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79" r:id="rId4"/>
    <p:sldId id="280" r:id="rId5"/>
    <p:sldId id="281" r:id="rId6"/>
    <p:sldId id="284" r:id="rId7"/>
    <p:sldId id="287" r:id="rId8"/>
    <p:sldId id="289" r:id="rId9"/>
    <p:sldId id="290" r:id="rId10"/>
    <p:sldId id="282" r:id="rId11"/>
    <p:sldId id="285" r:id="rId12"/>
    <p:sldId id="286" r:id="rId13"/>
    <p:sldId id="291" r:id="rId14"/>
    <p:sldId id="292" r:id="rId15"/>
    <p:sldId id="293" r:id="rId16"/>
    <p:sldId id="294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45" d="100"/>
          <a:sy n="45" d="100"/>
        </p:scale>
        <p:origin x="72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F7362-D0AB-4423-8227-3D956FF473E2}" type="datetimeFigureOut">
              <a:rPr lang="ca-ES" smtClean="0"/>
              <a:t>8/6/2022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B50C4-6710-4E73-97D3-D87AFACAFF7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740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B5B96-423F-4844-AA07-7280ADCB7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B1B763-C03F-4972-B53E-3E87E13EA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2C082-1040-4F52-A77A-74AF88A3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8/6/2022</a:t>
            </a:r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5EBFE4-457B-455B-8253-FC45DE7C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Domingo. REUNION DEL CEIDEN – GUN. CNA (Sevilla).  8 y 9 de Junio de 2022</a:t>
            </a: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DBBD7C-6C02-4A4A-99C0-0ACB128C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301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9910F-52B1-4E2F-AEFF-34BCFB4E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A1A4DF-4F0F-469B-93B3-FEFC8F55F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E26990-37C2-4A8F-8599-407ACF1C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8/6/2022</a:t>
            </a:r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24D514-0807-433F-8406-6C6051D62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Domingo. REUNION DEL CEIDEN – GUN. CNA (Sevilla).  8 y 9 de Junio de 2022</a:t>
            </a: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CBC3B7-165A-4ECA-A8B2-839A9167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5653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B451FE-F0E8-439C-87CA-ED65BDCE1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B7E266-6FE9-4D4D-A2EA-29A19BA09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50DDC-169B-469D-89B0-8267AD19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8/6/2022</a:t>
            </a:r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3C0DC0-A13D-45CE-88C8-C76143D0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Domingo. REUNION DEL CEIDEN – GUN. CNA (Sevilla).  8 y 9 de Junio de 2022</a:t>
            </a: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1C787D-3073-40BE-8A4F-F8FC91E6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03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66E66-263A-4791-8F1B-FAB2B95D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E1210E-50A6-4E0C-8FC6-E0B645E66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4560A1-9E1D-4968-95D1-2BF222CC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8/6/2022</a:t>
            </a:r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3E779F-0F39-4C7D-840D-A892293B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Domingo. REUNION DEL CEIDEN – GUN. CNA (Sevilla).  8 y 9 de Junio de 2022</a:t>
            </a: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9F3776-51F4-48E2-8A1B-6414F1CB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6096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73F2F-738B-472F-B882-859FAEA3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309754-EF92-4466-B8A7-D23DBF775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D599D2-9307-4E53-92EB-8BAD1FA9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8/6/2022</a:t>
            </a:r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AD5FCC-60E0-42BF-BDD0-7DB28EB0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Domingo. REUNION DEL CEIDEN – GUN. CNA (Sevilla).  8 y 9 de Junio de 2022</a:t>
            </a: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FC5B60-DEE8-48CA-9B3F-81AEC705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467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7DFAB-52AC-4039-9E64-5B14B2C2C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55A953-155C-4BFB-BF7D-CACE3820E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F3A575-6479-4282-A03B-3BA824D65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E51EF1-CA28-4B8D-B748-42547BC8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8/6/2022</a:t>
            </a:r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5F6072-07BF-4487-9BA2-0EE722C7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Domingo. REUNION DEL CEIDEN – GUN. CNA (Sevilla).  8 y 9 de Junio de 2022</a:t>
            </a:r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AE6279-E2B5-47B8-9F8A-7F988F6E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2532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D4ABF-370F-4B5A-A7AC-3A352D07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429F45-46A1-4639-B931-847CD3002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24C3C-5FC4-401E-8724-28516DD53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75F6F9-3F9A-4B97-BEE2-19D29FB81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3411ED-CCD3-4D79-BAC7-7CA087108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2CA131F-A223-400D-BA25-33A8C414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8/6/2022</a:t>
            </a:r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6D95ED-D399-4767-BFAE-ECB8CE13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Domingo. REUNION DEL CEIDEN – GUN. CNA (Sevilla).  8 y 9 de Junio de 2022</a:t>
            </a:r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92FF59D-CA25-4334-B9EC-FC76901C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0105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770ED-060E-49EF-AF54-A105287AC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3DFCB7-F4B6-479A-92A9-F06748BB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8/6/2022</a:t>
            </a:r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520E35-080B-49E0-B20A-A53C0630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Domingo. REUNION DEL CEIDEN – GUN. CNA (Sevilla).  8 y 9 de Junio de 2022</a:t>
            </a:r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0314A7-7D9F-4521-9DAF-21757746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7136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17C72B-1156-478F-BCCE-920EFCC1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8/6/2022</a:t>
            </a:r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18CEDD-ACD6-40BC-AAB7-B96A2DB4E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Domingo. REUNION DEL CEIDEN – GUN. CNA (Sevilla).  8 y 9 de Junio de 2022</a:t>
            </a:r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5C8A7B-694E-4963-87C6-570E712B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103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60A91-7F69-4F05-87C9-008A277A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7F6EE9-C4EB-471C-A365-7082641E5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A398AA-EAB6-4D6B-BBC6-0AA94E89A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EFE12A-28CD-4140-A380-9BD4BB59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8/6/2022</a:t>
            </a:r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93B661-B545-4C7D-88F9-6EFFECEF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Domingo. REUNION DEL CEIDEN – GUN. CNA (Sevilla).  8 y 9 de Junio de 2022</a:t>
            </a:r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0F303-ADD6-4968-8263-33BD86DB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8540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3B52B-4E35-48EC-908D-DDFE03809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F68142-F034-4B53-A067-D08A7F631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15BC06-7C06-4B45-9902-EFF7AD7A3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8816C8-2653-4E1D-A71C-AFBB65ED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8/6/2022</a:t>
            </a:r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3512A-C64D-48DD-B810-5F2DF9A1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Domingo. REUNION DEL CEIDEN – GUN. CNA (Sevilla).  8 y 9 de Junio de 2022</a:t>
            </a:r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4DF9-C79C-4921-BE5F-EDF4CD3F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5777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5BC857-4659-4927-BC94-005B0B4B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65C18F-1ED6-4641-934C-13F00A4AC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A7D6FB-E435-4DA3-B6E9-0049804B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8/6/2022</a:t>
            </a:r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071CE5-590A-492D-86D2-9C7CD6D18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C. Domingo. REUNION DEL CEIDEN – GUN. CNA (Sevilla).  8 y 9 de Junio de 2022</a:t>
            </a: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C31F14-C4F1-4889-B9F0-494FA9A40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BB61-8963-4808-88CD-F3DD045152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564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iglesia antigua&#10;&#10;Descripción generada automáticamente con confianza media">
            <a:extLst>
              <a:ext uri="{FF2B5EF4-FFF2-40B4-BE49-F238E27FC236}">
                <a16:creationId xmlns:a16="http://schemas.microsoft.com/office/drawing/2014/main" id="{9C090723-8607-41D5-A0CF-C9DC44E676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11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92E981-CA17-499B-8654-5C19C508F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  <a:effectLst/>
                <a:latin typeface="+mn-lt"/>
              </a:rPr>
              <a:t>Avances en las medidas de dosis neutrónicas en instalaciones de </a:t>
            </a:r>
            <a:r>
              <a:rPr lang="es-ES" sz="3200" b="1" dirty="0" err="1">
                <a:solidFill>
                  <a:srgbClr val="000000"/>
                </a:solidFill>
                <a:effectLst/>
                <a:latin typeface="+mn-lt"/>
              </a:rPr>
              <a:t>protonterapia</a:t>
            </a:r>
            <a:r>
              <a:rPr lang="es-ES" sz="3200" b="1" dirty="0">
                <a:solidFill>
                  <a:srgbClr val="000000"/>
                </a:solidFill>
                <a:effectLst/>
                <a:latin typeface="+mn-lt"/>
              </a:rPr>
              <a:t> en el WG9 de EURADOS</a:t>
            </a:r>
            <a:endParaRPr lang="ca-ES" sz="3200" b="1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812F7E-DD7B-4124-907D-4EC3FFB114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/>
              <a:t>C. Domingo</a:t>
            </a:r>
          </a:p>
          <a:p>
            <a:r>
              <a:rPr lang="ca-ES" sz="2000" i="1" dirty="0"/>
              <a:t>Universitat Autònoma de Barcelona. 08913 Bellaterra (Barcelona). 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32FCEAF-3AE5-489F-B894-0E39D7836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27072" cy="7469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9A670A-3EF3-48EA-AEB2-2F09C57A3956}"/>
              </a:ext>
            </a:extLst>
          </p:cNvPr>
          <p:cNvSpPr txBox="1"/>
          <p:nvPr/>
        </p:nvSpPr>
        <p:spPr>
          <a:xfrm>
            <a:off x="9860924" y="0"/>
            <a:ext cx="2331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REUNION DEL CEIDEN – GUN </a:t>
            </a:r>
            <a:endParaRPr lang="ca-ES" sz="1200" b="0" i="0" u="none" strike="noStrike" baseline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ca-ES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CNA (Sevilla) </a:t>
            </a:r>
            <a:endParaRPr lang="ca-ES" sz="1200" b="0" i="0" u="none" strike="noStrike" baseline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8 y 9 de junio de 2022 </a:t>
            </a:r>
            <a:endParaRPr lang="ca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7CBD7C3-667B-4F49-8350-04D686E46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801" y="788948"/>
            <a:ext cx="1755321" cy="46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37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7446F-166D-4679-9BE7-695B21BC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Espectrometría</a:t>
            </a:r>
            <a:r>
              <a:rPr lang="ca-ES" dirty="0"/>
              <a:t> en sala (maniquí </a:t>
            </a:r>
            <a:r>
              <a:rPr lang="ca-ES" dirty="0" err="1"/>
              <a:t>pediátrico</a:t>
            </a:r>
            <a:r>
              <a:rPr lang="ca-ES" dirty="0"/>
              <a:t>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DB79AD-8947-4BE9-8155-83D409EF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10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F1123CE-97FC-433F-8804-6B1BD57CB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9" y="1604962"/>
            <a:ext cx="6229350" cy="49339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3AB8824-2AB5-455B-B18C-E13DB76F3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61406"/>
            <a:ext cx="58102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0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C91649-31BA-453D-BAEF-25A2EBC6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11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4C195A-0A42-46D2-B16C-851E13D2F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089"/>
            <a:ext cx="5751739" cy="53378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AD1264E-A9A2-4CEF-9459-6B8EBD694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226" y="1127051"/>
            <a:ext cx="5883342" cy="49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9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9F6FC1-21AF-4015-B0D1-5F9A07AC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12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48B45F-A5AA-4B7F-90FD-2CF968693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91" y="876300"/>
            <a:ext cx="3590925" cy="5105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599861-C934-45BC-A5A1-B8A74ECBE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48055" y="-92371"/>
            <a:ext cx="4790288" cy="70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73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89E14-1FD8-416E-BCF7-6BBF2BBB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Dosis perifèrica en maniquí </a:t>
            </a:r>
            <a:r>
              <a:rPr lang="ca-ES" dirty="0" err="1"/>
              <a:t>pediátrico</a:t>
            </a:r>
            <a:endParaRPr lang="ca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B984CD-2BE8-449D-92D6-1E0D6C0E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13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75DA6E-11C5-44F2-9B5C-B6F3A02E0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586011"/>
            <a:ext cx="6563124" cy="49068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58BDCEA-8385-4FA2-9341-B902A44EB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81" y="2796041"/>
            <a:ext cx="5367619" cy="25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36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13AC61-B369-4BEE-AAD4-41379E3B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14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D8FA21-AA1C-4B8A-94C1-CE8EFC771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26" y="51707"/>
            <a:ext cx="4914900" cy="66198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B42B6BC-5CF2-4EC2-A1B7-E96727DE6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154" y="51707"/>
            <a:ext cx="501967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5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75EE11-B91A-4A97-AC0F-7DB6B855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15</a:t>
            </a:fld>
            <a:endParaRPr lang="ca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FC18EB6-63E9-488F-8BA7-7BF0F027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a-ES" dirty="0"/>
              <a:t>Trabajos en </a:t>
            </a:r>
            <a:r>
              <a:rPr lang="ca-ES" dirty="0" err="1"/>
              <a:t>progreso</a:t>
            </a:r>
            <a:endParaRPr lang="ca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D1F47B-6FAB-47AD-91DF-32C812BCDDD6}"/>
              </a:ext>
            </a:extLst>
          </p:cNvPr>
          <p:cNvSpPr txBox="1"/>
          <p:nvPr/>
        </p:nvSpPr>
        <p:spPr>
          <a:xfrm>
            <a:off x="1030310" y="2047741"/>
            <a:ext cx="8950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Espectrometría en el Mevion Hyperscan</a:t>
            </a:r>
          </a:p>
          <a:p>
            <a:endParaRPr lang="es-ES"/>
          </a:p>
          <a:p>
            <a:r>
              <a:rPr lang="es-ES"/>
              <a:t>Dosis periférica en tanque de agua en el Mevion Hyperscan</a:t>
            </a:r>
          </a:p>
          <a:p>
            <a:endParaRPr lang="es-ES"/>
          </a:p>
          <a:p>
            <a:r>
              <a:rPr lang="es-ES"/>
              <a:t>Comparativas irradiación con protones – fotones en maniquíes pediátricos</a:t>
            </a:r>
          </a:p>
          <a:p>
            <a:endParaRPr lang="es-ES"/>
          </a:p>
          <a:p>
            <a:r>
              <a:rPr lang="es-ES"/>
              <a:t>Verificación de dosis neutrónicas en protonterapia de haz escaneado en función de los parámetros del plan de tratamiento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56E7FAB-1CF0-4BB1-9538-D73C1440C7D3}"/>
              </a:ext>
            </a:extLst>
          </p:cNvPr>
          <p:cNvSpPr txBox="1"/>
          <p:nvPr/>
        </p:nvSpPr>
        <p:spPr>
          <a:xfrm>
            <a:off x="3720084" y="5866688"/>
            <a:ext cx="8471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/>
              <a:t>https://eurados.sckcen.be/working-groups/wg9-radiation-dosimetry-radiotherapy</a:t>
            </a:r>
          </a:p>
        </p:txBody>
      </p:sp>
    </p:spTree>
    <p:extLst>
      <p:ext uri="{BB962C8B-B14F-4D97-AF65-F5344CB8AC3E}">
        <p14:creationId xmlns:p14="http://schemas.microsoft.com/office/powerpoint/2010/main" val="274291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9D03C7-5ED0-4416-8F1E-C35DF60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16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4E2353-B794-40CF-A7F9-349343F64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595312"/>
            <a:ext cx="82867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B8530-9249-4C3B-9B19-163EBF73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Dosis perifèrica en maniquí de agua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E3775B-F330-4BD0-BB2D-642439DF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2</a:t>
            </a:fld>
            <a:endParaRPr lang="ca-E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D59D2F4-1702-4D4B-B467-9FD100893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-93" b="2372"/>
          <a:stretch>
            <a:fillRect/>
          </a:stretch>
        </p:blipFill>
        <p:spPr bwMode="auto">
          <a:xfrm>
            <a:off x="559834" y="1824800"/>
            <a:ext cx="5288668" cy="386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FED0B6F9-1E00-4983-8BDA-2D748D737B97}"/>
              </a:ext>
            </a:extLst>
          </p:cNvPr>
          <p:cNvSpPr/>
          <p:nvPr/>
        </p:nvSpPr>
        <p:spPr>
          <a:xfrm>
            <a:off x="3724917" y="2675086"/>
            <a:ext cx="3595622" cy="7571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</a:pPr>
            <a:r>
              <a:rPr lang="ca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Centro de </a:t>
            </a:r>
            <a:r>
              <a:rPr lang="ca-E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Protonterapia</a:t>
            </a:r>
            <a:r>
              <a:rPr lang="ca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Trento</a:t>
            </a:r>
          </a:p>
          <a:p>
            <a:pPr>
              <a:spcBef>
                <a:spcPct val="40000"/>
              </a:spcBef>
            </a:pPr>
            <a:r>
              <a:rPr lang="ca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IBA (230 </a:t>
            </a:r>
            <a:r>
              <a:rPr lang="ca-E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MeV</a:t>
            </a:r>
            <a:r>
              <a:rPr lang="ca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ca-E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haz</a:t>
            </a:r>
            <a:r>
              <a:rPr lang="ca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a-E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escaneado</a:t>
            </a:r>
            <a:endParaRPr lang="ca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106FF0F-4C7C-45DF-9B50-677557D0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3"/>
          <a:stretch>
            <a:fillRect/>
          </a:stretch>
        </p:blipFill>
        <p:spPr bwMode="auto">
          <a:xfrm>
            <a:off x="3975434" y="3432216"/>
            <a:ext cx="3094588" cy="261818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1331A72-EE90-44DD-A4C8-E1DB7FA6D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539" y="2495328"/>
            <a:ext cx="4562318" cy="30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2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F724A4-69F0-4AD0-8AEE-D4657622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3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9F9847-3211-4ED7-98CA-3DCAADF2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327"/>
            <a:ext cx="6531522" cy="48228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06C6EA-28E5-4CCB-A2C9-D4D76DCDC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587" y="955747"/>
            <a:ext cx="4235068" cy="49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6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DC570-26A7-4ECD-AD07-5C5741B3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Detectores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73C437-EEBC-4C92-84E0-D7FB0E20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4</a:t>
            </a:fld>
            <a:endParaRPr lang="ca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1AD2BB-BAA9-46A6-BDE9-49A39E18C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TLD y RPL (gamma)</a:t>
            </a:r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r>
              <a:rPr lang="ca-ES" dirty="0" err="1"/>
              <a:t>Trazas</a:t>
            </a:r>
            <a:r>
              <a:rPr lang="ca-ES" dirty="0"/>
              <a:t> (CR-39) (</a:t>
            </a:r>
            <a:r>
              <a:rPr lang="ca-ES" dirty="0" err="1"/>
              <a:t>neutrones</a:t>
            </a:r>
            <a:r>
              <a:rPr lang="ca-ES" dirty="0"/>
              <a:t>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B738970-D2C0-499B-8EEC-320CCBA93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431" y="1646238"/>
            <a:ext cx="7868743" cy="178276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571AD7A-F19B-47A1-AB14-E9C562CF3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431" y="4710113"/>
            <a:ext cx="7430581" cy="90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7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0A29C-2831-4777-A549-0331FBD0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Resultados</a:t>
            </a:r>
            <a:endParaRPr lang="ca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39F1FE-600E-42F3-921A-2C248E5F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5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E092618-2040-4236-9775-800674B5D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253" y="261031"/>
            <a:ext cx="4558693" cy="26410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47F0A33-B404-4563-840C-7523DB808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96" y="1784874"/>
            <a:ext cx="4236015" cy="48640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CEA929-1210-4906-8D88-7E6FEF6E7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054" y="2902123"/>
            <a:ext cx="6262449" cy="389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4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793FC4-4314-4F79-8F4D-BCA80F23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6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584E26-3BDA-4CFE-9003-7F6A550CF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1543050"/>
            <a:ext cx="60674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1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BD3C5-F384-44F4-9946-DAB547D3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Radiación</a:t>
            </a:r>
            <a:r>
              <a:rPr lang="ca-ES" dirty="0"/>
              <a:t> dispersa en sala (</a:t>
            </a:r>
            <a:r>
              <a:rPr lang="ca-ES" dirty="0" err="1"/>
              <a:t>tanque</a:t>
            </a:r>
            <a:r>
              <a:rPr lang="ca-ES" dirty="0"/>
              <a:t> de agua)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64DE8C-DFAC-4C8B-ACB1-0F2BCA27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7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C419FB-E82E-40A2-A694-A43A64E57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50" y="1690688"/>
            <a:ext cx="5973061" cy="28151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095D44D-8C1F-4969-9617-28A13F07D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069" y="3977913"/>
            <a:ext cx="5973061" cy="25609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8F219BF-F7F0-4B50-9190-B750BA134A29}"/>
              </a:ext>
            </a:extLst>
          </p:cNvPr>
          <p:cNvSpPr txBox="1"/>
          <p:nvPr/>
        </p:nvSpPr>
        <p:spPr>
          <a:xfrm>
            <a:off x="7061267" y="2544255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Monitores </a:t>
            </a:r>
            <a:r>
              <a:rPr lang="ca-ES" dirty="0" err="1"/>
              <a:t>ambientales</a:t>
            </a:r>
            <a:r>
              <a:rPr lang="ca-ES" dirty="0"/>
              <a:t> y </a:t>
            </a:r>
            <a:r>
              <a:rPr lang="ca-ES" dirty="0" err="1"/>
              <a:t>esferas</a:t>
            </a:r>
            <a:r>
              <a:rPr lang="ca-ES" dirty="0"/>
              <a:t> </a:t>
            </a:r>
            <a:r>
              <a:rPr lang="ca-ES" dirty="0" err="1"/>
              <a:t>Bonner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1194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2B5B26-3965-48A5-B954-B0135668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8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BE71C6-56B0-49CA-AC69-18DFCD7B9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68" y="348704"/>
            <a:ext cx="7458075" cy="26574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4DFA2DD-6D6C-4907-948B-928BC5A9C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18" y="3482752"/>
            <a:ext cx="75152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5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1EF328-3350-402E-903E-1C567E71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B61-8963-4808-88CD-F3DD04515257}" type="slidenum">
              <a:rPr lang="ca-ES" smtClean="0"/>
              <a:t>9</a:t>
            </a:fld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792FB2-2BCD-442D-B583-DBBA82D79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19" y="136525"/>
            <a:ext cx="11504762" cy="27745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8EB3B2-0D7F-4D42-B047-CAC8DD27D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7" y="2828223"/>
            <a:ext cx="4945030" cy="20186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90E4C02-D2FC-423B-A729-2C39C68B1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07" y="4846922"/>
            <a:ext cx="5062519" cy="20186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4377D7B-ABE4-4B88-887D-B406BB099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395" y="3570271"/>
            <a:ext cx="36766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365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177</Words>
  <Application>Microsoft Office PowerPoint</Application>
  <PresentationFormat>Panorámica</PresentationFormat>
  <Paragraphs>44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Avances en las medidas de dosis neutrónicas en instalaciones de protonterapia en el WG9 de EURADOS</vt:lpstr>
      <vt:lpstr>Dosis perifèrica en maniquí de agua</vt:lpstr>
      <vt:lpstr>Presentación de PowerPoint</vt:lpstr>
      <vt:lpstr>Detectores</vt:lpstr>
      <vt:lpstr>Resultados</vt:lpstr>
      <vt:lpstr>Presentación de PowerPoint</vt:lpstr>
      <vt:lpstr>Radiación dispersa en sala (tanque de agua)</vt:lpstr>
      <vt:lpstr>Presentación de PowerPoint</vt:lpstr>
      <vt:lpstr>Presentación de PowerPoint</vt:lpstr>
      <vt:lpstr>Espectrometría en sala (maniquí pediátrico)</vt:lpstr>
      <vt:lpstr>Presentación de PowerPoint</vt:lpstr>
      <vt:lpstr>Presentación de PowerPoint</vt:lpstr>
      <vt:lpstr>Dosis perifèrica en maniquí pediátrico</vt:lpstr>
      <vt:lpstr>Presentación de PowerPoint</vt:lpstr>
      <vt:lpstr>Trabajos en progreso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Unfolding en espectrometria de neutrones: problemática y lecciones aprendidas a partir del ejercicio del WG6 de EURADOS</dc:title>
  <dc:creator>Carlos Domingo Miralles</dc:creator>
  <cp:lastModifiedBy>Carlos Domingo Miralles</cp:lastModifiedBy>
  <cp:revision>24</cp:revision>
  <dcterms:created xsi:type="dcterms:W3CDTF">2022-06-07T21:27:04Z</dcterms:created>
  <dcterms:modified xsi:type="dcterms:W3CDTF">2022-06-08T01:38:11Z</dcterms:modified>
</cp:coreProperties>
</file>