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8" r:id="rId4"/>
    <p:sldId id="259" r:id="rId5"/>
    <p:sldId id="260" r:id="rId6"/>
    <p:sldId id="262" r:id="rId7"/>
    <p:sldId id="276" r:id="rId8"/>
    <p:sldId id="263" r:id="rId9"/>
    <p:sldId id="264" r:id="rId10"/>
    <p:sldId id="275" r:id="rId11"/>
    <p:sldId id="273" r:id="rId12"/>
    <p:sldId id="274" r:id="rId13"/>
    <p:sldId id="272" r:id="rId14"/>
    <p:sldId id="268" r:id="rId15"/>
    <p:sldId id="269" r:id="rId16"/>
    <p:sldId id="270" r:id="rId17"/>
    <p:sldId id="261" r:id="rId18"/>
    <p:sldId id="271" r:id="rId19"/>
    <p:sldId id="265" r:id="rId20"/>
    <p:sldId id="277"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66" d="100"/>
          <a:sy n="66" d="100"/>
        </p:scale>
        <p:origin x="90" y="23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F7362-D0AB-4423-8227-3D956FF473E2}" type="datetimeFigureOut">
              <a:rPr lang="ca-ES" smtClean="0"/>
              <a:t>7/6/2022</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B50C4-6710-4E73-97D3-D87AFACAFF73}" type="slidenum">
              <a:rPr lang="ca-ES" smtClean="0"/>
              <a:t>‹Nº›</a:t>
            </a:fld>
            <a:endParaRPr lang="ca-ES"/>
          </a:p>
        </p:txBody>
      </p:sp>
    </p:spTree>
    <p:extLst>
      <p:ext uri="{BB962C8B-B14F-4D97-AF65-F5344CB8AC3E}">
        <p14:creationId xmlns:p14="http://schemas.microsoft.com/office/powerpoint/2010/main" val="237408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B5B96-423F-4844-AA07-7280ADCB777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a:extLst>
              <a:ext uri="{FF2B5EF4-FFF2-40B4-BE49-F238E27FC236}">
                <a16:creationId xmlns:a16="http://schemas.microsoft.com/office/drawing/2014/main" id="{34B1B763-C03F-4972-B53E-3E87E13EA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a:extLst>
              <a:ext uri="{FF2B5EF4-FFF2-40B4-BE49-F238E27FC236}">
                <a16:creationId xmlns:a16="http://schemas.microsoft.com/office/drawing/2014/main" id="{3F32C082-1040-4F52-A77A-74AF88A307AB}"/>
              </a:ext>
            </a:extLst>
          </p:cNvPr>
          <p:cNvSpPr>
            <a:spLocks noGrp="1"/>
          </p:cNvSpPr>
          <p:nvPr>
            <p:ph type="dt" sz="half" idx="10"/>
          </p:nvPr>
        </p:nvSpPr>
        <p:spPr/>
        <p:txBody>
          <a:bodyPr/>
          <a:lstStyle/>
          <a:p>
            <a:r>
              <a:rPr lang="es-ES"/>
              <a:t>8/6/2022</a:t>
            </a:r>
            <a:endParaRPr lang="ca-ES"/>
          </a:p>
        </p:txBody>
      </p:sp>
      <p:sp>
        <p:nvSpPr>
          <p:cNvPr id="5" name="Marcador de pie de página 4">
            <a:extLst>
              <a:ext uri="{FF2B5EF4-FFF2-40B4-BE49-F238E27FC236}">
                <a16:creationId xmlns:a16="http://schemas.microsoft.com/office/drawing/2014/main" id="{1D5EBFE4-457B-455B-8253-FC45DE7C838F}"/>
              </a:ext>
            </a:extLst>
          </p:cNvPr>
          <p:cNvSpPr>
            <a:spLocks noGrp="1"/>
          </p:cNvSpPr>
          <p:nvPr>
            <p:ph type="ftr" sz="quarter" idx="11"/>
          </p:nvPr>
        </p:nvSpPr>
        <p:spPr/>
        <p:txBody>
          <a:bodyPr/>
          <a:lstStyle/>
          <a:p>
            <a:r>
              <a:rPr lang="es-ES"/>
              <a:t>C. Domingo. REUNION DEL CEIDEN – GUN. CNA (Sevilla).  8 y 9 de Junio de 2022</a:t>
            </a:r>
            <a:endParaRPr lang="ca-ES"/>
          </a:p>
        </p:txBody>
      </p:sp>
      <p:sp>
        <p:nvSpPr>
          <p:cNvPr id="6" name="Marcador de número de diapositiva 5">
            <a:extLst>
              <a:ext uri="{FF2B5EF4-FFF2-40B4-BE49-F238E27FC236}">
                <a16:creationId xmlns:a16="http://schemas.microsoft.com/office/drawing/2014/main" id="{32DBBD7C-6C02-4A4A-99C0-0ACB128CEAD4}"/>
              </a:ext>
            </a:extLst>
          </p:cNvPr>
          <p:cNvSpPr>
            <a:spLocks noGrp="1"/>
          </p:cNvSpPr>
          <p:nvPr>
            <p:ph type="sldNum" sz="quarter" idx="12"/>
          </p:nvPr>
        </p:nvSpPr>
        <p:spPr/>
        <p:txBody>
          <a:bodyPr/>
          <a:lstStyle/>
          <a:p>
            <a:fld id="{5636BB61-8963-4808-88CD-F3DD04515257}" type="slidenum">
              <a:rPr lang="ca-ES" smtClean="0"/>
              <a:t>‹Nº›</a:t>
            </a:fld>
            <a:endParaRPr lang="ca-ES"/>
          </a:p>
        </p:txBody>
      </p:sp>
    </p:spTree>
    <p:extLst>
      <p:ext uri="{BB962C8B-B14F-4D97-AF65-F5344CB8AC3E}">
        <p14:creationId xmlns:p14="http://schemas.microsoft.com/office/powerpoint/2010/main" val="414301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9910F-52B1-4E2F-AEFF-34BCFB4E0117}"/>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D2A1A4DF-4F0F-469B-93B3-FEFC8F55F6F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74E26990-37C2-4A8F-8599-407ACF1C4542}"/>
              </a:ext>
            </a:extLst>
          </p:cNvPr>
          <p:cNvSpPr>
            <a:spLocks noGrp="1"/>
          </p:cNvSpPr>
          <p:nvPr>
            <p:ph type="dt" sz="half" idx="10"/>
          </p:nvPr>
        </p:nvSpPr>
        <p:spPr/>
        <p:txBody>
          <a:bodyPr/>
          <a:lstStyle/>
          <a:p>
            <a:r>
              <a:rPr lang="es-ES"/>
              <a:t>8/6/2022</a:t>
            </a:r>
            <a:endParaRPr lang="ca-ES"/>
          </a:p>
        </p:txBody>
      </p:sp>
      <p:sp>
        <p:nvSpPr>
          <p:cNvPr id="5" name="Marcador de pie de página 4">
            <a:extLst>
              <a:ext uri="{FF2B5EF4-FFF2-40B4-BE49-F238E27FC236}">
                <a16:creationId xmlns:a16="http://schemas.microsoft.com/office/drawing/2014/main" id="{6424D514-0807-433F-8406-6C6051D620E8}"/>
              </a:ext>
            </a:extLst>
          </p:cNvPr>
          <p:cNvSpPr>
            <a:spLocks noGrp="1"/>
          </p:cNvSpPr>
          <p:nvPr>
            <p:ph type="ftr" sz="quarter" idx="11"/>
          </p:nvPr>
        </p:nvSpPr>
        <p:spPr/>
        <p:txBody>
          <a:bodyPr/>
          <a:lstStyle/>
          <a:p>
            <a:r>
              <a:rPr lang="es-ES"/>
              <a:t>C. Domingo. REUNION DEL CEIDEN – GUN. CNA (Sevilla).  8 y 9 de Junio de 2022</a:t>
            </a:r>
            <a:endParaRPr lang="ca-ES"/>
          </a:p>
        </p:txBody>
      </p:sp>
      <p:sp>
        <p:nvSpPr>
          <p:cNvPr id="6" name="Marcador de número de diapositiva 5">
            <a:extLst>
              <a:ext uri="{FF2B5EF4-FFF2-40B4-BE49-F238E27FC236}">
                <a16:creationId xmlns:a16="http://schemas.microsoft.com/office/drawing/2014/main" id="{F1CBC3B7-165A-4ECA-A8B2-839A916763F0}"/>
              </a:ext>
            </a:extLst>
          </p:cNvPr>
          <p:cNvSpPr>
            <a:spLocks noGrp="1"/>
          </p:cNvSpPr>
          <p:nvPr>
            <p:ph type="sldNum" sz="quarter" idx="12"/>
          </p:nvPr>
        </p:nvSpPr>
        <p:spPr/>
        <p:txBody>
          <a:bodyPr/>
          <a:lstStyle/>
          <a:p>
            <a:fld id="{5636BB61-8963-4808-88CD-F3DD04515257}" type="slidenum">
              <a:rPr lang="ca-ES" smtClean="0"/>
              <a:t>‹Nº›</a:t>
            </a:fld>
            <a:endParaRPr lang="ca-ES"/>
          </a:p>
        </p:txBody>
      </p:sp>
    </p:spTree>
    <p:extLst>
      <p:ext uri="{BB962C8B-B14F-4D97-AF65-F5344CB8AC3E}">
        <p14:creationId xmlns:p14="http://schemas.microsoft.com/office/powerpoint/2010/main" val="175653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B451FE-F0E8-439C-87CA-ED65BDCE1A3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03B7E266-6FE9-4D4D-A2EA-29A19BA09F4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9D250DDC-169B-469D-89B0-8267AD19A845}"/>
              </a:ext>
            </a:extLst>
          </p:cNvPr>
          <p:cNvSpPr>
            <a:spLocks noGrp="1"/>
          </p:cNvSpPr>
          <p:nvPr>
            <p:ph type="dt" sz="half" idx="10"/>
          </p:nvPr>
        </p:nvSpPr>
        <p:spPr/>
        <p:txBody>
          <a:bodyPr/>
          <a:lstStyle/>
          <a:p>
            <a:r>
              <a:rPr lang="es-ES"/>
              <a:t>8/6/2022</a:t>
            </a:r>
            <a:endParaRPr lang="ca-ES"/>
          </a:p>
        </p:txBody>
      </p:sp>
      <p:sp>
        <p:nvSpPr>
          <p:cNvPr id="5" name="Marcador de pie de página 4">
            <a:extLst>
              <a:ext uri="{FF2B5EF4-FFF2-40B4-BE49-F238E27FC236}">
                <a16:creationId xmlns:a16="http://schemas.microsoft.com/office/drawing/2014/main" id="{8F3C0DC0-A13D-45CE-88C8-C76143D0FF97}"/>
              </a:ext>
            </a:extLst>
          </p:cNvPr>
          <p:cNvSpPr>
            <a:spLocks noGrp="1"/>
          </p:cNvSpPr>
          <p:nvPr>
            <p:ph type="ftr" sz="quarter" idx="11"/>
          </p:nvPr>
        </p:nvSpPr>
        <p:spPr/>
        <p:txBody>
          <a:bodyPr/>
          <a:lstStyle/>
          <a:p>
            <a:r>
              <a:rPr lang="es-ES"/>
              <a:t>C. Domingo. REUNION DEL CEIDEN – GUN. CNA (Sevilla).  8 y 9 de Junio de 2022</a:t>
            </a:r>
            <a:endParaRPr lang="ca-ES"/>
          </a:p>
        </p:txBody>
      </p:sp>
      <p:sp>
        <p:nvSpPr>
          <p:cNvPr id="6" name="Marcador de número de diapositiva 5">
            <a:extLst>
              <a:ext uri="{FF2B5EF4-FFF2-40B4-BE49-F238E27FC236}">
                <a16:creationId xmlns:a16="http://schemas.microsoft.com/office/drawing/2014/main" id="{F51C787D-3073-40BE-8A4F-F8FC91E6026B}"/>
              </a:ext>
            </a:extLst>
          </p:cNvPr>
          <p:cNvSpPr>
            <a:spLocks noGrp="1"/>
          </p:cNvSpPr>
          <p:nvPr>
            <p:ph type="sldNum" sz="quarter" idx="12"/>
          </p:nvPr>
        </p:nvSpPr>
        <p:spPr/>
        <p:txBody>
          <a:bodyPr/>
          <a:lstStyle/>
          <a:p>
            <a:fld id="{5636BB61-8963-4808-88CD-F3DD04515257}" type="slidenum">
              <a:rPr lang="ca-ES" smtClean="0"/>
              <a:t>‹Nº›</a:t>
            </a:fld>
            <a:endParaRPr lang="ca-ES"/>
          </a:p>
        </p:txBody>
      </p:sp>
    </p:spTree>
    <p:extLst>
      <p:ext uri="{BB962C8B-B14F-4D97-AF65-F5344CB8AC3E}">
        <p14:creationId xmlns:p14="http://schemas.microsoft.com/office/powerpoint/2010/main" val="412903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666E66-263A-4791-8F1B-FAB2B95D2C0B}"/>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33E1210E-50A6-4E0C-8FC6-E0B645E667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FE4560A1-9E1D-4968-95D1-2BF222CC9576}"/>
              </a:ext>
            </a:extLst>
          </p:cNvPr>
          <p:cNvSpPr>
            <a:spLocks noGrp="1"/>
          </p:cNvSpPr>
          <p:nvPr>
            <p:ph type="dt" sz="half" idx="10"/>
          </p:nvPr>
        </p:nvSpPr>
        <p:spPr/>
        <p:txBody>
          <a:bodyPr/>
          <a:lstStyle/>
          <a:p>
            <a:r>
              <a:rPr lang="es-ES"/>
              <a:t>8/6/2022</a:t>
            </a:r>
            <a:endParaRPr lang="ca-ES"/>
          </a:p>
        </p:txBody>
      </p:sp>
      <p:sp>
        <p:nvSpPr>
          <p:cNvPr id="5" name="Marcador de pie de página 4">
            <a:extLst>
              <a:ext uri="{FF2B5EF4-FFF2-40B4-BE49-F238E27FC236}">
                <a16:creationId xmlns:a16="http://schemas.microsoft.com/office/drawing/2014/main" id="{2B3E779F-0F39-4C7D-840D-A892293B9752}"/>
              </a:ext>
            </a:extLst>
          </p:cNvPr>
          <p:cNvSpPr>
            <a:spLocks noGrp="1"/>
          </p:cNvSpPr>
          <p:nvPr>
            <p:ph type="ftr" sz="quarter" idx="11"/>
          </p:nvPr>
        </p:nvSpPr>
        <p:spPr/>
        <p:txBody>
          <a:bodyPr/>
          <a:lstStyle/>
          <a:p>
            <a:r>
              <a:rPr lang="es-ES"/>
              <a:t>C. Domingo. REUNION DEL CEIDEN – GUN. CNA (Sevilla).  8 y 9 de Junio de 2022</a:t>
            </a:r>
            <a:endParaRPr lang="ca-ES"/>
          </a:p>
        </p:txBody>
      </p:sp>
      <p:sp>
        <p:nvSpPr>
          <p:cNvPr id="6" name="Marcador de número de diapositiva 5">
            <a:extLst>
              <a:ext uri="{FF2B5EF4-FFF2-40B4-BE49-F238E27FC236}">
                <a16:creationId xmlns:a16="http://schemas.microsoft.com/office/drawing/2014/main" id="{B39F3776-51F4-48E2-8A1B-6414F1CB13F2}"/>
              </a:ext>
            </a:extLst>
          </p:cNvPr>
          <p:cNvSpPr>
            <a:spLocks noGrp="1"/>
          </p:cNvSpPr>
          <p:nvPr>
            <p:ph type="sldNum" sz="quarter" idx="12"/>
          </p:nvPr>
        </p:nvSpPr>
        <p:spPr/>
        <p:txBody>
          <a:bodyPr/>
          <a:lstStyle/>
          <a:p>
            <a:fld id="{5636BB61-8963-4808-88CD-F3DD04515257}" type="slidenum">
              <a:rPr lang="ca-ES" smtClean="0"/>
              <a:t>‹Nº›</a:t>
            </a:fld>
            <a:endParaRPr lang="ca-ES"/>
          </a:p>
        </p:txBody>
      </p:sp>
    </p:spTree>
    <p:extLst>
      <p:ext uri="{BB962C8B-B14F-4D97-AF65-F5344CB8AC3E}">
        <p14:creationId xmlns:p14="http://schemas.microsoft.com/office/powerpoint/2010/main" val="256096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73F2F-738B-472F-B882-859FAEA3D2B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6A309754-EF92-4466-B8A7-D23DBF775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D599D2-9307-4E53-92EB-8BAD1FA91121}"/>
              </a:ext>
            </a:extLst>
          </p:cNvPr>
          <p:cNvSpPr>
            <a:spLocks noGrp="1"/>
          </p:cNvSpPr>
          <p:nvPr>
            <p:ph type="dt" sz="half" idx="10"/>
          </p:nvPr>
        </p:nvSpPr>
        <p:spPr/>
        <p:txBody>
          <a:bodyPr/>
          <a:lstStyle/>
          <a:p>
            <a:r>
              <a:rPr lang="es-ES"/>
              <a:t>8/6/2022</a:t>
            </a:r>
            <a:endParaRPr lang="ca-ES"/>
          </a:p>
        </p:txBody>
      </p:sp>
      <p:sp>
        <p:nvSpPr>
          <p:cNvPr id="5" name="Marcador de pie de página 4">
            <a:extLst>
              <a:ext uri="{FF2B5EF4-FFF2-40B4-BE49-F238E27FC236}">
                <a16:creationId xmlns:a16="http://schemas.microsoft.com/office/drawing/2014/main" id="{02AD5FCC-60E0-42BF-BDD0-7DB28EB0CF1A}"/>
              </a:ext>
            </a:extLst>
          </p:cNvPr>
          <p:cNvSpPr>
            <a:spLocks noGrp="1"/>
          </p:cNvSpPr>
          <p:nvPr>
            <p:ph type="ftr" sz="quarter" idx="11"/>
          </p:nvPr>
        </p:nvSpPr>
        <p:spPr/>
        <p:txBody>
          <a:bodyPr/>
          <a:lstStyle/>
          <a:p>
            <a:r>
              <a:rPr lang="es-ES"/>
              <a:t>C. Domingo. REUNION DEL CEIDEN – GUN. CNA (Sevilla).  8 y 9 de Junio de 2022</a:t>
            </a:r>
            <a:endParaRPr lang="ca-ES"/>
          </a:p>
        </p:txBody>
      </p:sp>
      <p:sp>
        <p:nvSpPr>
          <p:cNvPr id="6" name="Marcador de número de diapositiva 5">
            <a:extLst>
              <a:ext uri="{FF2B5EF4-FFF2-40B4-BE49-F238E27FC236}">
                <a16:creationId xmlns:a16="http://schemas.microsoft.com/office/drawing/2014/main" id="{2AFC5B60-DEE8-48CA-9B3F-81AEC705550E}"/>
              </a:ext>
            </a:extLst>
          </p:cNvPr>
          <p:cNvSpPr>
            <a:spLocks noGrp="1"/>
          </p:cNvSpPr>
          <p:nvPr>
            <p:ph type="sldNum" sz="quarter" idx="12"/>
          </p:nvPr>
        </p:nvSpPr>
        <p:spPr/>
        <p:txBody>
          <a:bodyPr/>
          <a:lstStyle/>
          <a:p>
            <a:fld id="{5636BB61-8963-4808-88CD-F3DD04515257}" type="slidenum">
              <a:rPr lang="ca-ES" smtClean="0"/>
              <a:t>‹Nº›</a:t>
            </a:fld>
            <a:endParaRPr lang="ca-ES"/>
          </a:p>
        </p:txBody>
      </p:sp>
    </p:spTree>
    <p:extLst>
      <p:ext uri="{BB962C8B-B14F-4D97-AF65-F5344CB8AC3E}">
        <p14:creationId xmlns:p14="http://schemas.microsoft.com/office/powerpoint/2010/main" val="427467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7DFAB-52AC-4039-9E64-5B14B2C2C8B8}"/>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B455A953-155C-4BFB-BF7D-CACE3820ED1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a:extLst>
              <a:ext uri="{FF2B5EF4-FFF2-40B4-BE49-F238E27FC236}">
                <a16:creationId xmlns:a16="http://schemas.microsoft.com/office/drawing/2014/main" id="{BEF3A575-6479-4282-A03B-3BA824D65B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a:extLst>
              <a:ext uri="{FF2B5EF4-FFF2-40B4-BE49-F238E27FC236}">
                <a16:creationId xmlns:a16="http://schemas.microsoft.com/office/drawing/2014/main" id="{88E51EF1-CA28-4B8D-B748-42547BC82EDF}"/>
              </a:ext>
            </a:extLst>
          </p:cNvPr>
          <p:cNvSpPr>
            <a:spLocks noGrp="1"/>
          </p:cNvSpPr>
          <p:nvPr>
            <p:ph type="dt" sz="half" idx="10"/>
          </p:nvPr>
        </p:nvSpPr>
        <p:spPr/>
        <p:txBody>
          <a:bodyPr/>
          <a:lstStyle/>
          <a:p>
            <a:r>
              <a:rPr lang="es-ES"/>
              <a:t>8/6/2022</a:t>
            </a:r>
            <a:endParaRPr lang="ca-ES"/>
          </a:p>
        </p:txBody>
      </p:sp>
      <p:sp>
        <p:nvSpPr>
          <p:cNvPr id="6" name="Marcador de pie de página 5">
            <a:extLst>
              <a:ext uri="{FF2B5EF4-FFF2-40B4-BE49-F238E27FC236}">
                <a16:creationId xmlns:a16="http://schemas.microsoft.com/office/drawing/2014/main" id="{145F6072-07BF-4487-9BA2-0EE722C7C345}"/>
              </a:ext>
            </a:extLst>
          </p:cNvPr>
          <p:cNvSpPr>
            <a:spLocks noGrp="1"/>
          </p:cNvSpPr>
          <p:nvPr>
            <p:ph type="ftr" sz="quarter" idx="11"/>
          </p:nvPr>
        </p:nvSpPr>
        <p:spPr/>
        <p:txBody>
          <a:bodyPr/>
          <a:lstStyle/>
          <a:p>
            <a:r>
              <a:rPr lang="es-ES"/>
              <a:t>C. Domingo. REUNION DEL CEIDEN – GUN. CNA (Sevilla).  8 y 9 de Junio de 2022</a:t>
            </a:r>
            <a:endParaRPr lang="ca-ES"/>
          </a:p>
        </p:txBody>
      </p:sp>
      <p:sp>
        <p:nvSpPr>
          <p:cNvPr id="7" name="Marcador de número de diapositiva 6">
            <a:extLst>
              <a:ext uri="{FF2B5EF4-FFF2-40B4-BE49-F238E27FC236}">
                <a16:creationId xmlns:a16="http://schemas.microsoft.com/office/drawing/2014/main" id="{A0AE6279-E2B5-47B8-9F8A-7F988F6E14E7}"/>
              </a:ext>
            </a:extLst>
          </p:cNvPr>
          <p:cNvSpPr>
            <a:spLocks noGrp="1"/>
          </p:cNvSpPr>
          <p:nvPr>
            <p:ph type="sldNum" sz="quarter" idx="12"/>
          </p:nvPr>
        </p:nvSpPr>
        <p:spPr/>
        <p:txBody>
          <a:bodyPr/>
          <a:lstStyle/>
          <a:p>
            <a:fld id="{5636BB61-8963-4808-88CD-F3DD04515257}" type="slidenum">
              <a:rPr lang="ca-ES" smtClean="0"/>
              <a:t>‹Nº›</a:t>
            </a:fld>
            <a:endParaRPr lang="ca-ES"/>
          </a:p>
        </p:txBody>
      </p:sp>
    </p:spTree>
    <p:extLst>
      <p:ext uri="{BB962C8B-B14F-4D97-AF65-F5344CB8AC3E}">
        <p14:creationId xmlns:p14="http://schemas.microsoft.com/office/powerpoint/2010/main" val="222532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2D4ABF-370F-4B5A-A7AC-3A352D07E6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7B429F45-46A1-4639-B931-847CD3002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8F24C3C-5FC4-401E-8724-28516DD5315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a:extLst>
              <a:ext uri="{FF2B5EF4-FFF2-40B4-BE49-F238E27FC236}">
                <a16:creationId xmlns:a16="http://schemas.microsoft.com/office/drawing/2014/main" id="{A375F6F9-3F9A-4B97-BEE2-19D29FB81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D3411ED-CCD3-4D79-BAC7-7CA0871086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a:extLst>
              <a:ext uri="{FF2B5EF4-FFF2-40B4-BE49-F238E27FC236}">
                <a16:creationId xmlns:a16="http://schemas.microsoft.com/office/drawing/2014/main" id="{52CA131F-A223-400D-BA25-33A8C414E03B}"/>
              </a:ext>
            </a:extLst>
          </p:cNvPr>
          <p:cNvSpPr>
            <a:spLocks noGrp="1"/>
          </p:cNvSpPr>
          <p:nvPr>
            <p:ph type="dt" sz="half" idx="10"/>
          </p:nvPr>
        </p:nvSpPr>
        <p:spPr/>
        <p:txBody>
          <a:bodyPr/>
          <a:lstStyle/>
          <a:p>
            <a:r>
              <a:rPr lang="es-ES"/>
              <a:t>8/6/2022</a:t>
            </a:r>
            <a:endParaRPr lang="ca-ES"/>
          </a:p>
        </p:txBody>
      </p:sp>
      <p:sp>
        <p:nvSpPr>
          <p:cNvPr id="8" name="Marcador de pie de página 7">
            <a:extLst>
              <a:ext uri="{FF2B5EF4-FFF2-40B4-BE49-F238E27FC236}">
                <a16:creationId xmlns:a16="http://schemas.microsoft.com/office/drawing/2014/main" id="{5B6D95ED-D399-4767-BFAE-ECB8CE137588}"/>
              </a:ext>
            </a:extLst>
          </p:cNvPr>
          <p:cNvSpPr>
            <a:spLocks noGrp="1"/>
          </p:cNvSpPr>
          <p:nvPr>
            <p:ph type="ftr" sz="quarter" idx="11"/>
          </p:nvPr>
        </p:nvSpPr>
        <p:spPr/>
        <p:txBody>
          <a:bodyPr/>
          <a:lstStyle/>
          <a:p>
            <a:r>
              <a:rPr lang="es-ES"/>
              <a:t>C. Domingo. REUNION DEL CEIDEN – GUN. CNA (Sevilla).  8 y 9 de Junio de 2022</a:t>
            </a:r>
            <a:endParaRPr lang="ca-ES"/>
          </a:p>
        </p:txBody>
      </p:sp>
      <p:sp>
        <p:nvSpPr>
          <p:cNvPr id="9" name="Marcador de número de diapositiva 8">
            <a:extLst>
              <a:ext uri="{FF2B5EF4-FFF2-40B4-BE49-F238E27FC236}">
                <a16:creationId xmlns:a16="http://schemas.microsoft.com/office/drawing/2014/main" id="{E92FF59D-CA25-4334-B9EC-FC76901CCA2F}"/>
              </a:ext>
            </a:extLst>
          </p:cNvPr>
          <p:cNvSpPr>
            <a:spLocks noGrp="1"/>
          </p:cNvSpPr>
          <p:nvPr>
            <p:ph type="sldNum" sz="quarter" idx="12"/>
          </p:nvPr>
        </p:nvSpPr>
        <p:spPr/>
        <p:txBody>
          <a:bodyPr/>
          <a:lstStyle/>
          <a:p>
            <a:fld id="{5636BB61-8963-4808-88CD-F3DD04515257}" type="slidenum">
              <a:rPr lang="ca-ES" smtClean="0"/>
              <a:t>‹Nº›</a:t>
            </a:fld>
            <a:endParaRPr lang="ca-ES"/>
          </a:p>
        </p:txBody>
      </p:sp>
    </p:spTree>
    <p:extLst>
      <p:ext uri="{BB962C8B-B14F-4D97-AF65-F5344CB8AC3E}">
        <p14:creationId xmlns:p14="http://schemas.microsoft.com/office/powerpoint/2010/main" val="160105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770ED-060E-49EF-AF54-A105287AC40C}"/>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fecha 2">
            <a:extLst>
              <a:ext uri="{FF2B5EF4-FFF2-40B4-BE49-F238E27FC236}">
                <a16:creationId xmlns:a16="http://schemas.microsoft.com/office/drawing/2014/main" id="{893DFCB7-F4B6-479A-92A9-F06748BB09B1}"/>
              </a:ext>
            </a:extLst>
          </p:cNvPr>
          <p:cNvSpPr>
            <a:spLocks noGrp="1"/>
          </p:cNvSpPr>
          <p:nvPr>
            <p:ph type="dt" sz="half" idx="10"/>
          </p:nvPr>
        </p:nvSpPr>
        <p:spPr/>
        <p:txBody>
          <a:bodyPr/>
          <a:lstStyle/>
          <a:p>
            <a:r>
              <a:rPr lang="es-ES"/>
              <a:t>8/6/2022</a:t>
            </a:r>
            <a:endParaRPr lang="ca-ES"/>
          </a:p>
        </p:txBody>
      </p:sp>
      <p:sp>
        <p:nvSpPr>
          <p:cNvPr id="4" name="Marcador de pie de página 3">
            <a:extLst>
              <a:ext uri="{FF2B5EF4-FFF2-40B4-BE49-F238E27FC236}">
                <a16:creationId xmlns:a16="http://schemas.microsoft.com/office/drawing/2014/main" id="{47520E35-080B-49E0-B20A-A53C06301571}"/>
              </a:ext>
            </a:extLst>
          </p:cNvPr>
          <p:cNvSpPr>
            <a:spLocks noGrp="1"/>
          </p:cNvSpPr>
          <p:nvPr>
            <p:ph type="ftr" sz="quarter" idx="11"/>
          </p:nvPr>
        </p:nvSpPr>
        <p:spPr/>
        <p:txBody>
          <a:bodyPr/>
          <a:lstStyle/>
          <a:p>
            <a:r>
              <a:rPr lang="es-ES"/>
              <a:t>C. Domingo. REUNION DEL CEIDEN – GUN. CNA (Sevilla).  8 y 9 de Junio de 2022</a:t>
            </a:r>
            <a:endParaRPr lang="ca-ES"/>
          </a:p>
        </p:txBody>
      </p:sp>
      <p:sp>
        <p:nvSpPr>
          <p:cNvPr id="5" name="Marcador de número de diapositiva 4">
            <a:extLst>
              <a:ext uri="{FF2B5EF4-FFF2-40B4-BE49-F238E27FC236}">
                <a16:creationId xmlns:a16="http://schemas.microsoft.com/office/drawing/2014/main" id="{120314A7-7D9F-4521-9DAF-21757746DB57}"/>
              </a:ext>
            </a:extLst>
          </p:cNvPr>
          <p:cNvSpPr>
            <a:spLocks noGrp="1"/>
          </p:cNvSpPr>
          <p:nvPr>
            <p:ph type="sldNum" sz="quarter" idx="12"/>
          </p:nvPr>
        </p:nvSpPr>
        <p:spPr/>
        <p:txBody>
          <a:bodyPr/>
          <a:lstStyle/>
          <a:p>
            <a:fld id="{5636BB61-8963-4808-88CD-F3DD04515257}" type="slidenum">
              <a:rPr lang="ca-ES" smtClean="0"/>
              <a:t>‹Nº›</a:t>
            </a:fld>
            <a:endParaRPr lang="ca-ES"/>
          </a:p>
        </p:txBody>
      </p:sp>
    </p:spTree>
    <p:extLst>
      <p:ext uri="{BB962C8B-B14F-4D97-AF65-F5344CB8AC3E}">
        <p14:creationId xmlns:p14="http://schemas.microsoft.com/office/powerpoint/2010/main" val="227136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717C72B-1156-478F-BCCE-920EFCC1040F}"/>
              </a:ext>
            </a:extLst>
          </p:cNvPr>
          <p:cNvSpPr>
            <a:spLocks noGrp="1"/>
          </p:cNvSpPr>
          <p:nvPr>
            <p:ph type="dt" sz="half" idx="10"/>
          </p:nvPr>
        </p:nvSpPr>
        <p:spPr/>
        <p:txBody>
          <a:bodyPr/>
          <a:lstStyle/>
          <a:p>
            <a:r>
              <a:rPr lang="es-ES"/>
              <a:t>8/6/2022</a:t>
            </a:r>
            <a:endParaRPr lang="ca-ES"/>
          </a:p>
        </p:txBody>
      </p:sp>
      <p:sp>
        <p:nvSpPr>
          <p:cNvPr id="3" name="Marcador de pie de página 2">
            <a:extLst>
              <a:ext uri="{FF2B5EF4-FFF2-40B4-BE49-F238E27FC236}">
                <a16:creationId xmlns:a16="http://schemas.microsoft.com/office/drawing/2014/main" id="{7D18CEDD-ACD6-40BC-AAB7-B96A2DB4ECC1}"/>
              </a:ext>
            </a:extLst>
          </p:cNvPr>
          <p:cNvSpPr>
            <a:spLocks noGrp="1"/>
          </p:cNvSpPr>
          <p:nvPr>
            <p:ph type="ftr" sz="quarter" idx="11"/>
          </p:nvPr>
        </p:nvSpPr>
        <p:spPr/>
        <p:txBody>
          <a:bodyPr/>
          <a:lstStyle/>
          <a:p>
            <a:r>
              <a:rPr lang="es-ES"/>
              <a:t>C. Domingo. REUNION DEL CEIDEN – GUN. CNA (Sevilla).  8 y 9 de Junio de 2022</a:t>
            </a:r>
            <a:endParaRPr lang="ca-ES"/>
          </a:p>
        </p:txBody>
      </p:sp>
      <p:sp>
        <p:nvSpPr>
          <p:cNvPr id="4" name="Marcador de número de diapositiva 3">
            <a:extLst>
              <a:ext uri="{FF2B5EF4-FFF2-40B4-BE49-F238E27FC236}">
                <a16:creationId xmlns:a16="http://schemas.microsoft.com/office/drawing/2014/main" id="{E55C8A7B-694E-4963-87C6-570E712B973E}"/>
              </a:ext>
            </a:extLst>
          </p:cNvPr>
          <p:cNvSpPr>
            <a:spLocks noGrp="1"/>
          </p:cNvSpPr>
          <p:nvPr>
            <p:ph type="sldNum" sz="quarter" idx="12"/>
          </p:nvPr>
        </p:nvSpPr>
        <p:spPr/>
        <p:txBody>
          <a:bodyPr/>
          <a:lstStyle/>
          <a:p>
            <a:fld id="{5636BB61-8963-4808-88CD-F3DD04515257}" type="slidenum">
              <a:rPr lang="ca-ES" smtClean="0"/>
              <a:t>‹Nº›</a:t>
            </a:fld>
            <a:endParaRPr lang="ca-ES"/>
          </a:p>
        </p:txBody>
      </p:sp>
    </p:spTree>
    <p:extLst>
      <p:ext uri="{BB962C8B-B14F-4D97-AF65-F5344CB8AC3E}">
        <p14:creationId xmlns:p14="http://schemas.microsoft.com/office/powerpoint/2010/main" val="208103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60A91-7F69-4F05-87C9-008A277A86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2B7F6EE9-C4EB-471C-A365-7082641E5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a:extLst>
              <a:ext uri="{FF2B5EF4-FFF2-40B4-BE49-F238E27FC236}">
                <a16:creationId xmlns:a16="http://schemas.microsoft.com/office/drawing/2014/main" id="{F0A398AA-EAB6-4D6B-BBC6-0AA94E89A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EFE12A-28CD-4140-A380-9BD4BB59AFD0}"/>
              </a:ext>
            </a:extLst>
          </p:cNvPr>
          <p:cNvSpPr>
            <a:spLocks noGrp="1"/>
          </p:cNvSpPr>
          <p:nvPr>
            <p:ph type="dt" sz="half" idx="10"/>
          </p:nvPr>
        </p:nvSpPr>
        <p:spPr/>
        <p:txBody>
          <a:bodyPr/>
          <a:lstStyle/>
          <a:p>
            <a:r>
              <a:rPr lang="es-ES"/>
              <a:t>8/6/2022</a:t>
            </a:r>
            <a:endParaRPr lang="ca-ES"/>
          </a:p>
        </p:txBody>
      </p:sp>
      <p:sp>
        <p:nvSpPr>
          <p:cNvPr id="6" name="Marcador de pie de página 5">
            <a:extLst>
              <a:ext uri="{FF2B5EF4-FFF2-40B4-BE49-F238E27FC236}">
                <a16:creationId xmlns:a16="http://schemas.microsoft.com/office/drawing/2014/main" id="{A093B661-B545-4C7D-88F9-6EFFECEF983C}"/>
              </a:ext>
            </a:extLst>
          </p:cNvPr>
          <p:cNvSpPr>
            <a:spLocks noGrp="1"/>
          </p:cNvSpPr>
          <p:nvPr>
            <p:ph type="ftr" sz="quarter" idx="11"/>
          </p:nvPr>
        </p:nvSpPr>
        <p:spPr/>
        <p:txBody>
          <a:bodyPr/>
          <a:lstStyle/>
          <a:p>
            <a:r>
              <a:rPr lang="es-ES"/>
              <a:t>C. Domingo. REUNION DEL CEIDEN – GUN. CNA (Sevilla).  8 y 9 de Junio de 2022</a:t>
            </a:r>
            <a:endParaRPr lang="ca-ES"/>
          </a:p>
        </p:txBody>
      </p:sp>
      <p:sp>
        <p:nvSpPr>
          <p:cNvPr id="7" name="Marcador de número de diapositiva 6">
            <a:extLst>
              <a:ext uri="{FF2B5EF4-FFF2-40B4-BE49-F238E27FC236}">
                <a16:creationId xmlns:a16="http://schemas.microsoft.com/office/drawing/2014/main" id="{6EC0F303-ADD6-4968-8263-33BD86DB000A}"/>
              </a:ext>
            </a:extLst>
          </p:cNvPr>
          <p:cNvSpPr>
            <a:spLocks noGrp="1"/>
          </p:cNvSpPr>
          <p:nvPr>
            <p:ph type="sldNum" sz="quarter" idx="12"/>
          </p:nvPr>
        </p:nvSpPr>
        <p:spPr/>
        <p:txBody>
          <a:bodyPr/>
          <a:lstStyle/>
          <a:p>
            <a:fld id="{5636BB61-8963-4808-88CD-F3DD04515257}" type="slidenum">
              <a:rPr lang="ca-ES" smtClean="0"/>
              <a:t>‹Nº›</a:t>
            </a:fld>
            <a:endParaRPr lang="ca-ES"/>
          </a:p>
        </p:txBody>
      </p:sp>
    </p:spTree>
    <p:extLst>
      <p:ext uri="{BB962C8B-B14F-4D97-AF65-F5344CB8AC3E}">
        <p14:creationId xmlns:p14="http://schemas.microsoft.com/office/powerpoint/2010/main" val="408540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3B52B-4E35-48EC-908D-DDFE038099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a:extLst>
              <a:ext uri="{FF2B5EF4-FFF2-40B4-BE49-F238E27FC236}">
                <a16:creationId xmlns:a16="http://schemas.microsoft.com/office/drawing/2014/main" id="{5EF68142-F034-4B53-A067-D08A7F631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a:extLst>
              <a:ext uri="{FF2B5EF4-FFF2-40B4-BE49-F238E27FC236}">
                <a16:creationId xmlns:a16="http://schemas.microsoft.com/office/drawing/2014/main" id="{E115BC06-7C06-4B45-9902-EFF7AD7A3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8816C8-2653-4E1D-A71C-AFBB65EDEABE}"/>
              </a:ext>
            </a:extLst>
          </p:cNvPr>
          <p:cNvSpPr>
            <a:spLocks noGrp="1"/>
          </p:cNvSpPr>
          <p:nvPr>
            <p:ph type="dt" sz="half" idx="10"/>
          </p:nvPr>
        </p:nvSpPr>
        <p:spPr/>
        <p:txBody>
          <a:bodyPr/>
          <a:lstStyle/>
          <a:p>
            <a:r>
              <a:rPr lang="es-ES"/>
              <a:t>8/6/2022</a:t>
            </a:r>
            <a:endParaRPr lang="ca-ES"/>
          </a:p>
        </p:txBody>
      </p:sp>
      <p:sp>
        <p:nvSpPr>
          <p:cNvPr id="6" name="Marcador de pie de página 5">
            <a:extLst>
              <a:ext uri="{FF2B5EF4-FFF2-40B4-BE49-F238E27FC236}">
                <a16:creationId xmlns:a16="http://schemas.microsoft.com/office/drawing/2014/main" id="{E013512A-C64D-48DD-B810-5F2DF9A14EAB}"/>
              </a:ext>
            </a:extLst>
          </p:cNvPr>
          <p:cNvSpPr>
            <a:spLocks noGrp="1"/>
          </p:cNvSpPr>
          <p:nvPr>
            <p:ph type="ftr" sz="quarter" idx="11"/>
          </p:nvPr>
        </p:nvSpPr>
        <p:spPr/>
        <p:txBody>
          <a:bodyPr/>
          <a:lstStyle/>
          <a:p>
            <a:r>
              <a:rPr lang="es-ES"/>
              <a:t>C. Domingo. REUNION DEL CEIDEN – GUN. CNA (Sevilla).  8 y 9 de Junio de 2022</a:t>
            </a:r>
            <a:endParaRPr lang="ca-ES"/>
          </a:p>
        </p:txBody>
      </p:sp>
      <p:sp>
        <p:nvSpPr>
          <p:cNvPr id="7" name="Marcador de número de diapositiva 6">
            <a:extLst>
              <a:ext uri="{FF2B5EF4-FFF2-40B4-BE49-F238E27FC236}">
                <a16:creationId xmlns:a16="http://schemas.microsoft.com/office/drawing/2014/main" id="{E6A24DF9-C79C-4921-BE5F-EDF4CD3F349F}"/>
              </a:ext>
            </a:extLst>
          </p:cNvPr>
          <p:cNvSpPr>
            <a:spLocks noGrp="1"/>
          </p:cNvSpPr>
          <p:nvPr>
            <p:ph type="sldNum" sz="quarter" idx="12"/>
          </p:nvPr>
        </p:nvSpPr>
        <p:spPr/>
        <p:txBody>
          <a:bodyPr/>
          <a:lstStyle/>
          <a:p>
            <a:fld id="{5636BB61-8963-4808-88CD-F3DD04515257}" type="slidenum">
              <a:rPr lang="ca-ES" smtClean="0"/>
              <a:t>‹Nº›</a:t>
            </a:fld>
            <a:endParaRPr lang="ca-ES"/>
          </a:p>
        </p:txBody>
      </p:sp>
    </p:spTree>
    <p:extLst>
      <p:ext uri="{BB962C8B-B14F-4D97-AF65-F5344CB8AC3E}">
        <p14:creationId xmlns:p14="http://schemas.microsoft.com/office/powerpoint/2010/main" val="415777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95BC857-4659-4927-BC94-005B0B4B7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3065C18F-1ED6-4641-934C-13F00A4AC7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9DA7D6FB-E435-4DA3-B6E9-0049804B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a:t>8/6/2022</a:t>
            </a:r>
            <a:endParaRPr lang="ca-ES"/>
          </a:p>
        </p:txBody>
      </p:sp>
      <p:sp>
        <p:nvSpPr>
          <p:cNvPr id="5" name="Marcador de pie de página 4">
            <a:extLst>
              <a:ext uri="{FF2B5EF4-FFF2-40B4-BE49-F238E27FC236}">
                <a16:creationId xmlns:a16="http://schemas.microsoft.com/office/drawing/2014/main" id="{11071CE5-590A-492D-86D2-9C7CD6D18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C. Domingo. REUNION DEL CEIDEN – GUN. CNA (Sevilla).  8 y 9 de Junio de 2022</a:t>
            </a:r>
            <a:endParaRPr lang="ca-ES"/>
          </a:p>
        </p:txBody>
      </p:sp>
      <p:sp>
        <p:nvSpPr>
          <p:cNvPr id="6" name="Marcador de número de diapositiva 5">
            <a:extLst>
              <a:ext uri="{FF2B5EF4-FFF2-40B4-BE49-F238E27FC236}">
                <a16:creationId xmlns:a16="http://schemas.microsoft.com/office/drawing/2014/main" id="{57C31F14-C4F1-4889-B9F0-494FA9A40E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6BB61-8963-4808-88CD-F3DD04515257}" type="slidenum">
              <a:rPr lang="ca-ES" smtClean="0"/>
              <a:t>‹Nº›</a:t>
            </a:fld>
            <a:endParaRPr lang="ca-ES"/>
          </a:p>
        </p:txBody>
      </p:sp>
    </p:spTree>
    <p:extLst>
      <p:ext uri="{BB962C8B-B14F-4D97-AF65-F5344CB8AC3E}">
        <p14:creationId xmlns:p14="http://schemas.microsoft.com/office/powerpoint/2010/main" val="391564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tif"/></Relationships>
</file>

<file path=ppt/slides/_rels/slide11.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image" Target="../media/image30.tif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image" Target="../media/image33.tif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tif"/><Relationship Id="rId2" Type="http://schemas.openxmlformats.org/officeDocument/2006/relationships/image" Target="../media/image36.tif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gif"/><Relationship Id="rId5" Type="http://schemas.openxmlformats.org/officeDocument/2006/relationships/image" Target="../media/image4.wmf"/><Relationship Id="rId10" Type="http://schemas.openxmlformats.org/officeDocument/2006/relationships/image" Target="../media/image10.tiff"/><Relationship Id="rId4" Type="http://schemas.openxmlformats.org/officeDocument/2006/relationships/oleObject" Target="../embeddings/oleObject1.bin"/><Relationship Id="rId9" Type="http://schemas.openxmlformats.org/officeDocument/2006/relationships/image" Target="../media/image9.tiff"/></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tif"/></Relationships>
</file>

<file path=ppt/slides/_rels/slide5.xml.rels><?xml version="1.0" encoding="UTF-8" standalone="yes"?>
<Relationships xmlns="http://schemas.openxmlformats.org/package/2006/relationships"><Relationship Id="rId8" Type="http://schemas.openxmlformats.org/officeDocument/2006/relationships/image" Target="../media/image20.tif"/><Relationship Id="rId3" Type="http://schemas.openxmlformats.org/officeDocument/2006/relationships/image" Target="../media/image15.tif"/><Relationship Id="rId7" Type="http://schemas.openxmlformats.org/officeDocument/2006/relationships/image" Target="../media/image19.tif"/><Relationship Id="rId2" Type="http://schemas.openxmlformats.org/officeDocument/2006/relationships/image" Target="../media/image14.tif"/><Relationship Id="rId1" Type="http://schemas.openxmlformats.org/officeDocument/2006/relationships/slideLayout" Target="../slideLayouts/slideLayout2.xml"/><Relationship Id="rId6" Type="http://schemas.openxmlformats.org/officeDocument/2006/relationships/image" Target="../media/image18.tif"/><Relationship Id="rId5" Type="http://schemas.openxmlformats.org/officeDocument/2006/relationships/image" Target="../media/image17.tif"/><Relationship Id="rId4" Type="http://schemas.openxmlformats.org/officeDocument/2006/relationships/image" Target="../media/image16.tif"/></Relationships>
</file>

<file path=ppt/slides/_rels/slide6.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a iglesia antigua&#10;&#10;Descripción generada automáticamente con confianza media">
            <a:extLst>
              <a:ext uri="{FF2B5EF4-FFF2-40B4-BE49-F238E27FC236}">
                <a16:creationId xmlns:a16="http://schemas.microsoft.com/office/drawing/2014/main" id="{9C090723-8607-41D5-A0CF-C9DC44E676B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4211" b="11413"/>
          <a:stretch/>
        </p:blipFill>
        <p:spPr>
          <a:xfrm>
            <a:off x="0" y="0"/>
            <a:ext cx="12192000" cy="6858000"/>
          </a:xfrm>
          <a:prstGeom prst="rect">
            <a:avLst/>
          </a:prstGeom>
        </p:spPr>
      </p:pic>
      <p:sp>
        <p:nvSpPr>
          <p:cNvPr id="2" name="Título 1">
            <a:extLst>
              <a:ext uri="{FF2B5EF4-FFF2-40B4-BE49-F238E27FC236}">
                <a16:creationId xmlns:a16="http://schemas.microsoft.com/office/drawing/2014/main" id="{9192E981-CA17-499B-8654-5C19C508F039}"/>
              </a:ext>
            </a:extLst>
          </p:cNvPr>
          <p:cNvSpPr>
            <a:spLocks noGrp="1"/>
          </p:cNvSpPr>
          <p:nvPr>
            <p:ph type="ctrTitle"/>
          </p:nvPr>
        </p:nvSpPr>
        <p:spPr/>
        <p:txBody>
          <a:bodyPr>
            <a:normAutofit/>
          </a:bodyPr>
          <a:lstStyle/>
          <a:p>
            <a:r>
              <a:rPr lang="es-ES" sz="3200" b="1" dirty="0" err="1">
                <a:solidFill>
                  <a:srgbClr val="000000"/>
                </a:solidFill>
                <a:effectLst/>
                <a:latin typeface="+mn-lt"/>
              </a:rPr>
              <a:t>Unfolding</a:t>
            </a:r>
            <a:r>
              <a:rPr lang="es-ES" sz="3200" b="1" dirty="0">
                <a:solidFill>
                  <a:srgbClr val="000000"/>
                </a:solidFill>
                <a:effectLst/>
                <a:latin typeface="+mn-lt"/>
              </a:rPr>
              <a:t> en </a:t>
            </a:r>
            <a:r>
              <a:rPr lang="es-ES" sz="3200" b="1" dirty="0" err="1">
                <a:solidFill>
                  <a:srgbClr val="000000"/>
                </a:solidFill>
                <a:effectLst/>
                <a:latin typeface="+mn-lt"/>
              </a:rPr>
              <a:t>espectrometria</a:t>
            </a:r>
            <a:r>
              <a:rPr lang="es-ES" sz="3200" b="1" dirty="0">
                <a:solidFill>
                  <a:srgbClr val="000000"/>
                </a:solidFill>
                <a:effectLst/>
                <a:latin typeface="+mn-lt"/>
              </a:rPr>
              <a:t> de neutrones: problemática y lecciones aprendidas a partir del ejercicio del WG6 de EURADOS</a:t>
            </a:r>
            <a:endParaRPr lang="ca-ES" sz="3200" b="1" dirty="0">
              <a:latin typeface="+mn-lt"/>
            </a:endParaRPr>
          </a:p>
        </p:txBody>
      </p:sp>
      <p:sp>
        <p:nvSpPr>
          <p:cNvPr id="3" name="Subtítulo 2">
            <a:extLst>
              <a:ext uri="{FF2B5EF4-FFF2-40B4-BE49-F238E27FC236}">
                <a16:creationId xmlns:a16="http://schemas.microsoft.com/office/drawing/2014/main" id="{86812F7E-DD7B-4124-907D-4EC3FFB114D5}"/>
              </a:ext>
            </a:extLst>
          </p:cNvPr>
          <p:cNvSpPr>
            <a:spLocks noGrp="1"/>
          </p:cNvSpPr>
          <p:nvPr>
            <p:ph type="subTitle" idx="1"/>
          </p:nvPr>
        </p:nvSpPr>
        <p:spPr/>
        <p:txBody>
          <a:bodyPr/>
          <a:lstStyle/>
          <a:p>
            <a:r>
              <a:rPr lang="ca-ES" dirty="0"/>
              <a:t>C. Domingo, J.M. </a:t>
            </a:r>
            <a:r>
              <a:rPr lang="ca-ES" dirty="0" err="1"/>
              <a:t>Gómez-Ros</a:t>
            </a:r>
            <a:r>
              <a:rPr lang="ca-ES" dirty="0"/>
              <a:t>, R. </a:t>
            </a:r>
            <a:r>
              <a:rPr lang="ca-ES" dirty="0" err="1"/>
              <a:t>Bedogni</a:t>
            </a:r>
            <a:endParaRPr lang="ca-ES" dirty="0"/>
          </a:p>
          <a:p>
            <a:r>
              <a:rPr lang="ca-ES" sz="2000" i="1" dirty="0"/>
              <a:t>Universitat Autònoma de Barcelona. 08913 Bellaterra (Barcelona). ES</a:t>
            </a:r>
          </a:p>
          <a:p>
            <a:r>
              <a:rPr lang="ca-ES" sz="2000" i="1" dirty="0"/>
              <a:t>CIEMAT. 28040 Madrid. ES</a:t>
            </a:r>
          </a:p>
          <a:p>
            <a:r>
              <a:rPr lang="ca-ES" sz="2000" i="1" dirty="0"/>
              <a:t>LNF-INFN. 00044 </a:t>
            </a:r>
            <a:r>
              <a:rPr lang="ca-ES" sz="2000" i="1" dirty="0" err="1"/>
              <a:t>Frascati</a:t>
            </a:r>
            <a:r>
              <a:rPr lang="ca-ES" sz="2000" i="1" dirty="0"/>
              <a:t> (Roma). IT</a:t>
            </a:r>
          </a:p>
        </p:txBody>
      </p:sp>
      <p:pic>
        <p:nvPicPr>
          <p:cNvPr id="7" name="Imagen 6">
            <a:extLst>
              <a:ext uri="{FF2B5EF4-FFF2-40B4-BE49-F238E27FC236}">
                <a16:creationId xmlns:a16="http://schemas.microsoft.com/office/drawing/2014/main" id="{D32FCEAF-3AE5-489F-B894-0E39D7836FD8}"/>
              </a:ext>
            </a:extLst>
          </p:cNvPr>
          <p:cNvPicPr>
            <a:picLocks noChangeAspect="1"/>
          </p:cNvPicPr>
          <p:nvPr/>
        </p:nvPicPr>
        <p:blipFill>
          <a:blip r:embed="rId3"/>
          <a:stretch>
            <a:fillRect/>
          </a:stretch>
        </p:blipFill>
        <p:spPr>
          <a:xfrm>
            <a:off x="0" y="0"/>
            <a:ext cx="3527072" cy="746975"/>
          </a:xfrm>
          <a:prstGeom prst="rect">
            <a:avLst/>
          </a:prstGeom>
        </p:spPr>
      </p:pic>
      <p:sp>
        <p:nvSpPr>
          <p:cNvPr id="9" name="CuadroTexto 8">
            <a:extLst>
              <a:ext uri="{FF2B5EF4-FFF2-40B4-BE49-F238E27FC236}">
                <a16:creationId xmlns:a16="http://schemas.microsoft.com/office/drawing/2014/main" id="{EC9A670A-3EF3-48EA-AEB2-2F09C57A3956}"/>
              </a:ext>
            </a:extLst>
          </p:cNvPr>
          <p:cNvSpPr txBox="1"/>
          <p:nvPr/>
        </p:nvSpPr>
        <p:spPr>
          <a:xfrm>
            <a:off x="9860924" y="0"/>
            <a:ext cx="2331076" cy="646331"/>
          </a:xfrm>
          <a:prstGeom prst="rect">
            <a:avLst/>
          </a:prstGeom>
          <a:noFill/>
        </p:spPr>
        <p:txBody>
          <a:bodyPr wrap="square">
            <a:spAutoFit/>
          </a:bodyPr>
          <a:lstStyle/>
          <a:p>
            <a:pPr algn="ctr"/>
            <a:r>
              <a:rPr lang="ca-ES" sz="1200" b="1" i="0" u="none" strike="noStrike" baseline="0" dirty="0">
                <a:solidFill>
                  <a:schemeClr val="accent1">
                    <a:lumMod val="75000"/>
                  </a:schemeClr>
                </a:solidFill>
                <a:latin typeface="Calibri" panose="020F0502020204030204" pitchFamily="34" charset="0"/>
              </a:rPr>
              <a:t>REUNION DEL CEIDEN – GUN </a:t>
            </a:r>
            <a:endParaRPr lang="ca-ES" sz="1200" b="0" i="0" u="none" strike="noStrike" baseline="0" dirty="0">
              <a:solidFill>
                <a:schemeClr val="accent1">
                  <a:lumMod val="75000"/>
                </a:schemeClr>
              </a:solidFill>
              <a:latin typeface="Calibri" panose="020F0502020204030204" pitchFamily="34" charset="0"/>
            </a:endParaRPr>
          </a:p>
          <a:p>
            <a:pPr algn="ctr"/>
            <a:r>
              <a:rPr lang="ca-ES" sz="1200" b="1" i="0" u="none" strike="noStrike" baseline="0" dirty="0">
                <a:solidFill>
                  <a:schemeClr val="accent1">
                    <a:lumMod val="75000"/>
                  </a:schemeClr>
                </a:solidFill>
                <a:latin typeface="Calibri" panose="020F0502020204030204" pitchFamily="34" charset="0"/>
              </a:rPr>
              <a:t>CNA (Sevilla) </a:t>
            </a:r>
            <a:endParaRPr lang="ca-ES" sz="1200" b="0" i="0" u="none" strike="noStrike" baseline="0" dirty="0">
              <a:solidFill>
                <a:schemeClr val="accent1">
                  <a:lumMod val="75000"/>
                </a:schemeClr>
              </a:solidFill>
              <a:latin typeface="Calibri" panose="020F0502020204030204" pitchFamily="34" charset="0"/>
            </a:endParaRPr>
          </a:p>
          <a:p>
            <a:pPr algn="ctr"/>
            <a:r>
              <a:rPr lang="es-ES" sz="1200" b="1" i="0" u="none" strike="noStrike" baseline="0" dirty="0">
                <a:solidFill>
                  <a:schemeClr val="accent1">
                    <a:lumMod val="75000"/>
                  </a:schemeClr>
                </a:solidFill>
                <a:latin typeface="Calibri" panose="020F0502020204030204" pitchFamily="34" charset="0"/>
              </a:rPr>
              <a:t>8 y 9 de junio de 2022 </a:t>
            </a:r>
            <a:endParaRPr lang="ca-ES" sz="1200" dirty="0">
              <a:solidFill>
                <a:schemeClr val="accent1">
                  <a:lumMod val="75000"/>
                </a:schemeClr>
              </a:solidFill>
            </a:endParaRPr>
          </a:p>
        </p:txBody>
      </p:sp>
      <p:pic>
        <p:nvPicPr>
          <p:cNvPr id="11" name="Imagen 10">
            <a:extLst>
              <a:ext uri="{FF2B5EF4-FFF2-40B4-BE49-F238E27FC236}">
                <a16:creationId xmlns:a16="http://schemas.microsoft.com/office/drawing/2014/main" id="{37CBD7C3-667B-4F49-8350-04D686E46496}"/>
              </a:ext>
            </a:extLst>
          </p:cNvPr>
          <p:cNvPicPr>
            <a:picLocks noChangeAspect="1"/>
          </p:cNvPicPr>
          <p:nvPr/>
        </p:nvPicPr>
        <p:blipFill>
          <a:blip r:embed="rId4"/>
          <a:stretch>
            <a:fillRect/>
          </a:stretch>
        </p:blipFill>
        <p:spPr>
          <a:xfrm>
            <a:off x="10148801" y="788948"/>
            <a:ext cx="1755321" cy="465542"/>
          </a:xfrm>
          <a:prstGeom prst="rect">
            <a:avLst/>
          </a:prstGeom>
        </p:spPr>
      </p:pic>
    </p:spTree>
    <p:extLst>
      <p:ext uri="{BB962C8B-B14F-4D97-AF65-F5344CB8AC3E}">
        <p14:creationId xmlns:p14="http://schemas.microsoft.com/office/powerpoint/2010/main" val="124563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3096FB5-BF4F-4FD4-BCE2-05DF6D22DE3A}"/>
              </a:ext>
            </a:extLst>
          </p:cNvPr>
          <p:cNvSpPr>
            <a:spLocks noGrp="1"/>
          </p:cNvSpPr>
          <p:nvPr>
            <p:ph type="sldNum" sz="quarter" idx="12"/>
          </p:nvPr>
        </p:nvSpPr>
        <p:spPr/>
        <p:txBody>
          <a:bodyPr/>
          <a:lstStyle/>
          <a:p>
            <a:fld id="{5636BB61-8963-4808-88CD-F3DD04515257}" type="slidenum">
              <a:rPr lang="ca-ES" smtClean="0"/>
              <a:t>10</a:t>
            </a:fld>
            <a:endParaRPr lang="ca-ES"/>
          </a:p>
        </p:txBody>
      </p:sp>
      <p:sp>
        <p:nvSpPr>
          <p:cNvPr id="3" name="Rectangle 1">
            <a:extLst>
              <a:ext uri="{FF2B5EF4-FFF2-40B4-BE49-F238E27FC236}">
                <a16:creationId xmlns:a16="http://schemas.microsoft.com/office/drawing/2014/main" id="{BE4F5F16-8DEE-4668-9095-033ABBFD9F55}"/>
              </a:ext>
            </a:extLst>
          </p:cNvPr>
          <p:cNvSpPr>
            <a:spLocks noChangeArrowheads="1"/>
          </p:cNvSpPr>
          <p:nvPr/>
        </p:nvSpPr>
        <p:spPr bwMode="auto">
          <a:xfrm>
            <a:off x="415172" y="476250"/>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Submitted solutions, LINAC p2: 15</a:t>
            </a:r>
          </a:p>
        </p:txBody>
      </p:sp>
      <p:pic>
        <p:nvPicPr>
          <p:cNvPr id="4" name="17 Imagen">
            <a:extLst>
              <a:ext uri="{FF2B5EF4-FFF2-40B4-BE49-F238E27FC236}">
                <a16:creationId xmlns:a16="http://schemas.microsoft.com/office/drawing/2014/main" id="{694D240B-7C96-4AC0-A05A-A597D92D7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5147" y="1247254"/>
            <a:ext cx="1178605" cy="989957"/>
          </a:xfrm>
          <a:prstGeom prst="rect">
            <a:avLst/>
          </a:prstGeom>
        </p:spPr>
      </p:pic>
      <p:pic>
        <p:nvPicPr>
          <p:cNvPr id="5" name="15 Imagen">
            <a:extLst>
              <a:ext uri="{FF2B5EF4-FFF2-40B4-BE49-F238E27FC236}">
                <a16:creationId xmlns:a16="http://schemas.microsoft.com/office/drawing/2014/main" id="{4C37E36D-47BA-46BD-AFDB-1F72653A9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4186" y="1818402"/>
            <a:ext cx="784302" cy="639470"/>
          </a:xfrm>
          <a:prstGeom prst="rect">
            <a:avLst/>
          </a:prstGeom>
        </p:spPr>
      </p:pic>
      <p:sp>
        <p:nvSpPr>
          <p:cNvPr id="6" name="Rectángulo 9">
            <a:extLst>
              <a:ext uri="{FF2B5EF4-FFF2-40B4-BE49-F238E27FC236}">
                <a16:creationId xmlns:a16="http://schemas.microsoft.com/office/drawing/2014/main" id="{31ECC956-52C6-44EF-8A4C-F60084D804DB}"/>
              </a:ext>
            </a:extLst>
          </p:cNvPr>
          <p:cNvSpPr/>
          <p:nvPr/>
        </p:nvSpPr>
        <p:spPr>
          <a:xfrm>
            <a:off x="9103160" y="980728"/>
            <a:ext cx="941183" cy="261610"/>
          </a:xfrm>
          <a:prstGeom prst="rect">
            <a:avLst/>
          </a:prstGeom>
        </p:spPr>
        <p:txBody>
          <a:bodyPr wrap="square">
            <a:spAutoFit/>
          </a:bodyPr>
          <a:lstStyle/>
          <a:p>
            <a:r>
              <a:rPr lang="en-US" sz="1100" b="1" dirty="0">
                <a:solidFill>
                  <a:schemeClr val="tx1"/>
                </a:solidFill>
                <a:latin typeface="Arial" charset="0"/>
                <a:ea typeface="ＭＳ Ｐゴシック" charset="0"/>
              </a:rPr>
              <a:t>point 2</a:t>
            </a:r>
            <a:endParaRPr lang="es-ES" sz="1100" b="1" dirty="0">
              <a:solidFill>
                <a:schemeClr val="tx1"/>
              </a:solidFill>
            </a:endParaRPr>
          </a:p>
        </p:txBody>
      </p:sp>
      <p:cxnSp>
        <p:nvCxnSpPr>
          <p:cNvPr id="7" name="Conector recto de flecha 12">
            <a:extLst>
              <a:ext uri="{FF2B5EF4-FFF2-40B4-BE49-F238E27FC236}">
                <a16:creationId xmlns:a16="http://schemas.microsoft.com/office/drawing/2014/main" id="{395F5C0F-83FD-47F4-88B6-204F932834D2}"/>
              </a:ext>
            </a:extLst>
          </p:cNvPr>
          <p:cNvCxnSpPr>
            <a:cxnSpLocks/>
            <a:stCxn id="6" idx="2"/>
          </p:cNvCxnSpPr>
          <p:nvPr/>
        </p:nvCxnSpPr>
        <p:spPr bwMode="auto">
          <a:xfrm>
            <a:off x="9573749" y="1242338"/>
            <a:ext cx="413088" cy="864096"/>
          </a:xfrm>
          <a:prstGeom prst="straightConnector1">
            <a:avLst/>
          </a:prstGeom>
          <a:solidFill>
            <a:srgbClr val="00B8FF"/>
          </a:solidFill>
          <a:ln w="952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Conector recto de flecha 13">
            <a:extLst>
              <a:ext uri="{FF2B5EF4-FFF2-40B4-BE49-F238E27FC236}">
                <a16:creationId xmlns:a16="http://schemas.microsoft.com/office/drawing/2014/main" id="{60BAAEC9-DAE5-4496-A3E0-767E0FF77FBB}"/>
              </a:ext>
            </a:extLst>
          </p:cNvPr>
          <p:cNvCxnSpPr>
            <a:cxnSpLocks/>
            <a:stCxn id="6" idx="2"/>
          </p:cNvCxnSpPr>
          <p:nvPr/>
        </p:nvCxnSpPr>
        <p:spPr bwMode="auto">
          <a:xfrm flipH="1">
            <a:off x="8980243" y="1242338"/>
            <a:ext cx="593509" cy="312372"/>
          </a:xfrm>
          <a:prstGeom prst="straightConnector1">
            <a:avLst/>
          </a:prstGeom>
          <a:solidFill>
            <a:srgbClr val="00B8FF"/>
          </a:solidFill>
          <a:ln w="952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9" name="Imagen 8" descr="Histograma&#10;&#10;Descripción generada automáticamente con confianza media">
            <a:extLst>
              <a:ext uri="{FF2B5EF4-FFF2-40B4-BE49-F238E27FC236}">
                <a16:creationId xmlns:a16="http://schemas.microsoft.com/office/drawing/2014/main" id="{0AD496EB-E58A-4D7A-955B-959D8759E71E}"/>
              </a:ext>
            </a:extLst>
          </p:cNvPr>
          <p:cNvPicPr>
            <a:picLocks noChangeAspect="1"/>
          </p:cNvPicPr>
          <p:nvPr/>
        </p:nvPicPr>
        <p:blipFill>
          <a:blip r:embed="rId4"/>
          <a:stretch>
            <a:fillRect/>
          </a:stretch>
        </p:blipFill>
        <p:spPr>
          <a:xfrm>
            <a:off x="789495" y="1132328"/>
            <a:ext cx="7104001" cy="5232182"/>
          </a:xfrm>
          <a:prstGeom prst="rect">
            <a:avLst/>
          </a:prstGeom>
        </p:spPr>
      </p:pic>
      <p:pic>
        <p:nvPicPr>
          <p:cNvPr id="10" name="Imagen 9">
            <a:extLst>
              <a:ext uri="{FF2B5EF4-FFF2-40B4-BE49-F238E27FC236}">
                <a16:creationId xmlns:a16="http://schemas.microsoft.com/office/drawing/2014/main" id="{E26035DD-4555-4594-87D5-466D86EC2E25}"/>
              </a:ext>
            </a:extLst>
          </p:cNvPr>
          <p:cNvPicPr>
            <a:picLocks noChangeAspect="1"/>
          </p:cNvPicPr>
          <p:nvPr/>
        </p:nvPicPr>
        <p:blipFill>
          <a:blip r:embed="rId5"/>
          <a:stretch>
            <a:fillRect/>
          </a:stretch>
        </p:blipFill>
        <p:spPr>
          <a:xfrm>
            <a:off x="8220989" y="3264950"/>
            <a:ext cx="3995531" cy="2870739"/>
          </a:xfrm>
          <a:prstGeom prst="rect">
            <a:avLst/>
          </a:prstGeom>
        </p:spPr>
      </p:pic>
    </p:spTree>
    <p:extLst>
      <p:ext uri="{BB962C8B-B14F-4D97-AF65-F5344CB8AC3E}">
        <p14:creationId xmlns:p14="http://schemas.microsoft.com/office/powerpoint/2010/main" val="166692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78CA777-F8A4-4A0C-B6B1-60F80F4C6A58}"/>
              </a:ext>
            </a:extLst>
          </p:cNvPr>
          <p:cNvSpPr>
            <a:spLocks noGrp="1"/>
          </p:cNvSpPr>
          <p:nvPr>
            <p:ph type="sldNum" sz="quarter" idx="12"/>
          </p:nvPr>
        </p:nvSpPr>
        <p:spPr/>
        <p:txBody>
          <a:bodyPr/>
          <a:lstStyle/>
          <a:p>
            <a:fld id="{5636BB61-8963-4808-88CD-F3DD04515257}" type="slidenum">
              <a:rPr lang="ca-ES" smtClean="0"/>
              <a:t>11</a:t>
            </a:fld>
            <a:endParaRPr lang="ca-ES"/>
          </a:p>
        </p:txBody>
      </p:sp>
      <p:pic>
        <p:nvPicPr>
          <p:cNvPr id="3" name="7 Imagen">
            <a:extLst>
              <a:ext uri="{FF2B5EF4-FFF2-40B4-BE49-F238E27FC236}">
                <a16:creationId xmlns:a16="http://schemas.microsoft.com/office/drawing/2014/main" id="{DB3FF746-9585-4BAA-9EF7-9E632D59F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286" y="1268763"/>
            <a:ext cx="711170" cy="1338673"/>
          </a:xfrm>
          <a:prstGeom prst="rect">
            <a:avLst/>
          </a:prstGeom>
          <a:solidFill>
            <a:schemeClr val="bg1"/>
          </a:solidFill>
        </p:spPr>
      </p:pic>
      <p:sp>
        <p:nvSpPr>
          <p:cNvPr id="4" name="Rectangle 1">
            <a:extLst>
              <a:ext uri="{FF2B5EF4-FFF2-40B4-BE49-F238E27FC236}">
                <a16:creationId xmlns:a16="http://schemas.microsoft.com/office/drawing/2014/main" id="{5A69AF52-9B92-4D5C-8F83-0DDAF30B499A}"/>
              </a:ext>
            </a:extLst>
          </p:cNvPr>
          <p:cNvSpPr>
            <a:spLocks noChangeArrowheads="1"/>
          </p:cNvSpPr>
          <p:nvPr/>
        </p:nvSpPr>
        <p:spPr bwMode="auto">
          <a:xfrm>
            <a:off x="407988" y="476672"/>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Submitted solutions, simulated workplace field: 16</a:t>
            </a:r>
          </a:p>
        </p:txBody>
      </p:sp>
      <p:pic>
        <p:nvPicPr>
          <p:cNvPr id="5" name="Imagen 4" descr="Diagrama&#10;&#10;Descripción generada automáticamente">
            <a:extLst>
              <a:ext uri="{FF2B5EF4-FFF2-40B4-BE49-F238E27FC236}">
                <a16:creationId xmlns:a16="http://schemas.microsoft.com/office/drawing/2014/main" id="{58B46EB8-7698-4D9E-9B23-4D3590E8A3AB}"/>
              </a:ext>
            </a:extLst>
          </p:cNvPr>
          <p:cNvPicPr>
            <a:picLocks noChangeAspect="1"/>
          </p:cNvPicPr>
          <p:nvPr/>
        </p:nvPicPr>
        <p:blipFill>
          <a:blip r:embed="rId3"/>
          <a:stretch>
            <a:fillRect/>
          </a:stretch>
        </p:blipFill>
        <p:spPr>
          <a:xfrm>
            <a:off x="983432" y="1076112"/>
            <a:ext cx="7056784" cy="5205824"/>
          </a:xfrm>
          <a:prstGeom prst="rect">
            <a:avLst/>
          </a:prstGeom>
          <a:solidFill>
            <a:schemeClr val="bg1"/>
          </a:solidFill>
        </p:spPr>
      </p:pic>
      <p:pic>
        <p:nvPicPr>
          <p:cNvPr id="6" name="Imagen 5">
            <a:extLst>
              <a:ext uri="{FF2B5EF4-FFF2-40B4-BE49-F238E27FC236}">
                <a16:creationId xmlns:a16="http://schemas.microsoft.com/office/drawing/2014/main" id="{50A3DE5D-C326-43AC-8BB8-8961C85D9815}"/>
              </a:ext>
            </a:extLst>
          </p:cNvPr>
          <p:cNvPicPr>
            <a:picLocks noChangeAspect="1"/>
          </p:cNvPicPr>
          <p:nvPr/>
        </p:nvPicPr>
        <p:blipFill>
          <a:blip r:embed="rId4"/>
          <a:stretch>
            <a:fillRect/>
          </a:stretch>
        </p:blipFill>
        <p:spPr>
          <a:xfrm>
            <a:off x="7937651" y="3120724"/>
            <a:ext cx="4089098" cy="2952750"/>
          </a:xfrm>
          <a:prstGeom prst="rect">
            <a:avLst/>
          </a:prstGeom>
        </p:spPr>
      </p:pic>
    </p:spTree>
    <p:extLst>
      <p:ext uri="{BB962C8B-B14F-4D97-AF65-F5344CB8AC3E}">
        <p14:creationId xmlns:p14="http://schemas.microsoft.com/office/powerpoint/2010/main" val="107668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8A2719C-AE9E-48F3-A51C-9B39269445F6}"/>
              </a:ext>
            </a:extLst>
          </p:cNvPr>
          <p:cNvSpPr>
            <a:spLocks noGrp="1"/>
          </p:cNvSpPr>
          <p:nvPr>
            <p:ph type="sldNum" sz="quarter" idx="12"/>
          </p:nvPr>
        </p:nvSpPr>
        <p:spPr/>
        <p:txBody>
          <a:bodyPr/>
          <a:lstStyle/>
          <a:p>
            <a:fld id="{5636BB61-8963-4808-88CD-F3DD04515257}" type="slidenum">
              <a:rPr lang="ca-ES" smtClean="0"/>
              <a:t>12</a:t>
            </a:fld>
            <a:endParaRPr lang="ca-ES"/>
          </a:p>
        </p:txBody>
      </p:sp>
      <p:pic>
        <p:nvPicPr>
          <p:cNvPr id="3" name="9 Imagen">
            <a:extLst>
              <a:ext uri="{FF2B5EF4-FFF2-40B4-BE49-F238E27FC236}">
                <a16:creationId xmlns:a16="http://schemas.microsoft.com/office/drawing/2014/main" id="{570DA5E6-B627-4E0D-9708-FCD3A793C2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3650" y="1268760"/>
            <a:ext cx="1450822" cy="1306700"/>
          </a:xfrm>
          <a:prstGeom prst="rect">
            <a:avLst/>
          </a:prstGeom>
        </p:spPr>
      </p:pic>
      <p:sp>
        <p:nvSpPr>
          <p:cNvPr id="4" name="Rectangle 1">
            <a:extLst>
              <a:ext uri="{FF2B5EF4-FFF2-40B4-BE49-F238E27FC236}">
                <a16:creationId xmlns:a16="http://schemas.microsoft.com/office/drawing/2014/main" id="{46827F1E-6F6B-4D6C-A839-68B6B6B95C3B}"/>
              </a:ext>
            </a:extLst>
          </p:cNvPr>
          <p:cNvSpPr>
            <a:spLocks noChangeArrowheads="1"/>
          </p:cNvSpPr>
          <p:nvPr/>
        </p:nvSpPr>
        <p:spPr bwMode="auto">
          <a:xfrm>
            <a:off x="407368" y="476672"/>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Submitted solutions, calibration facility: 19</a:t>
            </a:r>
          </a:p>
        </p:txBody>
      </p:sp>
      <p:pic>
        <p:nvPicPr>
          <p:cNvPr id="5" name="Imagen 4" descr="Interfaz de usuario gráfica, Histograma&#10;&#10;Descripción generada automáticamente">
            <a:extLst>
              <a:ext uri="{FF2B5EF4-FFF2-40B4-BE49-F238E27FC236}">
                <a16:creationId xmlns:a16="http://schemas.microsoft.com/office/drawing/2014/main" id="{4DA13033-A8E0-47D2-ADB1-448B004D7469}"/>
              </a:ext>
            </a:extLst>
          </p:cNvPr>
          <p:cNvPicPr>
            <a:picLocks noChangeAspect="1"/>
          </p:cNvPicPr>
          <p:nvPr/>
        </p:nvPicPr>
        <p:blipFill>
          <a:blip r:embed="rId3"/>
          <a:stretch>
            <a:fillRect/>
          </a:stretch>
        </p:blipFill>
        <p:spPr>
          <a:xfrm>
            <a:off x="425677" y="1077435"/>
            <a:ext cx="7128792" cy="5303893"/>
          </a:xfrm>
          <a:prstGeom prst="rect">
            <a:avLst/>
          </a:prstGeom>
        </p:spPr>
      </p:pic>
      <p:pic>
        <p:nvPicPr>
          <p:cNvPr id="6" name="Imagen 5">
            <a:extLst>
              <a:ext uri="{FF2B5EF4-FFF2-40B4-BE49-F238E27FC236}">
                <a16:creationId xmlns:a16="http://schemas.microsoft.com/office/drawing/2014/main" id="{CD4A5B44-2504-45B5-B953-03F5E7F22C0B}"/>
              </a:ext>
            </a:extLst>
          </p:cNvPr>
          <p:cNvPicPr>
            <a:picLocks noChangeAspect="1"/>
          </p:cNvPicPr>
          <p:nvPr/>
        </p:nvPicPr>
        <p:blipFill>
          <a:blip r:embed="rId4"/>
          <a:stretch>
            <a:fillRect/>
          </a:stretch>
        </p:blipFill>
        <p:spPr>
          <a:xfrm>
            <a:off x="7722329" y="3029009"/>
            <a:ext cx="4069394" cy="2873792"/>
          </a:xfrm>
          <a:prstGeom prst="rect">
            <a:avLst/>
          </a:prstGeom>
        </p:spPr>
      </p:pic>
    </p:spTree>
    <p:extLst>
      <p:ext uri="{BB962C8B-B14F-4D97-AF65-F5344CB8AC3E}">
        <p14:creationId xmlns:p14="http://schemas.microsoft.com/office/powerpoint/2010/main" val="147441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69F7412-B54C-4F01-B55F-1549DF12EE55}"/>
              </a:ext>
            </a:extLst>
          </p:cNvPr>
          <p:cNvSpPr>
            <a:spLocks noGrp="1"/>
          </p:cNvSpPr>
          <p:nvPr>
            <p:ph type="sldNum" sz="quarter" idx="12"/>
          </p:nvPr>
        </p:nvSpPr>
        <p:spPr/>
        <p:txBody>
          <a:bodyPr/>
          <a:lstStyle/>
          <a:p>
            <a:fld id="{5636BB61-8963-4808-88CD-F3DD04515257}" type="slidenum">
              <a:rPr lang="ca-ES" smtClean="0"/>
              <a:t>13</a:t>
            </a:fld>
            <a:endParaRPr lang="ca-ES"/>
          </a:p>
        </p:txBody>
      </p:sp>
      <p:sp>
        <p:nvSpPr>
          <p:cNvPr id="3" name="Rectangle 1">
            <a:extLst>
              <a:ext uri="{FF2B5EF4-FFF2-40B4-BE49-F238E27FC236}">
                <a16:creationId xmlns:a16="http://schemas.microsoft.com/office/drawing/2014/main" id="{E441D5B5-4D70-4722-AFA8-881F7A1081FF}"/>
              </a:ext>
            </a:extLst>
          </p:cNvPr>
          <p:cNvSpPr>
            <a:spLocks noChangeArrowheads="1"/>
          </p:cNvSpPr>
          <p:nvPr/>
        </p:nvSpPr>
        <p:spPr bwMode="auto">
          <a:xfrm>
            <a:off x="407988" y="478395"/>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Submitted solutions, </a:t>
            </a:r>
            <a:r>
              <a:rPr lang="en-US" b="1" dirty="0" err="1">
                <a:solidFill>
                  <a:schemeClr val="bg1"/>
                </a:solidFill>
                <a:latin typeface="Arial" charset="0"/>
                <a:ea typeface="ＭＳ Ｐゴシック" charset="0"/>
              </a:rPr>
              <a:t>skyshine</a:t>
            </a:r>
            <a:r>
              <a:rPr lang="en-US" b="1" dirty="0">
                <a:solidFill>
                  <a:schemeClr val="bg1"/>
                </a:solidFill>
                <a:latin typeface="Arial" charset="0"/>
                <a:ea typeface="ＭＳ Ｐゴシック" charset="0"/>
              </a:rPr>
              <a:t>: 14</a:t>
            </a:r>
          </a:p>
        </p:txBody>
      </p:sp>
      <p:pic>
        <p:nvPicPr>
          <p:cNvPr id="4" name="10 Imagen">
            <a:extLst>
              <a:ext uri="{FF2B5EF4-FFF2-40B4-BE49-F238E27FC236}">
                <a16:creationId xmlns:a16="http://schemas.microsoft.com/office/drawing/2014/main" id="{524AC426-3485-45E3-A9F0-0A4341CB8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7126" y="1268760"/>
            <a:ext cx="1283330" cy="809166"/>
          </a:xfrm>
          <a:prstGeom prst="rect">
            <a:avLst/>
          </a:prstGeom>
          <a:solidFill>
            <a:schemeClr val="bg1"/>
          </a:solidFill>
        </p:spPr>
      </p:pic>
      <p:pic>
        <p:nvPicPr>
          <p:cNvPr id="5" name="Imagen 4" descr="Diagrama, Histograma&#10;&#10;Descripción generada automáticamente">
            <a:extLst>
              <a:ext uri="{FF2B5EF4-FFF2-40B4-BE49-F238E27FC236}">
                <a16:creationId xmlns:a16="http://schemas.microsoft.com/office/drawing/2014/main" id="{E613219E-2BED-4FCA-9318-A45325A1A913}"/>
              </a:ext>
            </a:extLst>
          </p:cNvPr>
          <p:cNvPicPr>
            <a:picLocks noChangeAspect="1"/>
          </p:cNvPicPr>
          <p:nvPr/>
        </p:nvPicPr>
        <p:blipFill>
          <a:blip r:embed="rId3"/>
          <a:stretch>
            <a:fillRect/>
          </a:stretch>
        </p:blipFill>
        <p:spPr>
          <a:xfrm>
            <a:off x="695400" y="1243874"/>
            <a:ext cx="7128792" cy="5225994"/>
          </a:xfrm>
          <a:prstGeom prst="rect">
            <a:avLst/>
          </a:prstGeom>
          <a:solidFill>
            <a:schemeClr val="bg1"/>
          </a:solidFill>
        </p:spPr>
      </p:pic>
      <p:pic>
        <p:nvPicPr>
          <p:cNvPr id="6" name="Imagen 5">
            <a:extLst>
              <a:ext uri="{FF2B5EF4-FFF2-40B4-BE49-F238E27FC236}">
                <a16:creationId xmlns:a16="http://schemas.microsoft.com/office/drawing/2014/main" id="{94D70FE9-F971-482F-8EE7-87FF7D79C251}"/>
              </a:ext>
            </a:extLst>
          </p:cNvPr>
          <p:cNvPicPr>
            <a:picLocks noChangeAspect="1"/>
          </p:cNvPicPr>
          <p:nvPr/>
        </p:nvPicPr>
        <p:blipFill>
          <a:blip r:embed="rId4"/>
          <a:stretch>
            <a:fillRect/>
          </a:stretch>
        </p:blipFill>
        <p:spPr>
          <a:xfrm>
            <a:off x="7824192" y="3326129"/>
            <a:ext cx="3945389" cy="2833238"/>
          </a:xfrm>
          <a:prstGeom prst="rect">
            <a:avLst/>
          </a:prstGeom>
        </p:spPr>
      </p:pic>
    </p:spTree>
    <p:extLst>
      <p:ext uri="{BB962C8B-B14F-4D97-AF65-F5344CB8AC3E}">
        <p14:creationId xmlns:p14="http://schemas.microsoft.com/office/powerpoint/2010/main" val="26998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D9B30F3-320F-4652-B25C-30832A5B5C86}"/>
              </a:ext>
            </a:extLst>
          </p:cNvPr>
          <p:cNvSpPr>
            <a:spLocks noGrp="1"/>
          </p:cNvSpPr>
          <p:nvPr>
            <p:ph type="sldNum" sz="quarter" idx="12"/>
          </p:nvPr>
        </p:nvSpPr>
        <p:spPr/>
        <p:txBody>
          <a:bodyPr/>
          <a:lstStyle/>
          <a:p>
            <a:fld id="{5636BB61-8963-4808-88CD-F3DD04515257}" type="slidenum">
              <a:rPr lang="ca-ES" smtClean="0"/>
              <a:t>14</a:t>
            </a:fld>
            <a:endParaRPr lang="ca-ES"/>
          </a:p>
        </p:txBody>
      </p:sp>
      <p:sp>
        <p:nvSpPr>
          <p:cNvPr id="3" name="Rectangle 1">
            <a:extLst>
              <a:ext uri="{FF2B5EF4-FFF2-40B4-BE49-F238E27FC236}">
                <a16:creationId xmlns:a16="http://schemas.microsoft.com/office/drawing/2014/main" id="{C26FC3E9-981E-5141-A831-0E92989F5209}"/>
              </a:ext>
            </a:extLst>
          </p:cNvPr>
          <p:cNvSpPr>
            <a:spLocks noChangeArrowheads="1"/>
          </p:cNvSpPr>
          <p:nvPr/>
        </p:nvSpPr>
        <p:spPr bwMode="auto">
          <a:xfrm>
            <a:off x="339367" y="1396584"/>
            <a:ext cx="4752528" cy="4064832"/>
          </a:xfrm>
          <a:prstGeom prst="rect">
            <a:avLst/>
          </a:prstGeom>
          <a:solidFill>
            <a:srgbClr val="000000">
              <a:alpha val="0"/>
            </a:srgbClr>
          </a:solidFill>
          <a:ln>
            <a:noFill/>
          </a:ln>
          <a:effectLst/>
          <a:extLst>
            <a:ext uri="{91240B29-F687-4f45-9708-019B960494DF}">
              <a14:hiddenLine xmlns="" xmlns:a14="http://schemas.microsoft.com/office/drawing/2010/main" xmlns:lc="http://schemas.openxmlformats.org/drawingml/2006/lockedCanvas" w="9525" cap="flat">
                <a:solidFill>
                  <a:srgbClr val="808080"/>
                </a:solidFill>
                <a:round/>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ＭＳ Ｐゴシック"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ＭＳ Ｐゴシック"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ＭＳ Ｐゴシック"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ＭＳ Ｐゴシック"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ＭＳ Ｐゴシック" charset="-128"/>
                <a:cs typeface="+mn-cs"/>
              </a:defRPr>
            </a:lvl5pPr>
            <a:lvl6pPr marL="2286000" algn="l" defTabSz="914400" rtl="0" eaLnBrk="1" latinLnBrk="0" hangingPunct="1">
              <a:defRPr sz="2400" kern="1200">
                <a:solidFill>
                  <a:schemeClr val="bg1"/>
                </a:solidFill>
                <a:latin typeface="Arial" pitchFamily="34" charset="0"/>
                <a:ea typeface="ＭＳ Ｐゴシック" charset="-128"/>
                <a:cs typeface="+mn-cs"/>
              </a:defRPr>
            </a:lvl6pPr>
            <a:lvl7pPr marL="2743200" algn="l" defTabSz="914400" rtl="0" eaLnBrk="1" latinLnBrk="0" hangingPunct="1">
              <a:defRPr sz="2400" kern="1200">
                <a:solidFill>
                  <a:schemeClr val="bg1"/>
                </a:solidFill>
                <a:latin typeface="Arial" pitchFamily="34" charset="0"/>
                <a:ea typeface="ＭＳ Ｐゴシック" charset="-128"/>
                <a:cs typeface="+mn-cs"/>
              </a:defRPr>
            </a:lvl7pPr>
            <a:lvl8pPr marL="3200400" algn="l" defTabSz="914400" rtl="0" eaLnBrk="1" latinLnBrk="0" hangingPunct="1">
              <a:defRPr sz="2400" kern="1200">
                <a:solidFill>
                  <a:schemeClr val="bg1"/>
                </a:solidFill>
                <a:latin typeface="Arial" pitchFamily="34" charset="0"/>
                <a:ea typeface="ＭＳ Ｐゴシック" charset="-128"/>
                <a:cs typeface="+mn-cs"/>
              </a:defRPr>
            </a:lvl8pPr>
            <a:lvl9pPr marL="3657600" algn="l" defTabSz="914400" rtl="0" eaLnBrk="1" latinLnBrk="0" hangingPunct="1">
              <a:defRPr sz="2400" kern="1200">
                <a:solidFill>
                  <a:schemeClr val="bg1"/>
                </a:solidFill>
                <a:latin typeface="Arial" pitchFamily="34" charset="0"/>
                <a:ea typeface="ＭＳ Ｐゴシック" charset="-128"/>
                <a:cs typeface="+mn-cs"/>
              </a:defRPr>
            </a:lvl9pPr>
          </a:lstStyle>
          <a:p>
            <a:pPr marL="452438" indent="-450850"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800" b="1" dirty="0">
                <a:solidFill>
                  <a:srgbClr val="FF0000"/>
                </a:solidFill>
                <a:latin typeface="Arial" charset="0"/>
                <a:ea typeface="ＭＳ Ｐゴシック" charset="0"/>
              </a:rPr>
              <a:t>When starting with a BSS problem</a:t>
            </a:r>
          </a:p>
          <a:p>
            <a:pPr marL="452438" indent="-450850"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800" b="1" dirty="0">
              <a:solidFill>
                <a:srgbClr val="008000"/>
              </a:solidFill>
              <a:latin typeface="Arial" charset="0"/>
              <a:ea typeface="ＭＳ Ｐゴシック" charset="0"/>
            </a:endParaRP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800" b="1" dirty="0">
                <a:solidFill>
                  <a:srgbClr val="008000"/>
                </a:solidFill>
                <a:latin typeface="Arial" charset="0"/>
                <a:ea typeface="ＭＳ Ｐゴシック" charset="0"/>
              </a:rPr>
              <a:t>Look at the counts profile</a:t>
            </a:r>
          </a:p>
          <a:p>
            <a:pPr marL="452438" indent="-450850" algn="just">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800" b="1" dirty="0">
              <a:solidFill>
                <a:srgbClr val="0000FF"/>
              </a:solidFill>
              <a:latin typeface="Arial" charset="0"/>
              <a:ea typeface="ＭＳ Ｐゴシック" charset="0"/>
            </a:endParaRP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800" dirty="0">
                <a:solidFill>
                  <a:srgbClr val="0000FF"/>
                </a:solidFill>
                <a:latin typeface="Arial" charset="0"/>
                <a:ea typeface="ＭＳ Ｐゴシック" charset="0"/>
              </a:rPr>
              <a:t>These curves should be smooth if the measurements are performed under </a:t>
            </a:r>
            <a:r>
              <a:rPr lang="en-GB" sz="1800" b="1" dirty="0">
                <a:solidFill>
                  <a:srgbClr val="0000FF"/>
                </a:solidFill>
                <a:latin typeface="Arial" charset="0"/>
                <a:ea typeface="ＭＳ Ｐゴシック" charset="0"/>
              </a:rPr>
              <a:t>stable conditions, using the right monitors, and are not affected by supplementary uncertainties of unexplained origin</a:t>
            </a:r>
            <a:r>
              <a:rPr lang="en-GB" sz="1800" dirty="0">
                <a:solidFill>
                  <a:srgbClr val="0000FF"/>
                </a:solidFill>
                <a:latin typeface="Arial" charset="0"/>
                <a:ea typeface="ＭＳ Ｐゴシック" charset="0"/>
              </a:rPr>
              <a:t>.</a:t>
            </a: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800" i="1" dirty="0">
              <a:solidFill>
                <a:srgbClr val="0000FF"/>
              </a:solidFill>
              <a:latin typeface="Arial" charset="0"/>
              <a:ea typeface="ＭＳ Ｐゴシック" charset="0"/>
            </a:endParaRP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400" dirty="0" err="1">
                <a:solidFill>
                  <a:srgbClr val="0000FF"/>
                </a:solidFill>
                <a:latin typeface="Arial" charset="0"/>
                <a:ea typeface="ＭＳ Ｐゴシック" charset="0"/>
              </a:rPr>
              <a:t>Alevra</a:t>
            </a:r>
            <a:r>
              <a:rPr lang="en-GB" sz="1400" dirty="0">
                <a:solidFill>
                  <a:srgbClr val="0000FF"/>
                </a:solidFill>
                <a:latin typeface="Arial" charset="0"/>
                <a:ea typeface="ＭＳ Ｐゴシック" charset="0"/>
              </a:rPr>
              <a:t>, A.V., Thomas, D.J., 2003. </a:t>
            </a:r>
            <a:r>
              <a:rPr lang="en-GB" sz="1400" dirty="0" err="1">
                <a:solidFill>
                  <a:srgbClr val="0000FF"/>
                </a:solidFill>
                <a:latin typeface="Arial" charset="0"/>
                <a:ea typeface="ＭＳ Ｐゴシック" charset="0"/>
              </a:rPr>
              <a:t>Radiat</a:t>
            </a:r>
            <a:r>
              <a:rPr lang="en-GB" sz="1400" dirty="0">
                <a:solidFill>
                  <a:srgbClr val="0000FF"/>
                </a:solidFill>
                <a:latin typeface="Arial" charset="0"/>
                <a:ea typeface="ＭＳ Ｐゴシック" charset="0"/>
              </a:rPr>
              <a:t>. Prot. Dosimetry 107 (1-3), 37-72.</a:t>
            </a: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400" dirty="0">
              <a:solidFill>
                <a:srgbClr val="0000FF"/>
              </a:solidFill>
              <a:latin typeface="Arial" charset="0"/>
              <a:ea typeface="ＭＳ Ｐゴシック" charset="0"/>
            </a:endParaRP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800" dirty="0">
                <a:solidFill>
                  <a:srgbClr val="0000FF"/>
                </a:solidFill>
                <a:latin typeface="Arial" charset="0"/>
                <a:ea typeface="ＭＳ Ｐゴシック" charset="0"/>
              </a:rPr>
              <a:t>“Outliers” could bias the unfolding process, possibly requiring further investigations</a:t>
            </a:r>
          </a:p>
        </p:txBody>
      </p:sp>
      <p:pic>
        <p:nvPicPr>
          <p:cNvPr id="4" name="Imagen 3">
            <a:extLst>
              <a:ext uri="{FF2B5EF4-FFF2-40B4-BE49-F238E27FC236}">
                <a16:creationId xmlns:a16="http://schemas.microsoft.com/office/drawing/2014/main" id="{EBAC3BE6-2E03-4835-A5BB-7D85CC19D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935" y="1468592"/>
            <a:ext cx="6400699" cy="3643065"/>
          </a:xfrm>
          <a:prstGeom prst="rect">
            <a:avLst/>
          </a:prstGeom>
        </p:spPr>
      </p:pic>
      <p:cxnSp>
        <p:nvCxnSpPr>
          <p:cNvPr id="5" name="Straight Arrow Connector 3">
            <a:extLst>
              <a:ext uri="{FF2B5EF4-FFF2-40B4-BE49-F238E27FC236}">
                <a16:creationId xmlns:a16="http://schemas.microsoft.com/office/drawing/2014/main" id="{ED7A80A8-0501-467E-B446-334E1B09FBAB}"/>
              </a:ext>
            </a:extLst>
          </p:cNvPr>
          <p:cNvCxnSpPr/>
          <p:nvPr/>
        </p:nvCxnSpPr>
        <p:spPr bwMode="auto">
          <a:xfrm flipV="1">
            <a:off x="5091895" y="3844856"/>
            <a:ext cx="4536504" cy="1152128"/>
          </a:xfrm>
          <a:prstGeom prst="straightConnector1">
            <a:avLst/>
          </a:prstGeom>
          <a:solidFill>
            <a:srgbClr val="00B8FF"/>
          </a:solidFill>
          <a:ln w="9525"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cxnSp>
      <p:sp>
        <p:nvSpPr>
          <p:cNvPr id="9" name="Rectangle 1">
            <a:extLst>
              <a:ext uri="{FF2B5EF4-FFF2-40B4-BE49-F238E27FC236}">
                <a16:creationId xmlns:a16="http://schemas.microsoft.com/office/drawing/2014/main" id="{BC6893A4-A37E-4EF8-918F-A3A0A4D8C611}"/>
              </a:ext>
            </a:extLst>
          </p:cNvPr>
          <p:cNvSpPr>
            <a:spLocks noChangeArrowheads="1"/>
          </p:cNvSpPr>
          <p:nvPr/>
        </p:nvSpPr>
        <p:spPr bwMode="auto">
          <a:xfrm>
            <a:off x="407988" y="478395"/>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Lessons</a:t>
            </a:r>
          </a:p>
        </p:txBody>
      </p:sp>
    </p:spTree>
    <p:extLst>
      <p:ext uri="{BB962C8B-B14F-4D97-AF65-F5344CB8AC3E}">
        <p14:creationId xmlns:p14="http://schemas.microsoft.com/office/powerpoint/2010/main" val="238824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BB052E7-9C5F-438D-B647-C7B833B6B1BA}"/>
              </a:ext>
            </a:extLst>
          </p:cNvPr>
          <p:cNvSpPr>
            <a:spLocks noGrp="1"/>
          </p:cNvSpPr>
          <p:nvPr>
            <p:ph type="sldNum" sz="quarter" idx="12"/>
          </p:nvPr>
        </p:nvSpPr>
        <p:spPr/>
        <p:txBody>
          <a:bodyPr/>
          <a:lstStyle/>
          <a:p>
            <a:fld id="{5636BB61-8963-4808-88CD-F3DD04515257}" type="slidenum">
              <a:rPr lang="ca-ES" smtClean="0"/>
              <a:t>15</a:t>
            </a:fld>
            <a:endParaRPr lang="ca-ES"/>
          </a:p>
        </p:txBody>
      </p:sp>
      <p:sp>
        <p:nvSpPr>
          <p:cNvPr id="3" name="Rectangle 1">
            <a:extLst>
              <a:ext uri="{FF2B5EF4-FFF2-40B4-BE49-F238E27FC236}">
                <a16:creationId xmlns:a16="http://schemas.microsoft.com/office/drawing/2014/main" id="{FCD45CE6-AA5C-4EE2-BC85-E05DCD97FF81}"/>
              </a:ext>
            </a:extLst>
          </p:cNvPr>
          <p:cNvSpPr>
            <a:spLocks noChangeArrowheads="1"/>
          </p:cNvSpPr>
          <p:nvPr/>
        </p:nvSpPr>
        <p:spPr bwMode="auto">
          <a:xfrm>
            <a:off x="335360" y="1007102"/>
            <a:ext cx="11521280" cy="5649881"/>
          </a:xfrm>
          <a:prstGeom prst="rect">
            <a:avLst/>
          </a:prstGeom>
          <a:solidFill>
            <a:srgbClr val="000000">
              <a:alpha val="0"/>
            </a:srgb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marL="452438" indent="-450850"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900" b="1" dirty="0">
                <a:solidFill>
                  <a:srgbClr val="FF0000"/>
                </a:solidFill>
                <a:latin typeface="Arial" charset="0"/>
                <a:ea typeface="ＭＳ Ｐゴシック" charset="0"/>
              </a:rPr>
              <a:t>Preparing the pre-information</a:t>
            </a:r>
          </a:p>
          <a:p>
            <a:pPr marL="452438" indent="-450850"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900" b="1" dirty="0">
              <a:solidFill>
                <a:srgbClr val="008000"/>
              </a:solidFill>
              <a:latin typeface="Arial" charset="0"/>
              <a:ea typeface="ＭＳ Ｐゴシック" charset="0"/>
            </a:endParaRP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900" dirty="0">
                <a:solidFill>
                  <a:srgbClr val="0000FF"/>
                </a:solidFill>
                <a:latin typeface="Arial" charset="0"/>
                <a:ea typeface="ＭＳ Ｐゴシック" charset="0"/>
              </a:rPr>
              <a:t>Participants spectra were “more discrepant” is “less detailed” problems:</a:t>
            </a:r>
          </a:p>
          <a:p>
            <a:pPr marL="344488" indent="-342900" algn="just">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900" dirty="0">
                <a:solidFill>
                  <a:srgbClr val="0000FF"/>
                </a:solidFill>
                <a:latin typeface="Arial" charset="0"/>
                <a:ea typeface="ＭＳ Ｐゴシック" charset="0"/>
              </a:rPr>
              <a:t>Scenario </a:t>
            </a:r>
            <a:r>
              <a:rPr lang="en-GB" sz="1900" dirty="0" err="1">
                <a:solidFill>
                  <a:srgbClr val="0000FF"/>
                </a:solidFill>
                <a:latin typeface="Arial" charset="0"/>
                <a:ea typeface="ＭＳ Ｐゴシック" charset="0"/>
              </a:rPr>
              <a:t>i</a:t>
            </a:r>
            <a:r>
              <a:rPr lang="en-GB" sz="1900" dirty="0">
                <a:solidFill>
                  <a:srgbClr val="0000FF"/>
                </a:solidFill>
                <a:latin typeface="Arial" charset="0"/>
                <a:ea typeface="ＭＳ Ｐゴシック" charset="0"/>
              </a:rPr>
              <a:t>) LINAC (40% of solutions)</a:t>
            </a:r>
          </a:p>
          <a:p>
            <a:pPr marL="344488" indent="-342900" algn="just">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900" dirty="0">
                <a:solidFill>
                  <a:srgbClr val="0000FF"/>
                </a:solidFill>
                <a:latin typeface="Arial" charset="0"/>
                <a:ea typeface="ＭＳ Ｐゴシック" charset="0"/>
              </a:rPr>
              <a:t>Scenario iv) </a:t>
            </a:r>
            <a:r>
              <a:rPr lang="en-GB" sz="1900" dirty="0" err="1">
                <a:solidFill>
                  <a:srgbClr val="0000FF"/>
                </a:solidFill>
                <a:latin typeface="Arial" charset="0"/>
                <a:ea typeface="ＭＳ Ｐゴシック" charset="0"/>
              </a:rPr>
              <a:t>Skyshine</a:t>
            </a:r>
            <a:r>
              <a:rPr lang="en-GB" sz="1900" dirty="0">
                <a:solidFill>
                  <a:srgbClr val="0000FF"/>
                </a:solidFill>
                <a:latin typeface="Arial" charset="0"/>
                <a:ea typeface="ＭＳ Ｐゴシック" charset="0"/>
              </a:rPr>
              <a:t> (70% of solutions were poor). </a:t>
            </a:r>
          </a:p>
          <a:p>
            <a:pPr marL="344488" indent="-342900" algn="just">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900" dirty="0">
                <a:solidFill>
                  <a:srgbClr val="0000FF"/>
                </a:solidFill>
                <a:latin typeface="Arial" charset="0"/>
                <a:ea typeface="ＭＳ Ｐゴシック" charset="0"/>
              </a:rPr>
              <a:t>30% of the submitted solutions were incorrect even for scenarios ii) and iii), where the problem was much better specified in terms of source, sizes and materials </a:t>
            </a: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900" dirty="0">
              <a:solidFill>
                <a:srgbClr val="0000FF"/>
              </a:solidFill>
              <a:latin typeface="Arial" charset="0"/>
              <a:ea typeface="ＭＳ Ｐゴシック" charset="0"/>
            </a:endParaRP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900" dirty="0">
                <a:solidFill>
                  <a:srgbClr val="008000"/>
                </a:solidFill>
                <a:latin typeface="Arial" charset="0"/>
                <a:ea typeface="ＭＳ Ｐゴシック" charset="0"/>
              </a:rPr>
              <a:t>Because the neutron unfolding problem is underdetermined, it has infinite mathematical solutions </a:t>
            </a: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000" dirty="0">
              <a:solidFill>
                <a:srgbClr val="008000"/>
              </a:solidFill>
              <a:latin typeface="Arial" charset="0"/>
              <a:ea typeface="ＭＳ Ｐゴシック" charset="0"/>
            </a:endParaRP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900" dirty="0">
                <a:solidFill>
                  <a:srgbClr val="008000"/>
                </a:solidFill>
                <a:latin typeface="Arial" charset="0"/>
                <a:ea typeface="ＭＳ Ｐゴシック" charset="0"/>
              </a:rPr>
              <a:t>An amount of pre-information is always required:</a:t>
            </a: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000" dirty="0">
              <a:solidFill>
                <a:srgbClr val="008000"/>
              </a:solidFill>
              <a:latin typeface="Arial" charset="0"/>
              <a:ea typeface="ＭＳ Ｐゴシック" charset="0"/>
            </a:endParaRP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900" b="1" dirty="0">
                <a:solidFill>
                  <a:srgbClr val="008000"/>
                </a:solidFill>
                <a:latin typeface="Arial" charset="0"/>
                <a:ea typeface="ＭＳ Ｐゴシック" charset="0"/>
              </a:rPr>
              <a:t>For parametric unfolding</a:t>
            </a:r>
            <a:r>
              <a:rPr lang="en-GB" sz="1900" dirty="0">
                <a:solidFill>
                  <a:srgbClr val="008000"/>
                </a:solidFill>
                <a:latin typeface="Arial" charset="0"/>
                <a:ea typeface="ＭＳ Ｐゴシック" charset="0"/>
              </a:rPr>
              <a:t>: identify the right model and the initial estimation for the parameters</a:t>
            </a: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900" b="1" dirty="0">
                <a:solidFill>
                  <a:srgbClr val="008000"/>
                </a:solidFill>
                <a:latin typeface="Arial" charset="0"/>
                <a:ea typeface="ＭＳ Ｐゴシック" charset="0"/>
              </a:rPr>
              <a:t>For unfolding methods that alter a “guess spectrum”</a:t>
            </a:r>
            <a:r>
              <a:rPr lang="en-GB" sz="1900" dirty="0">
                <a:solidFill>
                  <a:srgbClr val="008000"/>
                </a:solidFill>
                <a:latin typeface="Arial" charset="0"/>
                <a:ea typeface="ＭＳ Ｐゴシック" charset="0"/>
              </a:rPr>
              <a:t>: Supply a plausible guess spectrum </a:t>
            </a:r>
          </a:p>
          <a:p>
            <a:pPr algn="just">
              <a:buClrTx/>
              <a:tabLst>
                <a:tab pos="5938838" algn="l"/>
                <a:tab pos="6853238" algn="l"/>
                <a:tab pos="7767638" algn="l"/>
                <a:tab pos="8682038" algn="l"/>
                <a:tab pos="9596438" algn="l"/>
                <a:tab pos="10510838" algn="l"/>
              </a:tabLst>
              <a:defRPr/>
            </a:pPr>
            <a:endParaRPr lang="en-GB" sz="1900" dirty="0">
              <a:solidFill>
                <a:srgbClr val="0000FF"/>
              </a:solidFill>
              <a:latin typeface="Arial" charset="0"/>
              <a:ea typeface="ＭＳ Ｐゴシック" charset="0"/>
            </a:endParaRPr>
          </a:p>
          <a:p>
            <a:pPr algn="just">
              <a:buClrTx/>
              <a:tabLst>
                <a:tab pos="5938838" algn="l"/>
                <a:tab pos="6853238" algn="l"/>
                <a:tab pos="7767638" algn="l"/>
                <a:tab pos="8682038" algn="l"/>
                <a:tab pos="9596438" algn="l"/>
                <a:tab pos="10510838" algn="l"/>
              </a:tabLst>
              <a:defRPr/>
            </a:pPr>
            <a:r>
              <a:rPr lang="en-GB" sz="1900" dirty="0">
                <a:solidFill>
                  <a:srgbClr val="AC0000"/>
                </a:solidFill>
                <a:latin typeface="Arial" charset="0"/>
                <a:ea typeface="ＭＳ Ｐゴシック" charset="0"/>
              </a:rPr>
              <a:t>The pre-information should be accurately chosen and “assembled”, and </a:t>
            </a:r>
            <a:r>
              <a:rPr lang="en-GB" sz="1900" b="1" u="sng" dirty="0">
                <a:solidFill>
                  <a:srgbClr val="AC0000"/>
                </a:solidFill>
                <a:latin typeface="Arial" charset="0"/>
                <a:ea typeface="ＭＳ Ｐゴシック" charset="0"/>
              </a:rPr>
              <a:t>all available </a:t>
            </a:r>
            <a:r>
              <a:rPr lang="en-GB" sz="1900" dirty="0">
                <a:solidFill>
                  <a:srgbClr val="AC0000"/>
                </a:solidFill>
                <a:latin typeface="Arial" charset="0"/>
                <a:ea typeface="ＭＳ Ｐゴシック" charset="0"/>
              </a:rPr>
              <a:t>a-priori data should be implemented</a:t>
            </a:r>
          </a:p>
          <a:p>
            <a:pPr marL="1588"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000" dirty="0">
              <a:solidFill>
                <a:srgbClr val="AC0000"/>
              </a:solidFill>
              <a:latin typeface="Arial" charset="0"/>
              <a:ea typeface="ＭＳ Ｐゴシック" charset="0"/>
            </a:endParaRPr>
          </a:p>
          <a:p>
            <a:pPr marL="344488" indent="-342900" algn="just">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900" dirty="0">
                <a:solidFill>
                  <a:srgbClr val="AC0000"/>
                </a:solidFill>
                <a:latin typeface="Arial" charset="0"/>
                <a:ea typeface="ＭＳ Ｐゴシック" charset="0"/>
              </a:rPr>
              <a:t>Unfolding a radionuclide source with shadow cones? Impose zero thermal neutrons</a:t>
            </a:r>
          </a:p>
          <a:p>
            <a:pPr marL="344488" indent="-342900" algn="just">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900" dirty="0">
                <a:solidFill>
                  <a:srgbClr val="AC0000"/>
                </a:solidFill>
                <a:latin typeface="Arial" charset="0"/>
                <a:ea typeface="ＭＳ Ｐゴシック" charset="0"/>
              </a:rPr>
              <a:t>Is the minimum/maximum energy known? Impose lower/upper energy cut</a:t>
            </a:r>
          </a:p>
        </p:txBody>
      </p:sp>
      <p:sp>
        <p:nvSpPr>
          <p:cNvPr id="4" name="Rectangle 1">
            <a:extLst>
              <a:ext uri="{FF2B5EF4-FFF2-40B4-BE49-F238E27FC236}">
                <a16:creationId xmlns:a16="http://schemas.microsoft.com/office/drawing/2014/main" id="{533F4EAC-8F76-4B8E-A7FF-8FB44523E4A0}"/>
              </a:ext>
            </a:extLst>
          </p:cNvPr>
          <p:cNvSpPr>
            <a:spLocks noChangeArrowheads="1"/>
          </p:cNvSpPr>
          <p:nvPr/>
        </p:nvSpPr>
        <p:spPr bwMode="auto">
          <a:xfrm>
            <a:off x="407988" y="478395"/>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Lessons</a:t>
            </a:r>
          </a:p>
        </p:txBody>
      </p:sp>
    </p:spTree>
    <p:extLst>
      <p:ext uri="{BB962C8B-B14F-4D97-AF65-F5344CB8AC3E}">
        <p14:creationId xmlns:p14="http://schemas.microsoft.com/office/powerpoint/2010/main" val="402734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C602181-DC72-40CC-8580-EA5727B4729A}"/>
              </a:ext>
            </a:extLst>
          </p:cNvPr>
          <p:cNvSpPr>
            <a:spLocks noGrp="1"/>
          </p:cNvSpPr>
          <p:nvPr>
            <p:ph type="sldNum" sz="quarter" idx="12"/>
          </p:nvPr>
        </p:nvSpPr>
        <p:spPr/>
        <p:txBody>
          <a:bodyPr/>
          <a:lstStyle/>
          <a:p>
            <a:fld id="{5636BB61-8963-4808-88CD-F3DD04515257}" type="slidenum">
              <a:rPr lang="ca-ES" smtClean="0"/>
              <a:t>16</a:t>
            </a:fld>
            <a:endParaRPr lang="ca-ES"/>
          </a:p>
        </p:txBody>
      </p:sp>
      <p:sp>
        <p:nvSpPr>
          <p:cNvPr id="3" name="Rectangle 1">
            <a:extLst>
              <a:ext uri="{FF2B5EF4-FFF2-40B4-BE49-F238E27FC236}">
                <a16:creationId xmlns:a16="http://schemas.microsoft.com/office/drawing/2014/main" id="{FCD4E646-C7B6-4BE6-91D5-C6389CDBFF7A}"/>
              </a:ext>
            </a:extLst>
          </p:cNvPr>
          <p:cNvSpPr>
            <a:spLocks noChangeArrowheads="1"/>
          </p:cNvSpPr>
          <p:nvPr/>
        </p:nvSpPr>
        <p:spPr bwMode="auto">
          <a:xfrm>
            <a:off x="407368" y="1013137"/>
            <a:ext cx="11161240" cy="5880713"/>
          </a:xfrm>
          <a:prstGeom prst="rect">
            <a:avLst/>
          </a:prstGeom>
          <a:solidFill>
            <a:srgbClr val="000000">
              <a:alpha val="0"/>
            </a:srgb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marL="452438" indent="-450850"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800" b="1" dirty="0">
                <a:solidFill>
                  <a:srgbClr val="FF0000"/>
                </a:solidFill>
                <a:latin typeface="Arial" charset="0"/>
                <a:ea typeface="ＭＳ Ｐゴシック" charset="0"/>
              </a:rPr>
              <a:t>After unfolding</a:t>
            </a:r>
          </a:p>
          <a:p>
            <a:pPr marL="452438" indent="-450850"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800" b="1" dirty="0">
              <a:solidFill>
                <a:srgbClr val="008000"/>
              </a:solidFill>
              <a:latin typeface="Arial" charset="0"/>
              <a:ea typeface="ＭＳ Ｐゴシック" charset="0"/>
            </a:endParaRPr>
          </a:p>
          <a:p>
            <a:pPr marL="287338" indent="-285750">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800" b="1" dirty="0">
                <a:solidFill>
                  <a:srgbClr val="000000"/>
                </a:solidFill>
                <a:latin typeface="Arial" charset="0"/>
                <a:ea typeface="ＭＳ Ｐゴシック" charset="0"/>
              </a:rPr>
              <a:t>Plotting the unfolded spectrum. Unrealistic results, could be identified by eye:</a:t>
            </a:r>
          </a:p>
          <a:p>
            <a:pPr marL="1195388" lvl="1" indent="-450850">
              <a:buClrTx/>
              <a:buFont typeface="Wingdings" charset="2"/>
              <a:buChar char="ü"/>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800" dirty="0">
              <a:solidFill>
                <a:srgbClr val="000000"/>
              </a:solidFill>
              <a:latin typeface="Arial" charset="0"/>
              <a:ea typeface="ＭＳ Ｐゴシック" charset="0"/>
            </a:endParaRPr>
          </a:p>
          <a:p>
            <a:pPr marL="1195388" lvl="1" indent="-450850">
              <a:buClrTx/>
              <a:buFont typeface="Wingdings" charset="2"/>
              <a:buChar char="ü"/>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600" dirty="0">
                <a:solidFill>
                  <a:srgbClr val="000000"/>
                </a:solidFill>
                <a:latin typeface="Arial" charset="0"/>
                <a:ea typeface="ＭＳ Ｐゴシック" charset="0"/>
              </a:rPr>
              <a:t>Negative fluence values?</a:t>
            </a:r>
          </a:p>
          <a:p>
            <a:pPr marL="1195388" lvl="1" indent="-450850">
              <a:buClrTx/>
              <a:buFont typeface="Wingdings" charset="2"/>
              <a:buChar char="ü"/>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800" dirty="0">
              <a:solidFill>
                <a:srgbClr val="000000"/>
              </a:solidFill>
              <a:latin typeface="Arial" charset="0"/>
              <a:ea typeface="ＭＳ Ｐゴシック" charset="0"/>
            </a:endParaRPr>
          </a:p>
          <a:p>
            <a:pPr marL="1195388" lvl="1" indent="-450850">
              <a:buClrTx/>
              <a:buFont typeface="Wingdings" charset="2"/>
              <a:buChar char="ü"/>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600" dirty="0">
                <a:solidFill>
                  <a:srgbClr val="000000"/>
                </a:solidFill>
                <a:latin typeface="Arial" charset="0"/>
                <a:ea typeface="ＭＳ Ｐゴシック" charset="0"/>
              </a:rPr>
              <a:t>Double thermal peak?</a:t>
            </a:r>
          </a:p>
          <a:p>
            <a:pPr marL="1195388" lvl="1" indent="-450850">
              <a:buClrTx/>
              <a:buFont typeface="Wingdings" charset="2"/>
              <a:buChar char="ü"/>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800" dirty="0">
              <a:solidFill>
                <a:srgbClr val="000000"/>
              </a:solidFill>
              <a:latin typeface="Arial" charset="0"/>
              <a:ea typeface="ＭＳ Ｐゴシック" charset="0"/>
            </a:endParaRPr>
          </a:p>
          <a:p>
            <a:pPr marL="1195388" lvl="1" indent="-450850">
              <a:buClrTx/>
              <a:buFont typeface="Wingdings" charset="2"/>
              <a:buChar char="ü"/>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600" dirty="0">
                <a:solidFill>
                  <a:srgbClr val="000000"/>
                </a:solidFill>
                <a:latin typeface="Arial" charset="0"/>
                <a:ea typeface="ＭＳ Ｐゴシック" charset="0"/>
              </a:rPr>
              <a:t>Thermal peak shifted to unrealistic energies</a:t>
            </a:r>
          </a:p>
          <a:p>
            <a:pPr marL="744538" lvl="1" indent="0">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800" dirty="0">
              <a:solidFill>
                <a:srgbClr val="000000"/>
              </a:solidFill>
              <a:latin typeface="Arial" charset="0"/>
              <a:ea typeface="ＭＳ Ｐゴシック" charset="0"/>
            </a:endParaRPr>
          </a:p>
          <a:p>
            <a:pPr marL="284400" indent="-285750">
              <a:buFont typeface="Arial" panose="020B0604020202020204" pitchFamily="34" charset="0"/>
              <a:buChar char="•"/>
              <a:tabLst>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b="1" dirty="0">
                <a:solidFill>
                  <a:srgbClr val="000000"/>
                </a:solidFill>
                <a:latin typeface="Arial" charset="0"/>
                <a:ea typeface="ＭＳ Ｐゴシック" charset="0"/>
              </a:rPr>
              <a:t>Folding the response matrix with the “resulting spectrum” and comparing with the Reference BSS counts: </a:t>
            </a:r>
          </a:p>
          <a:p>
            <a:pPr marL="1200150" lvl="3" indent="-481013">
              <a:buClrTx/>
              <a:buFont typeface="Wingdings" charset="2"/>
              <a:buChar char="ü"/>
              <a:tabLst>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600" dirty="0">
                <a:solidFill>
                  <a:srgbClr val="000000"/>
                </a:solidFill>
                <a:latin typeface="Arial" charset="0"/>
                <a:ea typeface="ＭＳ Ｐゴシック" charset="0"/>
              </a:rPr>
              <a:t>Considerably larger deviations with respect to uncertainties should warn the user</a:t>
            </a:r>
          </a:p>
          <a:p>
            <a:pPr marL="1200150" lvl="3" indent="-481013">
              <a:buClrTx/>
              <a:buFont typeface="Wingdings" charset="2"/>
              <a:buChar char="ü"/>
              <a:tabLst>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800" dirty="0">
              <a:solidFill>
                <a:srgbClr val="000000"/>
              </a:solidFill>
              <a:latin typeface="Arial" charset="0"/>
              <a:ea typeface="ＭＳ Ｐゴシック" charset="0"/>
            </a:endParaRPr>
          </a:p>
          <a:p>
            <a:pPr marL="1200150" lvl="3" indent="-481013">
              <a:buClrTx/>
              <a:buFont typeface="Wingdings" charset="2"/>
              <a:buChar char="ü"/>
              <a:tabLst>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600" dirty="0">
                <a:solidFill>
                  <a:srgbClr val="000000"/>
                </a:solidFill>
                <a:latin typeface="Arial" charset="0"/>
                <a:ea typeface="ＭＳ Ｐゴシック" charset="0"/>
              </a:rPr>
              <a:t>The compatibility of folded vs. reference BSS counts is a necessary condition BUT it does not guarantee itself the correctness of the spectrum (unfolding is an underdetermined problem)</a:t>
            </a:r>
          </a:p>
          <a:p>
            <a:pPr marL="1200150" lvl="3" indent="-481013">
              <a:buClrTx/>
              <a:buFont typeface="Wingdings" charset="2"/>
              <a:buChar char="ü"/>
              <a:tabLst>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800" dirty="0">
              <a:solidFill>
                <a:srgbClr val="000000"/>
              </a:solidFill>
              <a:latin typeface="Arial" charset="0"/>
              <a:ea typeface="ＭＳ Ｐゴシック" charset="0"/>
            </a:endParaRPr>
          </a:p>
          <a:p>
            <a:pPr marL="1200150" lvl="3" indent="-481013">
              <a:buClrTx/>
              <a:buFont typeface="Wingdings" charset="2"/>
              <a:buChar char="ü"/>
              <a:tabLst>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600" dirty="0">
                <a:solidFill>
                  <a:srgbClr val="000000"/>
                </a:solidFill>
                <a:latin typeface="Arial" charset="0"/>
                <a:ea typeface="ＭＳ Ｐゴシック" charset="0"/>
              </a:rPr>
              <a:t>Using a pure “flat-in-lethargy” guess, the resulting spectrum may give “an idea” of the energy regions with larger/smaller fluence, but it is often far from being correct. </a:t>
            </a:r>
          </a:p>
          <a:p>
            <a:pPr marL="1200150" lvl="3" indent="-481013">
              <a:buClrTx/>
              <a:buFont typeface="Wingdings" charset="2"/>
              <a:buChar char="ü"/>
              <a:tabLst>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800" dirty="0">
              <a:solidFill>
                <a:srgbClr val="000000"/>
              </a:solidFill>
              <a:latin typeface="Arial" charset="0"/>
              <a:ea typeface="ＭＳ Ｐゴシック" charset="0"/>
            </a:endParaRPr>
          </a:p>
          <a:p>
            <a:pPr marL="1200150" lvl="3" indent="-481013">
              <a:buClrTx/>
              <a:buFont typeface="Wingdings" charset="2"/>
              <a:buChar char="ü"/>
              <a:tabLst>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600" dirty="0">
                <a:solidFill>
                  <a:srgbClr val="000000"/>
                </a:solidFill>
                <a:latin typeface="Arial" charset="0"/>
                <a:ea typeface="ＭＳ Ｐゴシック" charset="0"/>
              </a:rPr>
              <a:t>The value of fluence integrated over a large energy domain may tend to be correct even when the spectrum shape is not correct.</a:t>
            </a:r>
          </a:p>
          <a:p>
            <a:pPr marL="1200150" lvl="3" indent="-481013">
              <a:buClrTx/>
              <a:buFont typeface="Wingdings" charset="2"/>
              <a:buChar char="ü"/>
              <a:tabLst>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800" dirty="0">
              <a:solidFill>
                <a:srgbClr val="000000"/>
              </a:solidFill>
              <a:latin typeface="Arial" charset="0"/>
              <a:ea typeface="ＭＳ Ｐゴシック" charset="0"/>
            </a:endParaRPr>
          </a:p>
          <a:p>
            <a:pPr marL="1200150" lvl="3" indent="-481013">
              <a:buClrTx/>
              <a:buFont typeface="Wingdings" charset="2"/>
              <a:buChar char="ü"/>
              <a:tabLst>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600" dirty="0">
                <a:solidFill>
                  <a:srgbClr val="000000"/>
                </a:solidFill>
                <a:latin typeface="Arial" charset="0"/>
                <a:ea typeface="ＭＳ Ｐゴシック" charset="0"/>
              </a:rPr>
              <a:t>Not the case of H*(10), heavily depending on the energy distribution!  </a:t>
            </a:r>
          </a:p>
          <a:p>
            <a:pPr marL="1200150" lvl="3" indent="-481013">
              <a:buClrTx/>
              <a:buFont typeface="Wingdings" charset="2"/>
              <a:buChar char="ü"/>
              <a:tabLst>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000" dirty="0">
              <a:solidFill>
                <a:srgbClr val="000000"/>
              </a:solidFill>
              <a:latin typeface="Arial" charset="0"/>
              <a:ea typeface="ＭＳ Ｐゴシック" charset="0"/>
            </a:endParaRPr>
          </a:p>
          <a:p>
            <a:pPr marL="266700" lvl="3" indent="-266700">
              <a:buClrTx/>
              <a:buFont typeface="Arial"/>
              <a:buChar char="•"/>
              <a:tabLst>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1800" b="1" dirty="0">
                <a:solidFill>
                  <a:srgbClr val="000000"/>
                </a:solidFill>
                <a:latin typeface="Arial" charset="0"/>
                <a:ea typeface="ＭＳ Ｐゴシック" charset="0"/>
              </a:rPr>
              <a:t>Comparing with literature data for similar scenarios</a:t>
            </a:r>
            <a:r>
              <a:rPr lang="en-GB" sz="1800" dirty="0">
                <a:solidFill>
                  <a:srgbClr val="000000"/>
                </a:solidFill>
                <a:latin typeface="Arial" charset="0"/>
                <a:ea typeface="ＭＳ Ｐゴシック" charset="0"/>
              </a:rPr>
              <a:t> (IAEA TRS 318 and TRS 403)</a:t>
            </a:r>
          </a:p>
        </p:txBody>
      </p:sp>
      <p:sp>
        <p:nvSpPr>
          <p:cNvPr id="4" name="Rectangle 1">
            <a:extLst>
              <a:ext uri="{FF2B5EF4-FFF2-40B4-BE49-F238E27FC236}">
                <a16:creationId xmlns:a16="http://schemas.microsoft.com/office/drawing/2014/main" id="{24B2FAE0-7662-4C4F-836B-17C1FBEE0B4C}"/>
              </a:ext>
            </a:extLst>
          </p:cNvPr>
          <p:cNvSpPr>
            <a:spLocks noChangeArrowheads="1"/>
          </p:cNvSpPr>
          <p:nvPr/>
        </p:nvSpPr>
        <p:spPr bwMode="auto">
          <a:xfrm>
            <a:off x="407988" y="478395"/>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Lessons</a:t>
            </a:r>
          </a:p>
        </p:txBody>
      </p:sp>
    </p:spTree>
    <p:extLst>
      <p:ext uri="{BB962C8B-B14F-4D97-AF65-F5344CB8AC3E}">
        <p14:creationId xmlns:p14="http://schemas.microsoft.com/office/powerpoint/2010/main" val="412385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CECFBE-9390-4C9D-9172-A6139264ECA4}"/>
              </a:ext>
            </a:extLst>
          </p:cNvPr>
          <p:cNvSpPr>
            <a:spLocks noChangeArrowheads="1"/>
          </p:cNvSpPr>
          <p:nvPr/>
        </p:nvSpPr>
        <p:spPr bwMode="auto">
          <a:xfrm>
            <a:off x="407988" y="476672"/>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Summary</a:t>
            </a:r>
          </a:p>
        </p:txBody>
      </p:sp>
      <p:sp>
        <p:nvSpPr>
          <p:cNvPr id="3" name="1 Rectángulo">
            <a:extLst>
              <a:ext uri="{FF2B5EF4-FFF2-40B4-BE49-F238E27FC236}">
                <a16:creationId xmlns:a16="http://schemas.microsoft.com/office/drawing/2014/main" id="{850C55E0-FC59-420D-8833-DF34571D54E1}"/>
              </a:ext>
            </a:extLst>
          </p:cNvPr>
          <p:cNvSpPr/>
          <p:nvPr/>
        </p:nvSpPr>
        <p:spPr>
          <a:xfrm>
            <a:off x="407989" y="1196752"/>
            <a:ext cx="11232627" cy="4939814"/>
          </a:xfrm>
          <a:prstGeom prst="rect">
            <a:avLst/>
          </a:prstGeom>
          <a:solidFill>
            <a:schemeClr val="bg1"/>
          </a:solidFill>
        </p:spPr>
        <p:txBody>
          <a:bodyPr wrap="square">
            <a:spAutoFit/>
          </a:bodyPr>
          <a:lstStyle/>
          <a:p>
            <a:pPr marL="404813" indent="-404813">
              <a:spcBef>
                <a:spcPts val="0"/>
              </a:spcBef>
              <a:spcAft>
                <a:spcPts val="3600"/>
              </a:spcAft>
              <a:buClrTx/>
              <a:buFont typeface="Wingdings" panose="05000000000000000000"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chemeClr val="tx1"/>
                </a:solidFill>
                <a:ea typeface="ＭＳ Ｐゴシック" charset="0"/>
              </a:rPr>
              <a:t>BSS unfolding is un underdetermined problem. Additional information is required to get a physically meaningful solution: initial guess values or guess spectrum.</a:t>
            </a:r>
          </a:p>
          <a:p>
            <a:pPr marL="404813" indent="-404813">
              <a:spcBef>
                <a:spcPts val="0"/>
              </a:spcBef>
              <a:spcAft>
                <a:spcPts val="3600"/>
              </a:spcAft>
              <a:buClrTx/>
              <a:buFont typeface="Wingdings" panose="05000000000000000000"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chemeClr val="tx1"/>
                </a:solidFill>
                <a:ea typeface="ＭＳ Ｐゴシック" charset="0"/>
              </a:rPr>
              <a:t>A first check of the obtained unfolded spectrum can be made by folding it with the response matrix to compare the result with the BSS counts.</a:t>
            </a:r>
          </a:p>
          <a:p>
            <a:pPr marL="404813" indent="-404813">
              <a:spcBef>
                <a:spcPts val="0"/>
              </a:spcBef>
              <a:spcAft>
                <a:spcPts val="1800"/>
              </a:spcAft>
              <a:buClrTx/>
              <a:buFont typeface="Wingdings" panose="05000000000000000000"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chemeClr val="tx1"/>
                </a:solidFill>
                <a:ea typeface="ＭＳ Ｐゴシック" charset="0"/>
              </a:rPr>
              <a:t>Additional checks (e.g. comparison of the unfolded spectrum with previous result or published reference spectra) is highly advisable.</a:t>
            </a:r>
          </a:p>
          <a:p>
            <a:pPr marL="404813" indent="-404813" algn="ctr">
              <a:spcBef>
                <a:spcPts val="0"/>
              </a:spcBef>
              <a:spcAft>
                <a:spcPts val="360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C00000"/>
                </a:solidFill>
                <a:ea typeface="ＭＳ Ｐゴシック" charset="0"/>
              </a:rPr>
              <a:t>Amazing results use to be incorrect / inaccurate results </a:t>
            </a:r>
          </a:p>
          <a:p>
            <a:pPr marL="404813" indent="-404813">
              <a:spcBef>
                <a:spcPts val="0"/>
              </a:spcBef>
              <a:spcAft>
                <a:spcPts val="600"/>
              </a:spcAft>
              <a:buClrTx/>
              <a:buFont typeface="Wingdings" panose="05000000000000000000"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chemeClr val="tx1"/>
                </a:solidFill>
                <a:ea typeface="ＭＳ Ｐゴシック" charset="0"/>
              </a:rPr>
              <a:t>Additional details can be found at:</a:t>
            </a:r>
          </a:p>
          <a:p>
            <a:pPr marL="719138">
              <a:spcBef>
                <a:spcPts val="0"/>
              </a:spcBef>
              <a:spcAft>
                <a:spcPts val="600"/>
              </a:spcAft>
              <a:buClrTx/>
              <a:tabLst>
                <a:tab pos="5327650" algn="l"/>
              </a:tabLst>
              <a:defRPr/>
            </a:pPr>
            <a:r>
              <a:rPr lang="es-ES_tradnl" sz="2000" dirty="0" err="1">
                <a:solidFill>
                  <a:schemeClr val="tx1"/>
                </a:solidFill>
              </a:rPr>
              <a:t>Radiat</a:t>
            </a:r>
            <a:r>
              <a:rPr lang="es-ES_tradnl" sz="2000" dirty="0">
                <a:solidFill>
                  <a:schemeClr val="tx1"/>
                </a:solidFill>
              </a:rPr>
              <a:t>. </a:t>
            </a:r>
            <a:r>
              <a:rPr lang="es-ES_tradnl" sz="2000" dirty="0" err="1">
                <a:solidFill>
                  <a:schemeClr val="tx1"/>
                </a:solidFill>
              </a:rPr>
              <a:t>Prot</a:t>
            </a:r>
            <a:r>
              <a:rPr lang="es-ES_tradnl" sz="2000" dirty="0">
                <a:solidFill>
                  <a:schemeClr val="tx1"/>
                </a:solidFill>
              </a:rPr>
              <a:t>. </a:t>
            </a:r>
            <a:r>
              <a:rPr lang="es-ES_tradnl" sz="2000" dirty="0" err="1">
                <a:solidFill>
                  <a:schemeClr val="tx1"/>
                </a:solidFill>
              </a:rPr>
              <a:t>Dosim</a:t>
            </a:r>
            <a:r>
              <a:rPr lang="es-ES_tradnl" sz="2000" dirty="0">
                <a:solidFill>
                  <a:schemeClr val="tx1"/>
                </a:solidFill>
              </a:rPr>
              <a:t>. 180, 70-74 (2018),	</a:t>
            </a:r>
            <a:r>
              <a:rPr lang="en-GB" sz="2000" u="sng" dirty="0">
                <a:solidFill>
                  <a:srgbClr val="0000FF"/>
                </a:solidFill>
                <a:ea typeface="ＭＳ Ｐゴシック" charset="0"/>
              </a:rPr>
              <a:t>https://</a:t>
            </a:r>
            <a:r>
              <a:rPr lang="en-GB" sz="2000" u="sng" dirty="0" err="1">
                <a:solidFill>
                  <a:srgbClr val="0000FF"/>
                </a:solidFill>
                <a:ea typeface="ＭＳ Ｐゴシック" charset="0"/>
              </a:rPr>
              <a:t>doi.org</a:t>
            </a:r>
            <a:r>
              <a:rPr lang="en-GB" sz="2000" u="sng" dirty="0">
                <a:solidFill>
                  <a:srgbClr val="0000FF"/>
                </a:solidFill>
                <a:ea typeface="ＭＳ Ｐゴシック" charset="0"/>
              </a:rPr>
              <a:t>/10.1093/</a:t>
            </a:r>
            <a:r>
              <a:rPr lang="en-GB" sz="2000" u="sng" dirty="0" err="1">
                <a:solidFill>
                  <a:srgbClr val="0000FF"/>
                </a:solidFill>
                <a:ea typeface="ＭＳ Ｐゴシック" charset="0"/>
              </a:rPr>
              <a:t>rpd</a:t>
            </a:r>
            <a:r>
              <a:rPr lang="en-GB" sz="2000" u="sng" dirty="0">
                <a:solidFill>
                  <a:srgbClr val="0000FF"/>
                </a:solidFill>
                <a:ea typeface="ＭＳ Ｐゴシック" charset="0"/>
              </a:rPr>
              <a:t>/ncy002 </a:t>
            </a:r>
          </a:p>
          <a:p>
            <a:pPr marL="719138">
              <a:spcBef>
                <a:spcPts val="0"/>
              </a:spcBef>
              <a:spcAft>
                <a:spcPts val="3600"/>
              </a:spcAft>
              <a:buClrTx/>
              <a:tabLst>
                <a:tab pos="5327650" algn="l"/>
              </a:tabLst>
              <a:defRPr/>
            </a:pPr>
            <a:r>
              <a:rPr lang="en-GB" sz="2000" dirty="0" err="1">
                <a:solidFill>
                  <a:schemeClr val="tx1"/>
                </a:solidFill>
                <a:ea typeface="ＭＳ Ｐゴシック" charset="0"/>
              </a:rPr>
              <a:t>Radiat</a:t>
            </a:r>
            <a:r>
              <a:rPr lang="en-GB" sz="2000" dirty="0">
                <a:solidFill>
                  <a:schemeClr val="tx1"/>
                </a:solidFill>
                <a:ea typeface="ＭＳ Ｐゴシック" charset="0"/>
              </a:rPr>
              <a:t>. Meas. 153, 106755 (2022),	</a:t>
            </a:r>
            <a:r>
              <a:rPr lang="en-GB" sz="2000" u="sng" dirty="0">
                <a:solidFill>
                  <a:srgbClr val="0000FF"/>
                </a:solidFill>
                <a:ea typeface="ＭＳ Ｐゴシック" charset="0"/>
              </a:rPr>
              <a:t>https://</a:t>
            </a:r>
            <a:r>
              <a:rPr lang="en-GB" sz="2000" u="sng" dirty="0" err="1">
                <a:solidFill>
                  <a:srgbClr val="0000FF"/>
                </a:solidFill>
                <a:ea typeface="ＭＳ Ｐゴシック" charset="0"/>
              </a:rPr>
              <a:t>doi.org</a:t>
            </a:r>
            <a:r>
              <a:rPr lang="en-GB" sz="2000" u="sng" dirty="0">
                <a:solidFill>
                  <a:srgbClr val="0000FF"/>
                </a:solidFill>
                <a:ea typeface="ＭＳ Ｐゴシック" charset="0"/>
              </a:rPr>
              <a:t>/10.1016/j.radmeas.2022.106755</a:t>
            </a:r>
          </a:p>
        </p:txBody>
      </p:sp>
      <p:pic>
        <p:nvPicPr>
          <p:cNvPr id="4" name="Imagen 3">
            <a:extLst>
              <a:ext uri="{FF2B5EF4-FFF2-40B4-BE49-F238E27FC236}">
                <a16:creationId xmlns:a16="http://schemas.microsoft.com/office/drawing/2014/main" id="{597252B9-8A0F-4627-84FC-B802FB3C27BE}"/>
              </a:ext>
            </a:extLst>
          </p:cNvPr>
          <p:cNvPicPr>
            <a:picLocks noChangeAspect="1"/>
          </p:cNvPicPr>
          <p:nvPr/>
        </p:nvPicPr>
        <p:blipFill>
          <a:blip r:embed="rId2"/>
          <a:stretch>
            <a:fillRect/>
          </a:stretch>
        </p:blipFill>
        <p:spPr>
          <a:xfrm>
            <a:off x="11208568" y="5661248"/>
            <a:ext cx="268058" cy="418356"/>
          </a:xfrm>
          <a:prstGeom prst="rect">
            <a:avLst/>
          </a:prstGeom>
          <a:solidFill>
            <a:schemeClr val="bg1"/>
          </a:solidFill>
        </p:spPr>
      </p:pic>
      <p:pic>
        <p:nvPicPr>
          <p:cNvPr id="5" name="Picture 11">
            <a:extLst>
              <a:ext uri="{FF2B5EF4-FFF2-40B4-BE49-F238E27FC236}">
                <a16:creationId xmlns:a16="http://schemas.microsoft.com/office/drawing/2014/main" id="{C7168F93-2865-4103-820C-81F19E4CF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344" y="4151348"/>
            <a:ext cx="427038" cy="427038"/>
          </a:xfrm>
          <a:prstGeom prst="rect">
            <a:avLst/>
          </a:prstGeom>
          <a:solidFill>
            <a:schemeClr val="bg1"/>
          </a:solid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 name="Marcador de número de diapositiva 8">
            <a:extLst>
              <a:ext uri="{FF2B5EF4-FFF2-40B4-BE49-F238E27FC236}">
                <a16:creationId xmlns:a16="http://schemas.microsoft.com/office/drawing/2014/main" id="{8DC919C1-68AB-4039-BCAC-4F2E78CA4046}"/>
              </a:ext>
            </a:extLst>
          </p:cNvPr>
          <p:cNvSpPr>
            <a:spLocks noGrp="1"/>
          </p:cNvSpPr>
          <p:nvPr>
            <p:ph type="sldNum" sz="quarter" idx="12"/>
          </p:nvPr>
        </p:nvSpPr>
        <p:spPr/>
        <p:txBody>
          <a:bodyPr/>
          <a:lstStyle/>
          <a:p>
            <a:fld id="{5636BB61-8963-4808-88CD-F3DD04515257}" type="slidenum">
              <a:rPr lang="ca-ES" smtClean="0"/>
              <a:t>17</a:t>
            </a:fld>
            <a:endParaRPr lang="ca-ES"/>
          </a:p>
        </p:txBody>
      </p:sp>
    </p:spTree>
    <p:extLst>
      <p:ext uri="{BB962C8B-B14F-4D97-AF65-F5344CB8AC3E}">
        <p14:creationId xmlns:p14="http://schemas.microsoft.com/office/powerpoint/2010/main" val="199008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508C0E2-2CB0-4020-AE2C-078A991ABD75}"/>
              </a:ext>
            </a:extLst>
          </p:cNvPr>
          <p:cNvSpPr>
            <a:spLocks noGrp="1"/>
          </p:cNvSpPr>
          <p:nvPr>
            <p:ph type="sldNum" sz="quarter" idx="12"/>
          </p:nvPr>
        </p:nvSpPr>
        <p:spPr/>
        <p:txBody>
          <a:bodyPr/>
          <a:lstStyle/>
          <a:p>
            <a:fld id="{5636BB61-8963-4808-88CD-F3DD04515257}" type="slidenum">
              <a:rPr lang="ca-ES" smtClean="0"/>
              <a:t>18</a:t>
            </a:fld>
            <a:endParaRPr lang="ca-ES"/>
          </a:p>
        </p:txBody>
      </p:sp>
      <p:sp>
        <p:nvSpPr>
          <p:cNvPr id="3" name="Rectangle 1">
            <a:extLst>
              <a:ext uri="{FF2B5EF4-FFF2-40B4-BE49-F238E27FC236}">
                <a16:creationId xmlns:a16="http://schemas.microsoft.com/office/drawing/2014/main" id="{4605CC11-6002-4747-A13C-CC51FC7B5334}"/>
              </a:ext>
            </a:extLst>
          </p:cNvPr>
          <p:cNvSpPr>
            <a:spLocks noChangeArrowheads="1"/>
          </p:cNvSpPr>
          <p:nvPr/>
        </p:nvSpPr>
        <p:spPr bwMode="auto">
          <a:xfrm>
            <a:off x="407368" y="1071194"/>
            <a:ext cx="11161240" cy="5449826"/>
          </a:xfrm>
          <a:prstGeom prst="rect">
            <a:avLst/>
          </a:prstGeom>
          <a:solidFill>
            <a:srgbClr val="000000">
              <a:alpha val="0"/>
            </a:srgb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marL="452438" indent="-450850"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800" b="1" dirty="0">
              <a:solidFill>
                <a:srgbClr val="008000"/>
              </a:solidFill>
              <a:latin typeface="Arial" charset="0"/>
              <a:ea typeface="ＭＳ Ｐゴシック" charset="0"/>
            </a:endParaRPr>
          </a:p>
          <a:p>
            <a:pPr marL="287338" indent="-285750">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2400" dirty="0">
                <a:solidFill>
                  <a:srgbClr val="000000"/>
                </a:solidFill>
                <a:latin typeface="Arial" charset="0"/>
                <a:ea typeface="ＭＳ Ｐゴシック" charset="0"/>
              </a:rPr>
              <a:t>Although computer codes for unfolding BSS data have been in use for a long time, their application remains a </a:t>
            </a:r>
            <a:r>
              <a:rPr lang="en-GB" sz="2400" b="1" dirty="0">
                <a:solidFill>
                  <a:srgbClr val="000000"/>
                </a:solidFill>
                <a:latin typeface="Arial" charset="0"/>
                <a:ea typeface="ＭＳ Ｐゴシック" charset="0"/>
              </a:rPr>
              <a:t>complex task</a:t>
            </a:r>
            <a:r>
              <a:rPr lang="en-GB" sz="2400" dirty="0">
                <a:solidFill>
                  <a:srgbClr val="000000"/>
                </a:solidFill>
                <a:latin typeface="Arial" charset="0"/>
                <a:ea typeface="ＭＳ Ｐゴシック" charset="0"/>
              </a:rPr>
              <a:t> that </a:t>
            </a:r>
            <a:r>
              <a:rPr lang="en-GB" sz="2400" b="1" dirty="0">
                <a:solidFill>
                  <a:srgbClr val="000000"/>
                </a:solidFill>
                <a:latin typeface="Arial" charset="0"/>
                <a:ea typeface="ＭＳ Ｐゴシック" charset="0"/>
              </a:rPr>
              <a:t>needs some technical skills and experience </a:t>
            </a:r>
            <a:r>
              <a:rPr lang="en-GB" sz="2400" dirty="0">
                <a:solidFill>
                  <a:srgbClr val="000000"/>
                </a:solidFill>
                <a:latin typeface="Arial" charset="0"/>
                <a:ea typeface="ＭＳ Ｐゴシック" charset="0"/>
              </a:rPr>
              <a:t>in the specific field. </a:t>
            </a:r>
          </a:p>
          <a:p>
            <a:pPr marL="287338" indent="-285750">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800" dirty="0">
              <a:solidFill>
                <a:srgbClr val="000000"/>
              </a:solidFill>
              <a:latin typeface="Arial" charset="0"/>
              <a:ea typeface="ＭＳ Ｐゴシック" charset="0"/>
            </a:endParaRPr>
          </a:p>
          <a:p>
            <a:pPr marL="744538" lvl="1" indent="-285750">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dirty="0">
                <a:solidFill>
                  <a:srgbClr val="000000"/>
                </a:solidFill>
                <a:latin typeface="Arial" charset="0"/>
                <a:ea typeface="ＭＳ Ｐゴシック" charset="0"/>
              </a:rPr>
              <a:t>This is true regardless of whether or not the unfolding problem itself is inherently complex. Indeed, the results of this exercise suggest that difficulties exist in general during attempts to correctly perform BSS unfolding tasks. This difficulty, expressed in terms of the proportion of incorrect solutions, was observed to have a base value of about 30% even in the simple scenarios considered here (ii and iii), for which almost complete prior information was available. The difficulty then tends to increase as the pre-information decreases.</a:t>
            </a:r>
          </a:p>
          <a:p>
            <a:pPr marL="287338" indent="-285750">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800" dirty="0">
              <a:solidFill>
                <a:srgbClr val="000000"/>
              </a:solidFill>
              <a:latin typeface="Arial" charset="0"/>
              <a:ea typeface="ＭＳ Ｐゴシック" charset="0"/>
            </a:endParaRPr>
          </a:p>
          <a:p>
            <a:pPr marL="287338" indent="-285750">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2400" dirty="0">
                <a:solidFill>
                  <a:srgbClr val="000000"/>
                </a:solidFill>
                <a:latin typeface="Arial" charset="0"/>
                <a:ea typeface="ＭＳ Ｐゴシック" charset="0"/>
              </a:rPr>
              <a:t>Preparing reliable pre-information for BSS unfolding is crucial.</a:t>
            </a:r>
          </a:p>
          <a:p>
            <a:pPr marL="287338" indent="-285750">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800" dirty="0">
              <a:solidFill>
                <a:srgbClr val="000000"/>
              </a:solidFill>
              <a:latin typeface="Arial" charset="0"/>
              <a:ea typeface="ＭＳ Ｐゴシック" charset="0"/>
            </a:endParaRPr>
          </a:p>
          <a:p>
            <a:pPr marL="287338" indent="-285750">
              <a:buClrTx/>
              <a:buFont typeface="Arial"/>
              <a:buChar char="•"/>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2400" dirty="0">
                <a:solidFill>
                  <a:srgbClr val="000000"/>
                </a:solidFill>
                <a:latin typeface="Arial" charset="0"/>
                <a:ea typeface="ＭＳ Ｐゴシック" charset="0"/>
              </a:rPr>
              <a:t>Because the neutron unfolding problem is underdetermined, even validated unfolding codes may lead to inaccurate solutions if the code is fed non-realistic information.</a:t>
            </a:r>
          </a:p>
        </p:txBody>
      </p:sp>
      <p:sp>
        <p:nvSpPr>
          <p:cNvPr id="4" name="Rectangle 1">
            <a:extLst>
              <a:ext uri="{FF2B5EF4-FFF2-40B4-BE49-F238E27FC236}">
                <a16:creationId xmlns:a16="http://schemas.microsoft.com/office/drawing/2014/main" id="{17B6C763-31A2-494A-AFA2-A5BB9E13B7F2}"/>
              </a:ext>
            </a:extLst>
          </p:cNvPr>
          <p:cNvSpPr>
            <a:spLocks noChangeArrowheads="1"/>
          </p:cNvSpPr>
          <p:nvPr/>
        </p:nvSpPr>
        <p:spPr bwMode="auto">
          <a:xfrm>
            <a:off x="407988" y="476672"/>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Conclusions</a:t>
            </a:r>
          </a:p>
        </p:txBody>
      </p:sp>
    </p:spTree>
    <p:extLst>
      <p:ext uri="{BB962C8B-B14F-4D97-AF65-F5344CB8AC3E}">
        <p14:creationId xmlns:p14="http://schemas.microsoft.com/office/powerpoint/2010/main" val="196915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613F856-55DE-4E7C-8738-F4D3E9AA1C54}"/>
              </a:ext>
            </a:extLst>
          </p:cNvPr>
          <p:cNvSpPr>
            <a:spLocks noGrp="1"/>
          </p:cNvSpPr>
          <p:nvPr>
            <p:ph type="sldNum" sz="quarter" idx="12"/>
          </p:nvPr>
        </p:nvSpPr>
        <p:spPr/>
        <p:txBody>
          <a:bodyPr/>
          <a:lstStyle/>
          <a:p>
            <a:fld id="{5636BB61-8963-4808-88CD-F3DD04515257}" type="slidenum">
              <a:rPr lang="ca-ES" smtClean="0"/>
              <a:t>19</a:t>
            </a:fld>
            <a:endParaRPr lang="ca-ES"/>
          </a:p>
        </p:txBody>
      </p:sp>
      <p:sp>
        <p:nvSpPr>
          <p:cNvPr id="3" name="Rectangle 1">
            <a:extLst>
              <a:ext uri="{FF2B5EF4-FFF2-40B4-BE49-F238E27FC236}">
                <a16:creationId xmlns:a16="http://schemas.microsoft.com/office/drawing/2014/main" id="{5FE93415-FD73-4A8D-A171-09AAAFB75284}"/>
              </a:ext>
            </a:extLst>
          </p:cNvPr>
          <p:cNvSpPr>
            <a:spLocks noChangeArrowheads="1"/>
          </p:cNvSpPr>
          <p:nvPr/>
        </p:nvSpPr>
        <p:spPr bwMode="auto">
          <a:xfrm>
            <a:off x="407988" y="476672"/>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Conclusions</a:t>
            </a:r>
          </a:p>
        </p:txBody>
      </p:sp>
      <p:sp>
        <p:nvSpPr>
          <p:cNvPr id="4" name="Rectangle 1">
            <a:extLst>
              <a:ext uri="{FF2B5EF4-FFF2-40B4-BE49-F238E27FC236}">
                <a16:creationId xmlns:a16="http://schemas.microsoft.com/office/drawing/2014/main" id="{53396709-D712-4594-84B4-BA01C22EBDCD}"/>
              </a:ext>
            </a:extLst>
          </p:cNvPr>
          <p:cNvSpPr>
            <a:spLocks noChangeArrowheads="1"/>
          </p:cNvSpPr>
          <p:nvPr/>
        </p:nvSpPr>
        <p:spPr bwMode="auto">
          <a:xfrm>
            <a:off x="407988" y="1192916"/>
            <a:ext cx="11161240" cy="4311053"/>
          </a:xfrm>
          <a:prstGeom prst="rect">
            <a:avLst/>
          </a:prstGeom>
          <a:solidFill>
            <a:srgbClr val="000000">
              <a:alpha val="0"/>
            </a:srgb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marL="452438" indent="-450850" algn="just">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1800" b="1" dirty="0">
              <a:solidFill>
                <a:srgbClr val="008000"/>
              </a:solidFill>
              <a:latin typeface="Arial" charset="0"/>
              <a:ea typeface="ＭＳ Ｐゴシック" charset="0"/>
            </a:endParaRPr>
          </a:p>
          <a:p>
            <a:pPr>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2400" dirty="0">
                <a:solidFill>
                  <a:srgbClr val="000000"/>
                </a:solidFill>
                <a:latin typeface="Arial" charset="0"/>
                <a:ea typeface="ＭＳ Ｐゴシック" charset="0"/>
              </a:rPr>
              <a:t>Unfolding codes, even the most sophisticated and documented ones, </a:t>
            </a:r>
            <a:r>
              <a:rPr lang="en-GB" sz="2400" b="1" dirty="0">
                <a:solidFill>
                  <a:srgbClr val="000000"/>
                </a:solidFill>
                <a:latin typeface="Arial" charset="0"/>
                <a:ea typeface="ＭＳ Ｐゴシック" charset="0"/>
              </a:rPr>
              <a:t>cannot</a:t>
            </a:r>
            <a:r>
              <a:rPr lang="en-GB" sz="2400" dirty="0">
                <a:solidFill>
                  <a:srgbClr val="000000"/>
                </a:solidFill>
                <a:latin typeface="Arial" charset="0"/>
                <a:ea typeface="ＭＳ Ｐゴシック" charset="0"/>
              </a:rPr>
              <a:t> be used </a:t>
            </a:r>
            <a:r>
              <a:rPr lang="en-GB" sz="2400" b="1" dirty="0">
                <a:solidFill>
                  <a:srgbClr val="000000"/>
                </a:solidFill>
                <a:latin typeface="Arial" charset="0"/>
                <a:ea typeface="ＭＳ Ｐゴシック" charset="0"/>
              </a:rPr>
              <a:t>without the required expertise </a:t>
            </a:r>
            <a:r>
              <a:rPr lang="en-GB" sz="2400" dirty="0">
                <a:solidFill>
                  <a:srgbClr val="000000"/>
                </a:solidFill>
                <a:latin typeface="Arial" charset="0"/>
                <a:ea typeface="ＭＳ Ｐゴシック" charset="0"/>
              </a:rPr>
              <a:t>of the user if accurate results are to be obtained. To that end, such users should: </a:t>
            </a:r>
          </a:p>
          <a:p>
            <a:pPr>
              <a:buClrTx/>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2400" dirty="0">
              <a:solidFill>
                <a:srgbClr val="000000"/>
              </a:solidFill>
              <a:latin typeface="Arial" charset="0"/>
              <a:ea typeface="ＭＳ Ｐゴシック" charset="0"/>
            </a:endParaRPr>
          </a:p>
          <a:p>
            <a:pPr marL="457200" indent="-457200">
              <a:buClrTx/>
              <a:buFont typeface="+mj-lt"/>
              <a:buAutoNum type="arabicPeriod"/>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2000" dirty="0">
                <a:solidFill>
                  <a:srgbClr val="000000"/>
                </a:solidFill>
                <a:latin typeface="Arial" charset="0"/>
                <a:ea typeface="ＭＳ Ｐゴシック" charset="0"/>
              </a:rPr>
              <a:t>have sufficient physical knowledge of the radiation environment to enable him/ her to estimate the appropriate likely characteristics of that field</a:t>
            </a:r>
          </a:p>
          <a:p>
            <a:pPr marL="457200" indent="-457200">
              <a:buClrTx/>
              <a:buFont typeface="+mj-lt"/>
              <a:buAutoNum type="arabicPeriod"/>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2000" dirty="0">
              <a:solidFill>
                <a:srgbClr val="000000"/>
              </a:solidFill>
              <a:latin typeface="Arial" charset="0"/>
              <a:ea typeface="ＭＳ Ｐゴシック" charset="0"/>
            </a:endParaRPr>
          </a:p>
          <a:p>
            <a:pPr marL="457200" indent="-457200">
              <a:buClrTx/>
              <a:buFont typeface="+mj-lt"/>
              <a:buAutoNum type="arabicPeriod"/>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2000" dirty="0">
                <a:solidFill>
                  <a:srgbClr val="000000"/>
                </a:solidFill>
                <a:latin typeface="Arial" charset="0"/>
                <a:ea typeface="ＭＳ Ｐゴシック" charset="0"/>
              </a:rPr>
              <a:t>have sufficient mathematical capabilities to translate that physical knowledge into a priori information that may be suited for the specific unfolding code being used; </a:t>
            </a:r>
          </a:p>
          <a:p>
            <a:pPr marL="457200" indent="-457200">
              <a:buClrTx/>
              <a:buFont typeface="+mj-lt"/>
              <a:buAutoNum type="arabicPeriod"/>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endParaRPr lang="en-GB" sz="2000" dirty="0">
              <a:solidFill>
                <a:srgbClr val="000000"/>
              </a:solidFill>
              <a:latin typeface="Arial" charset="0"/>
              <a:ea typeface="ＭＳ Ｐゴシック" charset="0"/>
            </a:endParaRPr>
          </a:p>
          <a:p>
            <a:pPr marL="457200" indent="-457200">
              <a:buClrTx/>
              <a:buFont typeface="+mj-lt"/>
              <a:buAutoNum type="arabicPeriod"/>
              <a:tabLst>
                <a:tab pos="452438" algn="l"/>
                <a:tab pos="1366838" algn="l"/>
                <a:tab pos="2281238" algn="l"/>
                <a:tab pos="3195638" algn="l"/>
                <a:tab pos="4110038" algn="l"/>
                <a:tab pos="5024438" algn="l"/>
                <a:tab pos="5938838" algn="l"/>
                <a:tab pos="6853238" algn="l"/>
                <a:tab pos="7767638" algn="l"/>
                <a:tab pos="8682038" algn="l"/>
                <a:tab pos="9596438" algn="l"/>
                <a:tab pos="10510838" algn="l"/>
              </a:tabLst>
              <a:defRPr/>
            </a:pPr>
            <a:r>
              <a:rPr lang="en-GB" sz="2000" dirty="0">
                <a:solidFill>
                  <a:srgbClr val="000000"/>
                </a:solidFill>
                <a:latin typeface="Arial" charset="0"/>
                <a:ea typeface="ＭＳ Ｐゴシック" charset="0"/>
              </a:rPr>
              <a:t>have sufficient experience to enable him/her to correctly judge the results of the unfolding process for likely plausibility and accuracy.</a:t>
            </a:r>
          </a:p>
        </p:txBody>
      </p:sp>
    </p:spTree>
    <p:extLst>
      <p:ext uri="{BB962C8B-B14F-4D97-AF65-F5344CB8AC3E}">
        <p14:creationId xmlns:p14="http://schemas.microsoft.com/office/powerpoint/2010/main" val="46957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6B9E02B8-66D4-4218-A7D9-CCD4056239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08" y="1124744"/>
            <a:ext cx="2521311" cy="1980000"/>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8" name="Rectangle 2">
            <a:extLst>
              <a:ext uri="{FF2B5EF4-FFF2-40B4-BE49-F238E27FC236}">
                <a16:creationId xmlns:a16="http://schemas.microsoft.com/office/drawing/2014/main" id="{5A7D8577-EBD6-4F46-A057-E3A834100EFA}"/>
              </a:ext>
            </a:extLst>
          </p:cNvPr>
          <p:cNvSpPr>
            <a:spLocks noChangeArrowheads="1"/>
          </p:cNvSpPr>
          <p:nvPr/>
        </p:nvSpPr>
        <p:spPr bwMode="auto">
          <a:xfrm>
            <a:off x="5106062" y="2564904"/>
            <a:ext cx="3078170" cy="6485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tabLst>
                <a:tab pos="352425"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i="1" dirty="0">
                <a:solidFill>
                  <a:srgbClr val="000000"/>
                </a:solidFill>
                <a:latin typeface="Times New Roman" charset="0"/>
                <a:ea typeface="ＭＳ Ｐゴシック" charset="0"/>
              </a:rPr>
              <a:t>M</a:t>
            </a:r>
            <a:r>
              <a:rPr lang="en-GB" sz="1800" i="1" baseline="-25000" dirty="0">
                <a:solidFill>
                  <a:srgbClr val="000000"/>
                </a:solidFill>
                <a:latin typeface="Times New Roman" charset="0"/>
                <a:ea typeface="ＭＳ Ｐゴシック" charset="0"/>
              </a:rPr>
              <a:t>i	</a:t>
            </a:r>
            <a:r>
              <a:rPr lang="en-GB" sz="1800" dirty="0">
                <a:solidFill>
                  <a:srgbClr val="000000"/>
                </a:solidFill>
                <a:latin typeface="Arial" charset="0"/>
                <a:ea typeface="ＭＳ Ｐゴシック" charset="0"/>
              </a:rPr>
              <a:t>:</a:t>
            </a:r>
            <a:r>
              <a:rPr lang="en-GB" sz="1800" i="1" dirty="0">
                <a:solidFill>
                  <a:srgbClr val="000000"/>
                </a:solidFill>
                <a:latin typeface="Arial" charset="0"/>
                <a:ea typeface="ＭＳ Ｐゴシック" charset="0"/>
              </a:rPr>
              <a:t> </a:t>
            </a:r>
            <a:r>
              <a:rPr lang="en-GB" sz="1800" dirty="0">
                <a:solidFill>
                  <a:srgbClr val="000000"/>
                </a:solidFill>
                <a:latin typeface="Arial" charset="0"/>
                <a:ea typeface="ＭＳ Ｐゴシック" charset="0"/>
              </a:rPr>
              <a:t>instrument reading</a:t>
            </a:r>
          </a:p>
          <a:p>
            <a:pPr>
              <a:buClrTx/>
              <a:tabLst>
                <a:tab pos="352425"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i="1" dirty="0">
                <a:solidFill>
                  <a:srgbClr val="000000"/>
                </a:solidFill>
                <a:latin typeface="Symbol" charset="0"/>
                <a:ea typeface="ＭＳ Ｐゴシック" charset="0"/>
              </a:rPr>
              <a:t>	</a:t>
            </a:r>
            <a:r>
              <a:rPr lang="en-GB" sz="1800" dirty="0">
                <a:solidFill>
                  <a:srgbClr val="000000"/>
                </a:solidFill>
                <a:latin typeface="Arial" charset="0"/>
                <a:ea typeface="ＭＳ Ｐゴシック" charset="0"/>
              </a:rPr>
              <a:t>: neutron fluence</a:t>
            </a:r>
          </a:p>
        </p:txBody>
      </p:sp>
      <p:grpSp>
        <p:nvGrpSpPr>
          <p:cNvPr id="9" name="Group 8">
            <a:extLst>
              <a:ext uri="{FF2B5EF4-FFF2-40B4-BE49-F238E27FC236}">
                <a16:creationId xmlns:a16="http://schemas.microsoft.com/office/drawing/2014/main" id="{2B5E5BEE-7F53-4056-992B-C69BE22A6E6D}"/>
              </a:ext>
            </a:extLst>
          </p:cNvPr>
          <p:cNvGrpSpPr>
            <a:grpSpLocks/>
          </p:cNvGrpSpPr>
          <p:nvPr/>
        </p:nvGrpSpPr>
        <p:grpSpPr bwMode="auto">
          <a:xfrm>
            <a:off x="8617122" y="3807877"/>
            <a:ext cx="3167063" cy="1293813"/>
            <a:chOff x="2950" y="2256"/>
            <a:chExt cx="1995" cy="815"/>
          </a:xfrm>
        </p:grpSpPr>
        <p:sp>
          <p:nvSpPr>
            <p:cNvPr id="10" name="Rectangle 9">
              <a:extLst>
                <a:ext uri="{FF2B5EF4-FFF2-40B4-BE49-F238E27FC236}">
                  <a16:creationId xmlns:a16="http://schemas.microsoft.com/office/drawing/2014/main" id="{6C3F7754-77BC-4DF7-BF20-1101758B947E}"/>
                </a:ext>
              </a:extLst>
            </p:cNvPr>
            <p:cNvSpPr>
              <a:spLocks noChangeArrowheads="1"/>
            </p:cNvSpPr>
            <p:nvPr/>
          </p:nvSpPr>
          <p:spPr bwMode="auto">
            <a:xfrm>
              <a:off x="3522" y="2301"/>
              <a:ext cx="816" cy="2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rgbClr val="333399"/>
                  </a:solidFill>
                  <a:latin typeface="Arial" charset="0"/>
                  <a:ea typeface="ＭＳ Ｐゴシック" charset="0"/>
                </a:rPr>
                <a:t>unfolding</a:t>
              </a:r>
            </a:p>
          </p:txBody>
        </p:sp>
        <p:graphicFrame>
          <p:nvGraphicFramePr>
            <p:cNvPr id="11" name="Object 10">
              <a:extLst>
                <a:ext uri="{FF2B5EF4-FFF2-40B4-BE49-F238E27FC236}">
                  <a16:creationId xmlns:a16="http://schemas.microsoft.com/office/drawing/2014/main" id="{0A1C32BE-03D2-49A5-A329-76FC39944BD2}"/>
                </a:ext>
              </a:extLst>
            </p:cNvPr>
            <p:cNvGraphicFramePr>
              <a:graphicFrameLocks noChangeAspect="1"/>
            </p:cNvGraphicFramePr>
            <p:nvPr/>
          </p:nvGraphicFramePr>
          <p:xfrm>
            <a:off x="3251" y="2664"/>
            <a:ext cx="1087" cy="319"/>
          </p:xfrm>
          <a:graphic>
            <a:graphicData uri="http://schemas.openxmlformats.org/presentationml/2006/ole">
              <mc:AlternateContent xmlns:mc="http://schemas.openxmlformats.org/markup-compatibility/2006">
                <mc:Choice xmlns:v="urn:schemas-microsoft-com:vml" Requires="v">
                  <p:oleObj spid="_x0000_s2053" r:id="rId4" imgW="863214" imgH="253877" progId="">
                    <p:embed/>
                  </p:oleObj>
                </mc:Choice>
                <mc:Fallback>
                  <p:oleObj r:id="rId4" imgW="863214" imgH="253877" progId="">
                    <p:embed/>
                    <p:pic>
                      <p:nvPicPr>
                        <p:cNvPr id="13" name="Object 10">
                          <a:extLst>
                            <a:ext uri="{FF2B5EF4-FFF2-40B4-BE49-F238E27FC236}">
                              <a16:creationId xmlns:a16="http://schemas.microsoft.com/office/drawing/2014/main" id="{C1DA3AB5-8C66-4337-897C-8A3F3C5CC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1" y="2664"/>
                          <a:ext cx="1087" cy="3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2" name="Picture 11">
              <a:extLst>
                <a:ext uri="{FF2B5EF4-FFF2-40B4-BE49-F238E27FC236}">
                  <a16:creationId xmlns:a16="http://schemas.microsoft.com/office/drawing/2014/main" id="{82F5AEC5-32E8-4B19-BDF6-93727F39B1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5" y="2709"/>
              <a:ext cx="269" cy="269"/>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 name="Rectangle 12">
              <a:extLst>
                <a:ext uri="{FF2B5EF4-FFF2-40B4-BE49-F238E27FC236}">
                  <a16:creationId xmlns:a16="http://schemas.microsoft.com/office/drawing/2014/main" id="{6B19FBDB-6486-46DD-B4DD-1033E0DF64E9}"/>
                </a:ext>
              </a:extLst>
            </p:cNvPr>
            <p:cNvSpPr>
              <a:spLocks noChangeArrowheads="1"/>
            </p:cNvSpPr>
            <p:nvPr/>
          </p:nvSpPr>
          <p:spPr bwMode="auto">
            <a:xfrm>
              <a:off x="2950" y="2256"/>
              <a:ext cx="1995" cy="815"/>
            </a:xfrm>
            <a:prstGeom prst="rect">
              <a:avLst/>
            </a:prstGeom>
            <a:noFill/>
            <a:ln w="19080" cap="sq">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grpSp>
      <p:sp>
        <p:nvSpPr>
          <p:cNvPr id="14" name="Rectangle 13">
            <a:extLst>
              <a:ext uri="{FF2B5EF4-FFF2-40B4-BE49-F238E27FC236}">
                <a16:creationId xmlns:a16="http://schemas.microsoft.com/office/drawing/2014/main" id="{2ACD07D5-BB37-44AB-87AF-AFACE281BC42}"/>
              </a:ext>
            </a:extLst>
          </p:cNvPr>
          <p:cNvSpPr>
            <a:spLocks noChangeArrowheads="1"/>
          </p:cNvSpPr>
          <p:nvPr/>
        </p:nvSpPr>
        <p:spPr bwMode="auto">
          <a:xfrm>
            <a:off x="407368" y="5804824"/>
            <a:ext cx="9515400" cy="6485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marL="87313" indent="-87313" eaLnBrk="0" hangingPunc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1pPr>
            <a:lvl2pPr eaLnBrk="0" hangingPunc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2pPr>
            <a:lvl3pPr eaLnBrk="0" hangingPunc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3pPr>
            <a:lvl4pPr eaLnBrk="0" hangingPunc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4pPr>
            <a:lvl5pPr eaLnBrk="0" hangingPunc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9pPr>
          </a:lstStyle>
          <a:p>
            <a:pPr marL="171450" indent="-171450" eaLnBrk="1" hangingPunct="1">
              <a:buFont typeface="Arial" panose="020B0604020202020204" pitchFamily="34" charset="0"/>
              <a:buChar char="•"/>
            </a:pPr>
            <a:r>
              <a:rPr lang="en-GB" altLang="es-ES" sz="1200" b="1" dirty="0">
                <a:solidFill>
                  <a:srgbClr val="000000"/>
                </a:solidFill>
              </a:rPr>
              <a:t>D.J. Thomas, A.V. </a:t>
            </a:r>
            <a:r>
              <a:rPr lang="en-GB" altLang="es-ES" sz="1200" b="1" dirty="0" err="1">
                <a:solidFill>
                  <a:srgbClr val="000000"/>
                </a:solidFill>
              </a:rPr>
              <a:t>Alevra</a:t>
            </a:r>
            <a:r>
              <a:rPr lang="en-GB" altLang="es-ES" sz="1200" b="1" dirty="0">
                <a:solidFill>
                  <a:srgbClr val="000000"/>
                </a:solidFill>
              </a:rPr>
              <a:t>. </a:t>
            </a:r>
            <a:r>
              <a:rPr lang="en-GB" altLang="es-ES" sz="1200" b="1" i="1" dirty="0">
                <a:solidFill>
                  <a:srgbClr val="000000"/>
                </a:solidFill>
              </a:rPr>
              <a:t>Bonner sphere spectrometers: a critical review</a:t>
            </a:r>
            <a:r>
              <a:rPr lang="en-GB" altLang="es-ES" sz="1200" b="1" dirty="0">
                <a:solidFill>
                  <a:srgbClr val="000000"/>
                </a:solidFill>
              </a:rPr>
              <a:t>. </a:t>
            </a:r>
            <a:r>
              <a:rPr lang="en-GB" altLang="es-ES" sz="1200" b="1" dirty="0" err="1">
                <a:solidFill>
                  <a:srgbClr val="000000"/>
                </a:solidFill>
              </a:rPr>
              <a:t>Nucl</a:t>
            </a:r>
            <a:r>
              <a:rPr lang="en-GB" altLang="es-ES" sz="1200" b="1" dirty="0">
                <a:solidFill>
                  <a:srgbClr val="000000"/>
                </a:solidFill>
              </a:rPr>
              <a:t>. </a:t>
            </a:r>
            <a:r>
              <a:rPr lang="en-GB" altLang="es-ES" sz="1200" b="1" dirty="0" err="1">
                <a:solidFill>
                  <a:srgbClr val="000000"/>
                </a:solidFill>
              </a:rPr>
              <a:t>Instrum</a:t>
            </a:r>
            <a:r>
              <a:rPr lang="en-GB" altLang="es-ES" sz="1200" b="1" dirty="0">
                <a:solidFill>
                  <a:srgbClr val="000000"/>
                </a:solidFill>
              </a:rPr>
              <a:t>. Meth. A. 476 (2002) 12–20</a:t>
            </a:r>
          </a:p>
          <a:p>
            <a:pPr marL="171450" indent="-171450" eaLnBrk="1" hangingPunct="1">
              <a:buFont typeface="Arial" panose="020B0604020202020204" pitchFamily="34" charset="0"/>
              <a:buChar char="•"/>
            </a:pPr>
            <a:r>
              <a:rPr lang="en-GB" altLang="es-ES" sz="1200" b="1" dirty="0">
                <a:solidFill>
                  <a:srgbClr val="000000"/>
                </a:solidFill>
              </a:rPr>
              <a:t>M. Matzke. </a:t>
            </a:r>
            <a:r>
              <a:rPr lang="en-GB" altLang="es-ES" sz="1200" b="1" i="1" dirty="0">
                <a:solidFill>
                  <a:srgbClr val="000000"/>
                </a:solidFill>
              </a:rPr>
              <a:t>Neutron spectrometry in mixed fields: unfolding procedures</a:t>
            </a:r>
            <a:r>
              <a:rPr lang="en-GB" altLang="es-ES" sz="1200" b="1" dirty="0">
                <a:solidFill>
                  <a:srgbClr val="000000"/>
                </a:solidFill>
              </a:rPr>
              <a:t>. </a:t>
            </a:r>
            <a:r>
              <a:rPr lang="en-GB" altLang="es-ES" sz="1200" b="1" dirty="0" err="1">
                <a:solidFill>
                  <a:srgbClr val="000000"/>
                </a:solidFill>
              </a:rPr>
              <a:t>Radiat</a:t>
            </a:r>
            <a:r>
              <a:rPr lang="en-GB" altLang="es-ES" sz="1200" b="1" dirty="0">
                <a:solidFill>
                  <a:srgbClr val="000000"/>
                </a:solidFill>
              </a:rPr>
              <a:t>. Prot. </a:t>
            </a:r>
            <a:r>
              <a:rPr lang="en-GB" altLang="es-ES" sz="1200" b="1" dirty="0" err="1">
                <a:solidFill>
                  <a:srgbClr val="000000"/>
                </a:solidFill>
              </a:rPr>
              <a:t>Dosim</a:t>
            </a:r>
            <a:r>
              <a:rPr lang="en-GB" altLang="es-ES" sz="1200" b="1" dirty="0">
                <a:solidFill>
                  <a:srgbClr val="000000"/>
                </a:solidFill>
              </a:rPr>
              <a:t>. 107 (2003) 37-72</a:t>
            </a:r>
          </a:p>
          <a:p>
            <a:pPr marL="171450" indent="-171450" eaLnBrk="1" hangingPunct="1">
              <a:buFont typeface="Arial" panose="020B0604020202020204" pitchFamily="34" charset="0"/>
              <a:buChar char="•"/>
            </a:pPr>
            <a:r>
              <a:rPr lang="en-GB" altLang="es-ES" sz="1200" b="1" dirty="0">
                <a:solidFill>
                  <a:srgbClr val="000000"/>
                </a:solidFill>
              </a:rPr>
              <a:t>D.J. Thomas. Neutron spectrometry. Radiation Measurements 45 (2010) 1178-1185</a:t>
            </a:r>
          </a:p>
        </p:txBody>
      </p:sp>
      <p:pic>
        <p:nvPicPr>
          <p:cNvPr id="15" name="Picture 2">
            <a:extLst>
              <a:ext uri="{FF2B5EF4-FFF2-40B4-BE49-F238E27FC236}">
                <a16:creationId xmlns:a16="http://schemas.microsoft.com/office/drawing/2014/main" id="{FA0D892D-172F-4676-8D5A-D317637503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6279" y="1124744"/>
            <a:ext cx="3167733" cy="1980000"/>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6" name="Rectangle 1">
            <a:extLst>
              <a:ext uri="{FF2B5EF4-FFF2-40B4-BE49-F238E27FC236}">
                <a16:creationId xmlns:a16="http://schemas.microsoft.com/office/drawing/2014/main" id="{88A48A1F-7A97-4B3F-A46D-604C33655E37}"/>
              </a:ext>
            </a:extLst>
          </p:cNvPr>
          <p:cNvSpPr>
            <a:spLocks noChangeArrowheads="1"/>
          </p:cNvSpPr>
          <p:nvPr/>
        </p:nvSpPr>
        <p:spPr bwMode="auto">
          <a:xfrm>
            <a:off x="407988" y="476672"/>
            <a:ext cx="8353177"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The Bonner spheres spectrometer (BSS). Unfolding</a:t>
            </a:r>
          </a:p>
        </p:txBody>
      </p:sp>
      <p:sp>
        <p:nvSpPr>
          <p:cNvPr id="17" name="Rectángulo 16">
            <a:extLst>
              <a:ext uri="{FF2B5EF4-FFF2-40B4-BE49-F238E27FC236}">
                <a16:creationId xmlns:a16="http://schemas.microsoft.com/office/drawing/2014/main" id="{527B1860-F16F-4004-B09D-AC3736207146}"/>
              </a:ext>
            </a:extLst>
          </p:cNvPr>
          <p:cNvSpPr/>
          <p:nvPr/>
        </p:nvSpPr>
        <p:spPr>
          <a:xfrm>
            <a:off x="2855640" y="1821374"/>
            <a:ext cx="5683278" cy="646331"/>
          </a:xfrm>
          <a:prstGeom prst="rect">
            <a:avLst/>
          </a:prstGeom>
        </p:spPr>
        <p:txBody>
          <a:bodyPr wrap="square">
            <a:spAutoFit/>
          </a:bodyPr>
          <a:lstStyle/>
          <a:p>
            <a:r>
              <a:rPr lang="en-GB" sz="1800" dirty="0">
                <a:solidFill>
                  <a:srgbClr val="000000"/>
                </a:solidFill>
                <a:latin typeface="Arial" charset="0"/>
                <a:ea typeface="ＭＳ Ｐゴシック" charset="0"/>
              </a:rPr>
              <a:t>For every sphere (</a:t>
            </a:r>
            <a:r>
              <a:rPr lang="en-GB" sz="1800" i="1" dirty="0" err="1">
                <a:solidFill>
                  <a:srgbClr val="000000"/>
                </a:solidFill>
                <a:latin typeface="Cambria" panose="02040503050406030204" pitchFamily="18" charset="0"/>
                <a:ea typeface="ＭＳ Ｐゴシック" charset="0"/>
              </a:rPr>
              <a:t>i</a:t>
            </a:r>
            <a:r>
              <a:rPr lang="en-GB" sz="1800" dirty="0">
                <a:solidFill>
                  <a:srgbClr val="000000"/>
                </a:solidFill>
                <a:latin typeface="Arial" charset="0"/>
                <a:ea typeface="ＭＳ Ｐゴシック" charset="0"/>
              </a:rPr>
              <a:t>), the fluence response, </a:t>
            </a:r>
            <a:r>
              <a:rPr lang="en-GB" sz="1800" i="1" dirty="0">
                <a:solidFill>
                  <a:srgbClr val="000000"/>
                </a:solidFill>
                <a:latin typeface="Cambria" panose="02040503050406030204" pitchFamily="18" charset="0"/>
                <a:ea typeface="ＭＳ Ｐゴシック" charset="0"/>
              </a:rPr>
              <a:t>R</a:t>
            </a:r>
            <a:r>
              <a:rPr lang="en-GB" sz="1800" i="1" baseline="-25000" dirty="0">
                <a:solidFill>
                  <a:srgbClr val="000000"/>
                </a:solidFill>
                <a:latin typeface="Cambria" panose="02040503050406030204" pitchFamily="18" charset="0"/>
                <a:ea typeface="ＭＳ Ｐゴシック" charset="0"/>
              </a:rPr>
              <a:t>i</a:t>
            </a:r>
            <a:r>
              <a:rPr lang="en-GB" sz="1800" dirty="0">
                <a:solidFill>
                  <a:srgbClr val="000000"/>
                </a:solidFill>
                <a:latin typeface="Arial" charset="0"/>
                <a:ea typeface="ＭＳ Ｐゴシック" charset="0"/>
              </a:rPr>
              <a:t>(</a:t>
            </a:r>
            <a:r>
              <a:rPr lang="en-GB" sz="1800" i="1" dirty="0">
                <a:solidFill>
                  <a:srgbClr val="000000"/>
                </a:solidFill>
                <a:latin typeface="Cambria" panose="02040503050406030204" pitchFamily="18" charset="0"/>
                <a:ea typeface="ＭＳ Ｐゴシック" charset="0"/>
              </a:rPr>
              <a:t>E</a:t>
            </a:r>
            <a:r>
              <a:rPr lang="en-GB" sz="1800" dirty="0">
                <a:solidFill>
                  <a:srgbClr val="000000"/>
                </a:solidFill>
                <a:latin typeface="Arial" charset="0"/>
                <a:ea typeface="ＭＳ Ｐゴシック" charset="0"/>
              </a:rPr>
              <a:t>), </a:t>
            </a:r>
          </a:p>
          <a:p>
            <a:r>
              <a:rPr lang="en-GB" sz="1800" dirty="0">
                <a:solidFill>
                  <a:srgbClr val="000000"/>
                </a:solidFill>
                <a:latin typeface="Arial" charset="0"/>
                <a:ea typeface="ＭＳ Ｐゴシック" charset="0"/>
              </a:rPr>
              <a:t>to monoenergetic neutrons of energy </a:t>
            </a:r>
            <a:r>
              <a:rPr lang="en-GB" sz="1800" i="1" dirty="0">
                <a:solidFill>
                  <a:srgbClr val="000000"/>
                </a:solidFill>
                <a:latin typeface="Cambria" panose="02040503050406030204" pitchFamily="18" charset="0"/>
                <a:ea typeface="ＭＳ Ｐゴシック" charset="0"/>
              </a:rPr>
              <a:t>E</a:t>
            </a:r>
            <a:r>
              <a:rPr lang="en-GB" sz="1800" dirty="0">
                <a:solidFill>
                  <a:srgbClr val="000000"/>
                </a:solidFill>
                <a:latin typeface="Arial" charset="0"/>
                <a:ea typeface="ＭＳ Ｐゴシック" charset="0"/>
              </a:rPr>
              <a:t> is:</a:t>
            </a:r>
          </a:p>
        </p:txBody>
      </p:sp>
      <p:sp>
        <p:nvSpPr>
          <p:cNvPr id="18" name="Rectángulo 17">
            <a:extLst>
              <a:ext uri="{FF2B5EF4-FFF2-40B4-BE49-F238E27FC236}">
                <a16:creationId xmlns:a16="http://schemas.microsoft.com/office/drawing/2014/main" id="{768DDC23-5884-4553-BCE5-EC4D71733C62}"/>
              </a:ext>
            </a:extLst>
          </p:cNvPr>
          <p:cNvSpPr/>
          <p:nvPr/>
        </p:nvSpPr>
        <p:spPr>
          <a:xfrm>
            <a:off x="2855640" y="1124744"/>
            <a:ext cx="5339988" cy="646331"/>
          </a:xfrm>
          <a:prstGeom prst="rect">
            <a:avLst/>
          </a:prstGeom>
        </p:spPr>
        <p:txBody>
          <a:bodyPr wrap="none">
            <a:spAutoFit/>
          </a:bodyPr>
          <a:lstStyle/>
          <a:p>
            <a:r>
              <a:rPr lang="en-GB" sz="1800" dirty="0">
                <a:solidFill>
                  <a:srgbClr val="000000"/>
                </a:solidFill>
                <a:latin typeface="Arial" charset="0"/>
                <a:ea typeface="ＭＳ Ｐゴシック" charset="0"/>
              </a:rPr>
              <a:t>Set of moderating spheres with different radius. </a:t>
            </a:r>
          </a:p>
          <a:p>
            <a:r>
              <a:rPr lang="en-GB" sz="1800" dirty="0">
                <a:solidFill>
                  <a:srgbClr val="000000"/>
                </a:solidFill>
                <a:latin typeface="Arial" charset="0"/>
                <a:ea typeface="ＭＳ Ｐゴシック" charset="0"/>
              </a:rPr>
              <a:t>A thermal neutron detector is located in the centre.</a:t>
            </a:r>
          </a:p>
        </p:txBody>
      </p:sp>
      <p:pic>
        <p:nvPicPr>
          <p:cNvPr id="19" name="Imagen 18">
            <a:extLst>
              <a:ext uri="{FF2B5EF4-FFF2-40B4-BE49-F238E27FC236}">
                <a16:creationId xmlns:a16="http://schemas.microsoft.com/office/drawing/2014/main" id="{A439D514-4ECA-4D75-AE55-82B325A259C4}"/>
              </a:ext>
            </a:extLst>
          </p:cNvPr>
          <p:cNvPicPr>
            <a:picLocks noChangeAspect="1"/>
          </p:cNvPicPr>
          <p:nvPr/>
        </p:nvPicPr>
        <p:blipFill>
          <a:blip r:embed="rId8"/>
          <a:stretch>
            <a:fillRect/>
          </a:stretch>
        </p:blipFill>
        <p:spPr>
          <a:xfrm>
            <a:off x="2572033" y="4914488"/>
            <a:ext cx="1435735" cy="746760"/>
          </a:xfrm>
          <a:prstGeom prst="rect">
            <a:avLst/>
          </a:prstGeom>
        </p:spPr>
      </p:pic>
      <p:sp>
        <p:nvSpPr>
          <p:cNvPr id="20" name="Rectangle 2">
            <a:extLst>
              <a:ext uri="{FF2B5EF4-FFF2-40B4-BE49-F238E27FC236}">
                <a16:creationId xmlns:a16="http://schemas.microsoft.com/office/drawing/2014/main" id="{3B42FCFF-F969-4700-AF88-4076FEF65F6B}"/>
              </a:ext>
            </a:extLst>
          </p:cNvPr>
          <p:cNvSpPr>
            <a:spLocks noChangeArrowheads="1"/>
          </p:cNvSpPr>
          <p:nvPr/>
        </p:nvSpPr>
        <p:spPr bwMode="auto">
          <a:xfrm>
            <a:off x="488462" y="3465345"/>
            <a:ext cx="7707165" cy="371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tabLst>
                <a:tab pos="352425"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dirty="0">
                <a:solidFill>
                  <a:srgbClr val="000000"/>
                </a:solidFill>
                <a:latin typeface="+mn-lt"/>
                <a:ea typeface="ＭＳ Ｐゴシック" charset="0"/>
              </a:rPr>
              <a:t>For a neutron spectrum with energy distribution of fluence </a:t>
            </a:r>
            <a:r>
              <a:rPr lang="en-GB" sz="1800" i="1" dirty="0">
                <a:solidFill>
                  <a:srgbClr val="000000"/>
                </a:solidFill>
                <a:latin typeface="Symbol" charset="0"/>
                <a:ea typeface="ＭＳ Ｐゴシック" charset="0"/>
              </a:rPr>
              <a:t></a:t>
            </a:r>
            <a:r>
              <a:rPr lang="en-GB" sz="1800" i="1" baseline="-25000" dirty="0">
                <a:solidFill>
                  <a:srgbClr val="000000"/>
                </a:solidFill>
                <a:latin typeface="Symbol" charset="0"/>
                <a:ea typeface="ＭＳ Ｐゴシック" charset="0"/>
              </a:rPr>
              <a:t> </a:t>
            </a:r>
            <a:r>
              <a:rPr lang="en-GB" sz="1800" dirty="0">
                <a:solidFill>
                  <a:srgbClr val="000000"/>
                </a:solidFill>
                <a:latin typeface="Arial" charset="0"/>
                <a:ea typeface="ＭＳ Ｐゴシック" charset="0"/>
              </a:rPr>
              <a:t>:</a:t>
            </a:r>
          </a:p>
        </p:txBody>
      </p:sp>
      <p:sp>
        <p:nvSpPr>
          <p:cNvPr id="21" name="Rectangle 2">
            <a:extLst>
              <a:ext uri="{FF2B5EF4-FFF2-40B4-BE49-F238E27FC236}">
                <a16:creationId xmlns:a16="http://schemas.microsoft.com/office/drawing/2014/main" id="{8077D4DB-56CB-40EF-AF58-454896C6B92D}"/>
              </a:ext>
            </a:extLst>
          </p:cNvPr>
          <p:cNvSpPr>
            <a:spLocks noChangeArrowheads="1"/>
          </p:cNvSpPr>
          <p:nvPr/>
        </p:nvSpPr>
        <p:spPr bwMode="auto">
          <a:xfrm>
            <a:off x="477067" y="4502820"/>
            <a:ext cx="7707165" cy="371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tabLst>
                <a:tab pos="352425"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dirty="0">
                <a:solidFill>
                  <a:srgbClr val="000000"/>
                </a:solidFill>
                <a:latin typeface="+mn-lt"/>
                <a:ea typeface="ＭＳ Ｐゴシック" charset="0"/>
              </a:rPr>
              <a:t>For a neutron spectrum with </a:t>
            </a:r>
            <a:r>
              <a:rPr lang="en-GB" sz="1800" i="1" dirty="0">
                <a:solidFill>
                  <a:srgbClr val="000000"/>
                </a:solidFill>
                <a:latin typeface="Cambria" panose="02040503050406030204" pitchFamily="18" charset="0"/>
                <a:ea typeface="ＭＳ Ｐゴシック" charset="0"/>
              </a:rPr>
              <a:t>N</a:t>
            </a:r>
            <a:r>
              <a:rPr lang="en-GB" sz="1800" dirty="0">
                <a:solidFill>
                  <a:srgbClr val="000000"/>
                </a:solidFill>
                <a:latin typeface="+mn-lt"/>
                <a:ea typeface="ＭＳ Ｐゴシック" charset="0"/>
              </a:rPr>
              <a:t> energy groups, </a:t>
            </a:r>
            <a:r>
              <a:rPr lang="en-GB" sz="1800" i="1" dirty="0">
                <a:solidFill>
                  <a:srgbClr val="000000"/>
                </a:solidFill>
                <a:latin typeface="Symbol" pitchFamily="2" charset="2"/>
                <a:ea typeface="ＭＳ Ｐゴシック" charset="0"/>
              </a:rPr>
              <a:t>f</a:t>
            </a:r>
            <a:r>
              <a:rPr lang="en-GB" sz="1800" i="1" baseline="-25000" dirty="0">
                <a:solidFill>
                  <a:srgbClr val="000000"/>
                </a:solidFill>
                <a:latin typeface="Cambria" panose="02040503050406030204" pitchFamily="18" charset="0"/>
                <a:ea typeface="ＭＳ Ｐゴシック" charset="0"/>
              </a:rPr>
              <a:t>j</a:t>
            </a:r>
            <a:r>
              <a:rPr lang="en-GB" sz="1800" dirty="0">
                <a:solidFill>
                  <a:srgbClr val="000000"/>
                </a:solidFill>
                <a:latin typeface="Arial" charset="0"/>
                <a:ea typeface="ＭＳ Ｐゴシック" charset="0"/>
              </a:rPr>
              <a:t>:</a:t>
            </a:r>
          </a:p>
        </p:txBody>
      </p:sp>
      <p:pic>
        <p:nvPicPr>
          <p:cNvPr id="22" name="Imagen 21">
            <a:extLst>
              <a:ext uri="{FF2B5EF4-FFF2-40B4-BE49-F238E27FC236}">
                <a16:creationId xmlns:a16="http://schemas.microsoft.com/office/drawing/2014/main" id="{C085171B-25DE-45A4-9642-1DD5578B5982}"/>
              </a:ext>
            </a:extLst>
          </p:cNvPr>
          <p:cNvPicPr>
            <a:picLocks noChangeAspect="1"/>
          </p:cNvPicPr>
          <p:nvPr/>
        </p:nvPicPr>
        <p:blipFill>
          <a:blip r:embed="rId9"/>
          <a:stretch>
            <a:fillRect/>
          </a:stretch>
        </p:blipFill>
        <p:spPr>
          <a:xfrm>
            <a:off x="2522760" y="3879315"/>
            <a:ext cx="1964690" cy="488950"/>
          </a:xfrm>
          <a:prstGeom prst="rect">
            <a:avLst/>
          </a:prstGeom>
        </p:spPr>
      </p:pic>
      <p:pic>
        <p:nvPicPr>
          <p:cNvPr id="23" name="Imagen 22">
            <a:extLst>
              <a:ext uri="{FF2B5EF4-FFF2-40B4-BE49-F238E27FC236}">
                <a16:creationId xmlns:a16="http://schemas.microsoft.com/office/drawing/2014/main" id="{5FA9F271-D56D-4149-8F26-927A18CBDAEF}"/>
              </a:ext>
            </a:extLst>
          </p:cNvPr>
          <p:cNvPicPr>
            <a:picLocks noChangeAspect="1"/>
          </p:cNvPicPr>
          <p:nvPr/>
        </p:nvPicPr>
        <p:blipFill>
          <a:blip r:embed="rId10"/>
          <a:stretch>
            <a:fillRect/>
          </a:stretch>
        </p:blipFill>
        <p:spPr>
          <a:xfrm>
            <a:off x="3377461" y="2652018"/>
            <a:ext cx="1062355" cy="488950"/>
          </a:xfrm>
          <a:prstGeom prst="rect">
            <a:avLst/>
          </a:prstGeom>
        </p:spPr>
      </p:pic>
      <p:sp>
        <p:nvSpPr>
          <p:cNvPr id="42" name="Marcador de número de diapositiva 41">
            <a:extLst>
              <a:ext uri="{FF2B5EF4-FFF2-40B4-BE49-F238E27FC236}">
                <a16:creationId xmlns:a16="http://schemas.microsoft.com/office/drawing/2014/main" id="{B670BE86-5ACC-4737-A8B3-8FE251D099A7}"/>
              </a:ext>
            </a:extLst>
          </p:cNvPr>
          <p:cNvSpPr>
            <a:spLocks noGrp="1"/>
          </p:cNvSpPr>
          <p:nvPr>
            <p:ph type="sldNum" sz="quarter" idx="12"/>
          </p:nvPr>
        </p:nvSpPr>
        <p:spPr/>
        <p:txBody>
          <a:bodyPr/>
          <a:lstStyle/>
          <a:p>
            <a:fld id="{5636BB61-8963-4808-88CD-F3DD04515257}" type="slidenum">
              <a:rPr lang="ca-ES" smtClean="0"/>
              <a:t>2</a:t>
            </a:fld>
            <a:endParaRPr lang="ca-ES"/>
          </a:p>
        </p:txBody>
      </p:sp>
    </p:spTree>
    <p:extLst>
      <p:ext uri="{BB962C8B-B14F-4D97-AF65-F5344CB8AC3E}">
        <p14:creationId xmlns:p14="http://schemas.microsoft.com/office/powerpoint/2010/main" val="367882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descr="thnakyou.png">
            <a:extLst>
              <a:ext uri="{FF2B5EF4-FFF2-40B4-BE49-F238E27FC236}">
                <a16:creationId xmlns:a16="http://schemas.microsoft.com/office/drawing/2014/main" id="{BBDCFF3C-C343-43E1-98DE-26BF7CBC86E1}"/>
              </a:ext>
            </a:extLst>
          </p:cNvPr>
          <p:cNvPicPr>
            <a:picLocks noChangeAspect="1"/>
          </p:cNvPicPr>
          <p:nvPr/>
        </p:nvPicPr>
        <p:blipFill>
          <a:blip r:embed="rId2">
            <a:extLst>
              <a:ext uri="{28A0092B-C50C-407E-A947-70E740481C1C}">
                <a14:useLocalDpi xmlns:a14="http://schemas.microsoft.com/office/drawing/2010/main" val="0"/>
              </a:ext>
            </a:extLst>
          </a:blip>
          <a:srcRect t="2884"/>
          <a:stretch>
            <a:fillRect/>
          </a:stretch>
        </p:blipFill>
        <p:spPr bwMode="auto">
          <a:xfrm>
            <a:off x="4009346" y="643466"/>
            <a:ext cx="4173308" cy="557106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Marcador de número de diapositiva 3">
            <a:extLst>
              <a:ext uri="{FF2B5EF4-FFF2-40B4-BE49-F238E27FC236}">
                <a16:creationId xmlns:a16="http://schemas.microsoft.com/office/drawing/2014/main" id="{38EEE322-3F88-41A7-A42A-12DA3A10A08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636BB61-8963-4808-88CD-F3DD04515257}" type="slidenum">
              <a:rPr lang="en-US" smtClean="0"/>
              <a:pPr>
                <a:spcAft>
                  <a:spcPts val="600"/>
                </a:spcAft>
              </a:pPr>
              <a:t>20</a:t>
            </a:fld>
            <a:endParaRPr lang="en-US"/>
          </a:p>
        </p:txBody>
      </p:sp>
      <p:pic>
        <p:nvPicPr>
          <p:cNvPr id="6" name="Picture 11">
            <a:extLst>
              <a:ext uri="{FF2B5EF4-FFF2-40B4-BE49-F238E27FC236}">
                <a16:creationId xmlns:a16="http://schemas.microsoft.com/office/drawing/2014/main" id="{A5C30715-5B5E-4981-B0DF-FAF350119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086" y="2357851"/>
            <a:ext cx="1590035" cy="1590035"/>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87906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88D8FBA9-FAE2-43A0-9A54-5F8089C9B9FD}"/>
              </a:ext>
            </a:extLst>
          </p:cNvPr>
          <p:cNvSpPr>
            <a:spLocks noChangeArrowheads="1"/>
          </p:cNvSpPr>
          <p:nvPr/>
        </p:nvSpPr>
        <p:spPr bwMode="auto">
          <a:xfrm>
            <a:off x="407368" y="5804824"/>
            <a:ext cx="9515400"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marL="87313" indent="-87313" eaLnBrk="0" hangingPunc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1pPr>
            <a:lvl2pPr eaLnBrk="0" hangingPunc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2pPr>
            <a:lvl3pPr eaLnBrk="0" hangingPunc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3pPr>
            <a:lvl4pPr eaLnBrk="0" hangingPunc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4pPr>
            <a:lvl5pPr eaLnBrk="0" hangingPunc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2400">
                <a:solidFill>
                  <a:schemeClr val="bg1"/>
                </a:solidFill>
                <a:latin typeface="Arial" panose="020B0604020202020204" pitchFamily="34" charset="0"/>
                <a:ea typeface="MS PGothic" panose="020B0600070205080204" pitchFamily="34" charset="-128"/>
              </a:defRPr>
            </a:lvl9pPr>
          </a:lstStyle>
          <a:p>
            <a:pPr marL="171450" indent="-171450" eaLnBrk="1" hangingPunct="1">
              <a:buFont typeface="Arial" panose="020B0604020202020204" pitchFamily="34" charset="0"/>
              <a:buChar char="•"/>
            </a:pPr>
            <a:r>
              <a:rPr lang="en-GB" altLang="es-ES" sz="1200" b="1" dirty="0">
                <a:solidFill>
                  <a:srgbClr val="000000"/>
                </a:solidFill>
              </a:rPr>
              <a:t>D.J. Thomas, A.V. </a:t>
            </a:r>
            <a:r>
              <a:rPr lang="en-GB" altLang="es-ES" sz="1200" b="1" dirty="0" err="1">
                <a:solidFill>
                  <a:srgbClr val="000000"/>
                </a:solidFill>
              </a:rPr>
              <a:t>Alevra</a:t>
            </a:r>
            <a:r>
              <a:rPr lang="en-GB" altLang="es-ES" sz="1200" b="1" dirty="0">
                <a:solidFill>
                  <a:srgbClr val="000000"/>
                </a:solidFill>
              </a:rPr>
              <a:t>. </a:t>
            </a:r>
            <a:r>
              <a:rPr lang="en-GB" altLang="es-ES" sz="1200" b="1" i="1" dirty="0">
                <a:solidFill>
                  <a:srgbClr val="000000"/>
                </a:solidFill>
              </a:rPr>
              <a:t>Bonner sphere spectrometers: a critical review</a:t>
            </a:r>
            <a:r>
              <a:rPr lang="en-GB" altLang="es-ES" sz="1200" b="1" dirty="0">
                <a:solidFill>
                  <a:srgbClr val="000000"/>
                </a:solidFill>
              </a:rPr>
              <a:t>. </a:t>
            </a:r>
            <a:r>
              <a:rPr lang="en-GB" altLang="es-ES" sz="1200" b="1" dirty="0" err="1">
                <a:solidFill>
                  <a:srgbClr val="000000"/>
                </a:solidFill>
              </a:rPr>
              <a:t>Nucl</a:t>
            </a:r>
            <a:r>
              <a:rPr lang="en-GB" altLang="es-ES" sz="1200" b="1" dirty="0">
                <a:solidFill>
                  <a:srgbClr val="000000"/>
                </a:solidFill>
              </a:rPr>
              <a:t>. </a:t>
            </a:r>
            <a:r>
              <a:rPr lang="en-GB" altLang="es-ES" sz="1200" b="1" dirty="0" err="1">
                <a:solidFill>
                  <a:srgbClr val="000000"/>
                </a:solidFill>
              </a:rPr>
              <a:t>Instrum</a:t>
            </a:r>
            <a:r>
              <a:rPr lang="en-GB" altLang="es-ES" sz="1200" b="1" dirty="0">
                <a:solidFill>
                  <a:srgbClr val="000000"/>
                </a:solidFill>
              </a:rPr>
              <a:t>. Meth. A. 476 (2002) 12–20</a:t>
            </a:r>
          </a:p>
          <a:p>
            <a:pPr marL="171450" indent="-171450" eaLnBrk="1" hangingPunct="1">
              <a:buFont typeface="Arial" panose="020B0604020202020204" pitchFamily="34" charset="0"/>
              <a:buChar char="•"/>
            </a:pPr>
            <a:r>
              <a:rPr lang="en-GB" altLang="es-ES" sz="1200" b="1" dirty="0">
                <a:solidFill>
                  <a:srgbClr val="000000"/>
                </a:solidFill>
              </a:rPr>
              <a:t>M. Matzke. </a:t>
            </a:r>
            <a:r>
              <a:rPr lang="en-GB" altLang="es-ES" sz="1200" b="1" i="1" dirty="0">
                <a:solidFill>
                  <a:srgbClr val="000000"/>
                </a:solidFill>
              </a:rPr>
              <a:t>Neutron spectrometry in mixed fields: unfolding procedures</a:t>
            </a:r>
            <a:r>
              <a:rPr lang="en-GB" altLang="es-ES" sz="1200" b="1" dirty="0">
                <a:solidFill>
                  <a:srgbClr val="000000"/>
                </a:solidFill>
              </a:rPr>
              <a:t>. </a:t>
            </a:r>
            <a:r>
              <a:rPr lang="en-GB" altLang="es-ES" sz="1200" b="1" dirty="0" err="1">
                <a:solidFill>
                  <a:srgbClr val="000000"/>
                </a:solidFill>
              </a:rPr>
              <a:t>Radiat</a:t>
            </a:r>
            <a:r>
              <a:rPr lang="en-GB" altLang="es-ES" sz="1200" b="1" dirty="0">
                <a:solidFill>
                  <a:srgbClr val="000000"/>
                </a:solidFill>
              </a:rPr>
              <a:t>. Prot. </a:t>
            </a:r>
            <a:r>
              <a:rPr lang="en-GB" altLang="es-ES" sz="1200" b="1" dirty="0" err="1">
                <a:solidFill>
                  <a:srgbClr val="000000"/>
                </a:solidFill>
              </a:rPr>
              <a:t>Dosim</a:t>
            </a:r>
            <a:r>
              <a:rPr lang="en-GB" altLang="es-ES" sz="1200" b="1" dirty="0">
                <a:solidFill>
                  <a:srgbClr val="000000"/>
                </a:solidFill>
              </a:rPr>
              <a:t>. 107 (2003) 37-72</a:t>
            </a:r>
          </a:p>
          <a:p>
            <a:pPr marL="171450" indent="-171450" eaLnBrk="1" hangingPunct="1">
              <a:buFont typeface="Arial" panose="020B0604020202020204" pitchFamily="34" charset="0"/>
              <a:buChar char="•"/>
            </a:pPr>
            <a:r>
              <a:rPr lang="en-GB" altLang="es-ES" sz="1200" b="1" dirty="0">
                <a:solidFill>
                  <a:srgbClr val="000000"/>
                </a:solidFill>
              </a:rPr>
              <a:t>D.J. Thomas. Neutron spectrometry. Radiation Measurements 45 (2010) 1178-1185</a:t>
            </a:r>
          </a:p>
        </p:txBody>
      </p:sp>
      <p:pic>
        <p:nvPicPr>
          <p:cNvPr id="8" name="Picture 2">
            <a:extLst>
              <a:ext uri="{FF2B5EF4-FFF2-40B4-BE49-F238E27FC236}">
                <a16:creationId xmlns:a16="http://schemas.microsoft.com/office/drawing/2014/main" id="{E117267B-F608-4026-9440-51C24400B1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6279" y="1124744"/>
            <a:ext cx="3167733" cy="198000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0" name="Imagen 9">
            <a:extLst>
              <a:ext uri="{FF2B5EF4-FFF2-40B4-BE49-F238E27FC236}">
                <a16:creationId xmlns:a16="http://schemas.microsoft.com/office/drawing/2014/main" id="{62182202-6B04-4597-9F49-DD1E749E727B}"/>
              </a:ext>
            </a:extLst>
          </p:cNvPr>
          <p:cNvPicPr>
            <a:picLocks noChangeAspect="1"/>
          </p:cNvPicPr>
          <p:nvPr/>
        </p:nvPicPr>
        <p:blipFill>
          <a:blip r:embed="rId3"/>
          <a:stretch>
            <a:fillRect/>
          </a:stretch>
        </p:blipFill>
        <p:spPr>
          <a:xfrm>
            <a:off x="620972" y="1052736"/>
            <a:ext cx="2018644" cy="1049945"/>
          </a:xfrm>
          <a:prstGeom prst="rect">
            <a:avLst/>
          </a:prstGeom>
        </p:spPr>
      </p:pic>
      <p:sp>
        <p:nvSpPr>
          <p:cNvPr id="11" name="Rectángulo 10">
            <a:extLst>
              <a:ext uri="{FF2B5EF4-FFF2-40B4-BE49-F238E27FC236}">
                <a16:creationId xmlns:a16="http://schemas.microsoft.com/office/drawing/2014/main" id="{7D9EA828-6D14-4064-905E-30DFCFD08570}"/>
              </a:ext>
            </a:extLst>
          </p:cNvPr>
          <p:cNvSpPr/>
          <p:nvPr/>
        </p:nvSpPr>
        <p:spPr>
          <a:xfrm>
            <a:off x="3288138" y="2710661"/>
            <a:ext cx="4493539" cy="646331"/>
          </a:xfrm>
          <a:prstGeom prst="rect">
            <a:avLst/>
          </a:prstGeom>
          <a:ln w="19050">
            <a:solidFill>
              <a:srgbClr val="262699"/>
            </a:solidFill>
          </a:ln>
        </p:spPr>
        <p:txBody>
          <a:bodyPr wrap="none">
            <a:spAutoFit/>
          </a:bodyPr>
          <a:lstStyle/>
          <a:p>
            <a:pPr algn="ctr"/>
            <a:r>
              <a:rPr lang="en-GB" sz="1800" dirty="0">
                <a:solidFill>
                  <a:srgbClr val="000000"/>
                </a:solidFill>
                <a:latin typeface="Arial" charset="0"/>
                <a:ea typeface="ＭＳ Ｐゴシック" charset="0"/>
              </a:rPr>
              <a:t>underdetermined problem</a:t>
            </a:r>
          </a:p>
          <a:p>
            <a:pPr algn="ctr"/>
            <a:r>
              <a:rPr lang="en-GB" sz="1800" dirty="0">
                <a:solidFill>
                  <a:srgbClr val="000000"/>
                </a:solidFill>
                <a:latin typeface="Arial" charset="0"/>
                <a:ea typeface="ＭＳ Ｐゴシック" charset="0"/>
              </a:rPr>
              <a:t>(infinite mathematically possible solutions)</a:t>
            </a:r>
            <a:endParaRPr lang="es-ES_tradnl" sz="1800" dirty="0"/>
          </a:p>
        </p:txBody>
      </p:sp>
      <p:sp>
        <p:nvSpPr>
          <p:cNvPr id="12" name="Flecha abajo 1">
            <a:extLst>
              <a:ext uri="{FF2B5EF4-FFF2-40B4-BE49-F238E27FC236}">
                <a16:creationId xmlns:a16="http://schemas.microsoft.com/office/drawing/2014/main" id="{E363AB89-4E60-4469-A786-B0910FD0F3A4}"/>
              </a:ext>
            </a:extLst>
          </p:cNvPr>
          <p:cNvSpPr/>
          <p:nvPr/>
        </p:nvSpPr>
        <p:spPr bwMode="auto">
          <a:xfrm>
            <a:off x="5411952" y="1952904"/>
            <a:ext cx="252000" cy="612000"/>
          </a:xfrm>
          <a:prstGeom prst="downArrow">
            <a:avLst/>
          </a:prstGeom>
          <a:solidFill>
            <a:srgbClr val="262699"/>
          </a:solidFill>
          <a:ln w="9525" cap="flat" cmpd="sng" algn="ctr">
            <a:solidFill>
              <a:srgbClr val="262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s-ES_tradnl" sz="2400" b="0" i="0" u="none" strike="noStrike" cap="none" normalizeH="0" baseline="0">
              <a:ln>
                <a:noFill/>
              </a:ln>
              <a:solidFill>
                <a:schemeClr val="bg1"/>
              </a:solidFill>
              <a:effectLst/>
              <a:latin typeface="Arial" charset="0"/>
              <a:ea typeface="ＭＳ Ｐゴシック" charset="0"/>
              <a:cs typeface="ＭＳ Ｐゴシック" charset="0"/>
            </a:endParaRPr>
          </a:p>
        </p:txBody>
      </p:sp>
      <p:grpSp>
        <p:nvGrpSpPr>
          <p:cNvPr id="13" name="Grupo 12">
            <a:extLst>
              <a:ext uri="{FF2B5EF4-FFF2-40B4-BE49-F238E27FC236}">
                <a16:creationId xmlns:a16="http://schemas.microsoft.com/office/drawing/2014/main" id="{5D33A24E-A548-4CD7-9F10-0E5CBC5754ED}"/>
              </a:ext>
            </a:extLst>
          </p:cNvPr>
          <p:cNvGrpSpPr/>
          <p:nvPr/>
        </p:nvGrpSpPr>
        <p:grpSpPr>
          <a:xfrm>
            <a:off x="2773837" y="1244218"/>
            <a:ext cx="5842443" cy="672614"/>
            <a:chOff x="2521810" y="1125538"/>
            <a:chExt cx="5842443" cy="672614"/>
          </a:xfrm>
        </p:grpSpPr>
        <p:sp>
          <p:nvSpPr>
            <p:cNvPr id="14" name="Rectángulo 13">
              <a:extLst>
                <a:ext uri="{FF2B5EF4-FFF2-40B4-BE49-F238E27FC236}">
                  <a16:creationId xmlns:a16="http://schemas.microsoft.com/office/drawing/2014/main" id="{E8B7AB36-9A3E-4F16-9E2F-90709906048E}"/>
                </a:ext>
              </a:extLst>
            </p:cNvPr>
            <p:cNvSpPr/>
            <p:nvPr/>
          </p:nvSpPr>
          <p:spPr>
            <a:xfrm>
              <a:off x="2521810" y="1125538"/>
              <a:ext cx="2643258" cy="646331"/>
            </a:xfrm>
            <a:prstGeom prst="rect">
              <a:avLst/>
            </a:prstGeom>
          </p:spPr>
          <p:txBody>
            <a:bodyPr wrap="square">
              <a:spAutoFit/>
            </a:bodyPr>
            <a:lstStyle/>
            <a:p>
              <a:pPr algn="ctr"/>
              <a:r>
                <a:rPr lang="en-GB" sz="1800" dirty="0">
                  <a:solidFill>
                    <a:srgbClr val="000000"/>
                  </a:solidFill>
                  <a:latin typeface="Arial" charset="0"/>
                  <a:ea typeface="ＭＳ Ｐゴシック" charset="0"/>
                </a:rPr>
                <a:t>number of spheres</a:t>
              </a:r>
            </a:p>
            <a:p>
              <a:pPr algn="ctr"/>
              <a:r>
                <a:rPr lang="en-GB" sz="1800" dirty="0">
                  <a:solidFill>
                    <a:srgbClr val="000000"/>
                  </a:solidFill>
                  <a:latin typeface="Arial" charset="0"/>
                  <a:ea typeface="ＭＳ Ｐゴシック" charset="0"/>
                </a:rPr>
                <a:t>(number of equations)</a:t>
              </a:r>
            </a:p>
          </p:txBody>
        </p:sp>
        <p:sp>
          <p:nvSpPr>
            <p:cNvPr id="15" name="Rectángulo 14">
              <a:extLst>
                <a:ext uri="{FF2B5EF4-FFF2-40B4-BE49-F238E27FC236}">
                  <a16:creationId xmlns:a16="http://schemas.microsoft.com/office/drawing/2014/main" id="{7C7D684D-3649-4B91-9A27-EB021258EFDF}"/>
                </a:ext>
              </a:extLst>
            </p:cNvPr>
            <p:cNvSpPr/>
            <p:nvPr/>
          </p:nvSpPr>
          <p:spPr>
            <a:xfrm>
              <a:off x="5591944" y="1151821"/>
              <a:ext cx="2772309" cy="646331"/>
            </a:xfrm>
            <a:prstGeom prst="rect">
              <a:avLst/>
            </a:prstGeom>
          </p:spPr>
          <p:txBody>
            <a:bodyPr wrap="square">
              <a:spAutoFit/>
            </a:bodyPr>
            <a:lstStyle/>
            <a:p>
              <a:pPr algn="ctr"/>
              <a:r>
                <a:rPr lang="en-GB" sz="1800" dirty="0">
                  <a:solidFill>
                    <a:srgbClr val="000000"/>
                  </a:solidFill>
                  <a:latin typeface="Arial" charset="0"/>
                  <a:ea typeface="ＭＳ Ｐゴシック" charset="0"/>
                </a:rPr>
                <a:t>number of energy groups</a:t>
              </a:r>
            </a:p>
            <a:p>
              <a:pPr algn="ctr"/>
              <a:r>
                <a:rPr lang="en-GB" sz="1800" dirty="0">
                  <a:solidFill>
                    <a:srgbClr val="000000"/>
                  </a:solidFill>
                  <a:latin typeface="Arial" charset="0"/>
                  <a:ea typeface="ＭＳ Ｐゴシック" charset="0"/>
                </a:rPr>
                <a:t>(number of variables) </a:t>
              </a:r>
            </a:p>
          </p:txBody>
        </p:sp>
        <p:sp>
          <p:nvSpPr>
            <p:cNvPr id="16" name="Rectángulo 15">
              <a:extLst>
                <a:ext uri="{FF2B5EF4-FFF2-40B4-BE49-F238E27FC236}">
                  <a16:creationId xmlns:a16="http://schemas.microsoft.com/office/drawing/2014/main" id="{D333AD90-E887-4E0C-84B4-AB1FD6B0F394}"/>
                </a:ext>
              </a:extLst>
            </p:cNvPr>
            <p:cNvSpPr/>
            <p:nvPr/>
          </p:nvSpPr>
          <p:spPr>
            <a:xfrm>
              <a:off x="5087888" y="1268760"/>
              <a:ext cx="360040" cy="461665"/>
            </a:xfrm>
            <a:prstGeom prst="rect">
              <a:avLst/>
            </a:prstGeom>
          </p:spPr>
          <p:txBody>
            <a:bodyPr wrap="square">
              <a:spAutoFit/>
            </a:bodyPr>
            <a:lstStyle/>
            <a:p>
              <a:pPr algn="ctr"/>
              <a:r>
                <a:rPr lang="en-GB" dirty="0">
                  <a:solidFill>
                    <a:srgbClr val="000000"/>
                  </a:solidFill>
                  <a:latin typeface="Arial" charset="0"/>
                  <a:ea typeface="ＭＳ Ｐゴシック" charset="0"/>
                </a:rPr>
                <a:t>&lt;</a:t>
              </a:r>
            </a:p>
          </p:txBody>
        </p:sp>
      </p:grpSp>
      <p:sp>
        <p:nvSpPr>
          <p:cNvPr id="17" name="Rectángulo 16">
            <a:extLst>
              <a:ext uri="{FF2B5EF4-FFF2-40B4-BE49-F238E27FC236}">
                <a16:creationId xmlns:a16="http://schemas.microsoft.com/office/drawing/2014/main" id="{6D62B9E0-9D46-40C3-ABCE-A38D816D00BF}"/>
              </a:ext>
            </a:extLst>
          </p:cNvPr>
          <p:cNvSpPr/>
          <p:nvPr/>
        </p:nvSpPr>
        <p:spPr>
          <a:xfrm>
            <a:off x="1343472" y="3933056"/>
            <a:ext cx="4176464" cy="646331"/>
          </a:xfrm>
          <a:prstGeom prst="rect">
            <a:avLst/>
          </a:prstGeom>
        </p:spPr>
        <p:txBody>
          <a:bodyPr wrap="square">
            <a:spAutoFit/>
          </a:bodyPr>
          <a:lstStyle/>
          <a:p>
            <a:r>
              <a:rPr lang="en-GB" sz="1800" dirty="0">
                <a:solidFill>
                  <a:srgbClr val="000000"/>
                </a:solidFill>
                <a:latin typeface="Arial" charset="0"/>
                <a:ea typeface="ＭＳ Ｐゴシック" charset="0"/>
              </a:rPr>
              <a:t>Spectrum is modelled as a function of </a:t>
            </a:r>
          </a:p>
          <a:p>
            <a:r>
              <a:rPr lang="en-GB" sz="1800" dirty="0">
                <a:solidFill>
                  <a:srgbClr val="000000"/>
                </a:solidFill>
                <a:latin typeface="Arial" charset="0"/>
                <a:ea typeface="ＭＳ Ｐゴシック" charset="0"/>
              </a:rPr>
              <a:t>(physically meaningful) parameters</a:t>
            </a:r>
            <a:endParaRPr lang="es-ES_tradnl" sz="1800" dirty="0"/>
          </a:p>
        </p:txBody>
      </p:sp>
      <p:sp>
        <p:nvSpPr>
          <p:cNvPr id="18" name="Rectángulo 17">
            <a:extLst>
              <a:ext uri="{FF2B5EF4-FFF2-40B4-BE49-F238E27FC236}">
                <a16:creationId xmlns:a16="http://schemas.microsoft.com/office/drawing/2014/main" id="{526F61AF-E61E-4626-8FB6-547C112BE402}"/>
              </a:ext>
            </a:extLst>
          </p:cNvPr>
          <p:cNvSpPr/>
          <p:nvPr/>
        </p:nvSpPr>
        <p:spPr>
          <a:xfrm>
            <a:off x="1343472" y="4798096"/>
            <a:ext cx="3168352" cy="646331"/>
          </a:xfrm>
          <a:prstGeom prst="rect">
            <a:avLst/>
          </a:prstGeom>
        </p:spPr>
        <p:txBody>
          <a:bodyPr wrap="square">
            <a:spAutoFit/>
          </a:bodyPr>
          <a:lstStyle/>
          <a:p>
            <a:r>
              <a:rPr lang="en-GB" sz="1800" dirty="0">
                <a:solidFill>
                  <a:srgbClr val="000000"/>
                </a:solidFill>
                <a:latin typeface="Arial" charset="0"/>
                <a:ea typeface="ＭＳ Ｐゴシック" charset="0"/>
              </a:rPr>
              <a:t>Spectrum is modelled as </a:t>
            </a:r>
          </a:p>
          <a:p>
            <a:r>
              <a:rPr lang="en-GB" sz="1800" i="1" dirty="0">
                <a:solidFill>
                  <a:srgbClr val="000000"/>
                </a:solidFill>
                <a:latin typeface="Cambria" panose="02040503050406030204" pitchFamily="18" charset="0"/>
                <a:ea typeface="ＭＳ Ｐゴシック" charset="0"/>
              </a:rPr>
              <a:t>N</a:t>
            </a:r>
            <a:r>
              <a:rPr lang="en-GB" sz="1800" i="1" baseline="-25000" dirty="0">
                <a:solidFill>
                  <a:srgbClr val="000000"/>
                </a:solidFill>
                <a:latin typeface="Cambria" panose="02040503050406030204" pitchFamily="18" charset="0"/>
                <a:ea typeface="ＭＳ Ｐゴシック" charset="0"/>
              </a:rPr>
              <a:t>G</a:t>
            </a:r>
            <a:r>
              <a:rPr lang="en-GB" sz="1800" dirty="0">
                <a:solidFill>
                  <a:srgbClr val="000000"/>
                </a:solidFill>
                <a:latin typeface="Arial" charset="0"/>
                <a:ea typeface="ＭＳ Ｐゴシック" charset="0"/>
              </a:rPr>
              <a:t> energy groups (</a:t>
            </a:r>
            <a:r>
              <a:rPr lang="en-GB" sz="1800" i="1" dirty="0">
                <a:solidFill>
                  <a:srgbClr val="000000"/>
                </a:solidFill>
                <a:latin typeface="Cambria" panose="02040503050406030204" pitchFamily="18" charset="0"/>
                <a:ea typeface="ＭＳ Ｐゴシック" charset="0"/>
              </a:rPr>
              <a:t>N</a:t>
            </a:r>
            <a:r>
              <a:rPr lang="en-GB" sz="1800" i="1" baseline="-25000" dirty="0">
                <a:solidFill>
                  <a:srgbClr val="000000"/>
                </a:solidFill>
                <a:latin typeface="Cambria" panose="02040503050406030204" pitchFamily="18" charset="0"/>
                <a:ea typeface="ＭＳ Ｐゴシック" charset="0"/>
              </a:rPr>
              <a:t>G</a:t>
            </a:r>
            <a:r>
              <a:rPr lang="en-GB" sz="1800" dirty="0">
                <a:solidFill>
                  <a:srgbClr val="000000"/>
                </a:solidFill>
                <a:latin typeface="Arial" charset="0"/>
                <a:ea typeface="ＭＳ Ｐゴシック" charset="0"/>
              </a:rPr>
              <a:t> &gt; </a:t>
            </a:r>
            <a:r>
              <a:rPr lang="en-GB" sz="1800" i="1" dirty="0">
                <a:solidFill>
                  <a:srgbClr val="000000"/>
                </a:solidFill>
                <a:latin typeface="Cambria" panose="02040503050406030204" pitchFamily="18" charset="0"/>
                <a:ea typeface="ＭＳ Ｐゴシック" charset="0"/>
              </a:rPr>
              <a:t>N</a:t>
            </a:r>
            <a:r>
              <a:rPr lang="en-GB" sz="1800" dirty="0">
                <a:solidFill>
                  <a:srgbClr val="000000"/>
                </a:solidFill>
                <a:latin typeface="Arial" charset="0"/>
                <a:ea typeface="ＭＳ Ｐゴシック" charset="0"/>
              </a:rPr>
              <a:t>)</a:t>
            </a:r>
            <a:endParaRPr lang="es-ES_tradnl" sz="1800" dirty="0"/>
          </a:p>
        </p:txBody>
      </p:sp>
      <p:sp>
        <p:nvSpPr>
          <p:cNvPr id="19" name="Rectángulo 18">
            <a:extLst>
              <a:ext uri="{FF2B5EF4-FFF2-40B4-BE49-F238E27FC236}">
                <a16:creationId xmlns:a16="http://schemas.microsoft.com/office/drawing/2014/main" id="{B4AD293C-83AC-4011-956D-C3A5E92C08A5}"/>
              </a:ext>
            </a:extLst>
          </p:cNvPr>
          <p:cNvSpPr/>
          <p:nvPr/>
        </p:nvSpPr>
        <p:spPr>
          <a:xfrm>
            <a:off x="7265546" y="4922888"/>
            <a:ext cx="2646878" cy="369332"/>
          </a:xfrm>
          <a:prstGeom prst="rect">
            <a:avLst/>
          </a:prstGeom>
        </p:spPr>
        <p:txBody>
          <a:bodyPr wrap="none">
            <a:spAutoFit/>
          </a:bodyPr>
          <a:lstStyle/>
          <a:p>
            <a:r>
              <a:rPr lang="en-GB" sz="1800" dirty="0">
                <a:solidFill>
                  <a:srgbClr val="000000"/>
                </a:solidFill>
                <a:latin typeface="Arial" charset="0"/>
                <a:ea typeface="ＭＳ Ｐゴシック" charset="0"/>
              </a:rPr>
              <a:t>guess spectrum needed</a:t>
            </a:r>
            <a:endParaRPr lang="es-ES_tradnl" sz="1800" dirty="0"/>
          </a:p>
        </p:txBody>
      </p:sp>
      <p:sp>
        <p:nvSpPr>
          <p:cNvPr id="20" name="Rectángulo 19">
            <a:extLst>
              <a:ext uri="{FF2B5EF4-FFF2-40B4-BE49-F238E27FC236}">
                <a16:creationId xmlns:a16="http://schemas.microsoft.com/office/drawing/2014/main" id="{929BFE29-25CA-4B40-BA96-9A5C5199B0C6}"/>
              </a:ext>
            </a:extLst>
          </p:cNvPr>
          <p:cNvSpPr/>
          <p:nvPr/>
        </p:nvSpPr>
        <p:spPr>
          <a:xfrm>
            <a:off x="7248128" y="4058792"/>
            <a:ext cx="2954655" cy="369332"/>
          </a:xfrm>
          <a:prstGeom prst="rect">
            <a:avLst/>
          </a:prstGeom>
        </p:spPr>
        <p:txBody>
          <a:bodyPr wrap="none">
            <a:spAutoFit/>
          </a:bodyPr>
          <a:lstStyle/>
          <a:p>
            <a:r>
              <a:rPr lang="en-GB" sz="1800" dirty="0">
                <a:solidFill>
                  <a:srgbClr val="000000"/>
                </a:solidFill>
                <a:latin typeface="Arial" charset="0"/>
                <a:ea typeface="ＭＳ Ｐゴシック" charset="0"/>
              </a:rPr>
              <a:t>initial guess values needed</a:t>
            </a:r>
            <a:endParaRPr lang="es-ES_tradnl" sz="1800" dirty="0"/>
          </a:p>
        </p:txBody>
      </p:sp>
      <p:sp>
        <p:nvSpPr>
          <p:cNvPr id="21" name="Flecha derecha 6">
            <a:extLst>
              <a:ext uri="{FF2B5EF4-FFF2-40B4-BE49-F238E27FC236}">
                <a16:creationId xmlns:a16="http://schemas.microsoft.com/office/drawing/2014/main" id="{1ACE748B-1F10-4F14-9284-3A6DBB9BDB87}"/>
              </a:ext>
            </a:extLst>
          </p:cNvPr>
          <p:cNvSpPr/>
          <p:nvPr/>
        </p:nvSpPr>
        <p:spPr bwMode="auto">
          <a:xfrm>
            <a:off x="5663952" y="4130800"/>
            <a:ext cx="864096" cy="288032"/>
          </a:xfrm>
          <a:prstGeom prst="rightArrow">
            <a:avLst/>
          </a:prstGeom>
          <a:solidFill>
            <a:srgbClr val="262699"/>
          </a:solidFill>
          <a:ln w="9525" cap="flat" cmpd="sng" algn="ctr">
            <a:solidFill>
              <a:srgbClr val="262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s-ES_tradnl"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22" name="Flecha derecha 22">
            <a:extLst>
              <a:ext uri="{FF2B5EF4-FFF2-40B4-BE49-F238E27FC236}">
                <a16:creationId xmlns:a16="http://schemas.microsoft.com/office/drawing/2014/main" id="{D7864EA9-9A5A-4717-96A6-5717773F6146}"/>
              </a:ext>
            </a:extLst>
          </p:cNvPr>
          <p:cNvSpPr/>
          <p:nvPr/>
        </p:nvSpPr>
        <p:spPr bwMode="auto">
          <a:xfrm>
            <a:off x="5663952" y="4994896"/>
            <a:ext cx="864096" cy="288032"/>
          </a:xfrm>
          <a:prstGeom prst="rightArrow">
            <a:avLst/>
          </a:prstGeom>
          <a:solidFill>
            <a:srgbClr val="262699"/>
          </a:solidFill>
          <a:ln w="9525" cap="flat" cmpd="sng" algn="ctr">
            <a:solidFill>
              <a:srgbClr val="262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s-ES_tradnl"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23" name="Abrir llave 22">
            <a:extLst>
              <a:ext uri="{FF2B5EF4-FFF2-40B4-BE49-F238E27FC236}">
                <a16:creationId xmlns:a16="http://schemas.microsoft.com/office/drawing/2014/main" id="{BF92DFB0-CDF1-4312-8919-D3AEC2A39DE0}"/>
              </a:ext>
            </a:extLst>
          </p:cNvPr>
          <p:cNvSpPr/>
          <p:nvPr/>
        </p:nvSpPr>
        <p:spPr bwMode="auto">
          <a:xfrm>
            <a:off x="983432" y="3861048"/>
            <a:ext cx="360040" cy="1637904"/>
          </a:xfrm>
          <a:prstGeom prst="leftBrace">
            <a:avLst/>
          </a:prstGeom>
          <a:noFill/>
          <a:ln w="38100" cap="flat" cmpd="sng" algn="ctr">
            <a:solidFill>
              <a:srgbClr val="262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s-ES_tradnl"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24" name="Rectangle 1">
            <a:extLst>
              <a:ext uri="{FF2B5EF4-FFF2-40B4-BE49-F238E27FC236}">
                <a16:creationId xmlns:a16="http://schemas.microsoft.com/office/drawing/2014/main" id="{E5C4F715-DD18-4338-8E63-69704AF280BC}"/>
              </a:ext>
            </a:extLst>
          </p:cNvPr>
          <p:cNvSpPr>
            <a:spLocks noChangeArrowheads="1"/>
          </p:cNvSpPr>
          <p:nvPr/>
        </p:nvSpPr>
        <p:spPr bwMode="auto">
          <a:xfrm>
            <a:off x="407988" y="476672"/>
            <a:ext cx="8353177"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The Bonner spheres spectrometer (BSS). Unfolding</a:t>
            </a:r>
          </a:p>
        </p:txBody>
      </p:sp>
      <p:sp>
        <p:nvSpPr>
          <p:cNvPr id="38" name="Marcador de número de diapositiva 37">
            <a:extLst>
              <a:ext uri="{FF2B5EF4-FFF2-40B4-BE49-F238E27FC236}">
                <a16:creationId xmlns:a16="http://schemas.microsoft.com/office/drawing/2014/main" id="{67BA17AE-1258-40AB-9A2E-387A8B94D52C}"/>
              </a:ext>
            </a:extLst>
          </p:cNvPr>
          <p:cNvSpPr>
            <a:spLocks noGrp="1"/>
          </p:cNvSpPr>
          <p:nvPr>
            <p:ph type="sldNum" sz="quarter" idx="12"/>
          </p:nvPr>
        </p:nvSpPr>
        <p:spPr/>
        <p:txBody>
          <a:bodyPr/>
          <a:lstStyle/>
          <a:p>
            <a:fld id="{5636BB61-8963-4808-88CD-F3DD04515257}" type="slidenum">
              <a:rPr lang="ca-ES" smtClean="0"/>
              <a:t>3</a:t>
            </a:fld>
            <a:endParaRPr lang="ca-ES"/>
          </a:p>
        </p:txBody>
      </p:sp>
    </p:spTree>
    <p:extLst>
      <p:ext uri="{BB962C8B-B14F-4D97-AF65-F5344CB8AC3E}">
        <p14:creationId xmlns:p14="http://schemas.microsoft.com/office/powerpoint/2010/main" val="21399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0-#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p:bldP spid="18" grpId="0"/>
      <p:bldP spid="19" grpId="0"/>
      <p:bldP spid="20" grpId="0"/>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530212-8336-45EA-9943-A3B60402B0E7}"/>
              </a:ext>
            </a:extLst>
          </p:cNvPr>
          <p:cNvSpPr>
            <a:spLocks noChangeArrowheads="1"/>
          </p:cNvSpPr>
          <p:nvPr/>
        </p:nvSpPr>
        <p:spPr bwMode="auto">
          <a:xfrm>
            <a:off x="623392" y="1124221"/>
            <a:ext cx="8136904" cy="1479509"/>
          </a:xfrm>
          <a:prstGeom prst="rect">
            <a:avLst/>
          </a:prstGeom>
          <a:solidFill>
            <a:schemeClr val="bg1"/>
          </a:solidFill>
          <a:ln>
            <a:noFill/>
          </a:ln>
          <a:effectLst/>
        </p:spPr>
        <p:txBody>
          <a:bodyPr wrap="square" lIns="90000" tIns="46800" rIns="90000" bIns="46800">
            <a:spAutoFit/>
          </a:bodyPr>
          <a:lstStyle>
            <a:lvl1pPr marL="179388" indent="-179388" eaLnBrk="0" hangingPunc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400">
                <a:solidFill>
                  <a:schemeClr val="bg1"/>
                </a:solidFill>
                <a:latin typeface="Arial" pitchFamily="34" charset="0"/>
                <a:ea typeface="ＭＳ Ｐゴシック" charset="-128"/>
              </a:defRPr>
            </a:lvl1pPr>
            <a:lvl2pPr eaLnBrk="0" hangingPunc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400">
                <a:solidFill>
                  <a:schemeClr val="bg1"/>
                </a:solidFill>
                <a:latin typeface="Arial" pitchFamily="34" charset="0"/>
                <a:ea typeface="ＭＳ Ｐゴシック" charset="-128"/>
              </a:defRPr>
            </a:lvl2pPr>
            <a:lvl3pPr eaLnBrk="0" hangingPunc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400">
                <a:solidFill>
                  <a:schemeClr val="bg1"/>
                </a:solidFill>
                <a:latin typeface="Arial" pitchFamily="34" charset="0"/>
                <a:ea typeface="ＭＳ Ｐゴシック" charset="-128"/>
              </a:defRPr>
            </a:lvl3pPr>
            <a:lvl4pPr eaLnBrk="0" hangingPunc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400">
                <a:solidFill>
                  <a:schemeClr val="bg1"/>
                </a:solidFill>
                <a:latin typeface="Arial" pitchFamily="34" charset="0"/>
                <a:ea typeface="ＭＳ Ｐゴシック" charset="-128"/>
              </a:defRPr>
            </a:lvl4pPr>
            <a:lvl5pPr eaLnBrk="0" hangingPunc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400">
                <a:solidFill>
                  <a:schemeClr val="bg1"/>
                </a:solidFill>
                <a:latin typeface="Arial" pitchFamily="34" charset="0"/>
                <a:ea typeface="ＭＳ Ｐゴシック" charset="-128"/>
              </a:defRPr>
            </a:lvl9pPr>
          </a:lstStyle>
          <a:p>
            <a:pPr eaLnBrk="1" hangingPunct="1">
              <a:buFont typeface="Arial" pitchFamily="34" charset="0"/>
              <a:buChar char="•"/>
              <a:defRPr/>
            </a:pPr>
            <a:r>
              <a:rPr lang="en-US" altLang="es-ES" sz="1800" b="1" u="sng" dirty="0">
                <a:solidFill>
                  <a:srgbClr val="000000"/>
                </a:solidFill>
              </a:rPr>
              <a:t>Detector</a:t>
            </a:r>
            <a:r>
              <a:rPr lang="en-US" altLang="es-ES" sz="1800" dirty="0">
                <a:solidFill>
                  <a:srgbClr val="000000"/>
                </a:solidFill>
              </a:rPr>
              <a:t>: Ø32 mm </a:t>
            </a:r>
            <a:r>
              <a:rPr lang="en-US" altLang="es-ES" sz="1800" baseline="30000" dirty="0">
                <a:solidFill>
                  <a:srgbClr val="000000"/>
                </a:solidFill>
              </a:rPr>
              <a:t>3</a:t>
            </a:r>
            <a:r>
              <a:rPr lang="en-US" altLang="es-ES" sz="1800" dirty="0">
                <a:solidFill>
                  <a:srgbClr val="000000"/>
                </a:solidFill>
              </a:rPr>
              <a:t>He sphere + 0.5 mm steel case </a:t>
            </a:r>
          </a:p>
          <a:p>
            <a:pPr marL="0" indent="0" eaLnBrk="1" hangingPunct="1">
              <a:defRPr/>
            </a:pPr>
            <a:r>
              <a:rPr lang="en-US" altLang="es-ES" sz="1800" dirty="0">
                <a:solidFill>
                  <a:srgbClr val="000000"/>
                </a:solidFill>
              </a:rPr>
              <a:t>	</a:t>
            </a:r>
          </a:p>
          <a:p>
            <a:pPr eaLnBrk="1" hangingPunct="1">
              <a:buFont typeface="Arial" pitchFamily="34" charset="0"/>
              <a:buChar char="•"/>
              <a:defRPr/>
            </a:pPr>
            <a:r>
              <a:rPr lang="en-US" altLang="es-ES" sz="1800" b="1" u="sng" dirty="0">
                <a:solidFill>
                  <a:srgbClr val="000000"/>
                </a:solidFill>
              </a:rPr>
              <a:t>Spheres set:</a:t>
            </a:r>
            <a:r>
              <a:rPr lang="en-US" altLang="es-ES" sz="1800" dirty="0">
                <a:solidFill>
                  <a:srgbClr val="000000"/>
                </a:solidFill>
              </a:rPr>
              <a:t> </a:t>
            </a:r>
            <a:r>
              <a:rPr lang="en-US" altLang="es-ES" sz="1800" dirty="0">
                <a:solidFill>
                  <a:schemeClr val="tx1"/>
                </a:solidFill>
              </a:rPr>
              <a:t>bare, 2”, 2”+1 mm Cd, 3”, 3.5”, 4”, 4.5”, 5”, 6”, 7”, 8”, 10”, 12”</a:t>
            </a:r>
          </a:p>
          <a:p>
            <a:pPr marL="0" indent="0" eaLnBrk="1" hangingPunct="1">
              <a:defRPr/>
            </a:pPr>
            <a:endParaRPr lang="en-US" altLang="es-ES" sz="1800" dirty="0">
              <a:solidFill>
                <a:schemeClr val="tx1"/>
              </a:solidFill>
            </a:endParaRPr>
          </a:p>
          <a:p>
            <a:pPr eaLnBrk="1" hangingPunct="1">
              <a:buFont typeface="Arial" pitchFamily="34" charset="0"/>
              <a:buChar char="•"/>
              <a:defRPr/>
            </a:pPr>
            <a:r>
              <a:rPr lang="en-US" altLang="es-ES" sz="1800" b="1" u="sng" dirty="0">
                <a:solidFill>
                  <a:schemeClr val="tx1"/>
                </a:solidFill>
              </a:rPr>
              <a:t>Response:</a:t>
            </a:r>
            <a:r>
              <a:rPr lang="en-US" altLang="es-ES" sz="1800" dirty="0">
                <a:solidFill>
                  <a:schemeClr val="tx1"/>
                </a:solidFill>
              </a:rPr>
              <a:t> number of </a:t>
            </a:r>
            <a:r>
              <a:rPr lang="en-US" altLang="es-ES" sz="1800" baseline="30000" dirty="0">
                <a:solidFill>
                  <a:schemeClr val="tx1"/>
                </a:solidFill>
              </a:rPr>
              <a:t>3</a:t>
            </a:r>
            <a:r>
              <a:rPr lang="en-US" altLang="es-ES" sz="1800" dirty="0">
                <a:solidFill>
                  <a:schemeClr val="tx1"/>
                </a:solidFill>
              </a:rPr>
              <a:t>He(</a:t>
            </a:r>
            <a:r>
              <a:rPr lang="en-US" altLang="es-ES" sz="1800" dirty="0" err="1">
                <a:solidFill>
                  <a:schemeClr val="tx1"/>
                </a:solidFill>
              </a:rPr>
              <a:t>n,p</a:t>
            </a:r>
            <a:r>
              <a:rPr lang="en-US" altLang="es-ES" sz="1800" dirty="0">
                <a:solidFill>
                  <a:schemeClr val="tx1"/>
                </a:solidFill>
              </a:rPr>
              <a:t>)</a:t>
            </a:r>
            <a:r>
              <a:rPr lang="en-US" altLang="es-ES" sz="1800" baseline="30000" dirty="0">
                <a:solidFill>
                  <a:schemeClr val="tx1"/>
                </a:solidFill>
              </a:rPr>
              <a:t>3</a:t>
            </a:r>
            <a:r>
              <a:rPr lang="en-US" altLang="es-ES" sz="1800" dirty="0">
                <a:solidFill>
                  <a:schemeClr val="tx1"/>
                </a:solidFill>
              </a:rPr>
              <a:t>H</a:t>
            </a:r>
          </a:p>
        </p:txBody>
      </p:sp>
      <p:grpSp>
        <p:nvGrpSpPr>
          <p:cNvPr id="3" name="1 Grupo">
            <a:extLst>
              <a:ext uri="{FF2B5EF4-FFF2-40B4-BE49-F238E27FC236}">
                <a16:creationId xmlns:a16="http://schemas.microsoft.com/office/drawing/2014/main" id="{A4AC7AB8-C862-4BB5-ACBE-CA51A2791E0B}"/>
              </a:ext>
            </a:extLst>
          </p:cNvPr>
          <p:cNvGrpSpPr>
            <a:grpSpLocks noChangeAspect="1"/>
          </p:cNvGrpSpPr>
          <p:nvPr/>
        </p:nvGrpSpPr>
        <p:grpSpPr>
          <a:xfrm>
            <a:off x="8256240" y="2520475"/>
            <a:ext cx="3313334" cy="3212781"/>
            <a:chOff x="6156176" y="908720"/>
            <a:chExt cx="2736304" cy="2653263"/>
          </a:xfrm>
        </p:grpSpPr>
        <p:pic>
          <p:nvPicPr>
            <p:cNvPr id="4" name="Imagen 3" descr="BSS geometry.jpg">
              <a:extLst>
                <a:ext uri="{FF2B5EF4-FFF2-40B4-BE49-F238E27FC236}">
                  <a16:creationId xmlns:a16="http://schemas.microsoft.com/office/drawing/2014/main" id="{E3FE83C2-79BB-4CE5-85B3-B5A621C1F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546" y="908720"/>
              <a:ext cx="2071872" cy="2448272"/>
            </a:xfrm>
            <a:prstGeom prst="rect">
              <a:avLst/>
            </a:prstGeom>
          </p:spPr>
        </p:pic>
        <p:sp>
          <p:nvSpPr>
            <p:cNvPr id="5" name="Rectángulo 4">
              <a:extLst>
                <a:ext uri="{FF2B5EF4-FFF2-40B4-BE49-F238E27FC236}">
                  <a16:creationId xmlns:a16="http://schemas.microsoft.com/office/drawing/2014/main" id="{5100540F-3A1B-4808-A384-9177FB61652A}"/>
                </a:ext>
              </a:extLst>
            </p:cNvPr>
            <p:cNvSpPr/>
            <p:nvPr/>
          </p:nvSpPr>
          <p:spPr>
            <a:xfrm>
              <a:off x="7092280" y="1044040"/>
              <a:ext cx="1043876" cy="276999"/>
            </a:xfrm>
            <a:prstGeom prst="rect">
              <a:avLst/>
            </a:prstGeom>
          </p:spPr>
          <p:txBody>
            <a:bodyPr wrap="none">
              <a:spAutoFit/>
            </a:bodyPr>
            <a:lstStyle/>
            <a:p>
              <a:r>
                <a:rPr lang="en-US" altLang="es-ES" sz="1200" dirty="0">
                  <a:solidFill>
                    <a:schemeClr val="tx1"/>
                  </a:solidFill>
                </a:rPr>
                <a:t>polyethylene</a:t>
              </a:r>
              <a:endParaRPr lang="es-ES" sz="1200" dirty="0"/>
            </a:p>
          </p:txBody>
        </p:sp>
        <p:sp>
          <p:nvSpPr>
            <p:cNvPr id="6" name="Rectángulo 5">
              <a:extLst>
                <a:ext uri="{FF2B5EF4-FFF2-40B4-BE49-F238E27FC236}">
                  <a16:creationId xmlns:a16="http://schemas.microsoft.com/office/drawing/2014/main" id="{EEA5DD89-4C69-42AF-B15F-FADC02CA83B4}"/>
                </a:ext>
              </a:extLst>
            </p:cNvPr>
            <p:cNvSpPr/>
            <p:nvPr/>
          </p:nvSpPr>
          <p:spPr>
            <a:xfrm>
              <a:off x="7590062" y="2924944"/>
              <a:ext cx="654346" cy="276999"/>
            </a:xfrm>
            <a:prstGeom prst="rect">
              <a:avLst/>
            </a:prstGeom>
          </p:spPr>
          <p:txBody>
            <a:bodyPr wrap="none">
              <a:spAutoFit/>
            </a:bodyPr>
            <a:lstStyle/>
            <a:p>
              <a:r>
                <a:rPr lang="en-US" altLang="es-ES" sz="1200" dirty="0">
                  <a:solidFill>
                    <a:schemeClr val="tx1"/>
                  </a:solidFill>
                </a:rPr>
                <a:t>16 mm</a:t>
              </a:r>
              <a:endParaRPr lang="es-ES" sz="1200" dirty="0"/>
            </a:p>
          </p:txBody>
        </p:sp>
        <p:sp>
          <p:nvSpPr>
            <p:cNvPr id="7" name="Rectángulo 6">
              <a:extLst>
                <a:ext uri="{FF2B5EF4-FFF2-40B4-BE49-F238E27FC236}">
                  <a16:creationId xmlns:a16="http://schemas.microsoft.com/office/drawing/2014/main" id="{E50C7182-A56B-4119-99AA-FB104FE13F4D}"/>
                </a:ext>
              </a:extLst>
            </p:cNvPr>
            <p:cNvSpPr/>
            <p:nvPr/>
          </p:nvSpPr>
          <p:spPr>
            <a:xfrm>
              <a:off x="6280000" y="1124744"/>
              <a:ext cx="380232" cy="276999"/>
            </a:xfrm>
            <a:prstGeom prst="rect">
              <a:avLst/>
            </a:prstGeom>
          </p:spPr>
          <p:txBody>
            <a:bodyPr wrap="none">
              <a:spAutoFit/>
            </a:bodyPr>
            <a:lstStyle/>
            <a:p>
              <a:r>
                <a:rPr lang="en-US" altLang="es-ES" sz="1200" dirty="0">
                  <a:solidFill>
                    <a:schemeClr val="tx1"/>
                  </a:solidFill>
                </a:rPr>
                <a:t>Cd</a:t>
              </a:r>
              <a:endParaRPr lang="es-ES" sz="1200" dirty="0"/>
            </a:p>
          </p:txBody>
        </p:sp>
        <p:sp>
          <p:nvSpPr>
            <p:cNvPr id="8" name="Rectángulo 7">
              <a:extLst>
                <a:ext uri="{FF2B5EF4-FFF2-40B4-BE49-F238E27FC236}">
                  <a16:creationId xmlns:a16="http://schemas.microsoft.com/office/drawing/2014/main" id="{16C7C909-69C3-4716-A73D-ECB7530470C4}"/>
                </a:ext>
              </a:extLst>
            </p:cNvPr>
            <p:cNvSpPr/>
            <p:nvPr/>
          </p:nvSpPr>
          <p:spPr>
            <a:xfrm>
              <a:off x="6156176" y="2636912"/>
              <a:ext cx="508473" cy="276999"/>
            </a:xfrm>
            <a:prstGeom prst="rect">
              <a:avLst/>
            </a:prstGeom>
          </p:spPr>
          <p:txBody>
            <a:bodyPr wrap="none">
              <a:spAutoFit/>
            </a:bodyPr>
            <a:lstStyle/>
            <a:p>
              <a:r>
                <a:rPr lang="en-US" altLang="es-ES" sz="1200" dirty="0">
                  <a:solidFill>
                    <a:schemeClr val="tx1"/>
                  </a:solidFill>
                </a:rPr>
                <a:t>steel</a:t>
              </a:r>
              <a:endParaRPr lang="es-ES" sz="1200" dirty="0"/>
            </a:p>
          </p:txBody>
        </p:sp>
        <p:sp>
          <p:nvSpPr>
            <p:cNvPr id="9" name="Rectángulo 8">
              <a:extLst>
                <a:ext uri="{FF2B5EF4-FFF2-40B4-BE49-F238E27FC236}">
                  <a16:creationId xmlns:a16="http://schemas.microsoft.com/office/drawing/2014/main" id="{0A967EFC-A130-4074-8753-62CE73CE205A}"/>
                </a:ext>
              </a:extLst>
            </p:cNvPr>
            <p:cNvSpPr/>
            <p:nvPr/>
          </p:nvSpPr>
          <p:spPr>
            <a:xfrm>
              <a:off x="7380312" y="1700808"/>
              <a:ext cx="437940" cy="276999"/>
            </a:xfrm>
            <a:prstGeom prst="rect">
              <a:avLst/>
            </a:prstGeom>
          </p:spPr>
          <p:txBody>
            <a:bodyPr wrap="none">
              <a:spAutoFit/>
            </a:bodyPr>
            <a:lstStyle/>
            <a:p>
              <a:r>
                <a:rPr lang="en-US" altLang="es-ES" sz="1200" baseline="30000" dirty="0">
                  <a:solidFill>
                    <a:schemeClr val="tx1"/>
                  </a:solidFill>
                </a:rPr>
                <a:t>3</a:t>
              </a:r>
              <a:r>
                <a:rPr lang="en-US" altLang="es-ES" sz="1200" dirty="0">
                  <a:solidFill>
                    <a:schemeClr val="tx1"/>
                  </a:solidFill>
                </a:rPr>
                <a:t>He</a:t>
              </a:r>
              <a:endParaRPr lang="es-ES" sz="1200" dirty="0"/>
            </a:p>
          </p:txBody>
        </p:sp>
        <p:sp>
          <p:nvSpPr>
            <p:cNvPr id="10" name="Rectángulo 9">
              <a:extLst>
                <a:ext uri="{FF2B5EF4-FFF2-40B4-BE49-F238E27FC236}">
                  <a16:creationId xmlns:a16="http://schemas.microsoft.com/office/drawing/2014/main" id="{AD329BB4-BF25-463B-B09D-2D36C785EF87}"/>
                </a:ext>
              </a:extLst>
            </p:cNvPr>
            <p:cNvSpPr/>
            <p:nvPr/>
          </p:nvSpPr>
          <p:spPr>
            <a:xfrm>
              <a:off x="7834813" y="3284984"/>
              <a:ext cx="697627" cy="276999"/>
            </a:xfrm>
            <a:prstGeom prst="rect">
              <a:avLst/>
            </a:prstGeom>
          </p:spPr>
          <p:txBody>
            <a:bodyPr wrap="none">
              <a:spAutoFit/>
            </a:bodyPr>
            <a:lstStyle/>
            <a:p>
              <a:r>
                <a:rPr lang="en-US" altLang="es-ES" sz="1200" dirty="0">
                  <a:solidFill>
                    <a:schemeClr val="tx1"/>
                  </a:solidFill>
                </a:rPr>
                <a:t>0.5 mm</a:t>
              </a:r>
              <a:endParaRPr lang="es-ES" sz="1200" dirty="0"/>
            </a:p>
          </p:txBody>
        </p:sp>
        <p:sp>
          <p:nvSpPr>
            <p:cNvPr id="11" name="Rectángulo 10">
              <a:extLst>
                <a:ext uri="{FF2B5EF4-FFF2-40B4-BE49-F238E27FC236}">
                  <a16:creationId xmlns:a16="http://schemas.microsoft.com/office/drawing/2014/main" id="{0CE46C3C-0AF3-40AF-9DBA-AFB1917BD797}"/>
                </a:ext>
              </a:extLst>
            </p:cNvPr>
            <p:cNvSpPr/>
            <p:nvPr/>
          </p:nvSpPr>
          <p:spPr>
            <a:xfrm>
              <a:off x="8323093" y="2924944"/>
              <a:ext cx="569387" cy="276999"/>
            </a:xfrm>
            <a:prstGeom prst="rect">
              <a:avLst/>
            </a:prstGeom>
            <a:solidFill>
              <a:schemeClr val="bg1"/>
            </a:solidFill>
          </p:spPr>
          <p:txBody>
            <a:bodyPr wrap="none">
              <a:spAutoFit/>
            </a:bodyPr>
            <a:lstStyle/>
            <a:p>
              <a:r>
                <a:rPr lang="en-US" altLang="es-ES" sz="1200" dirty="0">
                  <a:solidFill>
                    <a:schemeClr val="tx1"/>
                  </a:solidFill>
                </a:rPr>
                <a:t>1 mm</a:t>
              </a:r>
              <a:endParaRPr lang="es-ES" sz="1200" dirty="0"/>
            </a:p>
          </p:txBody>
        </p:sp>
      </p:grpSp>
      <p:pic>
        <p:nvPicPr>
          <p:cNvPr id="12" name="Imagen 11" descr="RM E-104 label.tif">
            <a:extLst>
              <a:ext uri="{FF2B5EF4-FFF2-40B4-BE49-F238E27FC236}">
                <a16:creationId xmlns:a16="http://schemas.microsoft.com/office/drawing/2014/main" id="{CA4EF506-9052-4629-97C5-992892DC8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526" y="3456579"/>
            <a:ext cx="774942" cy="2048277"/>
          </a:xfrm>
          <a:prstGeom prst="rect">
            <a:avLst/>
          </a:prstGeom>
        </p:spPr>
      </p:pic>
      <p:pic>
        <p:nvPicPr>
          <p:cNvPr id="13" name="Imagen 12" descr="RM E-104.tif">
            <a:extLst>
              <a:ext uri="{FF2B5EF4-FFF2-40B4-BE49-F238E27FC236}">
                <a16:creationId xmlns:a16="http://schemas.microsoft.com/office/drawing/2014/main" id="{253E9B03-4C3D-4C49-BD9B-5F67DE882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784" y="3160647"/>
            <a:ext cx="5616624" cy="2994912"/>
          </a:xfrm>
          <a:prstGeom prst="rect">
            <a:avLst/>
          </a:prstGeom>
        </p:spPr>
      </p:pic>
      <p:sp>
        <p:nvSpPr>
          <p:cNvPr id="14" name="Rectangle 1">
            <a:extLst>
              <a:ext uri="{FF2B5EF4-FFF2-40B4-BE49-F238E27FC236}">
                <a16:creationId xmlns:a16="http://schemas.microsoft.com/office/drawing/2014/main" id="{5442A7CC-F3E2-4A60-83B1-76A7F2C10F6C}"/>
              </a:ext>
            </a:extLst>
          </p:cNvPr>
          <p:cNvSpPr>
            <a:spLocks noChangeArrowheads="1"/>
          </p:cNvSpPr>
          <p:nvPr/>
        </p:nvSpPr>
        <p:spPr bwMode="auto">
          <a:xfrm>
            <a:off x="407988" y="476672"/>
            <a:ext cx="8353425"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Proposed problem: BSS Response matrix</a:t>
            </a:r>
          </a:p>
        </p:txBody>
      </p:sp>
      <p:sp>
        <p:nvSpPr>
          <p:cNvPr id="15" name="Marcador de número de diapositiva 14">
            <a:extLst>
              <a:ext uri="{FF2B5EF4-FFF2-40B4-BE49-F238E27FC236}">
                <a16:creationId xmlns:a16="http://schemas.microsoft.com/office/drawing/2014/main" id="{64987300-D226-431F-8BDC-2420C982A817}"/>
              </a:ext>
            </a:extLst>
          </p:cNvPr>
          <p:cNvSpPr>
            <a:spLocks noGrp="1"/>
          </p:cNvSpPr>
          <p:nvPr>
            <p:ph type="sldNum" sz="quarter" idx="12"/>
          </p:nvPr>
        </p:nvSpPr>
        <p:spPr/>
        <p:txBody>
          <a:bodyPr/>
          <a:lstStyle/>
          <a:p>
            <a:fld id="{5636BB61-8963-4808-88CD-F3DD04515257}" type="slidenum">
              <a:rPr lang="ca-ES" smtClean="0"/>
              <a:t>4</a:t>
            </a:fld>
            <a:endParaRPr lang="ca-ES"/>
          </a:p>
        </p:txBody>
      </p:sp>
    </p:spTree>
    <p:extLst>
      <p:ext uri="{BB962C8B-B14F-4D97-AF65-F5344CB8AC3E}">
        <p14:creationId xmlns:p14="http://schemas.microsoft.com/office/powerpoint/2010/main" val="103338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4 Imagen">
            <a:extLst>
              <a:ext uri="{FF2B5EF4-FFF2-40B4-BE49-F238E27FC236}">
                <a16:creationId xmlns:a16="http://schemas.microsoft.com/office/drawing/2014/main" id="{65DC22FD-81C9-488D-9B4F-6CE24C6DF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320" y="5622336"/>
            <a:ext cx="2448272" cy="745638"/>
          </a:xfrm>
          <a:prstGeom prst="rect">
            <a:avLst/>
          </a:prstGeom>
        </p:spPr>
      </p:pic>
      <p:pic>
        <p:nvPicPr>
          <p:cNvPr id="3" name="10 Imagen">
            <a:extLst>
              <a:ext uri="{FF2B5EF4-FFF2-40B4-BE49-F238E27FC236}">
                <a16:creationId xmlns:a16="http://schemas.microsoft.com/office/drawing/2014/main" id="{98D356C2-97E0-4075-8592-363C1585C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388" y="3706935"/>
            <a:ext cx="2448271" cy="1543686"/>
          </a:xfrm>
          <a:prstGeom prst="rect">
            <a:avLst/>
          </a:prstGeom>
        </p:spPr>
      </p:pic>
      <p:pic>
        <p:nvPicPr>
          <p:cNvPr id="4" name="9 Imagen">
            <a:extLst>
              <a:ext uri="{FF2B5EF4-FFF2-40B4-BE49-F238E27FC236}">
                <a16:creationId xmlns:a16="http://schemas.microsoft.com/office/drawing/2014/main" id="{3FECF52E-0339-4BBE-8104-041C722D6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457" y="3845941"/>
            <a:ext cx="2623832" cy="2363186"/>
          </a:xfrm>
          <a:prstGeom prst="rect">
            <a:avLst/>
          </a:prstGeom>
        </p:spPr>
      </p:pic>
      <p:pic>
        <p:nvPicPr>
          <p:cNvPr id="5" name="8 Imagen">
            <a:extLst>
              <a:ext uri="{FF2B5EF4-FFF2-40B4-BE49-F238E27FC236}">
                <a16:creationId xmlns:a16="http://schemas.microsoft.com/office/drawing/2014/main" id="{01B9B0F7-D852-4D00-B819-5CEC9E3A36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8910" y="836712"/>
            <a:ext cx="1247690" cy="2304256"/>
          </a:xfrm>
          <a:prstGeom prst="rect">
            <a:avLst/>
          </a:prstGeom>
        </p:spPr>
      </p:pic>
      <p:pic>
        <p:nvPicPr>
          <p:cNvPr id="6" name="7 Imagen">
            <a:extLst>
              <a:ext uri="{FF2B5EF4-FFF2-40B4-BE49-F238E27FC236}">
                <a16:creationId xmlns:a16="http://schemas.microsoft.com/office/drawing/2014/main" id="{06ED4C48-E36C-4AD6-88E0-C7F53D77FA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8288" y="836712"/>
            <a:ext cx="1224136" cy="2304256"/>
          </a:xfrm>
          <a:prstGeom prst="rect">
            <a:avLst/>
          </a:prstGeom>
        </p:spPr>
      </p:pic>
      <p:pic>
        <p:nvPicPr>
          <p:cNvPr id="7" name="6 Imagen">
            <a:extLst>
              <a:ext uri="{FF2B5EF4-FFF2-40B4-BE49-F238E27FC236}">
                <a16:creationId xmlns:a16="http://schemas.microsoft.com/office/drawing/2014/main" id="{C7C10D20-F5E4-4F3E-9CC4-CBE5639E9F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416" y="807716"/>
            <a:ext cx="2606422" cy="2189236"/>
          </a:xfrm>
          <a:prstGeom prst="rect">
            <a:avLst/>
          </a:prstGeom>
        </p:spPr>
      </p:pic>
      <p:pic>
        <p:nvPicPr>
          <p:cNvPr id="8" name="15 Imagen">
            <a:extLst>
              <a:ext uri="{FF2B5EF4-FFF2-40B4-BE49-F238E27FC236}">
                <a16:creationId xmlns:a16="http://schemas.microsoft.com/office/drawing/2014/main" id="{10F27F73-744D-43AA-AC8B-0A0B229D36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9773" y="958644"/>
            <a:ext cx="1440160" cy="1174215"/>
          </a:xfrm>
          <a:prstGeom prst="rect">
            <a:avLst/>
          </a:prstGeom>
        </p:spPr>
      </p:pic>
      <p:cxnSp>
        <p:nvCxnSpPr>
          <p:cNvPr id="9" name="17 Conector recto">
            <a:extLst>
              <a:ext uri="{FF2B5EF4-FFF2-40B4-BE49-F238E27FC236}">
                <a16:creationId xmlns:a16="http://schemas.microsoft.com/office/drawing/2014/main" id="{C59EDBE2-85DC-4B1C-A0DC-0F5E1C9A736C}"/>
              </a:ext>
            </a:extLst>
          </p:cNvPr>
          <p:cNvCxnSpPr/>
          <p:nvPr/>
        </p:nvCxnSpPr>
        <p:spPr bwMode="auto">
          <a:xfrm flipV="1">
            <a:off x="6096000" y="509768"/>
            <a:ext cx="0" cy="5904656"/>
          </a:xfrm>
          <a:prstGeom prst="line">
            <a:avLst/>
          </a:prstGeom>
          <a:solidFill>
            <a:srgbClr val="00B8FF"/>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ectangle 8">
            <a:extLst>
              <a:ext uri="{FF2B5EF4-FFF2-40B4-BE49-F238E27FC236}">
                <a16:creationId xmlns:a16="http://schemas.microsoft.com/office/drawing/2014/main" id="{CA26C954-369B-4850-84E7-04A30406F5CB}"/>
              </a:ext>
            </a:extLst>
          </p:cNvPr>
          <p:cNvSpPr>
            <a:spLocks noChangeArrowheads="1"/>
          </p:cNvSpPr>
          <p:nvPr/>
        </p:nvSpPr>
        <p:spPr bwMode="auto">
          <a:xfrm>
            <a:off x="407368" y="476672"/>
            <a:ext cx="936104" cy="371513"/>
          </a:xfrm>
          <a:prstGeom prst="rect">
            <a:avLst/>
          </a:prstGeom>
          <a:solidFill>
            <a:srgbClr val="002060"/>
          </a:solidFill>
          <a:ln>
            <a:noFill/>
          </a:ln>
          <a:effectLst/>
        </p:spPr>
        <p:txBody>
          <a:bodyPr wrap="square" lIns="90000" tIns="46800" rIns="90000" bIns="46800">
            <a:spAutoFit/>
          </a:bodyPr>
          <a:lstStyle/>
          <a:p>
            <a:pPr>
              <a:spcAft>
                <a:spcPts val="1200"/>
              </a:spcAft>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pPr>
            <a:r>
              <a:rPr lang="en-US" sz="1800" b="1" dirty="0">
                <a:solidFill>
                  <a:schemeClr val="bg1"/>
                </a:solidFill>
                <a:latin typeface="Arial" charset="0"/>
                <a:ea typeface="ＭＳ Ｐゴシック" charset="0"/>
              </a:rPr>
              <a:t>LINAC</a:t>
            </a:r>
          </a:p>
        </p:txBody>
      </p:sp>
      <p:sp>
        <p:nvSpPr>
          <p:cNvPr id="11" name="Rectangle 9">
            <a:extLst>
              <a:ext uri="{FF2B5EF4-FFF2-40B4-BE49-F238E27FC236}">
                <a16:creationId xmlns:a16="http://schemas.microsoft.com/office/drawing/2014/main" id="{32E3D67A-35D3-4260-A909-3DAE4B081F20}"/>
              </a:ext>
            </a:extLst>
          </p:cNvPr>
          <p:cNvSpPr>
            <a:spLocks noChangeArrowheads="1"/>
          </p:cNvSpPr>
          <p:nvPr/>
        </p:nvSpPr>
        <p:spPr bwMode="auto">
          <a:xfrm>
            <a:off x="6240016" y="476672"/>
            <a:ext cx="1872208" cy="371513"/>
          </a:xfrm>
          <a:prstGeom prst="rect">
            <a:avLst/>
          </a:prstGeom>
          <a:solidFill>
            <a:srgbClr val="002060"/>
          </a:solidFill>
          <a:ln>
            <a:noFill/>
          </a:ln>
          <a:effectLst/>
        </p:spPr>
        <p:txBody>
          <a:bodyPr wrap="square" lIns="90000" tIns="46800" rIns="90000" bIns="46800">
            <a:spAutoFit/>
          </a:bodyPr>
          <a:lstStyle/>
          <a:p>
            <a:pPr>
              <a:spcAft>
                <a:spcPts val="1200"/>
              </a:spcAft>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pPr>
            <a:r>
              <a:rPr lang="en-US" sz="1800" b="1" dirty="0">
                <a:solidFill>
                  <a:srgbClr val="FFFFFF"/>
                </a:solidFill>
                <a:latin typeface="Arial" charset="0"/>
                <a:ea typeface="ＭＳ Ｐゴシック" charset="0"/>
              </a:rPr>
              <a:t>Workplace field</a:t>
            </a:r>
          </a:p>
        </p:txBody>
      </p:sp>
      <p:cxnSp>
        <p:nvCxnSpPr>
          <p:cNvPr id="12" name="6 Conector recto">
            <a:extLst>
              <a:ext uri="{FF2B5EF4-FFF2-40B4-BE49-F238E27FC236}">
                <a16:creationId xmlns:a16="http://schemas.microsoft.com/office/drawing/2014/main" id="{5C06D8B3-1B49-4E83-9A3E-CE29BA29EEE4}"/>
              </a:ext>
            </a:extLst>
          </p:cNvPr>
          <p:cNvCxnSpPr>
            <a:cxnSpLocks/>
          </p:cNvCxnSpPr>
          <p:nvPr/>
        </p:nvCxnSpPr>
        <p:spPr bwMode="auto">
          <a:xfrm>
            <a:off x="407368" y="3462096"/>
            <a:ext cx="11376645" cy="0"/>
          </a:xfrm>
          <a:prstGeom prst="line">
            <a:avLst/>
          </a:prstGeom>
          <a:solidFill>
            <a:srgbClr val="00B8FF"/>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Rectangle 9">
            <a:extLst>
              <a:ext uri="{FF2B5EF4-FFF2-40B4-BE49-F238E27FC236}">
                <a16:creationId xmlns:a16="http://schemas.microsoft.com/office/drawing/2014/main" id="{51928A61-8ADA-4D04-B95F-4B42C76E58BB}"/>
              </a:ext>
            </a:extLst>
          </p:cNvPr>
          <p:cNvSpPr>
            <a:spLocks noChangeArrowheads="1"/>
          </p:cNvSpPr>
          <p:nvPr/>
        </p:nvSpPr>
        <p:spPr bwMode="auto">
          <a:xfrm>
            <a:off x="407368" y="3606115"/>
            <a:ext cx="1944216" cy="371513"/>
          </a:xfrm>
          <a:prstGeom prst="rect">
            <a:avLst/>
          </a:prstGeom>
          <a:solidFill>
            <a:srgbClr val="002060"/>
          </a:solidFill>
          <a:ln>
            <a:noFill/>
          </a:ln>
          <a:effectLst/>
        </p:spPr>
        <p:txBody>
          <a:bodyPr wrap="square" lIns="90000" tIns="46800" rIns="90000" bIns="46800">
            <a:spAutoFit/>
          </a:bodyPr>
          <a:lstStyle/>
          <a:p>
            <a:pPr>
              <a:spcAft>
                <a:spcPts val="1200"/>
              </a:spcAft>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pPr>
            <a:r>
              <a:rPr lang="en-US" sz="1800" b="1" dirty="0">
                <a:solidFill>
                  <a:srgbClr val="FFFFFF"/>
                </a:solidFill>
                <a:latin typeface="Arial" charset="0"/>
                <a:ea typeface="ＭＳ Ｐゴシック" charset="0"/>
              </a:rPr>
              <a:t>Irradiation room</a:t>
            </a:r>
            <a:endParaRPr lang="en-US" sz="1800" dirty="0">
              <a:solidFill>
                <a:srgbClr val="FFFFFF"/>
              </a:solidFill>
              <a:latin typeface="Arial" charset="0"/>
              <a:ea typeface="ＭＳ Ｐゴシック" charset="0"/>
            </a:endParaRPr>
          </a:p>
        </p:txBody>
      </p:sp>
      <p:sp>
        <p:nvSpPr>
          <p:cNvPr id="14" name="Rectangle 8">
            <a:extLst>
              <a:ext uri="{FF2B5EF4-FFF2-40B4-BE49-F238E27FC236}">
                <a16:creationId xmlns:a16="http://schemas.microsoft.com/office/drawing/2014/main" id="{C855F47D-E297-437E-A0F6-AB96792C7D14}"/>
              </a:ext>
            </a:extLst>
          </p:cNvPr>
          <p:cNvSpPr>
            <a:spLocks noChangeArrowheads="1"/>
          </p:cNvSpPr>
          <p:nvPr/>
        </p:nvSpPr>
        <p:spPr bwMode="auto">
          <a:xfrm>
            <a:off x="6240016" y="3606115"/>
            <a:ext cx="1368152" cy="371513"/>
          </a:xfrm>
          <a:prstGeom prst="rect">
            <a:avLst/>
          </a:prstGeom>
          <a:solidFill>
            <a:srgbClr val="002060"/>
          </a:solidFill>
          <a:ln>
            <a:noFill/>
          </a:ln>
          <a:effectLst/>
        </p:spPr>
        <p:txBody>
          <a:bodyPr wrap="square" lIns="90000" tIns="46800" rIns="90000" bIns="46800">
            <a:spAutoFit/>
          </a:bodyPr>
          <a:lstStyle/>
          <a:p>
            <a:pPr>
              <a:spcAft>
                <a:spcPts val="1200"/>
              </a:spcAft>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pPr>
            <a:r>
              <a:rPr lang="en-US" sz="1800" b="1" dirty="0" err="1">
                <a:solidFill>
                  <a:srgbClr val="FFFFFF"/>
                </a:solidFill>
                <a:latin typeface="Arial" charset="0"/>
                <a:ea typeface="ＭＳ Ｐゴシック" charset="0"/>
              </a:rPr>
              <a:t>Skyskhine</a:t>
            </a:r>
            <a:endParaRPr lang="en-US" sz="1800" b="1" dirty="0">
              <a:solidFill>
                <a:srgbClr val="FFFFFF"/>
              </a:solidFill>
              <a:latin typeface="Arial" charset="0"/>
              <a:ea typeface="ＭＳ Ｐゴシック" charset="0"/>
            </a:endParaRPr>
          </a:p>
        </p:txBody>
      </p:sp>
      <p:sp>
        <p:nvSpPr>
          <p:cNvPr id="15" name="Rectángulo 14">
            <a:extLst>
              <a:ext uri="{FF2B5EF4-FFF2-40B4-BE49-F238E27FC236}">
                <a16:creationId xmlns:a16="http://schemas.microsoft.com/office/drawing/2014/main" id="{5A7B1A84-E8F6-43C1-A658-54921CA51DE5}"/>
              </a:ext>
            </a:extLst>
          </p:cNvPr>
          <p:cNvSpPr/>
          <p:nvPr/>
        </p:nvSpPr>
        <p:spPr>
          <a:xfrm>
            <a:off x="4223792" y="2708920"/>
            <a:ext cx="941183" cy="369332"/>
          </a:xfrm>
          <a:prstGeom prst="rect">
            <a:avLst/>
          </a:prstGeom>
        </p:spPr>
        <p:txBody>
          <a:bodyPr wrap="none">
            <a:spAutoFit/>
          </a:bodyPr>
          <a:lstStyle/>
          <a:p>
            <a:r>
              <a:rPr lang="en-US" sz="1800" b="1" dirty="0">
                <a:solidFill>
                  <a:srgbClr val="FF0000"/>
                </a:solidFill>
                <a:latin typeface="Arial" charset="0"/>
                <a:ea typeface="ＭＳ Ｐゴシック" charset="0"/>
              </a:rPr>
              <a:t>point 1</a:t>
            </a:r>
            <a:endParaRPr lang="es-ES" sz="1800" b="1" dirty="0">
              <a:solidFill>
                <a:srgbClr val="FF0000"/>
              </a:solidFill>
            </a:endParaRPr>
          </a:p>
        </p:txBody>
      </p:sp>
      <p:sp>
        <p:nvSpPr>
          <p:cNvPr id="16" name="Rectángulo 15">
            <a:extLst>
              <a:ext uri="{FF2B5EF4-FFF2-40B4-BE49-F238E27FC236}">
                <a16:creationId xmlns:a16="http://schemas.microsoft.com/office/drawing/2014/main" id="{AF9AC8E1-C89B-42AC-96AA-E14FCBCF08BE}"/>
              </a:ext>
            </a:extLst>
          </p:cNvPr>
          <p:cNvSpPr/>
          <p:nvPr/>
        </p:nvSpPr>
        <p:spPr>
          <a:xfrm>
            <a:off x="3058033" y="764704"/>
            <a:ext cx="941183" cy="369332"/>
          </a:xfrm>
          <a:prstGeom prst="rect">
            <a:avLst/>
          </a:prstGeom>
        </p:spPr>
        <p:txBody>
          <a:bodyPr wrap="none">
            <a:spAutoFit/>
          </a:bodyPr>
          <a:lstStyle/>
          <a:p>
            <a:r>
              <a:rPr lang="en-US" sz="1800" b="1" dirty="0">
                <a:solidFill>
                  <a:srgbClr val="00B4FF"/>
                </a:solidFill>
                <a:latin typeface="Arial" charset="0"/>
                <a:ea typeface="ＭＳ Ｐゴシック" charset="0"/>
              </a:rPr>
              <a:t>point 2</a:t>
            </a:r>
            <a:endParaRPr lang="es-ES" sz="1800" b="1" dirty="0">
              <a:solidFill>
                <a:srgbClr val="00B4FF"/>
              </a:solidFill>
            </a:endParaRPr>
          </a:p>
        </p:txBody>
      </p:sp>
      <p:cxnSp>
        <p:nvCxnSpPr>
          <p:cNvPr id="17" name="Conector recto de flecha 16">
            <a:extLst>
              <a:ext uri="{FF2B5EF4-FFF2-40B4-BE49-F238E27FC236}">
                <a16:creationId xmlns:a16="http://schemas.microsoft.com/office/drawing/2014/main" id="{3D54F0D5-B24D-40BB-BF36-91108CFAADE5}"/>
              </a:ext>
            </a:extLst>
          </p:cNvPr>
          <p:cNvCxnSpPr>
            <a:cxnSpLocks/>
          </p:cNvCxnSpPr>
          <p:nvPr/>
        </p:nvCxnSpPr>
        <p:spPr bwMode="auto">
          <a:xfrm flipV="1">
            <a:off x="4583829" y="1844824"/>
            <a:ext cx="504056" cy="864096"/>
          </a:xfrm>
          <a:prstGeom prst="straightConnector1">
            <a:avLst/>
          </a:prstGeom>
          <a:solidFill>
            <a:srgbClr val="00B8FF"/>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Conector recto de flecha 17">
            <a:extLst>
              <a:ext uri="{FF2B5EF4-FFF2-40B4-BE49-F238E27FC236}">
                <a16:creationId xmlns:a16="http://schemas.microsoft.com/office/drawing/2014/main" id="{1414B844-76B4-43CC-9D62-708A77726766}"/>
              </a:ext>
            </a:extLst>
          </p:cNvPr>
          <p:cNvCxnSpPr>
            <a:cxnSpLocks/>
          </p:cNvCxnSpPr>
          <p:nvPr/>
        </p:nvCxnSpPr>
        <p:spPr bwMode="auto">
          <a:xfrm flipH="1" flipV="1">
            <a:off x="2293710" y="1988840"/>
            <a:ext cx="2290119" cy="720080"/>
          </a:xfrm>
          <a:prstGeom prst="straightConnector1">
            <a:avLst/>
          </a:prstGeom>
          <a:solidFill>
            <a:srgbClr val="00B8FF"/>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Conector recto de flecha 18">
            <a:extLst>
              <a:ext uri="{FF2B5EF4-FFF2-40B4-BE49-F238E27FC236}">
                <a16:creationId xmlns:a16="http://schemas.microsoft.com/office/drawing/2014/main" id="{69F5301C-FEBF-433F-A0B6-B4886C9F4919}"/>
              </a:ext>
            </a:extLst>
          </p:cNvPr>
          <p:cNvCxnSpPr>
            <a:stCxn id="16" idx="2"/>
          </p:cNvCxnSpPr>
          <p:nvPr/>
        </p:nvCxnSpPr>
        <p:spPr bwMode="auto">
          <a:xfrm>
            <a:off x="3528625" y="1134036"/>
            <a:ext cx="1055207" cy="494764"/>
          </a:xfrm>
          <a:prstGeom prst="straightConnector1">
            <a:avLst/>
          </a:prstGeom>
          <a:solidFill>
            <a:srgbClr val="00B8FF"/>
          </a:solidFill>
          <a:ln w="9525" cap="flat" cmpd="sng" algn="ctr">
            <a:solidFill>
              <a:srgbClr val="00B4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Conector recto de flecha 19">
            <a:extLst>
              <a:ext uri="{FF2B5EF4-FFF2-40B4-BE49-F238E27FC236}">
                <a16:creationId xmlns:a16="http://schemas.microsoft.com/office/drawing/2014/main" id="{D0A8EBE0-10C4-45D8-AE46-63B02DBC1E03}"/>
              </a:ext>
            </a:extLst>
          </p:cNvPr>
          <p:cNvCxnSpPr>
            <a:cxnSpLocks/>
            <a:stCxn id="16" idx="2"/>
          </p:cNvCxnSpPr>
          <p:nvPr/>
        </p:nvCxnSpPr>
        <p:spPr bwMode="auto">
          <a:xfrm flipH="1">
            <a:off x="1933675" y="1134036"/>
            <a:ext cx="1594950" cy="710788"/>
          </a:xfrm>
          <a:prstGeom prst="straightConnector1">
            <a:avLst/>
          </a:prstGeom>
          <a:solidFill>
            <a:srgbClr val="00B8FF"/>
          </a:solidFill>
          <a:ln w="9525" cap="flat" cmpd="sng" algn="ctr">
            <a:solidFill>
              <a:srgbClr val="00B4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Rectángulo 20">
            <a:extLst>
              <a:ext uri="{FF2B5EF4-FFF2-40B4-BE49-F238E27FC236}">
                <a16:creationId xmlns:a16="http://schemas.microsoft.com/office/drawing/2014/main" id="{0C2DC7D1-3355-4B22-BF53-B26FFF498E68}"/>
              </a:ext>
            </a:extLst>
          </p:cNvPr>
          <p:cNvSpPr/>
          <p:nvPr/>
        </p:nvSpPr>
        <p:spPr>
          <a:xfrm>
            <a:off x="546995" y="3012341"/>
            <a:ext cx="2308645" cy="338554"/>
          </a:xfrm>
          <a:prstGeom prst="rect">
            <a:avLst/>
          </a:prstGeom>
          <a:noFill/>
        </p:spPr>
        <p:txBody>
          <a:bodyPr wrap="none">
            <a:spAutoFit/>
          </a:bodyPr>
          <a:lstStyle/>
          <a:p>
            <a:r>
              <a:rPr lang="en-US" sz="1600" dirty="0">
                <a:solidFill>
                  <a:srgbClr val="000000"/>
                </a:solidFill>
                <a:latin typeface="Arial" charset="0"/>
                <a:ea typeface="ＭＳ Ｐゴシック" charset="0"/>
              </a:rPr>
              <a:t>GE </a:t>
            </a:r>
            <a:r>
              <a:rPr lang="en-US" sz="1600" dirty="0" err="1">
                <a:solidFill>
                  <a:srgbClr val="000000"/>
                </a:solidFill>
                <a:latin typeface="Arial" charset="0"/>
                <a:ea typeface="ＭＳ Ｐゴシック" charset="0"/>
              </a:rPr>
              <a:t>Saturne</a:t>
            </a:r>
            <a:r>
              <a:rPr lang="en-US" sz="1600" dirty="0">
                <a:solidFill>
                  <a:srgbClr val="000000"/>
                </a:solidFill>
                <a:latin typeface="Arial" charset="0"/>
                <a:ea typeface="ＭＳ Ｐゴシック" charset="0"/>
              </a:rPr>
              <a:t> 43, 25 MV</a:t>
            </a:r>
            <a:endParaRPr lang="es-ES" sz="1600" dirty="0"/>
          </a:p>
        </p:txBody>
      </p:sp>
      <p:sp>
        <p:nvSpPr>
          <p:cNvPr id="22" name="Rectángulo 21">
            <a:extLst>
              <a:ext uri="{FF2B5EF4-FFF2-40B4-BE49-F238E27FC236}">
                <a16:creationId xmlns:a16="http://schemas.microsoft.com/office/drawing/2014/main" id="{9535E79E-256F-4E13-8E2D-CF8A188AD93A}"/>
              </a:ext>
            </a:extLst>
          </p:cNvPr>
          <p:cNvSpPr/>
          <p:nvPr/>
        </p:nvSpPr>
        <p:spPr>
          <a:xfrm>
            <a:off x="551384" y="4221088"/>
            <a:ext cx="1728192" cy="830997"/>
          </a:xfrm>
          <a:prstGeom prst="rect">
            <a:avLst/>
          </a:prstGeom>
        </p:spPr>
        <p:txBody>
          <a:bodyPr wrap="square">
            <a:spAutoFit/>
          </a:bodyPr>
          <a:lstStyle/>
          <a:p>
            <a:r>
              <a:rPr lang="en-US" sz="1600" dirty="0">
                <a:solidFill>
                  <a:srgbClr val="000000"/>
                </a:solidFill>
                <a:latin typeface="Arial" charset="0"/>
                <a:ea typeface="ＭＳ Ｐゴシック" charset="0"/>
              </a:rPr>
              <a:t>Am-Be source in the </a:t>
            </a:r>
            <a:r>
              <a:rPr lang="en-US" sz="1600" dirty="0" err="1">
                <a:solidFill>
                  <a:srgbClr val="000000"/>
                </a:solidFill>
                <a:latin typeface="Arial" charset="0"/>
                <a:ea typeface="ＭＳ Ｐゴシック" charset="0"/>
              </a:rPr>
              <a:t>centre</a:t>
            </a:r>
            <a:r>
              <a:rPr lang="en-US" sz="1600" dirty="0">
                <a:solidFill>
                  <a:srgbClr val="000000"/>
                </a:solidFill>
                <a:latin typeface="Arial" charset="0"/>
                <a:ea typeface="ＭＳ Ｐゴシック" charset="0"/>
              </a:rPr>
              <a:t> of an iron sphere</a:t>
            </a:r>
          </a:p>
        </p:txBody>
      </p:sp>
      <p:sp>
        <p:nvSpPr>
          <p:cNvPr id="23" name="Rectangle 9">
            <a:extLst>
              <a:ext uri="{FF2B5EF4-FFF2-40B4-BE49-F238E27FC236}">
                <a16:creationId xmlns:a16="http://schemas.microsoft.com/office/drawing/2014/main" id="{8381B878-9362-48F7-8EE5-62777A6DAB28}"/>
              </a:ext>
            </a:extLst>
          </p:cNvPr>
          <p:cNvSpPr>
            <a:spLocks noChangeArrowheads="1"/>
          </p:cNvSpPr>
          <p:nvPr/>
        </p:nvSpPr>
        <p:spPr bwMode="auto">
          <a:xfrm>
            <a:off x="6240016" y="1157840"/>
            <a:ext cx="1944216"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spcAft>
                <a:spcPts val="1200"/>
              </a:spcAft>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pPr>
            <a:r>
              <a:rPr lang="en-US" sz="1600" dirty="0">
                <a:solidFill>
                  <a:srgbClr val="000000"/>
                </a:solidFill>
                <a:latin typeface="Arial" charset="0"/>
                <a:ea typeface="ＭＳ Ｐゴシック" charset="0"/>
              </a:rPr>
              <a:t>Am-Be source suspended in a stainless steel tube</a:t>
            </a:r>
          </a:p>
        </p:txBody>
      </p:sp>
      <p:sp>
        <p:nvSpPr>
          <p:cNvPr id="24" name="Rectangle 9">
            <a:extLst>
              <a:ext uri="{FF2B5EF4-FFF2-40B4-BE49-F238E27FC236}">
                <a16:creationId xmlns:a16="http://schemas.microsoft.com/office/drawing/2014/main" id="{190B8E9A-B64D-47FE-9DDE-CA1CB25C8EEB}"/>
              </a:ext>
            </a:extLst>
          </p:cNvPr>
          <p:cNvSpPr>
            <a:spLocks noChangeArrowheads="1"/>
          </p:cNvSpPr>
          <p:nvPr/>
        </p:nvSpPr>
        <p:spPr bwMode="auto">
          <a:xfrm>
            <a:off x="6240016" y="2237960"/>
            <a:ext cx="2016224"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spcAft>
                <a:spcPts val="1200"/>
              </a:spcAft>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pPr>
            <a:r>
              <a:rPr lang="en-US" sz="1600" u="sng" dirty="0">
                <a:solidFill>
                  <a:srgbClr val="000000"/>
                </a:solidFill>
                <a:latin typeface="Arial" charset="0"/>
                <a:ea typeface="ＭＳ Ｐゴシック" charset="0"/>
              </a:rPr>
              <a:t>Measurement point</a:t>
            </a:r>
            <a:r>
              <a:rPr lang="en-US" sz="1600" dirty="0">
                <a:solidFill>
                  <a:srgbClr val="000000"/>
                </a:solidFill>
                <a:latin typeface="Arial" charset="0"/>
                <a:ea typeface="ＭＳ Ｐゴシック" charset="0"/>
              </a:rPr>
              <a:t>: behind a water filled container</a:t>
            </a:r>
            <a:endParaRPr lang="en-GB" sz="1600" dirty="0">
              <a:solidFill>
                <a:srgbClr val="000000"/>
              </a:solidFill>
              <a:latin typeface="Arial" charset="0"/>
              <a:ea typeface="ＭＳ Ｐゴシック" charset="0"/>
            </a:endParaRPr>
          </a:p>
        </p:txBody>
      </p:sp>
      <p:sp>
        <p:nvSpPr>
          <p:cNvPr id="25" name="Rectángulo 24">
            <a:extLst>
              <a:ext uri="{FF2B5EF4-FFF2-40B4-BE49-F238E27FC236}">
                <a16:creationId xmlns:a16="http://schemas.microsoft.com/office/drawing/2014/main" id="{E1737D63-25E1-4407-8A79-02FF8A293D85}"/>
              </a:ext>
            </a:extLst>
          </p:cNvPr>
          <p:cNvSpPr/>
          <p:nvPr/>
        </p:nvSpPr>
        <p:spPr>
          <a:xfrm>
            <a:off x="551384" y="5445224"/>
            <a:ext cx="2016224" cy="830997"/>
          </a:xfrm>
          <a:prstGeom prst="rect">
            <a:avLst/>
          </a:prstGeom>
          <a:noFill/>
        </p:spPr>
        <p:txBody>
          <a:bodyPr wrap="square">
            <a:spAutoFit/>
          </a:bodyPr>
          <a:lstStyle/>
          <a:p>
            <a:r>
              <a:rPr lang="en-US" sz="1600" u="sng" dirty="0">
                <a:solidFill>
                  <a:srgbClr val="000000"/>
                </a:solidFill>
                <a:latin typeface="Arial" charset="0"/>
                <a:ea typeface="ＭＳ Ｐゴシック" charset="0"/>
              </a:rPr>
              <a:t>Measurement point</a:t>
            </a:r>
            <a:r>
              <a:rPr lang="en-US" sz="1600" dirty="0">
                <a:solidFill>
                  <a:srgbClr val="000000"/>
                </a:solidFill>
                <a:latin typeface="Arial" charset="0"/>
                <a:ea typeface="ＭＳ Ｐゴシック" charset="0"/>
              </a:rPr>
              <a:t>: 4 m distance along one diagonal</a:t>
            </a:r>
            <a:endParaRPr lang="es-ES" sz="1600" dirty="0"/>
          </a:p>
        </p:txBody>
      </p:sp>
      <p:sp>
        <p:nvSpPr>
          <p:cNvPr id="26" name="Rectángulo 25">
            <a:extLst>
              <a:ext uri="{FF2B5EF4-FFF2-40B4-BE49-F238E27FC236}">
                <a16:creationId xmlns:a16="http://schemas.microsoft.com/office/drawing/2014/main" id="{EC334DAD-0CC0-4878-8EBB-377AE5915F8E}"/>
              </a:ext>
            </a:extLst>
          </p:cNvPr>
          <p:cNvSpPr/>
          <p:nvPr/>
        </p:nvSpPr>
        <p:spPr>
          <a:xfrm>
            <a:off x="6240016" y="4221088"/>
            <a:ext cx="2376264" cy="830997"/>
          </a:xfrm>
          <a:prstGeom prst="rect">
            <a:avLst/>
          </a:prstGeom>
        </p:spPr>
        <p:txBody>
          <a:bodyPr wrap="square">
            <a:spAutoFit/>
          </a:bodyPr>
          <a:lstStyle/>
          <a:p>
            <a:pPr>
              <a:spcAft>
                <a:spcPts val="1200"/>
              </a:spcAft>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pPr>
            <a:r>
              <a:rPr lang="en-US" sz="1600" dirty="0">
                <a:solidFill>
                  <a:srgbClr val="000000"/>
                </a:solidFill>
                <a:latin typeface="Arial" charset="0"/>
                <a:ea typeface="ＭＳ Ｐゴシック" charset="0"/>
              </a:rPr>
              <a:t>(</a:t>
            </a:r>
            <a:r>
              <a:rPr lang="en-US" sz="1600" dirty="0">
                <a:solidFill>
                  <a:srgbClr val="000000"/>
                </a:solidFill>
                <a:latin typeface="Symbol" panose="05050102010706020507" pitchFamily="18" charset="2"/>
                <a:ea typeface="ＭＳ Ｐゴシック" charset="0"/>
              </a:rPr>
              <a:t>a</a:t>
            </a:r>
            <a:r>
              <a:rPr lang="en-US" sz="1600" dirty="0">
                <a:solidFill>
                  <a:srgbClr val="000000"/>
                </a:solidFill>
                <a:latin typeface="Arial" charset="0"/>
                <a:ea typeface="ＭＳ Ｐゴシック" charset="0"/>
              </a:rPr>
              <a:t>, n) neutrons in the middle of a cylindrical room, H=10 m, R=10 m</a:t>
            </a:r>
          </a:p>
        </p:txBody>
      </p:sp>
      <p:sp>
        <p:nvSpPr>
          <p:cNvPr id="27" name="Rectángulo 26">
            <a:extLst>
              <a:ext uri="{FF2B5EF4-FFF2-40B4-BE49-F238E27FC236}">
                <a16:creationId xmlns:a16="http://schemas.microsoft.com/office/drawing/2014/main" id="{6D5007E1-41A9-403A-BF07-EDA842375C62}"/>
              </a:ext>
            </a:extLst>
          </p:cNvPr>
          <p:cNvSpPr/>
          <p:nvPr/>
        </p:nvSpPr>
        <p:spPr>
          <a:xfrm>
            <a:off x="6240016" y="5445224"/>
            <a:ext cx="2016224" cy="830997"/>
          </a:xfrm>
          <a:prstGeom prst="rect">
            <a:avLst/>
          </a:prstGeom>
        </p:spPr>
        <p:txBody>
          <a:bodyPr wrap="square">
            <a:spAutoFit/>
          </a:bodyPr>
          <a:lstStyle/>
          <a:p>
            <a:r>
              <a:rPr lang="en-US" sz="1600" u="sng" dirty="0">
                <a:solidFill>
                  <a:schemeClr val="tx1"/>
                </a:solidFill>
                <a:latin typeface="Arial" charset="0"/>
                <a:ea typeface="ＭＳ Ｐゴシック" charset="0"/>
              </a:rPr>
              <a:t>Measurement point</a:t>
            </a:r>
            <a:r>
              <a:rPr lang="en-US" sz="1600" dirty="0">
                <a:solidFill>
                  <a:schemeClr val="tx1"/>
                </a:solidFill>
                <a:latin typeface="Arial" charset="0"/>
                <a:ea typeface="ＭＳ Ｐゴシック" charset="0"/>
              </a:rPr>
              <a:t>: 100 m distance, 1.5 m above the ground </a:t>
            </a:r>
            <a:endParaRPr lang="es-ES" sz="1600" dirty="0">
              <a:solidFill>
                <a:schemeClr val="tx1"/>
              </a:solidFill>
            </a:endParaRPr>
          </a:p>
        </p:txBody>
      </p:sp>
      <p:sp>
        <p:nvSpPr>
          <p:cNvPr id="28" name="Marcador de número de diapositiva 27">
            <a:extLst>
              <a:ext uri="{FF2B5EF4-FFF2-40B4-BE49-F238E27FC236}">
                <a16:creationId xmlns:a16="http://schemas.microsoft.com/office/drawing/2014/main" id="{CDA1D70C-6B08-4813-B7D5-F6FFAD22DBBC}"/>
              </a:ext>
            </a:extLst>
          </p:cNvPr>
          <p:cNvSpPr>
            <a:spLocks noGrp="1"/>
          </p:cNvSpPr>
          <p:nvPr>
            <p:ph type="sldNum" sz="quarter" idx="12"/>
          </p:nvPr>
        </p:nvSpPr>
        <p:spPr/>
        <p:txBody>
          <a:bodyPr/>
          <a:lstStyle/>
          <a:p>
            <a:fld id="{5636BB61-8963-4808-88CD-F3DD04515257}" type="slidenum">
              <a:rPr lang="ca-ES" smtClean="0"/>
              <a:t>5</a:t>
            </a:fld>
            <a:endParaRPr lang="ca-ES"/>
          </a:p>
        </p:txBody>
      </p:sp>
    </p:spTree>
    <p:extLst>
      <p:ext uri="{BB962C8B-B14F-4D97-AF65-F5344CB8AC3E}">
        <p14:creationId xmlns:p14="http://schemas.microsoft.com/office/powerpoint/2010/main" val="178729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AE9BB5-A4CA-462F-B8F3-974751E54A1A}"/>
              </a:ext>
            </a:extLst>
          </p:cNvPr>
          <p:cNvSpPr>
            <a:spLocks noChangeArrowheads="1"/>
          </p:cNvSpPr>
          <p:nvPr/>
        </p:nvSpPr>
        <p:spPr bwMode="auto">
          <a:xfrm>
            <a:off x="407988" y="476250"/>
            <a:ext cx="8353176"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Reference solution: unfolded spectra</a:t>
            </a:r>
          </a:p>
        </p:txBody>
      </p:sp>
      <p:pic>
        <p:nvPicPr>
          <p:cNvPr id="3" name="Imagen 2" descr="unfolding.tif">
            <a:extLst>
              <a:ext uri="{FF2B5EF4-FFF2-40B4-BE49-F238E27FC236}">
                <a16:creationId xmlns:a16="http://schemas.microsoft.com/office/drawing/2014/main" id="{4DADBF66-B784-4935-BBE3-9F6D1CF67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980728"/>
            <a:ext cx="9323075" cy="5472608"/>
          </a:xfrm>
          <a:prstGeom prst="rect">
            <a:avLst/>
          </a:prstGeom>
          <a:solidFill>
            <a:srgbClr val="002060"/>
          </a:solidFill>
        </p:spPr>
      </p:pic>
      <p:sp>
        <p:nvSpPr>
          <p:cNvPr id="4" name="Marcador de número de diapositiva 3">
            <a:extLst>
              <a:ext uri="{FF2B5EF4-FFF2-40B4-BE49-F238E27FC236}">
                <a16:creationId xmlns:a16="http://schemas.microsoft.com/office/drawing/2014/main" id="{0F3D0010-2441-4831-8650-9F2FF42D4ECE}"/>
              </a:ext>
            </a:extLst>
          </p:cNvPr>
          <p:cNvSpPr>
            <a:spLocks noGrp="1"/>
          </p:cNvSpPr>
          <p:nvPr>
            <p:ph type="sldNum" sz="quarter" idx="12"/>
          </p:nvPr>
        </p:nvSpPr>
        <p:spPr/>
        <p:txBody>
          <a:bodyPr/>
          <a:lstStyle/>
          <a:p>
            <a:fld id="{5636BB61-8963-4808-88CD-F3DD04515257}" type="slidenum">
              <a:rPr lang="ca-ES" smtClean="0"/>
              <a:t>6</a:t>
            </a:fld>
            <a:endParaRPr lang="ca-ES"/>
          </a:p>
        </p:txBody>
      </p:sp>
    </p:spTree>
    <p:extLst>
      <p:ext uri="{BB962C8B-B14F-4D97-AF65-F5344CB8AC3E}">
        <p14:creationId xmlns:p14="http://schemas.microsoft.com/office/powerpoint/2010/main" val="421709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AE9BB5-A4CA-462F-B8F3-974751E54A1A}"/>
              </a:ext>
            </a:extLst>
          </p:cNvPr>
          <p:cNvSpPr>
            <a:spLocks noChangeArrowheads="1"/>
          </p:cNvSpPr>
          <p:nvPr/>
        </p:nvSpPr>
        <p:spPr bwMode="auto">
          <a:xfrm>
            <a:off x="407988" y="476250"/>
            <a:ext cx="8353176"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Participants were asked to provide</a:t>
            </a:r>
          </a:p>
        </p:txBody>
      </p:sp>
      <p:sp>
        <p:nvSpPr>
          <p:cNvPr id="4" name="Marcador de número de diapositiva 3">
            <a:extLst>
              <a:ext uri="{FF2B5EF4-FFF2-40B4-BE49-F238E27FC236}">
                <a16:creationId xmlns:a16="http://schemas.microsoft.com/office/drawing/2014/main" id="{0F3D0010-2441-4831-8650-9F2FF42D4ECE}"/>
              </a:ext>
            </a:extLst>
          </p:cNvPr>
          <p:cNvSpPr>
            <a:spLocks noGrp="1"/>
          </p:cNvSpPr>
          <p:nvPr>
            <p:ph type="sldNum" sz="quarter" idx="12"/>
          </p:nvPr>
        </p:nvSpPr>
        <p:spPr/>
        <p:txBody>
          <a:bodyPr/>
          <a:lstStyle/>
          <a:p>
            <a:fld id="{5636BB61-8963-4808-88CD-F3DD04515257}" type="slidenum">
              <a:rPr lang="ca-ES" smtClean="0"/>
              <a:t>7</a:t>
            </a:fld>
            <a:endParaRPr lang="ca-ES"/>
          </a:p>
        </p:txBody>
      </p:sp>
      <p:sp>
        <p:nvSpPr>
          <p:cNvPr id="5" name="CuadroTexto 4">
            <a:extLst>
              <a:ext uri="{FF2B5EF4-FFF2-40B4-BE49-F238E27FC236}">
                <a16:creationId xmlns:a16="http://schemas.microsoft.com/office/drawing/2014/main" id="{F0F09C2A-B2F7-4563-8076-A12E87C79736}"/>
              </a:ext>
            </a:extLst>
          </p:cNvPr>
          <p:cNvSpPr txBox="1"/>
          <p:nvPr/>
        </p:nvSpPr>
        <p:spPr>
          <a:xfrm>
            <a:off x="402664" y="1628800"/>
            <a:ext cx="3317072" cy="923330"/>
          </a:xfrm>
          <a:prstGeom prst="rect">
            <a:avLst/>
          </a:prstGeom>
          <a:noFill/>
        </p:spPr>
        <p:txBody>
          <a:bodyPr wrap="square" rtlCol="0">
            <a:spAutoFit/>
          </a:bodyPr>
          <a:lstStyle/>
          <a:p>
            <a:pPr>
              <a:spcBef>
                <a:spcPts val="600"/>
              </a:spcBef>
            </a:pPr>
            <a:r>
              <a:rPr lang="ca-ES" sz="1600" b="1" dirty="0">
                <a:solidFill>
                  <a:schemeClr val="tx1"/>
                </a:solidFill>
              </a:rPr>
              <a:t>Unit </a:t>
            </a:r>
            <a:r>
              <a:rPr lang="ca-ES" sz="1600" b="1" dirty="0" err="1">
                <a:solidFill>
                  <a:schemeClr val="tx1"/>
                </a:solidFill>
              </a:rPr>
              <a:t>spectra</a:t>
            </a:r>
            <a:r>
              <a:rPr lang="ca-ES" sz="1600" b="1" dirty="0">
                <a:solidFill>
                  <a:schemeClr val="tx1"/>
                </a:solidFill>
              </a:rPr>
              <a:t> :</a:t>
            </a:r>
          </a:p>
          <a:p>
            <a:pPr>
              <a:spcBef>
                <a:spcPts val="600"/>
              </a:spcBef>
            </a:pPr>
            <a:r>
              <a:rPr lang="ca-ES" sz="1400" dirty="0">
                <a:solidFill>
                  <a:schemeClr val="tx1"/>
                </a:solidFill>
              </a:rPr>
              <a:t>In </a:t>
            </a:r>
            <a:r>
              <a:rPr lang="ca-ES" sz="1400" dirty="0" err="1">
                <a:solidFill>
                  <a:schemeClr val="tx1"/>
                </a:solidFill>
              </a:rPr>
              <a:t>specific</a:t>
            </a:r>
            <a:r>
              <a:rPr lang="ca-ES" sz="1400" dirty="0">
                <a:solidFill>
                  <a:schemeClr val="tx1"/>
                </a:solidFill>
              </a:rPr>
              <a:t> </a:t>
            </a:r>
            <a:r>
              <a:rPr lang="ca-ES" sz="1400" dirty="0" err="1">
                <a:solidFill>
                  <a:schemeClr val="tx1"/>
                </a:solidFill>
              </a:rPr>
              <a:t>energy</a:t>
            </a:r>
            <a:r>
              <a:rPr lang="ca-ES" sz="1400" dirty="0">
                <a:solidFill>
                  <a:schemeClr val="tx1"/>
                </a:solidFill>
              </a:rPr>
              <a:t> </a:t>
            </a:r>
            <a:r>
              <a:rPr lang="ca-ES" sz="1400" dirty="0" err="1">
                <a:solidFill>
                  <a:schemeClr val="tx1"/>
                </a:solidFill>
              </a:rPr>
              <a:t>bins</a:t>
            </a:r>
            <a:endParaRPr lang="ca-ES" sz="1400" dirty="0">
              <a:solidFill>
                <a:schemeClr val="tx1"/>
              </a:solidFill>
            </a:endParaRPr>
          </a:p>
          <a:p>
            <a:pPr>
              <a:spcBef>
                <a:spcPts val="600"/>
              </a:spcBef>
            </a:pPr>
            <a:endParaRPr lang="ca-ES" sz="1400" dirty="0">
              <a:solidFill>
                <a:schemeClr val="tx1"/>
              </a:solidFill>
            </a:endParaRPr>
          </a:p>
        </p:txBody>
      </p:sp>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490F20D5-BF62-45D7-B402-A875984FCED4}"/>
                  </a:ext>
                </a:extLst>
              </p:cNvPr>
              <p:cNvSpPr txBox="1"/>
              <p:nvPr/>
            </p:nvSpPr>
            <p:spPr>
              <a:xfrm>
                <a:off x="5826928" y="1688399"/>
                <a:ext cx="3317072" cy="1727461"/>
              </a:xfrm>
              <a:prstGeom prst="rect">
                <a:avLst/>
              </a:prstGeom>
              <a:noFill/>
            </p:spPr>
            <p:txBody>
              <a:bodyPr wrap="square" rtlCol="0">
                <a:spAutoFit/>
              </a:bodyPr>
              <a:lstStyle/>
              <a:p>
                <a:pPr>
                  <a:spcBef>
                    <a:spcPts val="600"/>
                  </a:spcBef>
                </a:pPr>
                <a:r>
                  <a:rPr lang="ca-ES" sz="1600" b="1" dirty="0">
                    <a:solidFill>
                      <a:schemeClr val="tx1"/>
                    </a:solidFill>
                  </a:rPr>
                  <a:t>Integral </a:t>
                </a:r>
                <a:r>
                  <a:rPr lang="ca-ES" sz="1600" b="1" dirty="0" err="1">
                    <a:solidFill>
                      <a:schemeClr val="tx1"/>
                    </a:solidFill>
                  </a:rPr>
                  <a:t>quantities</a:t>
                </a:r>
                <a:r>
                  <a:rPr lang="ca-ES" sz="1600" b="1" dirty="0">
                    <a:solidFill>
                      <a:schemeClr val="tx1"/>
                    </a:solidFill>
                  </a:rPr>
                  <a:t>:</a:t>
                </a:r>
              </a:p>
              <a:p>
                <a:pPr marL="342900" indent="-342900">
                  <a:spcBef>
                    <a:spcPts val="600"/>
                  </a:spcBef>
                  <a:buAutoNum type="alphaLcParenR"/>
                </a:pPr>
                <a:r>
                  <a:rPr lang="ca-ES" sz="1400" dirty="0" err="1">
                    <a:solidFill>
                      <a:schemeClr val="tx1"/>
                    </a:solidFill>
                  </a:rPr>
                  <a:t>Fluence</a:t>
                </a:r>
                <a:r>
                  <a:rPr lang="ca-ES" sz="1400" dirty="0">
                    <a:solidFill>
                      <a:schemeClr val="tx1"/>
                    </a:solidFill>
                  </a:rPr>
                  <a:t> for </a:t>
                </a:r>
                <a:r>
                  <a:rPr lang="ca-ES" sz="1400" dirty="0" err="1">
                    <a:solidFill>
                      <a:schemeClr val="tx1"/>
                    </a:solidFill>
                  </a:rPr>
                  <a:t>three</a:t>
                </a:r>
                <a:r>
                  <a:rPr lang="ca-ES" sz="1400" dirty="0">
                    <a:solidFill>
                      <a:schemeClr val="tx1"/>
                    </a:solidFill>
                  </a:rPr>
                  <a:t> </a:t>
                </a:r>
                <a:r>
                  <a:rPr lang="ca-ES" sz="1400" dirty="0" err="1">
                    <a:solidFill>
                      <a:schemeClr val="tx1"/>
                    </a:solidFill>
                  </a:rPr>
                  <a:t>energy</a:t>
                </a:r>
                <a:r>
                  <a:rPr lang="ca-ES" sz="1400" dirty="0">
                    <a:solidFill>
                      <a:schemeClr val="tx1"/>
                    </a:solidFill>
                  </a:rPr>
                  <a:t> </a:t>
                </a:r>
                <a:r>
                  <a:rPr lang="ca-ES" sz="1400" dirty="0" err="1">
                    <a:solidFill>
                      <a:schemeClr val="tx1"/>
                    </a:solidFill>
                  </a:rPr>
                  <a:t>groups</a:t>
                </a:r>
                <a:endParaRPr lang="ca-ES" sz="1400" dirty="0">
                  <a:solidFill>
                    <a:schemeClr val="tx1"/>
                  </a:solidFill>
                </a:endParaRPr>
              </a:p>
              <a:p>
                <a:pPr marL="342900" indent="-342900">
                  <a:spcBef>
                    <a:spcPts val="600"/>
                  </a:spcBef>
                  <a:buAutoNum type="alphaLcParenR"/>
                </a:pPr>
                <a:r>
                  <a:rPr lang="ca-ES" sz="1400" dirty="0">
                    <a:solidFill>
                      <a:schemeClr val="tx1"/>
                    </a:solidFill>
                  </a:rPr>
                  <a:t>Ambient </a:t>
                </a:r>
                <a:r>
                  <a:rPr lang="ca-ES" sz="1400" dirty="0" err="1">
                    <a:solidFill>
                      <a:schemeClr val="tx1"/>
                    </a:solidFill>
                  </a:rPr>
                  <a:t>dose</a:t>
                </a:r>
                <a:r>
                  <a:rPr lang="ca-ES" sz="1400" dirty="0">
                    <a:solidFill>
                      <a:schemeClr val="tx1"/>
                    </a:solidFill>
                  </a:rPr>
                  <a:t> equivalent </a:t>
                </a:r>
                <a:r>
                  <a:rPr lang="ca-ES" sz="1400" dirty="0" err="1">
                    <a:solidFill>
                      <a:schemeClr val="tx1"/>
                    </a:solidFill>
                  </a:rPr>
                  <a:t>rate</a:t>
                </a:r>
                <a:r>
                  <a:rPr lang="ca-ES" sz="1400" dirty="0">
                    <a:solidFill>
                      <a:schemeClr val="tx1"/>
                    </a:solidFill>
                  </a:rPr>
                  <a:t> H*(10)</a:t>
                </a:r>
              </a:p>
              <a:p>
                <a:pPr marL="342900" indent="-342900">
                  <a:spcBef>
                    <a:spcPts val="600"/>
                  </a:spcBef>
                  <a:buAutoNum type="alphaLcParenR"/>
                </a:pPr>
                <a:r>
                  <a:rPr lang="ca-ES" sz="1400" dirty="0" err="1">
                    <a:solidFill>
                      <a:schemeClr val="tx1"/>
                    </a:solidFill>
                  </a:rPr>
                  <a:t>Fluence-averaged-energy</a:t>
                </a:r>
                <a:r>
                  <a:rPr lang="ca-ES" sz="1400" dirty="0">
                    <a:solidFill>
                      <a:schemeClr val="tx1"/>
                    </a:solidFill>
                  </a:rPr>
                  <a:t> </a:t>
                </a:r>
                <a14:m>
                  <m:oMath xmlns:m="http://schemas.openxmlformats.org/officeDocument/2006/math">
                    <m:acc>
                      <m:accPr>
                        <m:chr m:val="̅"/>
                        <m:ctrlPr>
                          <a:rPr lang="ca-ES" sz="1400" i="1" smtClean="0">
                            <a:solidFill>
                              <a:schemeClr val="tx1"/>
                            </a:solidFill>
                            <a:latin typeface="Cambria Math" panose="02040503050406030204" pitchFamily="18" charset="0"/>
                          </a:rPr>
                        </m:ctrlPr>
                      </m:accPr>
                      <m:e>
                        <m:r>
                          <a:rPr lang="es-ES" sz="1400" b="0" i="1" smtClean="0">
                            <a:solidFill>
                              <a:schemeClr val="tx1"/>
                            </a:solidFill>
                            <a:latin typeface="Cambria Math" panose="02040503050406030204" pitchFamily="18" charset="0"/>
                          </a:rPr>
                          <m:t>𝐸</m:t>
                        </m:r>
                      </m:e>
                    </m:acc>
                  </m:oMath>
                </a14:m>
                <a:endParaRPr lang="ca-ES" sz="1400" dirty="0">
                  <a:solidFill>
                    <a:schemeClr val="tx1"/>
                  </a:solidFill>
                </a:endParaRPr>
              </a:p>
              <a:p>
                <a:pPr marL="342900" indent="-342900">
                  <a:spcBef>
                    <a:spcPts val="600"/>
                  </a:spcBef>
                  <a:buAutoNum type="alphaLcParenR"/>
                </a:pPr>
                <a:r>
                  <a:rPr lang="ca-ES" sz="1400" dirty="0">
                    <a:solidFill>
                      <a:schemeClr val="tx1"/>
                    </a:solidFill>
                  </a:rPr>
                  <a:t>H*(10)-</a:t>
                </a:r>
                <a:r>
                  <a:rPr lang="ca-ES" sz="1400" dirty="0" err="1">
                    <a:solidFill>
                      <a:schemeClr val="tx1"/>
                    </a:solidFill>
                  </a:rPr>
                  <a:t>averaged-energy</a:t>
                </a:r>
                <a:r>
                  <a:rPr lang="ca-ES" sz="1400" dirty="0">
                    <a:solidFill>
                      <a:schemeClr val="tx1"/>
                    </a:solidFill>
                  </a:rPr>
                  <a:t> </a:t>
                </a:r>
                <a14:m>
                  <m:oMath xmlns:m="http://schemas.openxmlformats.org/officeDocument/2006/math">
                    <m:acc>
                      <m:accPr>
                        <m:chr m:val="̃"/>
                        <m:ctrlPr>
                          <a:rPr lang="ca-ES" sz="1400" i="1" smtClean="0">
                            <a:solidFill>
                              <a:schemeClr val="tx1"/>
                            </a:solidFill>
                            <a:latin typeface="Cambria Math" panose="02040503050406030204" pitchFamily="18" charset="0"/>
                          </a:rPr>
                        </m:ctrlPr>
                      </m:accPr>
                      <m:e>
                        <m:r>
                          <a:rPr lang="es-ES" sz="1400" b="0" i="1" smtClean="0">
                            <a:solidFill>
                              <a:schemeClr val="tx1"/>
                            </a:solidFill>
                            <a:latin typeface="Cambria Math" panose="02040503050406030204" pitchFamily="18" charset="0"/>
                          </a:rPr>
                          <m:t>𝐸</m:t>
                        </m:r>
                      </m:e>
                    </m:acc>
                  </m:oMath>
                </a14:m>
                <a:endParaRPr lang="ca-ES" sz="1400" dirty="0">
                  <a:solidFill>
                    <a:schemeClr val="tx1"/>
                  </a:solidFill>
                </a:endParaRPr>
              </a:p>
            </p:txBody>
          </p:sp>
        </mc:Choice>
        <mc:Fallback>
          <p:sp>
            <p:nvSpPr>
              <p:cNvPr id="6" name="CuadroTexto 5">
                <a:extLst>
                  <a:ext uri="{FF2B5EF4-FFF2-40B4-BE49-F238E27FC236}">
                    <a16:creationId xmlns:a16="http://schemas.microsoft.com/office/drawing/2014/main" id="{490F20D5-BF62-45D7-B402-A875984FCED4}"/>
                  </a:ext>
                </a:extLst>
              </p:cNvPr>
              <p:cNvSpPr txBox="1">
                <a:spLocks noRot="1" noChangeAspect="1" noMove="1" noResize="1" noEditPoints="1" noAdjustHandles="1" noChangeArrowheads="1" noChangeShapeType="1" noTextEdit="1"/>
              </p:cNvSpPr>
              <p:nvPr/>
            </p:nvSpPr>
            <p:spPr>
              <a:xfrm>
                <a:off x="5826928" y="1688399"/>
                <a:ext cx="3317072" cy="1727461"/>
              </a:xfrm>
              <a:prstGeom prst="rect">
                <a:avLst/>
              </a:prstGeom>
              <a:blipFill>
                <a:blip r:embed="rId2"/>
                <a:stretch>
                  <a:fillRect l="-1103" t="-1060"/>
                </a:stretch>
              </a:blipFill>
            </p:spPr>
            <p:txBody>
              <a:bodyPr/>
              <a:lstStyle/>
              <a:p>
                <a:r>
                  <a:rPr lang="ca-ES">
                    <a:noFill/>
                  </a:rPr>
                  <a:t> </a:t>
                </a:r>
              </a:p>
            </p:txBody>
          </p:sp>
        </mc:Fallback>
      </mc:AlternateContent>
      <p:sp>
        <p:nvSpPr>
          <p:cNvPr id="7" name="CuadroTexto 6">
            <a:extLst>
              <a:ext uri="{FF2B5EF4-FFF2-40B4-BE49-F238E27FC236}">
                <a16:creationId xmlns:a16="http://schemas.microsoft.com/office/drawing/2014/main" id="{62FCB3B7-0328-476A-82B5-0F2E00C1FCC7}"/>
              </a:ext>
            </a:extLst>
          </p:cNvPr>
          <p:cNvSpPr txBox="1"/>
          <p:nvPr/>
        </p:nvSpPr>
        <p:spPr>
          <a:xfrm>
            <a:off x="1234568" y="4329608"/>
            <a:ext cx="4592360" cy="1215717"/>
          </a:xfrm>
          <a:prstGeom prst="rect">
            <a:avLst/>
          </a:prstGeom>
          <a:noFill/>
        </p:spPr>
        <p:txBody>
          <a:bodyPr wrap="square" rtlCol="0">
            <a:spAutoFit/>
          </a:bodyPr>
          <a:lstStyle/>
          <a:p>
            <a:pPr>
              <a:spcBef>
                <a:spcPts val="600"/>
              </a:spcBef>
            </a:pPr>
            <a:r>
              <a:rPr lang="ca-ES" sz="1600" b="1" dirty="0">
                <a:solidFill>
                  <a:schemeClr val="tx1"/>
                </a:solidFill>
              </a:rPr>
              <a:t>In </a:t>
            </a:r>
            <a:r>
              <a:rPr lang="ca-ES" sz="1600" b="1" dirty="0" err="1">
                <a:solidFill>
                  <a:schemeClr val="tx1"/>
                </a:solidFill>
              </a:rPr>
              <a:t>standard</a:t>
            </a:r>
            <a:r>
              <a:rPr lang="ca-ES" sz="1600" b="1" dirty="0">
                <a:solidFill>
                  <a:schemeClr val="tx1"/>
                </a:solidFill>
              </a:rPr>
              <a:t> </a:t>
            </a:r>
            <a:r>
              <a:rPr lang="ca-ES" sz="1600" b="1" dirty="0" err="1">
                <a:solidFill>
                  <a:schemeClr val="tx1"/>
                </a:solidFill>
              </a:rPr>
              <a:t>spreadsheet</a:t>
            </a:r>
            <a:endParaRPr lang="ca-ES" sz="1600" b="1" dirty="0">
              <a:solidFill>
                <a:schemeClr val="tx1"/>
              </a:solidFill>
            </a:endParaRPr>
          </a:p>
          <a:p>
            <a:pPr>
              <a:spcBef>
                <a:spcPts val="600"/>
              </a:spcBef>
            </a:pPr>
            <a:r>
              <a:rPr lang="ca-ES" sz="1400" dirty="0" err="1">
                <a:solidFill>
                  <a:schemeClr val="tx1"/>
                </a:solidFill>
              </a:rPr>
              <a:t>Template</a:t>
            </a:r>
            <a:r>
              <a:rPr lang="ca-ES" sz="1400" dirty="0">
                <a:solidFill>
                  <a:schemeClr val="tx1"/>
                </a:solidFill>
              </a:rPr>
              <a:t> </a:t>
            </a:r>
            <a:r>
              <a:rPr lang="ca-ES" sz="1400" dirty="0" err="1">
                <a:solidFill>
                  <a:schemeClr val="tx1"/>
                </a:solidFill>
              </a:rPr>
              <a:t>filling</a:t>
            </a:r>
            <a:r>
              <a:rPr lang="ca-ES" sz="1400" dirty="0">
                <a:solidFill>
                  <a:schemeClr val="tx1"/>
                </a:solidFill>
              </a:rPr>
              <a:t> (format </a:t>
            </a:r>
            <a:r>
              <a:rPr lang="ca-ES" sz="1400" dirty="0" err="1">
                <a:solidFill>
                  <a:schemeClr val="tx1"/>
                </a:solidFill>
              </a:rPr>
              <a:t>and</a:t>
            </a:r>
            <a:r>
              <a:rPr lang="ca-ES" sz="1400" dirty="0">
                <a:solidFill>
                  <a:schemeClr val="tx1"/>
                </a:solidFill>
              </a:rPr>
              <a:t> </a:t>
            </a:r>
            <a:r>
              <a:rPr lang="ca-ES" sz="1400" dirty="0" err="1">
                <a:solidFill>
                  <a:schemeClr val="tx1"/>
                </a:solidFill>
              </a:rPr>
              <a:t>normalization</a:t>
            </a:r>
            <a:r>
              <a:rPr lang="ca-ES" sz="1400" dirty="0">
                <a:solidFill>
                  <a:schemeClr val="tx1"/>
                </a:solidFill>
              </a:rPr>
              <a:t>), </a:t>
            </a:r>
            <a:r>
              <a:rPr lang="ca-ES" sz="1400" dirty="0" err="1">
                <a:solidFill>
                  <a:schemeClr val="tx1"/>
                </a:solidFill>
              </a:rPr>
              <a:t>protected</a:t>
            </a:r>
            <a:endParaRPr lang="ca-ES" sz="1400" dirty="0">
              <a:solidFill>
                <a:schemeClr val="tx1"/>
              </a:solidFill>
            </a:endParaRPr>
          </a:p>
          <a:p>
            <a:pPr>
              <a:spcBef>
                <a:spcPts val="600"/>
              </a:spcBef>
            </a:pPr>
            <a:r>
              <a:rPr lang="ca-ES" sz="1400" dirty="0" err="1"/>
              <a:t>Some</a:t>
            </a:r>
            <a:r>
              <a:rPr lang="ca-ES" sz="1400" dirty="0"/>
              <a:t> </a:t>
            </a:r>
            <a:r>
              <a:rPr lang="ca-ES" sz="1400" dirty="0" err="1"/>
              <a:t>managed</a:t>
            </a:r>
            <a:r>
              <a:rPr lang="ca-ES" sz="1400" dirty="0"/>
              <a:t> to </a:t>
            </a:r>
            <a:r>
              <a:rPr lang="ca-ES" sz="1400" dirty="0" err="1"/>
              <a:t>manipulate</a:t>
            </a:r>
            <a:r>
              <a:rPr lang="ca-ES" sz="1400" dirty="0"/>
              <a:t> </a:t>
            </a:r>
            <a:r>
              <a:rPr lang="ca-ES" sz="1400" dirty="0" err="1"/>
              <a:t>and</a:t>
            </a:r>
            <a:r>
              <a:rPr lang="ca-ES" sz="1400" dirty="0"/>
              <a:t> </a:t>
            </a:r>
            <a:r>
              <a:rPr lang="ca-ES" sz="1400" dirty="0" err="1"/>
              <a:t>change</a:t>
            </a:r>
            <a:r>
              <a:rPr lang="ca-ES" sz="1400" dirty="0"/>
              <a:t> </a:t>
            </a:r>
            <a:r>
              <a:rPr lang="ca-ES" sz="1400" dirty="0" err="1"/>
              <a:t>the</a:t>
            </a:r>
            <a:r>
              <a:rPr lang="ca-ES" sz="1400" dirty="0"/>
              <a:t> </a:t>
            </a:r>
            <a:r>
              <a:rPr lang="ca-ES" sz="1400" dirty="0" err="1"/>
              <a:t>template</a:t>
            </a:r>
            <a:endParaRPr lang="ca-ES" sz="1400" dirty="0">
              <a:solidFill>
                <a:schemeClr val="tx1"/>
              </a:solidFill>
            </a:endParaRPr>
          </a:p>
          <a:p>
            <a:pPr>
              <a:spcBef>
                <a:spcPts val="600"/>
              </a:spcBef>
            </a:pPr>
            <a:endParaRPr lang="ca-ES" sz="1400" dirty="0">
              <a:solidFill>
                <a:schemeClr val="tx1"/>
              </a:solidFill>
            </a:endParaRPr>
          </a:p>
        </p:txBody>
      </p:sp>
      <p:sp>
        <p:nvSpPr>
          <p:cNvPr id="9" name="CuadroTexto 8">
            <a:extLst>
              <a:ext uri="{FF2B5EF4-FFF2-40B4-BE49-F238E27FC236}">
                <a16:creationId xmlns:a16="http://schemas.microsoft.com/office/drawing/2014/main" id="{2B75B810-486E-4C25-8E32-979E2995B11E}"/>
              </a:ext>
            </a:extLst>
          </p:cNvPr>
          <p:cNvSpPr txBox="1"/>
          <p:nvPr/>
        </p:nvSpPr>
        <p:spPr>
          <a:xfrm>
            <a:off x="3048000" y="3333167"/>
            <a:ext cx="6096000" cy="369332"/>
          </a:xfrm>
          <a:prstGeom prst="rect">
            <a:avLst/>
          </a:prstGeom>
          <a:noFill/>
        </p:spPr>
        <p:txBody>
          <a:bodyPr wrap="square">
            <a:spAutoFit/>
          </a:bodyPr>
          <a:lstStyle/>
          <a:p>
            <a:pPr>
              <a:spcBef>
                <a:spcPts val="600"/>
              </a:spcBef>
            </a:pPr>
            <a:r>
              <a:rPr lang="ca-ES" sz="1800" dirty="0" err="1"/>
              <a:t>With</a:t>
            </a:r>
            <a:r>
              <a:rPr lang="ca-ES" sz="1800" dirty="0"/>
              <a:t> </a:t>
            </a:r>
            <a:r>
              <a:rPr lang="ca-ES" sz="1800" dirty="0" err="1"/>
              <a:t>uncertainties</a:t>
            </a:r>
            <a:endParaRPr lang="ca-ES" sz="1800" dirty="0">
              <a:solidFill>
                <a:schemeClr val="tx1"/>
              </a:solidFill>
            </a:endParaRPr>
          </a:p>
        </p:txBody>
      </p:sp>
      <p:sp>
        <p:nvSpPr>
          <p:cNvPr id="10" name="CuadroTexto 9">
            <a:extLst>
              <a:ext uri="{FF2B5EF4-FFF2-40B4-BE49-F238E27FC236}">
                <a16:creationId xmlns:a16="http://schemas.microsoft.com/office/drawing/2014/main" id="{B8DE5B40-1548-434A-B14C-56816BEB5629}"/>
              </a:ext>
            </a:extLst>
          </p:cNvPr>
          <p:cNvSpPr txBox="1"/>
          <p:nvPr/>
        </p:nvSpPr>
        <p:spPr>
          <a:xfrm>
            <a:off x="6365074" y="4483536"/>
            <a:ext cx="413896" cy="646331"/>
          </a:xfrm>
          <a:prstGeom prst="rect">
            <a:avLst/>
          </a:prstGeom>
          <a:noFill/>
        </p:spPr>
        <p:txBody>
          <a:bodyPr wrap="none" rtlCol="0">
            <a:spAutoFit/>
          </a:bodyPr>
          <a:lstStyle/>
          <a:p>
            <a:r>
              <a:rPr lang="ca-ES" sz="3600" dirty="0"/>
              <a:t>+</a:t>
            </a:r>
          </a:p>
        </p:txBody>
      </p:sp>
      <p:sp>
        <p:nvSpPr>
          <p:cNvPr id="11" name="CuadroTexto 10">
            <a:extLst>
              <a:ext uri="{FF2B5EF4-FFF2-40B4-BE49-F238E27FC236}">
                <a16:creationId xmlns:a16="http://schemas.microsoft.com/office/drawing/2014/main" id="{AA0F78E5-636F-4AC2-86B4-582CC1B02C9B}"/>
              </a:ext>
            </a:extLst>
          </p:cNvPr>
          <p:cNvSpPr txBox="1"/>
          <p:nvPr/>
        </p:nvSpPr>
        <p:spPr>
          <a:xfrm>
            <a:off x="7317116" y="4382804"/>
            <a:ext cx="4592360" cy="846386"/>
          </a:xfrm>
          <a:prstGeom prst="rect">
            <a:avLst/>
          </a:prstGeom>
          <a:noFill/>
        </p:spPr>
        <p:txBody>
          <a:bodyPr wrap="square" rtlCol="0">
            <a:spAutoFit/>
          </a:bodyPr>
          <a:lstStyle/>
          <a:p>
            <a:pPr>
              <a:spcBef>
                <a:spcPts val="600"/>
              </a:spcBef>
            </a:pPr>
            <a:r>
              <a:rPr lang="ca-ES" sz="1600" b="1" dirty="0" err="1">
                <a:solidFill>
                  <a:schemeClr val="tx1"/>
                </a:solidFill>
              </a:rPr>
              <a:t>Questionaire</a:t>
            </a:r>
            <a:endParaRPr lang="ca-ES" sz="1600" b="1" dirty="0">
              <a:solidFill>
                <a:schemeClr val="tx1"/>
              </a:solidFill>
            </a:endParaRPr>
          </a:p>
          <a:p>
            <a:pPr>
              <a:spcBef>
                <a:spcPts val="600"/>
              </a:spcBef>
            </a:pPr>
            <a:r>
              <a:rPr lang="ca-ES" sz="1400" dirty="0" err="1">
                <a:solidFill>
                  <a:schemeClr val="tx1"/>
                </a:solidFill>
              </a:rPr>
              <a:t>Information</a:t>
            </a:r>
            <a:r>
              <a:rPr lang="ca-ES" sz="1400" dirty="0">
                <a:solidFill>
                  <a:schemeClr val="tx1"/>
                </a:solidFill>
              </a:rPr>
              <a:t> </a:t>
            </a:r>
            <a:r>
              <a:rPr lang="ca-ES" sz="1400" dirty="0" err="1">
                <a:solidFill>
                  <a:schemeClr val="tx1"/>
                </a:solidFill>
              </a:rPr>
              <a:t>about</a:t>
            </a:r>
            <a:r>
              <a:rPr lang="ca-ES" sz="1400" dirty="0">
                <a:solidFill>
                  <a:schemeClr val="tx1"/>
                </a:solidFill>
              </a:rPr>
              <a:t> </a:t>
            </a:r>
            <a:r>
              <a:rPr lang="ca-ES" sz="1400" dirty="0" err="1">
                <a:solidFill>
                  <a:schemeClr val="tx1"/>
                </a:solidFill>
              </a:rPr>
              <a:t>how</a:t>
            </a:r>
            <a:r>
              <a:rPr lang="ca-ES" sz="1400" dirty="0">
                <a:solidFill>
                  <a:schemeClr val="tx1"/>
                </a:solidFill>
              </a:rPr>
              <a:t> </a:t>
            </a:r>
            <a:r>
              <a:rPr lang="ca-ES" sz="1400" dirty="0" err="1">
                <a:solidFill>
                  <a:schemeClr val="tx1"/>
                </a:solidFill>
              </a:rPr>
              <a:t>unfolding</a:t>
            </a:r>
            <a:r>
              <a:rPr lang="ca-ES" sz="1400" dirty="0">
                <a:solidFill>
                  <a:schemeClr val="tx1"/>
                </a:solidFill>
              </a:rPr>
              <a:t> </a:t>
            </a:r>
            <a:r>
              <a:rPr lang="ca-ES" sz="1400" dirty="0" err="1">
                <a:solidFill>
                  <a:schemeClr val="tx1"/>
                </a:solidFill>
              </a:rPr>
              <a:t>was</a:t>
            </a:r>
            <a:r>
              <a:rPr lang="ca-ES" sz="1400" dirty="0">
                <a:solidFill>
                  <a:schemeClr val="tx1"/>
                </a:solidFill>
              </a:rPr>
              <a:t> </a:t>
            </a:r>
            <a:r>
              <a:rPr lang="ca-ES" sz="1400" dirty="0" err="1">
                <a:solidFill>
                  <a:schemeClr val="tx1"/>
                </a:solidFill>
              </a:rPr>
              <a:t>performed</a:t>
            </a:r>
            <a:r>
              <a:rPr lang="ca-ES" sz="1400" dirty="0">
                <a:solidFill>
                  <a:schemeClr val="tx1"/>
                </a:solidFill>
              </a:rPr>
              <a:t>, </a:t>
            </a:r>
            <a:r>
              <a:rPr lang="ca-ES" sz="1400" dirty="0" err="1">
                <a:solidFill>
                  <a:schemeClr val="tx1"/>
                </a:solidFill>
              </a:rPr>
              <a:t>guess</a:t>
            </a:r>
            <a:r>
              <a:rPr lang="ca-ES" sz="1400" dirty="0">
                <a:solidFill>
                  <a:schemeClr val="tx1"/>
                </a:solidFill>
              </a:rPr>
              <a:t> </a:t>
            </a:r>
            <a:r>
              <a:rPr lang="ca-ES" sz="1400" dirty="0" err="1">
                <a:solidFill>
                  <a:schemeClr val="tx1"/>
                </a:solidFill>
              </a:rPr>
              <a:t>spectra</a:t>
            </a:r>
            <a:r>
              <a:rPr lang="ca-ES" sz="1400" dirty="0">
                <a:solidFill>
                  <a:schemeClr val="tx1"/>
                </a:solidFill>
              </a:rPr>
              <a:t>, </a:t>
            </a:r>
            <a:r>
              <a:rPr lang="ca-ES" sz="1400" dirty="0" err="1"/>
              <a:t>h</a:t>
            </a:r>
            <a:r>
              <a:rPr lang="ca-ES" sz="1400" dirty="0" err="1">
                <a:solidFill>
                  <a:schemeClr val="tx1"/>
                </a:solidFill>
              </a:rPr>
              <a:t>ow</a:t>
            </a:r>
            <a:r>
              <a:rPr lang="ca-ES" sz="1400" dirty="0">
                <a:solidFill>
                  <a:schemeClr val="tx1"/>
                </a:solidFill>
              </a:rPr>
              <a:t> </a:t>
            </a:r>
            <a:r>
              <a:rPr lang="ca-ES" sz="1400" dirty="0" err="1">
                <a:solidFill>
                  <a:schemeClr val="tx1"/>
                </a:solidFill>
              </a:rPr>
              <a:t>uncertainties</a:t>
            </a:r>
            <a:r>
              <a:rPr lang="ca-ES" sz="1400" dirty="0">
                <a:solidFill>
                  <a:schemeClr val="tx1"/>
                </a:solidFill>
              </a:rPr>
              <a:t> </a:t>
            </a:r>
            <a:r>
              <a:rPr lang="ca-ES" sz="1400" dirty="0" err="1">
                <a:solidFill>
                  <a:schemeClr val="tx1"/>
                </a:solidFill>
              </a:rPr>
              <a:t>were</a:t>
            </a:r>
            <a:r>
              <a:rPr lang="ca-ES" sz="1400" dirty="0">
                <a:solidFill>
                  <a:schemeClr val="tx1"/>
                </a:solidFill>
              </a:rPr>
              <a:t> </a:t>
            </a:r>
            <a:r>
              <a:rPr lang="ca-ES" sz="1400" dirty="0" err="1">
                <a:solidFill>
                  <a:schemeClr val="tx1"/>
                </a:solidFill>
              </a:rPr>
              <a:t>evaluated</a:t>
            </a:r>
            <a:r>
              <a:rPr lang="ca-ES" sz="1400" dirty="0">
                <a:solidFill>
                  <a:schemeClr val="tx1"/>
                </a:solidFill>
              </a:rPr>
              <a:t>...</a:t>
            </a:r>
          </a:p>
        </p:txBody>
      </p:sp>
    </p:spTree>
    <p:extLst>
      <p:ext uri="{BB962C8B-B14F-4D97-AF65-F5344CB8AC3E}">
        <p14:creationId xmlns:p14="http://schemas.microsoft.com/office/powerpoint/2010/main" val="77291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1E480-5ED0-46BE-AA76-6176C9C2458A}"/>
              </a:ext>
            </a:extLst>
          </p:cNvPr>
          <p:cNvSpPr>
            <a:spLocks noChangeArrowheads="1"/>
          </p:cNvSpPr>
          <p:nvPr/>
        </p:nvSpPr>
        <p:spPr bwMode="auto">
          <a:xfrm>
            <a:off x="407988" y="476250"/>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Participation and submitted solutions</a:t>
            </a:r>
          </a:p>
        </p:txBody>
      </p:sp>
      <p:sp>
        <p:nvSpPr>
          <p:cNvPr id="3" name="Rectángulo 2">
            <a:extLst>
              <a:ext uri="{FF2B5EF4-FFF2-40B4-BE49-F238E27FC236}">
                <a16:creationId xmlns:a16="http://schemas.microsoft.com/office/drawing/2014/main" id="{1192832A-F087-4E87-822B-4A70D4CC4C78}"/>
              </a:ext>
            </a:extLst>
          </p:cNvPr>
          <p:cNvSpPr/>
          <p:nvPr/>
        </p:nvSpPr>
        <p:spPr>
          <a:xfrm>
            <a:off x="1919536" y="5949280"/>
            <a:ext cx="8352928" cy="338554"/>
          </a:xfrm>
          <a:prstGeom prst="rect">
            <a:avLst/>
          </a:prstGeom>
          <a:solidFill>
            <a:srgbClr val="002060"/>
          </a:solidFill>
        </p:spPr>
        <p:txBody>
          <a:bodyPr wrap="square">
            <a:spAutoFit/>
          </a:bodyPr>
          <a:lstStyle/>
          <a:p>
            <a:r>
              <a:rPr lang="es-ES" sz="1600" b="1" u="sng" dirty="0">
                <a:solidFill>
                  <a:schemeClr val="bg1"/>
                </a:solidFill>
              </a:rPr>
              <a:t>20 </a:t>
            </a:r>
            <a:r>
              <a:rPr lang="es-ES" sz="1600" b="1" u="sng" dirty="0" err="1">
                <a:solidFill>
                  <a:schemeClr val="bg1"/>
                </a:solidFill>
              </a:rPr>
              <a:t>participants</a:t>
            </a:r>
            <a:r>
              <a:rPr lang="es-ES" sz="1600" b="1" u="sng" dirty="0">
                <a:solidFill>
                  <a:schemeClr val="bg1"/>
                </a:solidFill>
              </a:rPr>
              <a:t> </a:t>
            </a:r>
            <a:r>
              <a:rPr lang="es-ES" sz="1600" dirty="0" err="1">
                <a:solidFill>
                  <a:schemeClr val="bg1"/>
                </a:solidFill>
              </a:rPr>
              <a:t>from</a:t>
            </a:r>
            <a:r>
              <a:rPr lang="es-ES" sz="1600" dirty="0">
                <a:solidFill>
                  <a:schemeClr val="bg1"/>
                </a:solidFill>
              </a:rPr>
              <a:t> </a:t>
            </a:r>
            <a:r>
              <a:rPr lang="es-ES" sz="1600" b="1" u="sng" dirty="0">
                <a:solidFill>
                  <a:schemeClr val="bg1"/>
                </a:solidFill>
              </a:rPr>
              <a:t>15 </a:t>
            </a:r>
            <a:r>
              <a:rPr lang="es-ES" sz="1600" b="1" u="sng" dirty="0" err="1">
                <a:solidFill>
                  <a:schemeClr val="bg1"/>
                </a:solidFill>
              </a:rPr>
              <a:t>countries</a:t>
            </a:r>
            <a:endParaRPr lang="es-ES" sz="1600" dirty="0">
              <a:solidFill>
                <a:schemeClr val="bg1"/>
              </a:solidFill>
            </a:endParaRPr>
          </a:p>
        </p:txBody>
      </p:sp>
      <p:pic>
        <p:nvPicPr>
          <p:cNvPr id="4" name="Imagen 3">
            <a:extLst>
              <a:ext uri="{FF2B5EF4-FFF2-40B4-BE49-F238E27FC236}">
                <a16:creationId xmlns:a16="http://schemas.microsoft.com/office/drawing/2014/main" id="{32D2BBAB-A83C-449A-A0E0-86EB000A5A76}"/>
              </a:ext>
            </a:extLst>
          </p:cNvPr>
          <p:cNvPicPr>
            <a:picLocks noChangeAspect="1"/>
          </p:cNvPicPr>
          <p:nvPr/>
        </p:nvPicPr>
        <p:blipFill>
          <a:blip r:embed="rId2"/>
          <a:stretch>
            <a:fillRect/>
          </a:stretch>
        </p:blipFill>
        <p:spPr>
          <a:xfrm>
            <a:off x="1817289" y="982906"/>
            <a:ext cx="8557421" cy="4892188"/>
          </a:xfrm>
          <a:prstGeom prst="rect">
            <a:avLst/>
          </a:prstGeom>
          <a:solidFill>
            <a:srgbClr val="002060"/>
          </a:solidFill>
        </p:spPr>
      </p:pic>
      <p:sp>
        <p:nvSpPr>
          <p:cNvPr id="5" name="Marcador de número de diapositiva 4">
            <a:extLst>
              <a:ext uri="{FF2B5EF4-FFF2-40B4-BE49-F238E27FC236}">
                <a16:creationId xmlns:a16="http://schemas.microsoft.com/office/drawing/2014/main" id="{ED8363C9-B920-46FB-AD90-0747132CFA51}"/>
              </a:ext>
            </a:extLst>
          </p:cNvPr>
          <p:cNvSpPr>
            <a:spLocks noGrp="1"/>
          </p:cNvSpPr>
          <p:nvPr>
            <p:ph type="sldNum" sz="quarter" idx="12"/>
          </p:nvPr>
        </p:nvSpPr>
        <p:spPr/>
        <p:txBody>
          <a:bodyPr/>
          <a:lstStyle/>
          <a:p>
            <a:fld id="{5636BB61-8963-4808-88CD-F3DD04515257}" type="slidenum">
              <a:rPr lang="ca-ES" smtClean="0"/>
              <a:t>8</a:t>
            </a:fld>
            <a:endParaRPr lang="ca-ES"/>
          </a:p>
        </p:txBody>
      </p:sp>
    </p:spTree>
    <p:extLst>
      <p:ext uri="{BB962C8B-B14F-4D97-AF65-F5344CB8AC3E}">
        <p14:creationId xmlns:p14="http://schemas.microsoft.com/office/powerpoint/2010/main" val="148280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66A5CA-CC88-4D5B-A4A3-CE64E84212E7}"/>
              </a:ext>
            </a:extLst>
          </p:cNvPr>
          <p:cNvSpPr>
            <a:spLocks noChangeArrowheads="1"/>
          </p:cNvSpPr>
          <p:nvPr/>
        </p:nvSpPr>
        <p:spPr bwMode="auto">
          <a:xfrm>
            <a:off x="407988" y="476250"/>
            <a:ext cx="8332434" cy="371513"/>
          </a:xfrm>
          <a:prstGeom prst="rect">
            <a:avLst/>
          </a:prstGeom>
          <a:solidFill>
            <a:srgbClr val="002060"/>
          </a:solidFill>
          <a:ln>
            <a:noFill/>
          </a:ln>
          <a:effectLst/>
        </p:spPr>
        <p:txBody>
          <a:bodyPr wrap="square" lIns="90000" tIns="46800" rIns="90000" bIns="46800">
            <a:spAutoFit/>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1"/>
                </a:solidFill>
                <a:latin typeface="Arial" charset="0"/>
                <a:ea typeface="ＭＳ Ｐゴシック" charset="0"/>
              </a:rPr>
              <a:t>Submitted solutions, LINAC p1: 15</a:t>
            </a:r>
          </a:p>
        </p:txBody>
      </p:sp>
      <p:pic>
        <p:nvPicPr>
          <p:cNvPr id="3" name="17 Imagen">
            <a:extLst>
              <a:ext uri="{FF2B5EF4-FFF2-40B4-BE49-F238E27FC236}">
                <a16:creationId xmlns:a16="http://schemas.microsoft.com/office/drawing/2014/main" id="{4B3B7A12-3526-424C-9957-23A6062FC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5147" y="1247254"/>
            <a:ext cx="1178605" cy="989957"/>
          </a:xfrm>
          <a:prstGeom prst="rect">
            <a:avLst/>
          </a:prstGeom>
        </p:spPr>
      </p:pic>
      <p:pic>
        <p:nvPicPr>
          <p:cNvPr id="4" name="15 Imagen">
            <a:extLst>
              <a:ext uri="{FF2B5EF4-FFF2-40B4-BE49-F238E27FC236}">
                <a16:creationId xmlns:a16="http://schemas.microsoft.com/office/drawing/2014/main" id="{562718BC-1FEC-4D88-9BB6-C70A2FB11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4186" y="1818402"/>
            <a:ext cx="784302" cy="639470"/>
          </a:xfrm>
          <a:prstGeom prst="rect">
            <a:avLst/>
          </a:prstGeom>
        </p:spPr>
      </p:pic>
      <p:sp>
        <p:nvSpPr>
          <p:cNvPr id="5" name="Rectángulo 8">
            <a:extLst>
              <a:ext uri="{FF2B5EF4-FFF2-40B4-BE49-F238E27FC236}">
                <a16:creationId xmlns:a16="http://schemas.microsoft.com/office/drawing/2014/main" id="{0F110BEC-022B-4F24-9F68-FB887F8D17F9}"/>
              </a:ext>
            </a:extLst>
          </p:cNvPr>
          <p:cNvSpPr/>
          <p:nvPr/>
        </p:nvSpPr>
        <p:spPr>
          <a:xfrm>
            <a:off x="9253521" y="2592107"/>
            <a:ext cx="941183" cy="261610"/>
          </a:xfrm>
          <a:prstGeom prst="rect">
            <a:avLst/>
          </a:prstGeom>
        </p:spPr>
        <p:txBody>
          <a:bodyPr wrap="square">
            <a:spAutoFit/>
          </a:bodyPr>
          <a:lstStyle/>
          <a:p>
            <a:r>
              <a:rPr lang="en-US" sz="1100" b="1" dirty="0">
                <a:solidFill>
                  <a:schemeClr val="tx1"/>
                </a:solidFill>
                <a:latin typeface="Arial" charset="0"/>
                <a:ea typeface="ＭＳ Ｐゴシック" charset="0"/>
              </a:rPr>
              <a:t>point 1</a:t>
            </a:r>
            <a:endParaRPr lang="es-ES" sz="1100" b="1" dirty="0">
              <a:solidFill>
                <a:schemeClr val="tx1"/>
              </a:solidFill>
            </a:endParaRPr>
          </a:p>
        </p:txBody>
      </p:sp>
      <p:cxnSp>
        <p:nvCxnSpPr>
          <p:cNvPr id="6" name="Conector recto de flecha 10">
            <a:extLst>
              <a:ext uri="{FF2B5EF4-FFF2-40B4-BE49-F238E27FC236}">
                <a16:creationId xmlns:a16="http://schemas.microsoft.com/office/drawing/2014/main" id="{C145E644-86B1-435E-BEC3-B576EF229BD4}"/>
              </a:ext>
            </a:extLst>
          </p:cNvPr>
          <p:cNvCxnSpPr>
            <a:cxnSpLocks/>
          </p:cNvCxnSpPr>
          <p:nvPr/>
        </p:nvCxnSpPr>
        <p:spPr bwMode="auto">
          <a:xfrm flipV="1">
            <a:off x="9548936" y="2254342"/>
            <a:ext cx="723528" cy="305846"/>
          </a:xfrm>
          <a:prstGeom prst="straightConnector1">
            <a:avLst/>
          </a:prstGeom>
          <a:solidFill>
            <a:srgbClr val="00B8FF"/>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Conector recto de flecha 11">
            <a:extLst>
              <a:ext uri="{FF2B5EF4-FFF2-40B4-BE49-F238E27FC236}">
                <a16:creationId xmlns:a16="http://schemas.microsoft.com/office/drawing/2014/main" id="{3022B1F6-D60C-4196-9B58-907A87BF51EF}"/>
              </a:ext>
            </a:extLst>
          </p:cNvPr>
          <p:cNvCxnSpPr>
            <a:cxnSpLocks/>
          </p:cNvCxnSpPr>
          <p:nvPr/>
        </p:nvCxnSpPr>
        <p:spPr bwMode="auto">
          <a:xfrm flipH="1" flipV="1">
            <a:off x="9071950" y="1897725"/>
            <a:ext cx="476989" cy="652414"/>
          </a:xfrm>
          <a:prstGeom prst="straightConnector1">
            <a:avLst/>
          </a:prstGeom>
          <a:solidFill>
            <a:srgbClr val="00B8FF"/>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 name="Imagen 7" descr="Interfaz de usuario gráfica, Histograma&#10;&#10;Descripción generada automáticamente">
            <a:extLst>
              <a:ext uri="{FF2B5EF4-FFF2-40B4-BE49-F238E27FC236}">
                <a16:creationId xmlns:a16="http://schemas.microsoft.com/office/drawing/2014/main" id="{3956D117-F815-4F82-AA1E-D780FC1B9BE3}"/>
              </a:ext>
            </a:extLst>
          </p:cNvPr>
          <p:cNvPicPr>
            <a:picLocks noChangeAspect="1"/>
          </p:cNvPicPr>
          <p:nvPr/>
        </p:nvPicPr>
        <p:blipFill>
          <a:blip r:embed="rId4"/>
          <a:stretch>
            <a:fillRect/>
          </a:stretch>
        </p:blipFill>
        <p:spPr>
          <a:xfrm>
            <a:off x="551384" y="1173200"/>
            <a:ext cx="7261351" cy="5385674"/>
          </a:xfrm>
          <a:prstGeom prst="rect">
            <a:avLst/>
          </a:prstGeom>
        </p:spPr>
      </p:pic>
      <p:pic>
        <p:nvPicPr>
          <p:cNvPr id="9" name="Imagen 8">
            <a:extLst>
              <a:ext uri="{FF2B5EF4-FFF2-40B4-BE49-F238E27FC236}">
                <a16:creationId xmlns:a16="http://schemas.microsoft.com/office/drawing/2014/main" id="{D589E164-A09D-48DE-9EC8-7251882C1A74}"/>
              </a:ext>
            </a:extLst>
          </p:cNvPr>
          <p:cNvPicPr>
            <a:picLocks noChangeAspect="1"/>
          </p:cNvPicPr>
          <p:nvPr/>
        </p:nvPicPr>
        <p:blipFill>
          <a:blip r:embed="rId5"/>
          <a:stretch>
            <a:fillRect/>
          </a:stretch>
        </p:blipFill>
        <p:spPr>
          <a:xfrm>
            <a:off x="8083630" y="3208219"/>
            <a:ext cx="3955827" cy="2808304"/>
          </a:xfrm>
          <a:prstGeom prst="rect">
            <a:avLst/>
          </a:prstGeom>
        </p:spPr>
      </p:pic>
      <p:sp>
        <p:nvSpPr>
          <p:cNvPr id="10" name="Marcador de número de diapositiva 9">
            <a:extLst>
              <a:ext uri="{FF2B5EF4-FFF2-40B4-BE49-F238E27FC236}">
                <a16:creationId xmlns:a16="http://schemas.microsoft.com/office/drawing/2014/main" id="{B31B0EDB-C28C-4C1C-94BF-9583A6E29F57}"/>
              </a:ext>
            </a:extLst>
          </p:cNvPr>
          <p:cNvSpPr>
            <a:spLocks noGrp="1"/>
          </p:cNvSpPr>
          <p:nvPr>
            <p:ph type="sldNum" sz="quarter" idx="12"/>
          </p:nvPr>
        </p:nvSpPr>
        <p:spPr/>
        <p:txBody>
          <a:bodyPr/>
          <a:lstStyle/>
          <a:p>
            <a:fld id="{5636BB61-8963-4808-88CD-F3DD04515257}" type="slidenum">
              <a:rPr lang="ca-ES" smtClean="0"/>
              <a:t>9</a:t>
            </a:fld>
            <a:endParaRPr lang="ca-ES"/>
          </a:p>
        </p:txBody>
      </p:sp>
    </p:spTree>
    <p:extLst>
      <p:ext uri="{BB962C8B-B14F-4D97-AF65-F5344CB8AC3E}">
        <p14:creationId xmlns:p14="http://schemas.microsoft.com/office/powerpoint/2010/main" val="20852120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1506</Words>
  <Application>Microsoft Office PowerPoint</Application>
  <PresentationFormat>Panorámica</PresentationFormat>
  <Paragraphs>186</Paragraphs>
  <Slides>20</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0</vt:i4>
      </vt:variant>
      <vt:variant>
        <vt:lpstr>Títulos de diapositiva</vt:lpstr>
      </vt:variant>
      <vt:variant>
        <vt:i4>20</vt:i4>
      </vt:variant>
    </vt:vector>
  </HeadingPairs>
  <TitlesOfParts>
    <vt:vector size="29" baseType="lpstr">
      <vt:lpstr>Arial</vt:lpstr>
      <vt:lpstr>Calibri</vt:lpstr>
      <vt:lpstr>Calibri Light</vt:lpstr>
      <vt:lpstr>Cambria</vt:lpstr>
      <vt:lpstr>Cambria Math</vt:lpstr>
      <vt:lpstr>Symbol</vt:lpstr>
      <vt:lpstr>Times New Roman</vt:lpstr>
      <vt:lpstr>Wingdings</vt:lpstr>
      <vt:lpstr>Tema de Office</vt:lpstr>
      <vt:lpstr>Unfolding en espectrometria de neutrones: problemática y lecciones aprendidas a partir del ejercicio del WG6 de EURADOS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Unfolding en espectrometria de neutrones: problemática y lecciones aprendidas a partir del ejercicio del WG6 de EURADOS</dc:title>
  <dc:creator>Carlos Domingo Miralles</dc:creator>
  <cp:lastModifiedBy>Carlos Domingo Miralles</cp:lastModifiedBy>
  <cp:revision>12</cp:revision>
  <dcterms:created xsi:type="dcterms:W3CDTF">2022-06-07T21:27:04Z</dcterms:created>
  <dcterms:modified xsi:type="dcterms:W3CDTF">2022-06-07T23:27:45Z</dcterms:modified>
</cp:coreProperties>
</file>