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7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2" r:id="rId18"/>
    <p:sldId id="274" r:id="rId19"/>
    <p:sldId id="276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275B52-BF94-4926-A0B6-FF3709012B6D}" type="doc">
      <dgm:prSet loTypeId="urn:microsoft.com/office/officeart/2005/8/layout/process1" loCatId="process" qsTypeId="urn:microsoft.com/office/officeart/2005/8/quickstyle/simple4" qsCatId="simple" csTypeId="urn:microsoft.com/office/officeart/2005/8/colors/accent1_3" csCatId="accent1" phldr="1"/>
      <dgm:spPr/>
    </dgm:pt>
    <dgm:pt modelId="{C9813C69-FABD-4992-8F46-5270D26AFE39}">
      <dgm:prSet phldrT="[Texto]" custT="1"/>
      <dgm:spPr>
        <a:solidFill>
          <a:srgbClr val="4BACC6"/>
        </a:solidFill>
      </dgm:spPr>
      <dgm:t>
        <a:bodyPr/>
        <a:lstStyle/>
        <a:p>
          <a:r>
            <a:rPr lang="es-ES" sz="1600" b="0" i="0" dirty="0">
              <a:latin typeface="Candara" panose="020E0502030303020204" pitchFamily="34" charset="0"/>
            </a:rPr>
            <a:t>Patrón Primario: </a:t>
          </a:r>
          <a:r>
            <a:rPr lang="es-ES" sz="1600" b="0" i="0" dirty="0">
              <a:solidFill>
                <a:schemeClr val="tx1"/>
              </a:solidFill>
              <a:latin typeface="Candara" panose="020E0502030303020204" pitchFamily="34" charset="0"/>
            </a:rPr>
            <a:t>Baño de Mn</a:t>
          </a:r>
        </a:p>
        <a:p>
          <a:r>
            <a:rPr lang="es-ES" sz="1400" b="0" i="0" dirty="0">
              <a:latin typeface="Candara" panose="020E0502030303020204" pitchFamily="34" charset="0"/>
            </a:rPr>
            <a:t>(calibración de fuentes neutrónicas)</a:t>
          </a:r>
        </a:p>
      </dgm:t>
    </dgm:pt>
    <dgm:pt modelId="{F9F40A68-9976-4DE3-A4A0-C2B2112EF4D6}" type="parTrans" cxnId="{8D9E70F7-993E-4537-A320-635B08E3CC79}">
      <dgm:prSet/>
      <dgm:spPr/>
      <dgm:t>
        <a:bodyPr/>
        <a:lstStyle/>
        <a:p>
          <a:endParaRPr lang="es-ES"/>
        </a:p>
      </dgm:t>
    </dgm:pt>
    <dgm:pt modelId="{F5E40FE6-2526-4CED-B6BD-D89F7487A676}" type="sibTrans" cxnId="{8D9E70F7-993E-4537-A320-635B08E3CC79}">
      <dgm:prSet/>
      <dgm:spPr>
        <a:solidFill>
          <a:srgbClr val="4BACC6"/>
        </a:solidFill>
      </dgm:spPr>
      <dgm:t>
        <a:bodyPr/>
        <a:lstStyle/>
        <a:p>
          <a:endParaRPr lang="es-ES"/>
        </a:p>
      </dgm:t>
    </dgm:pt>
    <dgm:pt modelId="{6E65E63A-E878-4E3D-8F9D-5480203413CE}">
      <dgm:prSet phldrT="[Texto]" custT="1"/>
      <dgm:spPr>
        <a:solidFill>
          <a:srgbClr val="4BACC6"/>
        </a:solidFill>
      </dgm:spPr>
      <dgm:t>
        <a:bodyPr/>
        <a:lstStyle/>
        <a:p>
          <a:r>
            <a:rPr lang="es-ES" sz="1600" b="0" i="0" dirty="0">
              <a:latin typeface="Candara" panose="020E0502030303020204" pitchFamily="34" charset="0"/>
            </a:rPr>
            <a:t>Patrones Secundarios:</a:t>
          </a:r>
        </a:p>
        <a:p>
          <a:r>
            <a:rPr lang="es-ES" sz="1600" b="0" i="0" dirty="0">
              <a:latin typeface="Candara" panose="020E0502030303020204" pitchFamily="34" charset="0"/>
            </a:rPr>
            <a:t>Fuentes neutrónicas</a:t>
          </a:r>
        </a:p>
        <a:p>
          <a:r>
            <a:rPr lang="es-ES" sz="1400" b="0" i="0" baseline="30000" dirty="0">
              <a:latin typeface="Candara" panose="020E0502030303020204" pitchFamily="34" charset="0"/>
            </a:rPr>
            <a:t>252</a:t>
          </a:r>
          <a:r>
            <a:rPr lang="es-ES" sz="1400" b="0" i="0" dirty="0">
              <a:latin typeface="Candara" panose="020E0502030303020204" pitchFamily="34" charset="0"/>
            </a:rPr>
            <a:t>Cf, Am-Be, </a:t>
          </a:r>
          <a:r>
            <a:rPr lang="es-ES" sz="1400" b="0" i="0" baseline="30000" dirty="0">
              <a:solidFill>
                <a:schemeClr val="bg1"/>
              </a:solidFill>
              <a:latin typeface="Candara" panose="020E0502030303020204" pitchFamily="34" charset="0"/>
            </a:rPr>
            <a:t>252</a:t>
          </a:r>
          <a:r>
            <a:rPr lang="es-ES" sz="1400" b="0" i="0" dirty="0">
              <a:solidFill>
                <a:schemeClr val="bg1"/>
              </a:solidFill>
              <a:latin typeface="Candara" panose="020E0502030303020204" pitchFamily="34" charset="0"/>
            </a:rPr>
            <a:t>Cf–D</a:t>
          </a:r>
          <a:r>
            <a:rPr lang="es-ES" sz="1400" b="0" i="0" baseline="-25000" dirty="0">
              <a:solidFill>
                <a:schemeClr val="bg1"/>
              </a:solidFill>
              <a:latin typeface="Candara" panose="020E0502030303020204" pitchFamily="34" charset="0"/>
            </a:rPr>
            <a:t>2</a:t>
          </a:r>
          <a:r>
            <a:rPr lang="es-ES" sz="1400" b="0" i="0" dirty="0">
              <a:solidFill>
                <a:schemeClr val="bg1"/>
              </a:solidFill>
              <a:latin typeface="Candara" panose="020E0502030303020204" pitchFamily="34" charset="0"/>
            </a:rPr>
            <a:t>O</a:t>
          </a:r>
        </a:p>
      </dgm:t>
    </dgm:pt>
    <dgm:pt modelId="{0C6A1BD6-9033-44BE-916D-346DFF4D9E7C}" type="parTrans" cxnId="{12D7A5B1-3B61-4AE4-864E-ADC9DFC9D610}">
      <dgm:prSet/>
      <dgm:spPr/>
      <dgm:t>
        <a:bodyPr/>
        <a:lstStyle/>
        <a:p>
          <a:endParaRPr lang="es-ES"/>
        </a:p>
      </dgm:t>
    </dgm:pt>
    <dgm:pt modelId="{EF9BD348-AB5B-43A9-A6B2-C508EA51EE8B}" type="sibTrans" cxnId="{12D7A5B1-3B61-4AE4-864E-ADC9DFC9D610}">
      <dgm:prSet/>
      <dgm:spPr>
        <a:solidFill>
          <a:srgbClr val="4BACC6"/>
        </a:solidFill>
      </dgm:spPr>
      <dgm:t>
        <a:bodyPr/>
        <a:lstStyle/>
        <a:p>
          <a:endParaRPr lang="es-ES"/>
        </a:p>
      </dgm:t>
    </dgm:pt>
    <dgm:pt modelId="{B17855BB-3C6F-4B72-A3C6-B68D33F56022}">
      <dgm:prSet phldrT="[Texto]" custT="1"/>
      <dgm:spPr>
        <a:solidFill>
          <a:srgbClr val="4BACC6"/>
        </a:solidFill>
      </dgm:spPr>
      <dgm:t>
        <a:bodyPr/>
        <a:lstStyle/>
        <a:p>
          <a:r>
            <a:rPr lang="es-ES" sz="1600" b="0" i="0" dirty="0">
              <a:latin typeface="Candara" panose="020E0502030303020204" pitchFamily="34" charset="0"/>
            </a:rPr>
            <a:t>Calibración de monitores de área y </a:t>
          </a:r>
          <a:r>
            <a:rPr lang="es-ES" sz="1600" b="0" i="0" dirty="0">
              <a:solidFill>
                <a:schemeClr val="bg1"/>
              </a:solidFill>
              <a:latin typeface="Candara" panose="020E0502030303020204" pitchFamily="34" charset="0"/>
            </a:rPr>
            <a:t>dosímetros personales</a:t>
          </a:r>
        </a:p>
      </dgm:t>
    </dgm:pt>
    <dgm:pt modelId="{B7031A43-4D9D-41F2-BA63-4C0C0E2826AB}" type="parTrans" cxnId="{9A1A8BC5-F5C8-43B5-B666-A1BB4F32C8CB}">
      <dgm:prSet/>
      <dgm:spPr/>
      <dgm:t>
        <a:bodyPr/>
        <a:lstStyle/>
        <a:p>
          <a:endParaRPr lang="es-ES"/>
        </a:p>
      </dgm:t>
    </dgm:pt>
    <dgm:pt modelId="{0C206CA3-F0C5-4EA5-8A64-83CF6A2EA9A0}" type="sibTrans" cxnId="{9A1A8BC5-F5C8-43B5-B666-A1BB4F32C8CB}">
      <dgm:prSet/>
      <dgm:spPr>
        <a:solidFill>
          <a:schemeClr val="accent1"/>
        </a:solidFill>
      </dgm:spPr>
      <dgm:t>
        <a:bodyPr/>
        <a:lstStyle/>
        <a:p>
          <a:endParaRPr lang="es-ES"/>
        </a:p>
      </dgm:t>
    </dgm:pt>
    <dgm:pt modelId="{ED8E9FA1-598E-44CA-9349-5979AE5D09B5}" type="pres">
      <dgm:prSet presAssocID="{E1275B52-BF94-4926-A0B6-FF3709012B6D}" presName="Name0" presStyleCnt="0">
        <dgm:presLayoutVars>
          <dgm:dir/>
          <dgm:resizeHandles val="exact"/>
        </dgm:presLayoutVars>
      </dgm:prSet>
      <dgm:spPr/>
    </dgm:pt>
    <dgm:pt modelId="{A8FAA892-9D19-448B-8B70-8B68E9A88C7D}" type="pres">
      <dgm:prSet presAssocID="{C9813C69-FABD-4992-8F46-5270D26AFE39}" presName="node" presStyleLbl="node1" presStyleIdx="0" presStyleCnt="3" custScaleY="57269" custLinFactNeighborX="-9299" custLinFactNeighborY="-70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1A5DBD-2579-45B0-A30A-B9365815EC71}" type="pres">
      <dgm:prSet presAssocID="{F5E40FE6-2526-4CED-B6BD-D89F7487A676}" presName="sibTrans" presStyleLbl="sibTrans2D1" presStyleIdx="0" presStyleCnt="2"/>
      <dgm:spPr/>
      <dgm:t>
        <a:bodyPr/>
        <a:lstStyle/>
        <a:p>
          <a:endParaRPr lang="es-ES"/>
        </a:p>
      </dgm:t>
    </dgm:pt>
    <dgm:pt modelId="{3990BA24-3DEE-4128-ACBD-A4858F2911B2}" type="pres">
      <dgm:prSet presAssocID="{F5E40FE6-2526-4CED-B6BD-D89F7487A676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F9EB4879-7D51-4B1D-B4A7-EBAD1948B2F9}" type="pres">
      <dgm:prSet presAssocID="{6E65E63A-E878-4E3D-8F9D-5480203413CE}" presName="node" presStyleLbl="node1" presStyleIdx="1" presStyleCnt="3" custScaleY="63864" custLinFactNeighborX="-14583" custLinFactNeighborY="260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5CCFDD-808D-41C6-BDCD-344D34B6A6A7}" type="pres">
      <dgm:prSet presAssocID="{EF9BD348-AB5B-43A9-A6B2-C508EA51EE8B}" presName="sibTrans" presStyleLbl="sibTrans2D1" presStyleIdx="1" presStyleCnt="2"/>
      <dgm:spPr/>
      <dgm:t>
        <a:bodyPr/>
        <a:lstStyle/>
        <a:p>
          <a:endParaRPr lang="es-ES"/>
        </a:p>
      </dgm:t>
    </dgm:pt>
    <dgm:pt modelId="{373E4109-4740-461E-ABD7-FAB2B7D46D4D}" type="pres">
      <dgm:prSet presAssocID="{EF9BD348-AB5B-43A9-A6B2-C508EA51EE8B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C6933EFF-4F98-403B-8801-394CE3EDABEF}" type="pres">
      <dgm:prSet presAssocID="{B17855BB-3C6F-4B72-A3C6-B68D33F56022}" presName="node" presStyleLbl="node1" presStyleIdx="2" presStyleCnt="3" custScaleY="54260" custLinFactNeighborX="-20174" custLinFactNeighborY="7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36AF49C-88F4-4002-AF9B-C22332122E65}" type="presOf" srcId="{C9813C69-FABD-4992-8F46-5270D26AFE39}" destId="{A8FAA892-9D19-448B-8B70-8B68E9A88C7D}" srcOrd="0" destOrd="0" presId="urn:microsoft.com/office/officeart/2005/8/layout/process1"/>
    <dgm:cxn modelId="{EB90A59D-DD16-484A-957C-49AF069C74C8}" type="presOf" srcId="{F5E40FE6-2526-4CED-B6BD-D89F7487A676}" destId="{FA1A5DBD-2579-45B0-A30A-B9365815EC71}" srcOrd="0" destOrd="0" presId="urn:microsoft.com/office/officeart/2005/8/layout/process1"/>
    <dgm:cxn modelId="{EE524233-D6F4-458F-ABDF-C5F1AF1D1359}" type="presOf" srcId="{EF9BD348-AB5B-43A9-A6B2-C508EA51EE8B}" destId="{373E4109-4740-461E-ABD7-FAB2B7D46D4D}" srcOrd="1" destOrd="0" presId="urn:microsoft.com/office/officeart/2005/8/layout/process1"/>
    <dgm:cxn modelId="{12D7A5B1-3B61-4AE4-864E-ADC9DFC9D610}" srcId="{E1275B52-BF94-4926-A0B6-FF3709012B6D}" destId="{6E65E63A-E878-4E3D-8F9D-5480203413CE}" srcOrd="1" destOrd="0" parTransId="{0C6A1BD6-9033-44BE-916D-346DFF4D9E7C}" sibTransId="{EF9BD348-AB5B-43A9-A6B2-C508EA51EE8B}"/>
    <dgm:cxn modelId="{9A1A8BC5-F5C8-43B5-B666-A1BB4F32C8CB}" srcId="{E1275B52-BF94-4926-A0B6-FF3709012B6D}" destId="{B17855BB-3C6F-4B72-A3C6-B68D33F56022}" srcOrd="2" destOrd="0" parTransId="{B7031A43-4D9D-41F2-BA63-4C0C0E2826AB}" sibTransId="{0C206CA3-F0C5-4EA5-8A64-83CF6A2EA9A0}"/>
    <dgm:cxn modelId="{0FE70E7F-0439-4472-AB8C-5BAB9E8FD0BF}" type="presOf" srcId="{F5E40FE6-2526-4CED-B6BD-D89F7487A676}" destId="{3990BA24-3DEE-4128-ACBD-A4858F2911B2}" srcOrd="1" destOrd="0" presId="urn:microsoft.com/office/officeart/2005/8/layout/process1"/>
    <dgm:cxn modelId="{8D9E70F7-993E-4537-A320-635B08E3CC79}" srcId="{E1275B52-BF94-4926-A0B6-FF3709012B6D}" destId="{C9813C69-FABD-4992-8F46-5270D26AFE39}" srcOrd="0" destOrd="0" parTransId="{F9F40A68-9976-4DE3-A4A0-C2B2112EF4D6}" sibTransId="{F5E40FE6-2526-4CED-B6BD-D89F7487A676}"/>
    <dgm:cxn modelId="{3FF741DB-F344-431E-9750-ED70D2E2B4F7}" type="presOf" srcId="{EF9BD348-AB5B-43A9-A6B2-C508EA51EE8B}" destId="{595CCFDD-808D-41C6-BDCD-344D34B6A6A7}" srcOrd="0" destOrd="0" presId="urn:microsoft.com/office/officeart/2005/8/layout/process1"/>
    <dgm:cxn modelId="{DF006BBA-9F21-4EFC-9C27-429497E31384}" type="presOf" srcId="{B17855BB-3C6F-4B72-A3C6-B68D33F56022}" destId="{C6933EFF-4F98-403B-8801-394CE3EDABEF}" srcOrd="0" destOrd="0" presId="urn:microsoft.com/office/officeart/2005/8/layout/process1"/>
    <dgm:cxn modelId="{F9A4CCCA-0525-405A-AB41-222D2E2760BC}" type="presOf" srcId="{E1275B52-BF94-4926-A0B6-FF3709012B6D}" destId="{ED8E9FA1-598E-44CA-9349-5979AE5D09B5}" srcOrd="0" destOrd="0" presId="urn:microsoft.com/office/officeart/2005/8/layout/process1"/>
    <dgm:cxn modelId="{6B3CE969-FA99-4824-A2E9-4C7E60AF763F}" type="presOf" srcId="{6E65E63A-E878-4E3D-8F9D-5480203413CE}" destId="{F9EB4879-7D51-4B1D-B4A7-EBAD1948B2F9}" srcOrd="0" destOrd="0" presId="urn:microsoft.com/office/officeart/2005/8/layout/process1"/>
    <dgm:cxn modelId="{6D852DEC-267C-49FD-B817-73135A245575}" type="presParOf" srcId="{ED8E9FA1-598E-44CA-9349-5979AE5D09B5}" destId="{A8FAA892-9D19-448B-8B70-8B68E9A88C7D}" srcOrd="0" destOrd="0" presId="urn:microsoft.com/office/officeart/2005/8/layout/process1"/>
    <dgm:cxn modelId="{D04BAFF1-6DD4-4785-8060-C752249F6228}" type="presParOf" srcId="{ED8E9FA1-598E-44CA-9349-5979AE5D09B5}" destId="{FA1A5DBD-2579-45B0-A30A-B9365815EC71}" srcOrd="1" destOrd="0" presId="urn:microsoft.com/office/officeart/2005/8/layout/process1"/>
    <dgm:cxn modelId="{F1ECCCBB-024A-4307-913E-4C0F58C2E833}" type="presParOf" srcId="{FA1A5DBD-2579-45B0-A30A-B9365815EC71}" destId="{3990BA24-3DEE-4128-ACBD-A4858F2911B2}" srcOrd="0" destOrd="0" presId="urn:microsoft.com/office/officeart/2005/8/layout/process1"/>
    <dgm:cxn modelId="{37C45A5C-D974-4E88-B7E6-E74CE44113A5}" type="presParOf" srcId="{ED8E9FA1-598E-44CA-9349-5979AE5D09B5}" destId="{F9EB4879-7D51-4B1D-B4A7-EBAD1948B2F9}" srcOrd="2" destOrd="0" presId="urn:microsoft.com/office/officeart/2005/8/layout/process1"/>
    <dgm:cxn modelId="{04AEE10A-7904-4938-8843-E365CCC1ADA0}" type="presParOf" srcId="{ED8E9FA1-598E-44CA-9349-5979AE5D09B5}" destId="{595CCFDD-808D-41C6-BDCD-344D34B6A6A7}" srcOrd="3" destOrd="0" presId="urn:microsoft.com/office/officeart/2005/8/layout/process1"/>
    <dgm:cxn modelId="{CC714FC7-CB96-417A-8E1C-746DD7794197}" type="presParOf" srcId="{595CCFDD-808D-41C6-BDCD-344D34B6A6A7}" destId="{373E4109-4740-461E-ABD7-FAB2B7D46D4D}" srcOrd="0" destOrd="0" presId="urn:microsoft.com/office/officeart/2005/8/layout/process1"/>
    <dgm:cxn modelId="{6A7C7569-80C0-4D40-83AB-EBC82364AF01}" type="presParOf" srcId="{ED8E9FA1-598E-44CA-9349-5979AE5D09B5}" destId="{C6933EFF-4F98-403B-8801-394CE3EDABE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CC9B8-4984-4D01-AD34-943F79374FB2}" type="datetimeFigureOut">
              <a:rPr lang="es-ES" smtClean="0"/>
              <a:t>07/06/2022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D9F17-6409-49BE-8B05-34C0BD2DA3C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5833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0C05656-87DA-4605-9562-C7AB2A668491}" type="slidenum">
              <a:rPr lang="es-ES" altLang="es-ES" smtClean="0">
                <a:solidFill>
                  <a:prstClr val="black"/>
                </a:solidFill>
                <a:latin typeface="GeoSlab703 XBd BT"/>
                <a:ea typeface="DejaVu Sans"/>
                <a:cs typeface="DejaVu Sans" pitchFamily="34" charset="0"/>
              </a:rPr>
              <a:pPr/>
              <a:t>5</a:t>
            </a:fld>
            <a:endParaRPr lang="es-ES" altLang="es-ES">
              <a:solidFill>
                <a:prstClr val="black"/>
              </a:solidFill>
              <a:latin typeface="GeoSlab703 XBd BT"/>
              <a:ea typeface="DejaVu Sans"/>
              <a:cs typeface="DejaVu Sans" pitchFamily="34" charset="0"/>
            </a:endParaRPr>
          </a:p>
        </p:txBody>
      </p:sp>
      <p:sp>
        <p:nvSpPr>
          <p:cNvPr id="6451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690813" y="515938"/>
            <a:ext cx="4524375" cy="2546350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64516" name="Text Box 2"/>
          <p:cNvSpPr txBox="1">
            <a:spLocks noChangeArrowheads="1"/>
          </p:cNvSpPr>
          <p:nvPr/>
        </p:nvSpPr>
        <p:spPr bwMode="auto">
          <a:xfrm>
            <a:off x="990600" y="3227388"/>
            <a:ext cx="7924800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dirty="0">
              <a:solidFill>
                <a:prstClr val="black"/>
              </a:solidFill>
              <a:latin typeface="Candara" panose="020E0502030303020204" pitchFamily="34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4064143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BACC1E8-77BE-4747-9A13-4731C1963778}" type="slidenum">
              <a:rPr lang="es-ES" altLang="es-ES" smtClean="0">
                <a:solidFill>
                  <a:prstClr val="black"/>
                </a:solidFill>
                <a:latin typeface="GeoSlab703 XBd BT"/>
                <a:ea typeface="DejaVu Sans"/>
                <a:cs typeface="DejaVu Sans" pitchFamily="34" charset="0"/>
              </a:rPr>
              <a:pPr/>
              <a:t>6</a:t>
            </a:fld>
            <a:endParaRPr lang="es-ES" altLang="es-ES">
              <a:solidFill>
                <a:prstClr val="black"/>
              </a:solidFill>
              <a:latin typeface="GeoSlab703 XBd BT"/>
              <a:ea typeface="DejaVu Sans"/>
              <a:cs typeface="DejaVu Sans" pitchFamily="34" charset="0"/>
            </a:endParaRPr>
          </a:p>
        </p:txBody>
      </p:sp>
      <p:sp>
        <p:nvSpPr>
          <p:cNvPr id="6656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690813" y="515938"/>
            <a:ext cx="4524375" cy="2546350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66564" name="Text Box 2"/>
          <p:cNvSpPr txBox="1">
            <a:spLocks noChangeArrowheads="1"/>
          </p:cNvSpPr>
          <p:nvPr/>
        </p:nvSpPr>
        <p:spPr bwMode="auto">
          <a:xfrm>
            <a:off x="990600" y="3227388"/>
            <a:ext cx="7924800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dirty="0">
              <a:solidFill>
                <a:prstClr val="black"/>
              </a:solidFill>
              <a:latin typeface="Candara" panose="020E0502030303020204" pitchFamily="34" charset="0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35674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2BEB96C-80F2-450B-9639-7AC708CB13C9}" type="slidenum">
              <a:rPr lang="es-ES" altLang="es-ES" smtClean="0">
                <a:solidFill>
                  <a:prstClr val="black"/>
                </a:solidFill>
                <a:latin typeface="GeoSlab703 XBd BT"/>
                <a:ea typeface="DejaVu Sans"/>
                <a:cs typeface="DejaVu Sans" pitchFamily="34" charset="0"/>
              </a:rPr>
              <a:pPr/>
              <a:t>8</a:t>
            </a:fld>
            <a:endParaRPr lang="es-ES" altLang="es-ES">
              <a:solidFill>
                <a:prstClr val="black"/>
              </a:solidFill>
              <a:latin typeface="GeoSlab703 XBd BT"/>
              <a:ea typeface="DejaVu Sans"/>
              <a:cs typeface="DejaVu Sans" pitchFamily="34" charset="0"/>
            </a:endParaRPr>
          </a:p>
        </p:txBody>
      </p:sp>
      <p:sp>
        <p:nvSpPr>
          <p:cNvPr id="71683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690813" y="515938"/>
            <a:ext cx="4524375" cy="2546350"/>
          </a:xfr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71684" name="Text Box 2"/>
          <p:cNvSpPr txBox="1">
            <a:spLocks noChangeArrowheads="1"/>
          </p:cNvSpPr>
          <p:nvPr/>
        </p:nvSpPr>
        <p:spPr bwMode="auto">
          <a:xfrm>
            <a:off x="990600" y="3227388"/>
            <a:ext cx="7924800" cy="305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s-ES" dirty="0">
              <a:solidFill>
                <a:prstClr val="black"/>
              </a:solidFill>
              <a:latin typeface="Candara" panose="020E0502030303020204" pitchFamily="34" charset="0"/>
              <a:ea typeface="DejaVu Sans"/>
              <a:cs typeface="DejaVu Sans"/>
            </a:endParaRPr>
          </a:p>
        </p:txBody>
      </p:sp>
      <p:sp>
        <p:nvSpPr>
          <p:cNvPr id="71685" name="1 Marcador de notas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645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3">
            <a:extLst>
              <a:ext uri="{FF2B5EF4-FFF2-40B4-BE49-F238E27FC236}">
                <a16:creationId xmlns:a16="http://schemas.microsoft.com/office/drawing/2014/main" xmlns="" id="{057C6E3B-B6F3-4EAD-BCD4-8B6CFD8E95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B556A1-2F7B-4A46-A2A0-1DB53E96116E}" type="slidenum">
              <a:rPr lang="es-ES" altLang="es-ES" sz="1800">
                <a:solidFill>
                  <a:prstClr val="black"/>
                </a:solidFill>
                <a:latin typeface="GeoSlab703 XBd BT"/>
                <a:ea typeface="DejaVu Sans"/>
              </a:rPr>
              <a:pPr eaLnBrk="1" hangingPunct="1">
                <a:spcBef>
                  <a:spcPct val="0"/>
                </a:spcBef>
              </a:pPr>
              <a:t>18</a:t>
            </a:fld>
            <a:endParaRPr lang="es-ES" altLang="es-ES" sz="1800">
              <a:solidFill>
                <a:prstClr val="black"/>
              </a:solidFill>
              <a:latin typeface="GeoSlab703 XBd BT"/>
              <a:ea typeface="DejaVu Sans"/>
            </a:endParaRPr>
          </a:p>
        </p:txBody>
      </p:sp>
      <p:sp>
        <p:nvSpPr>
          <p:cNvPr id="74755" name="Rectangle 1">
            <a:extLst>
              <a:ext uri="{FF2B5EF4-FFF2-40B4-BE49-F238E27FC236}">
                <a16:creationId xmlns:a16="http://schemas.microsoft.com/office/drawing/2014/main" xmlns="" id="{D5B8A45D-4802-4A83-B0A0-F5A66CE76D5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9075" y="811213"/>
            <a:ext cx="7121525" cy="40068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Text Box 2">
            <a:extLst>
              <a:ext uri="{FF2B5EF4-FFF2-40B4-BE49-F238E27FC236}">
                <a16:creationId xmlns:a16="http://schemas.microsoft.com/office/drawing/2014/main" xmlns="" id="{CB305F91-58D8-47C3-A157-B01590F65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0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DejaVu Sans" panose="020B0603030804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es-ES" altLang="es-ES" sz="1800">
              <a:solidFill>
                <a:prstClr val="black"/>
              </a:solidFill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23411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2587-0C3C-4F47-9D16-73F19AFA5B23}" type="datetimeFigureOut">
              <a:rPr lang="es-ES" smtClean="0"/>
              <a:t>07/06/2022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B2AF-EDA4-4C9A-A065-B14D64157B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2024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2587-0C3C-4F47-9D16-73F19AFA5B23}" type="datetimeFigureOut">
              <a:rPr lang="es-ES" smtClean="0"/>
              <a:t>07/06/2022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B2AF-EDA4-4C9A-A065-B14D64157B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4076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2587-0C3C-4F47-9D16-73F19AFA5B23}" type="datetimeFigureOut">
              <a:rPr lang="es-ES" smtClean="0"/>
              <a:t>07/06/2022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B2AF-EDA4-4C9A-A065-B14D64157B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624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1" y="2130432"/>
            <a:ext cx="10363199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4" y="3886209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3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7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09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45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82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18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5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91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FE800C27-AA92-4B5D-8592-F90A38DE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69FE3-4351-436B-8FD2-EAF50DF1423E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34668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4A7D2D6A-3760-4399-BC23-279253771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14/03/2014</a:t>
            </a: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D7E11E1E-7B47-43FC-B33A-8D227FC30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9B62DC58-DB10-49D6-A5FD-4167F4E17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1E48CB-E7C9-424C-ABCB-536A544827A1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83529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7" y="4406916"/>
            <a:ext cx="10363199" cy="1362075"/>
          </a:xfrm>
        </p:spPr>
        <p:txBody>
          <a:bodyPr anchor="t"/>
          <a:lstStyle>
            <a:lvl1pPr algn="l">
              <a:defRPr sz="381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7" y="2906714"/>
            <a:ext cx="10363199" cy="1500187"/>
          </a:xfrm>
        </p:spPr>
        <p:txBody>
          <a:bodyPr anchor="b"/>
          <a:lstStyle>
            <a:lvl1pPr marL="0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1pPr>
            <a:lvl2pPr marL="436400" indent="0">
              <a:buNone/>
              <a:defRPr sz="1724">
                <a:solidFill>
                  <a:schemeClr val="tx1">
                    <a:tint val="75000"/>
                  </a:schemeClr>
                </a:solidFill>
              </a:defRPr>
            </a:lvl2pPr>
            <a:lvl3pPr marL="872803" indent="0">
              <a:buNone/>
              <a:defRPr sz="1542">
                <a:solidFill>
                  <a:schemeClr val="tx1">
                    <a:tint val="75000"/>
                  </a:schemeClr>
                </a:solidFill>
              </a:defRPr>
            </a:lvl3pPr>
            <a:lvl4pPr marL="1309203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4pPr>
            <a:lvl5pPr marL="1745604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5pPr>
            <a:lvl6pPr marL="2182005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6pPr>
            <a:lvl7pPr marL="2618407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7pPr>
            <a:lvl8pPr marL="3054807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8pPr>
            <a:lvl9pPr marL="3491209" indent="0">
              <a:buNone/>
              <a:defRPr sz="136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A42ED6DC-9B0B-4520-8605-DED39E143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14/03/2014</a:t>
            </a: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99C13E86-62D4-4A4F-BCF6-8756D6B0D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B67758D5-0605-411A-9A70-0DE81AFA2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F69D1-7F2E-4D26-8B35-D78014E8E660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247032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60403" y="1600206"/>
            <a:ext cx="5842000" cy="4525963"/>
          </a:xfrm>
        </p:spPr>
        <p:txBody>
          <a:bodyPr/>
          <a:lstStyle>
            <a:lvl1pPr>
              <a:defRPr sz="2631"/>
            </a:lvl1pPr>
            <a:lvl2pPr>
              <a:defRPr sz="2268"/>
            </a:lvl2pPr>
            <a:lvl3pPr>
              <a:defRPr sz="1905"/>
            </a:lvl3pPr>
            <a:lvl4pPr>
              <a:defRPr sz="1724"/>
            </a:lvl4pPr>
            <a:lvl5pPr>
              <a:defRPr sz="1724"/>
            </a:lvl5pPr>
            <a:lvl6pPr>
              <a:defRPr sz="1724"/>
            </a:lvl6pPr>
            <a:lvl7pPr>
              <a:defRPr sz="1724"/>
            </a:lvl7pPr>
            <a:lvl8pPr>
              <a:defRPr sz="1724"/>
            </a:lvl8pPr>
            <a:lvl9pPr>
              <a:defRPr sz="1724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705601" y="1600206"/>
            <a:ext cx="5842000" cy="4525963"/>
          </a:xfrm>
        </p:spPr>
        <p:txBody>
          <a:bodyPr/>
          <a:lstStyle>
            <a:lvl1pPr>
              <a:defRPr sz="2631"/>
            </a:lvl1pPr>
            <a:lvl2pPr>
              <a:defRPr sz="2268"/>
            </a:lvl2pPr>
            <a:lvl3pPr>
              <a:defRPr sz="1905"/>
            </a:lvl3pPr>
            <a:lvl4pPr>
              <a:defRPr sz="1724"/>
            </a:lvl4pPr>
            <a:lvl5pPr>
              <a:defRPr sz="1724"/>
            </a:lvl5pPr>
            <a:lvl6pPr>
              <a:defRPr sz="1724"/>
            </a:lvl6pPr>
            <a:lvl7pPr>
              <a:defRPr sz="1724"/>
            </a:lvl7pPr>
            <a:lvl8pPr>
              <a:defRPr sz="1724"/>
            </a:lvl8pPr>
            <a:lvl9pPr>
              <a:defRPr sz="1724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8D3A266E-BBE3-4E14-9C74-57C25203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14/03/2014</a:t>
            </a: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A10F5966-57F7-4AFC-9F18-8253B2E9D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EEBE8BD3-4C31-4F7D-9387-B14A8CE7F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AFFC4A-7133-42BB-94F0-C8B17F0314BF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82157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4638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599" y="1535114"/>
            <a:ext cx="5386917" cy="639762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6400" indent="0">
              <a:buNone/>
              <a:defRPr sz="1905" b="1"/>
            </a:lvl2pPr>
            <a:lvl3pPr marL="872803" indent="0">
              <a:buNone/>
              <a:defRPr sz="1724" b="1"/>
            </a:lvl3pPr>
            <a:lvl4pPr marL="1309203" indent="0">
              <a:buNone/>
              <a:defRPr sz="1542" b="1"/>
            </a:lvl4pPr>
            <a:lvl5pPr marL="1745604" indent="0">
              <a:buNone/>
              <a:defRPr sz="1542" b="1"/>
            </a:lvl5pPr>
            <a:lvl6pPr marL="2182005" indent="0">
              <a:buNone/>
              <a:defRPr sz="1542" b="1"/>
            </a:lvl6pPr>
            <a:lvl7pPr marL="2618407" indent="0">
              <a:buNone/>
              <a:defRPr sz="1542" b="1"/>
            </a:lvl7pPr>
            <a:lvl8pPr marL="3054807" indent="0">
              <a:buNone/>
              <a:defRPr sz="1542" b="1"/>
            </a:lvl8pPr>
            <a:lvl9pPr marL="3491209" indent="0">
              <a:buNone/>
              <a:defRPr sz="1542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599" y="2174884"/>
            <a:ext cx="5386917" cy="3951288"/>
          </a:xfrm>
        </p:spPr>
        <p:txBody>
          <a:bodyPr/>
          <a:lstStyle>
            <a:lvl1pPr>
              <a:defRPr sz="2268"/>
            </a:lvl1pPr>
            <a:lvl2pPr>
              <a:defRPr sz="1905"/>
            </a:lvl2pPr>
            <a:lvl3pPr>
              <a:defRPr sz="1724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4" cy="639762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6400" indent="0">
              <a:buNone/>
              <a:defRPr sz="1905" b="1"/>
            </a:lvl2pPr>
            <a:lvl3pPr marL="872803" indent="0">
              <a:buNone/>
              <a:defRPr sz="1724" b="1"/>
            </a:lvl3pPr>
            <a:lvl4pPr marL="1309203" indent="0">
              <a:buNone/>
              <a:defRPr sz="1542" b="1"/>
            </a:lvl4pPr>
            <a:lvl5pPr marL="1745604" indent="0">
              <a:buNone/>
              <a:defRPr sz="1542" b="1"/>
            </a:lvl5pPr>
            <a:lvl6pPr marL="2182005" indent="0">
              <a:buNone/>
              <a:defRPr sz="1542" b="1"/>
            </a:lvl6pPr>
            <a:lvl7pPr marL="2618407" indent="0">
              <a:buNone/>
              <a:defRPr sz="1542" b="1"/>
            </a:lvl7pPr>
            <a:lvl8pPr marL="3054807" indent="0">
              <a:buNone/>
              <a:defRPr sz="1542" b="1"/>
            </a:lvl8pPr>
            <a:lvl9pPr marL="3491209" indent="0">
              <a:buNone/>
              <a:defRPr sz="1542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1" y="2174884"/>
            <a:ext cx="5389034" cy="3951288"/>
          </a:xfrm>
        </p:spPr>
        <p:txBody>
          <a:bodyPr/>
          <a:lstStyle>
            <a:lvl1pPr>
              <a:defRPr sz="2268"/>
            </a:lvl1pPr>
            <a:lvl2pPr>
              <a:defRPr sz="1905"/>
            </a:lvl2pPr>
            <a:lvl3pPr>
              <a:defRPr sz="1724"/>
            </a:lvl3pPr>
            <a:lvl4pPr>
              <a:defRPr sz="1542"/>
            </a:lvl4pPr>
            <a:lvl5pPr>
              <a:defRPr sz="1542"/>
            </a:lvl5pPr>
            <a:lvl6pPr>
              <a:defRPr sz="1542"/>
            </a:lvl6pPr>
            <a:lvl7pPr>
              <a:defRPr sz="1542"/>
            </a:lvl7pPr>
            <a:lvl8pPr>
              <a:defRPr sz="1542"/>
            </a:lvl8pPr>
            <a:lvl9pPr>
              <a:defRPr sz="1542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xmlns="" id="{B8E1D049-18B8-4F63-8D07-CFF11BF81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14/03/2014</a:t>
            </a:r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xmlns="" id="{732478D1-353A-4B8D-8A4A-DADEF0A4D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xmlns="" id="{D53E5A64-DD97-4DB2-B36E-7BDD1B4C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E429B-E43B-4A23-A0A6-F751CFEADA4D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05595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xmlns="" id="{7B8DF21A-D772-4F91-87A9-880BDE03D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14/03/2014</a:t>
            </a:r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xmlns="" id="{BBE2C91E-BB5D-48F5-9396-2EC23844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xmlns="" id="{0E5D91F5-5F9B-4BAC-ADED-6B0496747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5CF13-3F7D-4C95-9644-7F63E7340072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0307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P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F2041959-4283-4FEE-9B19-C6926E1A6D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-33124"/>
            <a:ext cx="12192000" cy="83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D5C7B05C-A5CD-46A0-BF16-4D8D509568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6372678"/>
            <a:ext cx="12192000" cy="7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6 Rectángulo">
            <a:extLst>
              <a:ext uri="{FF2B5EF4-FFF2-40B4-BE49-F238E27FC236}">
                <a16:creationId xmlns:a16="http://schemas.microsoft.com/office/drawing/2014/main" xmlns="" id="{CE30E94B-B91C-440D-A8C7-B5D16711F34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805" y="6522453"/>
            <a:ext cx="3482880" cy="25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1089">
                <a:solidFill>
                  <a:srgbClr val="C00000"/>
                </a:solidFill>
                <a:latin typeface="Calibri" pitchFamily="34" charset="0"/>
              </a:rPr>
              <a:t>Presentación del Curriculum Vitae</a:t>
            </a:r>
          </a:p>
        </p:txBody>
      </p:sp>
      <p:sp>
        <p:nvSpPr>
          <p:cNvPr id="5" name="7 Rectángulo">
            <a:extLst>
              <a:ext uri="{FF2B5EF4-FFF2-40B4-BE49-F238E27FC236}">
                <a16:creationId xmlns:a16="http://schemas.microsoft.com/office/drawing/2014/main" xmlns="" id="{66C4547D-049C-45C2-9DE5-13FF79D5B5E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51525" y="6522452"/>
            <a:ext cx="3482880" cy="25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1089">
                <a:solidFill>
                  <a:srgbClr val="C00000"/>
                </a:solidFill>
                <a:latin typeface="Calibri" pitchFamily="34" charset="0"/>
              </a:rPr>
              <a:t>Roberto Méndez Villafañe</a:t>
            </a: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6F33E841-25F6-40C4-823E-F59275123A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92321" y="6449006"/>
            <a:ext cx="1242239" cy="3657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F530009-A21A-48C6-B049-05CB21B8ADFA}" type="slidenum">
              <a:rPr lang="es-ES" altLang="en-US">
                <a:solidFill>
                  <a:prstClr val="black"/>
                </a:solidFill>
              </a:rPr>
              <a:pPr/>
              <a:t>‹Nº›</a:t>
            </a:fld>
            <a:endParaRPr lang="es-E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53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xmlns="" id="{541748EF-CC95-40C6-A1EE-AF5E9D4A7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17130-A47F-42CF-8A99-E1AD81568E1A}" type="slidenum">
              <a:rPr lang="es-ES" altLang="en-US"/>
              <a:pPr/>
              <a:t>‹Nº›</a:t>
            </a:fld>
            <a:endParaRPr lang="es-ES" altLang="en-US"/>
          </a:p>
        </p:txBody>
      </p:sp>
      <p:sp>
        <p:nvSpPr>
          <p:cNvPr id="12" name="9 Rectángulo">
            <a:extLst>
              <a:ext uri="{FF2B5EF4-FFF2-40B4-BE49-F238E27FC236}">
                <a16:creationId xmlns:a16="http://schemas.microsoft.com/office/drawing/2014/main" xmlns="" id="{33BC233B-A820-4BC1-AD12-0DEAAF2E0C8C}"/>
              </a:ext>
            </a:extLst>
          </p:cNvPr>
          <p:cNvSpPr/>
          <p:nvPr userDrawn="1"/>
        </p:nvSpPr>
        <p:spPr>
          <a:xfrm>
            <a:off x="1" y="4866270"/>
            <a:ext cx="418431" cy="2001510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1633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3" name="10 Rectángulo">
            <a:extLst>
              <a:ext uri="{FF2B5EF4-FFF2-40B4-BE49-F238E27FC236}">
                <a16:creationId xmlns:a16="http://schemas.microsoft.com/office/drawing/2014/main" xmlns="" id="{93361858-225D-45AB-A3A6-57F592331E2E}"/>
              </a:ext>
            </a:extLst>
          </p:cNvPr>
          <p:cNvSpPr/>
          <p:nvPr userDrawn="1"/>
        </p:nvSpPr>
        <p:spPr>
          <a:xfrm>
            <a:off x="-7076" y="4"/>
            <a:ext cx="412929" cy="2122513"/>
          </a:xfrm>
          <a:prstGeom prst="rect">
            <a:avLst/>
          </a:prstGeom>
          <a:solidFill>
            <a:srgbClr val="4BACC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1633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1 CuadroTexto">
            <a:extLst>
              <a:ext uri="{FF2B5EF4-FFF2-40B4-BE49-F238E27FC236}">
                <a16:creationId xmlns:a16="http://schemas.microsoft.com/office/drawing/2014/main" xmlns="" id="{8B6E4937-2BF4-4334-8728-E1A7D01DE3B7}"/>
              </a:ext>
            </a:extLst>
          </p:cNvPr>
          <p:cNvSpPr txBox="1"/>
          <p:nvPr userDrawn="1"/>
        </p:nvSpPr>
        <p:spPr>
          <a:xfrm>
            <a:off x="403716" y="4"/>
            <a:ext cx="3935244" cy="287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sz="1270" dirty="0" smtClean="0">
                <a:solidFill>
                  <a:prstClr val="black"/>
                </a:solidFill>
              </a:rPr>
              <a:t>Reunión CEIDEN-GUN</a:t>
            </a:r>
            <a:r>
              <a:rPr lang="es-ES" altLang="es-ES" sz="1270" baseline="0" dirty="0" smtClean="0">
                <a:solidFill>
                  <a:prstClr val="black"/>
                </a:solidFill>
              </a:rPr>
              <a:t> 8-9 de junio de 2022. CNA (Sevilla)</a:t>
            </a:r>
            <a:endParaRPr lang="es-ES" altLang="es-ES" sz="1270" dirty="0">
              <a:solidFill>
                <a:prstClr val="black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F6212CE-6C8C-4343-89ED-B7F56135A898}"/>
              </a:ext>
            </a:extLst>
          </p:cNvPr>
          <p:cNvSpPr txBox="1"/>
          <p:nvPr userDrawn="1"/>
        </p:nvSpPr>
        <p:spPr>
          <a:xfrm>
            <a:off x="403716" y="6484836"/>
            <a:ext cx="6100721" cy="287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270" dirty="0" smtClean="0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Laboratorio de Patrones Neutrónicos del CIEMAT. Roberto </a:t>
            </a:r>
            <a:r>
              <a:rPr lang="es-ES" sz="1270" dirty="0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Méndez Villafañe</a:t>
            </a:r>
          </a:p>
        </p:txBody>
      </p:sp>
      <p:sp>
        <p:nvSpPr>
          <p:cNvPr id="7" name="5 CuadroTexto">
            <a:extLst>
              <a:ext uri="{FF2B5EF4-FFF2-40B4-BE49-F238E27FC236}">
                <a16:creationId xmlns:a16="http://schemas.microsoft.com/office/drawing/2014/main" xmlns="" id="{070089D7-1B88-4FE8-999E-E0377A77FB99}"/>
              </a:ext>
            </a:extLst>
          </p:cNvPr>
          <p:cNvSpPr txBox="1"/>
          <p:nvPr userDrawn="1"/>
        </p:nvSpPr>
        <p:spPr>
          <a:xfrm>
            <a:off x="412932" y="308072"/>
            <a:ext cx="3163430" cy="3436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indent="326565" fontAlgn="base">
              <a:spcBef>
                <a:spcPct val="0"/>
              </a:spcBef>
              <a:spcAft>
                <a:spcPct val="0"/>
              </a:spcAft>
            </a:pPr>
            <a:r>
              <a:rPr lang="es-ES_tradnl" sz="1633" dirty="0" smtClean="0">
                <a:solidFill>
                  <a:prstClr val="white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Proyecto de ampliación del LPN</a:t>
            </a:r>
            <a:endParaRPr lang="es-ES" sz="1633" dirty="0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67" y="-1411"/>
            <a:ext cx="3941342" cy="7329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022" y="0"/>
            <a:ext cx="3140793" cy="6516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90" y="1"/>
            <a:ext cx="1276231" cy="65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0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2587-0C3C-4F47-9D16-73F19AFA5B23}" type="datetimeFigureOut">
              <a:rPr lang="es-ES" smtClean="0"/>
              <a:t>07/06/2022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B2AF-EDA4-4C9A-A065-B14D64157B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1175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9"/>
            <a:ext cx="4011084" cy="1162050"/>
          </a:xfrm>
        </p:spPr>
        <p:txBody>
          <a:bodyPr anchor="b"/>
          <a:lstStyle>
            <a:lvl1pPr algn="l">
              <a:defRPr sz="1905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9" y="273066"/>
            <a:ext cx="6815666" cy="5853113"/>
          </a:xfrm>
        </p:spPr>
        <p:txBody>
          <a:bodyPr/>
          <a:lstStyle>
            <a:lvl1pPr>
              <a:defRPr sz="3084"/>
            </a:lvl1pPr>
            <a:lvl2pPr>
              <a:defRPr sz="2631"/>
            </a:lvl2pPr>
            <a:lvl3pPr>
              <a:defRPr sz="2268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4"/>
            <a:ext cx="4011084" cy="4691063"/>
          </a:xfrm>
        </p:spPr>
        <p:txBody>
          <a:bodyPr/>
          <a:lstStyle>
            <a:lvl1pPr marL="0" indent="0">
              <a:buNone/>
              <a:defRPr sz="1361"/>
            </a:lvl1pPr>
            <a:lvl2pPr marL="436400" indent="0">
              <a:buNone/>
              <a:defRPr sz="1179"/>
            </a:lvl2pPr>
            <a:lvl3pPr marL="872803" indent="0">
              <a:buNone/>
              <a:defRPr sz="998"/>
            </a:lvl3pPr>
            <a:lvl4pPr marL="1309203" indent="0">
              <a:buNone/>
              <a:defRPr sz="816"/>
            </a:lvl4pPr>
            <a:lvl5pPr marL="1745604" indent="0">
              <a:buNone/>
              <a:defRPr sz="816"/>
            </a:lvl5pPr>
            <a:lvl6pPr marL="2182005" indent="0">
              <a:buNone/>
              <a:defRPr sz="816"/>
            </a:lvl6pPr>
            <a:lvl7pPr marL="2618407" indent="0">
              <a:buNone/>
              <a:defRPr sz="816"/>
            </a:lvl7pPr>
            <a:lvl8pPr marL="3054807" indent="0">
              <a:buNone/>
              <a:defRPr sz="816"/>
            </a:lvl8pPr>
            <a:lvl9pPr marL="3491209" indent="0">
              <a:buNone/>
              <a:defRPr sz="816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4CA42A29-2C29-46CB-AA17-7FE227331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14/03/2014</a:t>
            </a: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60884D5F-9E7C-4DF2-B303-2484A40A6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81A93F19-368A-4040-87CC-EC3532ED3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D2C02A-50A0-4E07-81E6-5C2FA837F27F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5041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23" y="4800600"/>
            <a:ext cx="7315200" cy="566738"/>
          </a:xfrm>
        </p:spPr>
        <p:txBody>
          <a:bodyPr anchor="b"/>
          <a:lstStyle>
            <a:lvl1pPr algn="l">
              <a:defRPr sz="1905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23" y="612784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084"/>
            </a:lvl1pPr>
            <a:lvl2pPr marL="436400" indent="0">
              <a:buNone/>
              <a:defRPr sz="2631"/>
            </a:lvl2pPr>
            <a:lvl3pPr marL="872803" indent="0">
              <a:buNone/>
              <a:defRPr sz="2268"/>
            </a:lvl3pPr>
            <a:lvl4pPr marL="1309203" indent="0">
              <a:buNone/>
              <a:defRPr sz="1905"/>
            </a:lvl4pPr>
            <a:lvl5pPr marL="1745604" indent="0">
              <a:buNone/>
              <a:defRPr sz="1905"/>
            </a:lvl5pPr>
            <a:lvl6pPr marL="2182005" indent="0">
              <a:buNone/>
              <a:defRPr sz="1905"/>
            </a:lvl6pPr>
            <a:lvl7pPr marL="2618407" indent="0">
              <a:buNone/>
              <a:defRPr sz="1905"/>
            </a:lvl7pPr>
            <a:lvl8pPr marL="3054807" indent="0">
              <a:buNone/>
              <a:defRPr sz="1905"/>
            </a:lvl8pPr>
            <a:lvl9pPr marL="3491209" indent="0">
              <a:buNone/>
              <a:defRPr sz="1905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23" y="5367346"/>
            <a:ext cx="7315200" cy="804862"/>
          </a:xfrm>
        </p:spPr>
        <p:txBody>
          <a:bodyPr/>
          <a:lstStyle>
            <a:lvl1pPr marL="0" indent="0">
              <a:buNone/>
              <a:defRPr sz="1361"/>
            </a:lvl1pPr>
            <a:lvl2pPr marL="436400" indent="0">
              <a:buNone/>
              <a:defRPr sz="1179"/>
            </a:lvl2pPr>
            <a:lvl3pPr marL="872803" indent="0">
              <a:buNone/>
              <a:defRPr sz="998"/>
            </a:lvl3pPr>
            <a:lvl4pPr marL="1309203" indent="0">
              <a:buNone/>
              <a:defRPr sz="816"/>
            </a:lvl4pPr>
            <a:lvl5pPr marL="1745604" indent="0">
              <a:buNone/>
              <a:defRPr sz="816"/>
            </a:lvl5pPr>
            <a:lvl6pPr marL="2182005" indent="0">
              <a:buNone/>
              <a:defRPr sz="816"/>
            </a:lvl6pPr>
            <a:lvl7pPr marL="2618407" indent="0">
              <a:buNone/>
              <a:defRPr sz="816"/>
            </a:lvl7pPr>
            <a:lvl8pPr marL="3054807" indent="0">
              <a:buNone/>
              <a:defRPr sz="816"/>
            </a:lvl8pPr>
            <a:lvl9pPr marL="3491209" indent="0">
              <a:buNone/>
              <a:defRPr sz="816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56BE391C-7399-4D1A-BE59-0E0DBBB0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14/03/2014</a:t>
            </a: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20499A33-8DFE-41F1-9486-BAB5E8A35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C2441F62-2160-48AB-A830-3DF08A563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60324D-E4F4-4492-B033-BBDED70F17E0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18568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AC8DB6AA-BA30-4A05-A21B-769DFA0D2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14/03/2014</a:t>
            </a: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31C74C94-8179-4081-AE14-52E56BA55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8B12EDC1-6586-400A-A0AC-CE668B30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596ED-07D0-48EF-95A8-A3B5F804AEFB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15631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575801" y="274654"/>
            <a:ext cx="2971801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60406" y="274654"/>
            <a:ext cx="8712201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EE3658F9-7738-47FD-BD54-54787D686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14/03/2014</a:t>
            </a: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7902C3BD-5D4C-4893-8BB8-2CD03D204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58A60AD0-F015-4B68-A9BA-E5FAB2B72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C56FB-EBB2-4C09-B13C-50939797E59D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92812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P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CF7E48-A1CB-44F4-AC69-B2AD2F9B2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116661"/>
            <a:ext cx="12192000" cy="83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4E9512-1BA0-41CE-ABD7-FAC00FA45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6372678"/>
            <a:ext cx="12192000" cy="7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3823" y="571504"/>
            <a:ext cx="10348383" cy="75247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D8047F31-2B9A-4AAE-9724-8C5D1F85EA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6006" y="6469159"/>
            <a:ext cx="3859200" cy="36435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008BC61A-E9BC-4703-A162-0EF755B120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792321" y="6449006"/>
            <a:ext cx="1242239" cy="365798"/>
          </a:xfrm>
        </p:spPr>
        <p:txBody>
          <a:bodyPr/>
          <a:lstStyle>
            <a:lvl1pPr>
              <a:defRPr/>
            </a:lvl1pPr>
          </a:lstStyle>
          <a:p>
            <a:fld id="{DD03CAD0-53A1-4FFA-9059-0D2731B19EC5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879497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2120" cy="1145009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09562" y="1604515"/>
            <a:ext cx="10972120" cy="3977484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350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P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D504503E-8D20-4DFA-B37A-63FACC9CCE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-27363"/>
            <a:ext cx="12192000" cy="83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FD593139-5D49-4BB4-97EC-70EDA7AC9B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6372678"/>
            <a:ext cx="12192000" cy="7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6 Rectángulo">
            <a:extLst>
              <a:ext uri="{FF2B5EF4-FFF2-40B4-BE49-F238E27FC236}">
                <a16:creationId xmlns:a16="http://schemas.microsoft.com/office/drawing/2014/main" xmlns="" id="{8F2C7DF9-6405-4804-838D-C40B4F3BF9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25331"/>
            <a:ext cx="6627840" cy="26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80" tIns="43640" rIns="87280" bIns="4364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s-ES" altLang="es-ES" sz="1179">
                <a:solidFill>
                  <a:srgbClr val="800000"/>
                </a:solidFill>
                <a:cs typeface="DejaVu Sans" pitchFamily="34" charset="0"/>
              </a:rPr>
              <a:t>Establecimiento y desarrollo de un patrón primario en Metrología Neutrónica</a:t>
            </a:r>
          </a:p>
        </p:txBody>
      </p:sp>
      <p:sp>
        <p:nvSpPr>
          <p:cNvPr id="5" name="9 Rectángulo">
            <a:extLst>
              <a:ext uri="{FF2B5EF4-FFF2-40B4-BE49-F238E27FC236}">
                <a16:creationId xmlns:a16="http://schemas.microsoft.com/office/drawing/2014/main" xmlns="" id="{7D1C6921-92C5-443C-885D-AA62A0B0C9C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68162" y="6525332"/>
            <a:ext cx="2480640" cy="26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280" tIns="43640" rIns="87280" bIns="4364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s-ES" altLang="es-ES" sz="1179">
                <a:solidFill>
                  <a:srgbClr val="800000"/>
                </a:solidFill>
                <a:cs typeface="DejaVu Sans" pitchFamily="34" charset="0"/>
              </a:rPr>
              <a:t>Roberto Méndez Villafañe</a:t>
            </a: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23D9B668-D699-471E-BDC6-C0F69BE329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0792321" y="6448997"/>
            <a:ext cx="1242239" cy="364359"/>
          </a:xfrm>
        </p:spPr>
        <p:txBody>
          <a:bodyPr/>
          <a:lstStyle>
            <a:lvl1pPr>
              <a:defRPr/>
            </a:lvl1pPr>
          </a:lstStyle>
          <a:p>
            <a:fld id="{788FFAA0-4F5C-455E-9EF5-F1DCCAE124EE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98978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2587-0C3C-4F47-9D16-73F19AFA5B23}" type="datetimeFigureOut">
              <a:rPr lang="es-ES" smtClean="0"/>
              <a:t>07/06/2022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B2AF-EDA4-4C9A-A065-B14D64157B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5635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2587-0C3C-4F47-9D16-73F19AFA5B23}" type="datetimeFigureOut">
              <a:rPr lang="es-ES" smtClean="0"/>
              <a:t>07/06/2022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B2AF-EDA4-4C9A-A065-B14D64157B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724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2587-0C3C-4F47-9D16-73F19AFA5B23}" type="datetimeFigureOut">
              <a:rPr lang="es-ES" smtClean="0"/>
              <a:t>07/06/2022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B2AF-EDA4-4C9A-A065-B14D64157B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5280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2587-0C3C-4F47-9D16-73F19AFA5B23}" type="datetimeFigureOut">
              <a:rPr lang="es-ES" smtClean="0"/>
              <a:t>07/06/2022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B2AF-EDA4-4C9A-A065-B14D64157B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068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2587-0C3C-4F47-9D16-73F19AFA5B23}" type="datetimeFigureOut">
              <a:rPr lang="es-ES" smtClean="0"/>
              <a:t>07/06/2022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B2AF-EDA4-4C9A-A065-B14D64157B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371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2587-0C3C-4F47-9D16-73F19AFA5B23}" type="datetimeFigureOut">
              <a:rPr lang="es-ES" smtClean="0"/>
              <a:t>07/06/2022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B2AF-EDA4-4C9A-A065-B14D64157B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4038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C2587-0C3C-4F47-9D16-73F19AFA5B23}" type="datetimeFigureOut">
              <a:rPr lang="es-ES" smtClean="0"/>
              <a:t>07/06/2022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0B2AF-EDA4-4C9A-A065-B14D64157B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1350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C2587-0C3C-4F47-9D16-73F19AFA5B23}" type="datetimeFigureOut">
              <a:rPr lang="es-ES" smtClean="0"/>
              <a:t>07/06/2022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E0B2AF-EDA4-4C9A-A065-B14D64157B0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258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xmlns="" id="{001A5225-D877-426F-8C08-9836B2560F4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8644" y="275078"/>
            <a:ext cx="10974719" cy="114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213" tIns="48107" rIns="96213" bIns="481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xmlns="" id="{EBA38A8F-514B-4678-A32C-CA9D197A47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8644" y="1600008"/>
            <a:ext cx="10974719" cy="452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213" tIns="48107" rIns="96213" bIns="481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/>
              <a:t>Haga clic para modificar el estilo de texto del patrón</a:t>
            </a:r>
          </a:p>
          <a:p>
            <a:pPr lvl="1"/>
            <a:r>
              <a:rPr lang="es-ES" altLang="es-ES"/>
              <a:t>Segundo nivel</a:t>
            </a:r>
          </a:p>
          <a:p>
            <a:pPr lvl="2"/>
            <a:r>
              <a:rPr lang="es-ES" altLang="es-ES"/>
              <a:t>Tercer nivel</a:t>
            </a:r>
          </a:p>
          <a:p>
            <a:pPr lvl="3"/>
            <a:r>
              <a:rPr lang="es-ES" altLang="es-ES"/>
              <a:t>Cuarto nivel</a:t>
            </a:r>
          </a:p>
          <a:p>
            <a:pPr lvl="4"/>
            <a:r>
              <a:rPr lang="es-ES" alt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D78786B0-9D04-4903-88EE-96BB58A37A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8645" y="6356827"/>
            <a:ext cx="2845441" cy="364359"/>
          </a:xfrm>
          <a:prstGeom prst="rect">
            <a:avLst/>
          </a:prstGeom>
        </p:spPr>
        <p:txBody>
          <a:bodyPr vert="horz" lIns="96213" tIns="48107" rIns="96213" bIns="48107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79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s-ES">
                <a:solidFill>
                  <a:prstClr val="black">
                    <a:tint val="75000"/>
                  </a:prstClr>
                </a:solidFill>
              </a:rPr>
              <a:t>14/03/2014</a:t>
            </a: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7FBC360A-2DD0-488F-B5C2-0C01521CD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6405" y="6356827"/>
            <a:ext cx="3859200" cy="364359"/>
          </a:xfrm>
          <a:prstGeom prst="rect">
            <a:avLst/>
          </a:prstGeom>
        </p:spPr>
        <p:txBody>
          <a:bodyPr vert="horz" lIns="96213" tIns="48107" rIns="96213" bIns="48107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79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90FC1CD5-82D3-4028-85C9-C53C435D9F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925" y="6356827"/>
            <a:ext cx="2845441" cy="364359"/>
          </a:xfrm>
          <a:prstGeom prst="rect">
            <a:avLst/>
          </a:prstGeom>
        </p:spPr>
        <p:txBody>
          <a:bodyPr vert="horz" wrap="square" lIns="96213" tIns="48107" rIns="96213" bIns="48107" numCol="1" anchor="ctr" anchorCtr="0" compatLnSpc="1">
            <a:prstTxWarp prst="textNoShape">
              <a:avLst/>
            </a:prstTxWarp>
          </a:bodyPr>
          <a:lstStyle>
            <a:lvl1pPr algn="r">
              <a:defRPr sz="1179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2A5EEE-43F0-43CB-A1D3-5A3199FED3BA}" type="slidenum">
              <a:rPr lang="es-ES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4649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ctr" defTabSz="872706" rtl="0" eaLnBrk="0" fontAlgn="base" hangingPunct="0">
        <a:spcBef>
          <a:spcPct val="0"/>
        </a:spcBef>
        <a:spcAft>
          <a:spcPct val="0"/>
        </a:spcAft>
        <a:defRPr sz="4173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72706" rtl="0" eaLnBrk="0" fontAlgn="base" hangingPunct="0">
        <a:spcBef>
          <a:spcPct val="0"/>
        </a:spcBef>
        <a:spcAft>
          <a:spcPct val="0"/>
        </a:spcAft>
        <a:defRPr sz="4173">
          <a:solidFill>
            <a:schemeClr val="tx1"/>
          </a:solidFill>
          <a:latin typeface="Calibri" pitchFamily="34" charset="0"/>
        </a:defRPr>
      </a:lvl2pPr>
      <a:lvl3pPr algn="ctr" defTabSz="872706" rtl="0" eaLnBrk="0" fontAlgn="base" hangingPunct="0">
        <a:spcBef>
          <a:spcPct val="0"/>
        </a:spcBef>
        <a:spcAft>
          <a:spcPct val="0"/>
        </a:spcAft>
        <a:defRPr sz="4173">
          <a:solidFill>
            <a:schemeClr val="tx1"/>
          </a:solidFill>
          <a:latin typeface="Calibri" pitchFamily="34" charset="0"/>
        </a:defRPr>
      </a:lvl3pPr>
      <a:lvl4pPr algn="ctr" defTabSz="872706" rtl="0" eaLnBrk="0" fontAlgn="base" hangingPunct="0">
        <a:spcBef>
          <a:spcPct val="0"/>
        </a:spcBef>
        <a:spcAft>
          <a:spcPct val="0"/>
        </a:spcAft>
        <a:defRPr sz="4173">
          <a:solidFill>
            <a:schemeClr val="tx1"/>
          </a:solidFill>
          <a:latin typeface="Calibri" pitchFamily="34" charset="0"/>
        </a:defRPr>
      </a:lvl4pPr>
      <a:lvl5pPr algn="ctr" defTabSz="872706" rtl="0" eaLnBrk="0" fontAlgn="base" hangingPunct="0">
        <a:spcBef>
          <a:spcPct val="0"/>
        </a:spcBef>
        <a:spcAft>
          <a:spcPct val="0"/>
        </a:spcAft>
        <a:defRPr sz="4173">
          <a:solidFill>
            <a:schemeClr val="tx1"/>
          </a:solidFill>
          <a:latin typeface="Calibri" pitchFamily="34" charset="0"/>
        </a:defRPr>
      </a:lvl5pPr>
      <a:lvl6pPr marL="414752" algn="ctr" defTabSz="872706" rtl="0" fontAlgn="base">
        <a:spcBef>
          <a:spcPct val="0"/>
        </a:spcBef>
        <a:spcAft>
          <a:spcPct val="0"/>
        </a:spcAft>
        <a:defRPr sz="4173">
          <a:solidFill>
            <a:schemeClr val="tx1"/>
          </a:solidFill>
          <a:latin typeface="Calibri" pitchFamily="34" charset="0"/>
        </a:defRPr>
      </a:lvl6pPr>
      <a:lvl7pPr marL="829502" algn="ctr" defTabSz="872706" rtl="0" fontAlgn="base">
        <a:spcBef>
          <a:spcPct val="0"/>
        </a:spcBef>
        <a:spcAft>
          <a:spcPct val="0"/>
        </a:spcAft>
        <a:defRPr sz="4173">
          <a:solidFill>
            <a:schemeClr val="tx1"/>
          </a:solidFill>
          <a:latin typeface="Calibri" pitchFamily="34" charset="0"/>
        </a:defRPr>
      </a:lvl7pPr>
      <a:lvl8pPr marL="1244253" algn="ctr" defTabSz="872706" rtl="0" fontAlgn="base">
        <a:spcBef>
          <a:spcPct val="0"/>
        </a:spcBef>
        <a:spcAft>
          <a:spcPct val="0"/>
        </a:spcAft>
        <a:defRPr sz="4173">
          <a:solidFill>
            <a:schemeClr val="tx1"/>
          </a:solidFill>
          <a:latin typeface="Calibri" pitchFamily="34" charset="0"/>
        </a:defRPr>
      </a:lvl8pPr>
      <a:lvl9pPr marL="1659005" algn="ctr" defTabSz="872706" rtl="0" fontAlgn="base">
        <a:spcBef>
          <a:spcPct val="0"/>
        </a:spcBef>
        <a:spcAft>
          <a:spcPct val="0"/>
        </a:spcAft>
        <a:defRPr sz="4173">
          <a:solidFill>
            <a:schemeClr val="tx1"/>
          </a:solidFill>
          <a:latin typeface="Calibri" pitchFamily="34" charset="0"/>
        </a:defRPr>
      </a:lvl9pPr>
    </p:titleStyle>
    <p:bodyStyle>
      <a:lvl1pPr marL="326905" indent="-326905" algn="l" defTabSz="87270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84" kern="1200">
          <a:solidFill>
            <a:schemeClr val="tx1"/>
          </a:solidFill>
          <a:latin typeface="+mn-lt"/>
          <a:ea typeface="+mn-ea"/>
          <a:cs typeface="+mn-cs"/>
        </a:defRPr>
      </a:lvl1pPr>
      <a:lvl2pPr marL="708533" indent="-272181" algn="l" defTabSz="87270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31" kern="1200">
          <a:solidFill>
            <a:schemeClr val="tx1"/>
          </a:solidFill>
          <a:latin typeface="+mn-lt"/>
          <a:ea typeface="+mn-ea"/>
          <a:cs typeface="+mn-cs"/>
        </a:defRPr>
      </a:lvl2pPr>
      <a:lvl3pPr marL="1090161" indent="-217457" algn="l" defTabSz="87270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3pPr>
      <a:lvl4pPr marL="1526514" indent="-217457" algn="l" defTabSz="87270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62868" indent="-217457" algn="l" defTabSz="87270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00206" indent="-218201" algn="l" defTabSz="87280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836607" indent="-218201" algn="l" defTabSz="87280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273009" indent="-218201" algn="l" defTabSz="87280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709409" indent="-218201" algn="l" defTabSz="872803" rtl="0" eaLnBrk="1" latinLnBrk="0" hangingPunct="1">
        <a:spcBef>
          <a:spcPct val="20000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872803" rtl="0" eaLnBrk="1" latinLnBrk="0" hangingPunct="1">
        <a:defRPr sz="1724" kern="1200">
          <a:solidFill>
            <a:schemeClr val="tx1"/>
          </a:solidFill>
          <a:latin typeface="+mn-lt"/>
          <a:ea typeface="+mn-ea"/>
          <a:cs typeface="+mn-cs"/>
        </a:defRPr>
      </a:lvl1pPr>
      <a:lvl2pPr marL="436400" algn="l" defTabSz="872803" rtl="0" eaLnBrk="1" latinLnBrk="0" hangingPunct="1">
        <a:defRPr sz="1724" kern="1200">
          <a:solidFill>
            <a:schemeClr val="tx1"/>
          </a:solidFill>
          <a:latin typeface="+mn-lt"/>
          <a:ea typeface="+mn-ea"/>
          <a:cs typeface="+mn-cs"/>
        </a:defRPr>
      </a:lvl2pPr>
      <a:lvl3pPr marL="872803" algn="l" defTabSz="872803" rtl="0" eaLnBrk="1" latinLnBrk="0" hangingPunct="1">
        <a:defRPr sz="1724" kern="1200">
          <a:solidFill>
            <a:schemeClr val="tx1"/>
          </a:solidFill>
          <a:latin typeface="+mn-lt"/>
          <a:ea typeface="+mn-ea"/>
          <a:cs typeface="+mn-cs"/>
        </a:defRPr>
      </a:lvl3pPr>
      <a:lvl4pPr marL="1309203" algn="l" defTabSz="872803" rtl="0" eaLnBrk="1" latinLnBrk="0" hangingPunct="1">
        <a:defRPr sz="1724" kern="1200">
          <a:solidFill>
            <a:schemeClr val="tx1"/>
          </a:solidFill>
          <a:latin typeface="+mn-lt"/>
          <a:ea typeface="+mn-ea"/>
          <a:cs typeface="+mn-cs"/>
        </a:defRPr>
      </a:lvl4pPr>
      <a:lvl5pPr marL="1745604" algn="l" defTabSz="872803" rtl="0" eaLnBrk="1" latinLnBrk="0" hangingPunct="1">
        <a:defRPr sz="1724" kern="1200">
          <a:solidFill>
            <a:schemeClr val="tx1"/>
          </a:solidFill>
          <a:latin typeface="+mn-lt"/>
          <a:ea typeface="+mn-ea"/>
          <a:cs typeface="+mn-cs"/>
        </a:defRPr>
      </a:lvl5pPr>
      <a:lvl6pPr marL="2182005" algn="l" defTabSz="872803" rtl="0" eaLnBrk="1" latinLnBrk="0" hangingPunct="1">
        <a:defRPr sz="1724" kern="1200">
          <a:solidFill>
            <a:schemeClr val="tx1"/>
          </a:solidFill>
          <a:latin typeface="+mn-lt"/>
          <a:ea typeface="+mn-ea"/>
          <a:cs typeface="+mn-cs"/>
        </a:defRPr>
      </a:lvl6pPr>
      <a:lvl7pPr marL="2618407" algn="l" defTabSz="872803" rtl="0" eaLnBrk="1" latinLnBrk="0" hangingPunct="1">
        <a:defRPr sz="1724" kern="1200">
          <a:solidFill>
            <a:schemeClr val="tx1"/>
          </a:solidFill>
          <a:latin typeface="+mn-lt"/>
          <a:ea typeface="+mn-ea"/>
          <a:cs typeface="+mn-cs"/>
        </a:defRPr>
      </a:lvl7pPr>
      <a:lvl8pPr marL="3054807" algn="l" defTabSz="872803" rtl="0" eaLnBrk="1" latinLnBrk="0" hangingPunct="1">
        <a:defRPr sz="1724" kern="1200">
          <a:solidFill>
            <a:schemeClr val="tx1"/>
          </a:solidFill>
          <a:latin typeface="+mn-lt"/>
          <a:ea typeface="+mn-ea"/>
          <a:cs typeface="+mn-cs"/>
        </a:defRPr>
      </a:lvl8pPr>
      <a:lvl9pPr marL="3491209" algn="l" defTabSz="872803" rtl="0" eaLnBrk="1" latinLnBrk="0" hangingPunct="1">
        <a:defRPr sz="17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11" Type="http://schemas.openxmlformats.org/officeDocument/2006/relationships/image" Target="../media/image10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9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Relationship Id="rId1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jpeg"/><Relationship Id="rId5" Type="http://schemas.openxmlformats.org/officeDocument/2006/relationships/image" Target="../media/image15.emf"/><Relationship Id="rId4" Type="http://schemas.openxmlformats.org/officeDocument/2006/relationships/image" Target="../media/image14.png"/><Relationship Id="rId9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49870" y="1833902"/>
            <a:ext cx="9144000" cy="2587084"/>
          </a:xfrm>
          <a:ln w="28575">
            <a:solidFill>
              <a:srgbClr val="4BACC6"/>
            </a:solidFill>
          </a:ln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dirty="0" smtClean="0">
                <a:latin typeface="+mn-lt"/>
              </a:rPr>
              <a:t/>
            </a:r>
            <a:br>
              <a:rPr lang="es-ES" dirty="0" smtClean="0">
                <a:latin typeface="+mn-lt"/>
              </a:rPr>
            </a:br>
            <a:r>
              <a:rPr lang="es-ES" sz="4800" dirty="0" smtClean="0">
                <a:latin typeface="+mn-lt"/>
              </a:rPr>
              <a:t>Proyecto de ampliación del Laboratorio de Patrones Neutrónicos del CIEMAT</a:t>
            </a:r>
            <a:r>
              <a:rPr lang="es-ES" sz="4800" dirty="0" smtClean="0"/>
              <a:t/>
            </a:r>
            <a:br>
              <a:rPr lang="es-ES" sz="4800" dirty="0" smtClean="0"/>
            </a:br>
            <a:r>
              <a:rPr lang="es-ES" sz="2000" dirty="0" smtClean="0"/>
              <a:t>Roberto Méndez Villafañe</a:t>
            </a:r>
            <a:endParaRPr lang="es-ES" sz="2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4866270"/>
            <a:ext cx="9144000" cy="1296533"/>
          </a:xfrm>
        </p:spPr>
        <p:txBody>
          <a:bodyPr>
            <a:normAutofit lnSpcReduction="10000"/>
          </a:bodyPr>
          <a:lstStyle/>
          <a:p>
            <a:r>
              <a:rPr lang="es-ES" dirty="0" smtClean="0"/>
              <a:t>Reunión CEIDEN-GUN </a:t>
            </a:r>
          </a:p>
          <a:p>
            <a:r>
              <a:rPr lang="es-ES" dirty="0" smtClean="0"/>
              <a:t>8-9 de junio de 2022</a:t>
            </a:r>
          </a:p>
          <a:p>
            <a:r>
              <a:rPr lang="es-ES" dirty="0" smtClean="0"/>
              <a:t>CNA (Sevilla)</a:t>
            </a:r>
            <a:endParaRPr lang="es-ES" dirty="0"/>
          </a:p>
        </p:txBody>
      </p:sp>
      <p:sp>
        <p:nvSpPr>
          <p:cNvPr id="4" name="9 Rectángulo">
            <a:extLst>
              <a:ext uri="{FF2B5EF4-FFF2-40B4-BE49-F238E27FC236}">
                <a16:creationId xmlns:a16="http://schemas.microsoft.com/office/drawing/2014/main" xmlns="" id="{33BC233B-A820-4BC1-AD12-0DEAAF2E0C8C}"/>
              </a:ext>
            </a:extLst>
          </p:cNvPr>
          <p:cNvSpPr/>
          <p:nvPr/>
        </p:nvSpPr>
        <p:spPr>
          <a:xfrm>
            <a:off x="1" y="4866270"/>
            <a:ext cx="418431" cy="2001510"/>
          </a:xfrm>
          <a:prstGeom prst="rect">
            <a:avLst/>
          </a:prstGeom>
          <a:solidFill>
            <a:srgbClr val="4BACC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1633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sp>
        <p:nvSpPr>
          <p:cNvPr id="5" name="10 Rectángulo">
            <a:extLst>
              <a:ext uri="{FF2B5EF4-FFF2-40B4-BE49-F238E27FC236}">
                <a16:creationId xmlns:a16="http://schemas.microsoft.com/office/drawing/2014/main" xmlns="" id="{93361858-225D-45AB-A3A6-57F592331E2E}"/>
              </a:ext>
            </a:extLst>
          </p:cNvPr>
          <p:cNvSpPr/>
          <p:nvPr/>
        </p:nvSpPr>
        <p:spPr>
          <a:xfrm>
            <a:off x="-7076" y="4"/>
            <a:ext cx="412929" cy="2122513"/>
          </a:xfrm>
          <a:prstGeom prst="rect">
            <a:avLst/>
          </a:prstGeom>
          <a:solidFill>
            <a:srgbClr val="4BACC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1633">
              <a:solidFill>
                <a:prstClr val="white"/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6" y="4"/>
            <a:ext cx="6249272" cy="116221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656" y="4"/>
            <a:ext cx="4568129" cy="94785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785" y="4"/>
            <a:ext cx="1856215" cy="94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2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47497B7-89FA-4774-AD34-C0C0ACC1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7130-A47F-42CF-8A99-E1AD81568E1A}" type="slidenum">
              <a:rPr lang="es-ES" altLang="en-US" smtClean="0">
                <a:solidFill>
                  <a:prstClr val="black"/>
                </a:solidFill>
              </a:rPr>
              <a:pPr/>
              <a:t>10</a:t>
            </a:fld>
            <a:endParaRPr lang="es-ES" altLang="en-US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6B6A1-DC9B-4C59-97B7-4F45E0ED72A2}"/>
              </a:ext>
            </a:extLst>
          </p:cNvPr>
          <p:cNvSpPr txBox="1"/>
          <p:nvPr/>
        </p:nvSpPr>
        <p:spPr>
          <a:xfrm>
            <a:off x="617907" y="4494239"/>
            <a:ext cx="9985355" cy="2043701"/>
          </a:xfrm>
          <a:prstGeom prst="rect">
            <a:avLst/>
          </a:prstGeom>
          <a:noFill/>
          <a:ln w="19050">
            <a:solidFill>
              <a:srgbClr val="4BACC6"/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es-ES" sz="1633" dirty="0">
                <a:solidFill>
                  <a:srgbClr val="4BACC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Celda caliente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infraestructura complementaria a la anterior que además de ser necesaria para el propio Baño de Mn responde a una demanda de este tipo de instalación en nuestro país. </a:t>
            </a: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Necesaria para operar el Baño de Mn</a:t>
            </a:r>
          </a:p>
          <a:p>
            <a:pPr fontAlgn="base"/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Permitirá la manipulación de fuentes neutrónicas encapsuladas.</a:t>
            </a:r>
            <a:endParaRPr lang="es-ES" sz="1633" dirty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ts val="544"/>
              </a:spcAft>
            </a:pP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Implica:</a:t>
            </a:r>
          </a:p>
          <a:p>
            <a:pPr marL="259232" indent="-259232" fontAlgn="base">
              <a:spcBef>
                <a:spcPct val="0"/>
              </a:spcBef>
              <a:spcAft>
                <a:spcPts val="544"/>
              </a:spcAft>
              <a:buFont typeface="Arial" panose="020B0604020202020204" pitchFamily="34" charset="0"/>
              <a:buChar char="•"/>
            </a:pP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Blindajes neutrónicos</a:t>
            </a:r>
          </a:p>
          <a:p>
            <a:pPr marL="259232" indent="-259232" fontAlgn="base">
              <a:spcBef>
                <a:spcPct val="0"/>
              </a:spcBef>
              <a:spcAft>
                <a:spcPts val="544"/>
              </a:spcAft>
              <a:buFont typeface="Arial" panose="020B0604020202020204" pitchFamily="34" charset="0"/>
              <a:buChar char="•"/>
            </a:pP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Puerta blindada</a:t>
            </a:r>
          </a:p>
          <a:p>
            <a:pPr marL="259232" indent="-259232" fontAlgn="base">
              <a:spcBef>
                <a:spcPct val="0"/>
              </a:spcBef>
              <a:spcAft>
                <a:spcPts val="544"/>
              </a:spcAft>
              <a:buFont typeface="Arial" panose="020B0604020202020204" pitchFamily="34" charset="0"/>
              <a:buChar char="•"/>
            </a:pP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Manipuladores remotos</a:t>
            </a:r>
            <a:endParaRPr lang="es-ES" sz="1633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421" y="1269764"/>
            <a:ext cx="4180649" cy="287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xmlns="" id="{7E194BC1-6AAE-478C-9485-5A9C3D2943D0}"/>
              </a:ext>
            </a:extLst>
          </p:cNvPr>
          <p:cNvSpPr txBox="1">
            <a:spLocks noChangeArrowheads="1"/>
          </p:cNvSpPr>
          <p:nvPr/>
        </p:nvSpPr>
        <p:spPr>
          <a:xfrm>
            <a:off x="506921" y="1281790"/>
            <a:ext cx="6705110" cy="3212448"/>
          </a:xfrm>
          <a:prstGeom prst="rect">
            <a:avLst/>
          </a:prstGeom>
        </p:spPr>
        <p:txBody>
          <a:bodyPr/>
          <a:lstStyle>
            <a:lvl1pPr marL="342900" indent="-342900" algn="just" defTabSz="449263" rtl="0" eaLnBrk="0" fontAlgn="base" hangingPunct="0">
              <a:lnSpc>
                <a:spcPct val="95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just" defTabSz="449263" rtl="0" eaLnBrk="0" fontAlgn="base" hangingPunct="0">
              <a:lnSpc>
                <a:spcPct val="95000"/>
              </a:lnSpc>
              <a:spcBef>
                <a:spcPts val="7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1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just" defTabSz="449263" rtl="0" eaLnBrk="0" fontAlgn="base" hangingPunct="0">
              <a:lnSpc>
                <a:spcPct val="95000"/>
              </a:lnSpc>
              <a:spcBef>
                <a:spcPts val="6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9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7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ClrTx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s-ES" altLang="es-ES" sz="1633" kern="0" dirty="0">
                <a:cs typeface="Arial" panose="020B0604020202020204" pitchFamily="34" charset="0"/>
              </a:rPr>
              <a:t>Los elementos necesarios para la construcción del  patrón primario son:</a:t>
            </a:r>
          </a:p>
          <a:p>
            <a:pPr marL="259232" indent="-259232">
              <a:buClrTx/>
              <a:buFont typeface="Arial" panose="020B0604020202020204" pitchFamily="34" charset="0"/>
              <a:buChar char="•"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s-ES" altLang="es-ES" sz="1633" kern="0" dirty="0">
                <a:cs typeface="Arial" panose="020B0604020202020204" pitchFamily="34" charset="0"/>
              </a:rPr>
              <a:t>Diseño de la </a:t>
            </a:r>
            <a:r>
              <a:rPr lang="es-ES" altLang="es-ES" sz="1633" kern="0" dirty="0">
                <a:solidFill>
                  <a:srgbClr val="4BACC6"/>
                </a:solidFill>
                <a:cs typeface="Arial" panose="020B0604020202020204" pitchFamily="34" charset="0"/>
              </a:rPr>
              <a:t>esfera de acero inoxidable </a:t>
            </a:r>
            <a:r>
              <a:rPr lang="es-ES" altLang="es-ES" sz="1633" kern="0" dirty="0">
                <a:cs typeface="Arial" panose="020B0604020202020204" pitchFamily="34" charset="0"/>
              </a:rPr>
              <a:t>de </a:t>
            </a:r>
            <a:r>
              <a:rPr lang="es-ES" altLang="es-ES" sz="1633" kern="0" dirty="0" smtClean="0">
                <a:cs typeface="Arial" panose="020B0604020202020204" pitchFamily="34" charset="0"/>
              </a:rPr>
              <a:t>120 </a:t>
            </a:r>
            <a:r>
              <a:rPr lang="es-ES" altLang="es-ES" sz="1633" kern="0" dirty="0">
                <a:cs typeface="Arial" panose="020B0604020202020204" pitchFamily="34" charset="0"/>
              </a:rPr>
              <a:t>cm de diámetro</a:t>
            </a:r>
          </a:p>
          <a:p>
            <a:pPr marL="259232" indent="-259232">
              <a:buClrTx/>
              <a:buFont typeface="Arial" panose="020B0604020202020204" pitchFamily="34" charset="0"/>
              <a:buChar char="•"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s-ES" altLang="es-ES" sz="1633" kern="0" dirty="0">
                <a:cs typeface="Arial" panose="020B0604020202020204" pitchFamily="34" charset="0"/>
              </a:rPr>
              <a:t>Estudio (MC) de los </a:t>
            </a:r>
            <a:r>
              <a:rPr lang="es-ES" altLang="es-ES" sz="1633" kern="0" dirty="0">
                <a:solidFill>
                  <a:srgbClr val="4BACC6"/>
                </a:solidFill>
                <a:cs typeface="Arial" panose="020B0604020202020204" pitchFamily="34" charset="0"/>
              </a:rPr>
              <a:t>factores de corrección</a:t>
            </a:r>
          </a:p>
          <a:p>
            <a:pPr marL="259232" indent="-259232">
              <a:buClrTx/>
              <a:buFont typeface="Arial" panose="020B0604020202020204" pitchFamily="34" charset="0"/>
              <a:buChar char="•"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s-ES" altLang="es-ES" sz="1633" kern="0" dirty="0">
                <a:cs typeface="Arial" panose="020B0604020202020204" pitchFamily="34" charset="0"/>
              </a:rPr>
              <a:t>Determinación de la </a:t>
            </a:r>
            <a:r>
              <a:rPr lang="es-ES" altLang="es-ES" sz="1633" kern="0" dirty="0">
                <a:solidFill>
                  <a:srgbClr val="4BACC6"/>
                </a:solidFill>
                <a:cs typeface="Arial" panose="020B0604020202020204" pitchFamily="34" charset="0"/>
              </a:rPr>
              <a:t>eficiencia del detector </a:t>
            </a:r>
            <a:r>
              <a:rPr lang="es-ES" altLang="es-ES" sz="1633" kern="0" dirty="0">
                <a:cs typeface="Arial" panose="020B0604020202020204" pitchFamily="34" charset="0"/>
              </a:rPr>
              <a:t>con apoyo de IR13: estandarización del </a:t>
            </a:r>
            <a:r>
              <a:rPr lang="es-ES" altLang="es-ES" sz="1633" kern="0" baseline="30000" dirty="0">
                <a:cs typeface="Arial" panose="020B0604020202020204" pitchFamily="34" charset="0"/>
              </a:rPr>
              <a:t>56</a:t>
            </a:r>
            <a:r>
              <a:rPr lang="es-ES" altLang="es-ES" sz="1633" kern="0" dirty="0">
                <a:cs typeface="Arial" panose="020B0604020202020204" pitchFamily="34" charset="0"/>
              </a:rPr>
              <a:t>Mn con centelleo líquido mediante el método CIEMAT-NIST y con el método </a:t>
            </a:r>
            <a:r>
              <a:rPr lang="es-ES" altLang="es-ES" sz="1633" kern="0" dirty="0">
                <a:ea typeface="Cambria Math" panose="02040503050406030204" pitchFamily="18" charset="0"/>
                <a:cs typeface="Arial" panose="020B0604020202020204" pitchFamily="34" charset="0"/>
              </a:rPr>
              <a:t>4</a:t>
            </a:r>
            <a:r>
              <a:rPr lang="el-GR" altLang="es-ES" sz="1633" kern="0" dirty="0">
                <a:ea typeface="Cambria Math" panose="02040503050406030204" pitchFamily="18" charset="0"/>
                <a:cs typeface="Arial"/>
              </a:rPr>
              <a:t>πβ</a:t>
            </a:r>
            <a:r>
              <a:rPr lang="es-ES" altLang="es-ES" sz="1633" kern="0" dirty="0">
                <a:ea typeface="Cambria Math" panose="02040503050406030204" pitchFamily="18" charset="0"/>
                <a:cs typeface="Arial"/>
              </a:rPr>
              <a:t>-</a:t>
            </a:r>
            <a:r>
              <a:rPr lang="el-GR" altLang="es-ES" sz="1633" kern="0" dirty="0">
                <a:ea typeface="Cambria Math" panose="02040503050406030204" pitchFamily="18" charset="0"/>
                <a:cs typeface="Arial"/>
              </a:rPr>
              <a:t>γ</a:t>
            </a:r>
            <a:endParaRPr lang="es-ES" altLang="es-ES" sz="1633" kern="0" dirty="0"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 marL="259232" indent="-259232">
              <a:buClrTx/>
              <a:buFont typeface="Arial" panose="020B0604020202020204" pitchFamily="34" charset="0"/>
              <a:buChar char="•"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s-ES" altLang="es-ES" sz="1633" kern="0" dirty="0">
                <a:cs typeface="Arial" panose="020B0604020202020204" pitchFamily="34" charset="0"/>
              </a:rPr>
              <a:t>Diseño del </a:t>
            </a:r>
            <a:r>
              <a:rPr lang="es-ES" altLang="es-ES" sz="1633" kern="0" dirty="0">
                <a:solidFill>
                  <a:srgbClr val="4BACC6"/>
                </a:solidFill>
                <a:cs typeface="Arial" panose="020B0604020202020204" pitchFamily="34" charset="0"/>
              </a:rPr>
              <a:t>sistema de circulación </a:t>
            </a:r>
            <a:r>
              <a:rPr lang="es-ES" altLang="es-ES" sz="1633" kern="0" dirty="0">
                <a:cs typeface="Arial" panose="020B0604020202020204" pitchFamily="34" charset="0"/>
              </a:rPr>
              <a:t>de la solución y blindajes asociados</a:t>
            </a:r>
          </a:p>
          <a:p>
            <a:pPr marL="259232" indent="-259232">
              <a:buClrTx/>
              <a:buFont typeface="Arial" panose="020B0604020202020204" pitchFamily="34" charset="0"/>
              <a:buChar char="•"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s-ES" altLang="es-ES" sz="1633" kern="0" dirty="0">
                <a:cs typeface="Arial" panose="020B0604020202020204" pitchFamily="34" charset="0"/>
              </a:rPr>
              <a:t>Diseño de </a:t>
            </a:r>
            <a:r>
              <a:rPr lang="es-ES" altLang="es-ES" sz="1633" kern="0" dirty="0">
                <a:solidFill>
                  <a:srgbClr val="4BACC6"/>
                </a:solidFill>
                <a:cs typeface="Arial" panose="020B0604020202020204" pitchFamily="34" charset="0"/>
              </a:rPr>
              <a:t>celda caliente </a:t>
            </a:r>
            <a:r>
              <a:rPr lang="es-ES" altLang="es-ES" sz="1633" kern="0" dirty="0">
                <a:cs typeface="Arial" panose="020B0604020202020204" pitchFamily="34" charset="0"/>
              </a:rPr>
              <a:t>para manipulación fuentes neutrónicas</a:t>
            </a:r>
          </a:p>
          <a:p>
            <a:pPr marL="259232" indent="-259232">
              <a:buClrTx/>
              <a:buFont typeface="Arial" panose="020B0604020202020204" pitchFamily="34" charset="0"/>
              <a:buChar char="•"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s-ES" altLang="es-ES" sz="1633" kern="0" dirty="0">
                <a:cs typeface="Arial" panose="020B0604020202020204" pitchFamily="34" charset="0"/>
              </a:rPr>
              <a:t>Diseño de </a:t>
            </a:r>
            <a:r>
              <a:rPr lang="es-ES" altLang="es-ES" sz="1633" kern="0" dirty="0">
                <a:solidFill>
                  <a:srgbClr val="4BACC6"/>
                </a:solidFill>
                <a:cs typeface="Arial" panose="020B0604020202020204" pitchFamily="34" charset="0"/>
              </a:rPr>
              <a:t>blindajes</a:t>
            </a:r>
          </a:p>
          <a:p>
            <a:pPr marL="259232" indent="-259232">
              <a:buClrTx/>
              <a:buFont typeface="Arial" panose="020B0604020202020204" pitchFamily="34" charset="0"/>
              <a:buChar char="•"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r>
              <a:rPr lang="es-ES" altLang="es-ES" sz="1633" kern="0" dirty="0">
                <a:cs typeface="Arial" panose="020B0604020202020204" pitchFamily="34" charset="0"/>
              </a:rPr>
              <a:t>Modificación de la </a:t>
            </a:r>
            <a:r>
              <a:rPr lang="es-ES" altLang="es-ES" sz="1633" kern="0" dirty="0">
                <a:solidFill>
                  <a:srgbClr val="4BACC6"/>
                </a:solidFill>
                <a:cs typeface="Arial" panose="020B0604020202020204" pitchFamily="34" charset="0"/>
              </a:rPr>
              <a:t>licencia de operación </a:t>
            </a:r>
            <a:r>
              <a:rPr lang="es-ES" altLang="es-ES" sz="1633" kern="0" dirty="0">
                <a:cs typeface="Arial" panose="020B0604020202020204" pitchFamily="34" charset="0"/>
              </a:rPr>
              <a:t>de la instalación ante CSN</a:t>
            </a:r>
          </a:p>
          <a:p>
            <a:pPr indent="-309639">
              <a:buClrTx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endParaRPr lang="es-ES" altLang="es-ES" sz="1633" kern="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09639">
              <a:buClrTx/>
              <a:tabLst>
                <a:tab pos="311079" algn="l"/>
                <a:tab pos="406131" algn="l"/>
                <a:tab pos="813702" algn="l"/>
                <a:tab pos="1221273" algn="l"/>
                <a:tab pos="1628844" algn="l"/>
                <a:tab pos="2036415" algn="l"/>
                <a:tab pos="2443986" algn="l"/>
                <a:tab pos="2851556" algn="l"/>
                <a:tab pos="3259128" algn="l"/>
                <a:tab pos="3666698" algn="l"/>
                <a:tab pos="4074270" algn="l"/>
                <a:tab pos="4481840" algn="l"/>
                <a:tab pos="4889412" algn="l"/>
                <a:tab pos="5296982" algn="l"/>
                <a:tab pos="5704553" algn="l"/>
                <a:tab pos="6112124" algn="l"/>
                <a:tab pos="6519695" algn="l"/>
                <a:tab pos="6927266" algn="l"/>
                <a:tab pos="7334837" algn="l"/>
                <a:tab pos="7742408" algn="l"/>
                <a:tab pos="8149979" algn="l"/>
              </a:tabLst>
              <a:defRPr/>
            </a:pPr>
            <a:endParaRPr lang="es-ES" altLang="es-ES" sz="1633" kern="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10 CuadroTexto">
            <a:extLst>
              <a:ext uri="{FF2B5EF4-FFF2-40B4-BE49-F238E27FC236}">
                <a16:creationId xmlns:a16="http://schemas.microsoft.com/office/drawing/2014/main" xmlns="" id="{01692FEF-9669-4093-A8BF-3D83C1AFEC40}"/>
              </a:ext>
            </a:extLst>
          </p:cNvPr>
          <p:cNvSpPr txBox="1"/>
          <p:nvPr/>
        </p:nvSpPr>
        <p:spPr>
          <a:xfrm>
            <a:off x="412930" y="765331"/>
            <a:ext cx="2776594" cy="3157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indent="326565" fontAlgn="base">
              <a:spcBef>
                <a:spcPct val="0"/>
              </a:spcBef>
              <a:spcAft>
                <a:spcPct val="0"/>
              </a:spcAft>
            </a:pPr>
            <a:r>
              <a:rPr lang="es-ES" sz="1452" dirty="0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Desarrollo del patrón primario</a:t>
            </a:r>
          </a:p>
        </p:txBody>
      </p:sp>
    </p:spTree>
    <p:extLst>
      <p:ext uri="{BB962C8B-B14F-4D97-AF65-F5344CB8AC3E}">
        <p14:creationId xmlns:p14="http://schemas.microsoft.com/office/powerpoint/2010/main" val="10412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47497B7-89FA-4774-AD34-C0C0ACC1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7130-A47F-42CF-8A99-E1AD81568E1A}" type="slidenum">
              <a:rPr lang="es-ES" altLang="en-US" smtClean="0">
                <a:solidFill>
                  <a:prstClr val="black"/>
                </a:solidFill>
              </a:rPr>
              <a:pPr/>
              <a:t>11</a:t>
            </a:fld>
            <a:endParaRPr lang="es-ES" altLang="en-US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6B6A1-DC9B-4C59-97B7-4F45E0ED72A2}"/>
              </a:ext>
            </a:extLst>
          </p:cNvPr>
          <p:cNvSpPr txBox="1"/>
          <p:nvPr/>
        </p:nvSpPr>
        <p:spPr>
          <a:xfrm>
            <a:off x="804867" y="1403998"/>
            <a:ext cx="7316135" cy="431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544"/>
              </a:spcAft>
            </a:pP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El LPN pretende ampliar sus capacidades con la incorporación de nuevos campos neutrónicos:</a:t>
            </a:r>
          </a:p>
          <a:p>
            <a:pPr fontAlgn="base">
              <a:spcBef>
                <a:spcPct val="0"/>
              </a:spcBef>
              <a:spcAft>
                <a:spcPts val="544"/>
              </a:spcAft>
            </a:pPr>
            <a:r>
              <a:rPr lang="es-ES" sz="1633" b="1" dirty="0">
                <a:solidFill>
                  <a:prstClr val="black"/>
                </a:solidFill>
                <a:cs typeface="Times New Roman" panose="02020603050405020304" pitchFamily="18" charset="0"/>
              </a:rPr>
              <a:t>Campos térmicos</a:t>
            </a:r>
            <a:r>
              <a:rPr lang="es-ES" sz="1633" dirty="0">
                <a:solidFill>
                  <a:prstClr val="black"/>
                </a:solidFill>
                <a:cs typeface="Times New Roman" panose="02020603050405020304" pitchFamily="18" charset="0"/>
              </a:rPr>
              <a:t>: </a:t>
            </a:r>
          </a:p>
          <a:p>
            <a:pPr marL="259232" indent="-259232" fontAlgn="base">
              <a:spcBef>
                <a:spcPct val="0"/>
              </a:spcBef>
              <a:spcAft>
                <a:spcPts val="544"/>
              </a:spcAft>
              <a:buFont typeface="Arial" panose="020B0604020202020204" pitchFamily="34" charset="0"/>
              <a:buChar char="•"/>
            </a:pPr>
            <a:r>
              <a:rPr lang="es-ES" sz="1633" dirty="0">
                <a:solidFill>
                  <a:prstClr val="black"/>
                </a:solidFill>
                <a:cs typeface="Times New Roman" panose="02020603050405020304" pitchFamily="18" charset="0"/>
              </a:rPr>
              <a:t>Desarrollo de campo térmico procedente de una fuente de Cf moderada por agua ligera </a:t>
            </a:r>
          </a:p>
          <a:p>
            <a:pPr marL="259232" indent="-259232" fontAlgn="base">
              <a:spcBef>
                <a:spcPct val="0"/>
              </a:spcBef>
              <a:spcAft>
                <a:spcPts val="544"/>
              </a:spcAft>
              <a:buFont typeface="Arial" panose="020B0604020202020204" pitchFamily="34" charset="0"/>
              <a:buChar char="•"/>
            </a:pPr>
            <a:r>
              <a:rPr lang="es-ES" sz="1633" dirty="0">
                <a:solidFill>
                  <a:prstClr val="black"/>
                </a:solidFill>
                <a:cs typeface="Times New Roman" panose="02020603050405020304" pitchFamily="18" charset="0"/>
              </a:rPr>
              <a:t>Desarrollo de campo térmico procedente de </a:t>
            </a:r>
            <a:r>
              <a:rPr lang="es-ES" sz="1633" dirty="0">
                <a:solidFill>
                  <a:srgbClr val="4BACC6"/>
                </a:solidFill>
                <a:cs typeface="Times New Roman" panose="02020603050405020304" pitchFamily="18" charset="0"/>
              </a:rPr>
              <a:t>pila térmica de grafito</a:t>
            </a:r>
            <a:endParaRPr lang="es-ES" sz="1633" dirty="0">
              <a:solidFill>
                <a:srgbClr val="4BACC6"/>
              </a:solidFill>
              <a:cs typeface="Arial" panose="020B0604020202020204" pitchFamily="34" charset="0"/>
            </a:endParaRPr>
          </a:p>
          <a:p>
            <a:pPr fontAlgn="base"/>
            <a:r>
              <a:rPr lang="es-ES" sz="1633" b="1" dirty="0">
                <a:solidFill>
                  <a:prstClr val="black"/>
                </a:solidFill>
                <a:cs typeface="Arial" panose="020B0604020202020204" pitchFamily="34" charset="0"/>
              </a:rPr>
              <a:t>Haces monoenergéticos</a:t>
            </a: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</a:p>
          <a:p>
            <a:pPr marL="259232" indent="-259232" fontAlgn="base">
              <a:buFont typeface="Arial" panose="020B0604020202020204" pitchFamily="34" charset="0"/>
              <a:buChar char="•"/>
            </a:pP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Incorporación de generador de D-D  y D-T de la Unidad de Innovación Nuclear: aportará haces monoenergéticos de 2 y 14 MeV.</a:t>
            </a:r>
          </a:p>
          <a:p>
            <a:pPr fontAlgn="base"/>
            <a:r>
              <a:rPr lang="es-ES" sz="1633" b="1" dirty="0">
                <a:solidFill>
                  <a:prstClr val="black"/>
                </a:solidFill>
                <a:cs typeface="Arial" panose="020B0604020202020204" pitchFamily="34" charset="0"/>
              </a:rPr>
              <a:t>Desarrollo de campos de trabajo</a:t>
            </a: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</a:p>
          <a:p>
            <a:pPr marL="259232" indent="-259232" fontAlgn="base">
              <a:spcBef>
                <a:spcPts val="544"/>
              </a:spcBef>
              <a:buFont typeface="Arial" panose="020B0604020202020204" pitchFamily="34" charset="0"/>
              <a:buChar char="•"/>
            </a:pP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Campos de calibración en instalaciones de </a:t>
            </a:r>
            <a:r>
              <a:rPr lang="es-ES" sz="1633" dirty="0" err="1">
                <a:solidFill>
                  <a:prstClr val="black"/>
                </a:solidFill>
                <a:cs typeface="Arial" panose="020B0604020202020204" pitchFamily="34" charset="0"/>
              </a:rPr>
              <a:t>protonterapia</a:t>
            </a:r>
            <a:endParaRPr lang="es-ES" sz="1633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59232" indent="-259232" fontAlgn="base">
              <a:spcBef>
                <a:spcPts val="544"/>
              </a:spcBef>
              <a:buFont typeface="Arial" panose="020B0604020202020204" pitchFamily="34" charset="0"/>
              <a:buChar char="•"/>
            </a:pP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Campos de calibración en CLPU</a:t>
            </a:r>
          </a:p>
          <a:p>
            <a:pPr marL="259232" indent="-259232" fontAlgn="base">
              <a:spcBef>
                <a:spcPts val="544"/>
              </a:spcBef>
              <a:buFont typeface="Arial" panose="020B0604020202020204" pitchFamily="34" charset="0"/>
              <a:buChar char="•"/>
            </a:pP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Campo de calibración en la nueva instalación IFMIF-DONES</a:t>
            </a:r>
          </a:p>
          <a:p>
            <a:pPr fontAlgn="base"/>
            <a:endParaRPr lang="es-ES" sz="1633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fontAlgn="base"/>
            <a:endParaRPr lang="es-ES" sz="1633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10 CuadroTexto">
            <a:extLst>
              <a:ext uri="{FF2B5EF4-FFF2-40B4-BE49-F238E27FC236}">
                <a16:creationId xmlns:a16="http://schemas.microsoft.com/office/drawing/2014/main" xmlns="" id="{E97AF056-6A7C-4275-BD15-2AFCA9E21702}"/>
              </a:ext>
            </a:extLst>
          </p:cNvPr>
          <p:cNvSpPr txBox="1"/>
          <p:nvPr/>
        </p:nvSpPr>
        <p:spPr>
          <a:xfrm>
            <a:off x="412931" y="765331"/>
            <a:ext cx="3636124" cy="3157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indent="326565" fontAlgn="base">
              <a:spcBef>
                <a:spcPct val="0"/>
              </a:spcBef>
              <a:spcAft>
                <a:spcPct val="0"/>
              </a:spcAft>
            </a:pPr>
            <a:r>
              <a:rPr lang="es-ES" sz="1452" dirty="0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Desarrollo de nuevos campos neutrónicos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548" y="3618513"/>
            <a:ext cx="3694410" cy="257893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39" y="906923"/>
            <a:ext cx="3050258" cy="2287693"/>
          </a:xfrm>
          <a:prstGeom prst="rect">
            <a:avLst/>
          </a:prstGeom>
        </p:spPr>
      </p:pic>
      <p:sp>
        <p:nvSpPr>
          <p:cNvPr id="8" name="Rectangle 6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7848965" y="6084108"/>
            <a:ext cx="4050003" cy="421592"/>
          </a:xfrm>
          <a:prstGeom prst="rect">
            <a:avLst/>
          </a:prstGeom>
        </p:spPr>
        <p:txBody>
          <a:bodyPr tIns="12239"/>
          <a:lstStyle>
            <a:lvl1pPr marL="342900" indent="-342900" algn="just" defTabSz="449263" rtl="0" eaLnBrk="0" fontAlgn="base" hangingPunct="0">
              <a:lnSpc>
                <a:spcPct val="95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just" defTabSz="449263" rtl="0" eaLnBrk="0" fontAlgn="base" hangingPunct="0">
              <a:lnSpc>
                <a:spcPct val="95000"/>
              </a:lnSpc>
              <a:spcBef>
                <a:spcPts val="7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1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just" defTabSz="449263" rtl="0" eaLnBrk="0" fontAlgn="base" hangingPunct="0">
              <a:lnSpc>
                <a:spcPct val="95000"/>
              </a:lnSpc>
              <a:spcBef>
                <a:spcPts val="6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9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7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ClrTx/>
              <a:tabLst>
                <a:tab pos="0" algn="l"/>
                <a:tab pos="104775" algn="l"/>
                <a:tab pos="554042" algn="l"/>
                <a:tab pos="1003307" algn="l"/>
                <a:tab pos="1452572" algn="l"/>
                <a:tab pos="1901838" algn="l"/>
                <a:tab pos="2351103" algn="l"/>
                <a:tab pos="2800369" algn="l"/>
                <a:tab pos="3249634" algn="l"/>
                <a:tab pos="3698899" algn="l"/>
                <a:tab pos="4148166" algn="l"/>
                <a:tab pos="4597430" algn="l"/>
                <a:tab pos="5046696" algn="l"/>
                <a:tab pos="5495961" algn="l"/>
                <a:tab pos="5945227" algn="l"/>
                <a:tab pos="6394492" algn="l"/>
                <a:tab pos="6843758" algn="l"/>
                <a:tab pos="7293023" algn="l"/>
                <a:tab pos="7742289" algn="l"/>
                <a:tab pos="8191553" algn="l"/>
                <a:tab pos="8640820" algn="l"/>
              </a:tabLst>
              <a:defRPr/>
            </a:pPr>
            <a:r>
              <a:rPr lang="es-ES" altLang="es-ES" sz="1452" kern="0" dirty="0">
                <a:cs typeface="Calibri" panose="020F0502020204030204" pitchFamily="34" charset="0"/>
              </a:rPr>
              <a:t>Espectro simulado con MCNP5 de </a:t>
            </a:r>
            <a:r>
              <a:rPr lang="es-ES" altLang="es-ES" sz="1452" kern="0" baseline="30000" dirty="0">
                <a:cs typeface="Calibri" panose="020F0502020204030204" pitchFamily="34" charset="0"/>
              </a:rPr>
              <a:t>252</a:t>
            </a:r>
            <a:r>
              <a:rPr lang="es-ES" altLang="es-ES" sz="1452" kern="0" dirty="0">
                <a:cs typeface="Calibri" panose="020F0502020204030204" pitchFamily="34" charset="0"/>
              </a:rPr>
              <a:t>Cf moderado por agua pesada y agua ligera</a:t>
            </a:r>
            <a:endParaRPr lang="fi-FI" altLang="es-ES" sz="1452" kern="0" dirty="0">
              <a:cs typeface="Calibri" panose="020F0502020204030204" pitchFamily="34" charset="0"/>
            </a:endParaRPr>
          </a:p>
        </p:txBody>
      </p:sp>
      <p:sp>
        <p:nvSpPr>
          <p:cNvPr id="9" name="Rectangle 6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7906060" y="3274617"/>
            <a:ext cx="4050003" cy="421592"/>
          </a:xfrm>
          <a:prstGeom prst="rect">
            <a:avLst/>
          </a:prstGeom>
        </p:spPr>
        <p:txBody>
          <a:bodyPr tIns="12239"/>
          <a:lstStyle>
            <a:lvl1pPr marL="342900" indent="-342900" algn="just" defTabSz="449263" rtl="0" eaLnBrk="0" fontAlgn="base" hangingPunct="0">
              <a:lnSpc>
                <a:spcPct val="95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just" defTabSz="449263" rtl="0" eaLnBrk="0" fontAlgn="base" hangingPunct="0">
              <a:lnSpc>
                <a:spcPct val="95000"/>
              </a:lnSpc>
              <a:spcBef>
                <a:spcPts val="7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1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just" defTabSz="449263" rtl="0" eaLnBrk="0" fontAlgn="base" hangingPunct="0">
              <a:lnSpc>
                <a:spcPct val="95000"/>
              </a:lnSpc>
              <a:spcBef>
                <a:spcPts val="6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9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7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ClrTx/>
              <a:tabLst>
                <a:tab pos="0" algn="l"/>
                <a:tab pos="104775" algn="l"/>
                <a:tab pos="554042" algn="l"/>
                <a:tab pos="1003307" algn="l"/>
                <a:tab pos="1452572" algn="l"/>
                <a:tab pos="1901838" algn="l"/>
                <a:tab pos="2351103" algn="l"/>
                <a:tab pos="2800369" algn="l"/>
                <a:tab pos="3249634" algn="l"/>
                <a:tab pos="3698899" algn="l"/>
                <a:tab pos="4148166" algn="l"/>
                <a:tab pos="4597430" algn="l"/>
                <a:tab pos="5046696" algn="l"/>
                <a:tab pos="5495961" algn="l"/>
                <a:tab pos="5945227" algn="l"/>
                <a:tab pos="6394492" algn="l"/>
                <a:tab pos="6843758" algn="l"/>
                <a:tab pos="7293023" algn="l"/>
                <a:tab pos="7742289" algn="l"/>
                <a:tab pos="8191553" algn="l"/>
                <a:tab pos="8640820" algn="l"/>
              </a:tabLst>
              <a:defRPr/>
            </a:pPr>
            <a:r>
              <a:rPr lang="es-ES" altLang="es-ES" sz="1452" kern="0" dirty="0">
                <a:cs typeface="Calibri" panose="020F0502020204030204" pitchFamily="34" charset="0"/>
              </a:rPr>
              <a:t>Irradiación de materiales de ENSA con H</a:t>
            </a:r>
            <a:r>
              <a:rPr lang="es-ES" altLang="es-ES" sz="1452" kern="0" baseline="-25000" dirty="0">
                <a:cs typeface="Calibri" panose="020F0502020204030204" pitchFamily="34" charset="0"/>
              </a:rPr>
              <a:t>2</a:t>
            </a:r>
            <a:r>
              <a:rPr lang="es-ES" altLang="es-ES" sz="1452" kern="0" dirty="0">
                <a:cs typeface="Calibri" panose="020F0502020204030204" pitchFamily="34" charset="0"/>
              </a:rPr>
              <a:t>O-Cf.</a:t>
            </a:r>
            <a:endParaRPr lang="fi-FI" altLang="es-ES" sz="1452" kern="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76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47497B7-89FA-4774-AD34-C0C0ACC1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7130-A47F-42CF-8A99-E1AD81568E1A}" type="slidenum">
              <a:rPr lang="es-ES" altLang="en-US" smtClean="0">
                <a:solidFill>
                  <a:prstClr val="black"/>
                </a:solidFill>
              </a:rPr>
              <a:pPr/>
              <a:t>12</a:t>
            </a:fld>
            <a:endParaRPr lang="es-ES" altLang="en-US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6B6A1-DC9B-4C59-97B7-4F45E0ED72A2}"/>
              </a:ext>
            </a:extLst>
          </p:cNvPr>
          <p:cNvSpPr txBox="1"/>
          <p:nvPr/>
        </p:nvSpPr>
        <p:spPr>
          <a:xfrm>
            <a:off x="739411" y="1382549"/>
            <a:ext cx="6924332" cy="2043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544"/>
              </a:spcAft>
            </a:pPr>
            <a:r>
              <a:rPr lang="es-ES" sz="1633" dirty="0">
                <a:solidFill>
                  <a:srgbClr val="4BACC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Pila térmica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conjunto de grafito (</a:t>
            </a:r>
            <a:r>
              <a:rPr lang="el-GR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= 1.786 g·cm</a:t>
            </a:r>
            <a:r>
              <a:rPr lang="es-ES" sz="1633" baseline="300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 de dimensiones </a:t>
            </a:r>
            <a:r>
              <a:rPr lang="es-ES" sz="1633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1.5 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 x </a:t>
            </a:r>
            <a:r>
              <a:rPr lang="es-ES" sz="1633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1.5 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 x </a:t>
            </a:r>
            <a:r>
              <a:rPr lang="es-ES" sz="1633" dirty="0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1.8 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 rodeado de un blindaje de polietileno. En su interior se sitúan varias fuentes de Am-Be (1.1·10</a:t>
            </a:r>
            <a:r>
              <a:rPr lang="es-ES" sz="1633" baseline="300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s-ES" sz="1633" baseline="300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 lo cual permite producir campos térmicos para calibrar equipos de medida neutrónica.</a:t>
            </a:r>
          </a:p>
          <a:p>
            <a:pPr fontAlgn="base">
              <a:spcBef>
                <a:spcPct val="0"/>
              </a:spcBef>
              <a:spcAft>
                <a:spcPts val="544"/>
              </a:spcAft>
            </a:pP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La pila de grafito contará con una cavidad central de 40 cm x 40 cm.</a:t>
            </a:r>
          </a:p>
          <a:p>
            <a:pPr fontAlgn="base">
              <a:spcBef>
                <a:spcPct val="0"/>
              </a:spcBef>
              <a:spcAft>
                <a:spcPts val="544"/>
              </a:spcAft>
            </a:pP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Se podrán irradiar equipos tanto en el exterior como en el interior.</a:t>
            </a:r>
            <a:endParaRPr lang="es-ES" sz="1633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fontAlgn="base"/>
            <a:endParaRPr lang="es-ES" sz="1633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12" y="3094298"/>
            <a:ext cx="3292027" cy="3262453"/>
          </a:xfrm>
          <a:prstGeom prst="rect">
            <a:avLst/>
          </a:prstGeom>
        </p:spPr>
      </p:pic>
      <p:sp>
        <p:nvSpPr>
          <p:cNvPr id="14" name="Rectangle 6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4065890" y="3333452"/>
            <a:ext cx="3896082" cy="421592"/>
          </a:xfrm>
          <a:prstGeom prst="rect">
            <a:avLst/>
          </a:prstGeom>
        </p:spPr>
        <p:txBody>
          <a:bodyPr tIns="12239"/>
          <a:lstStyle>
            <a:lvl1pPr marL="342900" indent="-342900" algn="just" defTabSz="449263" rtl="0" eaLnBrk="0" fontAlgn="base" hangingPunct="0">
              <a:lnSpc>
                <a:spcPct val="95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just" defTabSz="449263" rtl="0" eaLnBrk="0" fontAlgn="base" hangingPunct="0">
              <a:lnSpc>
                <a:spcPct val="95000"/>
              </a:lnSpc>
              <a:spcBef>
                <a:spcPts val="7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1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just" defTabSz="449263" rtl="0" eaLnBrk="0" fontAlgn="base" hangingPunct="0">
              <a:lnSpc>
                <a:spcPct val="95000"/>
              </a:lnSpc>
              <a:spcBef>
                <a:spcPts val="6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9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7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ClrTx/>
              <a:tabLst>
                <a:tab pos="0" algn="l"/>
                <a:tab pos="104775" algn="l"/>
                <a:tab pos="554042" algn="l"/>
                <a:tab pos="1003307" algn="l"/>
                <a:tab pos="1452572" algn="l"/>
                <a:tab pos="1901838" algn="l"/>
                <a:tab pos="2351103" algn="l"/>
                <a:tab pos="2800369" algn="l"/>
                <a:tab pos="3249634" algn="l"/>
                <a:tab pos="3698899" algn="l"/>
                <a:tab pos="4148166" algn="l"/>
                <a:tab pos="4597430" algn="l"/>
                <a:tab pos="5046696" algn="l"/>
                <a:tab pos="5495961" algn="l"/>
                <a:tab pos="5945227" algn="l"/>
                <a:tab pos="6394492" algn="l"/>
                <a:tab pos="6843758" algn="l"/>
                <a:tab pos="7293023" algn="l"/>
                <a:tab pos="7742289" algn="l"/>
                <a:tab pos="8191553" algn="l"/>
                <a:tab pos="8640820" algn="l"/>
              </a:tabLst>
              <a:defRPr/>
            </a:pPr>
            <a:r>
              <a:rPr lang="es-ES" altLang="es-ES" sz="1452" kern="0" dirty="0">
                <a:cs typeface="Calibri" panose="020F0502020204030204" pitchFamily="34" charset="0"/>
              </a:rPr>
              <a:t>Proceso de construcción de la pila térmica de KRISS, Y.H. Kim et al. (2017). </a:t>
            </a:r>
            <a:endParaRPr lang="fi-FI" altLang="es-ES" sz="1452" kern="0" dirty="0">
              <a:cs typeface="Calibri" panose="020F050202020403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6255" y="4016985"/>
            <a:ext cx="7577492" cy="2100007"/>
          </a:xfrm>
          <a:prstGeom prst="rect">
            <a:avLst/>
          </a:prstGeom>
        </p:spPr>
      </p:pic>
      <p:sp>
        <p:nvSpPr>
          <p:cNvPr id="17" name="10 CuadroTexto">
            <a:extLst>
              <a:ext uri="{FF2B5EF4-FFF2-40B4-BE49-F238E27FC236}">
                <a16:creationId xmlns:a16="http://schemas.microsoft.com/office/drawing/2014/main" xmlns="" id="{E97AF056-6A7C-4275-BD15-2AFCA9E21702}"/>
              </a:ext>
            </a:extLst>
          </p:cNvPr>
          <p:cNvSpPr txBox="1"/>
          <p:nvPr/>
        </p:nvSpPr>
        <p:spPr>
          <a:xfrm>
            <a:off x="412931" y="765331"/>
            <a:ext cx="4605556" cy="3157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indent="326565" fontAlgn="base">
              <a:spcBef>
                <a:spcPct val="0"/>
              </a:spcBef>
              <a:spcAft>
                <a:spcPct val="0"/>
              </a:spcAft>
            </a:pPr>
            <a:r>
              <a:rPr lang="es-ES" sz="1452" dirty="0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Desarrollo de nuevos campos neutrónicos: pila térmica</a:t>
            </a:r>
          </a:p>
        </p:txBody>
      </p:sp>
      <p:pic>
        <p:nvPicPr>
          <p:cNvPr id="11" name="Picture 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477" y="765331"/>
            <a:ext cx="3596916" cy="240999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6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8116832" y="3262948"/>
            <a:ext cx="4050003" cy="421592"/>
          </a:xfrm>
          <a:prstGeom prst="rect">
            <a:avLst/>
          </a:prstGeom>
        </p:spPr>
        <p:txBody>
          <a:bodyPr tIns="12239"/>
          <a:lstStyle>
            <a:lvl1pPr marL="342900" indent="-342900" algn="just" defTabSz="449263" rtl="0" eaLnBrk="0" fontAlgn="base" hangingPunct="0">
              <a:lnSpc>
                <a:spcPct val="95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just" defTabSz="449263" rtl="0" eaLnBrk="0" fontAlgn="base" hangingPunct="0">
              <a:lnSpc>
                <a:spcPct val="95000"/>
              </a:lnSpc>
              <a:spcBef>
                <a:spcPts val="7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1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just" defTabSz="449263" rtl="0" eaLnBrk="0" fontAlgn="base" hangingPunct="0">
              <a:lnSpc>
                <a:spcPct val="95000"/>
              </a:lnSpc>
              <a:spcBef>
                <a:spcPts val="6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9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7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ClrTx/>
              <a:tabLst>
                <a:tab pos="0" algn="l"/>
                <a:tab pos="104775" algn="l"/>
                <a:tab pos="554042" algn="l"/>
                <a:tab pos="1003307" algn="l"/>
                <a:tab pos="1452572" algn="l"/>
                <a:tab pos="1901838" algn="l"/>
                <a:tab pos="2351103" algn="l"/>
                <a:tab pos="2800369" algn="l"/>
                <a:tab pos="3249634" algn="l"/>
                <a:tab pos="3698899" algn="l"/>
                <a:tab pos="4148166" algn="l"/>
                <a:tab pos="4597430" algn="l"/>
                <a:tab pos="5046696" algn="l"/>
                <a:tab pos="5495961" algn="l"/>
                <a:tab pos="5945227" algn="l"/>
                <a:tab pos="6394492" algn="l"/>
                <a:tab pos="6843758" algn="l"/>
                <a:tab pos="7293023" algn="l"/>
                <a:tab pos="7742289" algn="l"/>
                <a:tab pos="8191553" algn="l"/>
                <a:tab pos="8640820" algn="l"/>
              </a:tabLst>
              <a:defRPr/>
            </a:pPr>
            <a:r>
              <a:rPr lang="es-ES" altLang="es-ES" sz="1452" kern="0" dirty="0">
                <a:cs typeface="Calibri" panose="020F0502020204030204" pitchFamily="34" charset="0"/>
              </a:rPr>
              <a:t>Pila térmica del PTB, M-</a:t>
            </a:r>
            <a:r>
              <a:rPr lang="es-ES" altLang="es-ES" sz="1452" kern="0" dirty="0" err="1">
                <a:cs typeface="Calibri" panose="020F0502020204030204" pitchFamily="34" charset="0"/>
              </a:rPr>
              <a:t>Luszik</a:t>
            </a:r>
            <a:r>
              <a:rPr lang="es-ES" altLang="es-ES" sz="1452" kern="0" dirty="0">
                <a:cs typeface="Calibri" panose="020F0502020204030204" pitchFamily="34" charset="0"/>
              </a:rPr>
              <a:t>-</a:t>
            </a:r>
            <a:r>
              <a:rPr lang="es-ES" altLang="es-ES" sz="1452" kern="0" dirty="0" err="1">
                <a:cs typeface="Calibri" panose="020F0502020204030204" pitchFamily="34" charset="0"/>
              </a:rPr>
              <a:t>Badra</a:t>
            </a:r>
            <a:r>
              <a:rPr lang="es-ES" altLang="es-ES" sz="1452" kern="0" dirty="0">
                <a:cs typeface="Calibri" panose="020F0502020204030204" pitchFamily="34" charset="0"/>
              </a:rPr>
              <a:t> et al. (2014). </a:t>
            </a:r>
            <a:endParaRPr lang="fi-FI" altLang="es-ES" sz="1452" kern="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62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47497B7-89FA-4774-AD34-C0C0ACC1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7130-A47F-42CF-8A99-E1AD81568E1A}" type="slidenum">
              <a:rPr lang="es-ES" altLang="en-US" smtClean="0">
                <a:solidFill>
                  <a:prstClr val="black"/>
                </a:solidFill>
              </a:rPr>
              <a:pPr/>
              <a:t>13</a:t>
            </a:fld>
            <a:endParaRPr lang="es-ES" altLang="en-US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6B6A1-DC9B-4C59-97B7-4F45E0ED72A2}"/>
              </a:ext>
            </a:extLst>
          </p:cNvPr>
          <p:cNvSpPr txBox="1"/>
          <p:nvPr/>
        </p:nvSpPr>
        <p:spPr>
          <a:xfrm>
            <a:off x="739411" y="1382549"/>
            <a:ext cx="6924332" cy="2043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544"/>
              </a:spcAft>
            </a:pP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Las tasas de fluencia por neutrones térmicos (</a:t>
            </a:r>
            <a:r>
              <a:rPr lang="el-GR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s-ES" sz="1633" baseline="-25000" dirty="0" err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= 2700 cm</a:t>
            </a:r>
            <a:r>
              <a:rPr lang="es-ES" sz="1633" baseline="300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s-ES" sz="1633" baseline="300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 en el interior de la cavidad.</a:t>
            </a:r>
          </a:p>
          <a:p>
            <a:pPr fontAlgn="base">
              <a:spcBef>
                <a:spcPct val="0"/>
              </a:spcBef>
              <a:spcAft>
                <a:spcPts val="544"/>
              </a:spcAft>
            </a:pP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En el exterior la pila el 98.9% de la fluencia neutrónica es térmica </a:t>
            </a:r>
            <a:r>
              <a:rPr lang="es-ES" sz="1633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s-ES" sz="1633" baseline="-25000" dirty="0" err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= 70 cm</a:t>
            </a:r>
            <a:r>
              <a:rPr lang="es-ES" sz="1633" baseline="300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s-ES" sz="1633" baseline="300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ES" sz="1633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y sólo 1.1% rápida, pero su contribución como H*(10) representa el 14%. </a:t>
            </a:r>
          </a:p>
          <a:p>
            <a:pPr fontAlgn="base">
              <a:spcBef>
                <a:spcPct val="0"/>
              </a:spcBef>
              <a:spcAft>
                <a:spcPts val="544"/>
              </a:spcAft>
            </a:pP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Se irradia con y sin Cd para aislar la componente térmica.</a:t>
            </a:r>
          </a:p>
          <a:p>
            <a:pPr fontAlgn="base"/>
            <a:endParaRPr lang="es-ES" sz="1633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fontAlgn="base"/>
            <a:endParaRPr lang="es-ES" sz="1633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389" y="196876"/>
            <a:ext cx="3596916" cy="2409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5383" y="3834710"/>
            <a:ext cx="4861983" cy="2626217"/>
          </a:xfrm>
          <a:prstGeom prst="rect">
            <a:avLst/>
          </a:prstGeom>
        </p:spPr>
      </p:pic>
      <p:sp>
        <p:nvSpPr>
          <p:cNvPr id="10" name="Rectangle 6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711644" y="6039336"/>
            <a:ext cx="4376617" cy="421592"/>
          </a:xfrm>
          <a:prstGeom prst="rect">
            <a:avLst/>
          </a:prstGeom>
        </p:spPr>
        <p:txBody>
          <a:bodyPr tIns="12239"/>
          <a:lstStyle>
            <a:lvl1pPr marL="342900" indent="-342900" algn="just" defTabSz="449263" rtl="0" eaLnBrk="0" fontAlgn="base" hangingPunct="0">
              <a:lnSpc>
                <a:spcPct val="95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just" defTabSz="449263" rtl="0" eaLnBrk="0" fontAlgn="base" hangingPunct="0">
              <a:lnSpc>
                <a:spcPct val="95000"/>
              </a:lnSpc>
              <a:spcBef>
                <a:spcPts val="7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1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just" defTabSz="449263" rtl="0" eaLnBrk="0" fontAlgn="base" hangingPunct="0">
              <a:lnSpc>
                <a:spcPct val="95000"/>
              </a:lnSpc>
              <a:spcBef>
                <a:spcPts val="6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9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7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ClrTx/>
              <a:tabLst>
                <a:tab pos="0" algn="l"/>
                <a:tab pos="104775" algn="l"/>
                <a:tab pos="554042" algn="l"/>
                <a:tab pos="1003307" algn="l"/>
                <a:tab pos="1452572" algn="l"/>
                <a:tab pos="1901838" algn="l"/>
                <a:tab pos="2351103" algn="l"/>
                <a:tab pos="2800369" algn="l"/>
                <a:tab pos="3249634" algn="l"/>
                <a:tab pos="3698899" algn="l"/>
                <a:tab pos="4148166" algn="l"/>
                <a:tab pos="4597430" algn="l"/>
                <a:tab pos="5046696" algn="l"/>
                <a:tab pos="5495961" algn="l"/>
                <a:tab pos="5945227" algn="l"/>
                <a:tab pos="6394492" algn="l"/>
                <a:tab pos="6843758" algn="l"/>
                <a:tab pos="7293023" algn="l"/>
                <a:tab pos="7742289" algn="l"/>
                <a:tab pos="8191553" algn="l"/>
                <a:tab pos="8640820" algn="l"/>
              </a:tabLst>
              <a:defRPr/>
            </a:pPr>
            <a:r>
              <a:rPr lang="es-ES" altLang="es-ES" sz="1452" kern="0" dirty="0">
                <a:cs typeface="Calibri" panose="020F0502020204030204" pitchFamily="34" charset="0"/>
              </a:rPr>
              <a:t>Simulaciones MC con y sin Cd de la pila térmica de KRISS, Y.H. Kim et al. (2017). </a:t>
            </a:r>
            <a:endParaRPr lang="fi-FI" altLang="es-ES" sz="1452" kern="0" dirty="0">
              <a:cs typeface="Calibri" panose="020F0502020204030204" pitchFamily="34" charset="0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9593993" y="4504184"/>
            <a:ext cx="2445428" cy="625804"/>
          </a:xfrm>
          <a:prstGeom prst="rect">
            <a:avLst/>
          </a:prstGeom>
        </p:spPr>
        <p:txBody>
          <a:bodyPr tIns="12239"/>
          <a:lstStyle>
            <a:lvl1pPr marL="342900" indent="-342900" algn="just" defTabSz="449263" rtl="0" eaLnBrk="0" fontAlgn="base" hangingPunct="0">
              <a:lnSpc>
                <a:spcPct val="95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just" defTabSz="449263" rtl="0" eaLnBrk="0" fontAlgn="base" hangingPunct="0">
              <a:lnSpc>
                <a:spcPct val="95000"/>
              </a:lnSpc>
              <a:spcBef>
                <a:spcPts val="7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1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just" defTabSz="449263" rtl="0" eaLnBrk="0" fontAlgn="base" hangingPunct="0">
              <a:lnSpc>
                <a:spcPct val="95000"/>
              </a:lnSpc>
              <a:spcBef>
                <a:spcPts val="6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9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7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ClrTx/>
              <a:tabLst>
                <a:tab pos="0" algn="l"/>
                <a:tab pos="104775" algn="l"/>
                <a:tab pos="554042" algn="l"/>
                <a:tab pos="1003307" algn="l"/>
                <a:tab pos="1452572" algn="l"/>
                <a:tab pos="1901838" algn="l"/>
                <a:tab pos="2351103" algn="l"/>
                <a:tab pos="2800369" algn="l"/>
                <a:tab pos="3249634" algn="l"/>
                <a:tab pos="3698899" algn="l"/>
                <a:tab pos="4148166" algn="l"/>
                <a:tab pos="4597430" algn="l"/>
                <a:tab pos="5046696" algn="l"/>
                <a:tab pos="5495961" algn="l"/>
                <a:tab pos="5945227" algn="l"/>
                <a:tab pos="6394492" algn="l"/>
                <a:tab pos="6843758" algn="l"/>
                <a:tab pos="7293023" algn="l"/>
                <a:tab pos="7742289" algn="l"/>
                <a:tab pos="8191553" algn="l"/>
                <a:tab pos="8640820" algn="l"/>
              </a:tabLst>
              <a:defRPr/>
            </a:pPr>
            <a:r>
              <a:rPr lang="es-ES" altLang="es-ES" sz="1452" kern="0" dirty="0">
                <a:cs typeface="Calibri" panose="020F0502020204030204" pitchFamily="34" charset="0"/>
              </a:rPr>
              <a:t>Estudio de la distribución espacial, M-</a:t>
            </a:r>
            <a:r>
              <a:rPr lang="es-ES" altLang="es-ES" sz="1452" kern="0" dirty="0" err="1">
                <a:cs typeface="Calibri" panose="020F0502020204030204" pitchFamily="34" charset="0"/>
              </a:rPr>
              <a:t>Luszik</a:t>
            </a:r>
            <a:r>
              <a:rPr lang="es-ES" altLang="es-ES" sz="1452" kern="0" dirty="0">
                <a:cs typeface="Calibri" panose="020F0502020204030204" pitchFamily="34" charset="0"/>
              </a:rPr>
              <a:t>-</a:t>
            </a:r>
            <a:r>
              <a:rPr lang="es-ES" altLang="es-ES" sz="1452" kern="0" dirty="0" err="1">
                <a:cs typeface="Calibri" panose="020F0502020204030204" pitchFamily="34" charset="0"/>
              </a:rPr>
              <a:t>Badra</a:t>
            </a:r>
            <a:r>
              <a:rPr lang="es-ES" altLang="es-ES" sz="1452" kern="0" dirty="0">
                <a:cs typeface="Calibri" panose="020F0502020204030204" pitchFamily="34" charset="0"/>
              </a:rPr>
              <a:t> et al. (2014). </a:t>
            </a:r>
            <a:endParaRPr lang="fi-FI" altLang="es-ES" sz="1452" kern="0" dirty="0">
              <a:cs typeface="Calibri" panose="020F05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096000" y="2874090"/>
            <a:ext cx="5879037" cy="1097480"/>
          </a:xfrm>
          <a:prstGeom prst="rect">
            <a:avLst/>
          </a:prstGeom>
          <a:noFill/>
          <a:ln w="19050">
            <a:solidFill>
              <a:srgbClr val="4BACC6"/>
            </a:solidFill>
          </a:ln>
        </p:spPr>
        <p:txBody>
          <a:bodyPr wrap="square" rtlCol="0">
            <a:spAutoFit/>
          </a:bodyPr>
          <a:lstStyle/>
          <a:p>
            <a:pPr fontAlgn="base"/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Permitirá disponer de un nuevo campo neutrónico térmico.</a:t>
            </a:r>
          </a:p>
          <a:p>
            <a:pPr fontAlgn="base"/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Necesario para desarrollo de detectores neutrónicos (UPC) y sistema de dosimetría personal neutrónica (DOPEN Dosimetría-CIEMAT).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84" y="3292894"/>
            <a:ext cx="4311426" cy="2673502"/>
          </a:xfrm>
          <a:prstGeom prst="rect">
            <a:avLst/>
          </a:prstGeom>
        </p:spPr>
      </p:pic>
      <p:sp>
        <p:nvSpPr>
          <p:cNvPr id="13" name="10 CuadroTexto">
            <a:extLst>
              <a:ext uri="{FF2B5EF4-FFF2-40B4-BE49-F238E27FC236}">
                <a16:creationId xmlns:a16="http://schemas.microsoft.com/office/drawing/2014/main" xmlns="" id="{E97AF056-6A7C-4275-BD15-2AFCA9E21702}"/>
              </a:ext>
            </a:extLst>
          </p:cNvPr>
          <p:cNvSpPr txBox="1"/>
          <p:nvPr/>
        </p:nvSpPr>
        <p:spPr>
          <a:xfrm>
            <a:off x="412931" y="765331"/>
            <a:ext cx="4605556" cy="3157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indent="326565" fontAlgn="base">
              <a:spcBef>
                <a:spcPct val="0"/>
              </a:spcBef>
              <a:spcAft>
                <a:spcPct val="0"/>
              </a:spcAft>
            </a:pPr>
            <a:r>
              <a:rPr lang="es-ES" sz="1452" dirty="0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Desarrollo de nuevos campos neutrónicos: pila térmica</a:t>
            </a:r>
          </a:p>
        </p:txBody>
      </p:sp>
    </p:spTree>
    <p:extLst>
      <p:ext uri="{BB962C8B-B14F-4D97-AF65-F5344CB8AC3E}">
        <p14:creationId xmlns:p14="http://schemas.microsoft.com/office/powerpoint/2010/main" val="300941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47497B7-89FA-4774-AD34-C0C0ACC1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7130-A47F-42CF-8A99-E1AD81568E1A}" type="slidenum">
              <a:rPr lang="es-ES" altLang="en-US" smtClean="0">
                <a:solidFill>
                  <a:prstClr val="black"/>
                </a:solidFill>
              </a:rPr>
              <a:pPr/>
              <a:t>14</a:t>
            </a:fld>
            <a:endParaRPr lang="es-ES" altLang="en-US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6B6A1-DC9B-4C59-97B7-4F45E0ED72A2}"/>
              </a:ext>
            </a:extLst>
          </p:cNvPr>
          <p:cNvSpPr txBox="1"/>
          <p:nvPr/>
        </p:nvSpPr>
        <p:spPr>
          <a:xfrm>
            <a:off x="739411" y="1382549"/>
            <a:ext cx="6924332" cy="3956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544"/>
              </a:spcAft>
            </a:pPr>
            <a:r>
              <a:rPr lang="es-ES" sz="1633" dirty="0">
                <a:solidFill>
                  <a:srgbClr val="4BACC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Haces </a:t>
            </a:r>
            <a:r>
              <a:rPr lang="es-ES" sz="1633" dirty="0" err="1">
                <a:solidFill>
                  <a:srgbClr val="4BACC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monoenergéticos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la Unidad de Innovación Nuclear del CIEMAT cuenta con un generador portátil de neutrones D-D (2.4 </a:t>
            </a:r>
            <a:r>
              <a:rPr lang="es-ES" sz="1633" dirty="0" err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 y D-T (14.1 </a:t>
            </a:r>
            <a:r>
              <a:rPr lang="es-ES" sz="1633" dirty="0" err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 que está previsto sea instalado sobre la bancada del LPN.</a:t>
            </a:r>
          </a:p>
          <a:p>
            <a:pPr fontAlgn="base">
              <a:spcBef>
                <a:spcPct val="0"/>
              </a:spcBef>
              <a:spcAft>
                <a:spcPts val="544"/>
              </a:spcAft>
            </a:pP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Modelo MP-320 de </a:t>
            </a:r>
            <a:r>
              <a:rPr lang="es-ES" sz="1633" dirty="0" err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ThermoFisher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633" dirty="0" err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59232" indent="-259232" fontAlgn="base">
              <a:spcBef>
                <a:spcPct val="0"/>
              </a:spcBef>
              <a:spcAft>
                <a:spcPts val="544"/>
              </a:spcAft>
              <a:buFont typeface="Wingdings" panose="05000000000000000000" pitchFamily="2" charset="2"/>
              <a:buChar char="§"/>
            </a:pPr>
            <a:r>
              <a:rPr lang="es-ES" sz="1452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Opera en modo continuo o pulsado (250 Hz – 20 kHz)</a:t>
            </a:r>
          </a:p>
          <a:p>
            <a:pPr marL="259232" indent="-259232" fontAlgn="base">
              <a:spcBef>
                <a:spcPct val="0"/>
              </a:spcBef>
              <a:spcAft>
                <a:spcPts val="544"/>
              </a:spcAft>
              <a:buFont typeface="Wingdings" panose="05000000000000000000" pitchFamily="2" charset="2"/>
              <a:buChar char="§"/>
            </a:pPr>
            <a:r>
              <a:rPr lang="es-ES" sz="1452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Puede generar hasta 1·10</a:t>
            </a:r>
            <a:r>
              <a:rPr lang="es-ES" sz="1452" baseline="300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s-ES" sz="1452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ES" sz="1452" baseline="300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ES" sz="1452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(D-T) y 1·10</a:t>
            </a:r>
            <a:r>
              <a:rPr lang="es-ES" sz="1452" baseline="300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s-ES" sz="1452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ES" sz="1452" baseline="3000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s-ES" sz="1452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(D-D)</a:t>
            </a:r>
          </a:p>
          <a:p>
            <a:pPr marL="259232" indent="-259232" fontAlgn="base">
              <a:spcBef>
                <a:spcPct val="0"/>
              </a:spcBef>
              <a:spcAft>
                <a:spcPts val="544"/>
              </a:spcAft>
              <a:buFont typeface="Wingdings" panose="05000000000000000000" pitchFamily="2" charset="2"/>
              <a:buChar char="§"/>
            </a:pPr>
            <a:r>
              <a:rPr lang="es-ES" sz="1452" dirty="0" err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s-ES" sz="1452" baseline="-25000" dirty="0" err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s-ES" sz="1452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= 90kV</a:t>
            </a:r>
          </a:p>
          <a:p>
            <a:pPr marL="259232" indent="-259232" fontAlgn="base">
              <a:spcBef>
                <a:spcPct val="0"/>
              </a:spcBef>
              <a:spcAft>
                <a:spcPts val="544"/>
              </a:spcAft>
              <a:buFont typeface="Wingdings" panose="05000000000000000000" pitchFamily="2" charset="2"/>
              <a:buChar char="§"/>
            </a:pPr>
            <a:r>
              <a:rPr lang="es-ES" sz="1452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Dimensiones del acelerador: 55.88 cm (L)x 12.06 cm (Ø)</a:t>
            </a:r>
          </a:p>
          <a:p>
            <a:pPr marL="259232" indent="-259232" fontAlgn="base">
              <a:spcBef>
                <a:spcPct val="0"/>
              </a:spcBef>
              <a:spcAft>
                <a:spcPts val="544"/>
              </a:spcAft>
              <a:buFont typeface="Wingdings" panose="05000000000000000000" pitchFamily="2" charset="2"/>
              <a:buChar char="§"/>
            </a:pPr>
            <a:r>
              <a:rPr lang="es-ES" sz="1452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Dimensiones de electrónica: 40.6 cm (L)x 16.5 cm (A)x 14 cm (H)</a:t>
            </a:r>
          </a:p>
          <a:p>
            <a:pPr marL="259232" indent="-259232" fontAlgn="base">
              <a:spcBef>
                <a:spcPct val="0"/>
              </a:spcBef>
              <a:spcAft>
                <a:spcPts val="544"/>
              </a:spcAft>
              <a:buFont typeface="Wingdings" panose="05000000000000000000" pitchFamily="2" charset="2"/>
              <a:buChar char="§"/>
            </a:pPr>
            <a:r>
              <a:rPr lang="es-ES" sz="1452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Peso: 11 kg</a:t>
            </a:r>
          </a:p>
          <a:p>
            <a:pPr fontAlgn="base"/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Permitirá al LPN contar con haces </a:t>
            </a:r>
            <a:r>
              <a:rPr lang="es-ES" sz="1633" dirty="0" err="1">
                <a:solidFill>
                  <a:prstClr val="black"/>
                </a:solidFill>
                <a:cs typeface="Arial" panose="020B0604020202020204" pitchFamily="34" charset="0"/>
              </a:rPr>
              <a:t>monoenergéticos</a:t>
            </a: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 para la calibración de equipos según ISO </a:t>
            </a:r>
            <a:r>
              <a:rPr lang="es-ES" sz="1633" dirty="0" smtClean="0">
                <a:solidFill>
                  <a:prstClr val="black"/>
                </a:solidFill>
                <a:cs typeface="Arial" panose="020B0604020202020204" pitchFamily="34" charset="0"/>
              </a:rPr>
              <a:t>8529-1 (está por ver si posee propiedades metrológicas)</a:t>
            </a:r>
            <a:endParaRPr lang="es-ES" sz="1633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fontAlgn="base"/>
            <a:r>
              <a:rPr lang="es-ES" sz="1633" dirty="0" smtClean="0">
                <a:solidFill>
                  <a:prstClr val="black"/>
                </a:solidFill>
                <a:cs typeface="Arial" panose="020B0604020202020204" pitchFamily="34" charset="0"/>
              </a:rPr>
              <a:t>Se está actualizando la documentación preceptiva de la instalación y se ha comprobado la validez de los blindajes actuales (Innovación Nuclear – CIEMAT).  </a:t>
            </a:r>
            <a:endParaRPr lang="es-ES" sz="1633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xmlns="" id="{E97AF056-6A7C-4275-BD15-2AFCA9E21702}"/>
              </a:ext>
            </a:extLst>
          </p:cNvPr>
          <p:cNvSpPr txBox="1"/>
          <p:nvPr/>
        </p:nvSpPr>
        <p:spPr>
          <a:xfrm>
            <a:off x="412931" y="765331"/>
            <a:ext cx="5409558" cy="3157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indent="326565" fontAlgn="base">
              <a:spcBef>
                <a:spcPct val="0"/>
              </a:spcBef>
              <a:spcAft>
                <a:spcPct val="0"/>
              </a:spcAft>
            </a:pPr>
            <a:r>
              <a:rPr lang="es-ES" sz="1452" dirty="0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Desarrollo de nuevos campos neutrónicos: haces </a:t>
            </a:r>
            <a:r>
              <a:rPr lang="es-ES" sz="1452" dirty="0" err="1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mononergéticos</a:t>
            </a:r>
            <a:endParaRPr lang="es-ES" sz="1452" dirty="0">
              <a:solidFill>
                <a:prstClr val="black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420" y="1356170"/>
            <a:ext cx="3559830" cy="2879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643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47497B7-89FA-4774-AD34-C0C0ACC1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7130-A47F-42CF-8A99-E1AD81568E1A}" type="slidenum">
              <a:rPr lang="es-ES" altLang="en-US" smtClean="0">
                <a:solidFill>
                  <a:prstClr val="black"/>
                </a:solidFill>
              </a:rPr>
              <a:pPr/>
              <a:t>15</a:t>
            </a:fld>
            <a:endParaRPr lang="es-ES" altLang="en-US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6B6A1-DC9B-4C59-97B7-4F45E0ED72A2}"/>
              </a:ext>
            </a:extLst>
          </p:cNvPr>
          <p:cNvSpPr txBox="1"/>
          <p:nvPr/>
        </p:nvSpPr>
        <p:spPr>
          <a:xfrm>
            <a:off x="608898" y="2437499"/>
            <a:ext cx="7742121" cy="286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544"/>
              </a:spcAft>
            </a:pPr>
            <a:r>
              <a:rPr lang="es-ES" sz="1633" dirty="0">
                <a:solidFill>
                  <a:srgbClr val="4BACC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Campos neutrónicos de altas energías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como complemento de los campos de calibración neutrónicos ya existentes sería necesario incorporar otros de altas E (&gt; 20 </a:t>
            </a:r>
            <a:r>
              <a:rPr lang="es-ES" sz="1633" dirty="0" err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MeV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 y en este sentido la puesta en marcha de IFMIF-DONES puede ser importante.</a:t>
            </a:r>
          </a:p>
          <a:p>
            <a:pPr fontAlgn="base"/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Se alcanzarán tasas de fluencia muy grandes y E de hasta 60 </a:t>
            </a:r>
            <a:r>
              <a:rPr lang="es-ES" sz="1633" dirty="0" err="1">
                <a:solidFill>
                  <a:prstClr val="black"/>
                </a:solidFill>
                <a:cs typeface="Arial" panose="020B0604020202020204" pitchFamily="34" charset="0"/>
              </a:rPr>
              <a:t>MeV</a:t>
            </a: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 en campos pulsados, todo lo cual supone un reto.</a:t>
            </a:r>
          </a:p>
          <a:p>
            <a:pPr fontAlgn="base"/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Propuesta de tres aplicaciones:</a:t>
            </a:r>
          </a:p>
          <a:p>
            <a:pPr marL="259232" indent="-259232" fontAlgn="base">
              <a:spcBef>
                <a:spcPts val="544"/>
              </a:spcBef>
              <a:buFont typeface="Wingdings" panose="05000000000000000000" pitchFamily="2" charset="2"/>
              <a:buChar char="§"/>
            </a:pP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Producción de haces </a:t>
            </a:r>
            <a:r>
              <a:rPr lang="es-ES" sz="1633" dirty="0" err="1">
                <a:solidFill>
                  <a:prstClr val="black"/>
                </a:solidFill>
                <a:cs typeface="Arial" panose="020B0604020202020204" pitchFamily="34" charset="0"/>
              </a:rPr>
              <a:t>monoenergéticos</a:t>
            </a: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 (</a:t>
            </a:r>
            <a:r>
              <a:rPr lang="es-ES" sz="1633" dirty="0" err="1">
                <a:solidFill>
                  <a:prstClr val="black"/>
                </a:solidFill>
                <a:cs typeface="Arial" panose="020B0604020202020204" pitchFamily="34" charset="0"/>
              </a:rPr>
              <a:t>secondary</a:t>
            </a: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 D </a:t>
            </a:r>
            <a:r>
              <a:rPr lang="es-ES" sz="1633" dirty="0" err="1">
                <a:solidFill>
                  <a:prstClr val="black"/>
                </a:solidFill>
                <a:cs typeface="Arial" panose="020B0604020202020204" pitchFamily="34" charset="0"/>
              </a:rPr>
              <a:t>beam</a:t>
            </a: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: 40 </a:t>
            </a:r>
            <a:r>
              <a:rPr lang="es-ES" sz="1633" dirty="0" err="1">
                <a:solidFill>
                  <a:prstClr val="black"/>
                </a:solidFill>
                <a:cs typeface="Arial" panose="020B0604020202020204" pitchFamily="34" charset="0"/>
              </a:rPr>
              <a:t>MeV</a:t>
            </a: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)</a:t>
            </a:r>
          </a:p>
          <a:p>
            <a:pPr marL="259232" indent="-259232" fontAlgn="base">
              <a:spcBef>
                <a:spcPts val="544"/>
              </a:spcBef>
              <a:buFont typeface="Wingdings" panose="05000000000000000000" pitchFamily="2" charset="2"/>
              <a:buChar char="§"/>
            </a:pP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Producción de campos neutrónicos de altas E (</a:t>
            </a:r>
            <a:r>
              <a:rPr lang="es-ES" sz="1633" dirty="0" err="1">
                <a:solidFill>
                  <a:prstClr val="black"/>
                </a:solidFill>
                <a:cs typeface="Arial" panose="020B0604020202020204" pitchFamily="34" charset="0"/>
              </a:rPr>
              <a:t>secondary</a:t>
            </a: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 D </a:t>
            </a:r>
            <a:r>
              <a:rPr lang="es-ES" sz="1633" dirty="0" err="1">
                <a:solidFill>
                  <a:prstClr val="black"/>
                </a:solidFill>
                <a:cs typeface="Arial" panose="020B0604020202020204" pitchFamily="34" charset="0"/>
              </a:rPr>
              <a:t>beam</a:t>
            </a: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)</a:t>
            </a:r>
          </a:p>
          <a:p>
            <a:pPr marL="259232" indent="-259232" fontAlgn="base">
              <a:spcBef>
                <a:spcPts val="544"/>
              </a:spcBef>
              <a:buFont typeface="Wingdings" panose="05000000000000000000" pitchFamily="2" charset="2"/>
              <a:buChar char="§"/>
            </a:pP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Producción de campos neutrónicos realistas: nuevos desarrollos de equipos</a:t>
            </a:r>
          </a:p>
          <a:p>
            <a:pPr fontAlgn="base"/>
            <a:endParaRPr lang="es-ES" sz="1633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xmlns="" id="{E97AF056-6A7C-4275-BD15-2AFCA9E21702}"/>
              </a:ext>
            </a:extLst>
          </p:cNvPr>
          <p:cNvSpPr txBox="1"/>
          <p:nvPr/>
        </p:nvSpPr>
        <p:spPr>
          <a:xfrm>
            <a:off x="412930" y="765331"/>
            <a:ext cx="4208844" cy="3157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indent="326565" fontAlgn="base">
              <a:spcBef>
                <a:spcPct val="0"/>
              </a:spcBef>
              <a:spcAft>
                <a:spcPct val="0"/>
              </a:spcAft>
            </a:pPr>
            <a:r>
              <a:rPr lang="es-ES" sz="1452" dirty="0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Desarrollo de nuevos campos neutrónicos: altas E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98"/>
          <a:stretch/>
        </p:blipFill>
        <p:spPr>
          <a:xfrm>
            <a:off x="8737926" y="193497"/>
            <a:ext cx="3207931" cy="215676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444" y="4790744"/>
            <a:ext cx="3174153" cy="20671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238" y="2556849"/>
            <a:ext cx="3180217" cy="242767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29028" y="1261375"/>
            <a:ext cx="7160501" cy="1097480"/>
          </a:xfrm>
          <a:prstGeom prst="rect">
            <a:avLst/>
          </a:prstGeom>
          <a:noFill/>
          <a:ln w="19050">
            <a:solidFill>
              <a:srgbClr val="4BACC6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33" i="1" dirty="0">
                <a:solidFill>
                  <a:prstClr val="black"/>
                </a:solidFill>
              </a:rPr>
              <a:t>“The CCRI will ensure that the infrastructure for radiation protection metrology is maintained  and promoted. New comparisons may be needed for radiation protection in new facilities such as </a:t>
            </a:r>
            <a:r>
              <a:rPr lang="en-GB" sz="1633" i="1" dirty="0">
                <a:solidFill>
                  <a:srgbClr val="4BACC6"/>
                </a:solidFill>
              </a:rPr>
              <a:t>high-energy neutron fields and pulsed fields</a:t>
            </a:r>
            <a:r>
              <a:rPr lang="en-GB" sz="1633" i="1" dirty="0">
                <a:solidFill>
                  <a:prstClr val="black"/>
                </a:solidFill>
              </a:rPr>
              <a:t>”.</a:t>
            </a:r>
            <a:r>
              <a:rPr lang="en-GB" sz="1633" dirty="0">
                <a:solidFill>
                  <a:prstClr val="black"/>
                </a:solidFill>
              </a:rPr>
              <a:t> CCRI Strategy Plan 2018 – 28 BIPM </a:t>
            </a:r>
            <a:endParaRPr lang="es-ES" sz="1633" dirty="0">
              <a:solidFill>
                <a:prstClr val="black"/>
              </a:solidFill>
            </a:endParaRPr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/>
          </p:nvPr>
        </p:nvGraphicFramePr>
        <p:xfrm>
          <a:off x="870189" y="5190873"/>
          <a:ext cx="1829033" cy="115563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32374"/>
                <a:gridCol w="469489"/>
                <a:gridCol w="527170"/>
              </a:tblGrid>
              <a:tr h="4295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9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Reaction</a:t>
                      </a:r>
                      <a:endParaRPr lang="es-E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5565" marR="96520" algn="just">
                        <a:lnSpc>
                          <a:spcPts val="103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</a:pPr>
                      <a:r>
                        <a:rPr lang="en-US" sz="800" b="1" i="1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500" b="1" spc="45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800" b="1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/ MeV</a:t>
                      </a:r>
                      <a:endParaRPr lang="es-ES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7556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800" b="1" spc="-25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Target</a:t>
                      </a:r>
                      <a:endParaRPr lang="es-E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61089">
                <a:tc>
                  <a:txBody>
                    <a:bodyPr/>
                    <a:lstStyle/>
                    <a:p>
                      <a:pPr marL="34925" algn="just">
                        <a:lnSpc>
                          <a:spcPts val="103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D(d,</a:t>
                      </a:r>
                      <a:r>
                        <a:rPr lang="en-US" sz="800" spc="-12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spc="5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n)</a:t>
                      </a:r>
                      <a:r>
                        <a:rPr lang="en-US" sz="500" spc="5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800" spc="5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He</a:t>
                      </a:r>
                      <a:endParaRPr lang="es-ES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5565" algn="just">
                        <a:lnSpc>
                          <a:spcPts val="103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2.50</a:t>
                      </a:r>
                      <a:endParaRPr lang="es-ES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5565" algn="just">
                        <a:lnSpc>
                          <a:spcPts val="1030"/>
                        </a:lnSpc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Ti(D)</a:t>
                      </a:r>
                      <a:endParaRPr lang="es-ES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1205">
                <a:tc>
                  <a:txBody>
                    <a:bodyPr/>
                    <a:lstStyle/>
                    <a:p>
                      <a:pPr marL="34925" algn="just">
                        <a:lnSpc>
                          <a:spcPts val="103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D(d,</a:t>
                      </a:r>
                      <a:r>
                        <a:rPr lang="en-US" sz="800" spc="-12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spc="5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n)</a:t>
                      </a:r>
                      <a:r>
                        <a:rPr lang="en-US" sz="500" spc="5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800" spc="5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He</a:t>
                      </a:r>
                      <a:endParaRPr lang="es-ES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5565" algn="just">
                        <a:lnSpc>
                          <a:spcPts val="103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2.397</a:t>
                      </a:r>
                      <a:endParaRPr lang="es-ES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5565" algn="just">
                        <a:lnSpc>
                          <a:spcPts val="107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US" sz="5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500" spc="1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spc="-5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gas</a:t>
                      </a:r>
                      <a:endParaRPr lang="es-ES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5641">
                <a:tc>
                  <a:txBody>
                    <a:bodyPr/>
                    <a:lstStyle/>
                    <a:p>
                      <a:pPr marL="34925" algn="just">
                        <a:lnSpc>
                          <a:spcPts val="985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T(d,</a:t>
                      </a:r>
                      <a:r>
                        <a:rPr lang="en-US" sz="800" spc="-12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spc="1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n)</a:t>
                      </a:r>
                      <a:r>
                        <a:rPr lang="en-US" sz="500" spc="1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800" spc="1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He</a:t>
                      </a:r>
                      <a:endParaRPr lang="es-ES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5565" algn="just">
                        <a:lnSpc>
                          <a:spcPts val="985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0.208</a:t>
                      </a:r>
                      <a:endParaRPr lang="es-ES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75565" algn="just">
                        <a:lnSpc>
                          <a:spcPts val="985"/>
                        </a:lnSpc>
                        <a:spcAft>
                          <a:spcPts val="0"/>
                        </a:spcAft>
                      </a:pPr>
                      <a:r>
                        <a:rPr lang="en-US" sz="800" spc="-1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Ti(T)</a:t>
                      </a:r>
                      <a:endParaRPr lang="es-ES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8131">
                <a:tc>
                  <a:txBody>
                    <a:bodyPr/>
                    <a:lstStyle/>
                    <a:p>
                      <a:pPr marL="34925" algn="just">
                        <a:lnSpc>
                          <a:spcPts val="103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T(d,</a:t>
                      </a:r>
                      <a:r>
                        <a:rPr lang="en-US" sz="800" spc="-12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800" spc="1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n)</a:t>
                      </a:r>
                      <a:r>
                        <a:rPr lang="en-US" sz="500" spc="1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800" spc="1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He</a:t>
                      </a:r>
                      <a:endParaRPr lang="es-ES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just">
                        <a:lnSpc>
                          <a:spcPts val="103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2.689</a:t>
                      </a:r>
                      <a:endParaRPr lang="es-ES" sz="1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 algn="just">
                        <a:lnSpc>
                          <a:spcPts val="1030"/>
                        </a:lnSpc>
                        <a:spcAft>
                          <a:spcPts val="0"/>
                        </a:spcAft>
                      </a:pPr>
                      <a:r>
                        <a:rPr lang="en-US" sz="800" spc="-10" dirty="0" err="1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Ti</a:t>
                      </a:r>
                      <a:r>
                        <a:rPr lang="en-US" sz="800" spc="-10" dirty="0">
                          <a:effectLst/>
                          <a:latin typeface="Arial" panose="020B0604020202020204" pitchFamily="34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(T)</a:t>
                      </a:r>
                      <a:endParaRPr lang="es-ES" sz="1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CuadroTexto 15"/>
          <p:cNvSpPr txBox="1"/>
          <p:nvPr/>
        </p:nvSpPr>
        <p:spPr>
          <a:xfrm>
            <a:off x="3417772" y="5192711"/>
            <a:ext cx="4507262" cy="1097480"/>
          </a:xfrm>
          <a:prstGeom prst="rect">
            <a:avLst/>
          </a:prstGeom>
          <a:noFill/>
          <a:ln w="19050">
            <a:solidFill>
              <a:srgbClr val="4BACC6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sz="1633" dirty="0">
                <a:solidFill>
                  <a:prstClr val="black"/>
                </a:solidFill>
              </a:rPr>
              <a:t>La estandarización de estos campos permitirá la calibración de equipos adecuados para la medida neutrónica en otras instalaciones como grandes aceleradores y aceleradores de </a:t>
            </a:r>
            <a:r>
              <a:rPr lang="es-ES" sz="1633" dirty="0" err="1">
                <a:solidFill>
                  <a:prstClr val="black"/>
                </a:solidFill>
              </a:rPr>
              <a:t>protonterapia</a:t>
            </a:r>
            <a:r>
              <a:rPr lang="es-ES" sz="1633" dirty="0">
                <a:solidFill>
                  <a:prstClr val="black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84753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47497B7-89FA-4774-AD34-C0C0ACC1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7130-A47F-42CF-8A99-E1AD81568E1A}" type="slidenum">
              <a:rPr lang="es-ES" altLang="en-US" smtClean="0">
                <a:solidFill>
                  <a:prstClr val="black"/>
                </a:solidFill>
              </a:rPr>
              <a:pPr/>
              <a:t>16</a:t>
            </a:fld>
            <a:endParaRPr lang="es-ES" altLang="en-US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E6B6A1-DC9B-4C59-97B7-4F45E0ED72A2}"/>
              </a:ext>
            </a:extLst>
          </p:cNvPr>
          <p:cNvSpPr txBox="1"/>
          <p:nvPr/>
        </p:nvSpPr>
        <p:spPr>
          <a:xfrm>
            <a:off x="674220" y="1257297"/>
            <a:ext cx="7250814" cy="1728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544"/>
              </a:spcAft>
            </a:pPr>
            <a:r>
              <a:rPr lang="es-ES" sz="1633" dirty="0">
                <a:solidFill>
                  <a:srgbClr val="4BACC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BSS de rango extendido</a:t>
            </a:r>
            <a:r>
              <a:rPr lang="es-ES" sz="1633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la necesidad de medir en los nuevos campos neutrónicos impulsa el desarrollo de espectrómetros de rango extendido</a:t>
            </a:r>
            <a:r>
              <a:rPr lang="es-ES" sz="1633" dirty="0">
                <a:solidFill>
                  <a:prstClr val="black"/>
                </a:solidFill>
                <a:cs typeface="Times New Roman" panose="02020603050405020304" pitchFamily="18" charset="0"/>
              </a:rPr>
              <a:t>. </a:t>
            </a:r>
          </a:p>
          <a:p>
            <a:pPr marL="259232" indent="-259232" fontAlgn="base">
              <a:spcBef>
                <a:spcPct val="0"/>
              </a:spcBef>
              <a:spcAft>
                <a:spcPts val="544"/>
              </a:spcAft>
              <a:buFont typeface="Wingdings" panose="05000000000000000000" pitchFamily="2" charset="2"/>
              <a:buChar char="§"/>
            </a:pPr>
            <a:r>
              <a:rPr lang="es-ES" sz="1633" dirty="0">
                <a:solidFill>
                  <a:prstClr val="black"/>
                </a:solidFill>
                <a:cs typeface="Times New Roman" panose="02020603050405020304" pitchFamily="18" charset="0"/>
              </a:rPr>
              <a:t>8”- ex = 3.5”PE + 1”Pb + 1.25”PE</a:t>
            </a:r>
            <a:endParaRPr lang="es-ES" sz="1633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59232" indent="-259232" fontAlgn="base">
              <a:buFont typeface="Wingdings" panose="05000000000000000000" pitchFamily="2" charset="2"/>
              <a:buChar char="§"/>
            </a:pP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12” - ex = 6”PE + 1”Pb + 2” PE</a:t>
            </a:r>
          </a:p>
          <a:p>
            <a:pPr fontAlgn="base"/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La incorporación de nueva electrónica digital (CAEN) permitirá la medida simultánea con hasta 8 esferas.</a:t>
            </a: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xmlns="" id="{E97AF056-6A7C-4275-BD15-2AFCA9E21702}"/>
              </a:ext>
            </a:extLst>
          </p:cNvPr>
          <p:cNvSpPr txBox="1"/>
          <p:nvPr/>
        </p:nvSpPr>
        <p:spPr>
          <a:xfrm>
            <a:off x="412930" y="765331"/>
            <a:ext cx="4568110" cy="3157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indent="326565" fontAlgn="base">
              <a:spcBef>
                <a:spcPct val="0"/>
              </a:spcBef>
              <a:spcAft>
                <a:spcPct val="0"/>
              </a:spcAft>
            </a:pPr>
            <a:r>
              <a:rPr lang="es-ES" sz="1452" dirty="0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Desarrollo de nuevos equipos: BSS de rango extendido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325" y="460652"/>
            <a:ext cx="3330750" cy="24980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834" y="3172550"/>
            <a:ext cx="6219329" cy="318420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28909" b="11242"/>
          <a:stretch/>
        </p:blipFill>
        <p:spPr>
          <a:xfrm>
            <a:off x="8186325" y="3298355"/>
            <a:ext cx="3311549" cy="163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4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47497B7-89FA-4774-AD34-C0C0ACC1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7130-A47F-42CF-8A99-E1AD81568E1A}" type="slidenum">
              <a:rPr lang="es-ES" altLang="en-US" smtClean="0">
                <a:solidFill>
                  <a:prstClr val="black"/>
                </a:solidFill>
              </a:rPr>
              <a:pPr/>
              <a:t>17</a:t>
            </a:fld>
            <a:endParaRPr lang="es-ES" altLang="en-US" dirty="0">
              <a:solidFill>
                <a:prstClr val="black"/>
              </a:solidFill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xmlns="" id="{D0E6B6A1-DC9B-4C59-97B7-4F45E0ED72A2}"/>
              </a:ext>
            </a:extLst>
          </p:cNvPr>
          <p:cNvSpPr txBox="1"/>
          <p:nvPr/>
        </p:nvSpPr>
        <p:spPr>
          <a:xfrm>
            <a:off x="739544" y="1072453"/>
            <a:ext cx="10843823" cy="2733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1079" indent="-311079" fontAlgn="base">
              <a:buFont typeface="Wingdings" panose="05000000000000000000" pitchFamily="2" charset="2"/>
              <a:buChar char="§"/>
            </a:pPr>
            <a:endParaRPr lang="es-ES" sz="1633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fontAlgn="base">
              <a:spcAft>
                <a:spcPts val="544"/>
              </a:spcAft>
            </a:pP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Una parte de estos nuevos desarrollos ya están en marcha, como la ampliación del BSS o el campo basado en Cf moderado por agua ligera. Otros se engloban en el </a:t>
            </a:r>
            <a:r>
              <a:rPr lang="es-ES" sz="1633" b="1" dirty="0">
                <a:solidFill>
                  <a:prstClr val="black"/>
                </a:solidFill>
                <a:cs typeface="Arial" panose="020B0604020202020204" pitchFamily="34" charset="0"/>
              </a:rPr>
              <a:t>proyecto de ampliación del LPN</a:t>
            </a: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 que se llevará a cabo a través de los fondos europeos del Plan de Recuperación, Transformación y Resiliencia.</a:t>
            </a:r>
          </a:p>
          <a:p>
            <a:pPr fontAlgn="base">
              <a:spcAft>
                <a:spcPts val="544"/>
              </a:spcAft>
            </a:pP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Contempla la adquisición de una </a:t>
            </a:r>
            <a:r>
              <a:rPr lang="es-ES" sz="1633" dirty="0">
                <a:solidFill>
                  <a:srgbClr val="4BACC6"/>
                </a:solidFill>
                <a:cs typeface="Arial" panose="020B0604020202020204" pitchFamily="34" charset="0"/>
              </a:rPr>
              <a:t>nueva fuente de Cf-252 </a:t>
            </a: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y la puesta en marcha de tres nuevas instalaciones dentro del LPN:</a:t>
            </a:r>
          </a:p>
          <a:p>
            <a:pPr marL="674004" lvl="1" indent="-259232" fontAlgn="base">
              <a:buFont typeface="Wingdings" panose="05000000000000000000" pitchFamily="2" charset="2"/>
              <a:buChar char="§"/>
            </a:pPr>
            <a:r>
              <a:rPr lang="es-ES" sz="1633" dirty="0">
                <a:solidFill>
                  <a:srgbClr val="4BACC6"/>
                </a:solidFill>
                <a:cs typeface="Arial" panose="020B0604020202020204" pitchFamily="34" charset="0"/>
              </a:rPr>
              <a:t>Patrón primario </a:t>
            </a: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basado en la técnica del Baño de Manganeso</a:t>
            </a:r>
          </a:p>
          <a:p>
            <a:pPr marL="674004" lvl="1" indent="-259232" fontAlgn="base">
              <a:buFont typeface="Wingdings" panose="05000000000000000000" pitchFamily="2" charset="2"/>
              <a:buChar char="§"/>
            </a:pPr>
            <a:r>
              <a:rPr lang="es-ES" sz="1633" dirty="0">
                <a:solidFill>
                  <a:srgbClr val="4BACC6"/>
                </a:solidFill>
                <a:cs typeface="Arial" panose="020B0604020202020204" pitchFamily="34" charset="0"/>
              </a:rPr>
              <a:t>Celda caliente </a:t>
            </a: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para la manipulación de fuentes neutrónicas</a:t>
            </a:r>
          </a:p>
          <a:p>
            <a:pPr marL="674004" lvl="1" indent="-259232" fontAlgn="base">
              <a:buFont typeface="Wingdings" panose="05000000000000000000" pitchFamily="2" charset="2"/>
              <a:buChar char="§"/>
            </a:pPr>
            <a:r>
              <a:rPr lang="es-ES" sz="1633" dirty="0">
                <a:solidFill>
                  <a:srgbClr val="4BACC6"/>
                </a:solidFill>
                <a:cs typeface="Arial" panose="020B0604020202020204" pitchFamily="34" charset="0"/>
              </a:rPr>
              <a:t>Pila térmica </a:t>
            </a:r>
            <a:r>
              <a:rPr lang="es-ES" sz="1633" dirty="0">
                <a:solidFill>
                  <a:prstClr val="black"/>
                </a:solidFill>
                <a:cs typeface="Arial" panose="020B0604020202020204" pitchFamily="34" charset="0"/>
              </a:rPr>
              <a:t>para contar con un campo térmico</a:t>
            </a:r>
          </a:p>
          <a:p>
            <a:pPr fontAlgn="base"/>
            <a:endParaRPr lang="es-ES" sz="1633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fontAlgn="base"/>
            <a:endParaRPr lang="es-ES" sz="1633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10 CuadroTexto">
            <a:extLst>
              <a:ext uri="{FF2B5EF4-FFF2-40B4-BE49-F238E27FC236}">
                <a16:creationId xmlns:a16="http://schemas.microsoft.com/office/drawing/2014/main" xmlns="" id="{20C241A7-761E-406C-AE73-62B67B19C8BF}"/>
              </a:ext>
            </a:extLst>
          </p:cNvPr>
          <p:cNvSpPr txBox="1"/>
          <p:nvPr/>
        </p:nvSpPr>
        <p:spPr>
          <a:xfrm>
            <a:off x="412931" y="765331"/>
            <a:ext cx="4406527" cy="3157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indent="326565" fontAlgn="base">
              <a:spcBef>
                <a:spcPct val="0"/>
              </a:spcBef>
              <a:spcAft>
                <a:spcPct val="0"/>
              </a:spcAft>
            </a:pPr>
            <a:r>
              <a:rPr lang="es-ES" sz="1452" dirty="0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Ampliación del Laboratorio de Patrones Neutrónicos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881" y="3267927"/>
            <a:ext cx="5547153" cy="284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7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1">
            <a:extLst>
              <a:ext uri="{FF2B5EF4-FFF2-40B4-BE49-F238E27FC236}">
                <a16:creationId xmlns:a16="http://schemas.microsoft.com/office/drawing/2014/main" xmlns="" id="{EE4EBD7C-7C24-4BBD-80D4-257A819BC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5861" y="3068975"/>
            <a:ext cx="4176330" cy="439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06" tIns="44671" rIns="85906" bIns="44671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69900" algn="l"/>
                <a:tab pos="942975" algn="l"/>
                <a:tab pos="1416050" algn="l"/>
                <a:tab pos="1889125" algn="l"/>
                <a:tab pos="2360613" algn="l"/>
                <a:tab pos="2833688" algn="l"/>
                <a:tab pos="3306763" algn="l"/>
                <a:tab pos="3779838" algn="l"/>
                <a:tab pos="4251325" algn="l"/>
                <a:tab pos="4724400" algn="l"/>
                <a:tab pos="5197475" algn="l"/>
                <a:tab pos="5670550" algn="l"/>
                <a:tab pos="6142038" algn="l"/>
                <a:tab pos="6615113" algn="l"/>
                <a:tab pos="7088188" algn="l"/>
                <a:tab pos="7561263" algn="l"/>
                <a:tab pos="8034338" algn="l"/>
                <a:tab pos="8505825" algn="l"/>
                <a:tab pos="8978900" algn="l"/>
                <a:tab pos="9451975" algn="l"/>
              </a:tabLst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69900" algn="l"/>
                <a:tab pos="942975" algn="l"/>
                <a:tab pos="1416050" algn="l"/>
                <a:tab pos="1889125" algn="l"/>
                <a:tab pos="2360613" algn="l"/>
                <a:tab pos="2833688" algn="l"/>
                <a:tab pos="3306763" algn="l"/>
                <a:tab pos="3779838" algn="l"/>
                <a:tab pos="4251325" algn="l"/>
                <a:tab pos="4724400" algn="l"/>
                <a:tab pos="5197475" algn="l"/>
                <a:tab pos="5670550" algn="l"/>
                <a:tab pos="6142038" algn="l"/>
                <a:tab pos="6615113" algn="l"/>
                <a:tab pos="7088188" algn="l"/>
                <a:tab pos="7561263" algn="l"/>
                <a:tab pos="8034338" algn="l"/>
                <a:tab pos="8505825" algn="l"/>
                <a:tab pos="8978900" algn="l"/>
                <a:tab pos="9451975" algn="l"/>
              </a:tabLs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69900" algn="l"/>
                <a:tab pos="942975" algn="l"/>
                <a:tab pos="1416050" algn="l"/>
                <a:tab pos="1889125" algn="l"/>
                <a:tab pos="2360613" algn="l"/>
                <a:tab pos="2833688" algn="l"/>
                <a:tab pos="3306763" algn="l"/>
                <a:tab pos="3779838" algn="l"/>
                <a:tab pos="4251325" algn="l"/>
                <a:tab pos="4724400" algn="l"/>
                <a:tab pos="5197475" algn="l"/>
                <a:tab pos="5670550" algn="l"/>
                <a:tab pos="6142038" algn="l"/>
                <a:tab pos="6615113" algn="l"/>
                <a:tab pos="7088188" algn="l"/>
                <a:tab pos="7561263" algn="l"/>
                <a:tab pos="8034338" algn="l"/>
                <a:tab pos="8505825" algn="l"/>
                <a:tab pos="8978900" algn="l"/>
                <a:tab pos="9451975" algn="l"/>
              </a:tabLst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69900" algn="l"/>
                <a:tab pos="942975" algn="l"/>
                <a:tab pos="1416050" algn="l"/>
                <a:tab pos="1889125" algn="l"/>
                <a:tab pos="2360613" algn="l"/>
                <a:tab pos="2833688" algn="l"/>
                <a:tab pos="3306763" algn="l"/>
                <a:tab pos="3779838" algn="l"/>
                <a:tab pos="4251325" algn="l"/>
                <a:tab pos="4724400" algn="l"/>
                <a:tab pos="5197475" algn="l"/>
                <a:tab pos="5670550" algn="l"/>
                <a:tab pos="6142038" algn="l"/>
                <a:tab pos="6615113" algn="l"/>
                <a:tab pos="7088188" algn="l"/>
                <a:tab pos="7561263" algn="l"/>
                <a:tab pos="8034338" algn="l"/>
                <a:tab pos="8505825" algn="l"/>
                <a:tab pos="8978900" algn="l"/>
                <a:tab pos="9451975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69900" algn="l"/>
                <a:tab pos="942975" algn="l"/>
                <a:tab pos="1416050" algn="l"/>
                <a:tab pos="1889125" algn="l"/>
                <a:tab pos="2360613" algn="l"/>
                <a:tab pos="2833688" algn="l"/>
                <a:tab pos="3306763" algn="l"/>
                <a:tab pos="3779838" algn="l"/>
                <a:tab pos="4251325" algn="l"/>
                <a:tab pos="4724400" algn="l"/>
                <a:tab pos="5197475" algn="l"/>
                <a:tab pos="5670550" algn="l"/>
                <a:tab pos="6142038" algn="l"/>
                <a:tab pos="6615113" algn="l"/>
                <a:tab pos="7088188" algn="l"/>
                <a:tab pos="7561263" algn="l"/>
                <a:tab pos="8034338" algn="l"/>
                <a:tab pos="8505825" algn="l"/>
                <a:tab pos="8978900" algn="l"/>
                <a:tab pos="9451975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69900" algn="l"/>
                <a:tab pos="942975" algn="l"/>
                <a:tab pos="1416050" algn="l"/>
                <a:tab pos="1889125" algn="l"/>
                <a:tab pos="2360613" algn="l"/>
                <a:tab pos="2833688" algn="l"/>
                <a:tab pos="3306763" algn="l"/>
                <a:tab pos="3779838" algn="l"/>
                <a:tab pos="4251325" algn="l"/>
                <a:tab pos="4724400" algn="l"/>
                <a:tab pos="5197475" algn="l"/>
                <a:tab pos="5670550" algn="l"/>
                <a:tab pos="6142038" algn="l"/>
                <a:tab pos="6615113" algn="l"/>
                <a:tab pos="7088188" algn="l"/>
                <a:tab pos="7561263" algn="l"/>
                <a:tab pos="8034338" algn="l"/>
                <a:tab pos="8505825" algn="l"/>
                <a:tab pos="8978900" algn="l"/>
                <a:tab pos="9451975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69900" algn="l"/>
                <a:tab pos="942975" algn="l"/>
                <a:tab pos="1416050" algn="l"/>
                <a:tab pos="1889125" algn="l"/>
                <a:tab pos="2360613" algn="l"/>
                <a:tab pos="2833688" algn="l"/>
                <a:tab pos="3306763" algn="l"/>
                <a:tab pos="3779838" algn="l"/>
                <a:tab pos="4251325" algn="l"/>
                <a:tab pos="4724400" algn="l"/>
                <a:tab pos="5197475" algn="l"/>
                <a:tab pos="5670550" algn="l"/>
                <a:tab pos="6142038" algn="l"/>
                <a:tab pos="6615113" algn="l"/>
                <a:tab pos="7088188" algn="l"/>
                <a:tab pos="7561263" algn="l"/>
                <a:tab pos="8034338" algn="l"/>
                <a:tab pos="8505825" algn="l"/>
                <a:tab pos="8978900" algn="l"/>
                <a:tab pos="9451975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69900" algn="l"/>
                <a:tab pos="942975" algn="l"/>
                <a:tab pos="1416050" algn="l"/>
                <a:tab pos="1889125" algn="l"/>
                <a:tab pos="2360613" algn="l"/>
                <a:tab pos="2833688" algn="l"/>
                <a:tab pos="3306763" algn="l"/>
                <a:tab pos="3779838" algn="l"/>
                <a:tab pos="4251325" algn="l"/>
                <a:tab pos="4724400" algn="l"/>
                <a:tab pos="5197475" algn="l"/>
                <a:tab pos="5670550" algn="l"/>
                <a:tab pos="6142038" algn="l"/>
                <a:tab pos="6615113" algn="l"/>
                <a:tab pos="7088188" algn="l"/>
                <a:tab pos="7561263" algn="l"/>
                <a:tab pos="8034338" algn="l"/>
                <a:tab pos="8505825" algn="l"/>
                <a:tab pos="8978900" algn="l"/>
                <a:tab pos="9451975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69900" algn="l"/>
                <a:tab pos="942975" algn="l"/>
                <a:tab pos="1416050" algn="l"/>
                <a:tab pos="1889125" algn="l"/>
                <a:tab pos="2360613" algn="l"/>
                <a:tab pos="2833688" algn="l"/>
                <a:tab pos="3306763" algn="l"/>
                <a:tab pos="3779838" algn="l"/>
                <a:tab pos="4251325" algn="l"/>
                <a:tab pos="4724400" algn="l"/>
                <a:tab pos="5197475" algn="l"/>
                <a:tab pos="5670550" algn="l"/>
                <a:tab pos="6142038" algn="l"/>
                <a:tab pos="6615113" algn="l"/>
                <a:tab pos="7088188" algn="l"/>
                <a:tab pos="7561263" algn="l"/>
                <a:tab pos="8034338" algn="l"/>
                <a:tab pos="8505825" algn="l"/>
                <a:tab pos="8978900" algn="l"/>
                <a:tab pos="9451975" algn="l"/>
              </a:tabLst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ts val="1429"/>
              </a:spcBef>
              <a:spcAft>
                <a:spcPct val="0"/>
              </a:spcAft>
              <a:buNone/>
            </a:pPr>
            <a:r>
              <a:rPr lang="es-ES" altLang="es-ES" sz="2268" b="1" dirty="0">
                <a:solidFill>
                  <a:srgbClr val="4BACC6"/>
                </a:solidFill>
                <a:latin typeface="Arial" panose="020B0604020202020204" pitchFamily="34" charset="0"/>
              </a:rPr>
              <a:t>¡¡¡¡ MUCHAS GRACIAS !!!!</a:t>
            </a:r>
          </a:p>
        </p:txBody>
      </p:sp>
      <p:sp>
        <p:nvSpPr>
          <p:cNvPr id="2" name="1 Marcador de número de diapositiva">
            <a:extLst>
              <a:ext uri="{FF2B5EF4-FFF2-40B4-BE49-F238E27FC236}">
                <a16:creationId xmlns:a16="http://schemas.microsoft.com/office/drawing/2014/main" xmlns="" id="{E2532E08-9773-4453-807D-600F7978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73971" indent="-25922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36877" indent="-2073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451629" indent="-2073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66381" indent="-207376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1132" indent="-2073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695882" indent="-2073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10634" indent="-2073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525385" indent="-2073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52C1CF0-4483-406D-B4B4-984DF69AE839}" type="slidenum">
              <a:rPr lang="es-ES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18</a:t>
            </a:fld>
            <a:endParaRPr lang="es-E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2686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7130-A47F-42CF-8A99-E1AD81568E1A}" type="slidenum">
              <a:rPr lang="es-ES" altLang="en-US" smtClean="0"/>
              <a:pPr/>
              <a:t>2</a:t>
            </a:fld>
            <a:endParaRPr lang="es-ES" altLang="en-US"/>
          </a:p>
        </p:txBody>
      </p:sp>
      <p:sp>
        <p:nvSpPr>
          <p:cNvPr id="5" name="CuadroTexto 4"/>
          <p:cNvSpPr txBox="1"/>
          <p:nvPr/>
        </p:nvSpPr>
        <p:spPr>
          <a:xfrm>
            <a:off x="828618" y="1668356"/>
            <a:ext cx="10657366" cy="3508653"/>
          </a:xfrm>
          <a:prstGeom prst="rect">
            <a:avLst/>
          </a:prstGeom>
          <a:noFill/>
          <a:ln w="19050">
            <a:solidFill>
              <a:srgbClr val="4BACC6"/>
            </a:solidFill>
          </a:ln>
        </p:spPr>
        <p:txBody>
          <a:bodyPr wrap="square" rtlCol="0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s-ES" dirty="0" smtClean="0">
                <a:latin typeface="Calibri"/>
                <a:cs typeface="Arial" panose="020B0604020202020204" pitchFamily="34" charset="0"/>
              </a:rPr>
              <a:t>Introducción:</a:t>
            </a:r>
          </a:p>
          <a:p>
            <a:pPr marL="800100" lvl="1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ES" dirty="0" smtClean="0">
                <a:latin typeface="Calibri"/>
                <a:cs typeface="Arial" panose="020B0604020202020204" pitchFamily="34" charset="0"/>
              </a:rPr>
              <a:t>Trazabilidad del LPN</a:t>
            </a:r>
          </a:p>
          <a:p>
            <a:pPr marL="800100" lvl="1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ES" dirty="0" smtClean="0">
                <a:latin typeface="Calibri"/>
                <a:cs typeface="Arial" panose="020B0604020202020204" pitchFamily="34" charset="0"/>
              </a:rPr>
              <a:t>Campos neutrónicos</a:t>
            </a:r>
            <a:endParaRPr lang="es-ES" dirty="0">
              <a:latin typeface="Calibri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s-ES" dirty="0" smtClean="0">
                <a:latin typeface="Calibri"/>
                <a:cs typeface="Arial" panose="020B0604020202020204" pitchFamily="34" charset="0"/>
              </a:rPr>
              <a:t>Desarrollo del patrón primario</a:t>
            </a:r>
            <a:endParaRPr lang="es-ES" dirty="0">
              <a:latin typeface="Calibri"/>
              <a:cs typeface="Arial" panose="020B060402020202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es-ES" dirty="0">
                <a:latin typeface="Calibri"/>
                <a:cs typeface="Arial" panose="020B0604020202020204" pitchFamily="34" charset="0"/>
              </a:rPr>
              <a:t>Desarrollo de </a:t>
            </a:r>
            <a:r>
              <a:rPr lang="es-ES" dirty="0" smtClean="0">
                <a:latin typeface="Calibri"/>
                <a:cs typeface="Arial" panose="020B0604020202020204" pitchFamily="34" charset="0"/>
              </a:rPr>
              <a:t>campos neutrónicos:</a:t>
            </a:r>
          </a:p>
          <a:p>
            <a:pPr marL="800100" lvl="1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Campo térmico asociado a una pila de grafito</a:t>
            </a:r>
          </a:p>
          <a:p>
            <a:pPr marL="800100" lvl="1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Haces </a:t>
            </a:r>
            <a:r>
              <a:rPr lang="es-ES" dirty="0" err="1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monoenergéticos</a:t>
            </a:r>
            <a:endParaRPr lang="es-ES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s-ES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Desarrollo de equipos</a:t>
            </a:r>
          </a:p>
          <a:p>
            <a:pPr marL="800100" lvl="1" indent="-34290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Desarrollo de un BSS de rango </a:t>
            </a:r>
            <a:r>
              <a:rPr lang="es-ES" dirty="0" smtClean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extendido</a:t>
            </a:r>
            <a:endParaRPr lang="es-ES" dirty="0" smtClean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2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47497B7-89FA-4774-AD34-C0C0ACC1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7130-A47F-42CF-8A99-E1AD81568E1A}" type="slidenum">
              <a:rPr lang="es-ES" altLang="en-US" smtClean="0">
                <a:solidFill>
                  <a:prstClr val="black"/>
                </a:solidFill>
              </a:rPr>
              <a:pPr/>
              <a:t>3</a:t>
            </a:fld>
            <a:endParaRPr lang="es-ES" altLang="en-US" dirty="0">
              <a:solidFill>
                <a:prstClr val="black"/>
              </a:solidFill>
            </a:endParaRPr>
          </a:p>
        </p:txBody>
      </p:sp>
      <p:sp>
        <p:nvSpPr>
          <p:cNvPr id="7" name="5 CuadroTexto">
            <a:extLst>
              <a:ext uri="{FF2B5EF4-FFF2-40B4-BE49-F238E27FC236}">
                <a16:creationId xmlns:a16="http://schemas.microsoft.com/office/drawing/2014/main" xmlns="" id="{070089D7-1B88-4FE8-999E-E0377A77FB99}"/>
              </a:ext>
            </a:extLst>
          </p:cNvPr>
          <p:cNvSpPr txBox="1"/>
          <p:nvPr/>
        </p:nvSpPr>
        <p:spPr>
          <a:xfrm>
            <a:off x="412932" y="308072"/>
            <a:ext cx="3163430" cy="3436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indent="326565" fontAlgn="base">
              <a:spcBef>
                <a:spcPct val="0"/>
              </a:spcBef>
              <a:spcAft>
                <a:spcPct val="0"/>
              </a:spcAft>
            </a:pPr>
            <a:r>
              <a:rPr lang="es-ES_tradnl" sz="1633" dirty="0" smtClean="0">
                <a:solidFill>
                  <a:prstClr val="white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Proyecto de ampliación del LPN</a:t>
            </a:r>
            <a:endParaRPr lang="es-ES" sz="1633" dirty="0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46" name="5 Diagrama"/>
          <p:cNvGraphicFramePr/>
          <p:nvPr>
            <p:extLst/>
          </p:nvPr>
        </p:nvGraphicFramePr>
        <p:xfrm>
          <a:off x="1649623" y="995600"/>
          <a:ext cx="9399247" cy="2649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7" name="7 Conector recto"/>
          <p:cNvCxnSpPr/>
          <p:nvPr/>
        </p:nvCxnSpPr>
        <p:spPr>
          <a:xfrm>
            <a:off x="4397611" y="2648552"/>
            <a:ext cx="0" cy="360062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8 Conector recto"/>
          <p:cNvCxnSpPr/>
          <p:nvPr/>
        </p:nvCxnSpPr>
        <p:spPr>
          <a:xfrm>
            <a:off x="7859711" y="2720794"/>
            <a:ext cx="0" cy="35283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2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832" y="3194841"/>
            <a:ext cx="2122543" cy="179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11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819" y="3148280"/>
            <a:ext cx="1271584" cy="157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14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147" y="3358507"/>
            <a:ext cx="692415" cy="85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18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121" y="3047458"/>
            <a:ext cx="2014151" cy="131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1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721" y="3194841"/>
            <a:ext cx="1122748" cy="175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2668827" y="5226019"/>
            <a:ext cx="719917" cy="359524"/>
          </a:xfrm>
          <a:prstGeom prst="rect">
            <a:avLst/>
          </a:prstGeom>
          <a:solidFill>
            <a:srgbClr val="4BACC6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89953" tIns="44977" rIns="89953" bIns="44977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1800" algn="l"/>
                <a:tab pos="865188" algn="l"/>
                <a:tab pos="1300163" algn="l"/>
                <a:tab pos="1733550" algn="l"/>
                <a:tab pos="2166938" algn="l"/>
                <a:tab pos="2601913" algn="l"/>
                <a:tab pos="3035300" algn="l"/>
                <a:tab pos="3468688" algn="l"/>
                <a:tab pos="3903663" algn="l"/>
                <a:tab pos="4337050" algn="l"/>
                <a:tab pos="4772025" algn="l"/>
                <a:tab pos="5205413" algn="l"/>
                <a:tab pos="5638800" algn="l"/>
                <a:tab pos="6073775" algn="l"/>
                <a:tab pos="6507163" algn="l"/>
                <a:tab pos="6940550" algn="l"/>
                <a:tab pos="7375525" algn="l"/>
                <a:tab pos="7808913" algn="l"/>
                <a:tab pos="8243888" algn="l"/>
                <a:tab pos="86772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1800" algn="l"/>
                <a:tab pos="865188" algn="l"/>
                <a:tab pos="1300163" algn="l"/>
                <a:tab pos="1733550" algn="l"/>
                <a:tab pos="2166938" algn="l"/>
                <a:tab pos="2601913" algn="l"/>
                <a:tab pos="3035300" algn="l"/>
                <a:tab pos="3468688" algn="l"/>
                <a:tab pos="3903663" algn="l"/>
                <a:tab pos="4337050" algn="l"/>
                <a:tab pos="4772025" algn="l"/>
                <a:tab pos="5205413" algn="l"/>
                <a:tab pos="5638800" algn="l"/>
                <a:tab pos="6073775" algn="l"/>
                <a:tab pos="6507163" algn="l"/>
                <a:tab pos="6940550" algn="l"/>
                <a:tab pos="7375525" algn="l"/>
                <a:tab pos="7808913" algn="l"/>
                <a:tab pos="8243888" algn="l"/>
                <a:tab pos="86772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1800" algn="l"/>
                <a:tab pos="865188" algn="l"/>
                <a:tab pos="1300163" algn="l"/>
                <a:tab pos="1733550" algn="l"/>
                <a:tab pos="2166938" algn="l"/>
                <a:tab pos="2601913" algn="l"/>
                <a:tab pos="3035300" algn="l"/>
                <a:tab pos="3468688" algn="l"/>
                <a:tab pos="3903663" algn="l"/>
                <a:tab pos="4337050" algn="l"/>
                <a:tab pos="4772025" algn="l"/>
                <a:tab pos="5205413" algn="l"/>
                <a:tab pos="5638800" algn="l"/>
                <a:tab pos="6073775" algn="l"/>
                <a:tab pos="6507163" algn="l"/>
                <a:tab pos="6940550" algn="l"/>
                <a:tab pos="7375525" algn="l"/>
                <a:tab pos="7808913" algn="l"/>
                <a:tab pos="8243888" algn="l"/>
                <a:tab pos="86772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1800" algn="l"/>
                <a:tab pos="865188" algn="l"/>
                <a:tab pos="1300163" algn="l"/>
                <a:tab pos="1733550" algn="l"/>
                <a:tab pos="2166938" algn="l"/>
                <a:tab pos="2601913" algn="l"/>
                <a:tab pos="3035300" algn="l"/>
                <a:tab pos="3468688" algn="l"/>
                <a:tab pos="3903663" algn="l"/>
                <a:tab pos="4337050" algn="l"/>
                <a:tab pos="4772025" algn="l"/>
                <a:tab pos="5205413" algn="l"/>
                <a:tab pos="5638800" algn="l"/>
                <a:tab pos="6073775" algn="l"/>
                <a:tab pos="6507163" algn="l"/>
                <a:tab pos="6940550" algn="l"/>
                <a:tab pos="7375525" algn="l"/>
                <a:tab pos="7808913" algn="l"/>
                <a:tab pos="8243888" algn="l"/>
                <a:tab pos="86772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1800" algn="l"/>
                <a:tab pos="865188" algn="l"/>
                <a:tab pos="1300163" algn="l"/>
                <a:tab pos="1733550" algn="l"/>
                <a:tab pos="2166938" algn="l"/>
                <a:tab pos="2601913" algn="l"/>
                <a:tab pos="3035300" algn="l"/>
                <a:tab pos="3468688" algn="l"/>
                <a:tab pos="3903663" algn="l"/>
                <a:tab pos="4337050" algn="l"/>
                <a:tab pos="4772025" algn="l"/>
                <a:tab pos="5205413" algn="l"/>
                <a:tab pos="5638800" algn="l"/>
                <a:tab pos="6073775" algn="l"/>
                <a:tab pos="6507163" algn="l"/>
                <a:tab pos="6940550" algn="l"/>
                <a:tab pos="7375525" algn="l"/>
                <a:tab pos="7808913" algn="l"/>
                <a:tab pos="8243888" algn="l"/>
                <a:tab pos="86772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3013" indent="-227013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1800" algn="l"/>
                <a:tab pos="865188" algn="l"/>
                <a:tab pos="1300163" algn="l"/>
                <a:tab pos="1733550" algn="l"/>
                <a:tab pos="2166938" algn="l"/>
                <a:tab pos="2601913" algn="l"/>
                <a:tab pos="3035300" algn="l"/>
                <a:tab pos="3468688" algn="l"/>
                <a:tab pos="3903663" algn="l"/>
                <a:tab pos="4337050" algn="l"/>
                <a:tab pos="4772025" algn="l"/>
                <a:tab pos="5205413" algn="l"/>
                <a:tab pos="5638800" algn="l"/>
                <a:tab pos="6073775" algn="l"/>
                <a:tab pos="6507163" algn="l"/>
                <a:tab pos="6940550" algn="l"/>
                <a:tab pos="7375525" algn="l"/>
                <a:tab pos="7808913" algn="l"/>
                <a:tab pos="8243888" algn="l"/>
                <a:tab pos="86772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0213" indent="-227013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1800" algn="l"/>
                <a:tab pos="865188" algn="l"/>
                <a:tab pos="1300163" algn="l"/>
                <a:tab pos="1733550" algn="l"/>
                <a:tab pos="2166938" algn="l"/>
                <a:tab pos="2601913" algn="l"/>
                <a:tab pos="3035300" algn="l"/>
                <a:tab pos="3468688" algn="l"/>
                <a:tab pos="3903663" algn="l"/>
                <a:tab pos="4337050" algn="l"/>
                <a:tab pos="4772025" algn="l"/>
                <a:tab pos="5205413" algn="l"/>
                <a:tab pos="5638800" algn="l"/>
                <a:tab pos="6073775" algn="l"/>
                <a:tab pos="6507163" algn="l"/>
                <a:tab pos="6940550" algn="l"/>
                <a:tab pos="7375525" algn="l"/>
                <a:tab pos="7808913" algn="l"/>
                <a:tab pos="8243888" algn="l"/>
                <a:tab pos="86772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7413" indent="-227013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1800" algn="l"/>
                <a:tab pos="865188" algn="l"/>
                <a:tab pos="1300163" algn="l"/>
                <a:tab pos="1733550" algn="l"/>
                <a:tab pos="2166938" algn="l"/>
                <a:tab pos="2601913" algn="l"/>
                <a:tab pos="3035300" algn="l"/>
                <a:tab pos="3468688" algn="l"/>
                <a:tab pos="3903663" algn="l"/>
                <a:tab pos="4337050" algn="l"/>
                <a:tab pos="4772025" algn="l"/>
                <a:tab pos="5205413" algn="l"/>
                <a:tab pos="5638800" algn="l"/>
                <a:tab pos="6073775" algn="l"/>
                <a:tab pos="6507163" algn="l"/>
                <a:tab pos="6940550" algn="l"/>
                <a:tab pos="7375525" algn="l"/>
                <a:tab pos="7808913" algn="l"/>
                <a:tab pos="8243888" algn="l"/>
                <a:tab pos="86772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4613" indent="-227013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1800" algn="l"/>
                <a:tab pos="865188" algn="l"/>
                <a:tab pos="1300163" algn="l"/>
                <a:tab pos="1733550" algn="l"/>
                <a:tab pos="2166938" algn="l"/>
                <a:tab pos="2601913" algn="l"/>
                <a:tab pos="3035300" algn="l"/>
                <a:tab pos="3468688" algn="l"/>
                <a:tab pos="3903663" algn="l"/>
                <a:tab pos="4337050" algn="l"/>
                <a:tab pos="4772025" algn="l"/>
                <a:tab pos="5205413" algn="l"/>
                <a:tab pos="5638800" algn="l"/>
                <a:tab pos="6073775" algn="l"/>
                <a:tab pos="6507163" algn="l"/>
                <a:tab pos="6940550" algn="l"/>
                <a:tab pos="7375525" algn="l"/>
                <a:tab pos="7808913" algn="l"/>
                <a:tab pos="8243888" algn="l"/>
                <a:tab pos="86772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sz="1400" dirty="0">
                <a:solidFill>
                  <a:prstClr val="white"/>
                </a:solidFill>
                <a:latin typeface="Candara" panose="020E0502030303020204" pitchFamily="34" charset="0"/>
              </a:rPr>
              <a:t>A</a:t>
            </a:r>
            <a:r>
              <a:rPr lang="es-ES" altLang="es-ES" sz="1400" baseline="-25000" dirty="0">
                <a:solidFill>
                  <a:prstClr val="white"/>
                </a:solidFill>
                <a:latin typeface="Candara" panose="020E0502030303020204" pitchFamily="34" charset="0"/>
              </a:rPr>
              <a:t>m</a:t>
            </a:r>
            <a:endParaRPr lang="es-ES" altLang="es-ES" sz="1400" dirty="0">
              <a:solidFill>
                <a:prstClr val="white"/>
              </a:solidFill>
              <a:latin typeface="Candara" panose="020E0502030303020204" pitchFamily="34" charset="0"/>
            </a:endParaRPr>
          </a:p>
        </p:txBody>
      </p:sp>
      <p:sp>
        <p:nvSpPr>
          <p:cNvPr id="58" name="Rectangle 3"/>
          <p:cNvSpPr>
            <a:spLocks noChangeArrowheads="1"/>
          </p:cNvSpPr>
          <p:nvPr/>
        </p:nvSpPr>
        <p:spPr bwMode="auto">
          <a:xfrm>
            <a:off x="5594963" y="5226018"/>
            <a:ext cx="719918" cy="359524"/>
          </a:xfrm>
          <a:prstGeom prst="rect">
            <a:avLst/>
          </a:prstGeom>
          <a:solidFill>
            <a:srgbClr val="4BACC6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lIns="89953" tIns="44977" rIns="89953" bIns="44977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1800" algn="l"/>
                <a:tab pos="865188" algn="l"/>
                <a:tab pos="1300163" algn="l"/>
                <a:tab pos="1733550" algn="l"/>
                <a:tab pos="2166938" algn="l"/>
                <a:tab pos="2601913" algn="l"/>
                <a:tab pos="3035300" algn="l"/>
                <a:tab pos="3468688" algn="l"/>
                <a:tab pos="3903663" algn="l"/>
                <a:tab pos="4337050" algn="l"/>
                <a:tab pos="4772025" algn="l"/>
                <a:tab pos="5205413" algn="l"/>
                <a:tab pos="5638800" algn="l"/>
                <a:tab pos="6073775" algn="l"/>
                <a:tab pos="6507163" algn="l"/>
                <a:tab pos="6940550" algn="l"/>
                <a:tab pos="7375525" algn="l"/>
                <a:tab pos="7808913" algn="l"/>
                <a:tab pos="8243888" algn="l"/>
                <a:tab pos="86772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1800" algn="l"/>
                <a:tab pos="865188" algn="l"/>
                <a:tab pos="1300163" algn="l"/>
                <a:tab pos="1733550" algn="l"/>
                <a:tab pos="2166938" algn="l"/>
                <a:tab pos="2601913" algn="l"/>
                <a:tab pos="3035300" algn="l"/>
                <a:tab pos="3468688" algn="l"/>
                <a:tab pos="3903663" algn="l"/>
                <a:tab pos="4337050" algn="l"/>
                <a:tab pos="4772025" algn="l"/>
                <a:tab pos="5205413" algn="l"/>
                <a:tab pos="5638800" algn="l"/>
                <a:tab pos="6073775" algn="l"/>
                <a:tab pos="6507163" algn="l"/>
                <a:tab pos="6940550" algn="l"/>
                <a:tab pos="7375525" algn="l"/>
                <a:tab pos="7808913" algn="l"/>
                <a:tab pos="8243888" algn="l"/>
                <a:tab pos="86772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1800" algn="l"/>
                <a:tab pos="865188" algn="l"/>
                <a:tab pos="1300163" algn="l"/>
                <a:tab pos="1733550" algn="l"/>
                <a:tab pos="2166938" algn="l"/>
                <a:tab pos="2601913" algn="l"/>
                <a:tab pos="3035300" algn="l"/>
                <a:tab pos="3468688" algn="l"/>
                <a:tab pos="3903663" algn="l"/>
                <a:tab pos="4337050" algn="l"/>
                <a:tab pos="4772025" algn="l"/>
                <a:tab pos="5205413" algn="l"/>
                <a:tab pos="5638800" algn="l"/>
                <a:tab pos="6073775" algn="l"/>
                <a:tab pos="6507163" algn="l"/>
                <a:tab pos="6940550" algn="l"/>
                <a:tab pos="7375525" algn="l"/>
                <a:tab pos="7808913" algn="l"/>
                <a:tab pos="8243888" algn="l"/>
                <a:tab pos="86772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1800" algn="l"/>
                <a:tab pos="865188" algn="l"/>
                <a:tab pos="1300163" algn="l"/>
                <a:tab pos="1733550" algn="l"/>
                <a:tab pos="2166938" algn="l"/>
                <a:tab pos="2601913" algn="l"/>
                <a:tab pos="3035300" algn="l"/>
                <a:tab pos="3468688" algn="l"/>
                <a:tab pos="3903663" algn="l"/>
                <a:tab pos="4337050" algn="l"/>
                <a:tab pos="4772025" algn="l"/>
                <a:tab pos="5205413" algn="l"/>
                <a:tab pos="5638800" algn="l"/>
                <a:tab pos="6073775" algn="l"/>
                <a:tab pos="6507163" algn="l"/>
                <a:tab pos="6940550" algn="l"/>
                <a:tab pos="7375525" algn="l"/>
                <a:tab pos="7808913" algn="l"/>
                <a:tab pos="8243888" algn="l"/>
                <a:tab pos="86772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1800" algn="l"/>
                <a:tab pos="865188" algn="l"/>
                <a:tab pos="1300163" algn="l"/>
                <a:tab pos="1733550" algn="l"/>
                <a:tab pos="2166938" algn="l"/>
                <a:tab pos="2601913" algn="l"/>
                <a:tab pos="3035300" algn="l"/>
                <a:tab pos="3468688" algn="l"/>
                <a:tab pos="3903663" algn="l"/>
                <a:tab pos="4337050" algn="l"/>
                <a:tab pos="4772025" algn="l"/>
                <a:tab pos="5205413" algn="l"/>
                <a:tab pos="5638800" algn="l"/>
                <a:tab pos="6073775" algn="l"/>
                <a:tab pos="6507163" algn="l"/>
                <a:tab pos="6940550" algn="l"/>
                <a:tab pos="7375525" algn="l"/>
                <a:tab pos="7808913" algn="l"/>
                <a:tab pos="8243888" algn="l"/>
                <a:tab pos="86772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3013" indent="-227013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1800" algn="l"/>
                <a:tab pos="865188" algn="l"/>
                <a:tab pos="1300163" algn="l"/>
                <a:tab pos="1733550" algn="l"/>
                <a:tab pos="2166938" algn="l"/>
                <a:tab pos="2601913" algn="l"/>
                <a:tab pos="3035300" algn="l"/>
                <a:tab pos="3468688" algn="l"/>
                <a:tab pos="3903663" algn="l"/>
                <a:tab pos="4337050" algn="l"/>
                <a:tab pos="4772025" algn="l"/>
                <a:tab pos="5205413" algn="l"/>
                <a:tab pos="5638800" algn="l"/>
                <a:tab pos="6073775" algn="l"/>
                <a:tab pos="6507163" algn="l"/>
                <a:tab pos="6940550" algn="l"/>
                <a:tab pos="7375525" algn="l"/>
                <a:tab pos="7808913" algn="l"/>
                <a:tab pos="8243888" algn="l"/>
                <a:tab pos="86772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0213" indent="-227013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1800" algn="l"/>
                <a:tab pos="865188" algn="l"/>
                <a:tab pos="1300163" algn="l"/>
                <a:tab pos="1733550" algn="l"/>
                <a:tab pos="2166938" algn="l"/>
                <a:tab pos="2601913" algn="l"/>
                <a:tab pos="3035300" algn="l"/>
                <a:tab pos="3468688" algn="l"/>
                <a:tab pos="3903663" algn="l"/>
                <a:tab pos="4337050" algn="l"/>
                <a:tab pos="4772025" algn="l"/>
                <a:tab pos="5205413" algn="l"/>
                <a:tab pos="5638800" algn="l"/>
                <a:tab pos="6073775" algn="l"/>
                <a:tab pos="6507163" algn="l"/>
                <a:tab pos="6940550" algn="l"/>
                <a:tab pos="7375525" algn="l"/>
                <a:tab pos="7808913" algn="l"/>
                <a:tab pos="8243888" algn="l"/>
                <a:tab pos="86772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7413" indent="-227013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1800" algn="l"/>
                <a:tab pos="865188" algn="l"/>
                <a:tab pos="1300163" algn="l"/>
                <a:tab pos="1733550" algn="l"/>
                <a:tab pos="2166938" algn="l"/>
                <a:tab pos="2601913" algn="l"/>
                <a:tab pos="3035300" algn="l"/>
                <a:tab pos="3468688" algn="l"/>
                <a:tab pos="3903663" algn="l"/>
                <a:tab pos="4337050" algn="l"/>
                <a:tab pos="4772025" algn="l"/>
                <a:tab pos="5205413" algn="l"/>
                <a:tab pos="5638800" algn="l"/>
                <a:tab pos="6073775" algn="l"/>
                <a:tab pos="6507163" algn="l"/>
                <a:tab pos="6940550" algn="l"/>
                <a:tab pos="7375525" algn="l"/>
                <a:tab pos="7808913" algn="l"/>
                <a:tab pos="8243888" algn="l"/>
                <a:tab pos="86772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4613" indent="-227013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31800" algn="l"/>
                <a:tab pos="865188" algn="l"/>
                <a:tab pos="1300163" algn="l"/>
                <a:tab pos="1733550" algn="l"/>
                <a:tab pos="2166938" algn="l"/>
                <a:tab pos="2601913" algn="l"/>
                <a:tab pos="3035300" algn="l"/>
                <a:tab pos="3468688" algn="l"/>
                <a:tab pos="3903663" algn="l"/>
                <a:tab pos="4337050" algn="l"/>
                <a:tab pos="4772025" algn="l"/>
                <a:tab pos="5205413" algn="l"/>
                <a:tab pos="5638800" algn="l"/>
                <a:tab pos="6073775" algn="l"/>
                <a:tab pos="6507163" algn="l"/>
                <a:tab pos="6940550" algn="l"/>
                <a:tab pos="7375525" algn="l"/>
                <a:tab pos="7808913" algn="l"/>
                <a:tab pos="8243888" algn="l"/>
                <a:tab pos="8677275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sz="1400" dirty="0">
                <a:solidFill>
                  <a:prstClr val="white"/>
                </a:solidFill>
                <a:latin typeface="Candara" panose="020E0502030303020204" pitchFamily="34" charset="0"/>
              </a:rPr>
              <a:t>B(t)</a:t>
            </a:r>
          </a:p>
        </p:txBody>
      </p:sp>
      <p:pic>
        <p:nvPicPr>
          <p:cNvPr id="60" name="Imagen 5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0" t="1013" r="27609" b="-1013"/>
          <a:stretch/>
        </p:blipFill>
        <p:spPr>
          <a:xfrm rot="5400000">
            <a:off x="10475505" y="3044206"/>
            <a:ext cx="1454283" cy="1325315"/>
          </a:xfrm>
          <a:prstGeom prst="rect">
            <a:avLst/>
          </a:prstGeom>
        </p:spPr>
      </p:pic>
      <p:grpSp>
        <p:nvGrpSpPr>
          <p:cNvPr id="65" name="Grupo 64"/>
          <p:cNvGrpSpPr/>
          <p:nvPr/>
        </p:nvGrpSpPr>
        <p:grpSpPr>
          <a:xfrm>
            <a:off x="8657708" y="4583377"/>
            <a:ext cx="2758492" cy="555887"/>
            <a:chOff x="9583737" y="5200310"/>
            <a:chExt cx="3040806" cy="6127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CuadroTexto 60"/>
                <p:cNvSpPr txBox="1"/>
                <p:nvPr/>
              </p:nvSpPr>
              <p:spPr>
                <a:xfrm>
                  <a:off x="9583737" y="5218071"/>
                  <a:ext cx="3040806" cy="53810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l-GR" sz="16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16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</m:acc>
                        <m:r>
                          <a:rPr lang="es-ES" sz="16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s-ES" sz="16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s-ES" sz="16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)= </m:t>
                        </m:r>
                        <m:f>
                          <m:fPr>
                            <m:ctrlPr>
                              <a:rPr lang="es-ES" sz="16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ES" sz="16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  <m:d>
                              <m:dPr>
                                <m:ctrlPr>
                                  <a:rPr lang="es-ES" sz="1633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ES" sz="1633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s-ES" sz="16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·</m:t>
                            </m:r>
                            <m:sSub>
                              <m:sSubPr>
                                <m:ctrlPr>
                                  <a:rPr lang="es-ES" sz="1633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ES" sz="1633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s-ES" sz="1633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s-ES" sz="1633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s-ES" sz="1633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</m:num>
                          <m:den>
                            <m:r>
                              <a:rPr lang="es-ES" sz="16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s-ES" sz="16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sSup>
                              <m:sSupPr>
                                <m:ctrlPr>
                                  <a:rPr lang="es-ES" sz="1633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s-ES" sz="1633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p>
                                <m:r>
                                  <a:rPr lang="es-ES" sz="1633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sSub>
                          <m:sSubPr>
                            <m:ctrlPr>
                              <a:rPr lang="es-ES" sz="16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ES" sz="16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s-ES" sz="16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es-ES" sz="16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s-ES" sz="16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  <m:r>
                          <a:rPr lang="es-ES" sz="16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s-ES" sz="1633" dirty="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1" name="CuadroTexto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83737" y="5218071"/>
                  <a:ext cx="3040806" cy="537583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Rectángulo 62"/>
            <p:cNvSpPr/>
            <p:nvPr/>
          </p:nvSpPr>
          <p:spPr>
            <a:xfrm>
              <a:off x="9828429" y="5200310"/>
              <a:ext cx="504056" cy="612779"/>
            </a:xfrm>
            <a:prstGeom prst="rect">
              <a:avLst/>
            </a:prstGeom>
            <a:noFill/>
            <a:ln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prstClr val="white"/>
                </a:solidFill>
              </a:endParaRPr>
            </a:p>
          </p:txBody>
        </p:sp>
      </p:grpSp>
      <p:grpSp>
        <p:nvGrpSpPr>
          <p:cNvPr id="66" name="Grupo 65"/>
          <p:cNvGrpSpPr/>
          <p:nvPr/>
        </p:nvGrpSpPr>
        <p:grpSpPr>
          <a:xfrm>
            <a:off x="8879684" y="5226018"/>
            <a:ext cx="1942422" cy="555887"/>
            <a:chOff x="9632197" y="5973426"/>
            <a:chExt cx="2141217" cy="6127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CuadroTexto 61"/>
                <p:cNvSpPr txBox="1"/>
                <p:nvPr/>
              </p:nvSpPr>
              <p:spPr>
                <a:xfrm>
                  <a:off x="9685031" y="6127458"/>
                  <a:ext cx="2088383" cy="2856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s-ES" sz="16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̇"/>
                                <m:ctrlPr>
                                  <a:rPr lang="es-ES" sz="1633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sz="1633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</m:acc>
                          </m:e>
                          <m:sup>
                            <m:r>
                              <a:rPr lang="es-ES" sz="16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d>
                          <m:dPr>
                            <m:ctrlPr>
                              <a:rPr lang="es-ES" sz="16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s-ES" sz="16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d>
                        <m:r>
                          <a:rPr lang="es-ES" sz="16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acc>
                          <m:accPr>
                            <m:chr m:val="̇"/>
                            <m:ctrlPr>
                              <a:rPr lang="es-ES" sz="16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16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e>
                        </m:acc>
                        <m:r>
                          <a:rPr lang="es-ES" sz="16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s-ES" sz="16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s-ES" sz="1633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s-ES" sz="1633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l-GR" sz="1633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Φ</m:t>
                            </m:r>
                          </m:sub>
                        </m:sSub>
                        <m:r>
                          <a:rPr lang="es-ES" sz="16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(10)</m:t>
                        </m:r>
                      </m:oMath>
                    </m:oMathPara>
                  </a14:m>
                  <a:endParaRPr lang="es-ES" sz="1633" dirty="0">
                    <a:solidFill>
                      <a:prstClr val="black"/>
                    </a:solidFill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2" name="CuadroTexto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85031" y="6127458"/>
                  <a:ext cx="2096150" cy="285656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1744" t="-10638" r="-3488" b="-36170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Rectángulo 63"/>
            <p:cNvSpPr/>
            <p:nvPr/>
          </p:nvSpPr>
          <p:spPr>
            <a:xfrm>
              <a:off x="9632197" y="5973426"/>
              <a:ext cx="832106" cy="612779"/>
            </a:xfrm>
            <a:prstGeom prst="rect">
              <a:avLst/>
            </a:prstGeom>
            <a:noFill/>
            <a:ln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s-ES" sz="1633">
                <a:solidFill>
                  <a:prstClr val="white"/>
                </a:solidFill>
              </a:endParaRPr>
            </a:p>
          </p:txBody>
        </p:sp>
      </p:grpSp>
      <p:sp>
        <p:nvSpPr>
          <p:cNvPr id="70" name="10 CuadroTexto">
            <a:extLst>
              <a:ext uri="{FF2B5EF4-FFF2-40B4-BE49-F238E27FC236}">
                <a16:creationId xmlns:a16="http://schemas.microsoft.com/office/drawing/2014/main" xmlns="" id="{E97AF056-6A7C-4275-BD15-2AFCA9E21702}"/>
              </a:ext>
            </a:extLst>
          </p:cNvPr>
          <p:cNvSpPr txBox="1"/>
          <p:nvPr/>
        </p:nvSpPr>
        <p:spPr>
          <a:xfrm>
            <a:off x="412931" y="765331"/>
            <a:ext cx="5493492" cy="3157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indent="326565" fontAlgn="base">
              <a:spcBef>
                <a:spcPct val="0"/>
              </a:spcBef>
              <a:spcAft>
                <a:spcPct val="0"/>
              </a:spcAft>
            </a:pPr>
            <a:r>
              <a:rPr lang="es-ES" sz="1452" dirty="0" smtClean="0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Introducción: Trazabilidad del Laboratorio de Patrones Neutrónicos</a:t>
            </a:r>
            <a:endParaRPr lang="es-ES" sz="1452" dirty="0">
              <a:solidFill>
                <a:prstClr val="black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1370564" y="1665289"/>
            <a:ext cx="3033849" cy="4116616"/>
          </a:xfrm>
          <a:prstGeom prst="rect">
            <a:avLst/>
          </a:prstGeom>
          <a:solidFill>
            <a:srgbClr val="4BACC6">
              <a:alpha val="20000"/>
            </a:srgbClr>
          </a:solidFill>
          <a:ln>
            <a:solidFill>
              <a:srgbClr val="4BAC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s-ES" sz="163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3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47497B7-89FA-4774-AD34-C0C0ACC1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17130-A47F-42CF-8A99-E1AD81568E1A}" type="slidenum">
              <a:rPr lang="es-ES" altLang="en-US" smtClean="0">
                <a:solidFill>
                  <a:prstClr val="black"/>
                </a:solidFill>
              </a:rPr>
              <a:pPr/>
              <a:t>4</a:t>
            </a:fld>
            <a:endParaRPr lang="es-ES" alt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383" y="992676"/>
            <a:ext cx="8287065" cy="539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3" name="Grupo 42"/>
          <p:cNvGrpSpPr/>
          <p:nvPr/>
        </p:nvGrpSpPr>
        <p:grpSpPr>
          <a:xfrm>
            <a:off x="6150075" y="71968"/>
            <a:ext cx="1889509" cy="1909389"/>
            <a:chOff x="6779497" y="79233"/>
            <a:chExt cx="2082888" cy="2104804"/>
          </a:xfrm>
        </p:grpSpPr>
        <p:grpSp>
          <p:nvGrpSpPr>
            <p:cNvPr id="5" name="Grupo 4"/>
            <p:cNvGrpSpPr/>
            <p:nvPr/>
          </p:nvGrpSpPr>
          <p:grpSpPr>
            <a:xfrm>
              <a:off x="6821743" y="79233"/>
              <a:ext cx="2040642" cy="2073670"/>
              <a:chOff x="5888473" y="3362330"/>
              <a:chExt cx="2040642" cy="2073670"/>
            </a:xfrm>
          </p:grpSpPr>
          <p:pic>
            <p:nvPicPr>
              <p:cNvPr id="9" name="Picture 4">
                <a:extLst>
                  <a:ext uri="{FF2B5EF4-FFF2-40B4-BE49-F238E27FC236}">
                    <a16:creationId xmlns:a16="http://schemas.microsoft.com/office/drawing/2014/main" xmlns="" id="{2BF16018-FD48-4E3F-B42F-904ECC18B0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1791" y="3362330"/>
                <a:ext cx="1377324" cy="20736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6">
                <a:extLst>
                  <a:ext uri="{FF2B5EF4-FFF2-40B4-BE49-F238E27FC236}">
                    <a16:creationId xmlns:a16="http://schemas.microsoft.com/office/drawing/2014/main" xmlns="" id="{15B4F5A4-BBCD-431D-9C72-FC7416E486E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8473" y="3578497"/>
                <a:ext cx="612169" cy="9213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7" name="CuadroTexto 16"/>
            <p:cNvSpPr txBox="1"/>
            <p:nvPr/>
          </p:nvSpPr>
          <p:spPr>
            <a:xfrm>
              <a:off x="7665264" y="1805250"/>
              <a:ext cx="1016919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633" dirty="0">
                  <a:solidFill>
                    <a:srgbClr val="FF0000"/>
                  </a:solidFill>
                  <a:latin typeface="Arial" panose="020B0604020202020204" pitchFamily="34" charset="0"/>
                </a:rPr>
                <a:t>Am-Be</a:t>
              </a: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6779497" y="931402"/>
              <a:ext cx="696660" cy="378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633" baseline="30000" dirty="0">
                  <a:solidFill>
                    <a:srgbClr val="FF0000"/>
                  </a:solidFill>
                  <a:latin typeface="Arial" panose="020B0604020202020204" pitchFamily="34" charset="0"/>
                </a:rPr>
                <a:t>252</a:t>
              </a:r>
              <a:r>
                <a:rPr lang="es-ES" sz="1633" dirty="0">
                  <a:solidFill>
                    <a:srgbClr val="FF0000"/>
                  </a:solidFill>
                  <a:latin typeface="Arial" panose="020B0604020202020204" pitchFamily="34" charset="0"/>
                </a:rPr>
                <a:t>Cf</a:t>
              </a:r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543576" y="816095"/>
            <a:ext cx="2765694" cy="2242139"/>
            <a:chOff x="599207" y="899517"/>
            <a:chExt cx="3048746" cy="247160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9207" y="899517"/>
              <a:ext cx="3048746" cy="2471608"/>
            </a:xfrm>
            <a:prstGeom prst="rect">
              <a:avLst/>
            </a:prstGeom>
          </p:spPr>
        </p:pic>
        <p:sp>
          <p:nvSpPr>
            <p:cNvPr id="19" name="CuadroTexto 18"/>
            <p:cNvSpPr txBox="1"/>
            <p:nvPr/>
          </p:nvSpPr>
          <p:spPr>
            <a:xfrm>
              <a:off x="1282087" y="2979642"/>
              <a:ext cx="1682986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633" dirty="0">
                  <a:solidFill>
                    <a:srgbClr val="FF0000"/>
                  </a:solidFill>
                  <a:latin typeface="Arial" panose="020B0604020202020204" pitchFamily="34" charset="0"/>
                </a:rPr>
                <a:t>Pila de grafito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5190026" y="3058234"/>
            <a:ext cx="1257827" cy="1898941"/>
            <a:chOff x="5721192" y="3371125"/>
            <a:chExt cx="1386558" cy="2093286"/>
          </a:xfrm>
        </p:grpSpPr>
        <p:pic>
          <p:nvPicPr>
            <p:cNvPr id="14" name="19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1192" y="3371125"/>
              <a:ext cx="1386558" cy="2083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CuadroTexto 19"/>
            <p:cNvSpPr txBox="1"/>
            <p:nvPr/>
          </p:nvSpPr>
          <p:spPr>
            <a:xfrm>
              <a:off x="5819584" y="5085624"/>
              <a:ext cx="1286728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633" dirty="0">
                  <a:solidFill>
                    <a:srgbClr val="FF0000"/>
                  </a:solidFill>
                  <a:latin typeface="Arial" panose="020B0604020202020204" pitchFamily="34" charset="0"/>
                </a:rPr>
                <a:t>D</a:t>
              </a:r>
              <a:r>
                <a:rPr lang="es-ES" sz="1633" baseline="-25000" dirty="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es-ES" sz="1633" dirty="0">
                  <a:solidFill>
                    <a:srgbClr val="FF0000"/>
                  </a:solidFill>
                  <a:latin typeface="Arial" panose="020B0604020202020204" pitchFamily="34" charset="0"/>
                </a:rPr>
                <a:t>O-</a:t>
              </a:r>
              <a:r>
                <a:rPr lang="es-ES" sz="1633" baseline="30000" dirty="0">
                  <a:solidFill>
                    <a:srgbClr val="FF0000"/>
                  </a:solidFill>
                  <a:latin typeface="Arial" panose="020B0604020202020204" pitchFamily="34" charset="0"/>
                </a:rPr>
                <a:t>252</a:t>
              </a:r>
              <a:r>
                <a:rPr lang="es-ES" sz="1633" dirty="0">
                  <a:solidFill>
                    <a:srgbClr val="FF0000"/>
                  </a:solidFill>
                  <a:latin typeface="Arial" panose="020B0604020202020204" pitchFamily="34" charset="0"/>
                </a:rPr>
                <a:t>Cf</a:t>
              </a:r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804867" y="3407794"/>
            <a:ext cx="1257827" cy="1890365"/>
            <a:chOff x="887239" y="3756461"/>
            <a:chExt cx="1386558" cy="2083832"/>
          </a:xfrm>
        </p:grpSpPr>
        <p:pic>
          <p:nvPicPr>
            <p:cNvPr id="15" name="19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239" y="3756461"/>
              <a:ext cx="1386558" cy="2083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CuadroTexto 20"/>
            <p:cNvSpPr txBox="1"/>
            <p:nvPr/>
          </p:nvSpPr>
          <p:spPr>
            <a:xfrm>
              <a:off x="937154" y="5451251"/>
              <a:ext cx="1286728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633" dirty="0">
                  <a:solidFill>
                    <a:srgbClr val="FF0000"/>
                  </a:solidFill>
                  <a:latin typeface="Arial" panose="020B0604020202020204" pitchFamily="34" charset="0"/>
                </a:rPr>
                <a:t>H</a:t>
              </a:r>
              <a:r>
                <a:rPr lang="es-ES" sz="1633" baseline="-25000" dirty="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  <a:r>
                <a:rPr lang="es-ES" sz="1633" dirty="0">
                  <a:solidFill>
                    <a:srgbClr val="FF0000"/>
                  </a:solidFill>
                  <a:latin typeface="Arial" panose="020B0604020202020204" pitchFamily="34" charset="0"/>
                </a:rPr>
                <a:t>O-</a:t>
              </a:r>
              <a:r>
                <a:rPr lang="es-ES" sz="1633" baseline="30000" dirty="0">
                  <a:solidFill>
                    <a:srgbClr val="FF0000"/>
                  </a:solidFill>
                  <a:latin typeface="Arial" panose="020B0604020202020204" pitchFamily="34" charset="0"/>
                </a:rPr>
                <a:t>252</a:t>
              </a:r>
              <a:r>
                <a:rPr lang="es-ES" sz="1633" dirty="0">
                  <a:solidFill>
                    <a:srgbClr val="FF0000"/>
                  </a:solidFill>
                  <a:latin typeface="Arial" panose="020B0604020202020204" pitchFamily="34" charset="0"/>
                </a:rPr>
                <a:t>Cf</a:t>
              </a: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6291968" y="3090054"/>
            <a:ext cx="3021372" cy="3416477"/>
            <a:chOff x="6935911" y="3406202"/>
            <a:chExt cx="3330590" cy="3766132"/>
          </a:xfrm>
        </p:grpSpPr>
        <p:cxnSp>
          <p:nvCxnSpPr>
            <p:cNvPr id="25" name="Conector recto 24"/>
            <p:cNvCxnSpPr/>
            <p:nvPr/>
          </p:nvCxnSpPr>
          <p:spPr>
            <a:xfrm>
              <a:off x="8088039" y="3406204"/>
              <a:ext cx="0" cy="2731449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cto 25"/>
            <p:cNvCxnSpPr/>
            <p:nvPr/>
          </p:nvCxnSpPr>
          <p:spPr>
            <a:xfrm>
              <a:off x="7944023" y="3406205"/>
              <a:ext cx="0" cy="2731449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recto 26"/>
            <p:cNvCxnSpPr/>
            <p:nvPr/>
          </p:nvCxnSpPr>
          <p:spPr>
            <a:xfrm>
              <a:off x="8448079" y="3406206"/>
              <a:ext cx="0" cy="2731449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recto 27"/>
            <p:cNvCxnSpPr/>
            <p:nvPr/>
          </p:nvCxnSpPr>
          <p:spPr>
            <a:xfrm>
              <a:off x="8636293" y="3406206"/>
              <a:ext cx="0" cy="2731449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/>
            <p:cNvCxnSpPr/>
            <p:nvPr/>
          </p:nvCxnSpPr>
          <p:spPr>
            <a:xfrm>
              <a:off x="9024143" y="3406204"/>
              <a:ext cx="0" cy="2731449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cto 29"/>
            <p:cNvCxnSpPr/>
            <p:nvPr/>
          </p:nvCxnSpPr>
          <p:spPr>
            <a:xfrm>
              <a:off x="9168159" y="3406203"/>
              <a:ext cx="0" cy="2731449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recto 30"/>
            <p:cNvCxnSpPr/>
            <p:nvPr/>
          </p:nvCxnSpPr>
          <p:spPr>
            <a:xfrm>
              <a:off x="6935911" y="3406202"/>
              <a:ext cx="0" cy="2731449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uadroTexto 31"/>
            <p:cNvSpPr txBox="1"/>
            <p:nvPr/>
          </p:nvSpPr>
          <p:spPr>
            <a:xfrm>
              <a:off x="8069816" y="6516543"/>
              <a:ext cx="2196685" cy="655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633" dirty="0">
                  <a:solidFill>
                    <a:srgbClr val="FF0000"/>
                  </a:solidFill>
                  <a:latin typeface="Arial" panose="020B0604020202020204" pitchFamily="34" charset="0"/>
                </a:rPr>
                <a:t>Haces </a:t>
              </a:r>
              <a:r>
                <a:rPr lang="es-ES" sz="1633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monoenergéticos</a:t>
              </a:r>
              <a:endParaRPr lang="es-ES" sz="1633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9" name="Grupo 38"/>
          <p:cNvGrpSpPr/>
          <p:nvPr/>
        </p:nvGrpSpPr>
        <p:grpSpPr>
          <a:xfrm>
            <a:off x="8973356" y="3374376"/>
            <a:ext cx="3207931" cy="2156766"/>
            <a:chOff x="9652051" y="12992"/>
            <a:chExt cx="3536243" cy="2377498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198"/>
            <a:stretch/>
          </p:blipFill>
          <p:spPr>
            <a:xfrm>
              <a:off x="9652051" y="12992"/>
              <a:ext cx="3536243" cy="2377498"/>
            </a:xfrm>
            <a:prstGeom prst="rect">
              <a:avLst/>
            </a:prstGeom>
          </p:spPr>
        </p:pic>
        <p:sp>
          <p:nvSpPr>
            <p:cNvPr id="33" name="CuadroTexto 32"/>
            <p:cNvSpPr txBox="1"/>
            <p:nvPr/>
          </p:nvSpPr>
          <p:spPr>
            <a:xfrm>
              <a:off x="9900693" y="1961292"/>
              <a:ext cx="2620110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633" dirty="0">
                  <a:solidFill>
                    <a:srgbClr val="FF0000"/>
                  </a:solidFill>
                  <a:latin typeface="Arial" panose="020B0604020202020204" pitchFamily="34" charset="0"/>
                </a:rPr>
                <a:t>Grandes aceleradores</a:t>
              </a:r>
            </a:p>
          </p:txBody>
        </p:sp>
      </p:grpSp>
      <p:grpSp>
        <p:nvGrpSpPr>
          <p:cNvPr id="41" name="Grupo 40"/>
          <p:cNvGrpSpPr/>
          <p:nvPr/>
        </p:nvGrpSpPr>
        <p:grpSpPr>
          <a:xfrm>
            <a:off x="8865713" y="1660436"/>
            <a:ext cx="3179104" cy="1791714"/>
            <a:chOff x="9841787" y="4069344"/>
            <a:chExt cx="3504465" cy="1975085"/>
          </a:xfrm>
        </p:grpSpPr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787" y="4069344"/>
              <a:ext cx="3504465" cy="1975085"/>
            </a:xfrm>
            <a:prstGeom prst="rect">
              <a:avLst/>
            </a:prstGeom>
          </p:spPr>
        </p:pic>
        <p:sp>
          <p:nvSpPr>
            <p:cNvPr id="35" name="CuadroTexto 34"/>
            <p:cNvSpPr txBox="1"/>
            <p:nvPr/>
          </p:nvSpPr>
          <p:spPr>
            <a:xfrm>
              <a:off x="10696703" y="5541339"/>
              <a:ext cx="1724493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633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Protonterapia</a:t>
              </a:r>
              <a:endParaRPr lang="es-ES" sz="1633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8937218" y="59529"/>
            <a:ext cx="2975276" cy="1513112"/>
            <a:chOff x="9744223" y="2373980"/>
            <a:chExt cx="3279777" cy="1667970"/>
          </a:xfrm>
        </p:grpSpPr>
        <p:pic>
          <p:nvPicPr>
            <p:cNvPr id="37" name="Imagen 3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44223" y="2373980"/>
              <a:ext cx="3279777" cy="1667970"/>
            </a:xfrm>
            <a:prstGeom prst="rect">
              <a:avLst/>
            </a:prstGeom>
          </p:spPr>
        </p:pic>
        <p:sp>
          <p:nvSpPr>
            <p:cNvPr id="38" name="CuadroTexto 37"/>
            <p:cNvSpPr txBox="1"/>
            <p:nvPr/>
          </p:nvSpPr>
          <p:spPr>
            <a:xfrm>
              <a:off x="10422379" y="3639336"/>
              <a:ext cx="1724493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633" dirty="0">
                  <a:solidFill>
                    <a:srgbClr val="FF0000"/>
                  </a:solidFill>
                  <a:latin typeface="Arial" panose="020B0604020202020204" pitchFamily="34" charset="0"/>
                </a:rPr>
                <a:t>CERF-CERN</a:t>
              </a:r>
            </a:p>
          </p:txBody>
        </p:sp>
      </p:grpSp>
      <p:sp>
        <p:nvSpPr>
          <p:cNvPr id="48" name="10 CuadroTexto">
            <a:extLst>
              <a:ext uri="{FF2B5EF4-FFF2-40B4-BE49-F238E27FC236}">
                <a16:creationId xmlns:a16="http://schemas.microsoft.com/office/drawing/2014/main" xmlns="" id="{E97AF056-6A7C-4275-BD15-2AFCA9E21702}"/>
              </a:ext>
            </a:extLst>
          </p:cNvPr>
          <p:cNvSpPr txBox="1"/>
          <p:nvPr/>
        </p:nvSpPr>
        <p:spPr>
          <a:xfrm>
            <a:off x="412931" y="765331"/>
            <a:ext cx="3079369" cy="3157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indent="326565" fontAlgn="base">
              <a:spcBef>
                <a:spcPct val="0"/>
              </a:spcBef>
              <a:spcAft>
                <a:spcPct val="0"/>
              </a:spcAft>
            </a:pPr>
            <a:r>
              <a:rPr lang="es-ES" sz="1452" dirty="0" smtClean="0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Introducción: Campos neutrónicos</a:t>
            </a:r>
            <a:endParaRPr lang="es-ES" sz="1452" dirty="0">
              <a:solidFill>
                <a:prstClr val="black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85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2586130" y="1484365"/>
            <a:ext cx="8462740" cy="4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7" tIns="46798" rIns="89997" bIns="46798">
            <a:spAutoFit/>
          </a:bodyPr>
          <a:lstStyle/>
          <a:p>
            <a:pPr algn="ctr" fontAlgn="base">
              <a:spcBef>
                <a:spcPts val="1500"/>
              </a:spcBef>
              <a:spcAft>
                <a:spcPct val="0"/>
              </a:spcAft>
              <a:buSzPct val="100000"/>
              <a:tabLst>
                <a:tab pos="0" algn="l"/>
                <a:tab pos="447678" algn="l"/>
                <a:tab pos="896944" algn="l"/>
                <a:tab pos="1346209" algn="l"/>
                <a:tab pos="1795475" algn="l"/>
                <a:tab pos="2244739" algn="l"/>
                <a:tab pos="2694006" algn="l"/>
                <a:tab pos="3143270" algn="l"/>
                <a:tab pos="3592536" algn="l"/>
                <a:tab pos="4041802" algn="l"/>
                <a:tab pos="4491067" algn="l"/>
                <a:tab pos="4940333" algn="l"/>
                <a:tab pos="5389598" algn="l"/>
                <a:tab pos="5838863" algn="l"/>
                <a:tab pos="6288129" algn="l"/>
                <a:tab pos="6737394" algn="l"/>
                <a:tab pos="7186661" algn="l"/>
                <a:tab pos="7635925" algn="l"/>
                <a:tab pos="8085191" algn="l"/>
                <a:tab pos="8534456" algn="l"/>
                <a:tab pos="8983722" algn="l"/>
              </a:tabLst>
            </a:pPr>
            <a:r>
              <a:rPr lang="es-ES" altLang="es-ES" sz="2400" dirty="0">
                <a:solidFill>
                  <a:srgbClr val="FF3399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870189" y="1246245"/>
            <a:ext cx="10778235" cy="142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97" tIns="46798" rIns="89997" bIns="46798">
            <a:spAutoFit/>
          </a:bodyPr>
          <a:lstStyle/>
          <a:p>
            <a:pPr indent="-338141" algn="just" fontAlgn="base">
              <a:spcBef>
                <a:spcPct val="0"/>
              </a:spcBef>
              <a:spcAft>
                <a:spcPts val="600"/>
              </a:spcAft>
              <a:buSzPct val="100000"/>
              <a:tabLst>
                <a:tab pos="342903" algn="l"/>
                <a:tab pos="790580" algn="l"/>
                <a:tab pos="1239846" algn="l"/>
                <a:tab pos="1689111" algn="l"/>
                <a:tab pos="2138377" algn="l"/>
                <a:tab pos="2587642" algn="l"/>
                <a:tab pos="3036908" algn="l"/>
                <a:tab pos="3486173" algn="l"/>
                <a:tab pos="3935439" algn="l"/>
                <a:tab pos="4384704" algn="l"/>
                <a:tab pos="4833970" algn="l"/>
                <a:tab pos="5283234" algn="l"/>
                <a:tab pos="5732501" algn="l"/>
                <a:tab pos="6181765" algn="l"/>
                <a:tab pos="6631031" algn="l"/>
                <a:tab pos="7080297" algn="l"/>
                <a:tab pos="7529562" algn="l"/>
                <a:tab pos="7978828" algn="l"/>
                <a:tab pos="8428093" algn="l"/>
                <a:tab pos="8877358" algn="l"/>
                <a:tab pos="9326624" algn="l"/>
              </a:tabLst>
            </a:pPr>
            <a:r>
              <a:rPr lang="es-ES" altLang="es-ES" sz="1633" dirty="0">
                <a:solidFill>
                  <a:srgbClr val="000000"/>
                </a:solidFill>
                <a:cs typeface="Calibri" panose="020F0502020204030204" pitchFamily="34" charset="0"/>
              </a:rPr>
              <a:t>Las fuentes isotópicas se calibran de forma primaria mediante el </a:t>
            </a:r>
            <a:r>
              <a:rPr lang="es-ES" altLang="es-ES" sz="1633" dirty="0">
                <a:solidFill>
                  <a:srgbClr val="4BACC6"/>
                </a:solidFill>
                <a:cs typeface="Calibri" panose="020F0502020204030204" pitchFamily="34" charset="0"/>
              </a:rPr>
              <a:t>método del baño de sulfato de manganeso </a:t>
            </a:r>
            <a:r>
              <a:rPr lang="es-ES" altLang="es-ES" sz="1633" dirty="0">
                <a:solidFill>
                  <a:srgbClr val="000000"/>
                </a:solidFill>
                <a:cs typeface="Calibri" panose="020F0502020204030204" pitchFamily="34" charset="0"/>
              </a:rPr>
              <a:t>(De </a:t>
            </a:r>
            <a:r>
              <a:rPr lang="es-ES" altLang="es-ES" sz="1633" dirty="0" err="1">
                <a:solidFill>
                  <a:srgbClr val="000000"/>
                </a:solidFill>
                <a:cs typeface="Calibri" panose="020F0502020204030204" pitchFamily="34" charset="0"/>
              </a:rPr>
              <a:t>Volpi</a:t>
            </a:r>
            <a:r>
              <a:rPr lang="es-ES" altLang="es-ES" sz="1633" dirty="0">
                <a:solidFill>
                  <a:srgbClr val="000000"/>
                </a:solidFill>
                <a:cs typeface="Calibri" panose="020F0502020204030204" pitchFamily="34" charset="0"/>
              </a:rPr>
              <a:t> A. and </a:t>
            </a:r>
            <a:r>
              <a:rPr lang="es-ES" altLang="es-ES" sz="1633" dirty="0" err="1">
                <a:solidFill>
                  <a:srgbClr val="000000"/>
                </a:solidFill>
                <a:cs typeface="Calibri" panose="020F0502020204030204" pitchFamily="34" charset="0"/>
              </a:rPr>
              <a:t>Porges</a:t>
            </a:r>
            <a:r>
              <a:rPr lang="es-ES" altLang="es-ES" sz="1633" dirty="0">
                <a:solidFill>
                  <a:srgbClr val="000000"/>
                </a:solidFill>
                <a:cs typeface="Calibri" panose="020F0502020204030204" pitchFamily="34" charset="0"/>
              </a:rPr>
              <a:t> K.G., 1969; </a:t>
            </a:r>
            <a:r>
              <a:rPr lang="es-ES" altLang="es-ES" sz="1633" dirty="0" err="1">
                <a:solidFill>
                  <a:srgbClr val="000000"/>
                </a:solidFill>
                <a:cs typeface="Calibri" panose="020F0502020204030204" pitchFamily="34" charset="0"/>
              </a:rPr>
              <a:t>McGarry</a:t>
            </a:r>
            <a:r>
              <a:rPr lang="es-ES" altLang="es-ES" sz="1633" dirty="0">
                <a:solidFill>
                  <a:srgbClr val="000000"/>
                </a:solidFill>
                <a:cs typeface="Calibri" panose="020F0502020204030204" pitchFamily="34" charset="0"/>
              </a:rPr>
              <a:t> E.D. and </a:t>
            </a:r>
            <a:r>
              <a:rPr lang="es-ES" altLang="es-ES" sz="1633" dirty="0" err="1">
                <a:solidFill>
                  <a:srgbClr val="000000"/>
                </a:solidFill>
                <a:cs typeface="Calibri" panose="020F0502020204030204" pitchFamily="34" charset="0"/>
              </a:rPr>
              <a:t>Boswell</a:t>
            </a:r>
            <a:r>
              <a:rPr lang="es-ES" altLang="es-ES" sz="1633" dirty="0">
                <a:solidFill>
                  <a:srgbClr val="000000"/>
                </a:solidFill>
                <a:cs typeface="Calibri" panose="020F0502020204030204" pitchFamily="34" charset="0"/>
              </a:rPr>
              <a:t> E.W., 1988). Este dispositivo es una esfera de unos 100 cm de diámetro con una disolución acuosa muy concentrada de MnSO</a:t>
            </a:r>
            <a:r>
              <a:rPr lang="es-ES" altLang="es-ES" sz="1633" baseline="-25000" dirty="0">
                <a:solidFill>
                  <a:srgbClr val="000000"/>
                </a:solidFill>
                <a:cs typeface="Calibri" panose="020F0502020204030204" pitchFamily="34" charset="0"/>
              </a:rPr>
              <a:t>4 </a:t>
            </a:r>
            <a:r>
              <a:rPr lang="es-ES" altLang="es-ES" sz="1633" dirty="0">
                <a:solidFill>
                  <a:srgbClr val="000000"/>
                </a:solidFill>
                <a:cs typeface="Calibri" panose="020F0502020204030204" pitchFamily="34" charset="0"/>
              </a:rPr>
              <a:t>en la que se sumerge la fuente. </a:t>
            </a:r>
          </a:p>
          <a:p>
            <a:pPr indent="-338141" algn="just" fontAlgn="base">
              <a:spcBef>
                <a:spcPct val="0"/>
              </a:spcBef>
              <a:spcAft>
                <a:spcPts val="600"/>
              </a:spcAft>
              <a:buSzPct val="100000"/>
              <a:tabLst>
                <a:tab pos="342903" algn="l"/>
                <a:tab pos="790580" algn="l"/>
                <a:tab pos="1239846" algn="l"/>
                <a:tab pos="1689111" algn="l"/>
                <a:tab pos="2138377" algn="l"/>
                <a:tab pos="2587642" algn="l"/>
                <a:tab pos="3036908" algn="l"/>
                <a:tab pos="3486173" algn="l"/>
                <a:tab pos="3935439" algn="l"/>
                <a:tab pos="4384704" algn="l"/>
                <a:tab pos="4833970" algn="l"/>
                <a:tab pos="5283234" algn="l"/>
                <a:tab pos="5732501" algn="l"/>
                <a:tab pos="6181765" algn="l"/>
                <a:tab pos="6631031" algn="l"/>
                <a:tab pos="7080297" algn="l"/>
                <a:tab pos="7529562" algn="l"/>
                <a:tab pos="7978828" algn="l"/>
                <a:tab pos="8428093" algn="l"/>
                <a:tab pos="8877358" algn="l"/>
                <a:tab pos="9326624" algn="l"/>
              </a:tabLst>
            </a:pPr>
            <a:r>
              <a:rPr lang="es-ES" altLang="es-ES" sz="1633" dirty="0">
                <a:solidFill>
                  <a:srgbClr val="000000"/>
                </a:solidFill>
                <a:cs typeface="Calibri" panose="020F0502020204030204" pitchFamily="34" charset="0"/>
              </a:rPr>
              <a:t>La medida absoluta de la </a:t>
            </a:r>
            <a:r>
              <a:rPr lang="es-ES" altLang="es-ES" sz="1633" dirty="0">
                <a:solidFill>
                  <a:srgbClr val="4BACC6"/>
                </a:solidFill>
                <a:cs typeface="Calibri" panose="020F0502020204030204" pitchFamily="34" charset="0"/>
              </a:rPr>
              <a:t>actividad de saturación</a:t>
            </a:r>
            <a:r>
              <a:rPr lang="es-ES" altLang="es-ES" sz="1633" dirty="0">
                <a:solidFill>
                  <a:srgbClr val="000000"/>
                </a:solidFill>
                <a:cs typeface="Calibri" panose="020F0502020204030204" pitchFamily="34" charset="0"/>
              </a:rPr>
              <a:t>, A, del </a:t>
            </a:r>
            <a:r>
              <a:rPr lang="es-ES" altLang="es-ES" sz="1633" baseline="30000" dirty="0">
                <a:solidFill>
                  <a:srgbClr val="000000"/>
                </a:solidFill>
                <a:cs typeface="Calibri" panose="020F0502020204030204" pitchFamily="34" charset="0"/>
              </a:rPr>
              <a:t>56</a:t>
            </a:r>
            <a:r>
              <a:rPr lang="es-ES" altLang="es-ES" sz="1633" dirty="0">
                <a:solidFill>
                  <a:srgbClr val="000000"/>
                </a:solidFill>
                <a:cs typeface="Calibri" panose="020F0502020204030204" pitchFamily="34" charset="0"/>
              </a:rPr>
              <a:t>Mn formado tras la activación del </a:t>
            </a:r>
            <a:r>
              <a:rPr lang="es-ES" altLang="es-ES" sz="1633" baseline="30000" dirty="0">
                <a:solidFill>
                  <a:srgbClr val="000000"/>
                </a:solidFill>
                <a:cs typeface="Calibri" panose="020F0502020204030204" pitchFamily="34" charset="0"/>
              </a:rPr>
              <a:t>55</a:t>
            </a:r>
            <a:r>
              <a:rPr lang="es-ES" altLang="es-ES" sz="1633" dirty="0">
                <a:solidFill>
                  <a:srgbClr val="000000"/>
                </a:solidFill>
                <a:cs typeface="Calibri" panose="020F0502020204030204" pitchFamily="34" charset="0"/>
              </a:rPr>
              <a:t>Mn por los neutrones de la fuente permite determinar su tasa de emisión. </a:t>
            </a:r>
            <a:endParaRPr lang="es-ES" altLang="es-ES" sz="1633" b="1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EF9581-3D26-4829-8466-CA931A6DC995}" type="slidenum">
              <a:rPr lang="es-ES"/>
              <a:pPr>
                <a:defRPr/>
              </a:pPr>
              <a:t>5</a:t>
            </a:fld>
            <a:endParaRPr lang="es-E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458093" y="3282870"/>
            <a:ext cx="5688037" cy="396071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342900" indent="-342900" algn="just" defTabSz="449263" rtl="0" eaLnBrk="0" fontAlgn="base" hangingPunct="0">
              <a:lnSpc>
                <a:spcPct val="95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just" defTabSz="449263" rtl="0" eaLnBrk="0" fontAlgn="base" hangingPunct="0">
              <a:lnSpc>
                <a:spcPct val="95000"/>
              </a:lnSpc>
              <a:spcBef>
                <a:spcPts val="7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1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just" defTabSz="449263" rtl="0" eaLnBrk="0" fontAlgn="base" hangingPunct="0">
              <a:lnSpc>
                <a:spcPct val="95000"/>
              </a:lnSpc>
              <a:spcBef>
                <a:spcPts val="6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9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7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indent="-341315">
              <a:buClrTx/>
              <a:tabLst>
                <a:tab pos="342903" algn="l"/>
                <a:tab pos="447678" algn="l"/>
                <a:tab pos="896944" algn="l"/>
                <a:tab pos="1346209" algn="l"/>
                <a:tab pos="1795475" algn="l"/>
                <a:tab pos="2244739" algn="l"/>
                <a:tab pos="2694006" algn="l"/>
                <a:tab pos="3143270" algn="l"/>
                <a:tab pos="3592536" algn="l"/>
                <a:tab pos="4041802" algn="l"/>
                <a:tab pos="4491067" algn="l"/>
                <a:tab pos="4940333" algn="l"/>
                <a:tab pos="5389598" algn="l"/>
                <a:tab pos="5838863" algn="l"/>
                <a:tab pos="6288129" algn="l"/>
                <a:tab pos="6737394" algn="l"/>
                <a:tab pos="7186661" algn="l"/>
                <a:tab pos="7635925" algn="l"/>
                <a:tab pos="8085191" algn="l"/>
                <a:tab pos="8534456" algn="l"/>
                <a:tab pos="8983722" algn="l"/>
              </a:tabLst>
              <a:defRPr/>
            </a:pPr>
            <a:r>
              <a:rPr lang="es-ES" altLang="es-ES" sz="1800" kern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r>
              <a:rPr lang="es-ES" altLang="es-E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 + n → </a:t>
            </a:r>
            <a:r>
              <a:rPr lang="es-ES" altLang="es-ES" sz="1800" kern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s-ES" altLang="es-E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 → </a:t>
            </a:r>
            <a:r>
              <a:rPr lang="es-ES" altLang="es-ES" sz="1800" kern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es-ES" altLang="es-E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 + </a:t>
            </a:r>
            <a:r>
              <a:rPr lang="el-GR" altLang="es-E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s-ES" altLang="es-E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altLang="es-E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s-ES" altLang="es-ES" sz="1800" kern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           </a:t>
            </a:r>
            <a:r>
              <a:rPr lang="es-ES" altLang="es-E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T</a:t>
            </a:r>
            <a:r>
              <a:rPr lang="es-ES" altLang="es-ES" sz="1800" kern="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s-ES" altLang="es-ES" sz="1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2.57878h</a:t>
            </a:r>
          </a:p>
          <a:p>
            <a:pPr indent="-341315">
              <a:buClrTx/>
              <a:tabLst>
                <a:tab pos="342903" algn="l"/>
                <a:tab pos="447678" algn="l"/>
                <a:tab pos="896944" algn="l"/>
                <a:tab pos="1346209" algn="l"/>
                <a:tab pos="1795475" algn="l"/>
                <a:tab pos="2244739" algn="l"/>
                <a:tab pos="2694006" algn="l"/>
                <a:tab pos="3143270" algn="l"/>
                <a:tab pos="3592536" algn="l"/>
                <a:tab pos="4041802" algn="l"/>
                <a:tab pos="4491067" algn="l"/>
                <a:tab pos="4940333" algn="l"/>
                <a:tab pos="5389598" algn="l"/>
                <a:tab pos="5838863" algn="l"/>
                <a:tab pos="6288129" algn="l"/>
                <a:tab pos="6737394" algn="l"/>
                <a:tab pos="7186661" algn="l"/>
                <a:tab pos="7635925" algn="l"/>
                <a:tab pos="8085191" algn="l"/>
                <a:tab pos="8534456" algn="l"/>
                <a:tab pos="8983722" algn="l"/>
              </a:tabLst>
              <a:defRPr/>
            </a:pPr>
            <a:endParaRPr lang="es-ES" altLang="es-ES" sz="1800" kern="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1315">
              <a:buClrTx/>
              <a:tabLst>
                <a:tab pos="342903" algn="l"/>
                <a:tab pos="447678" algn="l"/>
                <a:tab pos="896944" algn="l"/>
                <a:tab pos="1346209" algn="l"/>
                <a:tab pos="1795475" algn="l"/>
                <a:tab pos="2244739" algn="l"/>
                <a:tab pos="2694006" algn="l"/>
                <a:tab pos="3143270" algn="l"/>
                <a:tab pos="3592536" algn="l"/>
                <a:tab pos="4041802" algn="l"/>
                <a:tab pos="4491067" algn="l"/>
                <a:tab pos="4940333" algn="l"/>
                <a:tab pos="5389598" algn="l"/>
                <a:tab pos="5838863" algn="l"/>
                <a:tab pos="6288129" algn="l"/>
                <a:tab pos="6737394" algn="l"/>
                <a:tab pos="7186661" algn="l"/>
                <a:tab pos="7635925" algn="l"/>
                <a:tab pos="8085191" algn="l"/>
                <a:tab pos="8534456" algn="l"/>
                <a:tab pos="8983722" algn="l"/>
              </a:tabLst>
              <a:defRPr/>
            </a:pPr>
            <a:endParaRPr lang="es-ES" altLang="es-ES" sz="1800" kern="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287588" y="3967224"/>
            <a:ext cx="5186227" cy="1944636"/>
          </a:xfrm>
          <a:prstGeom prst="rect">
            <a:avLst/>
          </a:prstGeom>
        </p:spPr>
        <p:txBody>
          <a:bodyPr/>
          <a:lstStyle/>
          <a:p>
            <a:pPr algn="just" eaLnBrk="0" fontAlgn="base" hangingPunct="0">
              <a:lnSpc>
                <a:spcPct val="95000"/>
              </a:lnSpc>
              <a:spcBef>
                <a:spcPts val="850"/>
              </a:spcBef>
              <a:spcAft>
                <a:spcPct val="0"/>
              </a:spcAft>
              <a:buSzPct val="100000"/>
              <a:tabLst>
                <a:tab pos="342903" algn="l"/>
                <a:tab pos="447678" algn="l"/>
                <a:tab pos="896944" algn="l"/>
                <a:tab pos="1346209" algn="l"/>
                <a:tab pos="1795475" algn="l"/>
                <a:tab pos="2244739" algn="l"/>
                <a:tab pos="2694006" algn="l"/>
                <a:tab pos="3143270" algn="l"/>
                <a:tab pos="3592536" algn="l"/>
                <a:tab pos="4041802" algn="l"/>
                <a:tab pos="4491067" algn="l"/>
                <a:tab pos="4940333" algn="l"/>
                <a:tab pos="5389598" algn="l"/>
                <a:tab pos="5838863" algn="l"/>
                <a:tab pos="6288129" algn="l"/>
                <a:tab pos="6737394" algn="l"/>
                <a:tab pos="7186661" algn="l"/>
                <a:tab pos="7635925" algn="l"/>
                <a:tab pos="8085191" algn="l"/>
                <a:tab pos="8534456" algn="l"/>
                <a:tab pos="8983722" algn="l"/>
              </a:tabLst>
            </a:pPr>
            <a:r>
              <a:rPr lang="es-ES" altLang="es-ES" sz="1633" dirty="0">
                <a:solidFill>
                  <a:srgbClr val="000000"/>
                </a:solidFill>
                <a:cs typeface="Arial" charset="0"/>
              </a:rPr>
              <a:t>Los neutrones rápidos emitidos por la fuente sufren:</a:t>
            </a:r>
          </a:p>
          <a:p>
            <a:pPr marL="285752" indent="-285752" algn="just" eaLnBrk="0" fontAlgn="base" hangingPunct="0">
              <a:lnSpc>
                <a:spcPct val="95000"/>
              </a:lnSpc>
              <a:spcBef>
                <a:spcPts val="8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tabLst>
                <a:tab pos="342903" algn="l"/>
                <a:tab pos="447678" algn="l"/>
                <a:tab pos="896944" algn="l"/>
                <a:tab pos="1346209" algn="l"/>
                <a:tab pos="1795475" algn="l"/>
                <a:tab pos="2244739" algn="l"/>
                <a:tab pos="2694006" algn="l"/>
                <a:tab pos="3143270" algn="l"/>
                <a:tab pos="3592536" algn="l"/>
                <a:tab pos="4041802" algn="l"/>
                <a:tab pos="4491067" algn="l"/>
                <a:tab pos="4940333" algn="l"/>
                <a:tab pos="5389598" algn="l"/>
                <a:tab pos="5838863" algn="l"/>
                <a:tab pos="6288129" algn="l"/>
                <a:tab pos="6737394" algn="l"/>
                <a:tab pos="7186661" algn="l"/>
                <a:tab pos="7635925" algn="l"/>
                <a:tab pos="8085191" algn="l"/>
                <a:tab pos="8534456" algn="l"/>
                <a:tab pos="8983722" algn="l"/>
              </a:tabLst>
            </a:pPr>
            <a:r>
              <a:rPr lang="es-ES" altLang="es-ES" sz="1633" dirty="0">
                <a:solidFill>
                  <a:srgbClr val="4BACC6"/>
                </a:solidFill>
                <a:cs typeface="Arial" charset="0"/>
              </a:rPr>
              <a:t>dispersiones elásticas </a:t>
            </a:r>
            <a:r>
              <a:rPr lang="es-ES" altLang="es-ES" sz="1633" dirty="0">
                <a:solidFill>
                  <a:srgbClr val="000000"/>
                </a:solidFill>
                <a:cs typeface="Arial" charset="0"/>
              </a:rPr>
              <a:t>con los núcleos de H que los </a:t>
            </a:r>
            <a:r>
              <a:rPr lang="es-ES" altLang="es-ES" sz="1633" dirty="0" err="1">
                <a:solidFill>
                  <a:srgbClr val="000000"/>
                </a:solidFill>
                <a:cs typeface="Arial" charset="0"/>
              </a:rPr>
              <a:t>termalizan</a:t>
            </a:r>
            <a:endParaRPr lang="es-ES" altLang="es-ES" sz="1633" dirty="0">
              <a:solidFill>
                <a:srgbClr val="000000"/>
              </a:solidFill>
              <a:cs typeface="Arial" charset="0"/>
            </a:endParaRPr>
          </a:p>
          <a:p>
            <a:pPr marL="285752" indent="-285752" algn="just" eaLnBrk="0" fontAlgn="base" hangingPunct="0">
              <a:lnSpc>
                <a:spcPct val="95000"/>
              </a:lnSpc>
              <a:spcBef>
                <a:spcPts val="85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tabLst>
                <a:tab pos="342903" algn="l"/>
                <a:tab pos="447678" algn="l"/>
                <a:tab pos="896944" algn="l"/>
                <a:tab pos="1346209" algn="l"/>
                <a:tab pos="1795475" algn="l"/>
                <a:tab pos="2244739" algn="l"/>
                <a:tab pos="2694006" algn="l"/>
                <a:tab pos="3143270" algn="l"/>
                <a:tab pos="3592536" algn="l"/>
                <a:tab pos="4041802" algn="l"/>
                <a:tab pos="4491067" algn="l"/>
                <a:tab pos="4940333" algn="l"/>
                <a:tab pos="5389598" algn="l"/>
                <a:tab pos="5838863" algn="l"/>
                <a:tab pos="6288129" algn="l"/>
                <a:tab pos="6737394" algn="l"/>
                <a:tab pos="7186661" algn="l"/>
                <a:tab pos="7635925" algn="l"/>
                <a:tab pos="8085191" algn="l"/>
                <a:tab pos="8534456" algn="l"/>
                <a:tab pos="8983722" algn="l"/>
              </a:tabLst>
            </a:pPr>
            <a:r>
              <a:rPr lang="es-ES" altLang="es-ES" sz="1633" dirty="0">
                <a:solidFill>
                  <a:srgbClr val="4BACC6"/>
                </a:solidFill>
                <a:cs typeface="Arial" charset="0"/>
              </a:rPr>
              <a:t>capturas</a:t>
            </a:r>
            <a:r>
              <a:rPr lang="es-ES" altLang="es-ES" sz="1633" dirty="0">
                <a:solidFill>
                  <a:srgbClr val="000000"/>
                </a:solidFill>
                <a:cs typeface="Arial" charset="0"/>
              </a:rPr>
              <a:t> por el Mn, el O, el S y el H presentes con producción de </a:t>
            </a:r>
            <a:r>
              <a:rPr lang="es-ES" altLang="es-ES" sz="1633" baseline="30000" dirty="0">
                <a:solidFill>
                  <a:srgbClr val="000000"/>
                </a:solidFill>
                <a:cs typeface="Arial" charset="0"/>
              </a:rPr>
              <a:t>55</a:t>
            </a:r>
            <a:r>
              <a:rPr lang="es-ES" altLang="es-ES" sz="1633" dirty="0">
                <a:solidFill>
                  <a:srgbClr val="000000"/>
                </a:solidFill>
                <a:cs typeface="Arial" charset="0"/>
              </a:rPr>
              <a:t>Mn, </a:t>
            </a:r>
            <a:r>
              <a:rPr lang="es-ES" altLang="es-ES" sz="1633" baseline="30000" dirty="0">
                <a:solidFill>
                  <a:srgbClr val="000000"/>
                </a:solidFill>
                <a:cs typeface="Arial" charset="0"/>
              </a:rPr>
              <a:t>33</a:t>
            </a:r>
            <a:r>
              <a:rPr lang="es-ES" altLang="es-ES" sz="1633" dirty="0">
                <a:solidFill>
                  <a:srgbClr val="000000"/>
                </a:solidFill>
                <a:cs typeface="Arial" charset="0"/>
              </a:rPr>
              <a:t>S,</a:t>
            </a:r>
            <a:r>
              <a:rPr lang="es-ES" altLang="es-ES" sz="1633" baseline="30000" dirty="0">
                <a:solidFill>
                  <a:srgbClr val="000000"/>
                </a:solidFill>
                <a:cs typeface="Arial" charset="0"/>
              </a:rPr>
              <a:t>17</a:t>
            </a:r>
            <a:r>
              <a:rPr lang="es-ES" altLang="es-ES" sz="1633" dirty="0">
                <a:solidFill>
                  <a:srgbClr val="000000"/>
                </a:solidFill>
                <a:cs typeface="Arial" charset="0"/>
              </a:rPr>
              <a:t>O y deuterio; y </a:t>
            </a:r>
            <a:r>
              <a:rPr lang="es-ES" altLang="es-ES" sz="1633" dirty="0" err="1">
                <a:solidFill>
                  <a:srgbClr val="4BACC6"/>
                </a:solidFill>
                <a:cs typeface="Arial" charset="0"/>
              </a:rPr>
              <a:t>autocapturas</a:t>
            </a:r>
            <a:r>
              <a:rPr lang="es-ES" altLang="es-ES" sz="1633" dirty="0">
                <a:solidFill>
                  <a:srgbClr val="000000"/>
                </a:solidFill>
                <a:cs typeface="Arial" charset="0"/>
              </a:rPr>
              <a:t> y </a:t>
            </a:r>
            <a:r>
              <a:rPr lang="es-ES" altLang="es-ES" sz="1633" dirty="0">
                <a:solidFill>
                  <a:srgbClr val="4BACC6"/>
                </a:solidFill>
                <a:cs typeface="Arial" charset="0"/>
              </a:rPr>
              <a:t>escapes</a:t>
            </a:r>
          </a:p>
          <a:p>
            <a:pPr algn="just" eaLnBrk="0" fontAlgn="base" hangingPunct="0">
              <a:lnSpc>
                <a:spcPct val="95000"/>
              </a:lnSpc>
              <a:spcBef>
                <a:spcPts val="850"/>
              </a:spcBef>
              <a:spcAft>
                <a:spcPct val="0"/>
              </a:spcAft>
              <a:buSzPct val="100000"/>
              <a:tabLst>
                <a:tab pos="342903" algn="l"/>
                <a:tab pos="447678" algn="l"/>
                <a:tab pos="896944" algn="l"/>
                <a:tab pos="1346209" algn="l"/>
                <a:tab pos="1795475" algn="l"/>
                <a:tab pos="2244739" algn="l"/>
                <a:tab pos="2694006" algn="l"/>
                <a:tab pos="3143270" algn="l"/>
                <a:tab pos="3592536" algn="l"/>
                <a:tab pos="4041802" algn="l"/>
                <a:tab pos="4491067" algn="l"/>
                <a:tab pos="4940333" algn="l"/>
                <a:tab pos="5389598" algn="l"/>
                <a:tab pos="5838863" algn="l"/>
                <a:tab pos="6288129" algn="l"/>
                <a:tab pos="6737394" algn="l"/>
                <a:tab pos="7186661" algn="l"/>
                <a:tab pos="7635925" algn="l"/>
                <a:tab pos="8085191" algn="l"/>
                <a:tab pos="8534456" algn="l"/>
                <a:tab pos="8983722" algn="l"/>
              </a:tabLst>
            </a:pPr>
            <a:endParaRPr lang="es-ES" altLang="es-ES" sz="1633" baseline="30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fontAlgn="base" hangingPunct="0">
              <a:lnSpc>
                <a:spcPct val="95000"/>
              </a:lnSpc>
              <a:spcBef>
                <a:spcPts val="850"/>
              </a:spcBef>
              <a:spcAft>
                <a:spcPct val="0"/>
              </a:spcAft>
              <a:buSzPct val="100000"/>
              <a:tabLst>
                <a:tab pos="342903" algn="l"/>
                <a:tab pos="447678" algn="l"/>
                <a:tab pos="896944" algn="l"/>
                <a:tab pos="1346209" algn="l"/>
                <a:tab pos="1795475" algn="l"/>
                <a:tab pos="2244739" algn="l"/>
                <a:tab pos="2694006" algn="l"/>
                <a:tab pos="3143270" algn="l"/>
                <a:tab pos="3592536" algn="l"/>
                <a:tab pos="4041802" algn="l"/>
                <a:tab pos="4491067" algn="l"/>
                <a:tab pos="4940333" algn="l"/>
                <a:tab pos="5389598" algn="l"/>
                <a:tab pos="5838863" algn="l"/>
                <a:tab pos="6288129" algn="l"/>
                <a:tab pos="6737394" algn="l"/>
                <a:tab pos="7186661" algn="l"/>
                <a:tab pos="7635925" algn="l"/>
                <a:tab pos="8085191" algn="l"/>
                <a:tab pos="8534456" algn="l"/>
                <a:tab pos="8983722" algn="l"/>
              </a:tabLst>
            </a:pPr>
            <a:endParaRPr lang="es-ES" altLang="es-ES" sz="1633" baseline="30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6"/>
          <p:cNvGrpSpPr>
            <a:grpSpLocks noChangeAspect="1"/>
          </p:cNvGrpSpPr>
          <p:nvPr/>
        </p:nvGrpSpPr>
        <p:grpSpPr bwMode="auto">
          <a:xfrm>
            <a:off x="7402480" y="3169554"/>
            <a:ext cx="4405697" cy="3688357"/>
            <a:chOff x="2964" y="783"/>
            <a:chExt cx="3145" cy="2634"/>
          </a:xfrm>
        </p:grpSpPr>
        <p:sp>
          <p:nvSpPr>
            <p:cNvPr id="63499" name="AutoShape 5"/>
            <p:cNvSpPr>
              <a:spLocks noChangeAspect="1" noChangeArrowheads="1" noTextEdit="1"/>
            </p:cNvSpPr>
            <p:nvPr/>
          </p:nvSpPr>
          <p:spPr bwMode="auto">
            <a:xfrm>
              <a:off x="2968" y="900"/>
              <a:ext cx="3141" cy="2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1633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pic>
          <p:nvPicPr>
            <p:cNvPr id="63500" name="Picture 7"/>
            <p:cNvPicPr>
              <a:picLocks noChangeAspect="1" noChangeArrowheads="1"/>
            </p:cNvPicPr>
            <p:nvPr/>
          </p:nvPicPr>
          <p:blipFill>
            <a:blip r:embed="rId3"/>
            <a:srcRect t="500" b="500"/>
            <a:stretch>
              <a:fillRect/>
            </a:stretch>
          </p:blipFill>
          <p:spPr bwMode="auto">
            <a:xfrm>
              <a:off x="2964" y="783"/>
              <a:ext cx="3145" cy="2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14 CuadroTexto"/>
          <p:cNvSpPr txBox="1">
            <a:spLocks noChangeArrowheads="1"/>
          </p:cNvSpPr>
          <p:nvPr/>
        </p:nvSpPr>
        <p:spPr bwMode="auto">
          <a:xfrm>
            <a:off x="2552794" y="5929247"/>
            <a:ext cx="4849686" cy="31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ES" altLang="es-ES" sz="1452" dirty="0">
                <a:solidFill>
                  <a:prstClr val="black"/>
                </a:solidFill>
                <a:cs typeface="Calibri" panose="020F0502020204030204" pitchFamily="34" charset="0"/>
              </a:rPr>
              <a:t>Esquema con las reacciones posibles en el MnSO</a:t>
            </a:r>
            <a:r>
              <a:rPr lang="es-ES" altLang="es-ES" sz="1452" baseline="-25000" dirty="0">
                <a:solidFill>
                  <a:prstClr val="black"/>
                </a:solidFill>
                <a:cs typeface="Calibri" panose="020F0502020204030204" pitchFamily="34" charset="0"/>
              </a:rPr>
              <a:t>4</a:t>
            </a:r>
            <a:r>
              <a:rPr lang="es-ES" altLang="es-ES" sz="1452" dirty="0">
                <a:solidFill>
                  <a:prstClr val="black"/>
                </a:solidFill>
                <a:cs typeface="Calibri" panose="020F0502020204030204" pitchFamily="34" charset="0"/>
              </a:rPr>
              <a:t>. NIST.</a:t>
            </a:r>
            <a:endParaRPr lang="es-ES" altLang="es-ES" sz="1452" baseline="-250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131479" y="2773483"/>
            <a:ext cx="8778645" cy="396071"/>
          </a:xfrm>
          <a:prstGeom prst="rect">
            <a:avLst/>
          </a:prstGeom>
        </p:spPr>
        <p:txBody>
          <a:bodyPr/>
          <a:lstStyle>
            <a:lvl1pPr marL="342900" indent="-342900" algn="just" defTabSz="449263" rtl="0" eaLnBrk="0" fontAlgn="base" hangingPunct="0">
              <a:lnSpc>
                <a:spcPct val="95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just" defTabSz="449263" rtl="0" eaLnBrk="0" fontAlgn="base" hangingPunct="0">
              <a:lnSpc>
                <a:spcPct val="95000"/>
              </a:lnSpc>
              <a:spcBef>
                <a:spcPts val="7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1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just" defTabSz="449263" rtl="0" eaLnBrk="0" fontAlgn="base" hangingPunct="0">
              <a:lnSpc>
                <a:spcPct val="95000"/>
              </a:lnSpc>
              <a:spcBef>
                <a:spcPts val="6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9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7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indent="-341315">
              <a:buClrTx/>
              <a:tabLst>
                <a:tab pos="342903" algn="l"/>
                <a:tab pos="447678" algn="l"/>
                <a:tab pos="896944" algn="l"/>
                <a:tab pos="1346209" algn="l"/>
                <a:tab pos="1795475" algn="l"/>
                <a:tab pos="2244739" algn="l"/>
                <a:tab pos="2694006" algn="l"/>
                <a:tab pos="3143270" algn="l"/>
                <a:tab pos="3592536" algn="l"/>
                <a:tab pos="4041802" algn="l"/>
                <a:tab pos="4491067" algn="l"/>
                <a:tab pos="4940333" algn="l"/>
                <a:tab pos="5389598" algn="l"/>
                <a:tab pos="5838863" algn="l"/>
                <a:tab pos="6288129" algn="l"/>
                <a:tab pos="6737394" algn="l"/>
                <a:tab pos="7186661" algn="l"/>
                <a:tab pos="7635925" algn="l"/>
                <a:tab pos="8085191" algn="l"/>
                <a:tab pos="8534456" algn="l"/>
                <a:tab pos="8983722" algn="l"/>
              </a:tabLst>
              <a:defRPr/>
            </a:pPr>
            <a:r>
              <a:rPr lang="es-ES" altLang="es-ES" sz="1633" kern="0" dirty="0">
                <a:cs typeface="Arial" panose="020B0604020202020204" pitchFamily="34" charset="0"/>
              </a:rPr>
              <a:t>La fuente neutrónica activa el </a:t>
            </a:r>
            <a:r>
              <a:rPr lang="es-ES" altLang="es-ES" sz="1633" kern="0" baseline="30000" dirty="0">
                <a:cs typeface="Arial" panose="020B0604020202020204" pitchFamily="34" charset="0"/>
              </a:rPr>
              <a:t>55</a:t>
            </a:r>
            <a:r>
              <a:rPr lang="es-ES" altLang="es-ES" sz="1633" kern="0" dirty="0">
                <a:cs typeface="Arial" panose="020B0604020202020204" pitchFamily="34" charset="0"/>
              </a:rPr>
              <a:t>Mn al situarse en la posición central de la esfera:</a:t>
            </a:r>
            <a:endParaRPr lang="es-ES" altLang="es-ES" sz="1633" kern="0" baseline="30000" dirty="0">
              <a:cs typeface="Times New Roman" panose="02020603050405020304" pitchFamily="18" charset="0"/>
            </a:endParaRPr>
          </a:p>
          <a:p>
            <a:pPr indent="-341315">
              <a:buClrTx/>
              <a:tabLst>
                <a:tab pos="342903" algn="l"/>
                <a:tab pos="447678" algn="l"/>
                <a:tab pos="896944" algn="l"/>
                <a:tab pos="1346209" algn="l"/>
                <a:tab pos="1795475" algn="l"/>
                <a:tab pos="2244739" algn="l"/>
                <a:tab pos="2694006" algn="l"/>
                <a:tab pos="3143270" algn="l"/>
                <a:tab pos="3592536" algn="l"/>
                <a:tab pos="4041802" algn="l"/>
                <a:tab pos="4491067" algn="l"/>
                <a:tab pos="4940333" algn="l"/>
                <a:tab pos="5389598" algn="l"/>
                <a:tab pos="5838863" algn="l"/>
                <a:tab pos="6288129" algn="l"/>
                <a:tab pos="6737394" algn="l"/>
                <a:tab pos="7186661" algn="l"/>
                <a:tab pos="7635925" algn="l"/>
                <a:tab pos="8085191" algn="l"/>
                <a:tab pos="8534456" algn="l"/>
                <a:tab pos="8983722" algn="l"/>
              </a:tabLst>
              <a:defRPr/>
            </a:pPr>
            <a:endParaRPr lang="es-ES" altLang="es-ES" sz="1800" kern="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10 CuadroTexto">
            <a:extLst>
              <a:ext uri="{FF2B5EF4-FFF2-40B4-BE49-F238E27FC236}">
                <a16:creationId xmlns:a16="http://schemas.microsoft.com/office/drawing/2014/main" xmlns="" id="{DDDA1659-DB32-4ABC-8A99-65A1E851E992}"/>
              </a:ext>
            </a:extLst>
          </p:cNvPr>
          <p:cNvSpPr txBox="1"/>
          <p:nvPr/>
        </p:nvSpPr>
        <p:spPr>
          <a:xfrm>
            <a:off x="412930" y="765331"/>
            <a:ext cx="2776594" cy="3157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indent="326565" fontAlgn="base">
              <a:spcBef>
                <a:spcPct val="0"/>
              </a:spcBef>
              <a:spcAft>
                <a:spcPct val="0"/>
              </a:spcAft>
            </a:pPr>
            <a:r>
              <a:rPr lang="es-ES" sz="1452" dirty="0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Desarrollo del patrón primario</a:t>
            </a:r>
          </a:p>
        </p:txBody>
      </p:sp>
    </p:spTree>
    <p:extLst>
      <p:ext uri="{BB962C8B-B14F-4D97-AF65-F5344CB8AC3E}">
        <p14:creationId xmlns:p14="http://schemas.microsoft.com/office/powerpoint/2010/main" val="24329356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/>
          <p:cNvSpPr txBox="1">
            <a:spLocks noChangeArrowheads="1"/>
          </p:cNvSpPr>
          <p:nvPr/>
        </p:nvSpPr>
        <p:spPr bwMode="auto">
          <a:xfrm>
            <a:off x="2586130" y="1484365"/>
            <a:ext cx="8462740" cy="4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7" tIns="46798" rIns="89997" bIns="46798">
            <a:spAutoFit/>
          </a:bodyPr>
          <a:lstStyle/>
          <a:p>
            <a:pPr algn="ctr" fontAlgn="base">
              <a:spcBef>
                <a:spcPts val="1500"/>
              </a:spcBef>
              <a:spcAft>
                <a:spcPct val="0"/>
              </a:spcAft>
              <a:buSzPct val="100000"/>
              <a:tabLst>
                <a:tab pos="0" algn="l"/>
                <a:tab pos="447678" algn="l"/>
                <a:tab pos="896944" algn="l"/>
                <a:tab pos="1346209" algn="l"/>
                <a:tab pos="1795475" algn="l"/>
                <a:tab pos="2244739" algn="l"/>
                <a:tab pos="2694006" algn="l"/>
                <a:tab pos="3143270" algn="l"/>
                <a:tab pos="3592536" algn="l"/>
                <a:tab pos="4041802" algn="l"/>
                <a:tab pos="4491067" algn="l"/>
                <a:tab pos="4940333" algn="l"/>
                <a:tab pos="5389598" algn="l"/>
                <a:tab pos="5838863" algn="l"/>
                <a:tab pos="6288129" algn="l"/>
                <a:tab pos="6737394" algn="l"/>
                <a:tab pos="7186661" algn="l"/>
                <a:tab pos="7635925" algn="l"/>
                <a:tab pos="8085191" algn="l"/>
                <a:tab pos="8534456" algn="l"/>
                <a:tab pos="8983722" algn="l"/>
              </a:tabLst>
            </a:pPr>
            <a:r>
              <a:rPr lang="es-ES" altLang="es-ES" sz="2400" dirty="0">
                <a:solidFill>
                  <a:srgbClr val="FF3399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000835" y="1246246"/>
            <a:ext cx="6463555" cy="2161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97" tIns="46798" rIns="89997" bIns="46798">
            <a:spAutoFit/>
          </a:bodyPr>
          <a:lstStyle/>
          <a:p>
            <a:pPr indent="-338141" algn="just" fontAlgn="base">
              <a:spcBef>
                <a:spcPct val="0"/>
              </a:spcBef>
              <a:spcAft>
                <a:spcPts val="600"/>
              </a:spcAft>
              <a:buSzPct val="100000"/>
              <a:tabLst>
                <a:tab pos="342903" algn="l"/>
                <a:tab pos="790580" algn="l"/>
                <a:tab pos="1239846" algn="l"/>
                <a:tab pos="1689111" algn="l"/>
                <a:tab pos="2138377" algn="l"/>
                <a:tab pos="2587642" algn="l"/>
                <a:tab pos="3036908" algn="l"/>
                <a:tab pos="3486173" algn="l"/>
                <a:tab pos="3935439" algn="l"/>
                <a:tab pos="4384704" algn="l"/>
                <a:tab pos="4833970" algn="l"/>
                <a:tab pos="5283234" algn="l"/>
                <a:tab pos="5732501" algn="l"/>
                <a:tab pos="6181765" algn="l"/>
                <a:tab pos="6631031" algn="l"/>
                <a:tab pos="7080297" algn="l"/>
                <a:tab pos="7529562" algn="l"/>
                <a:tab pos="7978828" algn="l"/>
                <a:tab pos="8428093" algn="l"/>
                <a:tab pos="8877358" algn="l"/>
                <a:tab pos="9326624" algn="l"/>
              </a:tabLst>
            </a:pPr>
            <a:r>
              <a:rPr lang="es-ES" altLang="es-ES" sz="1633" dirty="0">
                <a:solidFill>
                  <a:srgbClr val="000000"/>
                </a:solidFill>
              </a:rPr>
              <a:t>La saturación se alcanza al cabo de unas 30h.</a:t>
            </a:r>
          </a:p>
          <a:p>
            <a:pPr indent="-338141" algn="just" fontAlgn="base">
              <a:spcBef>
                <a:spcPct val="0"/>
              </a:spcBef>
              <a:spcAft>
                <a:spcPts val="600"/>
              </a:spcAft>
              <a:buSzPct val="100000"/>
              <a:tabLst>
                <a:tab pos="342903" algn="l"/>
                <a:tab pos="790580" algn="l"/>
                <a:tab pos="1239846" algn="l"/>
                <a:tab pos="1689111" algn="l"/>
                <a:tab pos="2138377" algn="l"/>
                <a:tab pos="2587642" algn="l"/>
                <a:tab pos="3036908" algn="l"/>
                <a:tab pos="3486173" algn="l"/>
                <a:tab pos="3935439" algn="l"/>
                <a:tab pos="4384704" algn="l"/>
                <a:tab pos="4833970" algn="l"/>
                <a:tab pos="5283234" algn="l"/>
                <a:tab pos="5732501" algn="l"/>
                <a:tab pos="6181765" algn="l"/>
                <a:tab pos="6631031" algn="l"/>
                <a:tab pos="7080297" algn="l"/>
                <a:tab pos="7529562" algn="l"/>
                <a:tab pos="7978828" algn="l"/>
                <a:tab pos="8428093" algn="l"/>
                <a:tab pos="8877358" algn="l"/>
                <a:tab pos="9326624" algn="l"/>
              </a:tabLst>
            </a:pPr>
            <a:r>
              <a:rPr lang="es-ES" altLang="es-ES" sz="1633" dirty="0">
                <a:solidFill>
                  <a:srgbClr val="000000"/>
                </a:solidFill>
              </a:rPr>
              <a:t>El </a:t>
            </a:r>
            <a:r>
              <a:rPr lang="es-ES" altLang="es-ES" sz="1633" baseline="30000" dirty="0">
                <a:solidFill>
                  <a:srgbClr val="000000"/>
                </a:solidFill>
              </a:rPr>
              <a:t>56</a:t>
            </a:r>
            <a:r>
              <a:rPr lang="es-ES" altLang="es-ES" sz="1633" dirty="0">
                <a:solidFill>
                  <a:srgbClr val="000000"/>
                </a:solidFill>
              </a:rPr>
              <a:t>Mn decae a </a:t>
            </a:r>
            <a:r>
              <a:rPr lang="es-ES" altLang="es-ES" sz="1633" baseline="30000" dirty="0">
                <a:solidFill>
                  <a:srgbClr val="000000"/>
                </a:solidFill>
              </a:rPr>
              <a:t>56</a:t>
            </a:r>
            <a:r>
              <a:rPr lang="es-ES" altLang="es-ES" sz="1633" dirty="0">
                <a:solidFill>
                  <a:srgbClr val="000000"/>
                </a:solidFill>
              </a:rPr>
              <a:t>Fe por </a:t>
            </a:r>
            <a:r>
              <a:rPr lang="el-GR" altLang="es-ES" sz="1633" i="1" dirty="0">
                <a:solidFill>
                  <a:srgbClr val="000000"/>
                </a:solidFill>
              </a:rPr>
              <a:t>β</a:t>
            </a:r>
            <a:r>
              <a:rPr lang="es-ES" altLang="es-ES" sz="1633" i="1" dirty="0">
                <a:solidFill>
                  <a:srgbClr val="000000"/>
                </a:solidFill>
              </a:rPr>
              <a:t>-</a:t>
            </a:r>
            <a:r>
              <a:rPr lang="es-ES" altLang="es-ES" sz="1633" dirty="0">
                <a:solidFill>
                  <a:srgbClr val="000000"/>
                </a:solidFill>
              </a:rPr>
              <a:t> con emisión de radiación gamma cuyas energías primarias son: </a:t>
            </a:r>
            <a:r>
              <a:rPr lang="es-ES" altLang="es-ES" sz="1633" dirty="0">
                <a:solidFill>
                  <a:srgbClr val="4BACC6"/>
                </a:solidFill>
              </a:rPr>
              <a:t>846.8 </a:t>
            </a:r>
            <a:r>
              <a:rPr lang="es-ES" altLang="es-ES" sz="1633" dirty="0" err="1">
                <a:solidFill>
                  <a:srgbClr val="4BACC6"/>
                </a:solidFill>
              </a:rPr>
              <a:t>keV</a:t>
            </a:r>
            <a:r>
              <a:rPr lang="es-ES" altLang="es-ES" sz="1633" dirty="0">
                <a:solidFill>
                  <a:srgbClr val="000000"/>
                </a:solidFill>
              </a:rPr>
              <a:t>, </a:t>
            </a:r>
            <a:r>
              <a:rPr lang="es-ES" altLang="es-ES" sz="1633" dirty="0">
                <a:solidFill>
                  <a:srgbClr val="4BACC6"/>
                </a:solidFill>
              </a:rPr>
              <a:t>1810.8 </a:t>
            </a:r>
            <a:r>
              <a:rPr lang="es-ES" altLang="es-ES" sz="1633" dirty="0" err="1">
                <a:solidFill>
                  <a:srgbClr val="4BACC6"/>
                </a:solidFill>
              </a:rPr>
              <a:t>keV</a:t>
            </a:r>
            <a:r>
              <a:rPr lang="es-ES" altLang="es-ES" sz="1633" dirty="0">
                <a:solidFill>
                  <a:srgbClr val="4BACC6"/>
                </a:solidFill>
              </a:rPr>
              <a:t> </a:t>
            </a:r>
            <a:r>
              <a:rPr lang="es-ES" altLang="es-ES" sz="1633" dirty="0">
                <a:solidFill>
                  <a:srgbClr val="000000"/>
                </a:solidFill>
              </a:rPr>
              <a:t>y </a:t>
            </a:r>
            <a:r>
              <a:rPr lang="es-ES" altLang="es-ES" sz="1633" dirty="0">
                <a:solidFill>
                  <a:srgbClr val="4BACC6"/>
                </a:solidFill>
              </a:rPr>
              <a:t>2113.1 </a:t>
            </a:r>
            <a:r>
              <a:rPr lang="es-ES" altLang="es-ES" sz="1633" dirty="0" err="1">
                <a:solidFill>
                  <a:srgbClr val="4BACC6"/>
                </a:solidFill>
              </a:rPr>
              <a:t>keV</a:t>
            </a:r>
            <a:r>
              <a:rPr lang="es-ES" altLang="es-ES" sz="1633" dirty="0">
                <a:solidFill>
                  <a:srgbClr val="000000"/>
                </a:solidFill>
              </a:rPr>
              <a:t>. </a:t>
            </a:r>
          </a:p>
          <a:p>
            <a:pPr indent="-338141" algn="just" fontAlgn="base">
              <a:spcBef>
                <a:spcPct val="0"/>
              </a:spcBef>
              <a:spcAft>
                <a:spcPts val="600"/>
              </a:spcAft>
              <a:buSzPct val="100000"/>
              <a:tabLst>
                <a:tab pos="342903" algn="l"/>
                <a:tab pos="790580" algn="l"/>
                <a:tab pos="1239846" algn="l"/>
                <a:tab pos="1689111" algn="l"/>
                <a:tab pos="2138377" algn="l"/>
                <a:tab pos="2587642" algn="l"/>
                <a:tab pos="3036908" algn="l"/>
                <a:tab pos="3486173" algn="l"/>
                <a:tab pos="3935439" algn="l"/>
                <a:tab pos="4384704" algn="l"/>
                <a:tab pos="4833970" algn="l"/>
                <a:tab pos="5283234" algn="l"/>
                <a:tab pos="5732501" algn="l"/>
                <a:tab pos="6181765" algn="l"/>
                <a:tab pos="6631031" algn="l"/>
                <a:tab pos="7080297" algn="l"/>
                <a:tab pos="7529562" algn="l"/>
                <a:tab pos="7978828" algn="l"/>
                <a:tab pos="8428093" algn="l"/>
                <a:tab pos="8877358" algn="l"/>
                <a:tab pos="9326624" algn="l"/>
              </a:tabLst>
            </a:pPr>
            <a:r>
              <a:rPr lang="es-ES" altLang="es-ES" sz="1633" dirty="0">
                <a:solidFill>
                  <a:srgbClr val="000000"/>
                </a:solidFill>
              </a:rPr>
              <a:t>Estos gammas se pueden medir empleando un </a:t>
            </a:r>
            <a:r>
              <a:rPr lang="es-ES" altLang="es-ES" sz="1633" dirty="0" err="1">
                <a:solidFill>
                  <a:srgbClr val="000000"/>
                </a:solidFill>
              </a:rPr>
              <a:t>centelleador</a:t>
            </a:r>
            <a:r>
              <a:rPr lang="es-ES" altLang="es-ES" sz="1633" dirty="0">
                <a:solidFill>
                  <a:srgbClr val="000000"/>
                </a:solidFill>
              </a:rPr>
              <a:t> de </a:t>
            </a:r>
            <a:r>
              <a:rPr lang="es-ES" altLang="es-ES" sz="1633" dirty="0" err="1">
                <a:solidFill>
                  <a:srgbClr val="000000"/>
                </a:solidFill>
              </a:rPr>
              <a:t>NaI</a:t>
            </a:r>
            <a:r>
              <a:rPr lang="es-ES" altLang="es-ES" sz="1633" dirty="0">
                <a:solidFill>
                  <a:srgbClr val="000000"/>
                </a:solidFill>
              </a:rPr>
              <a:t>(Tl) pudiendo ser el sistema:</a:t>
            </a:r>
          </a:p>
          <a:p>
            <a:pPr marL="685804" lvl="1" algn="just" fontAlgn="base">
              <a:spcBef>
                <a:spcPct val="0"/>
              </a:spcBef>
              <a:spcAft>
                <a:spcPts val="600"/>
              </a:spcAft>
              <a:buSzPct val="100000"/>
              <a:buFont typeface="Arial" charset="0"/>
              <a:buChar char="•"/>
              <a:tabLst>
                <a:tab pos="342903" algn="l"/>
                <a:tab pos="790580" algn="l"/>
                <a:tab pos="1239846" algn="l"/>
                <a:tab pos="1689111" algn="l"/>
                <a:tab pos="2138377" algn="l"/>
                <a:tab pos="2587642" algn="l"/>
                <a:tab pos="3036908" algn="l"/>
                <a:tab pos="3486173" algn="l"/>
                <a:tab pos="3935439" algn="l"/>
                <a:tab pos="4384704" algn="l"/>
                <a:tab pos="4833970" algn="l"/>
                <a:tab pos="5283234" algn="l"/>
                <a:tab pos="5732501" algn="l"/>
                <a:tab pos="6181765" algn="l"/>
                <a:tab pos="6631031" algn="l"/>
                <a:tab pos="7080297" algn="l"/>
                <a:tab pos="7529562" algn="l"/>
                <a:tab pos="7978828" algn="l"/>
                <a:tab pos="8428093" algn="l"/>
                <a:tab pos="8877358" algn="l"/>
                <a:tab pos="9326624" algn="l"/>
              </a:tabLst>
            </a:pPr>
            <a:r>
              <a:rPr lang="es-ES" altLang="es-ES" sz="1633" dirty="0">
                <a:solidFill>
                  <a:srgbClr val="4BACC6"/>
                </a:solidFill>
              </a:rPr>
              <a:t>Estático</a:t>
            </a:r>
            <a:r>
              <a:rPr lang="es-ES" altLang="es-ES" sz="1633" dirty="0">
                <a:solidFill>
                  <a:srgbClr val="000000"/>
                </a:solidFill>
              </a:rPr>
              <a:t>: se extrae la fuente y se mide (CMI)</a:t>
            </a:r>
          </a:p>
          <a:p>
            <a:pPr marL="685804" lvl="1" algn="just" fontAlgn="base">
              <a:spcBef>
                <a:spcPct val="0"/>
              </a:spcBef>
              <a:spcAft>
                <a:spcPts val="600"/>
              </a:spcAft>
              <a:buSzPct val="100000"/>
              <a:buFont typeface="Arial" charset="0"/>
              <a:buChar char="•"/>
              <a:tabLst>
                <a:tab pos="342903" algn="l"/>
                <a:tab pos="790580" algn="l"/>
                <a:tab pos="1239846" algn="l"/>
                <a:tab pos="1689111" algn="l"/>
                <a:tab pos="2138377" algn="l"/>
                <a:tab pos="2587642" algn="l"/>
                <a:tab pos="3036908" algn="l"/>
                <a:tab pos="3486173" algn="l"/>
                <a:tab pos="3935439" algn="l"/>
                <a:tab pos="4384704" algn="l"/>
                <a:tab pos="4833970" algn="l"/>
                <a:tab pos="5283234" algn="l"/>
                <a:tab pos="5732501" algn="l"/>
                <a:tab pos="6181765" algn="l"/>
                <a:tab pos="6631031" algn="l"/>
                <a:tab pos="7080297" algn="l"/>
                <a:tab pos="7529562" algn="l"/>
                <a:tab pos="7978828" algn="l"/>
                <a:tab pos="8428093" algn="l"/>
                <a:tab pos="8877358" algn="l"/>
                <a:tab pos="9326624" algn="l"/>
              </a:tabLst>
            </a:pPr>
            <a:r>
              <a:rPr lang="es-ES" altLang="es-ES" sz="1633" dirty="0">
                <a:solidFill>
                  <a:srgbClr val="4BACC6"/>
                </a:solidFill>
              </a:rPr>
              <a:t>Circulante</a:t>
            </a:r>
            <a:r>
              <a:rPr lang="es-ES" altLang="es-ES" sz="1633" dirty="0">
                <a:solidFill>
                  <a:srgbClr val="000000"/>
                </a:solidFill>
              </a:rPr>
              <a:t>: se mide en continuo (LPN)</a:t>
            </a:r>
          </a:p>
        </p:txBody>
      </p:sp>
      <p:grpSp>
        <p:nvGrpSpPr>
          <p:cNvPr id="65543" name="1 Grupo"/>
          <p:cNvGrpSpPr>
            <a:grpSpLocks/>
          </p:cNvGrpSpPr>
          <p:nvPr/>
        </p:nvGrpSpPr>
        <p:grpSpPr bwMode="auto">
          <a:xfrm>
            <a:off x="7175473" y="3644895"/>
            <a:ext cx="3514632" cy="2815665"/>
            <a:chOff x="6380187" y="3581747"/>
            <a:chExt cx="3514725" cy="2814966"/>
          </a:xfrm>
        </p:grpSpPr>
        <p:sp>
          <p:nvSpPr>
            <p:cNvPr id="65549" name="14 CuadroTexto"/>
            <p:cNvSpPr txBox="1">
              <a:spLocks noChangeArrowheads="1"/>
            </p:cNvSpPr>
            <p:nvPr/>
          </p:nvSpPr>
          <p:spPr bwMode="auto">
            <a:xfrm>
              <a:off x="6443687" y="5857597"/>
              <a:ext cx="3376613" cy="539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es-ES" altLang="es-ES" sz="1452" dirty="0">
                  <a:solidFill>
                    <a:prstClr val="black"/>
                  </a:solidFill>
                  <a:cs typeface="Calibri" panose="020F0502020204030204" pitchFamily="34" charset="0"/>
                </a:rPr>
                <a:t>Espectro gamma del </a:t>
              </a:r>
              <a:r>
                <a:rPr lang="es-ES" altLang="es-ES" sz="1452" baseline="30000" dirty="0">
                  <a:solidFill>
                    <a:prstClr val="black"/>
                  </a:solidFill>
                  <a:cs typeface="Calibri" panose="020F0502020204030204" pitchFamily="34" charset="0"/>
                </a:rPr>
                <a:t>56</a:t>
              </a:r>
              <a:r>
                <a:rPr lang="es-ES" altLang="es-ES" sz="1452" dirty="0">
                  <a:solidFill>
                    <a:prstClr val="black"/>
                  </a:solidFill>
                  <a:cs typeface="Calibri" panose="020F0502020204030204" pitchFamily="34" charset="0"/>
                </a:rPr>
                <a:t>Mn medido con </a:t>
              </a:r>
              <a:r>
                <a:rPr lang="es-ES" altLang="es-ES" sz="1452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NaI</a:t>
              </a:r>
              <a:r>
                <a:rPr lang="es-ES" altLang="es-ES" sz="1452" dirty="0">
                  <a:solidFill>
                    <a:prstClr val="black"/>
                  </a:solidFill>
                  <a:cs typeface="Calibri" panose="020F0502020204030204" pitchFamily="34" charset="0"/>
                </a:rPr>
                <a:t>(Tl). </a:t>
              </a:r>
              <a:r>
                <a:rPr lang="es-ES" altLang="es-ES" sz="1452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H.Park</a:t>
              </a:r>
              <a:r>
                <a:rPr lang="es-ES" altLang="es-ES" sz="1452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s-ES" altLang="es-ES" sz="1452" i="1" dirty="0">
                  <a:solidFill>
                    <a:prstClr val="black"/>
                  </a:solidFill>
                  <a:cs typeface="Calibri" panose="020F0502020204030204" pitchFamily="34" charset="0"/>
                </a:rPr>
                <a:t>et al</a:t>
              </a:r>
              <a:r>
                <a:rPr lang="es-ES" altLang="es-ES" sz="1452" dirty="0">
                  <a:solidFill>
                    <a:prstClr val="black"/>
                  </a:solidFill>
                  <a:cs typeface="Calibri" panose="020F0502020204030204" pitchFamily="34" charset="0"/>
                </a:rPr>
                <a:t>, 2005.</a:t>
              </a:r>
              <a:endParaRPr lang="es-ES" altLang="es-ES" sz="1452" baseline="-25000" dirty="0">
                <a:solidFill>
                  <a:prstClr val="black"/>
                </a:solidFill>
                <a:cs typeface="Calibri" panose="020F0502020204030204" pitchFamily="34" charset="0"/>
              </a:endParaRPr>
            </a:p>
          </p:txBody>
        </p:sp>
        <p:pic>
          <p:nvPicPr>
            <p:cNvPr id="65550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80187" y="3581747"/>
              <a:ext cx="3514725" cy="229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92421" y="3921112"/>
            <a:ext cx="3428910" cy="2028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>
            <a:spLocks noChangeArrowheads="1"/>
          </p:cNvSpPr>
          <p:nvPr/>
        </p:nvSpPr>
        <p:spPr bwMode="auto">
          <a:xfrm>
            <a:off x="1657467" y="5953059"/>
            <a:ext cx="5160828" cy="53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ES" altLang="es-ES" sz="1452" dirty="0">
                <a:solidFill>
                  <a:prstClr val="black"/>
                </a:solidFill>
                <a:cs typeface="Calibri" panose="020F0502020204030204" pitchFamily="34" charset="0"/>
              </a:rPr>
              <a:t>Esquema del circuito hidráulico del baño de Mn con sistema circulante, ENEA.</a:t>
            </a:r>
            <a:endParaRPr lang="es-ES" altLang="es-ES" sz="1452" baseline="-250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grpSp>
        <p:nvGrpSpPr>
          <p:cNvPr id="4" name="3 Grupo"/>
          <p:cNvGrpSpPr>
            <a:grpSpLocks/>
          </p:cNvGrpSpPr>
          <p:nvPr/>
        </p:nvGrpSpPr>
        <p:grpSpPr bwMode="auto">
          <a:xfrm>
            <a:off x="7535826" y="981139"/>
            <a:ext cx="3376523" cy="2568022"/>
            <a:chOff x="6386115" y="876688"/>
            <a:chExt cx="3376265" cy="2567699"/>
          </a:xfrm>
        </p:grpSpPr>
        <p:pic>
          <p:nvPicPr>
            <p:cNvPr id="65547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753200" y="876688"/>
              <a:ext cx="2586990" cy="2048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8" name="17 CuadroTexto"/>
            <p:cNvSpPr txBox="1">
              <a:spLocks noChangeArrowheads="1"/>
            </p:cNvSpPr>
            <p:nvPr/>
          </p:nvSpPr>
          <p:spPr bwMode="auto">
            <a:xfrm>
              <a:off x="6386115" y="2905205"/>
              <a:ext cx="3376265" cy="539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r>
                <a:rPr lang="es-ES" altLang="es-ES" sz="1452" dirty="0">
                  <a:solidFill>
                    <a:prstClr val="black"/>
                  </a:solidFill>
                </a:rPr>
                <a:t>CPS en sistema circulante. M. </a:t>
              </a:r>
              <a:r>
                <a:rPr lang="es-ES" altLang="es-ES" sz="1452" dirty="0" err="1">
                  <a:solidFill>
                    <a:prstClr val="black"/>
                  </a:solidFill>
                </a:rPr>
                <a:t>Amendola</a:t>
              </a:r>
              <a:r>
                <a:rPr lang="es-ES" altLang="es-ES" sz="1452" dirty="0">
                  <a:solidFill>
                    <a:prstClr val="black"/>
                  </a:solidFill>
                </a:rPr>
                <a:t> </a:t>
              </a:r>
              <a:r>
                <a:rPr lang="es-ES" altLang="es-ES" sz="1452" i="1" dirty="0">
                  <a:solidFill>
                    <a:prstClr val="black"/>
                  </a:solidFill>
                </a:rPr>
                <a:t>et al, </a:t>
              </a:r>
              <a:r>
                <a:rPr lang="es-ES" altLang="es-ES" sz="1452" dirty="0">
                  <a:solidFill>
                    <a:prstClr val="black"/>
                  </a:solidFill>
                </a:rPr>
                <a:t>2011.</a:t>
              </a:r>
              <a:endParaRPr lang="es-ES" altLang="es-ES" sz="1452" baseline="-25000" dirty="0">
                <a:solidFill>
                  <a:prstClr val="black"/>
                </a:solidFill>
              </a:endParaRPr>
            </a:p>
          </p:txBody>
        </p:sp>
      </p:grpSp>
      <p:sp>
        <p:nvSpPr>
          <p:cNvPr id="19" name="10 CuadroTexto">
            <a:extLst>
              <a:ext uri="{FF2B5EF4-FFF2-40B4-BE49-F238E27FC236}">
                <a16:creationId xmlns:a16="http://schemas.microsoft.com/office/drawing/2014/main" xmlns="" id="{AF082584-DC9A-4736-9930-58B62A1B5CAD}"/>
              </a:ext>
            </a:extLst>
          </p:cNvPr>
          <p:cNvSpPr txBox="1"/>
          <p:nvPr/>
        </p:nvSpPr>
        <p:spPr>
          <a:xfrm>
            <a:off x="412930" y="765331"/>
            <a:ext cx="2776594" cy="3157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indent="326565" fontAlgn="base">
              <a:spcBef>
                <a:spcPct val="0"/>
              </a:spcBef>
              <a:spcAft>
                <a:spcPct val="0"/>
              </a:spcAft>
            </a:pPr>
            <a:r>
              <a:rPr lang="es-ES" sz="1452" dirty="0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Desarrollo del patrón primario</a:t>
            </a:r>
          </a:p>
        </p:txBody>
      </p:sp>
    </p:spTree>
    <p:extLst>
      <p:ext uri="{BB962C8B-B14F-4D97-AF65-F5344CB8AC3E}">
        <p14:creationId xmlns:p14="http://schemas.microsoft.com/office/powerpoint/2010/main" val="13038225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632068" y="1214497"/>
            <a:ext cx="8943740" cy="714356"/>
          </a:xfrm>
          <a:prstGeom prst="rect">
            <a:avLst/>
          </a:prstGeom>
        </p:spPr>
        <p:txBody>
          <a:bodyPr/>
          <a:lstStyle>
            <a:lvl1pPr marL="342900" indent="-342900" algn="just" defTabSz="449263" rtl="0" eaLnBrk="0" fontAlgn="base" hangingPunct="0">
              <a:lnSpc>
                <a:spcPct val="95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just" defTabSz="449263" rtl="0" eaLnBrk="0" fontAlgn="base" hangingPunct="0">
              <a:lnSpc>
                <a:spcPct val="95000"/>
              </a:lnSpc>
              <a:spcBef>
                <a:spcPts val="7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1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just" defTabSz="449263" rtl="0" eaLnBrk="0" fontAlgn="base" hangingPunct="0">
              <a:lnSpc>
                <a:spcPct val="95000"/>
              </a:lnSpc>
              <a:spcBef>
                <a:spcPts val="6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9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7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 indent="0">
              <a:buClrTx/>
              <a:tabLst>
                <a:tab pos="342903" algn="l"/>
                <a:tab pos="447678" algn="l"/>
                <a:tab pos="896944" algn="l"/>
                <a:tab pos="1346209" algn="l"/>
                <a:tab pos="1795475" algn="l"/>
                <a:tab pos="2244739" algn="l"/>
                <a:tab pos="2694006" algn="l"/>
                <a:tab pos="3143270" algn="l"/>
                <a:tab pos="3592536" algn="l"/>
                <a:tab pos="4041802" algn="l"/>
                <a:tab pos="4491067" algn="l"/>
                <a:tab pos="4940333" algn="l"/>
                <a:tab pos="5389598" algn="l"/>
                <a:tab pos="5838863" algn="l"/>
                <a:tab pos="6288129" algn="l"/>
                <a:tab pos="6737394" algn="l"/>
                <a:tab pos="7186661" algn="l"/>
                <a:tab pos="7635925" algn="l"/>
                <a:tab pos="8085191" algn="l"/>
                <a:tab pos="8534456" algn="l"/>
                <a:tab pos="8983722" algn="l"/>
              </a:tabLst>
              <a:defRPr/>
            </a:pPr>
            <a:r>
              <a:rPr lang="es-ES" altLang="es-ES" sz="1633" kern="0" dirty="0">
                <a:cs typeface="Calibri" panose="020F0502020204030204" pitchFamily="34" charset="0"/>
              </a:rPr>
              <a:t>Los baños de Mn pueden varias tanto en sus </a:t>
            </a:r>
            <a:r>
              <a:rPr lang="es-ES" altLang="es-ES" sz="1633" kern="0" dirty="0">
                <a:solidFill>
                  <a:srgbClr val="4BACC6"/>
                </a:solidFill>
                <a:cs typeface="Calibri" panose="020F0502020204030204" pitchFamily="34" charset="0"/>
              </a:rPr>
              <a:t>dimensiones </a:t>
            </a:r>
            <a:r>
              <a:rPr lang="es-ES" altLang="es-ES" sz="1633" kern="0" dirty="0">
                <a:cs typeface="Calibri" panose="020F0502020204030204" pitchFamily="34" charset="0"/>
              </a:rPr>
              <a:t>como en la </a:t>
            </a:r>
            <a:r>
              <a:rPr lang="es-ES" altLang="es-ES" sz="1633" kern="0" dirty="0">
                <a:solidFill>
                  <a:srgbClr val="4BACC6"/>
                </a:solidFill>
                <a:cs typeface="Calibri" panose="020F0502020204030204" pitchFamily="34" charset="0"/>
              </a:rPr>
              <a:t>concentración </a:t>
            </a:r>
            <a:r>
              <a:rPr lang="es-ES" altLang="es-ES" sz="1633" kern="0" dirty="0">
                <a:cs typeface="Calibri" panose="020F0502020204030204" pitchFamily="34" charset="0"/>
              </a:rPr>
              <a:t>del MnSO</a:t>
            </a:r>
            <a:r>
              <a:rPr lang="es-ES" altLang="es-ES" sz="1633" kern="0" baseline="-25000" dirty="0">
                <a:cs typeface="Calibri" panose="020F0502020204030204" pitchFamily="34" charset="0"/>
              </a:rPr>
              <a:t>4</a:t>
            </a:r>
            <a:r>
              <a:rPr lang="es-ES" altLang="es-ES" sz="1633" kern="0" dirty="0">
                <a:cs typeface="Calibri" panose="020F0502020204030204" pitchFamily="34" charset="0"/>
              </a:rPr>
              <a:t> </a:t>
            </a:r>
            <a:endParaRPr lang="es-ES" altLang="es-ES" sz="1633" kern="0" baseline="-25000" dirty="0">
              <a:cs typeface="Calibri" panose="020F0502020204030204" pitchFamily="34" charset="0"/>
            </a:endParaRPr>
          </a:p>
          <a:p>
            <a:pPr indent="-341315">
              <a:buClrTx/>
              <a:tabLst>
                <a:tab pos="342903" algn="l"/>
                <a:tab pos="447678" algn="l"/>
                <a:tab pos="896944" algn="l"/>
                <a:tab pos="1346209" algn="l"/>
                <a:tab pos="1795475" algn="l"/>
                <a:tab pos="2244739" algn="l"/>
                <a:tab pos="2694006" algn="l"/>
                <a:tab pos="3143270" algn="l"/>
                <a:tab pos="3592536" algn="l"/>
                <a:tab pos="4041802" algn="l"/>
                <a:tab pos="4491067" algn="l"/>
                <a:tab pos="4940333" algn="l"/>
                <a:tab pos="5389598" algn="l"/>
                <a:tab pos="5838863" algn="l"/>
                <a:tab pos="6288129" algn="l"/>
                <a:tab pos="6737394" algn="l"/>
                <a:tab pos="7186661" algn="l"/>
                <a:tab pos="7635925" algn="l"/>
                <a:tab pos="8085191" algn="l"/>
                <a:tab pos="8534456" algn="l"/>
                <a:tab pos="8983722" algn="l"/>
              </a:tabLst>
              <a:defRPr/>
            </a:pPr>
            <a:endParaRPr lang="es-ES" altLang="es-ES" sz="1800" kern="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341315">
              <a:buClrTx/>
              <a:tabLst>
                <a:tab pos="342903" algn="l"/>
                <a:tab pos="447678" algn="l"/>
                <a:tab pos="896944" algn="l"/>
                <a:tab pos="1346209" algn="l"/>
                <a:tab pos="1795475" algn="l"/>
                <a:tab pos="2244739" algn="l"/>
                <a:tab pos="2694006" algn="l"/>
                <a:tab pos="3143270" algn="l"/>
                <a:tab pos="3592536" algn="l"/>
                <a:tab pos="4041802" algn="l"/>
                <a:tab pos="4491067" algn="l"/>
                <a:tab pos="4940333" algn="l"/>
                <a:tab pos="5389598" algn="l"/>
                <a:tab pos="5838863" algn="l"/>
                <a:tab pos="6288129" algn="l"/>
                <a:tab pos="6737394" algn="l"/>
                <a:tab pos="7186661" algn="l"/>
                <a:tab pos="7635925" algn="l"/>
                <a:tab pos="8085191" algn="l"/>
                <a:tab pos="8534456" algn="l"/>
                <a:tab pos="8983722" algn="l"/>
              </a:tabLst>
              <a:defRPr/>
            </a:pPr>
            <a:endParaRPr lang="es-ES" altLang="es-ES" sz="1800" kern="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5103" y="1954252"/>
            <a:ext cx="5749775" cy="432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18 CuadroTexto"/>
          <p:cNvSpPr txBox="1">
            <a:spLocks noChangeArrowheads="1"/>
          </p:cNvSpPr>
          <p:nvPr/>
        </p:nvSpPr>
        <p:spPr bwMode="auto">
          <a:xfrm>
            <a:off x="1287588" y="5445073"/>
            <a:ext cx="3440023" cy="986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ES" altLang="es-ES" sz="1452" dirty="0">
                <a:solidFill>
                  <a:prstClr val="black"/>
                </a:solidFill>
                <a:cs typeface="Calibri" panose="020F0502020204030204" pitchFamily="34" charset="0"/>
              </a:rPr>
              <a:t>Parámetros de los baños de Mn participantes en la comparación internacional CCRI(III)-K9.AmBe, </a:t>
            </a:r>
            <a:r>
              <a:rPr lang="es-ES" altLang="es-ES" sz="1452" dirty="0" err="1">
                <a:solidFill>
                  <a:prstClr val="black"/>
                </a:solidFill>
                <a:cs typeface="Calibri" panose="020F0502020204030204" pitchFamily="34" charset="0"/>
              </a:rPr>
              <a:t>Metrologia</a:t>
            </a:r>
            <a:r>
              <a:rPr lang="es-ES" altLang="es-ES" sz="1452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s-ES" altLang="es-ES" sz="1452" b="1" dirty="0">
                <a:solidFill>
                  <a:prstClr val="black"/>
                </a:solidFill>
                <a:cs typeface="Calibri" panose="020F0502020204030204" pitchFamily="34" charset="0"/>
              </a:rPr>
              <a:t>48</a:t>
            </a:r>
            <a:r>
              <a:rPr lang="es-ES" altLang="es-ES" sz="1452" dirty="0">
                <a:solidFill>
                  <a:prstClr val="black"/>
                </a:solidFill>
                <a:cs typeface="Calibri" panose="020F0502020204030204" pitchFamily="34" charset="0"/>
              </a:rPr>
              <a:t>, 2011.</a:t>
            </a:r>
            <a:endParaRPr lang="es-ES" altLang="es-ES" sz="1452" baseline="-250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pic>
        <p:nvPicPr>
          <p:cNvPr id="675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5084" y="1562149"/>
            <a:ext cx="6149814" cy="571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1705" y="1838367"/>
            <a:ext cx="3719415" cy="28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1171705" y="4565620"/>
            <a:ext cx="3873398" cy="53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ES" altLang="es-ES" sz="1452" dirty="0">
                <a:solidFill>
                  <a:prstClr val="black"/>
                </a:solidFill>
                <a:cs typeface="Calibri" panose="020F0502020204030204" pitchFamily="34" charset="0"/>
              </a:rPr>
              <a:t>Estudio del </a:t>
            </a:r>
            <a:r>
              <a:rPr lang="es-ES" altLang="es-ES" sz="1452" dirty="0">
                <a:solidFill>
                  <a:srgbClr val="4BACC6"/>
                </a:solidFill>
                <a:cs typeface="Calibri" panose="020F0502020204030204" pitchFamily="34" charset="0"/>
              </a:rPr>
              <a:t>efecto de la concentración </a:t>
            </a:r>
            <a:r>
              <a:rPr lang="es-ES" altLang="es-ES" sz="1452" dirty="0">
                <a:solidFill>
                  <a:prstClr val="black"/>
                </a:solidFill>
                <a:cs typeface="Calibri" panose="020F0502020204030204" pitchFamily="34" charset="0"/>
              </a:rPr>
              <a:t>sobre los factores de corrección. M. </a:t>
            </a:r>
            <a:r>
              <a:rPr lang="es-ES" altLang="es-ES" sz="1452" dirty="0" err="1">
                <a:solidFill>
                  <a:prstClr val="black"/>
                </a:solidFill>
                <a:cs typeface="Calibri" panose="020F0502020204030204" pitchFamily="34" charset="0"/>
              </a:rPr>
              <a:t>Amendola</a:t>
            </a:r>
            <a:r>
              <a:rPr lang="es-ES" altLang="es-ES" sz="1452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s-ES" altLang="es-ES" sz="1452" i="1" dirty="0">
                <a:solidFill>
                  <a:prstClr val="black"/>
                </a:solidFill>
                <a:cs typeface="Calibri" panose="020F0502020204030204" pitchFamily="34" charset="0"/>
              </a:rPr>
              <a:t>et al, </a:t>
            </a:r>
            <a:r>
              <a:rPr lang="es-ES" altLang="es-ES" sz="1452" dirty="0">
                <a:solidFill>
                  <a:prstClr val="black"/>
                </a:solidFill>
                <a:cs typeface="Calibri" panose="020F0502020204030204" pitchFamily="34" charset="0"/>
              </a:rPr>
              <a:t>2011.</a:t>
            </a:r>
            <a:endParaRPr lang="es-ES" altLang="es-ES" sz="1452" baseline="-250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5" name="10 CuadroTexto">
            <a:extLst>
              <a:ext uri="{FF2B5EF4-FFF2-40B4-BE49-F238E27FC236}">
                <a16:creationId xmlns:a16="http://schemas.microsoft.com/office/drawing/2014/main" xmlns="" id="{56FB6322-1005-4FDF-A5E5-1EA28605BBB6}"/>
              </a:ext>
            </a:extLst>
          </p:cNvPr>
          <p:cNvSpPr txBox="1"/>
          <p:nvPr/>
        </p:nvSpPr>
        <p:spPr>
          <a:xfrm>
            <a:off x="412930" y="765331"/>
            <a:ext cx="2776594" cy="3157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indent="326565" fontAlgn="base">
              <a:spcBef>
                <a:spcPct val="0"/>
              </a:spcBef>
              <a:spcAft>
                <a:spcPct val="0"/>
              </a:spcAft>
            </a:pPr>
            <a:r>
              <a:rPr lang="es-ES" sz="1452" dirty="0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Desarrollo del patrón primario</a:t>
            </a:r>
          </a:p>
        </p:txBody>
      </p:sp>
    </p:spTree>
    <p:extLst>
      <p:ext uri="{BB962C8B-B14F-4D97-AF65-F5344CB8AC3E}">
        <p14:creationId xmlns:p14="http://schemas.microsoft.com/office/powerpoint/2010/main" val="67250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2586130" y="1484365"/>
            <a:ext cx="8462740" cy="4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97" tIns="46798" rIns="89997" bIns="46798">
            <a:spAutoFit/>
          </a:bodyPr>
          <a:lstStyle/>
          <a:p>
            <a:pPr algn="ctr" fontAlgn="base">
              <a:spcBef>
                <a:spcPts val="1500"/>
              </a:spcBef>
              <a:spcAft>
                <a:spcPct val="0"/>
              </a:spcAft>
              <a:buSzPct val="100000"/>
              <a:tabLst>
                <a:tab pos="0" algn="l"/>
                <a:tab pos="447678" algn="l"/>
                <a:tab pos="896944" algn="l"/>
                <a:tab pos="1346209" algn="l"/>
                <a:tab pos="1795475" algn="l"/>
                <a:tab pos="2244739" algn="l"/>
                <a:tab pos="2694006" algn="l"/>
                <a:tab pos="3143270" algn="l"/>
                <a:tab pos="3592536" algn="l"/>
                <a:tab pos="4041802" algn="l"/>
                <a:tab pos="4491067" algn="l"/>
                <a:tab pos="4940333" algn="l"/>
                <a:tab pos="5389598" algn="l"/>
                <a:tab pos="5838863" algn="l"/>
                <a:tab pos="6288129" algn="l"/>
                <a:tab pos="6737394" algn="l"/>
                <a:tab pos="7186661" algn="l"/>
                <a:tab pos="7635925" algn="l"/>
                <a:tab pos="8085191" algn="l"/>
                <a:tab pos="8534456" algn="l"/>
                <a:tab pos="8983722" algn="l"/>
              </a:tabLst>
            </a:pPr>
            <a:r>
              <a:rPr lang="es-ES" altLang="es-ES" sz="2400" dirty="0">
                <a:solidFill>
                  <a:srgbClr val="FF3399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C0A4AB-FECB-4960-835A-3BE3D7851B00}" type="slidenum">
              <a:rPr lang="es-ES"/>
              <a:pPr>
                <a:defRPr/>
              </a:pPr>
              <a:t>8</a:t>
            </a:fld>
            <a:endParaRPr lang="es-ES"/>
          </a:p>
        </p:txBody>
      </p:sp>
      <p:sp>
        <p:nvSpPr>
          <p:cNvPr id="70662" name="Text Box 3"/>
          <p:cNvSpPr txBox="1">
            <a:spLocks noChangeArrowheads="1"/>
          </p:cNvSpPr>
          <p:nvPr/>
        </p:nvSpPr>
        <p:spPr bwMode="auto">
          <a:xfrm>
            <a:off x="1066158" y="1341493"/>
            <a:ext cx="10582266" cy="84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97" tIns="46798" rIns="89997" bIns="46798">
            <a:spAutoFit/>
          </a:bodyPr>
          <a:lstStyle/>
          <a:p>
            <a:pPr indent="-338141" algn="just" fontAlgn="base">
              <a:spcBef>
                <a:spcPct val="0"/>
              </a:spcBef>
              <a:spcAft>
                <a:spcPts val="600"/>
              </a:spcAft>
              <a:buSzPct val="100000"/>
              <a:tabLst>
                <a:tab pos="342903" algn="l"/>
                <a:tab pos="790580" algn="l"/>
                <a:tab pos="1239846" algn="l"/>
                <a:tab pos="1689111" algn="l"/>
                <a:tab pos="2138377" algn="l"/>
                <a:tab pos="2587642" algn="l"/>
                <a:tab pos="3036908" algn="l"/>
                <a:tab pos="3486173" algn="l"/>
                <a:tab pos="3935439" algn="l"/>
                <a:tab pos="4384704" algn="l"/>
                <a:tab pos="4833970" algn="l"/>
                <a:tab pos="5283234" algn="l"/>
                <a:tab pos="5732501" algn="l"/>
                <a:tab pos="6181765" algn="l"/>
                <a:tab pos="6631031" algn="l"/>
                <a:tab pos="7080297" algn="l"/>
                <a:tab pos="7529562" algn="l"/>
                <a:tab pos="7978828" algn="l"/>
                <a:tab pos="8428093" algn="l"/>
                <a:tab pos="8877358" algn="l"/>
                <a:tab pos="9326624" algn="l"/>
              </a:tabLst>
            </a:pPr>
            <a:r>
              <a:rPr lang="es-ES" altLang="es-ES" sz="1633" dirty="0">
                <a:solidFill>
                  <a:srgbClr val="000000"/>
                </a:solidFill>
              </a:rPr>
              <a:t>La </a:t>
            </a:r>
            <a:r>
              <a:rPr lang="es-ES" altLang="es-ES" sz="1633" dirty="0">
                <a:solidFill>
                  <a:srgbClr val="4BACC6"/>
                </a:solidFill>
              </a:rPr>
              <a:t>tasa de emisión de la fuente</a:t>
            </a:r>
            <a:r>
              <a:rPr lang="es-ES" altLang="es-ES" sz="1633" dirty="0">
                <a:solidFill>
                  <a:srgbClr val="000000"/>
                </a:solidFill>
              </a:rPr>
              <a:t>, </a:t>
            </a:r>
            <a:r>
              <a:rPr lang="es-ES" altLang="es-ES" sz="1633" i="1" dirty="0">
                <a:solidFill>
                  <a:srgbClr val="000000"/>
                </a:solidFill>
              </a:rPr>
              <a:t>B</a:t>
            </a:r>
            <a:r>
              <a:rPr lang="es-ES" altLang="es-ES" sz="1633" dirty="0">
                <a:solidFill>
                  <a:srgbClr val="000000"/>
                </a:solidFill>
              </a:rPr>
              <a:t>, se deduce a partir de la medida de la actividad de saturación </a:t>
            </a:r>
            <a:r>
              <a:rPr lang="es-ES" altLang="es-ES" sz="1633" i="1" dirty="0">
                <a:solidFill>
                  <a:srgbClr val="4BACC6"/>
                </a:solidFill>
              </a:rPr>
              <a:t>A</a:t>
            </a:r>
            <a:r>
              <a:rPr lang="es-ES" altLang="es-ES" sz="1633" i="1" baseline="-25000" dirty="0">
                <a:solidFill>
                  <a:srgbClr val="4BACC6"/>
                </a:solidFill>
              </a:rPr>
              <a:t>m</a:t>
            </a:r>
            <a:r>
              <a:rPr lang="es-ES" altLang="es-ES" sz="1633" dirty="0">
                <a:solidFill>
                  <a:srgbClr val="000000"/>
                </a:solidFill>
              </a:rPr>
              <a:t> por unidad de masa, siendo </a:t>
            </a:r>
            <a:r>
              <a:rPr lang="es-ES" altLang="es-ES" sz="1633" i="1" dirty="0">
                <a:solidFill>
                  <a:srgbClr val="4BACC6"/>
                </a:solidFill>
              </a:rPr>
              <a:t>M</a:t>
            </a:r>
            <a:r>
              <a:rPr lang="es-ES" altLang="es-ES" sz="1633" i="1" dirty="0">
                <a:solidFill>
                  <a:srgbClr val="000000"/>
                </a:solidFill>
              </a:rPr>
              <a:t> </a:t>
            </a:r>
            <a:r>
              <a:rPr lang="es-ES" altLang="es-ES" sz="1633" dirty="0">
                <a:solidFill>
                  <a:srgbClr val="000000"/>
                </a:solidFill>
              </a:rPr>
              <a:t>la masa total de la solución</a:t>
            </a:r>
            <a:r>
              <a:rPr lang="es-ES" altLang="es-ES" sz="1633" i="1" dirty="0">
                <a:solidFill>
                  <a:srgbClr val="000000"/>
                </a:solidFill>
              </a:rPr>
              <a:t>, </a:t>
            </a:r>
            <a:r>
              <a:rPr lang="es-ES" altLang="es-ES" sz="1633" i="1" dirty="0">
                <a:solidFill>
                  <a:srgbClr val="4BACC6"/>
                </a:solidFill>
                <a:cs typeface="Times New Roman" pitchFamily="18" charset="0"/>
              </a:rPr>
              <a:t>f</a:t>
            </a:r>
            <a:r>
              <a:rPr lang="es-ES" altLang="es-ES" sz="1633" dirty="0">
                <a:solidFill>
                  <a:srgbClr val="800000"/>
                </a:solidFill>
              </a:rPr>
              <a:t> </a:t>
            </a:r>
            <a:r>
              <a:rPr lang="es-ES" altLang="es-ES" sz="1633" dirty="0">
                <a:solidFill>
                  <a:srgbClr val="000000"/>
                </a:solidFill>
              </a:rPr>
              <a:t>la fracción de neutrones capturados por el Mn, </a:t>
            </a:r>
            <a:r>
              <a:rPr lang="el-GR" altLang="es-ES" sz="1633" i="1" dirty="0">
                <a:solidFill>
                  <a:srgbClr val="4BACC6"/>
                </a:solidFill>
                <a:cs typeface="Arial" charset="0"/>
              </a:rPr>
              <a:t>ε</a:t>
            </a:r>
            <a:r>
              <a:rPr lang="es-ES" altLang="es-ES" sz="1633" dirty="0">
                <a:solidFill>
                  <a:srgbClr val="000000"/>
                </a:solidFill>
              </a:rPr>
              <a:t> se refiere a la </a:t>
            </a:r>
            <a:r>
              <a:rPr lang="es-ES" altLang="es-ES" sz="1633" dirty="0">
                <a:solidFill>
                  <a:srgbClr val="4BACC6"/>
                </a:solidFill>
              </a:rPr>
              <a:t>eficiencia del detector </a:t>
            </a:r>
            <a:r>
              <a:rPr lang="es-ES" altLang="es-ES" sz="1633" dirty="0">
                <a:solidFill>
                  <a:srgbClr val="000000"/>
                </a:solidFill>
              </a:rPr>
              <a:t>y </a:t>
            </a:r>
            <a:r>
              <a:rPr lang="el-GR" altLang="es-ES" sz="1633" i="1" dirty="0">
                <a:solidFill>
                  <a:srgbClr val="4BACC6"/>
                </a:solidFill>
                <a:cs typeface="Times New Roman" pitchFamily="18" charset="0"/>
              </a:rPr>
              <a:t>δ</a:t>
            </a:r>
            <a:r>
              <a:rPr lang="es-ES" altLang="es-ES" sz="1633" i="1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s-ES" altLang="es-ES" sz="1633" dirty="0">
                <a:solidFill>
                  <a:srgbClr val="000000"/>
                </a:solidFill>
                <a:cs typeface="Arial" charset="0"/>
              </a:rPr>
              <a:t>es un </a:t>
            </a:r>
            <a:r>
              <a:rPr lang="es-ES" altLang="es-ES" sz="1633" dirty="0">
                <a:solidFill>
                  <a:srgbClr val="4BACC6"/>
                </a:solidFill>
                <a:cs typeface="Arial" charset="0"/>
              </a:rPr>
              <a:t>factor de corrección </a:t>
            </a:r>
            <a:r>
              <a:rPr lang="es-ES" altLang="es-ES" sz="1633" dirty="0">
                <a:solidFill>
                  <a:prstClr val="black"/>
                </a:solidFill>
                <a:cs typeface="Arial" charset="0"/>
              </a:rPr>
              <a:t>que se determina por MC.</a:t>
            </a:r>
            <a:endParaRPr lang="es-ES" altLang="es-ES" sz="1633" b="1" dirty="0">
              <a:solidFill>
                <a:prstClr val="black"/>
              </a:solidFill>
            </a:endParaRPr>
          </a:p>
        </p:txBody>
      </p:sp>
      <p:sp>
        <p:nvSpPr>
          <p:cNvPr id="2" name="1 CuadroTexto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51682" y="2508913"/>
            <a:ext cx="1819809" cy="661894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633" dirty="0">
                <a:noFill/>
                <a:latin typeface="Candara" panose="020E0502030303020204" pitchFamily="34" charset="0"/>
              </a:rPr>
              <a:t> </a:t>
            </a:r>
          </a:p>
        </p:txBody>
      </p:sp>
      <p:grpSp>
        <p:nvGrpSpPr>
          <p:cNvPr id="21" name="4 Grupo">
            <a:extLst>
              <a:ext uri="{FF2B5EF4-FFF2-40B4-BE49-F238E27FC236}">
                <a16:creationId xmlns:a16="http://schemas.microsoft.com/office/drawing/2014/main" xmlns="" id="{E210628A-1DE7-4C64-AEC9-7D78AEF6B58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6001" y="2332720"/>
            <a:ext cx="4633791" cy="2733603"/>
            <a:chOff x="16929720" y="6330600"/>
            <a:chExt cx="14040000" cy="8280000"/>
          </a:xfrm>
        </p:grpSpPr>
        <p:pic>
          <p:nvPicPr>
            <p:cNvPr id="22" name="5 Imagen">
              <a:extLst>
                <a:ext uri="{FF2B5EF4-FFF2-40B4-BE49-F238E27FC236}">
                  <a16:creationId xmlns:a16="http://schemas.microsoft.com/office/drawing/2014/main" xmlns="" id="{DE6FA895-A074-47D1-883F-1DE833AA8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289720" y="6510600"/>
              <a:ext cx="7560000" cy="7745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Line 8">
              <a:extLst>
                <a:ext uri="{FF2B5EF4-FFF2-40B4-BE49-F238E27FC236}">
                  <a16:creationId xmlns:a16="http://schemas.microsoft.com/office/drawing/2014/main" xmlns="" id="{841953D5-7DA4-458C-9181-05AA258C3B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69080" y="9296280"/>
              <a:ext cx="2217960" cy="103068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1633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4" name="TextShape 9">
              <a:extLst>
                <a:ext uri="{FF2B5EF4-FFF2-40B4-BE49-F238E27FC236}">
                  <a16:creationId xmlns:a16="http://schemas.microsoft.com/office/drawing/2014/main" xmlns="" id="{01F2C734-4EE7-47E5-8115-4BC10E8A40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894560" y="8966520"/>
              <a:ext cx="1445040" cy="297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997" tIns="44999" rIns="89997" bIns="44999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800" dirty="0">
                  <a:solidFill>
                    <a:prstClr val="black"/>
                  </a:solidFill>
                  <a:latin typeface="Verdana" pitchFamily="34" charset="0"/>
                </a:rPr>
                <a:t>Neutron</a:t>
              </a:r>
              <a:r>
                <a:rPr lang="en-GB" sz="1000" dirty="0">
                  <a:solidFill>
                    <a:prstClr val="black"/>
                  </a:solidFill>
                  <a:latin typeface="Verdana" pitchFamily="34" charset="0"/>
                </a:rPr>
                <a:t> </a:t>
              </a:r>
              <a:r>
                <a:rPr lang="en-GB" sz="800" dirty="0">
                  <a:solidFill>
                    <a:prstClr val="black"/>
                  </a:solidFill>
                  <a:latin typeface="Verdana" pitchFamily="34" charset="0"/>
                </a:rPr>
                <a:t>emission</a:t>
              </a:r>
              <a:endParaRPr lang="es-ES" sz="800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5" name="TextShape 10">
              <a:extLst>
                <a:ext uri="{FF2B5EF4-FFF2-40B4-BE49-F238E27FC236}">
                  <a16:creationId xmlns:a16="http://schemas.microsoft.com/office/drawing/2014/main" xmlns="" id="{30098D1C-64B6-4350-AB30-26C6EAA92F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099600" y="7737480"/>
              <a:ext cx="1653480" cy="297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997" tIns="44999" rIns="89997" bIns="44999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800" dirty="0">
                  <a:solidFill>
                    <a:prstClr val="black"/>
                  </a:solidFill>
                  <a:latin typeface="Verdana" pitchFamily="34" charset="0"/>
                </a:rPr>
                <a:t>Stainless steel sphere</a:t>
              </a:r>
              <a:endParaRPr lang="es-ES" sz="800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6" name="TextShape 11">
              <a:extLst>
                <a:ext uri="{FF2B5EF4-FFF2-40B4-BE49-F238E27FC236}">
                  <a16:creationId xmlns:a16="http://schemas.microsoft.com/office/drawing/2014/main" xmlns="" id="{C85441A9-C70B-4379-8AC1-3A4402E349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19280" y="9391320"/>
              <a:ext cx="1653480" cy="297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997" tIns="44999" rIns="89997" bIns="44999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800" dirty="0">
                  <a:solidFill>
                    <a:prstClr val="black"/>
                  </a:solidFill>
                  <a:latin typeface="Verdana" pitchFamily="34" charset="0"/>
                </a:rPr>
                <a:t>Rods</a:t>
              </a:r>
              <a:endParaRPr lang="es-ES" sz="800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7" name="TextShape 12">
              <a:extLst>
                <a:ext uri="{FF2B5EF4-FFF2-40B4-BE49-F238E27FC236}">
                  <a16:creationId xmlns:a16="http://schemas.microsoft.com/office/drawing/2014/main" xmlns="" id="{79E69070-EE85-49DB-B229-5AE1D0C164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3120" y="11254942"/>
              <a:ext cx="1653479" cy="40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997" tIns="44999" rIns="89997" bIns="44999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800" dirty="0">
                  <a:solidFill>
                    <a:prstClr val="black"/>
                  </a:solidFill>
                  <a:latin typeface="Verdana" pitchFamily="34" charset="0"/>
                </a:rPr>
                <a:t>Manganese sulphate solution</a:t>
              </a:r>
              <a:endParaRPr lang="es-ES" sz="800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8" name="TextShape 13">
              <a:extLst>
                <a:ext uri="{FF2B5EF4-FFF2-40B4-BE49-F238E27FC236}">
                  <a16:creationId xmlns:a16="http://schemas.microsoft.com/office/drawing/2014/main" xmlns="" id="{00296993-2880-4042-98AF-5BD4252886F6}"/>
                </a:ext>
              </a:extLst>
            </p:cNvPr>
            <p:cNvSpPr txBox="1">
              <a:spLocks noChangeAspect="1"/>
            </p:cNvSpPr>
            <p:nvPr/>
          </p:nvSpPr>
          <p:spPr bwMode="auto">
            <a:xfrm>
              <a:off x="21080880" y="10465200"/>
              <a:ext cx="1653480" cy="40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997" tIns="44999" rIns="89997" bIns="44999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800" dirty="0">
                  <a:solidFill>
                    <a:prstClr val="black"/>
                  </a:solidFill>
                  <a:latin typeface="Verdana" pitchFamily="34" charset="0"/>
                </a:rPr>
                <a:t>Neutron source and PMMA holder</a:t>
              </a:r>
              <a:endParaRPr lang="es-ES" sz="800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29" name="TextShape 14">
              <a:extLst>
                <a:ext uri="{FF2B5EF4-FFF2-40B4-BE49-F238E27FC236}">
                  <a16:creationId xmlns:a16="http://schemas.microsoft.com/office/drawing/2014/main" xmlns="" id="{DF6D9E9A-4760-47A3-BAFD-063CEEAD7D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80415" y="7213318"/>
              <a:ext cx="1653479" cy="297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997" tIns="44999" rIns="89997" bIns="44999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800" dirty="0">
                  <a:solidFill>
                    <a:prstClr val="black"/>
                  </a:solidFill>
                  <a:latin typeface="Verdana" pitchFamily="34" charset="0"/>
                </a:rPr>
                <a:t>Air</a:t>
              </a:r>
              <a:endParaRPr lang="es-ES" sz="800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30" name="Line 17">
              <a:extLst>
                <a:ext uri="{FF2B5EF4-FFF2-40B4-BE49-F238E27FC236}">
                  <a16:creationId xmlns:a16="http://schemas.microsoft.com/office/drawing/2014/main" xmlns="" id="{56837D91-645A-4707-AB98-8EFD23DF0F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69080" y="9934920"/>
              <a:ext cx="2402280" cy="39168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1633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pic>
          <p:nvPicPr>
            <p:cNvPr id="31" name="16 Imagen">
              <a:extLst>
                <a:ext uri="{FF2B5EF4-FFF2-40B4-BE49-F238E27FC236}">
                  <a16:creationId xmlns:a16="http://schemas.microsoft.com/office/drawing/2014/main" xmlns="" id="{F0DA86B0-A00A-4747-B814-AA2F29F41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289720" y="7545600"/>
              <a:ext cx="4052160" cy="6530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Ellipse 18">
              <a:extLst>
                <a:ext uri="{FF2B5EF4-FFF2-40B4-BE49-F238E27FC236}">
                  <a16:creationId xmlns:a16="http://schemas.microsoft.com/office/drawing/2014/main" xmlns="" id="{E475812A-E4D1-4B97-A6AC-45F0D4F2F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28000" y="9804960"/>
              <a:ext cx="2642400" cy="264240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1633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33" name="TextShape 19">
              <a:extLst>
                <a:ext uri="{FF2B5EF4-FFF2-40B4-BE49-F238E27FC236}">
                  <a16:creationId xmlns:a16="http://schemas.microsoft.com/office/drawing/2014/main" xmlns="" id="{3580E35A-C98D-45A2-8AAF-A244AB35E9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790560" y="12730680"/>
              <a:ext cx="947160" cy="40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997" tIns="44999" rIns="89997" bIns="44999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800" dirty="0">
                  <a:solidFill>
                    <a:prstClr val="black"/>
                  </a:solidFill>
                  <a:latin typeface="Verdana" pitchFamily="34" charset="0"/>
                </a:rPr>
                <a:t>PMMA holder</a:t>
              </a:r>
              <a:endParaRPr lang="es-ES" sz="800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34" name="TextShape 20">
              <a:extLst>
                <a:ext uri="{FF2B5EF4-FFF2-40B4-BE49-F238E27FC236}">
                  <a16:creationId xmlns:a16="http://schemas.microsoft.com/office/drawing/2014/main" xmlns="" id="{7B8271EB-CC82-4D19-A367-9B86C256FC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28720" y="11854440"/>
              <a:ext cx="947160" cy="302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997" tIns="44999" rIns="89997" bIns="44999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800" dirty="0">
                  <a:solidFill>
                    <a:prstClr val="black"/>
                  </a:solidFill>
                  <a:latin typeface="Verdana" pitchFamily="34" charset="0"/>
                </a:rPr>
                <a:t>Capsule</a:t>
              </a:r>
              <a:endParaRPr lang="es-ES" sz="800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35" name="TextShape 21">
              <a:extLst>
                <a:ext uri="{FF2B5EF4-FFF2-40B4-BE49-F238E27FC236}">
                  <a16:creationId xmlns:a16="http://schemas.microsoft.com/office/drawing/2014/main" xmlns="" id="{5BDE61BA-F6F7-4BC4-A4A1-458D6059FD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09640" y="11263680"/>
              <a:ext cx="947160" cy="40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997" tIns="44999" rIns="89997" bIns="44999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800" dirty="0">
                  <a:solidFill>
                    <a:prstClr val="black"/>
                  </a:solidFill>
                  <a:latin typeface="Verdana" pitchFamily="34" charset="0"/>
                </a:rPr>
                <a:t>Am-Be source</a:t>
              </a:r>
              <a:endParaRPr lang="es-ES" sz="800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36" name="TextShape 22">
              <a:extLst>
                <a:ext uri="{FF2B5EF4-FFF2-40B4-BE49-F238E27FC236}">
                  <a16:creationId xmlns:a16="http://schemas.microsoft.com/office/drawing/2014/main" xmlns="" id="{7AB0FD32-A7F6-487C-9DAC-E0604E4C21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57280" y="7511040"/>
              <a:ext cx="947160" cy="302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997" tIns="44999" rIns="89997" bIns="44999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800" dirty="0">
                  <a:solidFill>
                    <a:prstClr val="black"/>
                  </a:solidFill>
                  <a:latin typeface="Verdana" pitchFamily="34" charset="0"/>
                </a:rPr>
                <a:t>Upper rod</a:t>
              </a:r>
              <a:endParaRPr lang="es-ES" sz="800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37" name="Line 23">
              <a:extLst>
                <a:ext uri="{FF2B5EF4-FFF2-40B4-BE49-F238E27FC236}">
                  <a16:creationId xmlns:a16="http://schemas.microsoft.com/office/drawing/2014/main" xmlns="" id="{52FFE53B-970E-4340-B6F0-369F5626B3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014920" y="9253800"/>
              <a:ext cx="590400" cy="80028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1633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38" name="Line 24">
              <a:extLst>
                <a:ext uri="{FF2B5EF4-FFF2-40B4-BE49-F238E27FC236}">
                  <a16:creationId xmlns:a16="http://schemas.microsoft.com/office/drawing/2014/main" xmlns="" id="{052EDFC6-E41D-49EE-A196-0A201020A9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424240" y="10025640"/>
              <a:ext cx="898560" cy="47628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1633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39" name="TextShape 25">
              <a:extLst>
                <a:ext uri="{FF2B5EF4-FFF2-40B4-BE49-F238E27FC236}">
                  <a16:creationId xmlns:a16="http://schemas.microsoft.com/office/drawing/2014/main" xmlns="" id="{8F9470F8-759E-424F-A602-811EA09603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10120" y="9725760"/>
              <a:ext cx="1190880" cy="401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997" tIns="44999" rIns="89997" bIns="44999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800" dirty="0">
                  <a:solidFill>
                    <a:prstClr val="black"/>
                  </a:solidFill>
                  <a:latin typeface="Verdana" pitchFamily="34" charset="0"/>
                </a:rPr>
                <a:t>Neutron</a:t>
              </a:r>
              <a:r>
                <a:rPr lang="en-GB" sz="1000" dirty="0">
                  <a:solidFill>
                    <a:prstClr val="black"/>
                  </a:solidFill>
                  <a:latin typeface="Verdana" pitchFamily="34" charset="0"/>
                </a:rPr>
                <a:t> emission</a:t>
              </a:r>
              <a:endParaRPr lang="es-ES" sz="1633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40" name="TextShape 26">
              <a:extLst>
                <a:ext uri="{FF2B5EF4-FFF2-40B4-BE49-F238E27FC236}">
                  <a16:creationId xmlns:a16="http://schemas.microsoft.com/office/drawing/2014/main" xmlns="" id="{5AF3622B-6FDA-4EFF-97C3-0C929E84AC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91000" y="10982880"/>
              <a:ext cx="1190880" cy="302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997" tIns="44999" rIns="89997" bIns="44999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800" dirty="0">
                  <a:solidFill>
                    <a:prstClr val="black"/>
                  </a:solidFill>
                  <a:latin typeface="Verdana" pitchFamily="34" charset="0"/>
                </a:rPr>
                <a:t>Surface source</a:t>
              </a:r>
              <a:endParaRPr lang="es-ES" sz="800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41" name="TextShape 27">
              <a:extLst>
                <a:ext uri="{FF2B5EF4-FFF2-40B4-BE49-F238E27FC236}">
                  <a16:creationId xmlns:a16="http://schemas.microsoft.com/office/drawing/2014/main" xmlns="" id="{D3EA755C-402A-4414-85CE-43012907A0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11246" y="7568030"/>
              <a:ext cx="2404440" cy="1407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9997" tIns="44999" rIns="89997" bIns="44999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800" dirty="0">
                  <a:solidFill>
                    <a:prstClr val="black"/>
                  </a:solidFill>
                  <a:latin typeface="Verdana" pitchFamily="34" charset="0"/>
                </a:rPr>
                <a:t>Manganese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800" dirty="0">
                  <a:solidFill>
                    <a:prstClr val="black"/>
                  </a:solidFill>
                  <a:latin typeface="Verdana" pitchFamily="34" charset="0"/>
                </a:rPr>
                <a:t>sulphate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GB" sz="800" dirty="0">
                  <a:solidFill>
                    <a:prstClr val="black"/>
                  </a:solidFill>
                  <a:latin typeface="Verdana" pitchFamily="34" charset="0"/>
                </a:rPr>
                <a:t>solution</a:t>
              </a:r>
              <a:endParaRPr lang="es-ES" sz="800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xmlns="" id="{02BF1DB7-EB06-4779-A74B-21C416B1A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69720" y="10656360"/>
              <a:ext cx="4860360" cy="1260360"/>
            </a:xfrm>
            <a:custGeom>
              <a:avLst/>
              <a:gdLst>
                <a:gd name="T0" fmla="*/ 0 w 13501"/>
                <a:gd name="T1" fmla="*/ 0 h 3501"/>
                <a:gd name="T2" fmla="*/ 2500 w 13501"/>
                <a:gd name="T3" fmla="*/ 3000 h 3501"/>
                <a:gd name="T4" fmla="*/ 13500 w 13501"/>
                <a:gd name="T5" fmla="*/ 3500 h 3501"/>
                <a:gd name="T6" fmla="*/ 0 60000 65536"/>
                <a:gd name="T7" fmla="*/ 0 60000 65536"/>
                <a:gd name="T8" fmla="*/ 0 60000 65536"/>
                <a:gd name="T9" fmla="*/ 0 w 13501"/>
                <a:gd name="T10" fmla="*/ 0 h 3501"/>
                <a:gd name="T11" fmla="*/ 13501 w 13501"/>
                <a:gd name="T12" fmla="*/ 3501 h 35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501" h="3501">
                  <a:moveTo>
                    <a:pt x="0" y="0"/>
                  </a:moveTo>
                  <a:cubicBezTo>
                    <a:pt x="0" y="1000"/>
                    <a:pt x="500" y="2500"/>
                    <a:pt x="2500" y="3000"/>
                  </a:cubicBezTo>
                  <a:cubicBezTo>
                    <a:pt x="6000" y="3500"/>
                    <a:pt x="9833" y="3333"/>
                    <a:pt x="13500" y="3500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1633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43" name="CustomShape 29">
              <a:extLst>
                <a:ext uri="{FF2B5EF4-FFF2-40B4-BE49-F238E27FC236}">
                  <a16:creationId xmlns:a16="http://schemas.microsoft.com/office/drawing/2014/main" xmlns="" id="{7ABBEF05-445A-481F-9C14-ABC383585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45720" y="10008360"/>
              <a:ext cx="540000" cy="720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1633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44" name="CustomShape 30">
              <a:extLst>
                <a:ext uri="{FF2B5EF4-FFF2-40B4-BE49-F238E27FC236}">
                  <a16:creationId xmlns:a16="http://schemas.microsoft.com/office/drawing/2014/main" xmlns="" id="{A60D41FB-83C4-49E2-98E2-9421FD33770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6929720" y="6330600"/>
              <a:ext cx="14040000" cy="82800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s-ES" sz="1633" dirty="0">
                <a:solidFill>
                  <a:prstClr val="black"/>
                </a:solidFill>
                <a:latin typeface="Candara" panose="020E0502030303020204" pitchFamily="34" charset="0"/>
              </a:endParaRPr>
            </a:p>
          </p:txBody>
        </p:sp>
      </p:grpSp>
      <p:sp>
        <p:nvSpPr>
          <p:cNvPr id="45" name="Rectangle 2">
            <a:extLst>
              <a:ext uri="{FF2B5EF4-FFF2-40B4-BE49-F238E27FC236}">
                <a16:creationId xmlns:a16="http://schemas.microsoft.com/office/drawing/2014/main" xmlns="" id="{22DE77AE-AE34-4996-A764-CE9F98512F73}"/>
              </a:ext>
            </a:extLst>
          </p:cNvPr>
          <p:cNvSpPr txBox="1">
            <a:spLocks noChangeArrowheads="1"/>
          </p:cNvSpPr>
          <p:nvPr/>
        </p:nvSpPr>
        <p:spPr>
          <a:xfrm>
            <a:off x="979160" y="3206053"/>
            <a:ext cx="4829048" cy="2000628"/>
          </a:xfrm>
          <a:prstGeom prst="rect">
            <a:avLst/>
          </a:prstGeom>
        </p:spPr>
        <p:txBody>
          <a:bodyPr/>
          <a:lstStyle/>
          <a:p>
            <a:pPr algn="just" eaLnBrk="0" fontAlgn="base" hangingPunct="0">
              <a:lnSpc>
                <a:spcPct val="95000"/>
              </a:lnSpc>
              <a:spcBef>
                <a:spcPts val="850"/>
              </a:spcBef>
              <a:spcAft>
                <a:spcPct val="0"/>
              </a:spcAft>
              <a:buSzPct val="100000"/>
              <a:tabLst>
                <a:tab pos="342903" algn="l"/>
                <a:tab pos="447678" algn="l"/>
                <a:tab pos="896944" algn="l"/>
                <a:tab pos="1346209" algn="l"/>
                <a:tab pos="1795475" algn="l"/>
                <a:tab pos="2244739" algn="l"/>
                <a:tab pos="2694006" algn="l"/>
                <a:tab pos="3143270" algn="l"/>
                <a:tab pos="3592536" algn="l"/>
                <a:tab pos="4041802" algn="l"/>
                <a:tab pos="4491067" algn="l"/>
                <a:tab pos="4940333" algn="l"/>
                <a:tab pos="5389598" algn="l"/>
                <a:tab pos="5838863" algn="l"/>
                <a:tab pos="6288129" algn="l"/>
                <a:tab pos="6737394" algn="l"/>
                <a:tab pos="7186661" algn="l"/>
                <a:tab pos="7635925" algn="l"/>
                <a:tab pos="8085191" algn="l"/>
                <a:tab pos="8534456" algn="l"/>
                <a:tab pos="8983722" algn="l"/>
              </a:tabLst>
            </a:pPr>
            <a:r>
              <a:rPr lang="es-ES" altLang="es-ES" sz="1633" dirty="0">
                <a:solidFill>
                  <a:srgbClr val="000000"/>
                </a:solidFill>
                <a:cs typeface="Calibri" panose="020F0502020204030204" pitchFamily="34" charset="0"/>
              </a:rPr>
              <a:t>Se empleará la </a:t>
            </a:r>
            <a:r>
              <a:rPr lang="es-ES" altLang="es-ES" sz="1633" dirty="0">
                <a:solidFill>
                  <a:srgbClr val="4BACC6"/>
                </a:solidFill>
                <a:cs typeface="Calibri" panose="020F0502020204030204" pitchFamily="34" charset="0"/>
              </a:rPr>
              <a:t>técnica 4</a:t>
            </a:r>
            <a:r>
              <a:rPr lang="el-GR" altLang="es-ES" sz="1633" dirty="0">
                <a:solidFill>
                  <a:srgbClr val="4BACC6"/>
                </a:solidFill>
                <a:cs typeface="Calibri" panose="020F0502020204030204" pitchFamily="34" charset="0"/>
              </a:rPr>
              <a:t>πβ</a:t>
            </a:r>
            <a:r>
              <a:rPr lang="es-ES" altLang="es-ES" sz="1633" dirty="0">
                <a:solidFill>
                  <a:srgbClr val="4BACC6"/>
                </a:solidFill>
                <a:cs typeface="Calibri" panose="020F0502020204030204" pitchFamily="34" charset="0"/>
              </a:rPr>
              <a:t>-</a:t>
            </a:r>
            <a:r>
              <a:rPr lang="el-GR" altLang="es-ES" sz="1633" dirty="0">
                <a:solidFill>
                  <a:srgbClr val="4BACC6"/>
                </a:solidFill>
                <a:cs typeface="Calibri" panose="020F0502020204030204" pitchFamily="34" charset="0"/>
              </a:rPr>
              <a:t>γ</a:t>
            </a:r>
            <a:r>
              <a:rPr lang="es-ES" altLang="es-ES" sz="1633" dirty="0">
                <a:solidFill>
                  <a:srgbClr val="4BACC6"/>
                </a:solidFill>
                <a:cs typeface="Calibri" panose="020F0502020204030204" pitchFamily="34" charset="0"/>
              </a:rPr>
              <a:t> </a:t>
            </a:r>
            <a:r>
              <a:rPr lang="es-ES" altLang="es-ES" sz="1633" dirty="0">
                <a:solidFill>
                  <a:srgbClr val="000000"/>
                </a:solidFill>
                <a:cs typeface="Calibri" panose="020F0502020204030204" pitchFamily="34" charset="0"/>
              </a:rPr>
              <a:t>para la </a:t>
            </a:r>
            <a:r>
              <a:rPr lang="es-ES" altLang="es-ES" sz="1633" dirty="0">
                <a:solidFill>
                  <a:srgbClr val="4BACC6"/>
                </a:solidFill>
                <a:cs typeface="Calibri" panose="020F0502020204030204" pitchFamily="34" charset="0"/>
              </a:rPr>
              <a:t>estandarización del </a:t>
            </a:r>
            <a:r>
              <a:rPr lang="es-ES" altLang="es-ES" sz="1633" baseline="30000" dirty="0">
                <a:solidFill>
                  <a:srgbClr val="4BACC6"/>
                </a:solidFill>
                <a:cs typeface="Calibri" panose="020F0502020204030204" pitchFamily="34" charset="0"/>
              </a:rPr>
              <a:t>56</a:t>
            </a:r>
            <a:r>
              <a:rPr lang="es-ES" altLang="es-ES" sz="1633" dirty="0">
                <a:solidFill>
                  <a:srgbClr val="4BACC6"/>
                </a:solidFill>
                <a:cs typeface="Calibri" panose="020F0502020204030204" pitchFamily="34" charset="0"/>
              </a:rPr>
              <a:t>Mn </a:t>
            </a:r>
            <a:r>
              <a:rPr lang="es-ES" altLang="es-ES" sz="1633" dirty="0">
                <a:solidFill>
                  <a:srgbClr val="000000"/>
                </a:solidFill>
                <a:cs typeface="Calibri" panose="020F0502020204030204" pitchFamily="34" charset="0"/>
              </a:rPr>
              <a:t>en IR13 (LMRI). Es una técnica absoluta de medida de actividad mediante coincidencias </a:t>
            </a:r>
            <a:r>
              <a:rPr lang="el-GR" altLang="es-ES" sz="1633" dirty="0">
                <a:solidFill>
                  <a:prstClr val="black"/>
                </a:solidFill>
                <a:cs typeface="Calibri" panose="020F0502020204030204" pitchFamily="34" charset="0"/>
              </a:rPr>
              <a:t>β</a:t>
            </a:r>
            <a:r>
              <a:rPr lang="es-ES" altLang="es-ES" sz="1633" dirty="0">
                <a:solidFill>
                  <a:prstClr val="black"/>
                </a:solidFill>
                <a:cs typeface="Calibri" panose="020F0502020204030204" pitchFamily="34" charset="0"/>
              </a:rPr>
              <a:t>-</a:t>
            </a:r>
            <a:r>
              <a:rPr lang="el-GR" altLang="es-ES" sz="1633" dirty="0">
                <a:solidFill>
                  <a:prstClr val="black"/>
                </a:solidFill>
                <a:cs typeface="Calibri" panose="020F0502020204030204" pitchFamily="34" charset="0"/>
              </a:rPr>
              <a:t>γ</a:t>
            </a:r>
            <a:r>
              <a:rPr lang="es-ES" altLang="es-ES" sz="1633" dirty="0">
                <a:solidFill>
                  <a:prstClr val="black"/>
                </a:solidFill>
                <a:cs typeface="Calibri" panose="020F0502020204030204" pitchFamily="34" charset="0"/>
              </a:rPr>
              <a:t>. </a:t>
            </a:r>
          </a:p>
          <a:p>
            <a:pPr algn="just" eaLnBrk="0" fontAlgn="base" hangingPunct="0">
              <a:lnSpc>
                <a:spcPct val="95000"/>
              </a:lnSpc>
              <a:spcBef>
                <a:spcPts val="850"/>
              </a:spcBef>
              <a:spcAft>
                <a:spcPct val="0"/>
              </a:spcAft>
              <a:buSzPct val="100000"/>
              <a:tabLst>
                <a:tab pos="342903" algn="l"/>
                <a:tab pos="447678" algn="l"/>
                <a:tab pos="896944" algn="l"/>
                <a:tab pos="1346209" algn="l"/>
                <a:tab pos="1795475" algn="l"/>
                <a:tab pos="2244739" algn="l"/>
                <a:tab pos="2694006" algn="l"/>
                <a:tab pos="3143270" algn="l"/>
                <a:tab pos="3592536" algn="l"/>
                <a:tab pos="4041802" algn="l"/>
                <a:tab pos="4491067" algn="l"/>
                <a:tab pos="4940333" algn="l"/>
                <a:tab pos="5389598" algn="l"/>
                <a:tab pos="5838863" algn="l"/>
                <a:tab pos="6288129" algn="l"/>
                <a:tab pos="6737394" algn="l"/>
                <a:tab pos="7186661" algn="l"/>
                <a:tab pos="7635925" algn="l"/>
                <a:tab pos="8085191" algn="l"/>
                <a:tab pos="8534456" algn="l"/>
                <a:tab pos="8983722" algn="l"/>
              </a:tabLst>
            </a:pPr>
            <a:r>
              <a:rPr lang="es-ES" altLang="es-ES" sz="1633" dirty="0">
                <a:solidFill>
                  <a:prstClr val="black"/>
                </a:solidFill>
                <a:cs typeface="Calibri" panose="020F0502020204030204" pitchFamily="34" charset="0"/>
              </a:rPr>
              <a:t>Las </a:t>
            </a:r>
            <a:r>
              <a:rPr lang="el-GR" altLang="es-ES" sz="1633" dirty="0">
                <a:solidFill>
                  <a:prstClr val="black"/>
                </a:solidFill>
                <a:cs typeface="Calibri" panose="020F0502020204030204" pitchFamily="34" charset="0"/>
              </a:rPr>
              <a:t>β</a:t>
            </a:r>
            <a:r>
              <a:rPr lang="es-ES" altLang="es-ES" sz="1633" dirty="0">
                <a:solidFill>
                  <a:prstClr val="black"/>
                </a:solidFill>
                <a:cs typeface="Calibri" panose="020F0502020204030204" pitchFamily="34" charset="0"/>
              </a:rPr>
              <a:t> miden mediante un contador proporcional y las </a:t>
            </a:r>
            <a:r>
              <a:rPr lang="el-GR" altLang="es-ES" sz="1633" dirty="0">
                <a:solidFill>
                  <a:prstClr val="black"/>
                </a:solidFill>
                <a:cs typeface="Calibri" panose="020F0502020204030204" pitchFamily="34" charset="0"/>
              </a:rPr>
              <a:t>γ</a:t>
            </a:r>
            <a:r>
              <a:rPr lang="es-ES" altLang="es-ES" sz="1633" dirty="0">
                <a:solidFill>
                  <a:prstClr val="black"/>
                </a:solidFill>
                <a:cs typeface="Calibri" panose="020F0502020204030204" pitchFamily="34" charset="0"/>
              </a:rPr>
              <a:t> mediante un </a:t>
            </a:r>
            <a:r>
              <a:rPr lang="es-ES" altLang="es-ES" sz="1633" dirty="0" err="1">
                <a:solidFill>
                  <a:prstClr val="black"/>
                </a:solidFill>
                <a:cs typeface="Calibri" panose="020F0502020204030204" pitchFamily="34" charset="0"/>
              </a:rPr>
              <a:t>centelleador</a:t>
            </a:r>
            <a:r>
              <a:rPr lang="es-ES" altLang="es-ES" sz="1633" dirty="0">
                <a:solidFill>
                  <a:prstClr val="black"/>
                </a:solidFill>
                <a:cs typeface="Calibri" panose="020F0502020204030204" pitchFamily="34" charset="0"/>
              </a:rPr>
              <a:t> acoplado. Pueden emplearse otras técnicas como </a:t>
            </a:r>
            <a:r>
              <a:rPr lang="es-ES" altLang="es-ES" sz="1633" dirty="0">
                <a:solidFill>
                  <a:srgbClr val="4BACC6"/>
                </a:solidFill>
                <a:cs typeface="Calibri" panose="020F0502020204030204" pitchFamily="34" charset="0"/>
              </a:rPr>
              <a:t>LSC</a:t>
            </a:r>
            <a:r>
              <a:rPr lang="es-ES" altLang="es-ES" sz="1633" dirty="0">
                <a:solidFill>
                  <a:prstClr val="black"/>
                </a:solidFill>
                <a:cs typeface="Calibri" panose="020F0502020204030204" pitchFamily="34" charset="0"/>
              </a:rPr>
              <a:t> y </a:t>
            </a:r>
            <a:r>
              <a:rPr lang="es-ES" altLang="es-ES" sz="1633" dirty="0">
                <a:solidFill>
                  <a:srgbClr val="4BACC6"/>
                </a:solidFill>
                <a:cs typeface="Calibri" panose="020F0502020204030204" pitchFamily="34" charset="0"/>
              </a:rPr>
              <a:t>cámara de ionización</a:t>
            </a:r>
            <a:r>
              <a:rPr lang="es-ES" altLang="es-ES" sz="1633" dirty="0">
                <a:solidFill>
                  <a:prstClr val="black"/>
                </a:solidFill>
                <a:cs typeface="Calibri" panose="020F0502020204030204" pitchFamily="34" charset="0"/>
              </a:rPr>
              <a:t>.</a:t>
            </a:r>
            <a:endParaRPr lang="es-ES" altLang="es-ES" sz="1633" baseline="300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algn="just" eaLnBrk="0" fontAlgn="base" hangingPunct="0">
              <a:lnSpc>
                <a:spcPct val="95000"/>
              </a:lnSpc>
              <a:spcBef>
                <a:spcPts val="850"/>
              </a:spcBef>
              <a:spcAft>
                <a:spcPct val="0"/>
              </a:spcAft>
              <a:buSzPct val="100000"/>
              <a:tabLst>
                <a:tab pos="342903" algn="l"/>
                <a:tab pos="447678" algn="l"/>
                <a:tab pos="896944" algn="l"/>
                <a:tab pos="1346209" algn="l"/>
                <a:tab pos="1795475" algn="l"/>
                <a:tab pos="2244739" algn="l"/>
                <a:tab pos="2694006" algn="l"/>
                <a:tab pos="3143270" algn="l"/>
                <a:tab pos="3592536" algn="l"/>
                <a:tab pos="4041802" algn="l"/>
                <a:tab pos="4491067" algn="l"/>
                <a:tab pos="4940333" algn="l"/>
                <a:tab pos="5389598" algn="l"/>
                <a:tab pos="5838863" algn="l"/>
                <a:tab pos="6288129" algn="l"/>
                <a:tab pos="6737394" algn="l"/>
                <a:tab pos="7186661" algn="l"/>
                <a:tab pos="7635925" algn="l"/>
                <a:tab pos="8085191" algn="l"/>
                <a:tab pos="8534456" algn="l"/>
                <a:tab pos="8983722" algn="l"/>
              </a:tabLst>
            </a:pPr>
            <a:endParaRPr lang="es-ES" altLang="es-ES" sz="1633" baseline="30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4 Imagen">
            <a:extLst>
              <a:ext uri="{FF2B5EF4-FFF2-40B4-BE49-F238E27FC236}">
                <a16:creationId xmlns:a16="http://schemas.microsoft.com/office/drawing/2014/main" xmlns="" id="{69B2FF9C-2E99-45FB-8F58-B87057192A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86130" y="4889946"/>
            <a:ext cx="2555145" cy="169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6">
            <a:extLst>
              <a:ext uri="{FF2B5EF4-FFF2-40B4-BE49-F238E27FC236}">
                <a16:creationId xmlns:a16="http://schemas.microsoft.com/office/drawing/2014/main" xmlns="" id="{384C6A7D-A10C-42AD-B322-B8BB9046C88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5470334" y="5954605"/>
            <a:ext cx="3770214" cy="536561"/>
          </a:xfrm>
          <a:prstGeom prst="rect">
            <a:avLst/>
          </a:prstGeom>
        </p:spPr>
        <p:txBody>
          <a:bodyPr tIns="12239"/>
          <a:lstStyle>
            <a:lvl1pPr marL="342900" indent="-342900" algn="just" defTabSz="449263" rtl="0" eaLnBrk="0" fontAlgn="base" hangingPunct="0">
              <a:lnSpc>
                <a:spcPct val="95000"/>
              </a:lnSpc>
              <a:spcBef>
                <a:spcPts val="8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3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just" defTabSz="449263" rtl="0" eaLnBrk="0" fontAlgn="base" hangingPunct="0">
              <a:lnSpc>
                <a:spcPct val="95000"/>
              </a:lnSpc>
              <a:spcBef>
                <a:spcPts val="7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2100">
                <a:solidFill>
                  <a:srgbClr val="000000"/>
                </a:solidFill>
                <a:latin typeface="+mn-lt"/>
                <a:cs typeface="+mn-cs"/>
              </a:defRPr>
            </a:lvl2pPr>
            <a:lvl3pPr marL="1143000" indent="-228600" algn="just" defTabSz="449263" rtl="0" eaLnBrk="0" fontAlgn="base" hangingPunct="0">
              <a:lnSpc>
                <a:spcPct val="95000"/>
              </a:lnSpc>
              <a:spcBef>
                <a:spcPts val="63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900">
                <a:solidFill>
                  <a:srgbClr val="000000"/>
                </a:solidFill>
                <a:latin typeface="+mn-lt"/>
                <a:cs typeface="+mn-cs"/>
              </a:defRPr>
            </a:lvl3pPr>
            <a:lvl4pPr marL="1600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700">
                <a:solidFill>
                  <a:srgbClr val="000000"/>
                </a:solidFill>
                <a:latin typeface="+mn-lt"/>
                <a:cs typeface="+mn-cs"/>
              </a:defRPr>
            </a:lvl4pPr>
            <a:lvl5pPr marL="20574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5pPr>
            <a:lvl6pPr marL="25146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6pPr>
            <a:lvl7pPr marL="29718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7pPr>
            <a:lvl8pPr marL="34290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8pPr>
            <a:lvl9pPr marL="3886200" indent="-228600" algn="just" defTabSz="449263" rtl="0" eaLnBrk="0" fontAlgn="base" hangingPunct="0">
              <a:lnSpc>
                <a:spcPct val="95000"/>
              </a:lnSpc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500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 marL="0">
              <a:defRPr/>
            </a:pPr>
            <a:r>
              <a:rPr lang="es-ES" altLang="es-ES" sz="1200" kern="0" dirty="0">
                <a:latin typeface="Candara" panose="020E0502030303020204" pitchFamily="34" charset="0"/>
                <a:cs typeface="Arial" panose="020B0604020202020204" pitchFamily="34" charset="0"/>
              </a:rPr>
              <a:t>Patrón Nacional de actividad  de emisores </a:t>
            </a:r>
            <a:r>
              <a:rPr lang="el-GR" altLang="es-ES" sz="1200" kern="0" dirty="0">
                <a:solidFill>
                  <a:prstClr val="black"/>
                </a:solidFill>
                <a:latin typeface="Candara" panose="020E0502030303020204" pitchFamily="34" charset="0"/>
                <a:cs typeface="Arial"/>
              </a:rPr>
              <a:t>β</a:t>
            </a:r>
            <a:r>
              <a:rPr lang="es-ES" altLang="es-ES" sz="1200" kern="0" dirty="0">
                <a:solidFill>
                  <a:prstClr val="black"/>
                </a:solidFill>
                <a:latin typeface="Candara" panose="020E0502030303020204" pitchFamily="34" charset="0"/>
                <a:cs typeface="Arial"/>
              </a:rPr>
              <a:t>-</a:t>
            </a:r>
            <a:r>
              <a:rPr lang="el-GR" altLang="es-ES" sz="1200" kern="0" dirty="0">
                <a:solidFill>
                  <a:prstClr val="black"/>
                </a:solidFill>
                <a:latin typeface="Candara" panose="020E0502030303020204" pitchFamily="34" charset="0"/>
                <a:cs typeface="Arial"/>
              </a:rPr>
              <a:t>γ</a:t>
            </a:r>
            <a:r>
              <a:rPr lang="es-ES" altLang="es-ES" sz="1200" kern="0" dirty="0">
                <a:solidFill>
                  <a:srgbClr val="4F81BD"/>
                </a:solidFill>
                <a:latin typeface="Candara" panose="020E0502030303020204" pitchFamily="34" charset="0"/>
                <a:cs typeface="Arial"/>
              </a:rPr>
              <a:t> </a:t>
            </a:r>
            <a:r>
              <a:rPr lang="es-ES" altLang="es-ES" sz="1200" kern="0" dirty="0">
                <a:latin typeface="Candara" panose="020E0502030303020204" pitchFamily="34" charset="0"/>
                <a:cs typeface="Arial" panose="020B0604020202020204" pitchFamily="34" charset="0"/>
              </a:rPr>
              <a:t>mediante la técnica de coincidencias </a:t>
            </a:r>
            <a:r>
              <a:rPr lang="es-ES" altLang="es-ES" sz="1200" kern="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4</a:t>
            </a:r>
            <a:r>
              <a:rPr lang="el-GR" altLang="es-ES" sz="1200" kern="0" dirty="0">
                <a:solidFill>
                  <a:prstClr val="black"/>
                </a:solidFill>
                <a:latin typeface="Candara" panose="020E0502030303020204" pitchFamily="34" charset="0"/>
                <a:cs typeface="Arial"/>
              </a:rPr>
              <a:t>πβ</a:t>
            </a:r>
            <a:r>
              <a:rPr lang="es-ES" altLang="es-ES" sz="1200" kern="0" dirty="0">
                <a:solidFill>
                  <a:prstClr val="black"/>
                </a:solidFill>
                <a:latin typeface="Candara" panose="020E0502030303020204" pitchFamily="34" charset="0"/>
                <a:cs typeface="Arial"/>
              </a:rPr>
              <a:t>-</a:t>
            </a:r>
            <a:r>
              <a:rPr lang="el-GR" altLang="es-ES" sz="1200" kern="0" dirty="0">
                <a:solidFill>
                  <a:prstClr val="black"/>
                </a:solidFill>
                <a:latin typeface="Candara" panose="020E0502030303020204" pitchFamily="34" charset="0"/>
                <a:cs typeface="Arial"/>
              </a:rPr>
              <a:t>γ</a:t>
            </a:r>
            <a:r>
              <a:rPr lang="es-ES" altLang="es-ES" sz="1200" kern="0" dirty="0">
                <a:solidFill>
                  <a:prstClr val="black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endParaRPr lang="es-ES" sz="1200" dirty="0">
              <a:solidFill>
                <a:prstClr val="black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10 CuadroTexto">
            <a:extLst>
              <a:ext uri="{FF2B5EF4-FFF2-40B4-BE49-F238E27FC236}">
                <a16:creationId xmlns:a16="http://schemas.microsoft.com/office/drawing/2014/main" xmlns="" id="{C45FEA4F-DB0E-4335-9C0F-4DCBB7654E99}"/>
              </a:ext>
            </a:extLst>
          </p:cNvPr>
          <p:cNvSpPr txBox="1"/>
          <p:nvPr/>
        </p:nvSpPr>
        <p:spPr>
          <a:xfrm>
            <a:off x="412930" y="765331"/>
            <a:ext cx="2776594" cy="3157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indent="326565" fontAlgn="base">
              <a:spcBef>
                <a:spcPct val="0"/>
              </a:spcBef>
              <a:spcAft>
                <a:spcPct val="0"/>
              </a:spcAft>
            </a:pPr>
            <a:r>
              <a:rPr lang="es-ES" sz="1452" dirty="0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Desarrollo del patrón primario</a:t>
            </a:r>
          </a:p>
        </p:txBody>
      </p:sp>
    </p:spTree>
    <p:extLst>
      <p:ext uri="{BB962C8B-B14F-4D97-AF65-F5344CB8AC3E}">
        <p14:creationId xmlns:p14="http://schemas.microsoft.com/office/powerpoint/2010/main" val="457907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899" y="1395856"/>
            <a:ext cx="2153485" cy="216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13 CuadroTexto"/>
          <p:cNvSpPr txBox="1">
            <a:spLocks noChangeArrowheads="1"/>
          </p:cNvSpPr>
          <p:nvPr/>
        </p:nvSpPr>
        <p:spPr bwMode="auto">
          <a:xfrm>
            <a:off x="412931" y="3645895"/>
            <a:ext cx="2346264" cy="53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ES" altLang="es-ES" sz="1452" dirty="0">
                <a:solidFill>
                  <a:prstClr val="black"/>
                </a:solidFill>
                <a:cs typeface="Calibri" panose="020F0502020204030204" pitchFamily="34" charset="0"/>
              </a:rPr>
              <a:t>Baño de Mn del NIST (USA). Sistema activo.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9501" y="1469743"/>
            <a:ext cx="2795515" cy="209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>
            <a:spLocks noChangeArrowheads="1"/>
          </p:cNvSpPr>
          <p:nvPr/>
        </p:nvSpPr>
        <p:spPr bwMode="auto">
          <a:xfrm>
            <a:off x="2849628" y="3645895"/>
            <a:ext cx="2795515" cy="53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ES" altLang="es-ES" sz="1452" dirty="0">
                <a:solidFill>
                  <a:prstClr val="black"/>
                </a:solidFill>
                <a:cs typeface="Calibri" panose="020F0502020204030204" pitchFamily="34" charset="0"/>
              </a:rPr>
              <a:t>Baño de Mn del CMI (Rep. Checa). Sistema pasivo.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22500" y="1452551"/>
            <a:ext cx="2346264" cy="319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>
            <a:spLocks noChangeArrowheads="1"/>
          </p:cNvSpPr>
          <p:nvPr/>
        </p:nvSpPr>
        <p:spPr bwMode="auto">
          <a:xfrm>
            <a:off x="9166165" y="4735453"/>
            <a:ext cx="2402599" cy="76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ES" altLang="es-ES" sz="1452" dirty="0">
                <a:solidFill>
                  <a:prstClr val="black"/>
                </a:solidFill>
                <a:cs typeface="Calibri" panose="020F0502020204030204" pitchFamily="34" charset="0"/>
              </a:rPr>
              <a:t>Baño de Mn del ENEA (Italia) en proceso de puesta a punto.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1990" y="1452550"/>
            <a:ext cx="2918014" cy="2193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17 CuadroTexto"/>
          <p:cNvSpPr txBox="1">
            <a:spLocks noChangeArrowheads="1"/>
          </p:cNvSpPr>
          <p:nvPr/>
        </p:nvSpPr>
        <p:spPr bwMode="auto">
          <a:xfrm>
            <a:off x="5951990" y="3734830"/>
            <a:ext cx="2918014" cy="31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ES" altLang="es-ES" sz="1400" dirty="0">
                <a:solidFill>
                  <a:prstClr val="black"/>
                </a:solidFill>
                <a:cs typeface="Calibri" panose="020F0502020204030204" pitchFamily="34" charset="0"/>
              </a:rPr>
              <a:t>Baño de Mn del </a:t>
            </a:r>
            <a:r>
              <a:rPr lang="es-ES" altLang="es-ES" sz="1452" dirty="0">
                <a:solidFill>
                  <a:prstClr val="black"/>
                </a:solidFill>
                <a:cs typeface="Calibri" panose="020F0502020204030204" pitchFamily="34" charset="0"/>
              </a:rPr>
              <a:t>LNMRI-Brasil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DDC20791-2235-4F1A-99F2-DBFBCBA79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3416" y="4335649"/>
            <a:ext cx="3123538" cy="189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xmlns="" id="{6A58F704-3796-48C1-895B-9E7AC2ACD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55264" y="4164548"/>
            <a:ext cx="3446258" cy="213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11 CuadroTexto">
            <a:extLst>
              <a:ext uri="{FF2B5EF4-FFF2-40B4-BE49-F238E27FC236}">
                <a16:creationId xmlns:a16="http://schemas.microsoft.com/office/drawing/2014/main" xmlns="" id="{482B57CA-D031-4B42-A293-3B342F580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27" y="6276174"/>
            <a:ext cx="4298837" cy="31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ES" altLang="es-ES" sz="1452" dirty="0">
                <a:solidFill>
                  <a:prstClr val="black"/>
                </a:solidFill>
                <a:cs typeface="Calibri" panose="020F0502020204030204" pitchFamily="34" charset="0"/>
              </a:rPr>
              <a:t>Baño de Mn del NPL (UK) recientemente remodelado.</a:t>
            </a:r>
          </a:p>
        </p:txBody>
      </p:sp>
      <p:sp>
        <p:nvSpPr>
          <p:cNvPr id="22" name="15 CuadroTexto">
            <a:extLst>
              <a:ext uri="{FF2B5EF4-FFF2-40B4-BE49-F238E27FC236}">
                <a16:creationId xmlns:a16="http://schemas.microsoft.com/office/drawing/2014/main" xmlns="" id="{533147E5-636D-474A-9E6A-57C0B8A41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8757" y="6359750"/>
            <a:ext cx="4861278" cy="315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s-ES" altLang="es-ES" sz="1452" dirty="0">
                <a:solidFill>
                  <a:prstClr val="black"/>
                </a:solidFill>
                <a:cs typeface="Calibri" panose="020F0502020204030204" pitchFamily="34" charset="0"/>
              </a:rPr>
              <a:t>Baño de Mn del LNHB (Francia) recientemente remodelado.</a:t>
            </a:r>
          </a:p>
        </p:txBody>
      </p:sp>
      <p:sp>
        <p:nvSpPr>
          <p:cNvPr id="23" name="10 CuadroTexto">
            <a:extLst>
              <a:ext uri="{FF2B5EF4-FFF2-40B4-BE49-F238E27FC236}">
                <a16:creationId xmlns:a16="http://schemas.microsoft.com/office/drawing/2014/main" xmlns="" id="{593E96B3-3F33-405F-BB58-D60B12241711}"/>
              </a:ext>
            </a:extLst>
          </p:cNvPr>
          <p:cNvSpPr txBox="1"/>
          <p:nvPr/>
        </p:nvSpPr>
        <p:spPr>
          <a:xfrm>
            <a:off x="412930" y="765331"/>
            <a:ext cx="2776594" cy="31579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pPr indent="326565" fontAlgn="base">
              <a:spcBef>
                <a:spcPct val="0"/>
              </a:spcBef>
              <a:spcAft>
                <a:spcPct val="0"/>
              </a:spcAft>
            </a:pPr>
            <a:r>
              <a:rPr lang="es-ES" sz="1452" dirty="0">
                <a:solidFill>
                  <a:prstClr val="black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Desarrollo del patrón primario</a:t>
            </a:r>
          </a:p>
        </p:txBody>
      </p:sp>
    </p:spTree>
    <p:extLst>
      <p:ext uri="{BB962C8B-B14F-4D97-AF65-F5344CB8AC3E}">
        <p14:creationId xmlns:p14="http://schemas.microsoft.com/office/powerpoint/2010/main" val="395282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/>
      <p:bldP spid="11" grpId="0"/>
      <p:bldP spid="14" grpId="0"/>
      <p:bldP spid="18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6hk5M9Sv949zEwiU4DUv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6hk5M9Sv949zEwiU4DUv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6hk5M9Sv949zEwiU4DUv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6hk5M9Sv949zEwiU4DUv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6hk5M9Sv949zEwiU4DUv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6hk5M9Sv949zEwiU4DUv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6hk5M9Sv949zEwiU4DUv4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-LP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1848</Words>
  <Application>Microsoft Office PowerPoint</Application>
  <PresentationFormat>Panorámica</PresentationFormat>
  <Paragraphs>198</Paragraphs>
  <Slides>18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32" baseType="lpstr">
      <vt:lpstr>Microsoft YaHei</vt:lpstr>
      <vt:lpstr>Arial</vt:lpstr>
      <vt:lpstr>Calibri</vt:lpstr>
      <vt:lpstr>Calibri Light</vt:lpstr>
      <vt:lpstr>Cambria</vt:lpstr>
      <vt:lpstr>Cambria Math</vt:lpstr>
      <vt:lpstr>Candara</vt:lpstr>
      <vt:lpstr>DejaVu Sans</vt:lpstr>
      <vt:lpstr>GeoSlab703 XBd BT</vt:lpstr>
      <vt:lpstr>Times New Roman</vt:lpstr>
      <vt:lpstr>Verdana</vt:lpstr>
      <vt:lpstr>Wingdings</vt:lpstr>
      <vt:lpstr>Tema de Office</vt:lpstr>
      <vt:lpstr>Tema-LPN</vt:lpstr>
      <vt:lpstr> Proyecto de ampliación del Laboratorio de Patrones Neutrónicos del CIEMAT Roberto Méndez Villafañe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de ampliación del Laboratorio de Patrones Neutrónicos del CIEMAT Roberto Méndez Villafañe</dc:title>
  <dc:creator>Mendez Villafañe, Roberto</dc:creator>
  <cp:lastModifiedBy>Mendez Villafañe, Roberto</cp:lastModifiedBy>
  <cp:revision>10</cp:revision>
  <dcterms:created xsi:type="dcterms:W3CDTF">2022-06-02T11:33:27Z</dcterms:created>
  <dcterms:modified xsi:type="dcterms:W3CDTF">2022-06-07T14:48:05Z</dcterms:modified>
</cp:coreProperties>
</file>