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4" r:id="rId1"/>
  </p:sldMasterIdLst>
  <p:notesMasterIdLst>
    <p:notesMasterId r:id="rId19"/>
  </p:notesMasterIdLst>
  <p:handoutMasterIdLst>
    <p:handoutMasterId r:id="rId20"/>
  </p:handoutMasterIdLst>
  <p:sldIdLst>
    <p:sldId id="392" r:id="rId2"/>
    <p:sldId id="393" r:id="rId3"/>
    <p:sldId id="394" r:id="rId4"/>
    <p:sldId id="374" r:id="rId5"/>
    <p:sldId id="376" r:id="rId6"/>
    <p:sldId id="316" r:id="rId7"/>
    <p:sldId id="389" r:id="rId8"/>
    <p:sldId id="379" r:id="rId9"/>
    <p:sldId id="382" r:id="rId10"/>
    <p:sldId id="391" r:id="rId11"/>
    <p:sldId id="318" r:id="rId12"/>
    <p:sldId id="384" r:id="rId13"/>
    <p:sldId id="386" r:id="rId14"/>
    <p:sldId id="325" r:id="rId15"/>
    <p:sldId id="326" r:id="rId16"/>
    <p:sldId id="388" r:id="rId17"/>
    <p:sldId id="327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487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18B00-0BA9-480B-B142-5E31067816EA}" type="datetimeFigureOut">
              <a:rPr lang="es-ES" smtClean="0"/>
              <a:pPr/>
              <a:t>18/11/2018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BD94-053B-48BE-8FB5-43AF35B7FC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1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24AF-4D95-4E77-B249-59624601E2A9}" type="datetimeFigureOut">
              <a:rPr lang="es-ES" smtClean="0"/>
              <a:t>18/11/2018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7E7C-C169-4836-A83A-49ADEE9D3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33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91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5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12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39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56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5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79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1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5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9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5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4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5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6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7E7C-C169-4836-A83A-49ADEE9D3E1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17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2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Font typeface="Wingdings" pitchFamily="2" charset="2"/>
              <a:buNone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900">
                <a:buFont typeface="Wingdings" pitchFamily="2" charset="2"/>
                <a:buNone/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Font typeface="Wingdings" pitchFamily="2" charset="2"/>
              <a:buNone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Font typeface="Wingdings" pitchFamily="2" charset="2"/>
              <a:buNone/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 defTabSz="342900">
                <a:buFont typeface="Wingdings" pitchFamily="2" charset="2"/>
                <a:buNone/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159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8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2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3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buClr>
                  <a:srgbClr val="90BB23"/>
                </a:buClr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90BB23"/>
              </a:buClr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>
                <a:buClr>
                  <a:srgbClr val="90BB23"/>
                </a:buClr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9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Font typeface="Wingdings" pitchFamily="2" charset="2"/>
              <a:buNone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342900">
                <a:buFont typeface="Wingdings" pitchFamily="2" charset="2"/>
                <a:buNone/>
              </a:pPr>
              <a:t>11/18/2018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Font typeface="Wingdings" pitchFamily="2" charset="2"/>
              <a:buNone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Font typeface="Wingdings" pitchFamily="2" charset="2"/>
              <a:buNone/>
            </a:pPr>
            <a:fld id="{4FAB73BC-B049-4115-A692-8D63A059BFB8}" type="slidenum">
              <a:rPr lang="en-US" smtClean="0">
                <a:solidFill>
                  <a:srgbClr val="40BAD2"/>
                </a:solidFill>
              </a:rPr>
              <a:pPr defTabSz="342900">
                <a:buFont typeface="Wingdings" pitchFamily="2" charset="2"/>
                <a:buNone/>
              </a:pPr>
              <a:t>‹Nº›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3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2091" y="1333500"/>
            <a:ext cx="6759252" cy="20955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3399"/>
                </a:solidFill>
              </a:rPr>
              <a:t>Grupo KEEP</a:t>
            </a:r>
            <a:r>
              <a:rPr lang="es-ES" sz="4900" baseline="30000" dirty="0" smtClean="0">
                <a:solidFill>
                  <a:srgbClr val="003399"/>
                </a:solidFill>
              </a:rPr>
              <a:t>+</a:t>
            </a:r>
            <a:r>
              <a:rPr lang="es-ES" dirty="0" smtClean="0">
                <a:solidFill>
                  <a:srgbClr val="003399"/>
                </a:solidFill>
              </a:rPr>
              <a:t/>
            </a:r>
            <a:br>
              <a:rPr lang="es-ES" dirty="0" smtClean="0">
                <a:solidFill>
                  <a:srgbClr val="003399"/>
                </a:solidFill>
              </a:rPr>
            </a:br>
            <a:r>
              <a:rPr lang="es-ES" sz="3200" dirty="0" smtClean="0">
                <a:solidFill>
                  <a:srgbClr val="003399"/>
                </a:solidFill>
              </a:rPr>
              <a:t>(Formación y Gestión del Conocimiento)</a:t>
            </a:r>
            <a:endParaRPr lang="es-ES" sz="3200" dirty="0">
              <a:solidFill>
                <a:srgbClr val="003399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439339" y="5978418"/>
            <a:ext cx="6422004" cy="627100"/>
          </a:xfrm>
        </p:spPr>
        <p:txBody>
          <a:bodyPr>
            <a:noAutofit/>
          </a:bodyPr>
          <a:lstStyle/>
          <a:p>
            <a:pPr algn="r"/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19 de noviembre de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461" y="352061"/>
            <a:ext cx="950813" cy="8577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9464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39339" y="4064772"/>
            <a:ext cx="5878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Jornada sobre Capacitación y Gestión del Conocimiento en el Sector Nuclear</a:t>
            </a:r>
          </a:p>
        </p:txBody>
      </p:sp>
    </p:spTree>
    <p:extLst>
      <p:ext uri="{BB962C8B-B14F-4D97-AF65-F5344CB8AC3E}">
        <p14:creationId xmlns:p14="http://schemas.microsoft.com/office/powerpoint/2010/main" val="3073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238282" y="1697688"/>
            <a:ext cx="7715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003399"/>
                </a:solidFill>
              </a:rPr>
              <a:t>1.- Lámina</a:t>
            </a:r>
            <a:endParaRPr lang="es-ES" sz="2200" b="1" dirty="0">
              <a:solidFill>
                <a:srgbClr val="003399"/>
              </a:solidFill>
            </a:endParaRPr>
          </a:p>
          <a:p>
            <a:endParaRPr lang="es-ES" sz="1200" dirty="0" smtClean="0"/>
          </a:p>
          <a:p>
            <a:r>
              <a:rPr lang="es-ES" sz="2000" dirty="0"/>
              <a:t>Material de apoyo que permite al docente explicar el tema en el </a:t>
            </a:r>
            <a:r>
              <a:rPr lang="es-ES" sz="2000" dirty="0" smtClean="0"/>
              <a:t>aula</a:t>
            </a:r>
            <a:endParaRPr lang="es-ES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8" name="Título 25"/>
          <p:cNvSpPr txBox="1">
            <a:spLocks/>
          </p:cNvSpPr>
          <p:nvPr/>
        </p:nvSpPr>
        <p:spPr>
          <a:xfrm>
            <a:off x="466536" y="64873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Red </a:t>
            </a:r>
            <a:r>
              <a:rPr lang="es-ES" b="1" dirty="0" err="1" smtClean="0">
                <a:solidFill>
                  <a:schemeClr val="bg1"/>
                </a:solidFill>
              </a:rPr>
              <a:t>Lanent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Título 25"/>
          <p:cNvSpPr txBox="1">
            <a:spLocks/>
          </p:cNvSpPr>
          <p:nvPr/>
        </p:nvSpPr>
        <p:spPr>
          <a:xfrm>
            <a:off x="466536" y="917857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+mn-lt"/>
                <a:ea typeface="+mn-ea"/>
                <a:cs typeface="+mn-cs"/>
              </a:rPr>
              <a:t>Láminas Interactivas. </a:t>
            </a:r>
            <a:r>
              <a:rPr lang="es-ES" sz="2400" dirty="0" smtClean="0">
                <a:latin typeface="+mn-lt"/>
                <a:ea typeface="+mn-ea"/>
                <a:cs typeface="+mn-cs"/>
              </a:rPr>
              <a:t>3 formas de utilización</a:t>
            </a:r>
            <a:endParaRPr lang="es-E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8282" y="2782869"/>
            <a:ext cx="65327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003399"/>
                </a:solidFill>
              </a:rPr>
              <a:t>2</a:t>
            </a:r>
            <a:r>
              <a:rPr lang="es-ES" sz="2200" b="1" dirty="0" smtClean="0">
                <a:solidFill>
                  <a:srgbClr val="003399"/>
                </a:solidFill>
              </a:rPr>
              <a:t>.- Código QR</a:t>
            </a:r>
            <a:endParaRPr lang="es-ES" sz="2200" b="1" dirty="0">
              <a:solidFill>
                <a:srgbClr val="003399"/>
              </a:solidFill>
            </a:endParaRPr>
          </a:p>
          <a:p>
            <a:endParaRPr lang="es-ES" sz="1200" dirty="0" smtClean="0"/>
          </a:p>
          <a:p>
            <a:r>
              <a:rPr lang="es-ES" sz="2000" dirty="0" smtClean="0"/>
              <a:t>Permite acceder a un curso auto-asistido sobre los temas tratados en la lámina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008" y="2578542"/>
            <a:ext cx="1639760" cy="163976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7388" y="4418613"/>
            <a:ext cx="8274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003399"/>
                </a:solidFill>
              </a:rPr>
              <a:t>3</a:t>
            </a:r>
            <a:r>
              <a:rPr lang="es-ES" sz="2200" b="1" dirty="0" smtClean="0">
                <a:solidFill>
                  <a:srgbClr val="003399"/>
                </a:solidFill>
              </a:rPr>
              <a:t>.- Realidad Aumentada</a:t>
            </a:r>
            <a:endParaRPr lang="es-ES" sz="2200" b="1" dirty="0">
              <a:solidFill>
                <a:srgbClr val="003399"/>
              </a:solidFill>
            </a:endParaRPr>
          </a:p>
          <a:p>
            <a:endParaRPr lang="es-ES" sz="1200" dirty="0" smtClean="0"/>
          </a:p>
          <a:p>
            <a:r>
              <a:rPr lang="es-ES" sz="2000" dirty="0" smtClean="0"/>
              <a:t>Instalando la Aplicación gratuita HP REVEAL (</a:t>
            </a:r>
            <a:r>
              <a:rPr lang="es-ES" sz="2000" dirty="0" err="1" smtClean="0"/>
              <a:t>Aurasma</a:t>
            </a:r>
            <a:r>
              <a:rPr lang="es-ES" sz="2000" dirty="0" smtClean="0"/>
              <a:t>), se puede acceder, a través de los distintos apartados de la lámina, a videos y contenidos del Rincón Educativo que contienen información específica sobre el tema tratado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356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5"/>
            <a:ext cx="9144000" cy="895515"/>
          </a:xfrm>
          <a:prstGeom prst="rect">
            <a:avLst/>
          </a:prstGeom>
        </p:spPr>
      </p:pic>
      <p:sp>
        <p:nvSpPr>
          <p:cNvPr id="7" name="Título 25"/>
          <p:cNvSpPr txBox="1">
            <a:spLocks/>
          </p:cNvSpPr>
          <p:nvPr/>
        </p:nvSpPr>
        <p:spPr>
          <a:xfrm>
            <a:off x="132504" y="844982"/>
            <a:ext cx="8595622" cy="84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es-ES" sz="2400" b="1" dirty="0" smtClean="0">
                <a:solidFill>
                  <a:srgbClr val="003399"/>
                </a:solidFill>
              </a:rPr>
              <a:t>Lámina sobre Protección Radiológica (español e inglés)</a:t>
            </a:r>
            <a:r>
              <a:rPr lang="es-ES" sz="2400" b="1" dirty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9" name="Título 25"/>
          <p:cNvSpPr txBox="1">
            <a:spLocks/>
          </p:cNvSpPr>
          <p:nvPr/>
        </p:nvSpPr>
        <p:spPr>
          <a:xfrm>
            <a:off x="466536" y="64873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Colaboración con Red </a:t>
            </a:r>
            <a:r>
              <a:rPr lang="es-ES" b="1" dirty="0" err="1" smtClean="0">
                <a:solidFill>
                  <a:schemeClr val="bg1"/>
                </a:solidFill>
              </a:rPr>
              <a:t>Lanent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0" y="1539094"/>
            <a:ext cx="7344101" cy="523256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6894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5"/>
            <a:ext cx="9144000" cy="895515"/>
          </a:xfrm>
          <a:prstGeom prst="rect">
            <a:avLst/>
          </a:prstGeom>
        </p:spPr>
      </p:pic>
      <p:sp>
        <p:nvSpPr>
          <p:cNvPr id="7" name="Título 25"/>
          <p:cNvSpPr txBox="1">
            <a:spLocks/>
          </p:cNvSpPr>
          <p:nvPr/>
        </p:nvSpPr>
        <p:spPr>
          <a:xfrm>
            <a:off x="132504" y="826563"/>
            <a:ext cx="8595622" cy="84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es-ES" sz="2400" b="1" dirty="0" smtClean="0">
                <a:solidFill>
                  <a:srgbClr val="003399"/>
                </a:solidFill>
              </a:rPr>
              <a:t>Lámina sobre Fuentes de </a:t>
            </a:r>
            <a:r>
              <a:rPr lang="es-ES" sz="2400" b="1" dirty="0" smtClean="0">
                <a:solidFill>
                  <a:srgbClr val="003399"/>
                </a:solidFill>
              </a:rPr>
              <a:t>Energía</a:t>
            </a:r>
            <a:r>
              <a:rPr lang="es-ES" sz="2400" dirty="0">
                <a:solidFill>
                  <a:srgbClr val="003399"/>
                </a:solidFill>
              </a:rPr>
              <a:t> </a:t>
            </a:r>
            <a:r>
              <a:rPr lang="es-ES" sz="2400" b="1" dirty="0" smtClean="0">
                <a:solidFill>
                  <a:srgbClr val="003399"/>
                </a:solidFill>
              </a:rPr>
              <a:t>(español e inglés)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9" name="Título 25"/>
          <p:cNvSpPr txBox="1">
            <a:spLocks/>
          </p:cNvSpPr>
          <p:nvPr/>
        </p:nvSpPr>
        <p:spPr>
          <a:xfrm>
            <a:off x="466536" y="64873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Colaboración con Red </a:t>
            </a:r>
            <a:r>
              <a:rPr lang="es-ES" b="1" dirty="0" err="1" smtClean="0">
                <a:solidFill>
                  <a:schemeClr val="bg1"/>
                </a:solidFill>
              </a:rPr>
              <a:t>Lanent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3" y="1635139"/>
            <a:ext cx="7110484" cy="50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5"/>
            <a:ext cx="9144000" cy="895515"/>
          </a:xfrm>
          <a:prstGeom prst="rect">
            <a:avLst/>
          </a:prstGeom>
        </p:spPr>
      </p:pic>
      <p:sp>
        <p:nvSpPr>
          <p:cNvPr id="7" name="Título 25"/>
          <p:cNvSpPr txBox="1">
            <a:spLocks/>
          </p:cNvSpPr>
          <p:nvPr/>
        </p:nvSpPr>
        <p:spPr>
          <a:xfrm>
            <a:off x="0" y="758756"/>
            <a:ext cx="9011496" cy="84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es-ES" sz="2400" dirty="0" smtClean="0">
                <a:solidFill>
                  <a:srgbClr val="003399"/>
                </a:solidFill>
              </a:rPr>
              <a:t>Lámina </a:t>
            </a:r>
            <a:r>
              <a:rPr lang="es-ES" sz="2400" dirty="0" smtClean="0">
                <a:solidFill>
                  <a:srgbClr val="003399"/>
                </a:solidFill>
              </a:rPr>
              <a:t>sobre </a:t>
            </a:r>
            <a:r>
              <a:rPr lang="es-ES" sz="2400" b="1" dirty="0" smtClean="0">
                <a:solidFill>
                  <a:srgbClr val="003399"/>
                </a:solidFill>
              </a:rPr>
              <a:t>Tecnología Nuclear en el cuidado del </a:t>
            </a:r>
            <a:r>
              <a:rPr lang="es-ES" sz="2400" b="1" dirty="0" smtClean="0">
                <a:solidFill>
                  <a:srgbClr val="003399"/>
                </a:solidFill>
              </a:rPr>
              <a:t>MA (español)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9" name="Título 25"/>
          <p:cNvSpPr txBox="1">
            <a:spLocks/>
          </p:cNvSpPr>
          <p:nvPr/>
        </p:nvSpPr>
        <p:spPr>
          <a:xfrm>
            <a:off x="466536" y="64873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Colaboración con Red </a:t>
            </a:r>
            <a:r>
              <a:rPr lang="es-ES" b="1" dirty="0" err="1" smtClean="0">
                <a:solidFill>
                  <a:schemeClr val="bg1"/>
                </a:solidFill>
              </a:rPr>
              <a:t>Lanent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5" y="1491419"/>
            <a:ext cx="7503757" cy="53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5"/>
            <a:ext cx="9144000" cy="895515"/>
          </a:xfrm>
          <a:prstGeom prst="rect">
            <a:avLst/>
          </a:prstGeom>
        </p:spPr>
      </p:pic>
      <p:sp>
        <p:nvSpPr>
          <p:cNvPr id="9" name="Título 25"/>
          <p:cNvSpPr txBox="1">
            <a:spLocks/>
          </p:cNvSpPr>
          <p:nvPr/>
        </p:nvSpPr>
        <p:spPr>
          <a:xfrm>
            <a:off x="466536" y="64873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Difusión Láminas Interactivas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2504" y="1003413"/>
            <a:ext cx="487424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rgbClr val="003399"/>
                </a:solidFill>
              </a:rPr>
              <a:t>Talleres STEM. Reunión Anual SNE -Ávila, 6 talleres: 170 alumnos ESO</a:t>
            </a:r>
            <a:endParaRPr lang="es-ES" sz="2100" dirty="0">
              <a:solidFill>
                <a:srgbClr val="003399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rgbClr val="003399"/>
                </a:solidFill>
              </a:rPr>
              <a:t>Taller Profesorado </a:t>
            </a:r>
            <a:r>
              <a:rPr lang="es-ES" sz="2100" dirty="0">
                <a:solidFill>
                  <a:srgbClr val="003399"/>
                </a:solidFill>
              </a:rPr>
              <a:t>Á</a:t>
            </a:r>
            <a:r>
              <a:rPr lang="es-ES" sz="2100" dirty="0" smtClean="0">
                <a:solidFill>
                  <a:srgbClr val="003399"/>
                </a:solidFill>
              </a:rPr>
              <a:t>vila. Reunión Anual SNE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100" dirty="0" err="1" smtClean="0">
                <a:solidFill>
                  <a:srgbClr val="003399"/>
                </a:solidFill>
              </a:rPr>
              <a:t>Expociencia</a:t>
            </a:r>
            <a:r>
              <a:rPr lang="es-ES" sz="2100" dirty="0" smtClean="0">
                <a:solidFill>
                  <a:srgbClr val="003399"/>
                </a:solidFill>
              </a:rPr>
              <a:t> León 2018. 240 alumnos de Bachillerato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rgbClr val="003399"/>
                </a:solidFill>
              </a:rPr>
              <a:t>Sesión póster. Reunión Anual SNE – Ávila, septiembre </a:t>
            </a:r>
            <a:r>
              <a:rPr lang="es-ES" sz="2100" dirty="0" smtClean="0">
                <a:solidFill>
                  <a:srgbClr val="003399"/>
                </a:solidFill>
              </a:rPr>
              <a:t>2018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rgbClr val="003399"/>
                </a:solidFill>
              </a:rPr>
              <a:t>Publicadas en webs </a:t>
            </a:r>
            <a:r>
              <a:rPr lang="es-ES" sz="2100" dirty="0" err="1" smtClean="0">
                <a:solidFill>
                  <a:srgbClr val="003399"/>
                </a:solidFill>
              </a:rPr>
              <a:t>Lanent</a:t>
            </a:r>
            <a:r>
              <a:rPr lang="es-ES" sz="2100" dirty="0" smtClean="0">
                <a:solidFill>
                  <a:srgbClr val="003399"/>
                </a:solidFill>
              </a:rPr>
              <a:t>, </a:t>
            </a:r>
            <a:r>
              <a:rPr lang="es-ES" sz="2100" dirty="0" err="1" smtClean="0">
                <a:solidFill>
                  <a:srgbClr val="003399"/>
                </a:solidFill>
              </a:rPr>
              <a:t>Ceiden</a:t>
            </a:r>
            <a:r>
              <a:rPr lang="es-ES" sz="2100" dirty="0" smtClean="0">
                <a:solidFill>
                  <a:srgbClr val="003399"/>
                </a:solidFill>
              </a:rPr>
              <a:t>, Foro Nuclear y Rincón Educativo </a:t>
            </a:r>
            <a:endParaRPr lang="es-ES" sz="2100" dirty="0">
              <a:solidFill>
                <a:srgbClr val="003399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 startAt="2"/>
            </a:pPr>
            <a:endParaRPr lang="es-ES" sz="2200" dirty="0" smtClean="0">
              <a:solidFill>
                <a:srgbClr val="003399"/>
              </a:solidFill>
            </a:endParaRPr>
          </a:p>
          <a:p>
            <a:pPr>
              <a:spcAft>
                <a:spcPts val="1200"/>
              </a:spcAft>
            </a:pPr>
            <a:endParaRPr lang="es-ES" sz="2200" dirty="0" smtClean="0">
              <a:solidFill>
                <a:srgbClr val="00339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2" y="5051602"/>
            <a:ext cx="2418705" cy="18140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31" y="874350"/>
            <a:ext cx="3918869" cy="59836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378" y="5059235"/>
            <a:ext cx="2399983" cy="17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5"/>
            <a:ext cx="9144000" cy="895515"/>
          </a:xfrm>
          <a:prstGeom prst="rect">
            <a:avLst/>
          </a:prstGeom>
        </p:spPr>
      </p:pic>
      <p:sp>
        <p:nvSpPr>
          <p:cNvPr id="7" name="Título 25"/>
          <p:cNvSpPr txBox="1">
            <a:spLocks/>
          </p:cNvSpPr>
          <p:nvPr/>
        </p:nvSpPr>
        <p:spPr>
          <a:xfrm>
            <a:off x="274189" y="786594"/>
            <a:ext cx="8595622" cy="84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es-ES" sz="2400" b="1" dirty="0" smtClean="0">
                <a:solidFill>
                  <a:srgbClr val="003399"/>
                </a:solidFill>
              </a:rPr>
              <a:t>Recurso educativo sobre “Irradiación de Alimentos”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9" name="Título 25"/>
          <p:cNvSpPr txBox="1">
            <a:spLocks/>
          </p:cNvSpPr>
          <p:nvPr/>
        </p:nvSpPr>
        <p:spPr>
          <a:xfrm>
            <a:off x="466536" y="64873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Red </a:t>
            </a:r>
            <a:r>
              <a:rPr lang="es-ES" b="1" dirty="0" err="1" smtClean="0">
                <a:solidFill>
                  <a:schemeClr val="bg1"/>
                </a:solidFill>
              </a:rPr>
              <a:t>Lanent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66" y="2977462"/>
            <a:ext cx="5476022" cy="372633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81677" y="1436038"/>
            <a:ext cx="8588133" cy="14465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rgbClr val="003399"/>
                </a:solidFill>
              </a:rPr>
              <a:t>Se está </a:t>
            </a:r>
            <a:r>
              <a:rPr lang="es-ES" sz="2200" dirty="0">
                <a:solidFill>
                  <a:srgbClr val="003399"/>
                </a:solidFill>
              </a:rPr>
              <a:t>realizando la traducción al español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3399"/>
                </a:solidFill>
              </a:rPr>
              <a:t>Material sobre distintos aspectos de esta técnica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3399"/>
                </a:solidFill>
              </a:rPr>
              <a:t>Realizado por los miembros brasileños de LANENT: IPEN y OMICCRON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3399"/>
                </a:solidFill>
              </a:rPr>
              <a:t>Disponible en la web de CEIDEN y Rincón Educativo en diciembre 2018 </a:t>
            </a:r>
          </a:p>
        </p:txBody>
      </p:sp>
    </p:spTree>
    <p:extLst>
      <p:ext uri="{BB962C8B-B14F-4D97-AF65-F5344CB8AC3E}">
        <p14:creationId xmlns:p14="http://schemas.microsoft.com/office/powerpoint/2010/main" val="3349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466536" y="64873"/>
            <a:ext cx="8261590" cy="72344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Jornada Anual Gestión del Conocimiento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5110" y="1212732"/>
            <a:ext cx="8584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dirty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0" y="5098355"/>
            <a:ext cx="8551683" cy="992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dirty="0" smtClean="0">
                <a:solidFill>
                  <a:srgbClr val="003399"/>
                </a:solidFill>
                <a:latin typeface="Calibri"/>
              </a:rPr>
              <a:t>Jornada Anual del Grupo sobre “Gestión del Conocimiento y Capacitación en la industria nuclear española”</a:t>
            </a:r>
          </a:p>
          <a:p>
            <a:pPr marL="457200" indent="-457200" defTabSz="685800">
              <a:buAutoNum type="arabicPeriod" startAt="4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CuadroTexto 6"/>
          <p:cNvSpPr txBox="1"/>
          <p:nvPr/>
        </p:nvSpPr>
        <p:spPr>
          <a:xfrm>
            <a:off x="12545" y="1354124"/>
            <a:ext cx="8539138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 dirty="0" smtClean="0">
                <a:solidFill>
                  <a:srgbClr val="003399"/>
                </a:solidFill>
                <a:latin typeface="Calibri"/>
              </a:rPr>
              <a:t>Acciones </a:t>
            </a:r>
            <a:r>
              <a:rPr lang="es-ES" sz="2400" b="1" kern="0" dirty="0">
                <a:solidFill>
                  <a:srgbClr val="003399"/>
                </a:solidFill>
                <a:latin typeface="Calibri"/>
              </a:rPr>
              <a:t>de mejora del número de alumnos de los </a:t>
            </a:r>
            <a:r>
              <a:rPr lang="es-ES" sz="2400" b="1" kern="0" dirty="0" smtClean="0">
                <a:solidFill>
                  <a:srgbClr val="003399"/>
                </a:solidFill>
                <a:latin typeface="Calibri"/>
              </a:rPr>
              <a:t>másteres  </a:t>
            </a:r>
            <a:endParaRPr lang="es-ES" sz="2400" b="1" kern="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0" y="2148501"/>
            <a:ext cx="8521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 smtClean="0"/>
              <a:t>Difusión al alumnado universitario </a:t>
            </a:r>
            <a:r>
              <a:rPr lang="es-ES" sz="2200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sz="2200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las salidas profesionales </a:t>
            </a:r>
            <a:r>
              <a:rPr lang="es-ES" sz="2200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s-ES" sz="2200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sector y cómo pueden acceder </a:t>
            </a:r>
            <a:r>
              <a:rPr lang="es-ES" sz="2200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a las mismas</a:t>
            </a:r>
            <a:endParaRPr lang="es-ES" sz="2200" kern="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/>
              <a:t>Difusión de los másteres en las Jornadas </a:t>
            </a:r>
            <a:r>
              <a:rPr lang="es-ES" sz="2200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dirigidas al ámbito educativo organizadas por Foro Nuclear y otras entidades / empresas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 smtClean="0"/>
              <a:t>Incluir enlace con información </a:t>
            </a:r>
            <a:r>
              <a:rPr lang="es-ES" sz="2200" dirty="0"/>
              <a:t>de los </a:t>
            </a:r>
            <a:r>
              <a:rPr lang="es-ES" sz="2200" dirty="0" smtClean="0"/>
              <a:t>másteres actualizada </a:t>
            </a:r>
            <a:r>
              <a:rPr lang="es-ES" sz="2200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en las webs del CEIDEN, Rincón Educativo y otros organismos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988878" y="2367724"/>
            <a:ext cx="3166244" cy="20955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3399"/>
                </a:solidFill>
              </a:rPr>
              <a:t>Muchas gracias</a:t>
            </a:r>
            <a:endParaRPr lang="es-E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466536" y="64873"/>
            <a:ext cx="8261590" cy="723441"/>
          </a:xfrm>
        </p:spPr>
        <p:txBody>
          <a:bodyPr>
            <a:normAutofit/>
          </a:bodyPr>
          <a:lstStyle/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5342" y="1229121"/>
            <a:ext cx="87021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s-ES" sz="3200" kern="0" dirty="0"/>
              <a:t>El 20 de diciembre de 2017 se aprobó la </a:t>
            </a:r>
            <a:r>
              <a:rPr lang="es-ES" sz="3200" b="1" kern="0" dirty="0"/>
              <a:t>unificación de los grupos de F</a:t>
            </a:r>
            <a:r>
              <a:rPr lang="es-ES" sz="3200" b="1" kern="0" dirty="0" smtClean="0"/>
              <a:t>ormación </a:t>
            </a:r>
            <a:r>
              <a:rPr lang="es-ES" sz="3200" b="1" kern="0" dirty="0"/>
              <a:t>(F+) y Gestión del Conocimiento (KEEP), </a:t>
            </a:r>
            <a:r>
              <a:rPr lang="es-ES" sz="3200" kern="0" dirty="0"/>
              <a:t>bajo la coordinación del Foro de la Industria Nuclear Española</a:t>
            </a:r>
          </a:p>
          <a:p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77922" y="3739487"/>
            <a:ext cx="1836070" cy="12271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F+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673755" y="3739487"/>
            <a:ext cx="1939013" cy="11824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KEEP</a:t>
            </a:r>
          </a:p>
        </p:txBody>
      </p:sp>
      <p:sp>
        <p:nvSpPr>
          <p:cNvPr id="10" name="Elipse 9"/>
          <p:cNvSpPr/>
          <p:nvPr/>
        </p:nvSpPr>
        <p:spPr>
          <a:xfrm>
            <a:off x="3316379" y="4921952"/>
            <a:ext cx="2674988" cy="158516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KEEP +</a:t>
            </a:r>
            <a:endParaRPr lang="es-ES" sz="4000" dirty="0"/>
          </a:p>
        </p:txBody>
      </p:sp>
      <p:sp>
        <p:nvSpPr>
          <p:cNvPr id="14" name="Flecha curvada hacia la izquierda 13"/>
          <p:cNvSpPr/>
          <p:nvPr/>
        </p:nvSpPr>
        <p:spPr>
          <a:xfrm rot="3589645">
            <a:off x="6790037" y="4961945"/>
            <a:ext cx="496409" cy="15649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 curvada hacia arriba 14"/>
          <p:cNvSpPr/>
          <p:nvPr/>
        </p:nvSpPr>
        <p:spPr>
          <a:xfrm rot="1793606">
            <a:off x="1425436" y="5472340"/>
            <a:ext cx="1497385" cy="561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466536" y="64873"/>
            <a:ext cx="8261590" cy="72344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Objetivos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8975" y="998973"/>
            <a:ext cx="870219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kern="0" dirty="0" smtClean="0"/>
              <a:t>Coordinar </a:t>
            </a:r>
            <a:r>
              <a:rPr lang="es-ES" sz="2400" kern="0" dirty="0"/>
              <a:t>programas de formación y entrenamiento </a:t>
            </a:r>
            <a:r>
              <a:rPr lang="es-ES" sz="2400" kern="0" dirty="0" smtClean="0"/>
              <a:t>sobre </a:t>
            </a:r>
            <a:r>
              <a:rPr lang="es-ES" sz="2400" kern="0" dirty="0"/>
              <a:t>energía nuclear a escala nacional. Conocer nuestros recursos, fortalezas y carencias.</a:t>
            </a:r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ES" sz="1600" kern="0" dirty="0"/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kern="0" dirty="0"/>
              <a:t>Promover la participación </a:t>
            </a:r>
            <a:r>
              <a:rPr lang="es-ES" sz="2400" kern="0" dirty="0" smtClean="0"/>
              <a:t>en </a:t>
            </a:r>
            <a:r>
              <a:rPr lang="es-ES" sz="2400" kern="0" dirty="0"/>
              <a:t>programas de formación y entrenamiento </a:t>
            </a:r>
            <a:r>
              <a:rPr lang="es-ES" sz="2400" kern="0" dirty="0" smtClean="0"/>
              <a:t>participando en </a:t>
            </a:r>
            <a:r>
              <a:rPr lang="es-ES" sz="2400" kern="0" dirty="0"/>
              <a:t>redes y/o organizaciones nacionales e internacionales. </a:t>
            </a:r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ES" sz="1600" kern="0" dirty="0"/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kern="0" dirty="0"/>
              <a:t>Promover el lanzamiento de proyectos avanzados de </a:t>
            </a:r>
            <a:r>
              <a:rPr lang="es-ES" sz="2400" kern="0" dirty="0" err="1"/>
              <a:t>I+D+i</a:t>
            </a:r>
            <a:r>
              <a:rPr lang="es-ES" sz="2400" kern="0" dirty="0"/>
              <a:t> en el ámbito de la formación y el entrenamiento.</a:t>
            </a:r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ES" sz="1600" kern="0" dirty="0"/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kern="0" dirty="0"/>
              <a:t>Asegurar el relevo generacional del capital humano que trabaja en sus empresas.</a:t>
            </a:r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s-ES" sz="1600" kern="0" dirty="0"/>
          </a:p>
          <a:p>
            <a:pPr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kern="0" dirty="0"/>
              <a:t>Tratar de asegurar la gestión del conocimiento, elaborando sistemas más eficaces de transmisión de la información y del conocimiento tácito entre los empleados del sector nuclear.</a:t>
            </a:r>
          </a:p>
        </p:txBody>
      </p:sp>
    </p:spTree>
    <p:extLst>
      <p:ext uri="{BB962C8B-B14F-4D97-AF65-F5344CB8AC3E}">
        <p14:creationId xmlns:p14="http://schemas.microsoft.com/office/powerpoint/2010/main" val="28959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466536" y="64873"/>
            <a:ext cx="8261590" cy="72344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Acciones propuestas tras la </a:t>
            </a:r>
            <a:r>
              <a:rPr lang="es-ES" b="1" dirty="0">
                <a:solidFill>
                  <a:schemeClr val="bg1"/>
                </a:solidFill>
              </a:rPr>
              <a:t>u</a:t>
            </a:r>
            <a:r>
              <a:rPr lang="es-ES" b="1" dirty="0" smtClean="0">
                <a:solidFill>
                  <a:schemeClr val="bg1"/>
                </a:solidFill>
              </a:rPr>
              <a:t>nificación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5110" y="1212732"/>
            <a:ext cx="8584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dirty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12" name="CuadroTexto 6"/>
          <p:cNvSpPr txBox="1"/>
          <p:nvPr/>
        </p:nvSpPr>
        <p:spPr>
          <a:xfrm>
            <a:off x="466536" y="1539092"/>
            <a:ext cx="8261590" cy="45012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latin typeface="Calibri"/>
              </a:rPr>
              <a:t>Incorporación </a:t>
            </a:r>
            <a:r>
              <a:rPr lang="es-ES" sz="2400" dirty="0">
                <a:latin typeface="Calibri"/>
              </a:rPr>
              <a:t>de nuevos </a:t>
            </a:r>
            <a:r>
              <a:rPr lang="es-ES" sz="2400" dirty="0" smtClean="0">
                <a:latin typeface="Calibri"/>
              </a:rPr>
              <a:t>miembros</a:t>
            </a: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latin typeface="Calibri"/>
              </a:rPr>
              <a:t>Aumentar la difusión del CEIDEN y del grupo en jornadas y congresos</a:t>
            </a: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/>
              <a:t>Participación </a:t>
            </a:r>
            <a:r>
              <a:rPr lang="es-ES" sz="2400" dirty="0" smtClean="0"/>
              <a:t>en </a:t>
            </a:r>
            <a:r>
              <a:rPr lang="es-ES" sz="2400" dirty="0"/>
              <a:t>proyectos europeos</a:t>
            </a: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/>
              <a:t>Publicar datos encuesta sobre Gestión del Conocimiento</a:t>
            </a: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latin typeface="Calibri"/>
              </a:rPr>
              <a:t>Colaboración con LANENT y otras redes de educación</a:t>
            </a: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/>
              <a:t>Acciones </a:t>
            </a:r>
            <a:r>
              <a:rPr lang="es-ES" sz="2400" dirty="0"/>
              <a:t>de mejora del número de alumnos en los </a:t>
            </a:r>
            <a:r>
              <a:rPr lang="es-ES" sz="2400" dirty="0" smtClean="0"/>
              <a:t>másteres</a:t>
            </a: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latin typeface="Calibri"/>
              </a:rPr>
              <a:t>Realización de una Jornada Anual del Grupo</a:t>
            </a:r>
            <a:endParaRPr lang="es-ES" sz="12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466536" y="64873"/>
            <a:ext cx="8261590" cy="72344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Incorporación de nuevos miembros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684" y="1121291"/>
            <a:ext cx="8584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kern="0" dirty="0" smtClean="0"/>
              <a:t>Se han incorporado 11 organizaciones</a:t>
            </a:r>
            <a:endParaRPr lang="es-ES" sz="2400" dirty="0"/>
          </a:p>
        </p:txBody>
      </p:sp>
      <p:sp>
        <p:nvSpPr>
          <p:cNvPr id="17" name="CuadroTexto 6"/>
          <p:cNvSpPr txBox="1"/>
          <p:nvPr/>
        </p:nvSpPr>
        <p:spPr>
          <a:xfrm>
            <a:off x="150954" y="1829895"/>
            <a:ext cx="3221850" cy="2439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1" dirty="0" smtClean="0">
                <a:solidFill>
                  <a:srgbClr val="0070C0"/>
                </a:solidFill>
                <a:latin typeface="Calibri"/>
              </a:rPr>
              <a:t>Empresas</a:t>
            </a:r>
          </a:p>
          <a:p>
            <a:pPr marL="457200" indent="-457200" defTabSz="685800">
              <a:buAutoNum type="arabicPeriod" startAt="4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1" dirty="0">
              <a:solidFill>
                <a:srgbClr val="0070C0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err="1" smtClean="0"/>
              <a:t>Amphos</a:t>
            </a:r>
            <a:r>
              <a:rPr lang="es-ES" sz="2000" kern="0" dirty="0" smtClean="0"/>
              <a:t> </a:t>
            </a:r>
            <a:r>
              <a:rPr lang="es-ES" sz="2000" kern="0" dirty="0"/>
              <a:t>21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err="1"/>
              <a:t>Cen</a:t>
            </a:r>
            <a:r>
              <a:rPr lang="es-ES" sz="2000" kern="0" dirty="0"/>
              <a:t> </a:t>
            </a:r>
            <a:r>
              <a:rPr lang="es-ES" sz="2000" kern="0" dirty="0" err="1" smtClean="0"/>
              <a:t>Solutons</a:t>
            </a:r>
            <a:endParaRPr lang="es-ES" sz="2000" kern="0" dirty="0"/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err="1"/>
              <a:t>Coapsa</a:t>
            </a:r>
            <a:endParaRPr lang="es-ES" sz="2000" kern="0" dirty="0"/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err="1"/>
              <a:t>Geocisa</a:t>
            </a:r>
            <a:endParaRPr lang="es-ES" sz="2000" kern="0" dirty="0"/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/>
              <a:t>Ringo Válvulas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err="1" smtClean="0"/>
              <a:t>Unesa</a:t>
            </a:r>
            <a:endParaRPr lang="es-ES" sz="2000" kern="0" dirty="0"/>
          </a:p>
        </p:txBody>
      </p:sp>
      <p:sp>
        <p:nvSpPr>
          <p:cNvPr id="18" name="CuadroTexto 6"/>
          <p:cNvSpPr txBox="1"/>
          <p:nvPr/>
        </p:nvSpPr>
        <p:spPr>
          <a:xfrm>
            <a:off x="-1022047" y="4515963"/>
            <a:ext cx="8539138" cy="23898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1" dirty="0" smtClean="0">
                <a:solidFill>
                  <a:srgbClr val="0070C0"/>
                </a:solidFill>
                <a:latin typeface="Calibri"/>
              </a:rPr>
              <a:t>Centros Tecnológicos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1" dirty="0" smtClean="0">
              <a:solidFill>
                <a:srgbClr val="0070C0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000" kern="0" dirty="0"/>
              <a:t>Centro Tecnológico de Componentes (</a:t>
            </a:r>
            <a:r>
              <a:rPr lang="es-ES" sz="2000" kern="0" dirty="0" smtClean="0"/>
              <a:t>CTC)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kern="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Otras organizaciones y </a:t>
            </a:r>
            <a:r>
              <a:rPr lang="es-ES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comisiones</a:t>
            </a:r>
          </a:p>
          <a:p>
            <a:pPr>
              <a:lnSpc>
                <a:spcPct val="120000"/>
              </a:lnSpc>
            </a:pPr>
            <a:endParaRPr lang="es-ES" sz="12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/>
              <a:t>Jóvenes Nucleares</a:t>
            </a:r>
          </a:p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73132" y="1829895"/>
            <a:ext cx="4854994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Universidades</a:t>
            </a:r>
          </a:p>
          <a:p>
            <a:pPr>
              <a:lnSpc>
                <a:spcPct val="120000"/>
              </a:lnSpc>
            </a:pPr>
            <a:endParaRPr lang="es-ES" sz="12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/>
              <a:t>ETS Ingenieros de Minas de León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/>
              <a:t>ETS Ingenieros de Minas de Madrid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/>
              <a:t>Universidad del Atlántico</a:t>
            </a:r>
          </a:p>
          <a:p>
            <a:pPr>
              <a:buClr>
                <a:srgbClr val="0070C0"/>
              </a:buClr>
            </a:pPr>
            <a:endParaRPr lang="es-ES" sz="900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302" y="4096709"/>
            <a:ext cx="249348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10" name="Título 25"/>
          <p:cNvSpPr txBox="1">
            <a:spLocks/>
          </p:cNvSpPr>
          <p:nvPr/>
        </p:nvSpPr>
        <p:spPr>
          <a:xfrm>
            <a:off x="466536" y="64873"/>
            <a:ext cx="8261590" cy="72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Acciones de difusión del grupo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116" y="2115483"/>
            <a:ext cx="868976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Jornada de la industria nuclear España – Francia. Paris, 14 marzo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II Jornadas Nacionales sobre Energía Nuclear en Cataluña. Barcelona, 12 de julio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Encuentro Empresarial España – Japón. Madrid, 12 de septiembre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XXXV Jornadas Nacionales sobre Energía y Educación. Madrid, 22 de septiembre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r="7126"/>
          <a:stretch/>
        </p:blipFill>
        <p:spPr>
          <a:xfrm>
            <a:off x="2060812" y="5009404"/>
            <a:ext cx="2047374" cy="18193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84" y="5009404"/>
            <a:ext cx="2579216" cy="18078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r="22089"/>
          <a:stretch/>
        </p:blipFill>
        <p:spPr>
          <a:xfrm>
            <a:off x="4190073" y="5009404"/>
            <a:ext cx="2292824" cy="18078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09404"/>
            <a:ext cx="1978925" cy="180783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05110" y="1096912"/>
            <a:ext cx="8584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kern="0" dirty="0" smtClean="0"/>
              <a:t>Se han realizado presentaciones sobre el CEIDEN y sobre el grupo de formación y gestión del conocimiento en: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15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466536" y="64873"/>
            <a:ext cx="8261590" cy="72344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Participación en proyectos europeos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5110" y="1212732"/>
            <a:ext cx="8584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dirty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17" name="CuadroTexto 6"/>
          <p:cNvSpPr txBox="1"/>
          <p:nvPr/>
        </p:nvSpPr>
        <p:spPr>
          <a:xfrm>
            <a:off x="250457" y="1021420"/>
            <a:ext cx="8893543" cy="61632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/>
              <a:t>CIEMAT, CSN y TECNATOM participan en proyectos europeos, formando parte de consorcios liderados por ENSTTI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dirty="0">
              <a:solidFill>
                <a:srgbClr val="0070C0"/>
              </a:solidFill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dirty="0" smtClean="0">
                <a:solidFill>
                  <a:srgbClr val="003399"/>
                </a:solidFill>
              </a:rPr>
              <a:t>DEVCO II y IV </a:t>
            </a:r>
            <a:r>
              <a:rPr lang="es-ES" sz="2400" dirty="0" smtClean="0">
                <a:solidFill>
                  <a:srgbClr val="003399"/>
                </a:solidFill>
              </a:rPr>
              <a:t>(actividades celebradas o programadas)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kern="0" dirty="0" smtClean="0"/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smtClean="0"/>
              <a:t>3ª edición del modulo de </a:t>
            </a:r>
            <a:r>
              <a:rPr lang="es-ES" sz="2000" kern="0" dirty="0"/>
              <a:t>capacitación "Aspectos relacionados con la Seguridad Básica y Supervisión Reguladora de la operación de CCNN.", liderado por CSN, se </a:t>
            </a:r>
            <a:r>
              <a:rPr lang="es-ES" sz="2000" kern="0" dirty="0" smtClean="0"/>
              <a:t>desarrollará con </a:t>
            </a:r>
            <a:r>
              <a:rPr lang="es-ES" sz="2000" kern="0" dirty="0"/>
              <a:t>el apoyo del </a:t>
            </a:r>
            <a:r>
              <a:rPr lang="es-ES" sz="2000" kern="0" dirty="0" smtClean="0"/>
              <a:t>CIEMAT. Madrid, 18 - 22 febrero 2019. 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kern="0" dirty="0" smtClean="0"/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smtClean="0"/>
              <a:t>5ª edición de “</a:t>
            </a:r>
            <a:r>
              <a:rPr lang="es-ES" sz="2000" kern="0" dirty="0" err="1" smtClean="0"/>
              <a:t>Emergency</a:t>
            </a:r>
            <a:r>
              <a:rPr lang="es-ES" sz="2000" kern="0" dirty="0" smtClean="0"/>
              <a:t> </a:t>
            </a:r>
            <a:r>
              <a:rPr lang="es-ES" sz="2000" kern="0" dirty="0" err="1" smtClean="0"/>
              <a:t>preparedness</a:t>
            </a:r>
            <a:r>
              <a:rPr lang="es-ES" sz="2000" kern="0" dirty="0" smtClean="0"/>
              <a:t> and response”. Madrid, 20 - 25 mayo 2019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kern="0" dirty="0" smtClean="0"/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smtClean="0"/>
              <a:t>2ª edición de “</a:t>
            </a:r>
            <a:r>
              <a:rPr lang="es-ES" sz="2000" kern="0" dirty="0" err="1" smtClean="0"/>
              <a:t>Regulatory</a:t>
            </a:r>
            <a:r>
              <a:rPr lang="es-ES" sz="2000" kern="0" dirty="0" smtClean="0"/>
              <a:t> control of </a:t>
            </a:r>
            <a:r>
              <a:rPr lang="es-ES" sz="2000" kern="0" dirty="0" err="1" smtClean="0"/>
              <a:t>radiation</a:t>
            </a:r>
            <a:r>
              <a:rPr lang="es-ES" sz="2000" kern="0" dirty="0" smtClean="0"/>
              <a:t> </a:t>
            </a:r>
            <a:r>
              <a:rPr lang="es-ES" sz="2000" kern="0" dirty="0" err="1" smtClean="0"/>
              <a:t>sources</a:t>
            </a:r>
            <a:r>
              <a:rPr lang="es-ES" sz="2000" kern="0" dirty="0" smtClean="0"/>
              <a:t>”. México. </a:t>
            </a:r>
            <a:r>
              <a:rPr lang="es-ES" sz="2000" kern="0" dirty="0"/>
              <a:t>26 </a:t>
            </a:r>
            <a:r>
              <a:rPr lang="es-ES" sz="2000" kern="0" dirty="0" smtClean="0"/>
              <a:t>febrero -2 marzo 2018. CSN</a:t>
            </a:r>
            <a:r>
              <a:rPr lang="es-ES" sz="2000" kern="0" dirty="0"/>
              <a:t>, </a:t>
            </a:r>
            <a:r>
              <a:rPr lang="es-ES" sz="2000" kern="0" dirty="0" err="1"/>
              <a:t>Tecnatom</a:t>
            </a:r>
            <a:r>
              <a:rPr lang="es-ES" sz="2000" kern="0" dirty="0"/>
              <a:t>, ENSTTI (</a:t>
            </a:r>
            <a:r>
              <a:rPr lang="es-ES" sz="2000" kern="0" dirty="0" err="1"/>
              <a:t>Org</a:t>
            </a:r>
            <a:r>
              <a:rPr lang="es-ES" sz="2000" kern="0" dirty="0"/>
              <a:t>)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kern="0" dirty="0"/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smtClean="0"/>
              <a:t>1ª edición del “</a:t>
            </a:r>
            <a:r>
              <a:rPr lang="es-ES" sz="2000" kern="0" dirty="0" err="1" smtClean="0"/>
              <a:t>Regulatory</a:t>
            </a:r>
            <a:r>
              <a:rPr lang="es-ES" sz="2000" kern="0" dirty="0" smtClean="0"/>
              <a:t> </a:t>
            </a:r>
            <a:r>
              <a:rPr lang="es-ES" sz="2000" kern="0" dirty="0" err="1" smtClean="0"/>
              <a:t>Inspection</a:t>
            </a:r>
            <a:r>
              <a:rPr lang="es-ES" sz="2000" kern="0" dirty="0" smtClean="0"/>
              <a:t> of </a:t>
            </a:r>
            <a:r>
              <a:rPr lang="es-ES" sz="2000" kern="0" dirty="0" err="1" smtClean="0"/>
              <a:t>Emergency</a:t>
            </a:r>
            <a:r>
              <a:rPr lang="es-ES" sz="2000" kern="0" dirty="0" smtClean="0"/>
              <a:t> </a:t>
            </a:r>
            <a:r>
              <a:rPr lang="es-ES" sz="2000" kern="0" dirty="0" err="1" smtClean="0"/>
              <a:t>Preparedness</a:t>
            </a:r>
            <a:r>
              <a:rPr lang="es-ES" sz="2000" kern="0" dirty="0" smtClean="0"/>
              <a:t>”. España, 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kern="0" dirty="0" smtClean="0"/>
              <a:t>23 - 27 abril 2018, CSN</a:t>
            </a:r>
            <a:r>
              <a:rPr lang="es-ES" sz="2000" kern="0" dirty="0"/>
              <a:t>, CIEMAT, BEL V, SSTC, </a:t>
            </a:r>
            <a:r>
              <a:rPr lang="es-ES" sz="2000" kern="0" dirty="0" err="1"/>
              <a:t>Tecnatom</a:t>
            </a:r>
            <a:r>
              <a:rPr lang="es-ES" sz="2000" kern="0" dirty="0"/>
              <a:t> (</a:t>
            </a:r>
            <a:r>
              <a:rPr lang="es-ES" sz="2000" kern="0" dirty="0" err="1" smtClean="0"/>
              <a:t>Org</a:t>
            </a:r>
            <a:r>
              <a:rPr lang="es-ES" sz="2000" kern="0" dirty="0" smtClean="0"/>
              <a:t>)</a:t>
            </a:r>
            <a:endParaRPr lang="es-ES" sz="2000" kern="0" dirty="0"/>
          </a:p>
          <a:p>
            <a:pPr marL="342900" indent="-342900" defTabSz="6858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kern="0" dirty="0"/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kern="0" dirty="0"/>
          </a:p>
        </p:txBody>
      </p:sp>
    </p:spTree>
    <p:extLst>
      <p:ext uri="{BB962C8B-B14F-4D97-AF65-F5344CB8AC3E}">
        <p14:creationId xmlns:p14="http://schemas.microsoft.com/office/powerpoint/2010/main" val="8918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466536" y="64873"/>
            <a:ext cx="8261590" cy="72344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Encuesta sobre Gestión del Conocimiento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69812" y="1004692"/>
            <a:ext cx="8883370" cy="2029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de 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organizaciones 14 miembros 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 entidades </a:t>
            </a:r>
            <a:r>
              <a:rPr lang="es-E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colaboradoras</a:t>
            </a:r>
            <a:endParaRPr lang="es-E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369" y="1414471"/>
            <a:ext cx="2843365" cy="530871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4051" y="1483503"/>
            <a:ext cx="53733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kern="0" dirty="0">
                <a:latin typeface="Calibri"/>
              </a:rPr>
              <a:t>Algunos datos interesantes</a:t>
            </a:r>
          </a:p>
          <a:p>
            <a:endParaRPr lang="es-ES" sz="2000" b="1" kern="0" dirty="0">
              <a:solidFill>
                <a:srgbClr val="0070C0"/>
              </a:solidFill>
              <a:latin typeface="Calibri"/>
            </a:endParaRP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El 71% de las organizaciones incluye la GC como </a:t>
            </a:r>
            <a:r>
              <a:rPr lang="es-ES" sz="20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eje o línea </a:t>
            </a:r>
            <a:r>
              <a:rPr lang="es-ES" sz="20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de actuación estratégica.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Esta </a:t>
            </a:r>
            <a:r>
              <a:rPr lang="es-ES" sz="20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cifra disminuye un 14% cuando se pregunta si cuentan con objetivos específicos de GC y cae hasta el 36% si se pregunta por la configuración de un modelo de gestión del conocimiento, específico.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s-ES" sz="20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43% afirma contar con una unidad o cargo específico para la GC y el 71% desarrolla iniciativas dedicadas a este tema.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Únicamente </a:t>
            </a:r>
            <a:r>
              <a:rPr lang="es-ES" sz="20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un 21% de las organizaciones cuenta con un cuadro de métricas para la gestión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40120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63"/>
            <a:ext cx="9144000" cy="895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13992" y="998973"/>
            <a:ext cx="2407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00B0F0"/>
                </a:solidFill>
              </a:rPr>
              <a:t> </a:t>
            </a:r>
            <a:endParaRPr lang="es-ES" sz="2100" b="1" dirty="0">
              <a:solidFill>
                <a:srgbClr val="000000"/>
              </a:solidFill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233268" y="64873"/>
            <a:ext cx="8677464" cy="72344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Colaboración con LANENT y otras Redes Educación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3268" y="1414471"/>
            <a:ext cx="8677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b="1" kern="0" dirty="0">
              <a:solidFill>
                <a:srgbClr val="0070C0"/>
              </a:solidFill>
              <a:latin typeface="Calibri"/>
            </a:endParaRP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Se invitó a participar en el grupo a representantes de la Red europea, ENEN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Se propuso contactar con otras Redes (asiática, africana, </a:t>
            </a:r>
            <a:r>
              <a:rPr lang="es-ES" sz="2400" dirty="0" err="1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etc</a:t>
            </a:r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Se aprobó </a:t>
            </a:r>
            <a:r>
              <a:rPr lang="es-ES" sz="240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la incorporación de dos miembros de LANENT al </a:t>
            </a:r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Grupo KEEP+ 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Se aceptó la invitación a formar parte del Grupo de Trabajo de Materiales Didácticos de LANENT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Se mantienen reuniones periódicas por Skype con el Presidente de LANENT y representantes de la Red en distintos países </a:t>
            </a:r>
            <a:endParaRPr lang="es-ES" sz="24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79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1038</Words>
  <Application>Microsoft Office PowerPoint</Application>
  <PresentationFormat>Presentación en pantalla (4:3)</PresentationFormat>
  <Paragraphs>151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de Office</vt:lpstr>
      <vt:lpstr>Grupo KEEP+ (Formación y Gestión del Conocimiento)</vt:lpstr>
      <vt:lpstr>Presentación de PowerPoint</vt:lpstr>
      <vt:lpstr>Objetivos</vt:lpstr>
      <vt:lpstr>Acciones propuestas tras la unificación</vt:lpstr>
      <vt:lpstr>Incorporación de nuevos miembros</vt:lpstr>
      <vt:lpstr>Presentación de PowerPoint</vt:lpstr>
      <vt:lpstr>Participación en proyectos europeos</vt:lpstr>
      <vt:lpstr>Encuesta sobre Gestión del Conocimiento</vt:lpstr>
      <vt:lpstr>Colaboración con LANENT y otras Redes Educación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Jornada Anual Gestión del Conocimiento</vt:lpstr>
      <vt:lpstr>Muchas gracias</vt:lpstr>
    </vt:vector>
  </TitlesOfParts>
  <Company>ICA2 Innovación y Tecnología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trabajo gestión del conocimiento  keep- KNOWLEDGE EXCHANGE, ELICITATION AND PRESERVATION</dc:title>
  <dc:creator>Carlos Merino Moreno</dc:creator>
  <cp:lastModifiedBy>Pilar</cp:lastModifiedBy>
  <cp:revision>127</cp:revision>
  <cp:lastPrinted>2018-10-09T06:33:37Z</cp:lastPrinted>
  <dcterms:created xsi:type="dcterms:W3CDTF">2014-12-15T08:16:27Z</dcterms:created>
  <dcterms:modified xsi:type="dcterms:W3CDTF">2018-11-18T21:56:51Z</dcterms:modified>
</cp:coreProperties>
</file>