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50" r:id="rId1"/>
    <p:sldMasterId id="2147483655" r:id="rId2"/>
  </p:sldMasterIdLst>
  <p:notesMasterIdLst>
    <p:notesMasterId r:id="rId23"/>
  </p:notesMasterIdLst>
  <p:handoutMasterIdLst>
    <p:handoutMasterId r:id="rId24"/>
  </p:handoutMasterIdLst>
  <p:sldIdLst>
    <p:sldId id="468" r:id="rId3"/>
    <p:sldId id="467" r:id="rId4"/>
    <p:sldId id="480" r:id="rId5"/>
    <p:sldId id="470" r:id="rId6"/>
    <p:sldId id="474" r:id="rId7"/>
    <p:sldId id="471" r:id="rId8"/>
    <p:sldId id="475" r:id="rId9"/>
    <p:sldId id="472" r:id="rId10"/>
    <p:sldId id="473" r:id="rId11"/>
    <p:sldId id="469" r:id="rId12"/>
    <p:sldId id="476" r:id="rId13"/>
    <p:sldId id="461" r:id="rId14"/>
    <p:sldId id="459" r:id="rId15"/>
    <p:sldId id="462" r:id="rId16"/>
    <p:sldId id="463" r:id="rId17"/>
    <p:sldId id="464" r:id="rId18"/>
    <p:sldId id="465" r:id="rId19"/>
    <p:sldId id="478" r:id="rId20"/>
    <p:sldId id="479" r:id="rId21"/>
    <p:sldId id="477" r:id="rId22"/>
  </p:sldIdLst>
  <p:sldSz cx="9144000" cy="6858000" type="screen4x3"/>
  <p:notesSz cx="6858000" cy="9144000"/>
  <p:defaultTextStyle>
    <a:defPPr>
      <a:defRPr lang="es-ES_trad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50">
          <p15:clr>
            <a:srgbClr val="A4A3A4"/>
          </p15:clr>
        </p15:guide>
        <p15:guide id="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8E8"/>
    <a:srgbClr val="9BD69B"/>
    <a:srgbClr val="A6A6A6"/>
    <a:srgbClr val="C3D69B"/>
    <a:srgbClr val="D7E4BD"/>
    <a:srgbClr val="B9CDE5"/>
    <a:srgbClr val="77933C"/>
    <a:srgbClr val="376092"/>
    <a:srgbClr val="E9EDF4"/>
    <a:srgbClr val="0A538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Sin estilo, cuadrícula de la tabla">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Sin estilo ni cuadrícul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Estilo temático 1 - Énfasis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Estilo temático 1 - Énfasis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9C7853C-536D-4A76-A0AE-DD22124D55A5}" styleName="Estilo temático 1 - Énfasis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Estilo temático 1 - Énfasis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08FB837D-C827-4EFA-A057-4D05807E0F7C}" styleName="Estilo temático 1 - Énfasis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10A1B5D5-9B99-4C35-A422-299274C87663}" styleName="Estilo medio 1 - Énfasis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24235" autoAdjust="0"/>
    <p:restoredTop sz="50000" autoAdjust="0"/>
  </p:normalViewPr>
  <p:slideViewPr>
    <p:cSldViewPr snapToGrid="0">
      <p:cViewPr varScale="1">
        <p:scale>
          <a:sx n="93" d="100"/>
          <a:sy n="93" d="100"/>
        </p:scale>
        <p:origin x="96" y="354"/>
      </p:cViewPr>
      <p:guideLst>
        <p:guide orient="horz" pos="50"/>
        <p:guide/>
      </p:guideLst>
    </p:cSldViewPr>
  </p:slideViewPr>
  <p:notesTextViewPr>
    <p:cViewPr>
      <p:scale>
        <a:sx n="3" d="2"/>
        <a:sy n="3" d="2"/>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_tradnl" dirty="0"/>
          </a:p>
        </p:txBody>
      </p:sp>
      <p:sp>
        <p:nvSpPr>
          <p:cNvPr id="3" name="Marcador de fecha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A681D8B-0B12-174C-9738-766C2ECB7AA8}" type="datetimeFigureOut">
              <a:rPr lang="es-ES_tradnl" smtClean="0"/>
              <a:pPr/>
              <a:t>19/11/2018</a:t>
            </a:fld>
            <a:endParaRPr lang="es-ES_tradnl" dirty="0"/>
          </a:p>
        </p:txBody>
      </p:sp>
      <p:sp>
        <p:nvSpPr>
          <p:cNvPr id="4" name="Marcador de pie de página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s-ES_tradnl" dirty="0"/>
          </a:p>
        </p:txBody>
      </p:sp>
      <p:sp>
        <p:nvSpPr>
          <p:cNvPr id="5" name="Marcador de número de diapositiva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56FA5D-DF91-6646-AF57-60686EE52037}" type="slidenum">
              <a:rPr lang="es-ES_tradnl" smtClean="0"/>
              <a:pPr/>
              <a:t>‹Nº›</a:t>
            </a:fld>
            <a:endParaRPr lang="es-ES_tradnl" dirty="0"/>
          </a:p>
        </p:txBody>
      </p:sp>
    </p:spTree>
    <p:extLst>
      <p:ext uri="{BB962C8B-B14F-4D97-AF65-F5344CB8AC3E}">
        <p14:creationId xmlns:p14="http://schemas.microsoft.com/office/powerpoint/2010/main" val="1897998333"/>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ES_tradnl" dirty="0"/>
          </a:p>
        </p:txBody>
      </p:sp>
      <p:sp>
        <p:nvSpPr>
          <p:cNvPr id="3" name="Marcador de fech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0677D1B-B51F-AD40-B1E6-067FB5B92D1E}" type="datetimeFigureOut">
              <a:rPr lang="es-ES_tradnl" smtClean="0"/>
              <a:pPr/>
              <a:t>19/11/2018</a:t>
            </a:fld>
            <a:endParaRPr lang="es-ES_tradnl" dirty="0"/>
          </a:p>
        </p:txBody>
      </p:sp>
      <p:sp>
        <p:nvSpPr>
          <p:cNvPr id="4" name="Marcador de imagen de diapositiva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ES_tradnl" dirty="0"/>
          </a:p>
        </p:txBody>
      </p:sp>
      <p:sp>
        <p:nvSpPr>
          <p:cNvPr id="5" name="Marcador de nota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6" name="Marcador de pie de pá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ES_tradnl" dirty="0"/>
          </a:p>
        </p:txBody>
      </p:sp>
      <p:sp>
        <p:nvSpPr>
          <p:cNvPr id="7" name="Marcador de número de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74BE34A-E366-8E47-A730-6F007EF4BB20}" type="slidenum">
              <a:rPr lang="es-ES_tradnl" smtClean="0"/>
              <a:pPr/>
              <a:t>‹Nº›</a:t>
            </a:fld>
            <a:endParaRPr lang="es-ES_tradnl" dirty="0"/>
          </a:p>
        </p:txBody>
      </p:sp>
    </p:spTree>
    <p:extLst>
      <p:ext uri="{BB962C8B-B14F-4D97-AF65-F5344CB8AC3E}">
        <p14:creationId xmlns:p14="http://schemas.microsoft.com/office/powerpoint/2010/main" val="1052890875"/>
      </p:ext>
    </p:extLst>
  </p:cSld>
  <p:clrMap bg1="lt1" tx1="dk1" bg2="lt2" tx2="dk2" accent1="accent1" accent2="accent2" accent3="accent3" accent4="accent4" accent5="accent5" accent6="accent6" hlink="hlink" folHlink="folHlink"/>
  <p:hf hdr="0" ftr="0" dt="0"/>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A3F413D5-8A20-4E45-B5D0-D11D4FD9F154}" type="slidenum">
              <a:rPr lang="es-ES" smtClean="0"/>
              <a:pPr/>
              <a:t>2</a:t>
            </a:fld>
            <a:endParaRPr lang="es-ES"/>
          </a:p>
        </p:txBody>
      </p:sp>
    </p:spTree>
    <p:extLst>
      <p:ext uri="{BB962C8B-B14F-4D97-AF65-F5344CB8AC3E}">
        <p14:creationId xmlns:p14="http://schemas.microsoft.com/office/powerpoint/2010/main" val="1886000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A3F413D5-8A20-4E45-B5D0-D11D4FD9F154}" type="slidenum">
              <a:rPr lang="es-ES" smtClean="0"/>
              <a:pPr/>
              <a:t>11</a:t>
            </a:fld>
            <a:endParaRPr lang="es-ES"/>
          </a:p>
        </p:txBody>
      </p:sp>
    </p:spTree>
    <p:extLst>
      <p:ext uri="{BB962C8B-B14F-4D97-AF65-F5344CB8AC3E}">
        <p14:creationId xmlns:p14="http://schemas.microsoft.com/office/powerpoint/2010/main" val="422089545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A3F413D5-8A20-4E45-B5D0-D11D4FD9F154}" type="slidenum">
              <a:rPr lang="es-ES" smtClean="0"/>
              <a:pPr/>
              <a:t>12</a:t>
            </a:fld>
            <a:endParaRPr lang="es-ES"/>
          </a:p>
        </p:txBody>
      </p:sp>
    </p:spTree>
    <p:extLst>
      <p:ext uri="{BB962C8B-B14F-4D97-AF65-F5344CB8AC3E}">
        <p14:creationId xmlns:p14="http://schemas.microsoft.com/office/powerpoint/2010/main" val="7408615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A3F413D5-8A20-4E45-B5D0-D11D4FD9F154}" type="slidenum">
              <a:rPr lang="es-ES" smtClean="0"/>
              <a:pPr/>
              <a:t>13</a:t>
            </a:fld>
            <a:endParaRPr lang="es-ES"/>
          </a:p>
        </p:txBody>
      </p:sp>
    </p:spTree>
    <p:extLst>
      <p:ext uri="{BB962C8B-B14F-4D97-AF65-F5344CB8AC3E}">
        <p14:creationId xmlns:p14="http://schemas.microsoft.com/office/powerpoint/2010/main" val="70107662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A3F413D5-8A20-4E45-B5D0-D11D4FD9F154}" type="slidenum">
              <a:rPr lang="es-ES" smtClean="0"/>
              <a:pPr/>
              <a:t>14</a:t>
            </a:fld>
            <a:endParaRPr lang="es-ES"/>
          </a:p>
        </p:txBody>
      </p:sp>
    </p:spTree>
    <p:extLst>
      <p:ext uri="{BB962C8B-B14F-4D97-AF65-F5344CB8AC3E}">
        <p14:creationId xmlns:p14="http://schemas.microsoft.com/office/powerpoint/2010/main" val="3264575929"/>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A3F413D5-8A20-4E45-B5D0-D11D4FD9F154}" type="slidenum">
              <a:rPr lang="es-ES" smtClean="0"/>
              <a:pPr/>
              <a:t>15</a:t>
            </a:fld>
            <a:endParaRPr lang="es-ES"/>
          </a:p>
        </p:txBody>
      </p:sp>
    </p:spTree>
    <p:extLst>
      <p:ext uri="{BB962C8B-B14F-4D97-AF65-F5344CB8AC3E}">
        <p14:creationId xmlns:p14="http://schemas.microsoft.com/office/powerpoint/2010/main" val="4082501033"/>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A3F413D5-8A20-4E45-B5D0-D11D4FD9F154}" type="slidenum">
              <a:rPr lang="es-ES" smtClean="0"/>
              <a:pPr/>
              <a:t>16</a:t>
            </a:fld>
            <a:endParaRPr lang="es-ES"/>
          </a:p>
        </p:txBody>
      </p:sp>
    </p:spTree>
    <p:extLst>
      <p:ext uri="{BB962C8B-B14F-4D97-AF65-F5344CB8AC3E}">
        <p14:creationId xmlns:p14="http://schemas.microsoft.com/office/powerpoint/2010/main" val="331471016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A3F413D5-8A20-4E45-B5D0-D11D4FD9F154}" type="slidenum">
              <a:rPr lang="es-ES" smtClean="0"/>
              <a:pPr/>
              <a:t>17</a:t>
            </a:fld>
            <a:endParaRPr lang="es-ES"/>
          </a:p>
        </p:txBody>
      </p:sp>
    </p:spTree>
    <p:extLst>
      <p:ext uri="{BB962C8B-B14F-4D97-AF65-F5344CB8AC3E}">
        <p14:creationId xmlns:p14="http://schemas.microsoft.com/office/powerpoint/2010/main" val="370511629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A3F413D5-8A20-4E45-B5D0-D11D4FD9F154}" type="slidenum">
              <a:rPr lang="es-ES" smtClean="0"/>
              <a:pPr/>
              <a:t>18</a:t>
            </a:fld>
            <a:endParaRPr lang="es-ES"/>
          </a:p>
        </p:txBody>
      </p:sp>
    </p:spTree>
    <p:extLst>
      <p:ext uri="{BB962C8B-B14F-4D97-AF65-F5344CB8AC3E}">
        <p14:creationId xmlns:p14="http://schemas.microsoft.com/office/powerpoint/2010/main" val="144080423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A3F413D5-8A20-4E45-B5D0-D11D4FD9F154}" type="slidenum">
              <a:rPr lang="es-ES" smtClean="0"/>
              <a:pPr/>
              <a:t>19</a:t>
            </a:fld>
            <a:endParaRPr lang="es-ES"/>
          </a:p>
        </p:txBody>
      </p:sp>
    </p:spTree>
    <p:extLst>
      <p:ext uri="{BB962C8B-B14F-4D97-AF65-F5344CB8AC3E}">
        <p14:creationId xmlns:p14="http://schemas.microsoft.com/office/powerpoint/2010/main" val="162123629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Marcador de imagen de diapositiva"/>
          <p:cNvSpPr>
            <a:spLocks noGrp="1" noRot="1" noChangeAspect="1"/>
          </p:cNvSpPr>
          <p:nvPr>
            <p:ph type="sldImg"/>
          </p:nvPr>
        </p:nvSpPr>
        <p:spPr/>
      </p:sp>
      <p:sp>
        <p:nvSpPr>
          <p:cNvPr id="3" name="2 Marcador de notas"/>
          <p:cNvSpPr>
            <a:spLocks noGrp="1"/>
          </p:cNvSpPr>
          <p:nvPr>
            <p:ph type="body" idx="1"/>
          </p:nvPr>
        </p:nvSpPr>
        <p:spPr/>
        <p:txBody>
          <a:bodyPr>
            <a:normAutofit/>
          </a:bodyPr>
          <a:lstStyle/>
          <a:p>
            <a:endParaRPr lang="es-ES"/>
          </a:p>
        </p:txBody>
      </p:sp>
      <p:sp>
        <p:nvSpPr>
          <p:cNvPr id="4" name="3 Marcador de número de diapositiva"/>
          <p:cNvSpPr>
            <a:spLocks noGrp="1"/>
          </p:cNvSpPr>
          <p:nvPr>
            <p:ph type="sldNum" sz="quarter" idx="10"/>
          </p:nvPr>
        </p:nvSpPr>
        <p:spPr/>
        <p:txBody>
          <a:bodyPr/>
          <a:lstStyle/>
          <a:p>
            <a:fld id="{A3F413D5-8A20-4E45-B5D0-D11D4FD9F154}" type="slidenum">
              <a:rPr lang="es-ES" smtClean="0"/>
              <a:pPr/>
              <a:t>20</a:t>
            </a:fld>
            <a:endParaRPr lang="es-ES"/>
          </a:p>
        </p:txBody>
      </p:sp>
    </p:spTree>
    <p:extLst>
      <p:ext uri="{BB962C8B-B14F-4D97-AF65-F5344CB8AC3E}">
        <p14:creationId xmlns:p14="http://schemas.microsoft.com/office/powerpoint/2010/main" val="35705214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A3F413D5-8A20-4E45-B5D0-D11D4FD9F154}" type="slidenum">
              <a:rPr lang="es-ES" smtClean="0"/>
              <a:pPr/>
              <a:t>3</a:t>
            </a:fld>
            <a:endParaRPr lang="es-ES"/>
          </a:p>
        </p:txBody>
      </p:sp>
    </p:spTree>
    <p:extLst>
      <p:ext uri="{BB962C8B-B14F-4D97-AF65-F5344CB8AC3E}">
        <p14:creationId xmlns:p14="http://schemas.microsoft.com/office/powerpoint/2010/main" val="239712181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A3F413D5-8A20-4E45-B5D0-D11D4FD9F154}" type="slidenum">
              <a:rPr lang="es-ES" smtClean="0"/>
              <a:pPr/>
              <a:t>4</a:t>
            </a:fld>
            <a:endParaRPr lang="es-ES"/>
          </a:p>
        </p:txBody>
      </p:sp>
    </p:spTree>
    <p:extLst>
      <p:ext uri="{BB962C8B-B14F-4D97-AF65-F5344CB8AC3E}">
        <p14:creationId xmlns:p14="http://schemas.microsoft.com/office/powerpoint/2010/main" val="240202740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A3F413D5-8A20-4E45-B5D0-D11D4FD9F154}" type="slidenum">
              <a:rPr lang="es-ES" smtClean="0"/>
              <a:pPr/>
              <a:t>5</a:t>
            </a:fld>
            <a:endParaRPr lang="es-ES"/>
          </a:p>
        </p:txBody>
      </p:sp>
    </p:spTree>
    <p:extLst>
      <p:ext uri="{BB962C8B-B14F-4D97-AF65-F5344CB8AC3E}">
        <p14:creationId xmlns:p14="http://schemas.microsoft.com/office/powerpoint/2010/main" val="871335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A3F413D5-8A20-4E45-B5D0-D11D4FD9F154}" type="slidenum">
              <a:rPr lang="es-ES" smtClean="0"/>
              <a:pPr/>
              <a:t>6</a:t>
            </a:fld>
            <a:endParaRPr lang="es-ES"/>
          </a:p>
        </p:txBody>
      </p:sp>
    </p:spTree>
    <p:extLst>
      <p:ext uri="{BB962C8B-B14F-4D97-AF65-F5344CB8AC3E}">
        <p14:creationId xmlns:p14="http://schemas.microsoft.com/office/powerpoint/2010/main" val="33080256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A3F413D5-8A20-4E45-B5D0-D11D4FD9F154}" type="slidenum">
              <a:rPr lang="es-ES" smtClean="0"/>
              <a:pPr/>
              <a:t>7</a:t>
            </a:fld>
            <a:endParaRPr lang="es-ES"/>
          </a:p>
        </p:txBody>
      </p:sp>
    </p:spTree>
    <p:extLst>
      <p:ext uri="{BB962C8B-B14F-4D97-AF65-F5344CB8AC3E}">
        <p14:creationId xmlns:p14="http://schemas.microsoft.com/office/powerpoint/2010/main" val="415478943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A3F413D5-8A20-4E45-B5D0-D11D4FD9F154}" type="slidenum">
              <a:rPr lang="es-ES" smtClean="0"/>
              <a:pPr/>
              <a:t>8</a:t>
            </a:fld>
            <a:endParaRPr lang="es-ES"/>
          </a:p>
        </p:txBody>
      </p:sp>
    </p:spTree>
    <p:extLst>
      <p:ext uri="{BB962C8B-B14F-4D97-AF65-F5344CB8AC3E}">
        <p14:creationId xmlns:p14="http://schemas.microsoft.com/office/powerpoint/2010/main" val="13714830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A3F413D5-8A20-4E45-B5D0-D11D4FD9F154}" type="slidenum">
              <a:rPr lang="es-ES" smtClean="0"/>
              <a:pPr/>
              <a:t>9</a:t>
            </a:fld>
            <a:endParaRPr lang="es-ES"/>
          </a:p>
        </p:txBody>
      </p:sp>
    </p:spTree>
    <p:extLst>
      <p:ext uri="{BB962C8B-B14F-4D97-AF65-F5344CB8AC3E}">
        <p14:creationId xmlns:p14="http://schemas.microsoft.com/office/powerpoint/2010/main" val="142704061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a:p>
        </p:txBody>
      </p:sp>
      <p:sp>
        <p:nvSpPr>
          <p:cNvPr id="4" name="Marcador de número de diapositiva 3"/>
          <p:cNvSpPr>
            <a:spLocks noGrp="1"/>
          </p:cNvSpPr>
          <p:nvPr>
            <p:ph type="sldNum" sz="quarter" idx="10"/>
          </p:nvPr>
        </p:nvSpPr>
        <p:spPr/>
        <p:txBody>
          <a:bodyPr/>
          <a:lstStyle/>
          <a:p>
            <a:fld id="{A3F413D5-8A20-4E45-B5D0-D11D4FD9F154}" type="slidenum">
              <a:rPr lang="es-ES" smtClean="0"/>
              <a:pPr/>
              <a:t>10</a:t>
            </a:fld>
            <a:endParaRPr lang="es-ES"/>
          </a:p>
        </p:txBody>
      </p:sp>
    </p:spTree>
    <p:extLst>
      <p:ext uri="{BB962C8B-B14F-4D97-AF65-F5344CB8AC3E}">
        <p14:creationId xmlns:p14="http://schemas.microsoft.com/office/powerpoint/2010/main" val="1737110418"/>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hyperlink" Target="http://www.csn.es/" TargetMode="External"/><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pic>
        <p:nvPicPr>
          <p:cNvPr id="7" name="Imagen 6" descr="fondo ica2 ppt.jpg"/>
          <p:cNvPicPr>
            <a:picLocks noChangeAspect="1"/>
          </p:cNvPicPr>
          <p:nvPr userDrawn="1"/>
        </p:nvPicPr>
        <p:blipFill>
          <a:blip r:embed="rId2"/>
          <a:stretch>
            <a:fillRect/>
          </a:stretch>
        </p:blipFill>
        <p:spPr>
          <a:xfrm>
            <a:off x="0" y="0"/>
            <a:ext cx="9144000" cy="6858000"/>
          </a:xfrm>
          <a:prstGeom prst="rect">
            <a:avLst/>
          </a:prstGeom>
        </p:spPr>
      </p:pic>
      <p:sp>
        <p:nvSpPr>
          <p:cNvPr id="2" name="Título 1"/>
          <p:cNvSpPr>
            <a:spLocks noGrp="1"/>
          </p:cNvSpPr>
          <p:nvPr>
            <p:ph type="ctrTitle"/>
          </p:nvPr>
        </p:nvSpPr>
        <p:spPr>
          <a:xfrm>
            <a:off x="685800" y="2130425"/>
            <a:ext cx="7772400" cy="1470025"/>
          </a:xfrm>
        </p:spPr>
        <p:txBody>
          <a:bodyPr/>
          <a:lstStyle>
            <a:lvl1pPr>
              <a:defRPr>
                <a:latin typeface="Just The Way You Are"/>
                <a:cs typeface="Just The Way You Are"/>
              </a:defRPr>
            </a:lvl1pPr>
          </a:lstStyle>
          <a:p>
            <a:r>
              <a:rPr lang="es-ES_tradnl"/>
              <a:t>Clic para editar título</a:t>
            </a:r>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_tradnl" dirty="0"/>
              <a:t>Haga clic para modificar el estilo de subtítulo del patrón</a:t>
            </a:r>
          </a:p>
        </p:txBody>
      </p:sp>
      <p:pic>
        <p:nvPicPr>
          <p:cNvPr id="6" name="Imagen 5"/>
          <p:cNvPicPr>
            <a:picLocks noChangeAspect="1"/>
          </p:cNvPicPr>
          <p:nvPr userDrawn="1"/>
        </p:nvPicPr>
        <p:blipFill>
          <a:blip r:embed="rId3"/>
          <a:stretch>
            <a:fillRect/>
          </a:stretch>
        </p:blipFill>
        <p:spPr>
          <a:xfrm>
            <a:off x="6731000" y="6205290"/>
            <a:ext cx="2019300" cy="555771"/>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8"/>
          <p:cNvSpPr>
            <a:spLocks noGrp="1" noChangeArrowheads="1"/>
          </p:cNvSpPr>
          <p:nvPr>
            <p:ph type="ftr" sz="quarter" idx="10"/>
          </p:nvPr>
        </p:nvSpPr>
        <p:spPr>
          <a:ln/>
        </p:spPr>
        <p:txBody>
          <a:bodyPr/>
          <a:lstStyle>
            <a:lvl1pPr>
              <a:defRPr/>
            </a:lvl1pPr>
          </a:lstStyle>
          <a:p>
            <a:pPr>
              <a:defRPr/>
            </a:pPr>
            <a:endParaRPr lang="nl-NL">
              <a:solidFill>
                <a:srgbClr val="000000"/>
              </a:solidFill>
            </a:endParaRPr>
          </a:p>
        </p:txBody>
      </p:sp>
      <p:sp>
        <p:nvSpPr>
          <p:cNvPr id="4" name="Rectangle 19"/>
          <p:cNvSpPr>
            <a:spLocks noGrp="1" noChangeArrowheads="1"/>
          </p:cNvSpPr>
          <p:nvPr>
            <p:ph type="sldNum" sz="quarter" idx="11"/>
          </p:nvPr>
        </p:nvSpPr>
        <p:spPr>
          <a:ln/>
        </p:spPr>
        <p:txBody>
          <a:bodyPr/>
          <a:lstStyle>
            <a:lvl1pPr>
              <a:defRPr/>
            </a:lvl1pPr>
          </a:lstStyle>
          <a:p>
            <a:fld id="{493D90A7-387C-6246-96B7-3CC03486F1A9}" type="slidenum">
              <a:rPr lang="nl-NL">
                <a:solidFill>
                  <a:srgbClr val="000000"/>
                </a:solidFill>
                <a:latin typeface="Arial"/>
              </a:rPr>
              <a:pPr/>
              <a:t>‹Nº›</a:t>
            </a:fld>
            <a:endParaRPr lang="nl-NL">
              <a:solidFill>
                <a:srgbClr val="000000"/>
              </a:solidFill>
              <a:latin typeface="Arial"/>
            </a:endParaRPr>
          </a:p>
        </p:txBody>
      </p:sp>
    </p:spTree>
    <p:extLst>
      <p:ext uri="{BB962C8B-B14F-4D97-AF65-F5344CB8AC3E}">
        <p14:creationId xmlns:p14="http://schemas.microsoft.com/office/powerpoint/2010/main" val="2345243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8"/>
          <p:cNvSpPr>
            <a:spLocks noGrp="1" noChangeArrowheads="1"/>
          </p:cNvSpPr>
          <p:nvPr>
            <p:ph type="ftr" sz="quarter" idx="10"/>
          </p:nvPr>
        </p:nvSpPr>
        <p:spPr>
          <a:ln/>
        </p:spPr>
        <p:txBody>
          <a:bodyPr/>
          <a:lstStyle>
            <a:lvl1pPr>
              <a:defRPr/>
            </a:lvl1pPr>
          </a:lstStyle>
          <a:p>
            <a:pPr>
              <a:defRPr/>
            </a:pPr>
            <a:endParaRPr lang="nl-NL">
              <a:solidFill>
                <a:srgbClr val="000000"/>
              </a:solidFill>
            </a:endParaRPr>
          </a:p>
        </p:txBody>
      </p:sp>
      <p:sp>
        <p:nvSpPr>
          <p:cNvPr id="3" name="Rectangle 19"/>
          <p:cNvSpPr>
            <a:spLocks noGrp="1" noChangeArrowheads="1"/>
          </p:cNvSpPr>
          <p:nvPr>
            <p:ph type="sldNum" sz="quarter" idx="11"/>
          </p:nvPr>
        </p:nvSpPr>
        <p:spPr>
          <a:ln/>
        </p:spPr>
        <p:txBody>
          <a:bodyPr/>
          <a:lstStyle>
            <a:lvl1pPr>
              <a:defRPr/>
            </a:lvl1pPr>
          </a:lstStyle>
          <a:p>
            <a:fld id="{69C5DD7E-0919-154D-9689-D7C061E9F939}" type="slidenum">
              <a:rPr lang="nl-NL">
                <a:solidFill>
                  <a:srgbClr val="000000"/>
                </a:solidFill>
                <a:latin typeface="Arial"/>
              </a:rPr>
              <a:pPr/>
              <a:t>‹Nº›</a:t>
            </a:fld>
            <a:endParaRPr lang="nl-NL">
              <a:solidFill>
                <a:srgbClr val="000000"/>
              </a:solidFill>
              <a:latin typeface="Arial"/>
            </a:endParaRPr>
          </a:p>
        </p:txBody>
      </p:sp>
    </p:spTree>
    <p:extLst>
      <p:ext uri="{BB962C8B-B14F-4D97-AF65-F5344CB8AC3E}">
        <p14:creationId xmlns:p14="http://schemas.microsoft.com/office/powerpoint/2010/main" val="39683981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8"/>
          <p:cNvSpPr>
            <a:spLocks noGrp="1" noChangeArrowheads="1"/>
          </p:cNvSpPr>
          <p:nvPr>
            <p:ph type="ftr" sz="quarter" idx="10"/>
          </p:nvPr>
        </p:nvSpPr>
        <p:spPr>
          <a:ln/>
        </p:spPr>
        <p:txBody>
          <a:bodyPr/>
          <a:lstStyle>
            <a:lvl1pPr>
              <a:defRPr/>
            </a:lvl1pPr>
          </a:lstStyle>
          <a:p>
            <a:pPr>
              <a:defRPr/>
            </a:pPr>
            <a:endParaRPr lang="nl-NL">
              <a:solidFill>
                <a:srgbClr val="000000"/>
              </a:solidFill>
            </a:endParaRPr>
          </a:p>
        </p:txBody>
      </p:sp>
      <p:sp>
        <p:nvSpPr>
          <p:cNvPr id="6" name="Rectangle 19"/>
          <p:cNvSpPr>
            <a:spLocks noGrp="1" noChangeArrowheads="1"/>
          </p:cNvSpPr>
          <p:nvPr>
            <p:ph type="sldNum" sz="quarter" idx="11"/>
          </p:nvPr>
        </p:nvSpPr>
        <p:spPr>
          <a:ln/>
        </p:spPr>
        <p:txBody>
          <a:bodyPr/>
          <a:lstStyle>
            <a:lvl1pPr>
              <a:defRPr/>
            </a:lvl1pPr>
          </a:lstStyle>
          <a:p>
            <a:fld id="{143E4B95-F694-6942-A4B2-8158A3F8E2EF}" type="slidenum">
              <a:rPr lang="nl-NL">
                <a:solidFill>
                  <a:srgbClr val="000000"/>
                </a:solidFill>
                <a:latin typeface="Arial"/>
              </a:rPr>
              <a:pPr/>
              <a:t>‹Nº›</a:t>
            </a:fld>
            <a:endParaRPr lang="nl-NL">
              <a:solidFill>
                <a:srgbClr val="000000"/>
              </a:solidFill>
              <a:latin typeface="Arial"/>
            </a:endParaRPr>
          </a:p>
        </p:txBody>
      </p:sp>
    </p:spTree>
    <p:extLst>
      <p:ext uri="{BB962C8B-B14F-4D97-AF65-F5344CB8AC3E}">
        <p14:creationId xmlns:p14="http://schemas.microsoft.com/office/powerpoint/2010/main" val="355623323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8"/>
          <p:cNvSpPr>
            <a:spLocks noGrp="1" noChangeArrowheads="1"/>
          </p:cNvSpPr>
          <p:nvPr>
            <p:ph type="ftr" sz="quarter" idx="10"/>
          </p:nvPr>
        </p:nvSpPr>
        <p:spPr>
          <a:ln/>
        </p:spPr>
        <p:txBody>
          <a:bodyPr/>
          <a:lstStyle>
            <a:lvl1pPr>
              <a:defRPr/>
            </a:lvl1pPr>
          </a:lstStyle>
          <a:p>
            <a:pPr>
              <a:defRPr/>
            </a:pPr>
            <a:endParaRPr lang="nl-NL">
              <a:solidFill>
                <a:srgbClr val="000000"/>
              </a:solidFill>
            </a:endParaRPr>
          </a:p>
        </p:txBody>
      </p:sp>
      <p:sp>
        <p:nvSpPr>
          <p:cNvPr id="6" name="Rectangle 19"/>
          <p:cNvSpPr>
            <a:spLocks noGrp="1" noChangeArrowheads="1"/>
          </p:cNvSpPr>
          <p:nvPr>
            <p:ph type="sldNum" sz="quarter" idx="11"/>
          </p:nvPr>
        </p:nvSpPr>
        <p:spPr>
          <a:ln/>
        </p:spPr>
        <p:txBody>
          <a:bodyPr/>
          <a:lstStyle>
            <a:lvl1pPr>
              <a:defRPr/>
            </a:lvl1pPr>
          </a:lstStyle>
          <a:p>
            <a:fld id="{E767DBA3-0448-5C4F-8A62-653E2302627F}" type="slidenum">
              <a:rPr lang="nl-NL">
                <a:solidFill>
                  <a:srgbClr val="000000"/>
                </a:solidFill>
                <a:latin typeface="Arial"/>
              </a:rPr>
              <a:pPr/>
              <a:t>‹Nº›</a:t>
            </a:fld>
            <a:endParaRPr lang="nl-NL">
              <a:solidFill>
                <a:srgbClr val="000000"/>
              </a:solidFill>
              <a:latin typeface="Arial"/>
            </a:endParaRPr>
          </a:p>
        </p:txBody>
      </p:sp>
    </p:spTree>
    <p:extLst>
      <p:ext uri="{BB962C8B-B14F-4D97-AF65-F5344CB8AC3E}">
        <p14:creationId xmlns:p14="http://schemas.microsoft.com/office/powerpoint/2010/main" val="19169945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8"/>
          <p:cNvSpPr>
            <a:spLocks noGrp="1" noChangeArrowheads="1"/>
          </p:cNvSpPr>
          <p:nvPr>
            <p:ph type="ftr" sz="quarter" idx="10"/>
          </p:nvPr>
        </p:nvSpPr>
        <p:spPr>
          <a:ln/>
        </p:spPr>
        <p:txBody>
          <a:bodyPr/>
          <a:lstStyle>
            <a:lvl1pPr>
              <a:defRPr/>
            </a:lvl1pPr>
          </a:lstStyle>
          <a:p>
            <a:pPr>
              <a:defRPr/>
            </a:pPr>
            <a:endParaRPr lang="nl-NL">
              <a:solidFill>
                <a:srgbClr val="000000"/>
              </a:solidFill>
            </a:endParaRPr>
          </a:p>
        </p:txBody>
      </p:sp>
      <p:sp>
        <p:nvSpPr>
          <p:cNvPr id="5" name="Rectangle 19"/>
          <p:cNvSpPr>
            <a:spLocks noGrp="1" noChangeArrowheads="1"/>
          </p:cNvSpPr>
          <p:nvPr>
            <p:ph type="sldNum" sz="quarter" idx="11"/>
          </p:nvPr>
        </p:nvSpPr>
        <p:spPr>
          <a:ln/>
        </p:spPr>
        <p:txBody>
          <a:bodyPr/>
          <a:lstStyle>
            <a:lvl1pPr>
              <a:defRPr/>
            </a:lvl1pPr>
          </a:lstStyle>
          <a:p>
            <a:fld id="{BE25701E-1E28-994D-8DBA-E969C5368C59}" type="slidenum">
              <a:rPr lang="nl-NL">
                <a:solidFill>
                  <a:srgbClr val="000000"/>
                </a:solidFill>
                <a:latin typeface="Arial"/>
              </a:rPr>
              <a:pPr/>
              <a:t>‹Nº›</a:t>
            </a:fld>
            <a:endParaRPr lang="nl-NL">
              <a:solidFill>
                <a:srgbClr val="000000"/>
              </a:solidFill>
              <a:latin typeface="Arial"/>
            </a:endParaRPr>
          </a:p>
        </p:txBody>
      </p:sp>
    </p:spTree>
    <p:extLst>
      <p:ext uri="{BB962C8B-B14F-4D97-AF65-F5344CB8AC3E}">
        <p14:creationId xmlns:p14="http://schemas.microsoft.com/office/powerpoint/2010/main" val="25972395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92875" y="142875"/>
            <a:ext cx="1924050" cy="539591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719138" y="142875"/>
            <a:ext cx="5621337" cy="539591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8"/>
          <p:cNvSpPr>
            <a:spLocks noGrp="1" noChangeArrowheads="1"/>
          </p:cNvSpPr>
          <p:nvPr>
            <p:ph type="ftr" sz="quarter" idx="10"/>
          </p:nvPr>
        </p:nvSpPr>
        <p:spPr>
          <a:ln/>
        </p:spPr>
        <p:txBody>
          <a:bodyPr/>
          <a:lstStyle>
            <a:lvl1pPr>
              <a:defRPr/>
            </a:lvl1pPr>
          </a:lstStyle>
          <a:p>
            <a:pPr>
              <a:defRPr/>
            </a:pPr>
            <a:endParaRPr lang="nl-NL">
              <a:solidFill>
                <a:srgbClr val="000000"/>
              </a:solidFill>
            </a:endParaRPr>
          </a:p>
        </p:txBody>
      </p:sp>
      <p:sp>
        <p:nvSpPr>
          <p:cNvPr id="5" name="Rectangle 19"/>
          <p:cNvSpPr>
            <a:spLocks noGrp="1" noChangeArrowheads="1"/>
          </p:cNvSpPr>
          <p:nvPr>
            <p:ph type="sldNum" sz="quarter" idx="11"/>
          </p:nvPr>
        </p:nvSpPr>
        <p:spPr>
          <a:ln/>
        </p:spPr>
        <p:txBody>
          <a:bodyPr/>
          <a:lstStyle>
            <a:lvl1pPr>
              <a:defRPr/>
            </a:lvl1pPr>
          </a:lstStyle>
          <a:p>
            <a:fld id="{9A3A7AEA-750B-BD4A-9417-3BB096C17DD6}" type="slidenum">
              <a:rPr lang="nl-NL">
                <a:solidFill>
                  <a:srgbClr val="000000"/>
                </a:solidFill>
                <a:latin typeface="Arial"/>
              </a:rPr>
              <a:pPr/>
              <a:t>‹Nº›</a:t>
            </a:fld>
            <a:endParaRPr lang="nl-NL">
              <a:solidFill>
                <a:srgbClr val="000000"/>
              </a:solidFill>
              <a:latin typeface="Arial"/>
            </a:endParaRPr>
          </a:p>
        </p:txBody>
      </p:sp>
    </p:spTree>
    <p:extLst>
      <p:ext uri="{BB962C8B-B14F-4D97-AF65-F5344CB8AC3E}">
        <p14:creationId xmlns:p14="http://schemas.microsoft.com/office/powerpoint/2010/main" val="187936133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pic>
        <p:nvPicPr>
          <p:cNvPr id="10" name="Imagen 9" descr="fondo ica2 ppt.jpg"/>
          <p:cNvPicPr>
            <a:picLocks noChangeAspect="1"/>
          </p:cNvPicPr>
          <p:nvPr userDrawn="1"/>
        </p:nvPicPr>
        <p:blipFill rotWithShape="1">
          <a:blip r:embed="rId2"/>
          <a:srcRect t="89259"/>
          <a:stretch/>
        </p:blipFill>
        <p:spPr>
          <a:xfrm>
            <a:off x="0" y="6121400"/>
            <a:ext cx="9144000" cy="736600"/>
          </a:xfrm>
          <a:prstGeom prst="rect">
            <a:avLst/>
          </a:prstGeom>
        </p:spPr>
      </p:pic>
      <p:pic>
        <p:nvPicPr>
          <p:cNvPr id="8" name="Imagen 7" descr="fondo ica2 ppt.jpg"/>
          <p:cNvPicPr>
            <a:picLocks noChangeAspect="1"/>
          </p:cNvPicPr>
          <p:nvPr userDrawn="1"/>
        </p:nvPicPr>
        <p:blipFill rotWithShape="1">
          <a:blip r:embed="rId2"/>
          <a:srcRect b="93519"/>
          <a:stretch/>
        </p:blipFill>
        <p:spPr>
          <a:xfrm>
            <a:off x="0" y="0"/>
            <a:ext cx="9144000" cy="254000"/>
          </a:xfrm>
          <a:prstGeom prst="rect">
            <a:avLst/>
          </a:prstGeom>
        </p:spPr>
      </p:pic>
      <p:sp>
        <p:nvSpPr>
          <p:cNvPr id="3" name="Marcador de contenido 2"/>
          <p:cNvSpPr>
            <a:spLocks noGrp="1"/>
          </p:cNvSpPr>
          <p:nvPr>
            <p:ph idx="1"/>
          </p:nvPr>
        </p:nvSpPr>
        <p:spPr>
          <a:xfrm>
            <a:off x="396846" y="1217142"/>
            <a:ext cx="8366154" cy="4577513"/>
          </a:xfrm>
        </p:spPr>
        <p:txBody>
          <a:bodyPr>
            <a:normAutofit/>
          </a:bodyPr>
          <a:lstStyle>
            <a:lvl1pPr>
              <a:defRPr sz="2000" b="0" i="0">
                <a:latin typeface="AvenirNext LT Pro Regular"/>
                <a:cs typeface="AvenirNext LT Pro Regular"/>
              </a:defRPr>
            </a:lvl1pPr>
            <a:lvl2pPr>
              <a:defRPr sz="1800" b="0" i="0">
                <a:latin typeface="AvenirNext LT Pro Regular"/>
                <a:cs typeface="AvenirNext LT Pro Regular"/>
              </a:defRPr>
            </a:lvl2pPr>
            <a:lvl3pPr>
              <a:defRPr sz="1600" b="0" i="0">
                <a:latin typeface="AvenirNext LT Pro Regular"/>
                <a:cs typeface="AvenirNext LT Pro Regular"/>
              </a:defRPr>
            </a:lvl3pPr>
            <a:lvl4pPr>
              <a:defRPr sz="1400" b="0" i="0">
                <a:latin typeface="AvenirNext LT Pro Regular"/>
                <a:cs typeface="AvenirNext LT Pro Regular"/>
              </a:defRPr>
            </a:lvl4pPr>
            <a:lvl5pPr>
              <a:defRPr sz="1400" b="0" i="0">
                <a:latin typeface="AvenirNext LT Pro Regular"/>
                <a:cs typeface="AvenirNext LT Pro Regular"/>
              </a:defRPr>
            </a:lvl5pPr>
          </a:lstStyle>
          <a:p>
            <a:pPr lvl="0"/>
            <a:r>
              <a:rPr lang="es-ES_tradnl" dirty="0"/>
              <a:t>Haga clic para modificar el estilo de texto del patrón</a:t>
            </a:r>
          </a:p>
          <a:p>
            <a:pPr lvl="1"/>
            <a:r>
              <a:rPr lang="es-ES_tradnl" dirty="0"/>
              <a:t>Segundo nivel</a:t>
            </a:r>
          </a:p>
          <a:p>
            <a:pPr lvl="2"/>
            <a:r>
              <a:rPr lang="es-ES_tradnl" dirty="0"/>
              <a:t>Tercer nivel</a:t>
            </a:r>
          </a:p>
          <a:p>
            <a:pPr lvl="3"/>
            <a:r>
              <a:rPr lang="es-ES_tradnl" dirty="0"/>
              <a:t>Cuarto nivel</a:t>
            </a:r>
          </a:p>
          <a:p>
            <a:pPr lvl="4"/>
            <a:r>
              <a:rPr lang="es-ES_tradnl" dirty="0"/>
              <a:t>Quinto nivel</a:t>
            </a:r>
          </a:p>
        </p:txBody>
      </p:sp>
      <p:sp>
        <p:nvSpPr>
          <p:cNvPr id="9" name="CuadroTexto 8"/>
          <p:cNvSpPr txBox="1"/>
          <p:nvPr userDrawn="1"/>
        </p:nvSpPr>
        <p:spPr>
          <a:xfrm>
            <a:off x="4231970" y="6415417"/>
            <a:ext cx="671979" cy="276999"/>
          </a:xfrm>
          <a:prstGeom prst="rect">
            <a:avLst/>
          </a:prstGeom>
          <a:noFill/>
        </p:spPr>
        <p:txBody>
          <a:bodyPr wrap="none" rtlCol="0">
            <a:spAutoFit/>
          </a:bodyPr>
          <a:lstStyle/>
          <a:p>
            <a:r>
              <a:rPr lang="es-ES_tradnl" sz="1200" b="0" i="0" dirty="0">
                <a:latin typeface="AvenirNext LT Pro Regular"/>
                <a:cs typeface="AvenirNext LT Pro Regular"/>
              </a:rPr>
              <a:t>- </a:t>
            </a:r>
            <a:fld id="{85A7C816-CDE8-B149-9431-34B618CF58D5}" type="slidenum">
              <a:rPr lang="es-ES_tradnl" sz="1200" b="0" i="0" smtClean="0">
                <a:latin typeface="AvenirNext LT Pro Regular"/>
                <a:cs typeface="AvenirNext LT Pro Regular"/>
              </a:rPr>
              <a:pPr/>
              <a:t>‹Nº›</a:t>
            </a:fld>
            <a:r>
              <a:rPr lang="es-ES_tradnl" sz="1200" b="0" i="0" dirty="0">
                <a:latin typeface="AvenirNext LT Pro Regular"/>
                <a:cs typeface="AvenirNext LT Pro Regular"/>
              </a:rPr>
              <a:t> -</a:t>
            </a:r>
          </a:p>
        </p:txBody>
      </p:sp>
      <p:cxnSp>
        <p:nvCxnSpPr>
          <p:cNvPr id="12" name="Conector recto 11"/>
          <p:cNvCxnSpPr/>
          <p:nvPr userDrawn="1"/>
        </p:nvCxnSpPr>
        <p:spPr>
          <a:xfrm flipV="1">
            <a:off x="0" y="770764"/>
            <a:ext cx="9144000" cy="14597"/>
          </a:xfrm>
          <a:prstGeom prst="line">
            <a:avLst/>
          </a:prstGeom>
          <a:ln w="19050" cmpd="sng">
            <a:solidFill>
              <a:schemeClr val="bg1">
                <a:lumMod val="95000"/>
              </a:schemeClr>
            </a:solidFill>
            <a:prstDash val="solid"/>
          </a:ln>
        </p:spPr>
        <p:style>
          <a:lnRef idx="2">
            <a:schemeClr val="accent1"/>
          </a:lnRef>
          <a:fillRef idx="0">
            <a:schemeClr val="accent1"/>
          </a:fillRef>
          <a:effectRef idx="1">
            <a:schemeClr val="accent1"/>
          </a:effectRef>
          <a:fontRef idx="minor">
            <a:schemeClr val="tx1"/>
          </a:fontRef>
        </p:style>
      </p:cxnSp>
      <p:pic>
        <p:nvPicPr>
          <p:cNvPr id="13" name="Imagen 12" descr="fondo ica2 ppt.jpg"/>
          <p:cNvPicPr>
            <a:picLocks noChangeAspect="1"/>
          </p:cNvPicPr>
          <p:nvPr userDrawn="1"/>
        </p:nvPicPr>
        <p:blipFill rotWithShape="1">
          <a:blip r:embed="rId2"/>
          <a:srcRect l="4167" t="9671" r="6327" b="77990"/>
          <a:stretch/>
        </p:blipFill>
        <p:spPr>
          <a:xfrm>
            <a:off x="0" y="254002"/>
            <a:ext cx="9144000" cy="539814"/>
          </a:xfrm>
          <a:prstGeom prst="rect">
            <a:avLst/>
          </a:prstGeom>
        </p:spPr>
      </p:pic>
      <p:sp>
        <p:nvSpPr>
          <p:cNvPr id="2" name="Título 1"/>
          <p:cNvSpPr>
            <a:spLocks noGrp="1"/>
          </p:cNvSpPr>
          <p:nvPr>
            <p:ph type="title"/>
          </p:nvPr>
        </p:nvSpPr>
        <p:spPr>
          <a:xfrm>
            <a:off x="347711" y="336403"/>
            <a:ext cx="8392610" cy="343975"/>
          </a:xfrm>
        </p:spPr>
        <p:txBody>
          <a:bodyPr>
            <a:normAutofit/>
          </a:bodyPr>
          <a:lstStyle>
            <a:lvl1pPr algn="l">
              <a:defRPr sz="2400">
                <a:latin typeface="Just The Way You Are"/>
                <a:cs typeface="Just The Way You Are"/>
              </a:defRPr>
            </a:lvl1pPr>
          </a:lstStyle>
          <a:p>
            <a:r>
              <a:rPr lang="es-ES_tradnl"/>
              <a:t>Clic para editar título</a:t>
            </a:r>
          </a:p>
        </p:txBody>
      </p:sp>
      <p:pic>
        <p:nvPicPr>
          <p:cNvPr id="11" name="Imagen 10"/>
          <p:cNvPicPr>
            <a:picLocks noChangeAspect="1"/>
          </p:cNvPicPr>
          <p:nvPr userDrawn="1"/>
        </p:nvPicPr>
        <p:blipFill>
          <a:blip r:embed="rId3"/>
          <a:stretch>
            <a:fillRect/>
          </a:stretch>
        </p:blipFill>
        <p:spPr>
          <a:xfrm>
            <a:off x="6731000" y="6205290"/>
            <a:ext cx="2019300" cy="555771"/>
          </a:xfrm>
          <a:prstGeom prst="rect">
            <a:avLst/>
          </a:prstGeom>
        </p:spPr>
      </p:pic>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ítulo y objetos">
    <p:spTree>
      <p:nvGrpSpPr>
        <p:cNvPr id="1" name=""/>
        <p:cNvGrpSpPr/>
        <p:nvPr/>
      </p:nvGrpSpPr>
      <p:grpSpPr>
        <a:xfrm>
          <a:off x="0" y="0"/>
          <a:ext cx="0" cy="0"/>
          <a:chOff x="0" y="0"/>
          <a:chExt cx="0" cy="0"/>
        </a:xfrm>
      </p:grpSpPr>
      <p:pic>
        <p:nvPicPr>
          <p:cNvPr id="10" name="Imagen 9" descr="fondo ica2 ppt.jpg"/>
          <p:cNvPicPr>
            <a:picLocks noChangeAspect="1"/>
          </p:cNvPicPr>
          <p:nvPr userDrawn="1"/>
        </p:nvPicPr>
        <p:blipFill rotWithShape="1">
          <a:blip r:embed="rId2"/>
          <a:srcRect t="89259"/>
          <a:stretch/>
        </p:blipFill>
        <p:spPr>
          <a:xfrm>
            <a:off x="0" y="6121400"/>
            <a:ext cx="9144000" cy="736600"/>
          </a:xfrm>
          <a:prstGeom prst="rect">
            <a:avLst/>
          </a:prstGeom>
        </p:spPr>
      </p:pic>
      <p:pic>
        <p:nvPicPr>
          <p:cNvPr id="8" name="Imagen 7" descr="fondo ica2 ppt.jpg"/>
          <p:cNvPicPr>
            <a:picLocks noChangeAspect="1"/>
          </p:cNvPicPr>
          <p:nvPr userDrawn="1"/>
        </p:nvPicPr>
        <p:blipFill rotWithShape="1">
          <a:blip r:embed="rId2"/>
          <a:srcRect b="93519"/>
          <a:stretch/>
        </p:blipFill>
        <p:spPr>
          <a:xfrm>
            <a:off x="0" y="0"/>
            <a:ext cx="9144000" cy="254000"/>
          </a:xfrm>
          <a:prstGeom prst="rect">
            <a:avLst/>
          </a:prstGeom>
        </p:spPr>
      </p:pic>
      <p:sp>
        <p:nvSpPr>
          <p:cNvPr id="3" name="Marcador de contenido 2"/>
          <p:cNvSpPr>
            <a:spLocks noGrp="1"/>
          </p:cNvSpPr>
          <p:nvPr>
            <p:ph idx="1"/>
          </p:nvPr>
        </p:nvSpPr>
        <p:spPr>
          <a:xfrm>
            <a:off x="396846" y="1217142"/>
            <a:ext cx="8366154" cy="4577513"/>
          </a:xfrm>
        </p:spPr>
        <p:txBody>
          <a:bodyPr>
            <a:normAutofit/>
          </a:bodyPr>
          <a:lstStyle>
            <a:lvl1pPr>
              <a:defRPr sz="2000" b="0" i="0">
                <a:latin typeface="AvenirNext LT Pro Regular"/>
                <a:cs typeface="AvenirNext LT Pro Regular"/>
              </a:defRPr>
            </a:lvl1pPr>
            <a:lvl2pPr>
              <a:defRPr sz="1800" b="0" i="0">
                <a:latin typeface="AvenirNext LT Pro Regular"/>
                <a:cs typeface="AvenirNext LT Pro Regular"/>
              </a:defRPr>
            </a:lvl2pPr>
            <a:lvl3pPr>
              <a:defRPr sz="1600" b="0" i="0">
                <a:latin typeface="AvenirNext LT Pro Regular"/>
                <a:cs typeface="AvenirNext LT Pro Regular"/>
              </a:defRPr>
            </a:lvl3pPr>
            <a:lvl4pPr>
              <a:defRPr sz="1400" b="0" i="0">
                <a:latin typeface="AvenirNext LT Pro Regular"/>
                <a:cs typeface="AvenirNext LT Pro Regular"/>
              </a:defRPr>
            </a:lvl4pPr>
            <a:lvl5pPr>
              <a:defRPr sz="1400" b="0" i="0">
                <a:latin typeface="AvenirNext LT Pro Regular"/>
                <a:cs typeface="AvenirNext LT Pro Regular"/>
              </a:defRPr>
            </a:lvl5pPr>
          </a:lstStyle>
          <a:p>
            <a:pPr lvl="0"/>
            <a:r>
              <a:rPr lang="es-ES_tradnl" dirty="0"/>
              <a:t>Haga clic para modificar el estilo de texto del patrón</a:t>
            </a:r>
          </a:p>
          <a:p>
            <a:pPr lvl="1"/>
            <a:r>
              <a:rPr lang="es-ES_tradnl" dirty="0"/>
              <a:t>Segundo nivel</a:t>
            </a:r>
          </a:p>
          <a:p>
            <a:pPr lvl="2"/>
            <a:r>
              <a:rPr lang="es-ES_tradnl" dirty="0"/>
              <a:t>Tercer nivel</a:t>
            </a:r>
          </a:p>
          <a:p>
            <a:pPr lvl="3"/>
            <a:r>
              <a:rPr lang="es-ES_tradnl" dirty="0"/>
              <a:t>Cuarto nivel</a:t>
            </a:r>
          </a:p>
          <a:p>
            <a:pPr lvl="4"/>
            <a:r>
              <a:rPr lang="es-ES_tradnl" dirty="0"/>
              <a:t>Quinto nivel</a:t>
            </a:r>
          </a:p>
        </p:txBody>
      </p:sp>
      <p:sp>
        <p:nvSpPr>
          <p:cNvPr id="9" name="CuadroTexto 8"/>
          <p:cNvSpPr txBox="1"/>
          <p:nvPr userDrawn="1"/>
        </p:nvSpPr>
        <p:spPr>
          <a:xfrm>
            <a:off x="4231970" y="6415417"/>
            <a:ext cx="671979" cy="276999"/>
          </a:xfrm>
          <a:prstGeom prst="rect">
            <a:avLst/>
          </a:prstGeom>
          <a:noFill/>
        </p:spPr>
        <p:txBody>
          <a:bodyPr wrap="none" rtlCol="0">
            <a:spAutoFit/>
          </a:bodyPr>
          <a:lstStyle/>
          <a:p>
            <a:r>
              <a:rPr lang="es-ES_tradnl" sz="1200" b="0" i="0" dirty="0">
                <a:latin typeface="AvenirNext LT Pro Regular"/>
                <a:cs typeface="AvenirNext LT Pro Regular"/>
              </a:rPr>
              <a:t>- </a:t>
            </a:r>
            <a:fld id="{85A7C816-CDE8-B149-9431-34B618CF58D5}" type="slidenum">
              <a:rPr lang="es-ES_tradnl" sz="1200" b="0" i="0" smtClean="0">
                <a:latin typeface="AvenirNext LT Pro Regular"/>
                <a:cs typeface="AvenirNext LT Pro Regular"/>
              </a:rPr>
              <a:pPr/>
              <a:t>‹Nº›</a:t>
            </a:fld>
            <a:r>
              <a:rPr lang="es-ES_tradnl" sz="1200" b="0" i="0" dirty="0">
                <a:latin typeface="AvenirNext LT Pro Regular"/>
                <a:cs typeface="AvenirNext LT Pro Regular"/>
              </a:rPr>
              <a:t> -</a:t>
            </a:r>
          </a:p>
        </p:txBody>
      </p:sp>
      <p:sp>
        <p:nvSpPr>
          <p:cNvPr id="2" name="Título 1"/>
          <p:cNvSpPr>
            <a:spLocks noGrp="1"/>
          </p:cNvSpPr>
          <p:nvPr>
            <p:ph type="title"/>
          </p:nvPr>
        </p:nvSpPr>
        <p:spPr>
          <a:xfrm>
            <a:off x="347711" y="336403"/>
            <a:ext cx="8392610" cy="343975"/>
          </a:xfrm>
        </p:spPr>
        <p:txBody>
          <a:bodyPr>
            <a:normAutofit/>
          </a:bodyPr>
          <a:lstStyle>
            <a:lvl1pPr algn="l">
              <a:defRPr sz="2400">
                <a:latin typeface="Just The Way You Are"/>
                <a:cs typeface="Just The Way You Are"/>
              </a:defRPr>
            </a:lvl1pPr>
          </a:lstStyle>
          <a:p>
            <a:r>
              <a:rPr lang="es-ES_tradnl"/>
              <a:t>Clic para editar título</a:t>
            </a:r>
          </a:p>
        </p:txBody>
      </p:sp>
      <p:pic>
        <p:nvPicPr>
          <p:cNvPr id="11" name="Imagen 10"/>
          <p:cNvPicPr>
            <a:picLocks noChangeAspect="1"/>
          </p:cNvPicPr>
          <p:nvPr userDrawn="1"/>
        </p:nvPicPr>
        <p:blipFill>
          <a:blip r:embed="rId3"/>
          <a:stretch>
            <a:fillRect/>
          </a:stretch>
        </p:blipFill>
        <p:spPr>
          <a:xfrm>
            <a:off x="6731000" y="6205290"/>
            <a:ext cx="2019300" cy="555771"/>
          </a:xfrm>
          <a:prstGeom prst="rect">
            <a:avLst/>
          </a:prstGeom>
        </p:spPr>
      </p:pic>
    </p:spTree>
    <p:extLst>
      <p:ext uri="{BB962C8B-B14F-4D97-AF65-F5344CB8AC3E}">
        <p14:creationId xmlns:p14="http://schemas.microsoft.com/office/powerpoint/2010/main" val="10962703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2_Título y objetos">
    <p:spTree>
      <p:nvGrpSpPr>
        <p:cNvPr id="1" name=""/>
        <p:cNvGrpSpPr/>
        <p:nvPr/>
      </p:nvGrpSpPr>
      <p:grpSpPr>
        <a:xfrm>
          <a:off x="0" y="0"/>
          <a:ext cx="0" cy="0"/>
          <a:chOff x="0" y="0"/>
          <a:chExt cx="0" cy="0"/>
        </a:xfrm>
      </p:grpSpPr>
      <p:pic>
        <p:nvPicPr>
          <p:cNvPr id="10" name="Imagen 9" descr="fondo ica2 ppt.jpg"/>
          <p:cNvPicPr>
            <a:picLocks noChangeAspect="1"/>
          </p:cNvPicPr>
          <p:nvPr userDrawn="1"/>
        </p:nvPicPr>
        <p:blipFill rotWithShape="1">
          <a:blip r:embed="rId2"/>
          <a:srcRect t="89259"/>
          <a:stretch/>
        </p:blipFill>
        <p:spPr>
          <a:xfrm>
            <a:off x="0" y="6121400"/>
            <a:ext cx="9144000" cy="736600"/>
          </a:xfrm>
          <a:prstGeom prst="rect">
            <a:avLst/>
          </a:prstGeom>
        </p:spPr>
      </p:pic>
      <p:pic>
        <p:nvPicPr>
          <p:cNvPr id="8" name="Imagen 7" descr="fondo ica2 ppt.jpg"/>
          <p:cNvPicPr>
            <a:picLocks noChangeAspect="1"/>
          </p:cNvPicPr>
          <p:nvPr userDrawn="1"/>
        </p:nvPicPr>
        <p:blipFill rotWithShape="1">
          <a:blip r:embed="rId2"/>
          <a:srcRect b="93519"/>
          <a:stretch/>
        </p:blipFill>
        <p:spPr>
          <a:xfrm>
            <a:off x="0" y="0"/>
            <a:ext cx="9144000" cy="254000"/>
          </a:xfrm>
          <a:prstGeom prst="rect">
            <a:avLst/>
          </a:prstGeom>
        </p:spPr>
      </p:pic>
      <p:sp>
        <p:nvSpPr>
          <p:cNvPr id="3" name="Marcador de contenido 2"/>
          <p:cNvSpPr>
            <a:spLocks noGrp="1"/>
          </p:cNvSpPr>
          <p:nvPr>
            <p:ph idx="1"/>
          </p:nvPr>
        </p:nvSpPr>
        <p:spPr>
          <a:xfrm>
            <a:off x="396846" y="1217142"/>
            <a:ext cx="8366154" cy="4577513"/>
          </a:xfrm>
        </p:spPr>
        <p:txBody>
          <a:bodyPr>
            <a:normAutofit/>
          </a:bodyPr>
          <a:lstStyle>
            <a:lvl1pPr>
              <a:defRPr sz="2000" b="0" i="0">
                <a:latin typeface="AvenirNext LT Pro Regular"/>
                <a:cs typeface="AvenirNext LT Pro Regular"/>
              </a:defRPr>
            </a:lvl1pPr>
            <a:lvl2pPr>
              <a:defRPr sz="1800" b="0" i="0">
                <a:latin typeface="AvenirNext LT Pro Regular"/>
                <a:cs typeface="AvenirNext LT Pro Regular"/>
              </a:defRPr>
            </a:lvl2pPr>
            <a:lvl3pPr>
              <a:defRPr sz="1600" b="0" i="0">
                <a:latin typeface="AvenirNext LT Pro Regular"/>
                <a:cs typeface="AvenirNext LT Pro Regular"/>
              </a:defRPr>
            </a:lvl3pPr>
            <a:lvl4pPr>
              <a:defRPr sz="1400" b="0" i="0">
                <a:latin typeface="AvenirNext LT Pro Regular"/>
                <a:cs typeface="AvenirNext LT Pro Regular"/>
              </a:defRPr>
            </a:lvl4pPr>
            <a:lvl5pPr>
              <a:defRPr sz="1400" b="0" i="0">
                <a:latin typeface="AvenirNext LT Pro Regular"/>
                <a:cs typeface="AvenirNext LT Pro Regular"/>
              </a:defRPr>
            </a:lvl5pPr>
          </a:lstStyle>
          <a:p>
            <a:pPr lvl="0"/>
            <a:r>
              <a:rPr lang="es-ES_tradnl" dirty="0"/>
              <a:t>Haga clic para modificar el estilo de texto del patrón</a:t>
            </a:r>
          </a:p>
          <a:p>
            <a:pPr lvl="1"/>
            <a:r>
              <a:rPr lang="es-ES_tradnl" dirty="0"/>
              <a:t>Segundo nivel</a:t>
            </a:r>
          </a:p>
          <a:p>
            <a:pPr lvl="2"/>
            <a:r>
              <a:rPr lang="es-ES_tradnl" dirty="0"/>
              <a:t>Tercer nivel</a:t>
            </a:r>
          </a:p>
          <a:p>
            <a:pPr lvl="3"/>
            <a:r>
              <a:rPr lang="es-ES_tradnl" dirty="0"/>
              <a:t>Cuarto nivel</a:t>
            </a:r>
          </a:p>
          <a:p>
            <a:pPr lvl="4"/>
            <a:r>
              <a:rPr lang="es-ES_tradnl" dirty="0"/>
              <a:t>Quinto nivel</a:t>
            </a:r>
          </a:p>
        </p:txBody>
      </p:sp>
      <p:sp>
        <p:nvSpPr>
          <p:cNvPr id="9" name="CuadroTexto 8"/>
          <p:cNvSpPr txBox="1"/>
          <p:nvPr userDrawn="1"/>
        </p:nvSpPr>
        <p:spPr>
          <a:xfrm>
            <a:off x="4231970" y="6415417"/>
            <a:ext cx="671979" cy="276999"/>
          </a:xfrm>
          <a:prstGeom prst="rect">
            <a:avLst/>
          </a:prstGeom>
          <a:noFill/>
        </p:spPr>
        <p:txBody>
          <a:bodyPr wrap="none" rtlCol="0">
            <a:spAutoFit/>
          </a:bodyPr>
          <a:lstStyle/>
          <a:p>
            <a:r>
              <a:rPr lang="es-ES_tradnl" sz="1200" b="0" i="0" dirty="0">
                <a:latin typeface="AvenirNext LT Pro Regular"/>
                <a:cs typeface="AvenirNext LT Pro Regular"/>
              </a:rPr>
              <a:t>- </a:t>
            </a:r>
            <a:fld id="{85A7C816-CDE8-B149-9431-34B618CF58D5}" type="slidenum">
              <a:rPr lang="es-ES_tradnl" sz="1200" b="0" i="0" smtClean="0">
                <a:latin typeface="AvenirNext LT Pro Regular"/>
                <a:cs typeface="AvenirNext LT Pro Regular"/>
              </a:rPr>
              <a:pPr/>
              <a:t>‹Nº›</a:t>
            </a:fld>
            <a:r>
              <a:rPr lang="es-ES_tradnl" sz="1200" b="0" i="0" dirty="0">
                <a:latin typeface="AvenirNext LT Pro Regular"/>
                <a:cs typeface="AvenirNext LT Pro Regular"/>
              </a:rPr>
              <a:t> -</a:t>
            </a:r>
          </a:p>
        </p:txBody>
      </p:sp>
      <p:sp>
        <p:nvSpPr>
          <p:cNvPr id="2" name="Título 1"/>
          <p:cNvSpPr>
            <a:spLocks noGrp="1"/>
          </p:cNvSpPr>
          <p:nvPr>
            <p:ph type="title"/>
          </p:nvPr>
        </p:nvSpPr>
        <p:spPr>
          <a:xfrm>
            <a:off x="347711" y="336403"/>
            <a:ext cx="8392610" cy="343975"/>
          </a:xfrm>
        </p:spPr>
        <p:txBody>
          <a:bodyPr>
            <a:normAutofit/>
          </a:bodyPr>
          <a:lstStyle>
            <a:lvl1pPr algn="l">
              <a:defRPr sz="2400">
                <a:latin typeface="Just The Way You Are"/>
                <a:cs typeface="Just The Way You Are"/>
              </a:defRPr>
            </a:lvl1pPr>
          </a:lstStyle>
          <a:p>
            <a:r>
              <a:rPr lang="es-ES_tradnl"/>
              <a:t>Clic para editar título</a:t>
            </a:r>
          </a:p>
        </p:txBody>
      </p:sp>
      <p:pic>
        <p:nvPicPr>
          <p:cNvPr id="11" name="Imagen 10"/>
          <p:cNvPicPr>
            <a:picLocks noChangeAspect="1"/>
          </p:cNvPicPr>
          <p:nvPr userDrawn="1"/>
        </p:nvPicPr>
        <p:blipFill>
          <a:blip r:embed="rId3"/>
          <a:stretch>
            <a:fillRect/>
          </a:stretch>
        </p:blipFill>
        <p:spPr>
          <a:xfrm>
            <a:off x="6731000" y="6205290"/>
            <a:ext cx="2019300" cy="555771"/>
          </a:xfrm>
          <a:prstGeom prst="rect">
            <a:avLst/>
          </a:prstGeom>
        </p:spPr>
      </p:pic>
    </p:spTree>
    <p:extLst>
      <p:ext uri="{BB962C8B-B14F-4D97-AF65-F5344CB8AC3E}">
        <p14:creationId xmlns:p14="http://schemas.microsoft.com/office/powerpoint/2010/main" val="26993197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userDrawn="1">
  <p:cSld name="En blanco">
    <p:spTree>
      <p:nvGrpSpPr>
        <p:cNvPr id="1" name=""/>
        <p:cNvGrpSpPr/>
        <p:nvPr/>
      </p:nvGrpSpPr>
      <p:grpSpPr>
        <a:xfrm>
          <a:off x="0" y="0"/>
          <a:ext cx="0" cy="0"/>
          <a:chOff x="0" y="0"/>
          <a:chExt cx="0" cy="0"/>
        </a:xfrm>
      </p:grpSpPr>
      <p:sp>
        <p:nvSpPr>
          <p:cNvPr id="3" name="Rectangle 15"/>
          <p:cNvSpPr>
            <a:spLocks noChangeArrowheads="1"/>
          </p:cNvSpPr>
          <p:nvPr userDrawn="1"/>
        </p:nvSpPr>
        <p:spPr bwMode="auto">
          <a:xfrm>
            <a:off x="0" y="1296988"/>
            <a:ext cx="9140825" cy="547687"/>
          </a:xfrm>
          <a:prstGeom prst="rect">
            <a:avLst/>
          </a:prstGeom>
          <a:solidFill>
            <a:srgbClr val="000099"/>
          </a:solidFill>
          <a:ln w="9525">
            <a:noFill/>
            <a:miter lim="800000"/>
            <a:headEnd/>
            <a:tailEnd/>
          </a:ln>
        </p:spPr>
        <p:txBody>
          <a:bodyPr wrap="none" anchor="ctr"/>
          <a:lstStyle/>
          <a:p>
            <a:endParaRPr lang="es-ES_tradnl" dirty="0">
              <a:latin typeface="Calibri" pitchFamily="34" charset="0"/>
            </a:endParaRPr>
          </a:p>
        </p:txBody>
      </p:sp>
      <p:sp>
        <p:nvSpPr>
          <p:cNvPr id="6" name="Rectangle 5"/>
          <p:cNvSpPr>
            <a:spLocks noChangeArrowheads="1"/>
          </p:cNvSpPr>
          <p:nvPr userDrawn="1"/>
        </p:nvSpPr>
        <p:spPr bwMode="auto">
          <a:xfrm>
            <a:off x="0" y="1196975"/>
            <a:ext cx="9140825" cy="115888"/>
          </a:xfrm>
          <a:prstGeom prst="rect">
            <a:avLst/>
          </a:prstGeom>
          <a:solidFill>
            <a:srgbClr val="7CB228"/>
          </a:solidFill>
          <a:ln w="9525">
            <a:noFill/>
            <a:miter lim="800000"/>
            <a:headEnd/>
            <a:tailEnd/>
          </a:ln>
        </p:spPr>
        <p:txBody>
          <a:bodyPr wrap="none" anchor="ctr"/>
          <a:lstStyle/>
          <a:p>
            <a:endParaRPr lang="es-ES_tradnl"/>
          </a:p>
        </p:txBody>
      </p:sp>
      <p:sp>
        <p:nvSpPr>
          <p:cNvPr id="14" name="Line 18"/>
          <p:cNvSpPr>
            <a:spLocks noChangeShapeType="1"/>
          </p:cNvSpPr>
          <p:nvPr userDrawn="1"/>
        </p:nvSpPr>
        <p:spPr bwMode="auto">
          <a:xfrm>
            <a:off x="1173163" y="1389063"/>
            <a:ext cx="0" cy="360362"/>
          </a:xfrm>
          <a:prstGeom prst="line">
            <a:avLst/>
          </a:prstGeom>
          <a:noFill/>
          <a:ln w="9525">
            <a:solidFill>
              <a:schemeClr val="bg2"/>
            </a:solidFill>
            <a:round/>
            <a:headEnd/>
            <a:tailEnd/>
          </a:ln>
        </p:spPr>
        <p:txBody>
          <a:bodyPr/>
          <a:lstStyle/>
          <a:p>
            <a:pPr>
              <a:defRPr/>
            </a:pPr>
            <a:endParaRPr lang="es-ES">
              <a:latin typeface="Arial" charset="0"/>
            </a:endParaRPr>
          </a:p>
        </p:txBody>
      </p:sp>
      <p:sp>
        <p:nvSpPr>
          <p:cNvPr id="20" name="19 Título"/>
          <p:cNvSpPr>
            <a:spLocks noGrp="1"/>
          </p:cNvSpPr>
          <p:nvPr>
            <p:ph type="title" hasCustomPrompt="1"/>
          </p:nvPr>
        </p:nvSpPr>
        <p:spPr>
          <a:xfrm>
            <a:off x="1285852" y="1357298"/>
            <a:ext cx="7715304" cy="417530"/>
          </a:xfrm>
          <a:noFill/>
        </p:spPr>
        <p:txBody>
          <a:bodyPr/>
          <a:lstStyle>
            <a:lvl1pPr algn="l">
              <a:defRPr sz="1600" b="1">
                <a:solidFill>
                  <a:srgbClr val="FFFF00"/>
                </a:solidFill>
                <a:latin typeface="Verdana" pitchFamily="34" charset="0"/>
              </a:defRPr>
            </a:lvl1pPr>
          </a:lstStyle>
          <a:p>
            <a:r>
              <a:rPr lang="es-ES" dirty="0"/>
              <a:t>Título de la diapositiva</a:t>
            </a:r>
          </a:p>
        </p:txBody>
      </p:sp>
      <p:sp>
        <p:nvSpPr>
          <p:cNvPr id="17" name="21 Marcador de número de diapositiva"/>
          <p:cNvSpPr>
            <a:spLocks noGrp="1"/>
          </p:cNvSpPr>
          <p:nvPr>
            <p:ph type="sldNum" sz="quarter" idx="10"/>
          </p:nvPr>
        </p:nvSpPr>
        <p:spPr>
          <a:xfrm>
            <a:off x="179388" y="1341438"/>
            <a:ext cx="1008062" cy="503386"/>
          </a:xfrm>
        </p:spPr>
        <p:txBody>
          <a:bodyPr anchor="ctr"/>
          <a:lstStyle>
            <a:lvl1pPr algn="ctr">
              <a:defRPr sz="2400" b="1">
                <a:solidFill>
                  <a:srgbClr val="669900"/>
                </a:solidFill>
                <a:latin typeface="Verdana" pitchFamily="34" charset="0"/>
                <a:ea typeface="Verdana" pitchFamily="34" charset="0"/>
                <a:cs typeface="Verdana" pitchFamily="34" charset="0"/>
              </a:defRPr>
            </a:lvl1pPr>
          </a:lstStyle>
          <a:p>
            <a:fld id="{BA225631-B6DC-4ECA-939E-479967E181D0}" type="slidenum">
              <a:rPr lang="es-ES" smtClean="0"/>
              <a:pPr/>
              <a:t>‹Nº›</a:t>
            </a:fld>
            <a:endParaRPr lang="es-ES" dirty="0"/>
          </a:p>
        </p:txBody>
      </p:sp>
      <p:pic>
        <p:nvPicPr>
          <p:cNvPr id="15" name="Picture 19" descr="logo"/>
          <p:cNvPicPr>
            <a:picLocks noChangeAspect="1" noChangeArrowheads="1"/>
          </p:cNvPicPr>
          <p:nvPr userDrawn="1"/>
        </p:nvPicPr>
        <p:blipFill>
          <a:blip r:embed="rId2" cstate="screen"/>
          <a:srcRect t="7979"/>
          <a:stretch>
            <a:fillRect/>
          </a:stretch>
        </p:blipFill>
        <p:spPr bwMode="auto">
          <a:xfrm>
            <a:off x="105941" y="84807"/>
            <a:ext cx="2809875" cy="823913"/>
          </a:xfrm>
          <a:prstGeom prst="rect">
            <a:avLst/>
          </a:prstGeom>
          <a:noFill/>
          <a:ln w="9525">
            <a:noFill/>
            <a:miter lim="800000"/>
            <a:headEnd/>
            <a:tailEnd/>
          </a:ln>
        </p:spPr>
      </p:pic>
      <p:sp>
        <p:nvSpPr>
          <p:cNvPr id="11" name="Rectangle 5"/>
          <p:cNvSpPr>
            <a:spLocks noChangeArrowheads="1"/>
          </p:cNvSpPr>
          <p:nvPr userDrawn="1"/>
        </p:nvSpPr>
        <p:spPr bwMode="auto">
          <a:xfrm flipH="1">
            <a:off x="0" y="1844824"/>
            <a:ext cx="115200" cy="5013176"/>
          </a:xfrm>
          <a:prstGeom prst="rect">
            <a:avLst/>
          </a:prstGeom>
          <a:solidFill>
            <a:schemeClr val="bg1">
              <a:lumMod val="65000"/>
            </a:schemeClr>
          </a:solidFill>
          <a:ln w="9525">
            <a:noFill/>
            <a:miter lim="800000"/>
            <a:headEnd/>
            <a:tailEnd/>
          </a:ln>
        </p:spPr>
        <p:txBody>
          <a:bodyPr wrap="none" anchor="ctr"/>
          <a:lstStyle/>
          <a:p>
            <a:endParaRPr lang="es-ES_tradnl"/>
          </a:p>
        </p:txBody>
      </p:sp>
      <p:sp>
        <p:nvSpPr>
          <p:cNvPr id="12" name="11 CuadroTexto"/>
          <p:cNvSpPr txBox="1"/>
          <p:nvPr userDrawn="1"/>
        </p:nvSpPr>
        <p:spPr>
          <a:xfrm>
            <a:off x="4175448" y="412699"/>
            <a:ext cx="4968552" cy="360040"/>
          </a:xfrm>
          <a:prstGeom prst="rect">
            <a:avLst/>
          </a:prstGeom>
          <a:noFill/>
        </p:spPr>
        <p:txBody>
          <a:bodyPr wrap="none" rtlCol="0" anchor="b">
            <a:noAutofit/>
          </a:bodyPr>
          <a:lstStyle/>
          <a:p>
            <a:pPr algn="l"/>
            <a:r>
              <a:rPr lang="es-ES" sz="1600" dirty="0">
                <a:latin typeface="Verdana" pitchFamily="34" charset="0"/>
                <a:ea typeface="Verdana" pitchFamily="34" charset="0"/>
                <a:cs typeface="Verdana" pitchFamily="34" charset="0"/>
              </a:rPr>
              <a:t>Gestión del </a:t>
            </a:r>
            <a:r>
              <a:rPr lang="es-ES" sz="1600" dirty="0" smtClean="0">
                <a:latin typeface="Verdana" pitchFamily="34" charset="0"/>
                <a:ea typeface="Verdana" pitchFamily="34" charset="0"/>
                <a:cs typeface="Verdana" pitchFamily="34" charset="0"/>
              </a:rPr>
              <a:t>Conocimiento </a:t>
            </a:r>
            <a:r>
              <a:rPr lang="es-ES" sz="1600" dirty="0">
                <a:latin typeface="Verdana" pitchFamily="34" charset="0"/>
                <a:ea typeface="Verdana" pitchFamily="34" charset="0"/>
                <a:cs typeface="Verdana" pitchFamily="34" charset="0"/>
              </a:rPr>
              <a:t>en el CSN</a:t>
            </a:r>
          </a:p>
        </p:txBody>
      </p:sp>
      <p:sp>
        <p:nvSpPr>
          <p:cNvPr id="18" name="Text Box 14">
            <a:hlinkClick r:id="rId3"/>
          </p:cNvPr>
          <p:cNvSpPr txBox="1">
            <a:spLocks noChangeArrowheads="1"/>
          </p:cNvSpPr>
          <p:nvPr userDrawn="1"/>
        </p:nvSpPr>
        <p:spPr bwMode="auto">
          <a:xfrm>
            <a:off x="1619672" y="548680"/>
            <a:ext cx="779381" cy="261610"/>
          </a:xfrm>
          <a:prstGeom prst="rect">
            <a:avLst/>
          </a:prstGeom>
          <a:noFill/>
          <a:ln w="9525">
            <a:noFill/>
            <a:miter lim="800000"/>
            <a:headEnd/>
            <a:tailEnd/>
          </a:ln>
        </p:spPr>
        <p:txBody>
          <a:bodyPr wrap="none">
            <a:spAutoFit/>
          </a:bodyPr>
          <a:lstStyle/>
          <a:p>
            <a:pPr algn="l">
              <a:defRPr/>
            </a:pPr>
            <a:r>
              <a:rPr lang="es-ES" sz="1100" b="0" kern="0" spc="-100" baseline="0" dirty="0">
                <a:solidFill>
                  <a:srgbClr val="336699"/>
                </a:solidFill>
                <a:latin typeface="TradeGothic Bold" pitchFamily="34" charset="0"/>
              </a:rPr>
              <a:t>www.csn..es</a:t>
            </a:r>
          </a:p>
        </p:txBody>
      </p:sp>
    </p:spTree>
    <p:extLst>
      <p:ext uri="{BB962C8B-B14F-4D97-AF65-F5344CB8AC3E}">
        <p14:creationId xmlns:p14="http://schemas.microsoft.com/office/powerpoint/2010/main" val="20504456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8"/>
          <p:cNvSpPr>
            <a:spLocks noGrp="1" noChangeArrowheads="1"/>
          </p:cNvSpPr>
          <p:nvPr>
            <p:ph type="ftr" sz="quarter" idx="10"/>
          </p:nvPr>
        </p:nvSpPr>
        <p:spPr>
          <a:ln/>
        </p:spPr>
        <p:txBody>
          <a:bodyPr/>
          <a:lstStyle>
            <a:lvl1pPr>
              <a:defRPr/>
            </a:lvl1pPr>
          </a:lstStyle>
          <a:p>
            <a:pPr>
              <a:defRPr/>
            </a:pPr>
            <a:endParaRPr lang="nl-NL">
              <a:solidFill>
                <a:srgbClr val="000000"/>
              </a:solidFill>
            </a:endParaRPr>
          </a:p>
        </p:txBody>
      </p:sp>
      <p:sp>
        <p:nvSpPr>
          <p:cNvPr id="5" name="Rectangle 19"/>
          <p:cNvSpPr>
            <a:spLocks noGrp="1" noChangeArrowheads="1"/>
          </p:cNvSpPr>
          <p:nvPr>
            <p:ph type="sldNum" sz="quarter" idx="11"/>
          </p:nvPr>
        </p:nvSpPr>
        <p:spPr>
          <a:ln/>
        </p:spPr>
        <p:txBody>
          <a:bodyPr/>
          <a:lstStyle>
            <a:lvl1pPr>
              <a:defRPr/>
            </a:lvl1pPr>
          </a:lstStyle>
          <a:p>
            <a:fld id="{07A9C3F0-3790-C744-8DBF-1140C2D58511}" type="slidenum">
              <a:rPr lang="nl-NL">
                <a:solidFill>
                  <a:srgbClr val="000000"/>
                </a:solidFill>
                <a:latin typeface="Arial"/>
              </a:rPr>
              <a:pPr/>
              <a:t>‹Nº›</a:t>
            </a:fld>
            <a:endParaRPr lang="nl-NL">
              <a:solidFill>
                <a:srgbClr val="000000"/>
              </a:solidFill>
              <a:latin typeface="Arial"/>
            </a:endParaRPr>
          </a:p>
        </p:txBody>
      </p:sp>
    </p:spTree>
    <p:extLst>
      <p:ext uri="{BB962C8B-B14F-4D97-AF65-F5344CB8AC3E}">
        <p14:creationId xmlns:p14="http://schemas.microsoft.com/office/powerpoint/2010/main" val="1555062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8"/>
          <p:cNvSpPr>
            <a:spLocks noGrp="1" noChangeArrowheads="1"/>
          </p:cNvSpPr>
          <p:nvPr>
            <p:ph type="ftr" sz="quarter" idx="10"/>
          </p:nvPr>
        </p:nvSpPr>
        <p:spPr>
          <a:ln/>
        </p:spPr>
        <p:txBody>
          <a:bodyPr/>
          <a:lstStyle>
            <a:lvl1pPr>
              <a:defRPr/>
            </a:lvl1pPr>
          </a:lstStyle>
          <a:p>
            <a:pPr>
              <a:defRPr/>
            </a:pPr>
            <a:endParaRPr lang="nl-NL">
              <a:solidFill>
                <a:srgbClr val="000000"/>
              </a:solidFill>
            </a:endParaRPr>
          </a:p>
        </p:txBody>
      </p:sp>
      <p:sp>
        <p:nvSpPr>
          <p:cNvPr id="5" name="Rectangle 19"/>
          <p:cNvSpPr>
            <a:spLocks noGrp="1" noChangeArrowheads="1"/>
          </p:cNvSpPr>
          <p:nvPr>
            <p:ph type="sldNum" sz="quarter" idx="11"/>
          </p:nvPr>
        </p:nvSpPr>
        <p:spPr>
          <a:ln/>
        </p:spPr>
        <p:txBody>
          <a:bodyPr/>
          <a:lstStyle>
            <a:lvl1pPr>
              <a:defRPr/>
            </a:lvl1pPr>
          </a:lstStyle>
          <a:p>
            <a:fld id="{72587D19-DDEC-564F-9114-BD5FC629D0A0}" type="slidenum">
              <a:rPr lang="nl-NL">
                <a:solidFill>
                  <a:srgbClr val="000000"/>
                </a:solidFill>
                <a:latin typeface="Arial"/>
              </a:rPr>
              <a:pPr/>
              <a:t>‹Nº›</a:t>
            </a:fld>
            <a:endParaRPr lang="nl-NL">
              <a:solidFill>
                <a:srgbClr val="000000"/>
              </a:solidFill>
              <a:latin typeface="Arial"/>
            </a:endParaRPr>
          </a:p>
        </p:txBody>
      </p:sp>
    </p:spTree>
    <p:extLst>
      <p:ext uri="{BB962C8B-B14F-4D97-AF65-F5344CB8AC3E}">
        <p14:creationId xmlns:p14="http://schemas.microsoft.com/office/powerpoint/2010/main" val="15757398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725488" y="914400"/>
            <a:ext cx="3768725" cy="46243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6613" y="914400"/>
            <a:ext cx="3770312" cy="462438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8"/>
          <p:cNvSpPr>
            <a:spLocks noGrp="1" noChangeArrowheads="1"/>
          </p:cNvSpPr>
          <p:nvPr>
            <p:ph type="ftr" sz="quarter" idx="10"/>
          </p:nvPr>
        </p:nvSpPr>
        <p:spPr>
          <a:ln/>
        </p:spPr>
        <p:txBody>
          <a:bodyPr/>
          <a:lstStyle>
            <a:lvl1pPr>
              <a:defRPr/>
            </a:lvl1pPr>
          </a:lstStyle>
          <a:p>
            <a:pPr>
              <a:defRPr/>
            </a:pPr>
            <a:endParaRPr lang="nl-NL">
              <a:solidFill>
                <a:srgbClr val="000000"/>
              </a:solidFill>
            </a:endParaRPr>
          </a:p>
        </p:txBody>
      </p:sp>
      <p:sp>
        <p:nvSpPr>
          <p:cNvPr id="6" name="Rectangle 19"/>
          <p:cNvSpPr>
            <a:spLocks noGrp="1" noChangeArrowheads="1"/>
          </p:cNvSpPr>
          <p:nvPr>
            <p:ph type="sldNum" sz="quarter" idx="11"/>
          </p:nvPr>
        </p:nvSpPr>
        <p:spPr>
          <a:ln/>
        </p:spPr>
        <p:txBody>
          <a:bodyPr/>
          <a:lstStyle>
            <a:lvl1pPr>
              <a:defRPr/>
            </a:lvl1pPr>
          </a:lstStyle>
          <a:p>
            <a:fld id="{241BD4F1-CAFA-DB46-9DB9-37A74C925C3A}" type="slidenum">
              <a:rPr lang="nl-NL">
                <a:solidFill>
                  <a:srgbClr val="000000"/>
                </a:solidFill>
                <a:latin typeface="Arial"/>
              </a:rPr>
              <a:pPr/>
              <a:t>‹Nº›</a:t>
            </a:fld>
            <a:endParaRPr lang="nl-NL">
              <a:solidFill>
                <a:srgbClr val="000000"/>
              </a:solidFill>
              <a:latin typeface="Arial"/>
            </a:endParaRPr>
          </a:p>
        </p:txBody>
      </p:sp>
    </p:spTree>
    <p:extLst>
      <p:ext uri="{BB962C8B-B14F-4D97-AF65-F5344CB8AC3E}">
        <p14:creationId xmlns:p14="http://schemas.microsoft.com/office/powerpoint/2010/main" val="12821116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8"/>
          <p:cNvSpPr>
            <a:spLocks noGrp="1" noChangeArrowheads="1"/>
          </p:cNvSpPr>
          <p:nvPr>
            <p:ph type="ftr" sz="quarter" idx="10"/>
          </p:nvPr>
        </p:nvSpPr>
        <p:spPr>
          <a:ln/>
        </p:spPr>
        <p:txBody>
          <a:bodyPr/>
          <a:lstStyle>
            <a:lvl1pPr>
              <a:defRPr/>
            </a:lvl1pPr>
          </a:lstStyle>
          <a:p>
            <a:pPr>
              <a:defRPr/>
            </a:pPr>
            <a:endParaRPr lang="nl-NL">
              <a:solidFill>
                <a:srgbClr val="000000"/>
              </a:solidFill>
            </a:endParaRPr>
          </a:p>
        </p:txBody>
      </p:sp>
      <p:sp>
        <p:nvSpPr>
          <p:cNvPr id="8" name="Rectangle 19"/>
          <p:cNvSpPr>
            <a:spLocks noGrp="1" noChangeArrowheads="1"/>
          </p:cNvSpPr>
          <p:nvPr>
            <p:ph type="sldNum" sz="quarter" idx="11"/>
          </p:nvPr>
        </p:nvSpPr>
        <p:spPr>
          <a:ln/>
        </p:spPr>
        <p:txBody>
          <a:bodyPr/>
          <a:lstStyle>
            <a:lvl1pPr>
              <a:defRPr/>
            </a:lvl1pPr>
          </a:lstStyle>
          <a:p>
            <a:fld id="{4A927A72-ADC8-9742-B9C0-33A8835DDB12}" type="slidenum">
              <a:rPr lang="nl-NL">
                <a:solidFill>
                  <a:srgbClr val="000000"/>
                </a:solidFill>
                <a:latin typeface="Arial"/>
              </a:rPr>
              <a:pPr/>
              <a:t>‹Nº›</a:t>
            </a:fld>
            <a:endParaRPr lang="nl-NL">
              <a:solidFill>
                <a:srgbClr val="000000"/>
              </a:solidFill>
              <a:latin typeface="Arial"/>
            </a:endParaRPr>
          </a:p>
        </p:txBody>
      </p:sp>
    </p:spTree>
    <p:extLst>
      <p:ext uri="{BB962C8B-B14F-4D97-AF65-F5344CB8AC3E}">
        <p14:creationId xmlns:p14="http://schemas.microsoft.com/office/powerpoint/2010/main" val="31744100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3.xml"/><Relationship Id="rId13" Type="http://schemas.openxmlformats.org/officeDocument/2006/relationships/image" Target="../media/image5.png"/><Relationship Id="rId3" Type="http://schemas.openxmlformats.org/officeDocument/2006/relationships/slideLayout" Target="../slideLayouts/slideLayout8.xml"/><Relationship Id="rId7" Type="http://schemas.openxmlformats.org/officeDocument/2006/relationships/slideLayout" Target="../slideLayouts/slideLayout12.xml"/><Relationship Id="rId12" Type="http://schemas.openxmlformats.org/officeDocument/2006/relationships/image" Target="../media/image4.png"/><Relationship Id="rId2" Type="http://schemas.openxmlformats.org/officeDocument/2006/relationships/slideLayout" Target="../slideLayouts/slideLayout7.xml"/><Relationship Id="rId1" Type="http://schemas.openxmlformats.org/officeDocument/2006/relationships/slideLayout" Target="../slideLayouts/slideLayout6.xml"/><Relationship Id="rId6" Type="http://schemas.openxmlformats.org/officeDocument/2006/relationships/slideLayout" Target="../slideLayouts/slideLayout11.xml"/><Relationship Id="rId11" Type="http://schemas.openxmlformats.org/officeDocument/2006/relationships/theme" Target="../theme/theme2.xml"/><Relationship Id="rId5" Type="http://schemas.openxmlformats.org/officeDocument/2006/relationships/slideLayout" Target="../slideLayouts/slideLayout10.xml"/><Relationship Id="rId10" Type="http://schemas.openxmlformats.org/officeDocument/2006/relationships/slideLayout" Target="../slideLayouts/slideLayout15.xml"/><Relationship Id="rId4" Type="http://schemas.openxmlformats.org/officeDocument/2006/relationships/slideLayout" Target="../slideLayouts/slideLayout9.xml"/><Relationship Id="rId9"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_tradnl"/>
              <a:t>Clic para editar título</a:t>
            </a:r>
          </a:p>
        </p:txBody>
      </p:sp>
      <p:sp>
        <p:nvSpPr>
          <p:cNvPr id="3" name="Marcador de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_tradnl"/>
              <a:t>Haga clic para modificar el estilo de texto del patrón</a:t>
            </a:r>
          </a:p>
          <a:p>
            <a:pPr lvl="1"/>
            <a:r>
              <a:rPr lang="es-ES_tradnl"/>
              <a:t>Segundo nivel</a:t>
            </a:r>
          </a:p>
          <a:p>
            <a:pPr lvl="2"/>
            <a:r>
              <a:rPr lang="es-ES_tradnl"/>
              <a:t>Tercer nivel</a:t>
            </a:r>
          </a:p>
          <a:p>
            <a:pPr lvl="3"/>
            <a:r>
              <a:rPr lang="es-ES_tradnl"/>
              <a:t>Cuarto nivel</a:t>
            </a:r>
          </a:p>
          <a:p>
            <a:pPr lvl="4"/>
            <a:r>
              <a:rPr lang="es-ES_tradnl"/>
              <a:t>Quinto nivel</a:t>
            </a:r>
          </a:p>
        </p:txBody>
      </p:sp>
      <p:sp>
        <p:nvSpPr>
          <p:cNvPr id="4" name="Marcador de fech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1BDF6DB-A9AA-6A47-93A2-78E7375D993D}" type="datetimeFigureOut">
              <a:rPr lang="es-ES_tradnl" smtClean="0"/>
              <a:pPr/>
              <a:t>19/11/2018</a:t>
            </a:fld>
            <a:endParaRPr lang="es-ES_tradnl" dirty="0"/>
          </a:p>
        </p:txBody>
      </p:sp>
      <p:sp>
        <p:nvSpPr>
          <p:cNvPr id="5" name="Marcador de pie de página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ES_tradnl" dirty="0"/>
          </a:p>
        </p:txBody>
      </p:sp>
      <p:sp>
        <p:nvSpPr>
          <p:cNvPr id="6" name="Marcador de número de diapositiva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05C72A9-6DDD-AD41-B39E-BA47289A880F}" type="slidenum">
              <a:rPr lang="es-ES_tradnl" smtClean="0"/>
              <a:pPr/>
              <a:t>‹Nº›</a:t>
            </a:fld>
            <a:endParaRPr lang="es-ES_tradnl" dirty="0"/>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 id="2147483653" r:id="rId3"/>
    <p:sldLayoutId id="2147483654" r:id="rId4"/>
    <p:sldLayoutId id="2147483667" r:id="rId5"/>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s-ES_tradnl"/>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7"/>
          <p:cNvSpPr>
            <a:spLocks noChangeArrowheads="1"/>
          </p:cNvSpPr>
          <p:nvPr/>
        </p:nvSpPr>
        <p:spPr bwMode="hidden">
          <a:xfrm>
            <a:off x="0" y="0"/>
            <a:ext cx="9144000" cy="539750"/>
          </a:xfrm>
          <a:prstGeom prst="rect">
            <a:avLst/>
          </a:prstGeom>
          <a:solidFill>
            <a:srgbClr val="2D8BC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defTabSz="914400" fontAlgn="base">
              <a:spcBef>
                <a:spcPct val="0"/>
              </a:spcBef>
              <a:spcAft>
                <a:spcPct val="0"/>
              </a:spcAft>
            </a:pPr>
            <a:endParaRPr lang="en-US" sz="2400" dirty="0">
              <a:solidFill>
                <a:srgbClr val="000000"/>
              </a:solidFill>
              <a:latin typeface="Arial" charset="0"/>
              <a:ea typeface="ＭＳ Ｐゴシック" charset="0"/>
            </a:endParaRPr>
          </a:p>
        </p:txBody>
      </p:sp>
      <p:grpSp>
        <p:nvGrpSpPr>
          <p:cNvPr id="1027" name="Group 25"/>
          <p:cNvGrpSpPr>
            <a:grpSpLocks/>
          </p:cNvGrpSpPr>
          <p:nvPr/>
        </p:nvGrpSpPr>
        <p:grpSpPr bwMode="auto">
          <a:xfrm>
            <a:off x="0" y="6019800"/>
            <a:ext cx="9144000" cy="539750"/>
            <a:chOff x="0" y="3627"/>
            <a:chExt cx="5760" cy="340"/>
          </a:xfrm>
        </p:grpSpPr>
        <p:sp>
          <p:nvSpPr>
            <p:cNvPr id="1032" name="Rectangle 8"/>
            <p:cNvSpPr>
              <a:spLocks noChangeArrowheads="1"/>
            </p:cNvSpPr>
            <p:nvPr/>
          </p:nvSpPr>
          <p:spPr bwMode="hidden">
            <a:xfrm>
              <a:off x="0" y="3797"/>
              <a:ext cx="5760" cy="170"/>
            </a:xfrm>
            <a:prstGeom prst="rect">
              <a:avLst/>
            </a:prstGeom>
            <a:solidFill>
              <a:srgbClr val="79C1ED"/>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defTabSz="914400" fontAlgn="base">
                <a:spcBef>
                  <a:spcPct val="0"/>
                </a:spcBef>
                <a:spcAft>
                  <a:spcPct val="0"/>
                </a:spcAft>
              </a:pPr>
              <a:endParaRPr lang="en-US" sz="2400" dirty="0">
                <a:solidFill>
                  <a:srgbClr val="000000"/>
                </a:solidFill>
                <a:latin typeface="Arial" charset="0"/>
                <a:ea typeface="ＭＳ Ｐゴシック" charset="0"/>
              </a:endParaRPr>
            </a:p>
          </p:txBody>
        </p:sp>
        <p:sp>
          <p:nvSpPr>
            <p:cNvPr id="1033" name="Rectangle 9"/>
            <p:cNvSpPr>
              <a:spLocks noChangeArrowheads="1"/>
            </p:cNvSpPr>
            <p:nvPr/>
          </p:nvSpPr>
          <p:spPr bwMode="black">
            <a:xfrm>
              <a:off x="4970" y="3627"/>
              <a:ext cx="790" cy="170"/>
            </a:xfrm>
            <a:prstGeom prst="rect">
              <a:avLst/>
            </a:prstGeom>
            <a:solidFill>
              <a:srgbClr val="0081D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Lst>
          </p:spPr>
          <p:txBody>
            <a:bodyPr wrap="none" anchor="ctr"/>
            <a:lstStyle/>
            <a:p>
              <a:pPr defTabSz="914400" fontAlgn="base">
                <a:spcBef>
                  <a:spcPct val="0"/>
                </a:spcBef>
                <a:spcAft>
                  <a:spcPct val="0"/>
                </a:spcAft>
              </a:pPr>
              <a:endParaRPr lang="en-US" sz="2400" dirty="0">
                <a:solidFill>
                  <a:srgbClr val="000000"/>
                </a:solidFill>
                <a:latin typeface="Arial" charset="0"/>
                <a:ea typeface="ＭＳ Ｐゴシック" charset="0"/>
              </a:endParaRPr>
            </a:p>
          </p:txBody>
        </p:sp>
        <p:pic>
          <p:nvPicPr>
            <p:cNvPr id="1034" name="Picture 10" descr="Bekaert_W"/>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5040" y="3670"/>
              <a:ext cx="646" cy="8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pic>
          <p:nvPicPr>
            <p:cNvPr id="1035" name="Picture 11" descr="BetterTogether_W"/>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5167" y="3847"/>
              <a:ext cx="521" cy="71"/>
            </a:xfrm>
            <a:prstGeom prst="rect">
              <a:avLst/>
            </a:prstGeom>
            <a:noFill/>
            <a:ln>
              <a:noFill/>
            </a:ln>
            <a:extLst>
              <a:ext uri="{909E8E84-426E-40dd-AFC4-6F175D3DCCD1}">
                <a14:hiddenFill xmlns:a14="http://schemas.microsoft.com/office/drawing/2010/main" xmlns="">
                  <a:solidFill>
                    <a:srgbClr val="FFFFFF"/>
                  </a:solidFill>
                </a14:hiddenFill>
              </a:ext>
              <a:ext uri="{91240B29-F687-4f45-9708-019B960494DF}">
                <a14:hiddenLine xmlns:a14="http://schemas.microsoft.com/office/drawing/2010/main" xmlns="" w="9525">
                  <a:solidFill>
                    <a:srgbClr val="000000"/>
                  </a:solidFill>
                  <a:miter lim="800000"/>
                  <a:headEnd/>
                  <a:tailEnd/>
                </a14:hiddenLine>
              </a:ext>
            </a:extLst>
          </p:spPr>
        </p:pic>
      </p:grpSp>
      <p:sp>
        <p:nvSpPr>
          <p:cNvPr id="1028" name="Rectangle 2"/>
          <p:cNvSpPr>
            <a:spLocks noGrp="1" noChangeArrowheads="1"/>
          </p:cNvSpPr>
          <p:nvPr>
            <p:ph type="title"/>
          </p:nvPr>
        </p:nvSpPr>
        <p:spPr bwMode="blackWhite">
          <a:xfrm>
            <a:off x="719138" y="142875"/>
            <a:ext cx="7693025" cy="360363"/>
          </a:xfrm>
          <a:prstGeom prst="rect">
            <a:avLst/>
          </a:prstGeom>
          <a:solidFill>
            <a:srgbClr val="2D8BC2"/>
          </a:solidFill>
          <a:ln>
            <a:noFill/>
          </a:ln>
          <a:effectLst/>
          <a:extLs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nl-NL"/>
              <a:t>Click to edit Master title style</a:t>
            </a:r>
          </a:p>
        </p:txBody>
      </p:sp>
      <p:sp>
        <p:nvSpPr>
          <p:cNvPr id="1029" name="Rectangle 3"/>
          <p:cNvSpPr>
            <a:spLocks noGrp="1" noChangeArrowheads="1"/>
          </p:cNvSpPr>
          <p:nvPr>
            <p:ph type="body" idx="1"/>
          </p:nvPr>
        </p:nvSpPr>
        <p:spPr bwMode="auto">
          <a:xfrm>
            <a:off x="725488" y="914400"/>
            <a:ext cx="7691437" cy="462438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xmlns="" val="1"/>
            </a:ext>
          </a:extLst>
        </p:spPr>
        <p:txBody>
          <a:bodyPr vert="horz" wrap="square" lIns="0" tIns="0" rIns="0" bIns="0" numCol="1" anchor="t" anchorCtr="0" compatLnSpc="1">
            <a:prstTxWarp prst="textNoShape">
              <a:avLst/>
            </a:prstTxWarp>
          </a:bodyPr>
          <a:lstStyle/>
          <a:p>
            <a:pPr lvl="0"/>
            <a:r>
              <a:rPr lang="nl-NL"/>
              <a:t>Click to edit Master text styles</a:t>
            </a:r>
          </a:p>
          <a:p>
            <a:pPr lvl="1"/>
            <a:r>
              <a:rPr lang="nl-NL"/>
              <a:t>Second level</a:t>
            </a:r>
          </a:p>
          <a:p>
            <a:pPr lvl="2"/>
            <a:r>
              <a:rPr lang="nl-NL"/>
              <a:t>Third level</a:t>
            </a:r>
          </a:p>
          <a:p>
            <a:pPr lvl="3"/>
            <a:r>
              <a:rPr lang="nl-NL"/>
              <a:t>Fourth level</a:t>
            </a:r>
          </a:p>
          <a:p>
            <a:pPr lvl="4"/>
            <a:r>
              <a:rPr lang="nl-NL"/>
              <a:t>Fifth level</a:t>
            </a:r>
          </a:p>
        </p:txBody>
      </p:sp>
      <p:sp>
        <p:nvSpPr>
          <p:cNvPr id="1042" name="Rectangle 18"/>
          <p:cNvSpPr>
            <a:spLocks noGrp="1" noChangeArrowheads="1"/>
          </p:cNvSpPr>
          <p:nvPr>
            <p:ph type="ftr" sz="quarter" idx="3"/>
          </p:nvPr>
        </p:nvSpPr>
        <p:spPr bwMode="auto">
          <a:xfrm>
            <a:off x="1066800" y="6637338"/>
            <a:ext cx="7350125" cy="1444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defRPr sz="900">
                <a:latin typeface="Arial" charset="0"/>
                <a:ea typeface="+mn-ea"/>
              </a:defRPr>
            </a:lvl1pPr>
          </a:lstStyle>
          <a:p>
            <a:pPr defTabSz="914400" fontAlgn="base">
              <a:spcBef>
                <a:spcPct val="0"/>
              </a:spcBef>
              <a:spcAft>
                <a:spcPct val="0"/>
              </a:spcAft>
              <a:defRPr/>
            </a:pPr>
            <a:endParaRPr lang="nl-NL">
              <a:solidFill>
                <a:srgbClr val="000000"/>
              </a:solidFill>
            </a:endParaRPr>
          </a:p>
        </p:txBody>
      </p:sp>
      <p:sp>
        <p:nvSpPr>
          <p:cNvPr id="1043" name="Rectangle 19"/>
          <p:cNvSpPr>
            <a:spLocks noGrp="1" noChangeArrowheads="1"/>
          </p:cNvSpPr>
          <p:nvPr>
            <p:ph type="sldNum" sz="quarter" idx="4"/>
          </p:nvPr>
        </p:nvSpPr>
        <p:spPr bwMode="auto">
          <a:xfrm>
            <a:off x="720725" y="6637338"/>
            <a:ext cx="269875" cy="1444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defRPr sz="900" b="1"/>
            </a:lvl1pPr>
          </a:lstStyle>
          <a:p>
            <a:pPr defTabSz="914400" fontAlgn="base">
              <a:spcBef>
                <a:spcPct val="0"/>
              </a:spcBef>
              <a:spcAft>
                <a:spcPct val="0"/>
              </a:spcAft>
            </a:pPr>
            <a:fld id="{1729F826-AF8B-A24D-8FE9-BEABFD8DAEAF}" type="slidenum">
              <a:rPr lang="nl-NL">
                <a:solidFill>
                  <a:srgbClr val="000000"/>
                </a:solidFill>
                <a:latin typeface="Arial" charset="0"/>
                <a:ea typeface="ＭＳ Ｐゴシック" charset="0"/>
              </a:rPr>
              <a:pPr defTabSz="914400" fontAlgn="base">
                <a:spcBef>
                  <a:spcPct val="0"/>
                </a:spcBef>
                <a:spcAft>
                  <a:spcPct val="0"/>
                </a:spcAft>
              </a:pPr>
              <a:t>‹Nº›</a:t>
            </a:fld>
            <a:endParaRPr lang="nl-NL">
              <a:solidFill>
                <a:srgbClr val="000000"/>
              </a:solidFill>
              <a:latin typeface="Arial" charset="0"/>
              <a:ea typeface="ＭＳ Ｐゴシック" charset="0"/>
            </a:endParaRPr>
          </a:p>
        </p:txBody>
      </p:sp>
    </p:spTree>
    <p:extLst>
      <p:ext uri="{BB962C8B-B14F-4D97-AF65-F5344CB8AC3E}">
        <p14:creationId xmlns:p14="http://schemas.microsoft.com/office/powerpoint/2010/main" val="3826110042"/>
      </p:ext>
    </p:extLst>
  </p:cSld>
  <p:clrMap bg1="lt1" tx1="dk1" bg2="lt2" tx2="dk2" accent1="accent1" accent2="accent2" accent3="accent3" accent4="accent4" accent5="accent5" accent6="accent6" hlink="hlink" folHlink="folHlink"/>
  <p:sldLayoutIdLst>
    <p:sldLayoutId id="2147483657" r:id="rId1"/>
    <p:sldLayoutId id="2147483658" r:id="rId2"/>
    <p:sldLayoutId id="2147483659" r:id="rId3"/>
    <p:sldLayoutId id="2147483660" r:id="rId4"/>
    <p:sldLayoutId id="2147483661" r:id="rId5"/>
    <p:sldLayoutId id="2147483662" r:id="rId6"/>
    <p:sldLayoutId id="2147483663" r:id="rId7"/>
    <p:sldLayoutId id="2147483664" r:id="rId8"/>
    <p:sldLayoutId id="2147483665" r:id="rId9"/>
    <p:sldLayoutId id="2147483666" r:id="rId10"/>
  </p:sldLayoutIdLst>
  <p:hf hdr="0" ftr="0" dt="0"/>
  <p:txStyles>
    <p:titleStyle>
      <a:lvl1pPr algn="l" rtl="0" eaLnBrk="0" fontAlgn="base" hangingPunct="0">
        <a:lnSpc>
          <a:spcPts val="2500"/>
        </a:lnSpc>
        <a:spcBef>
          <a:spcPct val="0"/>
        </a:spcBef>
        <a:spcAft>
          <a:spcPct val="0"/>
        </a:spcAft>
        <a:defRPr sz="2000" b="1">
          <a:solidFill>
            <a:srgbClr val="FFFFFF"/>
          </a:solidFill>
          <a:latin typeface="+mj-lt"/>
          <a:ea typeface="ＭＳ Ｐゴシック" charset="0"/>
          <a:cs typeface="+mj-cs"/>
        </a:defRPr>
      </a:lvl1pPr>
      <a:lvl2pPr algn="l" rtl="0" eaLnBrk="0" fontAlgn="base" hangingPunct="0">
        <a:lnSpc>
          <a:spcPts val="2500"/>
        </a:lnSpc>
        <a:spcBef>
          <a:spcPct val="0"/>
        </a:spcBef>
        <a:spcAft>
          <a:spcPct val="0"/>
        </a:spcAft>
        <a:defRPr sz="2000" b="1">
          <a:solidFill>
            <a:srgbClr val="FFFFFF"/>
          </a:solidFill>
          <a:latin typeface="Arial" charset="0"/>
          <a:ea typeface="ＭＳ Ｐゴシック" charset="0"/>
        </a:defRPr>
      </a:lvl2pPr>
      <a:lvl3pPr algn="l" rtl="0" eaLnBrk="0" fontAlgn="base" hangingPunct="0">
        <a:lnSpc>
          <a:spcPts val="2500"/>
        </a:lnSpc>
        <a:spcBef>
          <a:spcPct val="0"/>
        </a:spcBef>
        <a:spcAft>
          <a:spcPct val="0"/>
        </a:spcAft>
        <a:defRPr sz="2000" b="1">
          <a:solidFill>
            <a:srgbClr val="FFFFFF"/>
          </a:solidFill>
          <a:latin typeface="Arial" charset="0"/>
          <a:ea typeface="ＭＳ Ｐゴシック" charset="0"/>
        </a:defRPr>
      </a:lvl3pPr>
      <a:lvl4pPr algn="l" rtl="0" eaLnBrk="0" fontAlgn="base" hangingPunct="0">
        <a:lnSpc>
          <a:spcPts val="2500"/>
        </a:lnSpc>
        <a:spcBef>
          <a:spcPct val="0"/>
        </a:spcBef>
        <a:spcAft>
          <a:spcPct val="0"/>
        </a:spcAft>
        <a:defRPr sz="2000" b="1">
          <a:solidFill>
            <a:srgbClr val="FFFFFF"/>
          </a:solidFill>
          <a:latin typeface="Arial" charset="0"/>
          <a:ea typeface="ＭＳ Ｐゴシック" charset="0"/>
        </a:defRPr>
      </a:lvl4pPr>
      <a:lvl5pPr algn="l" rtl="0" eaLnBrk="0" fontAlgn="base" hangingPunct="0">
        <a:lnSpc>
          <a:spcPts val="2500"/>
        </a:lnSpc>
        <a:spcBef>
          <a:spcPct val="0"/>
        </a:spcBef>
        <a:spcAft>
          <a:spcPct val="0"/>
        </a:spcAft>
        <a:defRPr sz="2000" b="1">
          <a:solidFill>
            <a:srgbClr val="FFFFFF"/>
          </a:solidFill>
          <a:latin typeface="Arial" charset="0"/>
          <a:ea typeface="ＭＳ Ｐゴシック" charset="0"/>
        </a:defRPr>
      </a:lvl5pPr>
      <a:lvl6pPr marL="457200" algn="l" rtl="0" fontAlgn="base">
        <a:lnSpc>
          <a:spcPts val="2500"/>
        </a:lnSpc>
        <a:spcBef>
          <a:spcPct val="0"/>
        </a:spcBef>
        <a:spcAft>
          <a:spcPct val="0"/>
        </a:spcAft>
        <a:defRPr sz="2000" b="1">
          <a:solidFill>
            <a:srgbClr val="FFFFFF"/>
          </a:solidFill>
          <a:latin typeface="Arial" charset="0"/>
        </a:defRPr>
      </a:lvl6pPr>
      <a:lvl7pPr marL="914400" algn="l" rtl="0" fontAlgn="base">
        <a:lnSpc>
          <a:spcPts val="2500"/>
        </a:lnSpc>
        <a:spcBef>
          <a:spcPct val="0"/>
        </a:spcBef>
        <a:spcAft>
          <a:spcPct val="0"/>
        </a:spcAft>
        <a:defRPr sz="2000" b="1">
          <a:solidFill>
            <a:srgbClr val="FFFFFF"/>
          </a:solidFill>
          <a:latin typeface="Arial" charset="0"/>
        </a:defRPr>
      </a:lvl7pPr>
      <a:lvl8pPr marL="1371600" algn="l" rtl="0" fontAlgn="base">
        <a:lnSpc>
          <a:spcPts val="2500"/>
        </a:lnSpc>
        <a:spcBef>
          <a:spcPct val="0"/>
        </a:spcBef>
        <a:spcAft>
          <a:spcPct val="0"/>
        </a:spcAft>
        <a:defRPr sz="2000" b="1">
          <a:solidFill>
            <a:srgbClr val="FFFFFF"/>
          </a:solidFill>
          <a:latin typeface="Arial" charset="0"/>
        </a:defRPr>
      </a:lvl8pPr>
      <a:lvl9pPr marL="1828800" algn="l" rtl="0" fontAlgn="base">
        <a:lnSpc>
          <a:spcPts val="2500"/>
        </a:lnSpc>
        <a:spcBef>
          <a:spcPct val="0"/>
        </a:spcBef>
        <a:spcAft>
          <a:spcPct val="0"/>
        </a:spcAft>
        <a:defRPr sz="2000" b="1">
          <a:solidFill>
            <a:srgbClr val="FFFFFF"/>
          </a:solidFill>
          <a:latin typeface="Arial" charset="0"/>
        </a:defRPr>
      </a:lvl9pPr>
    </p:titleStyle>
    <p:bodyStyle>
      <a:lvl1pPr marL="381000" indent="-381000" algn="l" rtl="0" eaLnBrk="0" fontAlgn="base" hangingPunct="0">
        <a:lnSpc>
          <a:spcPct val="110000"/>
        </a:lnSpc>
        <a:spcBef>
          <a:spcPct val="75000"/>
        </a:spcBef>
        <a:spcAft>
          <a:spcPct val="0"/>
        </a:spcAft>
        <a:buFont typeface="Verdana" charset="0"/>
        <a:buChar char="-"/>
        <a:defRPr sz="2000">
          <a:solidFill>
            <a:schemeClr val="tx1"/>
          </a:solidFill>
          <a:latin typeface="+mn-lt"/>
          <a:ea typeface="ＭＳ Ｐゴシック" charset="0"/>
          <a:cs typeface="+mn-cs"/>
        </a:defRPr>
      </a:lvl1pPr>
      <a:lvl2pPr marL="760413" indent="-377825" algn="l" rtl="0" eaLnBrk="0" fontAlgn="base" hangingPunct="0">
        <a:lnSpc>
          <a:spcPct val="110000"/>
        </a:lnSpc>
        <a:spcBef>
          <a:spcPct val="0"/>
        </a:spcBef>
        <a:spcAft>
          <a:spcPct val="0"/>
        </a:spcAft>
        <a:buChar char="•"/>
        <a:defRPr sz="1500">
          <a:solidFill>
            <a:schemeClr val="tx1"/>
          </a:solidFill>
          <a:latin typeface="+mn-lt"/>
          <a:ea typeface="ＭＳ Ｐゴシック" charset="0"/>
        </a:defRPr>
      </a:lvl2pPr>
      <a:lvl3pPr marL="1141413" indent="-379413" algn="l" rtl="0" eaLnBrk="0" fontAlgn="base" hangingPunct="0">
        <a:lnSpc>
          <a:spcPct val="110000"/>
        </a:lnSpc>
        <a:spcBef>
          <a:spcPct val="0"/>
        </a:spcBef>
        <a:spcAft>
          <a:spcPct val="0"/>
        </a:spcAft>
        <a:buChar char="•"/>
        <a:defRPr sz="1500">
          <a:solidFill>
            <a:schemeClr val="tx1"/>
          </a:solidFill>
          <a:latin typeface="+mn-lt"/>
          <a:ea typeface="ＭＳ Ｐゴシック" charset="0"/>
        </a:defRPr>
      </a:lvl3pPr>
      <a:lvl4pPr marL="1524000" indent="-381000" algn="l" rtl="0" eaLnBrk="0" fontAlgn="base" hangingPunct="0">
        <a:lnSpc>
          <a:spcPct val="110000"/>
        </a:lnSpc>
        <a:spcBef>
          <a:spcPct val="0"/>
        </a:spcBef>
        <a:spcAft>
          <a:spcPct val="0"/>
        </a:spcAft>
        <a:buChar char="•"/>
        <a:defRPr sz="1500">
          <a:solidFill>
            <a:schemeClr val="tx1"/>
          </a:solidFill>
          <a:latin typeface="+mn-lt"/>
          <a:ea typeface="ＭＳ Ｐゴシック" charset="0"/>
        </a:defRPr>
      </a:lvl4pPr>
      <a:lvl5pPr marL="1903413" indent="-377825" algn="l" rtl="0" eaLnBrk="0" fontAlgn="base" hangingPunct="0">
        <a:lnSpc>
          <a:spcPct val="110000"/>
        </a:lnSpc>
        <a:spcBef>
          <a:spcPct val="0"/>
        </a:spcBef>
        <a:spcAft>
          <a:spcPct val="0"/>
        </a:spcAft>
        <a:buChar char="•"/>
        <a:defRPr sz="1500">
          <a:solidFill>
            <a:schemeClr val="tx1"/>
          </a:solidFill>
          <a:latin typeface="+mn-lt"/>
          <a:ea typeface="ＭＳ Ｐゴシック" charset="0"/>
        </a:defRPr>
      </a:lvl5pPr>
      <a:lvl6pPr marL="2360613" indent="-377825" algn="l" rtl="0" fontAlgn="base">
        <a:lnSpc>
          <a:spcPct val="110000"/>
        </a:lnSpc>
        <a:spcBef>
          <a:spcPct val="0"/>
        </a:spcBef>
        <a:spcAft>
          <a:spcPct val="0"/>
        </a:spcAft>
        <a:buChar char="•"/>
        <a:defRPr sz="1500">
          <a:solidFill>
            <a:schemeClr val="tx1"/>
          </a:solidFill>
          <a:latin typeface="+mn-lt"/>
        </a:defRPr>
      </a:lvl6pPr>
      <a:lvl7pPr marL="2817813" indent="-377825" algn="l" rtl="0" fontAlgn="base">
        <a:lnSpc>
          <a:spcPct val="110000"/>
        </a:lnSpc>
        <a:spcBef>
          <a:spcPct val="0"/>
        </a:spcBef>
        <a:spcAft>
          <a:spcPct val="0"/>
        </a:spcAft>
        <a:buChar char="•"/>
        <a:defRPr sz="1500">
          <a:solidFill>
            <a:schemeClr val="tx1"/>
          </a:solidFill>
          <a:latin typeface="+mn-lt"/>
        </a:defRPr>
      </a:lvl7pPr>
      <a:lvl8pPr marL="3275013" indent="-377825" algn="l" rtl="0" fontAlgn="base">
        <a:lnSpc>
          <a:spcPct val="110000"/>
        </a:lnSpc>
        <a:spcBef>
          <a:spcPct val="0"/>
        </a:spcBef>
        <a:spcAft>
          <a:spcPct val="0"/>
        </a:spcAft>
        <a:buChar char="•"/>
        <a:defRPr sz="1500">
          <a:solidFill>
            <a:schemeClr val="tx1"/>
          </a:solidFill>
          <a:latin typeface="+mn-lt"/>
        </a:defRPr>
      </a:lvl8pPr>
      <a:lvl9pPr marL="3732213" indent="-377825" algn="l" rtl="0" fontAlgn="base">
        <a:lnSpc>
          <a:spcPct val="110000"/>
        </a:lnSpc>
        <a:spcBef>
          <a:spcPct val="0"/>
        </a:spcBef>
        <a:spcAft>
          <a:spcPct val="0"/>
        </a:spcAft>
        <a:buChar char="•"/>
        <a:defRPr sz="15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5.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xml"/></Relationships>
</file>

<file path=ppt/slides/_rels/slide20.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19.xml"/><Relationship Id="rId1" Type="http://schemas.openxmlformats.org/officeDocument/2006/relationships/slideLayout" Target="../slideLayouts/slideLayout5.xml"/><Relationship Id="rId4" Type="http://schemas.openxmlformats.org/officeDocument/2006/relationships/image" Target="../media/image10.jpe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6.xml"/><Relationship Id="rId1" Type="http://schemas.openxmlformats.org/officeDocument/2006/relationships/slideLayout" Target="../slideLayouts/slideLayout5.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1">
            <a:extLst>
              <a:ext uri="{FF2B5EF4-FFF2-40B4-BE49-F238E27FC236}">
                <a16:creationId xmlns="" xmlns:a16="http://schemas.microsoft.com/office/drawing/2014/main" id="{4B4DC606-6B4A-8245-AFD0-2732643A02B4}"/>
              </a:ext>
            </a:extLst>
          </p:cNvPr>
          <p:cNvSpPr txBox="1">
            <a:spLocks/>
          </p:cNvSpPr>
          <p:nvPr/>
        </p:nvSpPr>
        <p:spPr>
          <a:xfrm>
            <a:off x="493161" y="2126752"/>
            <a:ext cx="8465904" cy="2434974"/>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4400" kern="1200">
                <a:solidFill>
                  <a:schemeClr val="tx1"/>
                </a:solidFill>
                <a:latin typeface="Just The Way You Are"/>
                <a:ea typeface="+mj-ea"/>
                <a:cs typeface="Just The Way You Are"/>
              </a:defRPr>
            </a:lvl1pPr>
          </a:lstStyle>
          <a:p>
            <a:pPr lvl="0">
              <a:spcBef>
                <a:spcPts val="0"/>
              </a:spcBef>
            </a:pPr>
            <a:endParaRPr lang="es-ES_tradnl" sz="2400" dirty="0" smtClean="0">
              <a:solidFill>
                <a:prstClr val="black"/>
              </a:solidFill>
              <a:ea typeface="+mn-ea"/>
            </a:endParaRPr>
          </a:p>
          <a:p>
            <a:pPr lvl="0">
              <a:spcBef>
                <a:spcPts val="0"/>
              </a:spcBef>
            </a:pPr>
            <a:r>
              <a:rPr lang="es-ES_tradnl" sz="2400" dirty="0" smtClean="0">
                <a:solidFill>
                  <a:prstClr val="black"/>
                </a:solidFill>
                <a:ea typeface="+mn-ea"/>
              </a:rPr>
              <a:t>Actividades de Gestión del Conocimiento en el CSN. Situación actual</a:t>
            </a:r>
          </a:p>
          <a:p>
            <a:pPr lvl="0">
              <a:spcBef>
                <a:spcPts val="0"/>
              </a:spcBef>
            </a:pPr>
            <a:endParaRPr lang="es-ES_tradnl" sz="2400" dirty="0" smtClean="0">
              <a:solidFill>
                <a:prstClr val="black"/>
              </a:solidFill>
              <a:ea typeface="+mn-ea"/>
            </a:endParaRPr>
          </a:p>
          <a:p>
            <a:pPr lvl="0">
              <a:spcBef>
                <a:spcPts val="0"/>
              </a:spcBef>
            </a:pPr>
            <a:r>
              <a:rPr lang="es-ES_tradnl" sz="2400" dirty="0" smtClean="0">
                <a:solidFill>
                  <a:prstClr val="black"/>
                </a:solidFill>
                <a:ea typeface="+mn-ea"/>
              </a:rPr>
              <a:t>Proyecto </a:t>
            </a:r>
            <a:r>
              <a:rPr lang="es-ES_tradnl" sz="2400" dirty="0">
                <a:solidFill>
                  <a:prstClr val="black"/>
                </a:solidFill>
                <a:ea typeface="+mn-ea"/>
              </a:rPr>
              <a:t>para el </a:t>
            </a:r>
            <a:r>
              <a:rPr lang="es-ES_tradnl" sz="2400" dirty="0" smtClean="0">
                <a:solidFill>
                  <a:prstClr val="black"/>
                </a:solidFill>
                <a:ea typeface="+mn-ea"/>
              </a:rPr>
              <a:t>desarrollo de </a:t>
            </a:r>
            <a:r>
              <a:rPr lang="es-ES_tradnl" sz="2400" dirty="0">
                <a:solidFill>
                  <a:prstClr val="black"/>
                </a:solidFill>
                <a:ea typeface="+mn-ea"/>
              </a:rPr>
              <a:t>elementos de apoyo al estímulo y funcionamiento de los procesos de gestión del conocimiento en el CSN.</a:t>
            </a:r>
          </a:p>
          <a:p>
            <a:pPr lvl="0">
              <a:spcBef>
                <a:spcPts val="0"/>
              </a:spcBef>
            </a:pPr>
            <a:endParaRPr lang="es-ES_tradnl" sz="2400" b="1" dirty="0">
              <a:solidFill>
                <a:prstClr val="black"/>
              </a:solidFill>
              <a:latin typeface="Avenir LT Std 35 Light"/>
              <a:ea typeface="+mn-ea"/>
              <a:cs typeface="Avenir LT Std 35 Light"/>
            </a:endParaRPr>
          </a:p>
        </p:txBody>
      </p:sp>
      <p:sp>
        <p:nvSpPr>
          <p:cNvPr id="2" name="CuadroTexto 1"/>
          <p:cNvSpPr txBox="1"/>
          <p:nvPr/>
        </p:nvSpPr>
        <p:spPr>
          <a:xfrm>
            <a:off x="719191" y="5013789"/>
            <a:ext cx="7633699" cy="1200329"/>
          </a:xfrm>
          <a:prstGeom prst="rect">
            <a:avLst/>
          </a:prstGeom>
          <a:noFill/>
        </p:spPr>
        <p:txBody>
          <a:bodyPr wrap="square" rtlCol="0">
            <a:spAutoFit/>
          </a:bodyPr>
          <a:lstStyle/>
          <a:p>
            <a:pPr algn="ctr"/>
            <a:r>
              <a:rPr lang="es-ES" dirty="0" smtClean="0">
                <a:solidFill>
                  <a:srgbClr val="00B050"/>
                </a:solidFill>
              </a:rPr>
              <a:t>JORNADA SOBRE GESTIÓN DEL CONOCIMIENTO</a:t>
            </a:r>
          </a:p>
          <a:p>
            <a:pPr algn="ctr"/>
            <a:r>
              <a:rPr lang="es-ES" dirty="0" smtClean="0">
                <a:solidFill>
                  <a:schemeClr val="tx2">
                    <a:lumMod val="60000"/>
                    <a:lumOff val="40000"/>
                  </a:schemeClr>
                </a:solidFill>
              </a:rPr>
              <a:t>Madrid, 19 de noviembre de 2018</a:t>
            </a:r>
          </a:p>
          <a:p>
            <a:pPr algn="ctr"/>
            <a:endParaRPr lang="es-ES" dirty="0" smtClean="0">
              <a:solidFill>
                <a:srgbClr val="002060"/>
              </a:solidFill>
            </a:endParaRPr>
          </a:p>
          <a:p>
            <a:pPr algn="ctr"/>
            <a:r>
              <a:rPr lang="es-ES" dirty="0" smtClean="0"/>
              <a:t>Presentado por Carlos Castelao, IDGC (CSN)</a:t>
            </a:r>
            <a:endParaRPr lang="es-ES" dirty="0"/>
          </a:p>
        </p:txBody>
      </p:sp>
    </p:spTree>
    <p:extLst>
      <p:ext uri="{BB962C8B-B14F-4D97-AF65-F5344CB8AC3E}">
        <p14:creationId xmlns:p14="http://schemas.microsoft.com/office/powerpoint/2010/main" val="370597373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Situación actual</a:t>
            </a:r>
            <a:endParaRPr lang="es-ES" dirty="0"/>
          </a:p>
        </p:txBody>
      </p:sp>
      <p:sp>
        <p:nvSpPr>
          <p:cNvPr id="3" name="Marcador de número de diapositiva 2"/>
          <p:cNvSpPr>
            <a:spLocks noGrp="1"/>
          </p:cNvSpPr>
          <p:nvPr>
            <p:ph type="sldNum" sz="quarter" idx="10"/>
          </p:nvPr>
        </p:nvSpPr>
        <p:spPr/>
        <p:txBody>
          <a:bodyPr/>
          <a:lstStyle/>
          <a:p>
            <a:fld id="{BA225631-B6DC-4ECA-939E-479967E181D0}" type="slidenum">
              <a:rPr lang="es-ES" smtClean="0"/>
              <a:pPr/>
              <a:t>10</a:t>
            </a:fld>
            <a:endParaRPr lang="es-ES" dirty="0"/>
          </a:p>
        </p:txBody>
      </p:sp>
      <p:sp>
        <p:nvSpPr>
          <p:cNvPr id="6" name="Rectángulo 5">
            <a:extLst>
              <a:ext uri="{FF2B5EF4-FFF2-40B4-BE49-F238E27FC236}">
                <a16:creationId xmlns="" xmlns:a16="http://schemas.microsoft.com/office/drawing/2014/main" id="{D3D9D31C-2B92-424B-83DD-1701B6A87B7D}"/>
              </a:ext>
            </a:extLst>
          </p:cNvPr>
          <p:cNvSpPr/>
          <p:nvPr/>
        </p:nvSpPr>
        <p:spPr>
          <a:xfrm>
            <a:off x="398321" y="2005437"/>
            <a:ext cx="8602835" cy="4431983"/>
          </a:xfrm>
          <a:prstGeom prst="rect">
            <a:avLst/>
          </a:prstGeom>
        </p:spPr>
        <p:txBody>
          <a:bodyPr wrap="square">
            <a:spAutoFit/>
          </a:bodyPr>
          <a:lstStyle/>
          <a:p>
            <a:r>
              <a:rPr lang="es-ES" sz="1600" dirty="0">
                <a:latin typeface="Verdana" panose="020B0604030504040204" pitchFamily="34" charset="0"/>
                <a:ea typeface="Verdana" panose="020B0604030504040204" pitchFamily="34" charset="0"/>
                <a:cs typeface="Verdana" panose="020B0604030504040204" pitchFamily="34" charset="0"/>
              </a:rPr>
              <a:t>El CSN tiene como reto seguir desarrollando la implantación del modelo de  gestión del conocimiento dentro de la organización. Para ello es necesario:</a:t>
            </a:r>
          </a:p>
          <a:p>
            <a:endParaRPr lang="es-ES" sz="1600" dirty="0">
              <a:latin typeface="Verdana" panose="020B0604030504040204" pitchFamily="34" charset="0"/>
              <a:ea typeface="Verdana" panose="020B0604030504040204" pitchFamily="34" charset="0"/>
              <a:cs typeface="Verdana" panose="020B0604030504040204" pitchFamily="34" charset="0"/>
            </a:endParaRPr>
          </a:p>
          <a:p>
            <a:pPr marL="285750" indent="-285750">
              <a:buFont typeface="Arial"/>
              <a:buChar char="•"/>
            </a:pPr>
            <a:r>
              <a:rPr lang="es-ES" sz="1600" dirty="0">
                <a:latin typeface="Verdana" panose="020B0604030504040204" pitchFamily="34" charset="0"/>
                <a:ea typeface="Verdana" panose="020B0604030504040204" pitchFamily="34" charset="0"/>
                <a:cs typeface="Verdana" panose="020B0604030504040204" pitchFamily="34" charset="0"/>
              </a:rPr>
              <a:t>Mejorar los niveles de socialización del conocimiento a través de entornos colaborativos denominados “comunidades de práctica”.</a:t>
            </a:r>
          </a:p>
          <a:p>
            <a:pPr marL="285750" indent="-285750">
              <a:spcBef>
                <a:spcPts val="600"/>
              </a:spcBef>
              <a:spcAft>
                <a:spcPts val="600"/>
              </a:spcAft>
              <a:buFont typeface="Arial"/>
              <a:buChar char="•"/>
            </a:pPr>
            <a:r>
              <a:rPr lang="es-ES" sz="1600" dirty="0" smtClean="0">
                <a:latin typeface="Verdana" panose="020B0604030504040204" pitchFamily="34" charset="0"/>
                <a:ea typeface="Verdana" panose="020B0604030504040204" pitchFamily="34" charset="0"/>
                <a:cs typeface="Verdana" panose="020B0604030504040204" pitchFamily="34" charset="0"/>
              </a:rPr>
              <a:t>Seguir </a:t>
            </a:r>
            <a:r>
              <a:rPr lang="es-ES" sz="1600" dirty="0">
                <a:latin typeface="Verdana" panose="020B0604030504040204" pitchFamily="34" charset="0"/>
                <a:ea typeface="Verdana" panose="020B0604030504040204" pitchFamily="34" charset="0"/>
                <a:cs typeface="Verdana" panose="020B0604030504040204" pitchFamily="34" charset="0"/>
              </a:rPr>
              <a:t>desarrollando los </a:t>
            </a:r>
            <a:r>
              <a:rPr lang="es-ES" sz="1600" dirty="0" err="1">
                <a:latin typeface="Verdana" panose="020B0604030504040204" pitchFamily="34" charset="0"/>
                <a:ea typeface="Verdana" panose="020B0604030504040204" pitchFamily="34" charset="0"/>
                <a:cs typeface="Verdana" panose="020B0604030504040204" pitchFamily="34" charset="0"/>
              </a:rPr>
              <a:t>Knowledge</a:t>
            </a:r>
            <a:r>
              <a:rPr lang="es-ES" sz="1600" dirty="0">
                <a:latin typeface="Verdana" panose="020B0604030504040204" pitchFamily="34" charset="0"/>
                <a:ea typeface="Verdana" panose="020B0604030504040204" pitchFamily="34" charset="0"/>
                <a:cs typeface="Verdana" panose="020B0604030504040204" pitchFamily="34" charset="0"/>
              </a:rPr>
              <a:t> B</a:t>
            </a:r>
            <a:r>
              <a:rPr lang="es-ES" sz="1600" dirty="0" smtClean="0">
                <a:latin typeface="Verdana" panose="020B0604030504040204" pitchFamily="34" charset="0"/>
                <a:ea typeface="Verdana" panose="020B0604030504040204" pitchFamily="34" charset="0"/>
                <a:cs typeface="Verdana" panose="020B0604030504040204" pitchFamily="34" charset="0"/>
              </a:rPr>
              <a:t>ook </a:t>
            </a:r>
            <a:r>
              <a:rPr lang="es-ES" sz="1600" dirty="0">
                <a:latin typeface="Verdana" panose="020B0604030504040204" pitchFamily="34" charset="0"/>
                <a:ea typeface="Verdana" panose="020B0604030504040204" pitchFamily="34" charset="0"/>
                <a:cs typeface="Verdana" panose="020B0604030504040204" pitchFamily="34" charset="0"/>
              </a:rPr>
              <a:t>como respuesta a la necesidad de preservación del conocimiento de sus expertos próximos a jubilarse.</a:t>
            </a:r>
          </a:p>
          <a:p>
            <a:pPr marL="285750" indent="-285750">
              <a:buFont typeface="Arial"/>
              <a:buChar char="•"/>
            </a:pPr>
            <a:r>
              <a:rPr lang="es-ES" sz="1600" dirty="0" smtClean="0">
                <a:latin typeface="Verdana" panose="020B0604030504040204" pitchFamily="34" charset="0"/>
                <a:ea typeface="Verdana" panose="020B0604030504040204" pitchFamily="34" charset="0"/>
                <a:cs typeface="Verdana" panose="020B0604030504040204" pitchFamily="34" charset="0"/>
              </a:rPr>
              <a:t>Potenciar </a:t>
            </a:r>
            <a:r>
              <a:rPr lang="es-ES" sz="1600" dirty="0">
                <a:latin typeface="Verdana" panose="020B0604030504040204" pitchFamily="34" charset="0"/>
                <a:ea typeface="Verdana" panose="020B0604030504040204" pitchFamily="34" charset="0"/>
                <a:cs typeface="Verdana" panose="020B0604030504040204" pitchFamily="34" charset="0"/>
              </a:rPr>
              <a:t>la articulación de esquemas de organización, formación y comunicación de apoyo a la gestión del conocimiento, incluyendo el diseño de métricas y un plan de incentivos</a:t>
            </a:r>
            <a:r>
              <a:rPr lang="es-ES" sz="1600" dirty="0" smtClean="0">
                <a:latin typeface="Verdana" panose="020B0604030504040204" pitchFamily="34" charset="0"/>
                <a:ea typeface="Verdana" panose="020B0604030504040204" pitchFamily="34" charset="0"/>
                <a:cs typeface="Verdana" panose="020B0604030504040204" pitchFamily="34" charset="0"/>
              </a:rPr>
              <a:t>.</a:t>
            </a:r>
          </a:p>
          <a:p>
            <a:pPr marL="285750" indent="-285750">
              <a:buFont typeface="Arial"/>
              <a:buChar char="•"/>
            </a:pPr>
            <a:endParaRPr lang="es-ES" sz="1600" dirty="0">
              <a:latin typeface="Verdana" panose="020B0604030504040204" pitchFamily="34" charset="0"/>
              <a:ea typeface="Verdana" panose="020B0604030504040204" pitchFamily="34" charset="0"/>
              <a:cs typeface="Verdana" panose="020B0604030504040204" pitchFamily="34" charset="0"/>
            </a:endParaRPr>
          </a:p>
          <a:p>
            <a:r>
              <a:rPr lang="es-ES" sz="1600" dirty="0" smtClean="0">
                <a:latin typeface="Verdana" panose="020B0604030504040204" pitchFamily="34" charset="0"/>
                <a:ea typeface="Verdana" panose="020B0604030504040204" pitchFamily="34" charset="0"/>
                <a:cs typeface="Verdana" panose="020B0604030504040204" pitchFamily="34" charset="0"/>
              </a:rPr>
              <a:t>Para llevar a cabo estas acciones, el CSN cuenta con el apoyo de una consultoría externa, ICA2, que asesora y desarrolla las actividades dentro de IDGC.</a:t>
            </a:r>
          </a:p>
          <a:p>
            <a:endParaRPr lang="es-ES" sz="1600" dirty="0">
              <a:latin typeface="Verdana" panose="020B0604030504040204" pitchFamily="34" charset="0"/>
              <a:ea typeface="Verdana" panose="020B0604030504040204" pitchFamily="34" charset="0"/>
              <a:cs typeface="Verdana" panose="020B0604030504040204" pitchFamily="34" charset="0"/>
            </a:endParaRPr>
          </a:p>
          <a:p>
            <a:r>
              <a:rPr lang="es-ES" sz="1600" dirty="0" smtClean="0">
                <a:latin typeface="Verdana" panose="020B0604030504040204" pitchFamily="34" charset="0"/>
                <a:ea typeface="Verdana" panose="020B0604030504040204" pitchFamily="34" charset="0"/>
                <a:cs typeface="Verdana" panose="020B0604030504040204" pitchFamily="34" charset="0"/>
              </a:rPr>
              <a:t>Plan de trabajo acordado entre IDGC e ICA2 que responde básicamente a lo aprobado por </a:t>
            </a:r>
            <a:r>
              <a:rPr lang="es-ES" sz="1600" dirty="0">
                <a:latin typeface="Verdana" panose="020B0604030504040204" pitchFamily="34" charset="0"/>
                <a:ea typeface="Verdana" panose="020B0604030504040204" pitchFamily="34" charset="0"/>
                <a:cs typeface="Verdana" panose="020B0604030504040204" pitchFamily="34" charset="0"/>
              </a:rPr>
              <a:t>el </a:t>
            </a:r>
            <a:r>
              <a:rPr lang="es-ES" sz="1600" dirty="0" smtClean="0">
                <a:latin typeface="Verdana" panose="020B0604030504040204" pitchFamily="34" charset="0"/>
                <a:ea typeface="Verdana" panose="020B0604030504040204" pitchFamily="34" charset="0"/>
                <a:cs typeface="Verdana" panose="020B0604030504040204" pitchFamily="34" charset="0"/>
              </a:rPr>
              <a:t>Pleno </a:t>
            </a:r>
            <a:r>
              <a:rPr lang="es-ES" sz="1600" b="1" dirty="0" smtClean="0">
                <a:latin typeface="Verdana" panose="020B0604030504040204" pitchFamily="34" charset="0"/>
                <a:ea typeface="Verdana" panose="020B0604030504040204" pitchFamily="34" charset="0"/>
                <a:cs typeface="Verdana" panose="020B0604030504040204" pitchFamily="34" charset="0"/>
              </a:rPr>
              <a:t>“</a:t>
            </a:r>
            <a:r>
              <a:rPr lang="es-ES" sz="1600" b="1" dirty="0">
                <a:latin typeface="Verdana" panose="020B0604030504040204" pitchFamily="34" charset="0"/>
                <a:ea typeface="Verdana" panose="020B0604030504040204" pitchFamily="34" charset="0"/>
                <a:cs typeface="Verdana" panose="020B0604030504040204" pitchFamily="34" charset="0"/>
              </a:rPr>
              <a:t>Modelo de Gestión del Conocimiento del CSN. Propuesta de Acciones </a:t>
            </a:r>
            <a:r>
              <a:rPr lang="es-ES" sz="1600" b="1" dirty="0" smtClean="0">
                <a:latin typeface="Verdana" panose="020B0604030504040204" pitchFamily="34" charset="0"/>
                <a:ea typeface="Verdana" panose="020B0604030504040204" pitchFamily="34" charset="0"/>
                <a:cs typeface="Verdana" panose="020B0604030504040204" pitchFamily="34" charset="0"/>
              </a:rPr>
              <a:t>2017-2020“.</a:t>
            </a:r>
            <a:endParaRPr lang="es-ES" sz="1600" b="1" dirty="0">
              <a:latin typeface="Verdana" panose="020B0604030504040204" pitchFamily="34" charset="0"/>
              <a:ea typeface="Verdana" panose="020B0604030504040204" pitchFamily="34" charset="0"/>
              <a:cs typeface="Verdana" panose="020B0604030504040204" pitchFamily="34" charset="0"/>
            </a:endParaRPr>
          </a:p>
        </p:txBody>
      </p:sp>
      <p:sp>
        <p:nvSpPr>
          <p:cNvPr id="4" name="CuadroTexto 3">
            <a:extLst>
              <a:ext uri="{FF2B5EF4-FFF2-40B4-BE49-F238E27FC236}">
                <a16:creationId xmlns="" xmlns:a16="http://schemas.microsoft.com/office/drawing/2014/main" id="{1E2B14A8-7803-A048-9DBF-525FFDE2ECAB}"/>
              </a:ext>
            </a:extLst>
          </p:cNvPr>
          <p:cNvSpPr txBox="1"/>
          <p:nvPr/>
        </p:nvSpPr>
        <p:spPr>
          <a:xfrm>
            <a:off x="2353235" y="3267635"/>
            <a:ext cx="184731" cy="369332"/>
          </a:xfrm>
          <a:prstGeom prst="rect">
            <a:avLst/>
          </a:prstGeom>
          <a:noFill/>
        </p:spPr>
        <p:txBody>
          <a:bodyPr wrap="none" rtlCol="0">
            <a:spAutoFit/>
          </a:bodyPr>
          <a:lstStyle/>
          <a:p>
            <a:endParaRPr lang="es-ES_tradnl" dirty="0"/>
          </a:p>
        </p:txBody>
      </p:sp>
    </p:spTree>
    <p:extLst>
      <p:ext uri="{BB962C8B-B14F-4D97-AF65-F5344CB8AC3E}">
        <p14:creationId xmlns:p14="http://schemas.microsoft.com/office/powerpoint/2010/main" val="195297549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a:t>Objetivos</a:t>
            </a:r>
          </a:p>
        </p:txBody>
      </p:sp>
      <p:sp>
        <p:nvSpPr>
          <p:cNvPr id="3" name="Marcador de número de diapositiva 2"/>
          <p:cNvSpPr>
            <a:spLocks noGrp="1"/>
          </p:cNvSpPr>
          <p:nvPr>
            <p:ph type="sldNum" sz="quarter" idx="10"/>
          </p:nvPr>
        </p:nvSpPr>
        <p:spPr/>
        <p:txBody>
          <a:bodyPr/>
          <a:lstStyle/>
          <a:p>
            <a:fld id="{BA225631-B6DC-4ECA-939E-479967E181D0}" type="slidenum">
              <a:rPr lang="es-ES" smtClean="0"/>
              <a:pPr/>
              <a:t>11</a:t>
            </a:fld>
            <a:endParaRPr lang="es-ES" dirty="0"/>
          </a:p>
        </p:txBody>
      </p:sp>
      <p:sp>
        <p:nvSpPr>
          <p:cNvPr id="8" name="Rectángulo 7">
            <a:extLst>
              <a:ext uri="{FF2B5EF4-FFF2-40B4-BE49-F238E27FC236}">
                <a16:creationId xmlns="" xmlns:a16="http://schemas.microsoft.com/office/drawing/2014/main" id="{D37E30B6-2B76-0149-8EC2-F1CAFF026E4D}"/>
              </a:ext>
            </a:extLst>
          </p:cNvPr>
          <p:cNvSpPr/>
          <p:nvPr/>
        </p:nvSpPr>
        <p:spPr>
          <a:xfrm>
            <a:off x="1869283" y="2302989"/>
            <a:ext cx="1800000" cy="2084075"/>
          </a:xfrm>
          <a:prstGeom prst="rect">
            <a:avLst/>
          </a:prstGeom>
          <a:solidFill>
            <a:srgbClr val="D7E4BD"/>
          </a:solidFill>
          <a:ln>
            <a:noFill/>
          </a:ln>
          <a:effectLst/>
        </p:spPr>
        <p:style>
          <a:lnRef idx="1">
            <a:schemeClr val="accent1"/>
          </a:lnRef>
          <a:fillRef idx="3">
            <a:schemeClr val="accent1"/>
          </a:fillRef>
          <a:effectRef idx="2">
            <a:schemeClr val="accent1"/>
          </a:effectRef>
          <a:fontRef idx="minor">
            <a:schemeClr val="lt1"/>
          </a:fontRef>
        </p:style>
        <p:txBody>
          <a:bodyPr lIns="72000" tIns="46800" rIns="72000" rtlCol="0" anchor="t"/>
          <a:lstStyle/>
          <a:p>
            <a:pPr algn="ctr" eaLnBrk="0" hangingPunct="0">
              <a:spcAft>
                <a:spcPts val="900"/>
              </a:spcAft>
            </a:pPr>
            <a:r>
              <a:rPr lang="es-ES_tradnl" sz="1200" b="1" dirty="0">
                <a:solidFill>
                  <a:schemeClr val="tx1"/>
                </a:solidFill>
                <a:latin typeface="AvenirNext LT Pro Regular"/>
                <a:cs typeface="AvenirNext LT Pro Regular"/>
              </a:rPr>
              <a:t>Diseño, organización y lanzamiento de 2 comunidades de práctica </a:t>
            </a:r>
            <a:r>
              <a:rPr lang="es-ES_tradnl" sz="1000" b="1" dirty="0">
                <a:solidFill>
                  <a:schemeClr val="tx1"/>
                </a:solidFill>
                <a:latin typeface="AvenirNext LT Pro Regular"/>
                <a:cs typeface="AvenirNext LT Pro Regular"/>
              </a:rPr>
              <a:t>en el CSN que faciliten la gestión del conocimiento en 2 dominios de conocimiento seleccionados por la organización. Este objetivo incluye su implantación en la solución tecnológica KITE.</a:t>
            </a:r>
          </a:p>
        </p:txBody>
      </p:sp>
      <p:sp>
        <p:nvSpPr>
          <p:cNvPr id="9" name="Rectángulo 8">
            <a:extLst>
              <a:ext uri="{FF2B5EF4-FFF2-40B4-BE49-F238E27FC236}">
                <a16:creationId xmlns="" xmlns:a16="http://schemas.microsoft.com/office/drawing/2014/main" id="{951FD765-27B9-0D44-B350-222E6C9F81C1}"/>
              </a:ext>
            </a:extLst>
          </p:cNvPr>
          <p:cNvSpPr/>
          <p:nvPr/>
        </p:nvSpPr>
        <p:spPr>
          <a:xfrm>
            <a:off x="5715269" y="2302990"/>
            <a:ext cx="1800000" cy="2084074"/>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lIns="72000" tIns="46800" rIns="72000" rtlCol="0" anchor="t"/>
          <a:lstStyle/>
          <a:p>
            <a:pPr algn="ctr" eaLnBrk="0" hangingPunct="0">
              <a:spcAft>
                <a:spcPts val="900"/>
              </a:spcAft>
            </a:pPr>
            <a:r>
              <a:rPr lang="es-ES_tradnl" sz="1200" b="1" dirty="0">
                <a:solidFill>
                  <a:schemeClr val="tx1"/>
                </a:solidFill>
                <a:latin typeface="AvenirNext LT Pro Regular"/>
                <a:cs typeface="AvenirNext LT Pro Regular"/>
              </a:rPr>
              <a:t>Articulación del esquema organizativo de apoyo a la gestión del conocimiento </a:t>
            </a:r>
            <a:r>
              <a:rPr lang="es-ES_tradnl" sz="1000" b="1" dirty="0">
                <a:solidFill>
                  <a:schemeClr val="tx1"/>
                </a:solidFill>
                <a:latin typeface="AvenirNext LT Pro Regular"/>
                <a:cs typeface="AvenirNext LT Pro Regular"/>
              </a:rPr>
              <a:t>en el CSN, cubriendo las necesidades de formación de diferentes personas en esta gestión del conocimiento (máximo 6 acciones).</a:t>
            </a:r>
          </a:p>
        </p:txBody>
      </p:sp>
      <p:sp>
        <p:nvSpPr>
          <p:cNvPr id="10" name="Rectángulo 9">
            <a:extLst>
              <a:ext uri="{FF2B5EF4-FFF2-40B4-BE49-F238E27FC236}">
                <a16:creationId xmlns="" xmlns:a16="http://schemas.microsoft.com/office/drawing/2014/main" id="{BA8E86DB-9DE0-9B4F-A9D5-AD78387CD3AB}"/>
              </a:ext>
            </a:extLst>
          </p:cNvPr>
          <p:cNvSpPr/>
          <p:nvPr/>
        </p:nvSpPr>
        <p:spPr>
          <a:xfrm>
            <a:off x="3792276" y="2309214"/>
            <a:ext cx="1800000" cy="2077850"/>
          </a:xfrm>
          <a:prstGeom prst="rect">
            <a:avLst/>
          </a:prstGeom>
          <a:solidFill>
            <a:srgbClr val="B9CDE5"/>
          </a:solidFill>
          <a:ln>
            <a:noFill/>
          </a:ln>
          <a:effectLst/>
        </p:spPr>
        <p:style>
          <a:lnRef idx="1">
            <a:schemeClr val="accent1"/>
          </a:lnRef>
          <a:fillRef idx="3">
            <a:schemeClr val="accent1"/>
          </a:fillRef>
          <a:effectRef idx="2">
            <a:schemeClr val="accent1"/>
          </a:effectRef>
          <a:fontRef idx="minor">
            <a:schemeClr val="lt1"/>
          </a:fontRef>
        </p:style>
        <p:txBody>
          <a:bodyPr lIns="72000" tIns="46800" rIns="72000" rtlCol="0" anchor="t"/>
          <a:lstStyle/>
          <a:p>
            <a:pPr algn="ctr" eaLnBrk="0" hangingPunct="0">
              <a:spcAft>
                <a:spcPts val="900"/>
              </a:spcAft>
            </a:pPr>
            <a:r>
              <a:rPr lang="es-ES_tradnl" sz="1200" b="1" dirty="0">
                <a:solidFill>
                  <a:schemeClr val="tx1"/>
                </a:solidFill>
                <a:latin typeface="AvenirNext LT Pro Regular"/>
                <a:cs typeface="AvenirNext LT Pro Regular"/>
              </a:rPr>
              <a:t>Desarrollo del proceso RECOR de preservación de conocimiento para 10 personas seleccionadas </a:t>
            </a:r>
            <a:r>
              <a:rPr lang="es-ES_tradnl" sz="1000" b="1" dirty="0">
                <a:solidFill>
                  <a:schemeClr val="tx1"/>
                </a:solidFill>
                <a:latin typeface="AvenirNext LT Pro Regular"/>
                <a:cs typeface="AvenirNext LT Pro Regular"/>
              </a:rPr>
              <a:t>por el CSN, incluyendo la dinamización de las acciones de transferencia de las piezas de conocimiento elaboradas.</a:t>
            </a:r>
          </a:p>
        </p:txBody>
      </p:sp>
      <p:sp>
        <p:nvSpPr>
          <p:cNvPr id="11" name="Rectángulo 10">
            <a:extLst>
              <a:ext uri="{FF2B5EF4-FFF2-40B4-BE49-F238E27FC236}">
                <a16:creationId xmlns="" xmlns:a16="http://schemas.microsoft.com/office/drawing/2014/main" id="{25F262E1-F4FF-3D41-9B9A-8243DCA71FFF}"/>
              </a:ext>
            </a:extLst>
          </p:cNvPr>
          <p:cNvSpPr/>
          <p:nvPr/>
        </p:nvSpPr>
        <p:spPr>
          <a:xfrm>
            <a:off x="1873861" y="4832951"/>
            <a:ext cx="1795422" cy="1611612"/>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lIns="72000" tIns="46800" rIns="72000" rtlCol="0" anchor="t"/>
          <a:lstStyle/>
          <a:p>
            <a:pPr algn="ctr" eaLnBrk="0" hangingPunct="0">
              <a:spcAft>
                <a:spcPts val="900"/>
              </a:spcAft>
            </a:pPr>
            <a:r>
              <a:rPr lang="es-ES_tradnl" sz="1200" b="1" dirty="0">
                <a:solidFill>
                  <a:schemeClr val="tx1"/>
                </a:solidFill>
                <a:latin typeface="AvenirNext LT Pro Regular"/>
                <a:cs typeface="AvenirNext LT Pro Regular"/>
              </a:rPr>
              <a:t>Establecimiento y lanzamiento de un plan de comunicación </a:t>
            </a:r>
            <a:r>
              <a:rPr lang="es-ES_tradnl" sz="1000" b="1" dirty="0">
                <a:solidFill>
                  <a:schemeClr val="tx1"/>
                </a:solidFill>
                <a:latin typeface="AvenirNext LT Pro Regular"/>
                <a:cs typeface="AvenirNext LT Pro Regular"/>
              </a:rPr>
              <a:t>para informar, sensibilizar y potenciar la gestión del conocimiento en el CSN.</a:t>
            </a:r>
          </a:p>
        </p:txBody>
      </p:sp>
      <p:sp>
        <p:nvSpPr>
          <p:cNvPr id="12" name="Rectángulo 11">
            <a:extLst>
              <a:ext uri="{FF2B5EF4-FFF2-40B4-BE49-F238E27FC236}">
                <a16:creationId xmlns="" xmlns:a16="http://schemas.microsoft.com/office/drawing/2014/main" id="{3C948968-AEB6-A14D-A576-D9401A1DF4DA}"/>
              </a:ext>
            </a:extLst>
          </p:cNvPr>
          <p:cNvSpPr/>
          <p:nvPr/>
        </p:nvSpPr>
        <p:spPr>
          <a:xfrm>
            <a:off x="3856386" y="4838367"/>
            <a:ext cx="1735890" cy="1611612"/>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lIns="72000" tIns="46800" rIns="72000" rtlCol="0" anchor="t"/>
          <a:lstStyle/>
          <a:p>
            <a:pPr algn="ctr" eaLnBrk="0" hangingPunct="0">
              <a:spcAft>
                <a:spcPts val="900"/>
              </a:spcAft>
            </a:pPr>
            <a:r>
              <a:rPr lang="es-ES_tradnl" sz="1200" b="1" dirty="0">
                <a:solidFill>
                  <a:schemeClr val="tx1"/>
                </a:solidFill>
                <a:latin typeface="AvenirNext LT Pro Regular"/>
                <a:cs typeface="AvenirNext LT Pro Regular"/>
              </a:rPr>
              <a:t>Diseño y puesta en marcha de un cuadro de métricas </a:t>
            </a:r>
            <a:r>
              <a:rPr lang="es-ES_tradnl" sz="1000" b="1" dirty="0">
                <a:solidFill>
                  <a:schemeClr val="tx1"/>
                </a:solidFill>
                <a:latin typeface="AvenirNext LT Pro Regular"/>
                <a:cs typeface="AvenirNext LT Pro Regular"/>
              </a:rPr>
              <a:t>sobre gestión del conocimiento en el CSN con el que controlar la secuencia “actividad, conocimiento e impactos”.</a:t>
            </a:r>
          </a:p>
        </p:txBody>
      </p:sp>
      <p:sp>
        <p:nvSpPr>
          <p:cNvPr id="13" name="Rectángulo 12">
            <a:extLst>
              <a:ext uri="{FF2B5EF4-FFF2-40B4-BE49-F238E27FC236}">
                <a16:creationId xmlns="" xmlns:a16="http://schemas.microsoft.com/office/drawing/2014/main" id="{EAC0B301-D2E7-214E-AAC4-4BE2B66A259B}"/>
              </a:ext>
            </a:extLst>
          </p:cNvPr>
          <p:cNvSpPr/>
          <p:nvPr/>
        </p:nvSpPr>
        <p:spPr>
          <a:xfrm>
            <a:off x="5715269" y="4856331"/>
            <a:ext cx="1795422" cy="1564852"/>
          </a:xfrm>
          <a:prstGeom prst="rect">
            <a:avLst/>
          </a:prstGeom>
          <a:solidFill>
            <a:schemeClr val="accent6">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lIns="72000" tIns="46800" rIns="72000" rtlCol="0" anchor="t"/>
          <a:lstStyle/>
          <a:p>
            <a:pPr algn="ctr" eaLnBrk="0" hangingPunct="0">
              <a:spcAft>
                <a:spcPts val="900"/>
              </a:spcAft>
            </a:pPr>
            <a:r>
              <a:rPr lang="es-ES_tradnl" sz="1200" b="1" dirty="0">
                <a:solidFill>
                  <a:schemeClr val="tx1"/>
                </a:solidFill>
                <a:latin typeface="AvenirNext LT Pro Regular"/>
                <a:cs typeface="AvenirNext LT Pro Regular"/>
              </a:rPr>
              <a:t>Diseño y lanzamiento de un esquema de incentivos </a:t>
            </a:r>
            <a:r>
              <a:rPr lang="es-ES_tradnl" sz="1000" b="1" dirty="0">
                <a:solidFill>
                  <a:schemeClr val="tx1"/>
                </a:solidFill>
                <a:latin typeface="AvenirNext LT Pro Regular"/>
                <a:cs typeface="AvenirNext LT Pro Regular"/>
              </a:rPr>
              <a:t>y reconocimientos vinculados con la gestión del conocimiento.</a:t>
            </a:r>
          </a:p>
        </p:txBody>
      </p:sp>
      <p:sp>
        <p:nvSpPr>
          <p:cNvPr id="14" name="CuadroTexto 13">
            <a:extLst>
              <a:ext uri="{FF2B5EF4-FFF2-40B4-BE49-F238E27FC236}">
                <a16:creationId xmlns="" xmlns:a16="http://schemas.microsoft.com/office/drawing/2014/main" id="{339C51B5-B52D-FB44-9D5D-F0BB4598A00A}"/>
              </a:ext>
            </a:extLst>
          </p:cNvPr>
          <p:cNvSpPr txBox="1"/>
          <p:nvPr/>
        </p:nvSpPr>
        <p:spPr>
          <a:xfrm rot="16200000">
            <a:off x="-327321" y="4054825"/>
            <a:ext cx="2767755" cy="400110"/>
          </a:xfrm>
          <a:prstGeom prst="rect">
            <a:avLst/>
          </a:prstGeom>
          <a:noFill/>
        </p:spPr>
        <p:txBody>
          <a:bodyPr wrap="square" rtlCol="0">
            <a:spAutoFit/>
          </a:bodyPr>
          <a:lstStyle/>
          <a:p>
            <a:r>
              <a:rPr lang="es-ES_tradnl" sz="2000" b="1" dirty="0">
                <a:latin typeface="Avenir Next" panose="020B0503020202020204" pitchFamily="34" charset="0"/>
              </a:rPr>
              <a:t>Objetivos específicos</a:t>
            </a:r>
          </a:p>
        </p:txBody>
      </p:sp>
    </p:spTree>
    <p:extLst>
      <p:ext uri="{BB962C8B-B14F-4D97-AF65-F5344CB8AC3E}">
        <p14:creationId xmlns:p14="http://schemas.microsoft.com/office/powerpoint/2010/main" val="16756527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dirty="0"/>
              <a:t>Componentes del </a:t>
            </a:r>
            <a:r>
              <a:rPr lang="es-ES" dirty="0" smtClean="0"/>
              <a:t>proyecto (1/6)</a:t>
            </a:r>
            <a:endParaRPr lang="es-ES" dirty="0"/>
          </a:p>
        </p:txBody>
      </p:sp>
      <p:sp>
        <p:nvSpPr>
          <p:cNvPr id="3" name="Marcador de número de diapositiva 2"/>
          <p:cNvSpPr>
            <a:spLocks noGrp="1"/>
          </p:cNvSpPr>
          <p:nvPr>
            <p:ph type="sldNum" sz="quarter" idx="10"/>
          </p:nvPr>
        </p:nvSpPr>
        <p:spPr/>
        <p:txBody>
          <a:bodyPr/>
          <a:lstStyle/>
          <a:p>
            <a:fld id="{BA225631-B6DC-4ECA-939E-479967E181D0}" type="slidenum">
              <a:rPr lang="es-ES" smtClean="0"/>
              <a:pPr/>
              <a:t>12</a:t>
            </a:fld>
            <a:endParaRPr lang="es-ES" dirty="0"/>
          </a:p>
        </p:txBody>
      </p:sp>
      <p:sp>
        <p:nvSpPr>
          <p:cNvPr id="5" name="Subtitle 8">
            <a:extLst>
              <a:ext uri="{FF2B5EF4-FFF2-40B4-BE49-F238E27FC236}">
                <a16:creationId xmlns="" xmlns:a16="http://schemas.microsoft.com/office/drawing/2014/main" id="{11BC84FF-4540-3741-BF23-E308F9EE9376}"/>
              </a:ext>
            </a:extLst>
          </p:cNvPr>
          <p:cNvSpPr>
            <a:spLocks noGrp="1"/>
          </p:cNvSpPr>
          <p:nvPr/>
        </p:nvSpPr>
        <p:spPr bwMode="black">
          <a:xfrm>
            <a:off x="683419" y="2025280"/>
            <a:ext cx="7715304" cy="576207"/>
          </a:xfrm>
          <a:prstGeom prst="rect">
            <a:avLst/>
          </a:prstGeom>
        </p:spPr>
        <p:txBody>
          <a:bodyPr vert="horz" lIns="91440" tIns="45720" rIns="91440" bIns="45720" rtlCol="0">
            <a:noAutofit/>
          </a:bodyPr>
          <a:lstStyle/>
          <a:p>
            <a:pPr>
              <a:spcAft>
                <a:spcPts val="1800"/>
              </a:spcAft>
            </a:pPr>
            <a:r>
              <a:rPr lang="es-ES_tradnl" b="1" dirty="0">
                <a:latin typeface="AvenirNext LT Pro Regular"/>
                <a:cs typeface="AvenirNext LT Pro Regular"/>
              </a:rPr>
              <a:t>Componente 1: Diseño, organización y lanzamiento de 2 comunidades de práctica en el CSN </a:t>
            </a:r>
            <a:endParaRPr lang="es-ES_tradnl" dirty="0">
              <a:latin typeface="AvenirNext LT Pro Regular"/>
              <a:cs typeface="AvenirNext LT Pro Regular"/>
            </a:endParaRPr>
          </a:p>
        </p:txBody>
      </p:sp>
      <p:sp>
        <p:nvSpPr>
          <p:cNvPr id="8" name="Rectángulo 7">
            <a:extLst>
              <a:ext uri="{FF2B5EF4-FFF2-40B4-BE49-F238E27FC236}">
                <a16:creationId xmlns="" xmlns:a16="http://schemas.microsoft.com/office/drawing/2014/main" id="{A475CB90-9EEF-0F44-8773-598D965DB712}"/>
              </a:ext>
            </a:extLst>
          </p:cNvPr>
          <p:cNvSpPr/>
          <p:nvPr/>
        </p:nvSpPr>
        <p:spPr>
          <a:xfrm>
            <a:off x="436098" y="2747702"/>
            <a:ext cx="8324558" cy="725230"/>
          </a:xfrm>
          <a:prstGeom prst="rect">
            <a:avLst/>
          </a:prstGeom>
          <a:solidFill>
            <a:srgbClr val="D7E4BD"/>
          </a:solidFill>
          <a:ln>
            <a:noFill/>
          </a:ln>
          <a:effectLst/>
        </p:spPr>
        <p:style>
          <a:lnRef idx="1">
            <a:schemeClr val="accent1"/>
          </a:lnRef>
          <a:fillRef idx="3">
            <a:schemeClr val="accent1"/>
          </a:fillRef>
          <a:effectRef idx="2">
            <a:schemeClr val="accent1"/>
          </a:effectRef>
          <a:fontRef idx="minor">
            <a:schemeClr val="lt1"/>
          </a:fontRef>
        </p:style>
        <p:txBody>
          <a:bodyPr lIns="108000" tIns="46800" rIns="108000" rtlCol="0" anchor="t"/>
          <a:lstStyle/>
          <a:p>
            <a:pPr eaLnBrk="0" hangingPunct="0">
              <a:spcAft>
                <a:spcPts val="900"/>
              </a:spcAft>
            </a:pPr>
            <a:r>
              <a:rPr lang="es-ES_tradnl" sz="1400" dirty="0">
                <a:solidFill>
                  <a:schemeClr val="tx1"/>
                </a:solidFill>
                <a:latin typeface="AvenirNext LT Pro Regular"/>
                <a:cs typeface="AvenirNext LT Pro Regular"/>
              </a:rPr>
              <a:t>Diseño, organización y lanzamiento de 2 comunidades de práctica en el CSN que faciliten la gestión del conocimiento en 2 dominios de conocimiento seleccionados por la organización. Este objetivo incluye su implantación en la solución tecnológica KITE</a:t>
            </a:r>
          </a:p>
        </p:txBody>
      </p:sp>
      <p:sp>
        <p:nvSpPr>
          <p:cNvPr id="12" name="Rectángulo 11">
            <a:extLst>
              <a:ext uri="{FF2B5EF4-FFF2-40B4-BE49-F238E27FC236}">
                <a16:creationId xmlns="" xmlns:a16="http://schemas.microsoft.com/office/drawing/2014/main" id="{00A4C7D3-CE2B-F44B-8E43-EB3BF41D2A3C}"/>
              </a:ext>
            </a:extLst>
          </p:cNvPr>
          <p:cNvSpPr/>
          <p:nvPr/>
        </p:nvSpPr>
        <p:spPr>
          <a:xfrm>
            <a:off x="436098" y="3542928"/>
            <a:ext cx="8324558" cy="1961027"/>
          </a:xfrm>
          <a:prstGeom prst="rect">
            <a:avLst/>
          </a:prstGeom>
          <a:solidFill>
            <a:srgbClr val="D7E4BD"/>
          </a:solidFill>
          <a:ln>
            <a:noFill/>
          </a:ln>
          <a:effectLst/>
        </p:spPr>
        <p:style>
          <a:lnRef idx="1">
            <a:schemeClr val="accent1"/>
          </a:lnRef>
          <a:fillRef idx="3">
            <a:schemeClr val="accent1"/>
          </a:fillRef>
          <a:effectRef idx="2">
            <a:schemeClr val="accent1"/>
          </a:effectRef>
          <a:fontRef idx="minor">
            <a:schemeClr val="lt1"/>
          </a:fontRef>
        </p:style>
        <p:txBody>
          <a:bodyPr lIns="108000" tIns="46800" rIns="108000" rtlCol="0" anchor="t"/>
          <a:lstStyle/>
          <a:p>
            <a:pPr eaLnBrk="0" hangingPunct="0">
              <a:spcAft>
                <a:spcPts val="900"/>
              </a:spcAft>
            </a:pPr>
            <a:r>
              <a:rPr lang="es-ES_tradnl" sz="1600" b="1" dirty="0">
                <a:solidFill>
                  <a:schemeClr val="tx1"/>
                </a:solidFill>
                <a:latin typeface="AvenirNext LT Pro Regular"/>
                <a:cs typeface="AvenirNext LT Pro Regular"/>
              </a:rPr>
              <a:t>Actividades</a:t>
            </a:r>
            <a:endParaRPr lang="es-ES_tradnl" sz="1600" dirty="0">
              <a:solidFill>
                <a:schemeClr val="tx1"/>
              </a:solidFill>
              <a:latin typeface="AvenirNext LT Pro Regular"/>
              <a:cs typeface="AvenirNext LT Pro Regular"/>
            </a:endParaRPr>
          </a:p>
          <a:p>
            <a:pPr marL="171450" indent="-171450" eaLnBrk="0" hangingPunct="0">
              <a:spcAft>
                <a:spcPts val="900"/>
              </a:spcAft>
              <a:buFont typeface="Arial"/>
              <a:buChar char="•"/>
            </a:pPr>
            <a:r>
              <a:rPr lang="es-ES_tradnl" sz="1400" dirty="0">
                <a:solidFill>
                  <a:schemeClr val="tx1"/>
                </a:solidFill>
                <a:latin typeface="AvenirNext LT Pro Regular"/>
                <a:cs typeface="AvenirNext LT Pro Regular"/>
              </a:rPr>
              <a:t>Selección de 2 dominios de conocimiento clave y sus posibles miembros.</a:t>
            </a:r>
          </a:p>
          <a:p>
            <a:pPr marL="171450" indent="-171450" eaLnBrk="0" hangingPunct="0">
              <a:spcAft>
                <a:spcPts val="900"/>
              </a:spcAft>
              <a:buFont typeface="Arial"/>
              <a:buChar char="•"/>
            </a:pPr>
            <a:r>
              <a:rPr lang="es-ES_tradnl" sz="1400" dirty="0">
                <a:solidFill>
                  <a:schemeClr val="tx1"/>
                </a:solidFill>
                <a:latin typeface="AvenirNext LT Pro Regular"/>
                <a:cs typeface="AvenirNext LT Pro Regular"/>
              </a:rPr>
              <a:t>Realización de una sesión de formación sobre el concepto “comunidad de práctica”.</a:t>
            </a:r>
          </a:p>
          <a:p>
            <a:pPr marL="171450" indent="-171450" eaLnBrk="0" hangingPunct="0">
              <a:spcAft>
                <a:spcPts val="900"/>
              </a:spcAft>
              <a:buFont typeface="Arial"/>
              <a:buChar char="•"/>
            </a:pPr>
            <a:r>
              <a:rPr lang="es-ES_tradnl" sz="1400" dirty="0">
                <a:solidFill>
                  <a:schemeClr val="tx1"/>
                </a:solidFill>
                <a:latin typeface="AvenirNext LT Pro Regular"/>
                <a:cs typeface="AvenirNext LT Pro Regular"/>
              </a:rPr>
              <a:t>Diseño del marco de comunidad de práctica (objetivos, estructura, procesos, miembros, etc.).</a:t>
            </a:r>
          </a:p>
          <a:p>
            <a:pPr marL="171450" indent="-171450" eaLnBrk="0" hangingPunct="0">
              <a:spcAft>
                <a:spcPts val="900"/>
              </a:spcAft>
              <a:buFont typeface="Arial"/>
              <a:buChar char="•"/>
            </a:pPr>
            <a:r>
              <a:rPr lang="es-ES_tradnl" sz="1400" dirty="0">
                <a:solidFill>
                  <a:schemeClr val="tx1"/>
                </a:solidFill>
                <a:latin typeface="AvenirNext LT Pro Regular"/>
                <a:cs typeface="AvenirNext LT Pro Regular"/>
              </a:rPr>
              <a:t>Puesta en marcha de las comunidades e ir acompañando su desarrollo inicial y la consecución de los retos planteados. </a:t>
            </a:r>
          </a:p>
          <a:p>
            <a:pPr eaLnBrk="0" hangingPunct="0">
              <a:spcAft>
                <a:spcPts val="900"/>
              </a:spcAft>
            </a:pPr>
            <a:endParaRPr lang="es-ES_tradnl" sz="1100" dirty="0">
              <a:solidFill>
                <a:schemeClr val="tx1"/>
              </a:solidFill>
              <a:latin typeface="AvenirNext LT Pro Regular"/>
              <a:cs typeface="AvenirNext LT Pro Regular"/>
            </a:endParaRPr>
          </a:p>
        </p:txBody>
      </p:sp>
      <p:sp>
        <p:nvSpPr>
          <p:cNvPr id="13" name="Rectángulo 12">
            <a:extLst>
              <a:ext uri="{FF2B5EF4-FFF2-40B4-BE49-F238E27FC236}">
                <a16:creationId xmlns="" xmlns:a16="http://schemas.microsoft.com/office/drawing/2014/main" id="{C938473D-81A6-974B-A0AE-90C3940A5F77}"/>
              </a:ext>
            </a:extLst>
          </p:cNvPr>
          <p:cNvSpPr/>
          <p:nvPr/>
        </p:nvSpPr>
        <p:spPr>
          <a:xfrm>
            <a:off x="436098" y="5656209"/>
            <a:ext cx="8324558" cy="965199"/>
          </a:xfrm>
          <a:prstGeom prst="rect">
            <a:avLst/>
          </a:prstGeom>
          <a:solidFill>
            <a:schemeClr val="accent3">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lIns="108000" tIns="46800" rIns="0" rtlCol="0" anchor="t"/>
          <a:lstStyle/>
          <a:p>
            <a:pPr lvl="0" eaLnBrk="0" hangingPunct="0">
              <a:spcAft>
                <a:spcPts val="300"/>
              </a:spcAft>
            </a:pPr>
            <a:r>
              <a:rPr lang="es-ES_tradnl" sz="1600" b="1" dirty="0">
                <a:solidFill>
                  <a:schemeClr val="tx1"/>
                </a:solidFill>
                <a:latin typeface="AvenirNext LT Pro Regular"/>
                <a:cs typeface="AvenirNext LT Pro Regular"/>
              </a:rPr>
              <a:t>Resultado:</a:t>
            </a:r>
          </a:p>
          <a:p>
            <a:pPr marL="171450" lvl="0" indent="-171450" eaLnBrk="0" hangingPunct="0">
              <a:spcAft>
                <a:spcPts val="900"/>
              </a:spcAft>
              <a:buFont typeface="Arial"/>
              <a:buChar char="•"/>
            </a:pPr>
            <a:r>
              <a:rPr lang="es-ES_tradnl" sz="1400" dirty="0">
                <a:solidFill>
                  <a:schemeClr val="tx1"/>
                </a:solidFill>
                <a:latin typeface="AvenirNext LT Pro Regular"/>
              </a:rPr>
              <a:t>Manual de creación de comunidades de práctica.</a:t>
            </a:r>
          </a:p>
          <a:p>
            <a:pPr marL="171450" lvl="0" indent="-171450" eaLnBrk="0" hangingPunct="0">
              <a:spcAft>
                <a:spcPts val="900"/>
              </a:spcAft>
              <a:buFont typeface="Arial"/>
              <a:buChar char="•"/>
            </a:pPr>
            <a:r>
              <a:rPr lang="es-ES_tradnl" sz="1400" dirty="0">
                <a:solidFill>
                  <a:schemeClr val="tx1"/>
                </a:solidFill>
                <a:latin typeface="AvenirNext LT Pro Regular"/>
                <a:cs typeface="AvenirNext LT Pro Regular"/>
              </a:rPr>
              <a:t>Informe de lanzamiento y resultados de las comunidades.</a:t>
            </a:r>
          </a:p>
          <a:p>
            <a:pPr lvl="0" eaLnBrk="0" hangingPunct="0">
              <a:spcAft>
                <a:spcPts val="300"/>
              </a:spcAft>
            </a:pPr>
            <a:endParaRPr lang="es-ES_tradnl" sz="1400" dirty="0">
              <a:solidFill>
                <a:schemeClr val="tx1"/>
              </a:solidFill>
              <a:latin typeface="AvenirNext LT Pro Regular"/>
              <a:cs typeface="AvenirNext LT Pro Regular"/>
            </a:endParaRPr>
          </a:p>
        </p:txBody>
      </p:sp>
    </p:spTree>
    <p:extLst>
      <p:ext uri="{BB962C8B-B14F-4D97-AF65-F5344CB8AC3E}">
        <p14:creationId xmlns:p14="http://schemas.microsoft.com/office/powerpoint/2010/main" val="387976999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dirty="0"/>
              <a:t>Componentes del </a:t>
            </a:r>
            <a:r>
              <a:rPr lang="es-ES" dirty="0" smtClean="0"/>
              <a:t>proyecto (2/6)</a:t>
            </a:r>
            <a:endParaRPr lang="es-ES" dirty="0"/>
          </a:p>
        </p:txBody>
      </p:sp>
      <p:sp>
        <p:nvSpPr>
          <p:cNvPr id="3" name="Marcador de número de diapositiva 2"/>
          <p:cNvSpPr>
            <a:spLocks noGrp="1"/>
          </p:cNvSpPr>
          <p:nvPr>
            <p:ph type="sldNum" sz="quarter" idx="10"/>
          </p:nvPr>
        </p:nvSpPr>
        <p:spPr/>
        <p:txBody>
          <a:bodyPr/>
          <a:lstStyle/>
          <a:p>
            <a:fld id="{BA225631-B6DC-4ECA-939E-479967E181D0}" type="slidenum">
              <a:rPr lang="es-ES" smtClean="0"/>
              <a:pPr/>
              <a:t>13</a:t>
            </a:fld>
            <a:endParaRPr lang="es-ES" dirty="0"/>
          </a:p>
        </p:txBody>
      </p:sp>
      <p:sp>
        <p:nvSpPr>
          <p:cNvPr id="5" name="Subtitle 8">
            <a:extLst>
              <a:ext uri="{FF2B5EF4-FFF2-40B4-BE49-F238E27FC236}">
                <a16:creationId xmlns="" xmlns:a16="http://schemas.microsoft.com/office/drawing/2014/main" id="{11BC84FF-4540-3741-BF23-E308F9EE9376}"/>
              </a:ext>
            </a:extLst>
          </p:cNvPr>
          <p:cNvSpPr>
            <a:spLocks noGrp="1"/>
          </p:cNvSpPr>
          <p:nvPr/>
        </p:nvSpPr>
        <p:spPr bwMode="black">
          <a:xfrm>
            <a:off x="683419" y="1965434"/>
            <a:ext cx="6716187" cy="576207"/>
          </a:xfrm>
          <a:prstGeom prst="rect">
            <a:avLst/>
          </a:prstGeom>
        </p:spPr>
        <p:txBody>
          <a:bodyPr vert="horz" lIns="91440" tIns="45720" rIns="91440" bIns="45720" rtlCol="0">
            <a:noAutofit/>
          </a:bodyPr>
          <a:lstStyle/>
          <a:p>
            <a:pPr>
              <a:spcAft>
                <a:spcPts val="3600"/>
              </a:spcAft>
            </a:pPr>
            <a:r>
              <a:rPr lang="es-ES_tradnl" b="1" dirty="0">
                <a:latin typeface="AvenirNext LT Pro Regular"/>
                <a:cs typeface="AvenirNext LT Pro Regular"/>
              </a:rPr>
              <a:t>Componente 2: Desarrollo del proceso RECOR de preservación de conocimiento</a:t>
            </a:r>
            <a:endParaRPr lang="es-ES_tradnl" dirty="0">
              <a:latin typeface="AvenirNext LT Pro Regular"/>
              <a:cs typeface="AvenirNext LT Pro Regular"/>
            </a:endParaRPr>
          </a:p>
        </p:txBody>
      </p:sp>
      <p:sp>
        <p:nvSpPr>
          <p:cNvPr id="9" name="Rectángulo 8">
            <a:extLst>
              <a:ext uri="{FF2B5EF4-FFF2-40B4-BE49-F238E27FC236}">
                <a16:creationId xmlns="" xmlns:a16="http://schemas.microsoft.com/office/drawing/2014/main" id="{BE429F80-BAB8-0744-A9F1-90D28B7B692A}"/>
              </a:ext>
            </a:extLst>
          </p:cNvPr>
          <p:cNvSpPr/>
          <p:nvPr/>
        </p:nvSpPr>
        <p:spPr>
          <a:xfrm>
            <a:off x="506438" y="2633492"/>
            <a:ext cx="8257736" cy="726157"/>
          </a:xfrm>
          <a:prstGeom prst="rect">
            <a:avLst/>
          </a:prstGeom>
          <a:solidFill>
            <a:srgbClr val="B9CDE5"/>
          </a:solidFill>
          <a:ln>
            <a:noFill/>
          </a:ln>
          <a:effectLst/>
        </p:spPr>
        <p:style>
          <a:lnRef idx="1">
            <a:schemeClr val="accent1"/>
          </a:lnRef>
          <a:fillRef idx="3">
            <a:schemeClr val="accent1"/>
          </a:fillRef>
          <a:effectRef idx="2">
            <a:schemeClr val="accent1"/>
          </a:effectRef>
          <a:fontRef idx="minor">
            <a:schemeClr val="lt1"/>
          </a:fontRef>
        </p:style>
        <p:txBody>
          <a:bodyPr lIns="108000" tIns="46800" rIns="108000" rtlCol="0" anchor="t"/>
          <a:lstStyle/>
          <a:p>
            <a:pPr eaLnBrk="0" hangingPunct="0">
              <a:spcAft>
                <a:spcPts val="900"/>
              </a:spcAft>
            </a:pPr>
            <a:r>
              <a:rPr lang="es-ES_tradnl" sz="1400" dirty="0">
                <a:solidFill>
                  <a:srgbClr val="000000"/>
                </a:solidFill>
                <a:latin typeface="AvenirNext LT Pro Regular"/>
                <a:cs typeface="AvenirNext LT Pro Regular"/>
              </a:rPr>
              <a:t>Desarrollo del proceso RECOR de preservación de conocimiento para 10 personas seleccionadas por el CSN, </a:t>
            </a:r>
            <a:r>
              <a:rPr lang="es-ES_tradnl" sz="1600" b="1" dirty="0">
                <a:solidFill>
                  <a:srgbClr val="000000"/>
                </a:solidFill>
                <a:latin typeface="AvenirNext LT Pro Regular"/>
                <a:cs typeface="AvenirNext LT Pro Regular"/>
              </a:rPr>
              <a:t>incluyendo la dinamización de las acciones de transferencia de las piezas de conocimiento elaboradas</a:t>
            </a:r>
            <a:r>
              <a:rPr lang="es-ES_tradnl" sz="1200" dirty="0">
                <a:solidFill>
                  <a:srgbClr val="000000"/>
                </a:solidFill>
                <a:latin typeface="AvenirNext LT Pro Regular"/>
                <a:cs typeface="AvenirNext LT Pro Regular"/>
              </a:rPr>
              <a:t>.</a:t>
            </a:r>
          </a:p>
        </p:txBody>
      </p:sp>
      <p:sp>
        <p:nvSpPr>
          <p:cNvPr id="10" name="Rectángulo 9">
            <a:extLst>
              <a:ext uri="{FF2B5EF4-FFF2-40B4-BE49-F238E27FC236}">
                <a16:creationId xmlns="" xmlns:a16="http://schemas.microsoft.com/office/drawing/2014/main" id="{F6D8778C-6987-7D46-A6B7-A5084B400D84}"/>
              </a:ext>
            </a:extLst>
          </p:cNvPr>
          <p:cNvSpPr/>
          <p:nvPr/>
        </p:nvSpPr>
        <p:spPr>
          <a:xfrm>
            <a:off x="506438" y="3451500"/>
            <a:ext cx="8257736" cy="2126375"/>
          </a:xfrm>
          <a:prstGeom prst="rect">
            <a:avLst/>
          </a:prstGeom>
          <a:solidFill>
            <a:srgbClr val="B9CDE5"/>
          </a:solidFill>
          <a:ln>
            <a:noFill/>
          </a:ln>
          <a:effectLst/>
        </p:spPr>
        <p:style>
          <a:lnRef idx="1">
            <a:schemeClr val="accent1"/>
          </a:lnRef>
          <a:fillRef idx="3">
            <a:schemeClr val="accent1"/>
          </a:fillRef>
          <a:effectRef idx="2">
            <a:schemeClr val="accent1"/>
          </a:effectRef>
          <a:fontRef idx="minor">
            <a:schemeClr val="lt1"/>
          </a:fontRef>
        </p:style>
        <p:txBody>
          <a:bodyPr lIns="108000" tIns="46800" rIns="108000" rtlCol="0" anchor="t"/>
          <a:lstStyle/>
          <a:p>
            <a:pPr eaLnBrk="0" hangingPunct="0">
              <a:spcAft>
                <a:spcPts val="900"/>
              </a:spcAft>
            </a:pPr>
            <a:r>
              <a:rPr lang="es-ES_tradnl" sz="1600" b="1" dirty="0">
                <a:solidFill>
                  <a:schemeClr val="tx1"/>
                </a:solidFill>
                <a:latin typeface="AvenirNext LT Pro Regular"/>
                <a:cs typeface="AvenirNext LT Pro Regular"/>
              </a:rPr>
              <a:t>Actividades</a:t>
            </a:r>
          </a:p>
          <a:p>
            <a:pPr marL="171450" indent="-171450" eaLnBrk="0" hangingPunct="0">
              <a:spcAft>
                <a:spcPts val="900"/>
              </a:spcAft>
              <a:buFont typeface="Arial"/>
              <a:buChar char="•"/>
            </a:pPr>
            <a:r>
              <a:rPr lang="es-ES_tradnl" sz="1400" dirty="0">
                <a:solidFill>
                  <a:schemeClr val="tx1"/>
                </a:solidFill>
                <a:latin typeface="AvenirNext LT Pro Regular"/>
                <a:cs typeface="AvenirNext LT Pro Regular"/>
              </a:rPr>
              <a:t>Contacto con las personas seleccionadas para explicarles el proceso y confirmar agendas.</a:t>
            </a:r>
          </a:p>
          <a:p>
            <a:pPr marL="171450" indent="-171450" eaLnBrk="0" hangingPunct="0">
              <a:spcAft>
                <a:spcPts val="900"/>
              </a:spcAft>
              <a:buFont typeface="Arial"/>
              <a:buChar char="•"/>
            </a:pPr>
            <a:r>
              <a:rPr lang="es-ES_tradnl" sz="1400" dirty="0">
                <a:solidFill>
                  <a:schemeClr val="tx1"/>
                </a:solidFill>
                <a:latin typeface="AvenirNext LT Pro Regular"/>
                <a:cs typeface="AvenirNext LT Pro Regular"/>
              </a:rPr>
              <a:t>Aplicación de la metodología RECOR y generar los 10 </a:t>
            </a:r>
            <a:r>
              <a:rPr lang="es-ES_tradnl" sz="1400" dirty="0" err="1">
                <a:solidFill>
                  <a:schemeClr val="tx1"/>
                </a:solidFill>
                <a:latin typeface="AvenirNext LT Pro Regular"/>
                <a:cs typeface="AvenirNext LT Pro Regular"/>
              </a:rPr>
              <a:t>knowledge</a:t>
            </a:r>
            <a:r>
              <a:rPr lang="es-ES_tradnl" sz="1400" dirty="0">
                <a:solidFill>
                  <a:schemeClr val="tx1"/>
                </a:solidFill>
                <a:latin typeface="AvenirNext LT Pro Regular"/>
                <a:cs typeface="AvenirNext LT Pro Regular"/>
              </a:rPr>
              <a:t> </a:t>
            </a:r>
            <a:r>
              <a:rPr lang="es-ES_tradnl" sz="1400" dirty="0" err="1">
                <a:solidFill>
                  <a:schemeClr val="tx1"/>
                </a:solidFill>
                <a:latin typeface="AvenirNext LT Pro Regular"/>
                <a:cs typeface="AvenirNext LT Pro Regular"/>
              </a:rPr>
              <a:t>books</a:t>
            </a:r>
            <a:r>
              <a:rPr lang="es-ES_tradnl" sz="1400" dirty="0">
                <a:solidFill>
                  <a:schemeClr val="tx1"/>
                </a:solidFill>
                <a:latin typeface="AvenirNext LT Pro Regular"/>
                <a:cs typeface="AvenirNext LT Pro Regular"/>
              </a:rPr>
              <a:t> y su carga en la plataforma KITE.</a:t>
            </a:r>
          </a:p>
          <a:p>
            <a:pPr marL="171450" indent="-171450" eaLnBrk="0" hangingPunct="0">
              <a:spcAft>
                <a:spcPts val="900"/>
              </a:spcAft>
              <a:buFont typeface="Arial"/>
              <a:buChar char="•"/>
            </a:pPr>
            <a:r>
              <a:rPr lang="es-ES_tradnl" sz="1400" dirty="0">
                <a:solidFill>
                  <a:schemeClr val="tx1"/>
                </a:solidFill>
                <a:latin typeface="AvenirNext LT Pro Regular"/>
                <a:cs typeface="AvenirNext LT Pro Regular"/>
              </a:rPr>
              <a:t>Diseño y dinamización de las sesiones de aprovechamiento de los </a:t>
            </a:r>
            <a:r>
              <a:rPr lang="es-ES_tradnl" sz="1400" dirty="0" err="1">
                <a:solidFill>
                  <a:schemeClr val="tx1"/>
                </a:solidFill>
                <a:latin typeface="AvenirNext LT Pro Regular"/>
                <a:cs typeface="AvenirNext LT Pro Regular"/>
              </a:rPr>
              <a:t>knowledge</a:t>
            </a:r>
            <a:r>
              <a:rPr lang="es-ES_tradnl" sz="1400" dirty="0">
                <a:solidFill>
                  <a:schemeClr val="tx1"/>
                </a:solidFill>
                <a:latin typeface="AvenirNext LT Pro Regular"/>
                <a:cs typeface="AvenirNext LT Pro Regular"/>
              </a:rPr>
              <a:t> </a:t>
            </a:r>
            <a:r>
              <a:rPr lang="es-ES_tradnl" sz="1400" dirty="0" err="1">
                <a:solidFill>
                  <a:schemeClr val="tx1"/>
                </a:solidFill>
                <a:latin typeface="AvenirNext LT Pro Regular"/>
                <a:cs typeface="AvenirNext LT Pro Regular"/>
              </a:rPr>
              <a:t>books</a:t>
            </a:r>
            <a:r>
              <a:rPr lang="es-ES_tradnl" sz="1400" dirty="0">
                <a:solidFill>
                  <a:schemeClr val="tx1"/>
                </a:solidFill>
                <a:latin typeface="AvenirNext LT Pro Regular"/>
                <a:cs typeface="AvenirNext LT Pro Regular"/>
              </a:rPr>
              <a:t>.</a:t>
            </a:r>
          </a:p>
          <a:p>
            <a:pPr marL="171450" indent="-171450" eaLnBrk="0" hangingPunct="0">
              <a:spcAft>
                <a:spcPts val="900"/>
              </a:spcAft>
              <a:buFont typeface="Arial"/>
              <a:buChar char="•"/>
            </a:pPr>
            <a:r>
              <a:rPr lang="es-ES_tradnl" sz="1400" dirty="0">
                <a:solidFill>
                  <a:schemeClr val="tx1"/>
                </a:solidFill>
                <a:latin typeface="AvenirNext LT Pro Regular"/>
                <a:cs typeface="AvenirNext LT Pro Regular"/>
              </a:rPr>
              <a:t>Realización de sesiones de asesoramiento y formación a facilitadores del </a:t>
            </a:r>
            <a:r>
              <a:rPr lang="es-ES_tradnl" sz="1400" dirty="0" smtClean="0">
                <a:solidFill>
                  <a:schemeClr val="tx1"/>
                </a:solidFill>
                <a:latin typeface="AvenirNext LT Pro Regular"/>
                <a:cs typeface="AvenirNext LT Pro Regular"/>
              </a:rPr>
              <a:t>CSN (máximo 3 sesiones).</a:t>
            </a:r>
            <a:endParaRPr lang="es-ES_tradnl" sz="1400" dirty="0">
              <a:solidFill>
                <a:schemeClr val="tx1"/>
              </a:solidFill>
              <a:latin typeface="AvenirNext LT Pro Regular"/>
              <a:cs typeface="AvenirNext LT Pro Regular"/>
            </a:endParaRPr>
          </a:p>
          <a:p>
            <a:pPr marL="171450" indent="-171450" eaLnBrk="0" hangingPunct="0">
              <a:spcAft>
                <a:spcPts val="900"/>
              </a:spcAft>
              <a:buFont typeface="Arial"/>
              <a:buChar char="•"/>
            </a:pPr>
            <a:endParaRPr lang="es-ES_tradnl" sz="1100" dirty="0">
              <a:solidFill>
                <a:schemeClr val="tx1"/>
              </a:solidFill>
              <a:latin typeface="AvenirNext LT Pro Regular"/>
              <a:cs typeface="AvenirNext LT Pro Regular"/>
            </a:endParaRPr>
          </a:p>
          <a:p>
            <a:pPr marL="171450" indent="-171450" eaLnBrk="0" hangingPunct="0">
              <a:spcAft>
                <a:spcPts val="900"/>
              </a:spcAft>
              <a:buFont typeface="Arial"/>
              <a:buChar char="•"/>
            </a:pPr>
            <a:endParaRPr lang="es-ES_tradnl" sz="1100" dirty="0">
              <a:solidFill>
                <a:schemeClr val="tx1"/>
              </a:solidFill>
              <a:latin typeface="AvenirNext LT Pro Regular"/>
              <a:cs typeface="AvenirNext LT Pro Regular"/>
            </a:endParaRPr>
          </a:p>
        </p:txBody>
      </p:sp>
      <p:sp>
        <p:nvSpPr>
          <p:cNvPr id="11" name="Rectángulo 10">
            <a:extLst>
              <a:ext uri="{FF2B5EF4-FFF2-40B4-BE49-F238E27FC236}">
                <a16:creationId xmlns="" xmlns:a16="http://schemas.microsoft.com/office/drawing/2014/main" id="{AA49A70C-F7EF-1346-92EA-DFC2AA717869}"/>
              </a:ext>
            </a:extLst>
          </p:cNvPr>
          <p:cNvSpPr/>
          <p:nvPr/>
        </p:nvSpPr>
        <p:spPr>
          <a:xfrm>
            <a:off x="506438" y="5669726"/>
            <a:ext cx="8257737" cy="601387"/>
          </a:xfrm>
          <a:prstGeom prst="rect">
            <a:avLst/>
          </a:prstGeom>
          <a:solidFill>
            <a:schemeClr val="tx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lIns="108000" tIns="46800" rIns="0" rtlCol="0" anchor="t"/>
          <a:lstStyle/>
          <a:p>
            <a:pPr eaLnBrk="0" hangingPunct="0">
              <a:spcAft>
                <a:spcPts val="300"/>
              </a:spcAft>
            </a:pPr>
            <a:r>
              <a:rPr lang="es-ES_tradnl" sz="1600" b="1" dirty="0" smtClean="0">
                <a:solidFill>
                  <a:schemeClr val="tx1"/>
                </a:solidFill>
                <a:latin typeface="AvenirNext LT Pro Regular"/>
                <a:cs typeface="AvenirNext LT Pro Regular"/>
              </a:rPr>
              <a:t>Resultado: </a:t>
            </a:r>
          </a:p>
          <a:p>
            <a:pPr marL="171450" indent="-171450" eaLnBrk="0" hangingPunct="0">
              <a:spcAft>
                <a:spcPts val="300"/>
              </a:spcAft>
              <a:buFont typeface="Arial" panose="020B0604020202020204" pitchFamily="34" charset="0"/>
              <a:buChar char="•"/>
            </a:pPr>
            <a:r>
              <a:rPr lang="es-ES_tradnl" sz="1400" dirty="0" smtClean="0">
                <a:solidFill>
                  <a:schemeClr val="tx1"/>
                </a:solidFill>
                <a:latin typeface="AvenirNext LT Pro Regular"/>
                <a:cs typeface="AvenirNext LT Pro Regular"/>
              </a:rPr>
              <a:t>Diez </a:t>
            </a:r>
            <a:r>
              <a:rPr lang="es-ES_tradnl" sz="1400" dirty="0" err="1" smtClean="0">
                <a:solidFill>
                  <a:schemeClr val="tx1"/>
                </a:solidFill>
                <a:latin typeface="AvenirNext LT Pro Regular"/>
                <a:cs typeface="AvenirNext LT Pro Regular"/>
              </a:rPr>
              <a:t>knowledge</a:t>
            </a:r>
            <a:r>
              <a:rPr lang="es-ES_tradnl" sz="1400" dirty="0" smtClean="0">
                <a:solidFill>
                  <a:schemeClr val="tx1"/>
                </a:solidFill>
                <a:latin typeface="AvenirNext LT Pro Regular"/>
                <a:cs typeface="AvenirNext LT Pro Regular"/>
              </a:rPr>
              <a:t> </a:t>
            </a:r>
            <a:r>
              <a:rPr lang="es-ES_tradnl" sz="1400" dirty="0" err="1" smtClean="0">
                <a:solidFill>
                  <a:schemeClr val="tx1"/>
                </a:solidFill>
                <a:latin typeface="AvenirNext LT Pro Regular"/>
                <a:cs typeface="AvenirNext LT Pro Regular"/>
              </a:rPr>
              <a:t>books</a:t>
            </a:r>
            <a:r>
              <a:rPr lang="es-ES_tradnl" sz="1400" dirty="0" smtClean="0">
                <a:solidFill>
                  <a:schemeClr val="tx1"/>
                </a:solidFill>
                <a:latin typeface="AvenirNext LT Pro Regular"/>
                <a:cs typeface="AvenirNext LT Pro Regular"/>
              </a:rPr>
              <a:t>. </a:t>
            </a:r>
          </a:p>
          <a:p>
            <a:pPr eaLnBrk="0" hangingPunct="0">
              <a:spcAft>
                <a:spcPts val="300"/>
              </a:spcAft>
            </a:pPr>
            <a:endParaRPr lang="es-ES_tradnl" sz="1200" dirty="0">
              <a:solidFill>
                <a:schemeClr val="tx1"/>
              </a:solidFill>
              <a:latin typeface="AvenirNext LT Pro Regular"/>
              <a:cs typeface="AvenirNext LT Pro Regular"/>
            </a:endParaRPr>
          </a:p>
        </p:txBody>
      </p:sp>
    </p:spTree>
    <p:extLst>
      <p:ext uri="{BB962C8B-B14F-4D97-AF65-F5344CB8AC3E}">
        <p14:creationId xmlns:p14="http://schemas.microsoft.com/office/powerpoint/2010/main" val="257301579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dirty="0"/>
              <a:t>Componentes del </a:t>
            </a:r>
            <a:r>
              <a:rPr lang="es-ES" dirty="0" smtClean="0"/>
              <a:t>proyecto (3/6)</a:t>
            </a:r>
            <a:endParaRPr lang="es-ES" dirty="0"/>
          </a:p>
        </p:txBody>
      </p:sp>
      <p:sp>
        <p:nvSpPr>
          <p:cNvPr id="3" name="Marcador de número de diapositiva 2"/>
          <p:cNvSpPr>
            <a:spLocks noGrp="1"/>
          </p:cNvSpPr>
          <p:nvPr>
            <p:ph type="sldNum" sz="quarter" idx="10"/>
          </p:nvPr>
        </p:nvSpPr>
        <p:spPr/>
        <p:txBody>
          <a:bodyPr/>
          <a:lstStyle/>
          <a:p>
            <a:fld id="{BA225631-B6DC-4ECA-939E-479967E181D0}" type="slidenum">
              <a:rPr lang="es-ES" smtClean="0"/>
              <a:pPr/>
              <a:t>14</a:t>
            </a:fld>
            <a:endParaRPr lang="es-ES" dirty="0"/>
          </a:p>
        </p:txBody>
      </p:sp>
      <p:sp>
        <p:nvSpPr>
          <p:cNvPr id="5" name="Subtitle 8">
            <a:extLst>
              <a:ext uri="{FF2B5EF4-FFF2-40B4-BE49-F238E27FC236}">
                <a16:creationId xmlns="" xmlns:a16="http://schemas.microsoft.com/office/drawing/2014/main" id="{11BC84FF-4540-3741-BF23-E308F9EE9376}"/>
              </a:ext>
            </a:extLst>
          </p:cNvPr>
          <p:cNvSpPr>
            <a:spLocks noGrp="1"/>
          </p:cNvSpPr>
          <p:nvPr/>
        </p:nvSpPr>
        <p:spPr bwMode="black">
          <a:xfrm>
            <a:off x="683419" y="2025280"/>
            <a:ext cx="6716187" cy="576207"/>
          </a:xfrm>
          <a:prstGeom prst="rect">
            <a:avLst/>
          </a:prstGeom>
        </p:spPr>
        <p:txBody>
          <a:bodyPr vert="horz" lIns="91440" tIns="45720" rIns="91440" bIns="45720" rtlCol="0">
            <a:noAutofit/>
          </a:bodyPr>
          <a:lstStyle/>
          <a:p>
            <a:pPr>
              <a:spcAft>
                <a:spcPts val="3600"/>
              </a:spcAft>
            </a:pPr>
            <a:r>
              <a:rPr lang="es-ES" b="1" dirty="0">
                <a:latin typeface="AvenirNext LT Pro Regular"/>
                <a:cs typeface="AvenirNext LT Pro Regular"/>
              </a:rPr>
              <a:t>Componente 3: Articulación del esquema organizativo de apoyo a la gestión del </a:t>
            </a:r>
            <a:r>
              <a:rPr lang="es-ES" b="1" dirty="0" smtClean="0">
                <a:latin typeface="AvenirNext LT Pro Regular"/>
                <a:cs typeface="AvenirNext LT Pro Regular"/>
              </a:rPr>
              <a:t>conocimiento</a:t>
            </a:r>
            <a:endParaRPr lang="es-ES" b="1" dirty="0">
              <a:latin typeface="AvenirNext LT Pro Regular"/>
              <a:cs typeface="AvenirNext LT Pro Regular"/>
            </a:endParaRPr>
          </a:p>
        </p:txBody>
      </p:sp>
      <p:sp>
        <p:nvSpPr>
          <p:cNvPr id="8" name="Rectángulo 7">
            <a:extLst>
              <a:ext uri="{FF2B5EF4-FFF2-40B4-BE49-F238E27FC236}">
                <a16:creationId xmlns="" xmlns:a16="http://schemas.microsoft.com/office/drawing/2014/main" id="{B6DEDED5-FF0F-8F4E-8C26-AD8C5463BD6D}"/>
              </a:ext>
            </a:extLst>
          </p:cNvPr>
          <p:cNvSpPr/>
          <p:nvPr/>
        </p:nvSpPr>
        <p:spPr>
          <a:xfrm>
            <a:off x="432583" y="2743592"/>
            <a:ext cx="8331590" cy="670951"/>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lIns="108000" tIns="46800" rIns="108000" rtlCol="0" anchor="t"/>
          <a:lstStyle/>
          <a:p>
            <a:pPr eaLnBrk="0" hangingPunct="0">
              <a:spcAft>
                <a:spcPts val="900"/>
              </a:spcAft>
            </a:pPr>
            <a:r>
              <a:rPr lang="es-ES_tradnl" sz="1400" dirty="0">
                <a:solidFill>
                  <a:srgbClr val="000000"/>
                </a:solidFill>
                <a:latin typeface="AvenirNext LT Pro Regular"/>
                <a:cs typeface="AvenirNext LT Pro Regular"/>
              </a:rPr>
              <a:t>Articulación del esquema organizativo de apoyo a la gestión del conocimiento en el CSN, cubriendo las necesidades de formación de diferentes personas en esta gestión del </a:t>
            </a:r>
            <a:r>
              <a:rPr lang="es-ES_tradnl" sz="1400" dirty="0" smtClean="0">
                <a:solidFill>
                  <a:srgbClr val="000000"/>
                </a:solidFill>
                <a:latin typeface="AvenirNext LT Pro Regular"/>
                <a:cs typeface="AvenirNext LT Pro Regular"/>
              </a:rPr>
              <a:t>conocimiento (máximo 6 acciones).</a:t>
            </a:r>
            <a:endParaRPr lang="es-ES_tradnl" sz="1400" dirty="0">
              <a:solidFill>
                <a:srgbClr val="000000"/>
              </a:solidFill>
              <a:latin typeface="AvenirNext LT Pro Regular"/>
              <a:cs typeface="AvenirNext LT Pro Regular"/>
            </a:endParaRPr>
          </a:p>
        </p:txBody>
      </p:sp>
      <p:sp>
        <p:nvSpPr>
          <p:cNvPr id="12" name="Rectángulo 11">
            <a:extLst>
              <a:ext uri="{FF2B5EF4-FFF2-40B4-BE49-F238E27FC236}">
                <a16:creationId xmlns="" xmlns:a16="http://schemas.microsoft.com/office/drawing/2014/main" id="{DB24399D-6BAC-034B-BC98-7CD62DDF285B}"/>
              </a:ext>
            </a:extLst>
          </p:cNvPr>
          <p:cNvSpPr/>
          <p:nvPr/>
        </p:nvSpPr>
        <p:spPr>
          <a:xfrm>
            <a:off x="432582" y="3517991"/>
            <a:ext cx="8331591" cy="1977919"/>
          </a:xfrm>
          <a:prstGeom prst="rect">
            <a:avLst/>
          </a:prstGeom>
          <a:solidFill>
            <a:schemeClr val="bg1">
              <a:lumMod val="85000"/>
            </a:schemeClr>
          </a:solidFill>
          <a:ln>
            <a:noFill/>
          </a:ln>
          <a:effectLst/>
        </p:spPr>
        <p:style>
          <a:lnRef idx="1">
            <a:schemeClr val="accent1"/>
          </a:lnRef>
          <a:fillRef idx="3">
            <a:schemeClr val="accent1"/>
          </a:fillRef>
          <a:effectRef idx="2">
            <a:schemeClr val="accent1"/>
          </a:effectRef>
          <a:fontRef idx="minor">
            <a:schemeClr val="lt1"/>
          </a:fontRef>
        </p:style>
        <p:txBody>
          <a:bodyPr lIns="108000" tIns="46800" rIns="108000" rtlCol="0" anchor="t"/>
          <a:lstStyle/>
          <a:p>
            <a:pPr eaLnBrk="0" hangingPunct="0">
              <a:spcAft>
                <a:spcPts val="900"/>
              </a:spcAft>
            </a:pPr>
            <a:r>
              <a:rPr lang="es-ES_tradnl" sz="1600" b="1" dirty="0">
                <a:solidFill>
                  <a:schemeClr val="tx1"/>
                </a:solidFill>
                <a:latin typeface="AvenirNext LT Pro Regular"/>
                <a:cs typeface="AvenirNext LT Pro Regular"/>
              </a:rPr>
              <a:t>Actividades</a:t>
            </a:r>
          </a:p>
          <a:p>
            <a:pPr marL="171450" indent="-171450" eaLnBrk="0" hangingPunct="0">
              <a:spcAft>
                <a:spcPts val="900"/>
              </a:spcAft>
              <a:buFont typeface="Arial"/>
              <a:buChar char="•"/>
            </a:pPr>
            <a:r>
              <a:rPr lang="es-ES_tradnl" sz="1400" dirty="0">
                <a:solidFill>
                  <a:schemeClr val="tx1"/>
                </a:solidFill>
                <a:latin typeface="AvenirNext LT Pro Regular"/>
                <a:cs typeface="AvenirNext LT Pro Regular"/>
              </a:rPr>
              <a:t>Diseño del marco organizativo siguiendo las indicaciones y recomendaciones que se encuentran en el modelo de gestión del conocimiento.</a:t>
            </a:r>
          </a:p>
          <a:p>
            <a:pPr marL="171450" indent="-171450" eaLnBrk="0" hangingPunct="0">
              <a:spcAft>
                <a:spcPts val="900"/>
              </a:spcAft>
              <a:buFont typeface="Arial"/>
              <a:buChar char="•"/>
            </a:pPr>
            <a:r>
              <a:rPr lang="es-ES_tradnl" sz="1400" dirty="0">
                <a:solidFill>
                  <a:schemeClr val="tx1"/>
                </a:solidFill>
                <a:latin typeface="AvenirNext LT Pro Regular"/>
                <a:cs typeface="AvenirNext LT Pro Regular"/>
              </a:rPr>
              <a:t>Puesta en marcha de la estructura organizativa de apoyo a la gestión del conocimiento y acompañarla en su agenda de trabajo.</a:t>
            </a:r>
          </a:p>
          <a:p>
            <a:pPr marL="171450" indent="-171450" eaLnBrk="0" hangingPunct="0">
              <a:spcAft>
                <a:spcPts val="900"/>
              </a:spcAft>
              <a:buFont typeface="Arial"/>
              <a:buChar char="•"/>
            </a:pPr>
            <a:r>
              <a:rPr lang="es-ES_tradnl" sz="1400" dirty="0">
                <a:solidFill>
                  <a:schemeClr val="tx1"/>
                </a:solidFill>
                <a:latin typeface="AvenirNext LT Pro Regular"/>
                <a:cs typeface="AvenirNext LT Pro Regular"/>
              </a:rPr>
              <a:t>Desarrollo de acciones de asesoramiento y formación para los miembros de esta estructura </a:t>
            </a:r>
            <a:r>
              <a:rPr lang="es-ES_tradnl" sz="1400" dirty="0" smtClean="0">
                <a:solidFill>
                  <a:schemeClr val="tx1"/>
                </a:solidFill>
                <a:latin typeface="AvenirNext LT Pro Regular"/>
                <a:cs typeface="AvenirNext LT Pro Regular"/>
              </a:rPr>
              <a:t>organizativa (máximo 6 </a:t>
            </a:r>
            <a:r>
              <a:rPr lang="es-ES_tradnl" sz="1200" dirty="0" smtClean="0">
                <a:solidFill>
                  <a:schemeClr val="tx1"/>
                </a:solidFill>
                <a:latin typeface="AvenirNext LT Pro Regular"/>
                <a:cs typeface="AvenirNext LT Pro Regular"/>
              </a:rPr>
              <a:t>acciones).</a:t>
            </a:r>
            <a:endParaRPr lang="es-ES_tradnl" sz="1200" dirty="0">
              <a:solidFill>
                <a:schemeClr val="tx1"/>
              </a:solidFill>
              <a:latin typeface="AvenirNext LT Pro Regular"/>
              <a:cs typeface="AvenirNext LT Pro Regular"/>
            </a:endParaRPr>
          </a:p>
          <a:p>
            <a:pPr marL="171450" indent="-171450" eaLnBrk="0" hangingPunct="0">
              <a:spcAft>
                <a:spcPts val="900"/>
              </a:spcAft>
              <a:buFont typeface="Arial"/>
              <a:buChar char="•"/>
            </a:pPr>
            <a:endParaRPr lang="es-ES_tradnl" sz="1100" dirty="0">
              <a:solidFill>
                <a:schemeClr val="tx1"/>
              </a:solidFill>
              <a:latin typeface="AvenirNext LT Pro Regular"/>
              <a:cs typeface="AvenirNext LT Pro Regular"/>
            </a:endParaRPr>
          </a:p>
          <a:p>
            <a:pPr marL="171450" indent="-171450" eaLnBrk="0" hangingPunct="0">
              <a:spcAft>
                <a:spcPts val="900"/>
              </a:spcAft>
              <a:buFont typeface="Arial"/>
              <a:buChar char="•"/>
            </a:pPr>
            <a:endParaRPr lang="es-ES_tradnl" sz="1100" dirty="0">
              <a:solidFill>
                <a:schemeClr val="tx1"/>
              </a:solidFill>
              <a:latin typeface="AvenirNext LT Pro Regular"/>
              <a:cs typeface="AvenirNext LT Pro Regular"/>
            </a:endParaRPr>
          </a:p>
        </p:txBody>
      </p:sp>
      <p:sp>
        <p:nvSpPr>
          <p:cNvPr id="13" name="Rectángulo 12">
            <a:extLst>
              <a:ext uri="{FF2B5EF4-FFF2-40B4-BE49-F238E27FC236}">
                <a16:creationId xmlns="" xmlns:a16="http://schemas.microsoft.com/office/drawing/2014/main" id="{90E05F4F-F27D-2244-96EC-09B1994EBA5B}"/>
              </a:ext>
            </a:extLst>
          </p:cNvPr>
          <p:cNvSpPr/>
          <p:nvPr/>
        </p:nvSpPr>
        <p:spPr>
          <a:xfrm>
            <a:off x="432582" y="5565906"/>
            <a:ext cx="8331591" cy="906813"/>
          </a:xfrm>
          <a:prstGeom prst="rect">
            <a:avLst/>
          </a:prstGeom>
          <a:solidFill>
            <a:schemeClr val="bg1">
              <a:lumMod val="75000"/>
            </a:schemeClr>
          </a:solidFill>
          <a:ln>
            <a:noFill/>
          </a:ln>
          <a:effectLst/>
        </p:spPr>
        <p:style>
          <a:lnRef idx="1">
            <a:schemeClr val="accent1"/>
          </a:lnRef>
          <a:fillRef idx="3">
            <a:schemeClr val="accent1"/>
          </a:fillRef>
          <a:effectRef idx="2">
            <a:schemeClr val="accent1"/>
          </a:effectRef>
          <a:fontRef idx="minor">
            <a:schemeClr val="lt1"/>
          </a:fontRef>
        </p:style>
        <p:txBody>
          <a:bodyPr lIns="108000" tIns="46800" rIns="0" rtlCol="0" anchor="t"/>
          <a:lstStyle/>
          <a:p>
            <a:pPr eaLnBrk="0" hangingPunct="0">
              <a:spcAft>
                <a:spcPts val="300"/>
              </a:spcAft>
            </a:pPr>
            <a:r>
              <a:rPr lang="es-ES_tradnl" sz="1600" b="1" dirty="0">
                <a:solidFill>
                  <a:schemeClr val="tx1"/>
                </a:solidFill>
                <a:latin typeface="AvenirNext LT Pro Regular"/>
                <a:cs typeface="AvenirNext LT Pro Regular"/>
              </a:rPr>
              <a:t>Resultado:</a:t>
            </a:r>
          </a:p>
          <a:p>
            <a:pPr marL="171450" indent="-171450" eaLnBrk="0" hangingPunct="0">
              <a:spcAft>
                <a:spcPts val="300"/>
              </a:spcAft>
              <a:buFont typeface="Arial" panose="020B0604020202020204" pitchFamily="34" charset="0"/>
              <a:buChar char="•"/>
            </a:pPr>
            <a:r>
              <a:rPr lang="es-ES_tradnl" sz="1400" dirty="0">
                <a:solidFill>
                  <a:schemeClr val="tx1"/>
                </a:solidFill>
                <a:latin typeface="AvenirNext LT Pro Regular"/>
                <a:cs typeface="AvenirNext LT Pro Regular"/>
              </a:rPr>
              <a:t>Manual de Apoyo a la Gestión del Conocimiento en el CSN para la Unidad IDGC. </a:t>
            </a:r>
          </a:p>
          <a:p>
            <a:pPr marL="171450" indent="-171450" eaLnBrk="0" hangingPunct="0">
              <a:spcAft>
                <a:spcPts val="300"/>
              </a:spcAft>
              <a:buFont typeface="Arial" panose="020B0604020202020204" pitchFamily="34" charset="0"/>
              <a:buChar char="•"/>
            </a:pPr>
            <a:r>
              <a:rPr lang="es-ES_tradnl" sz="1400" dirty="0">
                <a:solidFill>
                  <a:schemeClr val="tx1"/>
                </a:solidFill>
                <a:latin typeface="AvenirNext LT Pro Regular"/>
                <a:cs typeface="AvenirNext LT Pro Regular"/>
              </a:rPr>
              <a:t>Plan de actuación de Apoyo a la Gestión del Conocimiento en el CSN para la Unidad IDGC.</a:t>
            </a:r>
          </a:p>
          <a:p>
            <a:pPr eaLnBrk="0" hangingPunct="0">
              <a:spcAft>
                <a:spcPts val="300"/>
              </a:spcAft>
            </a:pPr>
            <a:endParaRPr lang="es-ES_tradnl" sz="1200" dirty="0">
              <a:solidFill>
                <a:schemeClr val="tx1"/>
              </a:solidFill>
              <a:latin typeface="AvenirNext LT Pro Regular"/>
              <a:cs typeface="AvenirNext LT Pro Regular"/>
            </a:endParaRPr>
          </a:p>
        </p:txBody>
      </p:sp>
    </p:spTree>
    <p:extLst>
      <p:ext uri="{BB962C8B-B14F-4D97-AF65-F5344CB8AC3E}">
        <p14:creationId xmlns:p14="http://schemas.microsoft.com/office/powerpoint/2010/main" val="48263680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dirty="0"/>
              <a:t>Componentes del </a:t>
            </a:r>
            <a:r>
              <a:rPr lang="es-ES" dirty="0" smtClean="0"/>
              <a:t>proyecto (4/6)</a:t>
            </a:r>
            <a:endParaRPr lang="es-ES" dirty="0"/>
          </a:p>
        </p:txBody>
      </p:sp>
      <p:sp>
        <p:nvSpPr>
          <p:cNvPr id="3" name="Marcador de número de diapositiva 2"/>
          <p:cNvSpPr>
            <a:spLocks noGrp="1"/>
          </p:cNvSpPr>
          <p:nvPr>
            <p:ph type="sldNum" sz="quarter" idx="10"/>
          </p:nvPr>
        </p:nvSpPr>
        <p:spPr/>
        <p:txBody>
          <a:bodyPr/>
          <a:lstStyle/>
          <a:p>
            <a:fld id="{BA225631-B6DC-4ECA-939E-479967E181D0}" type="slidenum">
              <a:rPr lang="es-ES" smtClean="0"/>
              <a:pPr/>
              <a:t>15</a:t>
            </a:fld>
            <a:endParaRPr lang="es-ES" dirty="0"/>
          </a:p>
        </p:txBody>
      </p:sp>
      <p:sp>
        <p:nvSpPr>
          <p:cNvPr id="5" name="Subtitle 8">
            <a:extLst>
              <a:ext uri="{FF2B5EF4-FFF2-40B4-BE49-F238E27FC236}">
                <a16:creationId xmlns="" xmlns:a16="http://schemas.microsoft.com/office/drawing/2014/main" id="{11BC84FF-4540-3741-BF23-E308F9EE9376}"/>
              </a:ext>
            </a:extLst>
          </p:cNvPr>
          <p:cNvSpPr>
            <a:spLocks noGrp="1"/>
          </p:cNvSpPr>
          <p:nvPr/>
        </p:nvSpPr>
        <p:spPr bwMode="black">
          <a:xfrm>
            <a:off x="683419" y="2025280"/>
            <a:ext cx="6716187" cy="576207"/>
          </a:xfrm>
          <a:prstGeom prst="rect">
            <a:avLst/>
          </a:prstGeom>
        </p:spPr>
        <p:txBody>
          <a:bodyPr vert="horz" lIns="91440" tIns="45720" rIns="91440" bIns="45720" rtlCol="0">
            <a:noAutofit/>
          </a:bodyPr>
          <a:lstStyle/>
          <a:p>
            <a:pPr>
              <a:spcAft>
                <a:spcPts val="3600"/>
              </a:spcAft>
            </a:pPr>
            <a:r>
              <a:rPr lang="es-ES" b="1" dirty="0">
                <a:latin typeface="AvenirNext LT Pro Regular"/>
                <a:cs typeface="AvenirNext LT Pro Regular"/>
              </a:rPr>
              <a:t>Componente 4: </a:t>
            </a:r>
            <a:r>
              <a:rPr lang="es-ES_tradnl" b="1" dirty="0">
                <a:latin typeface="AvenirNext LT Pro Regular"/>
                <a:cs typeface="AvenirNext LT Pro Regular"/>
              </a:rPr>
              <a:t>Plan de </a:t>
            </a:r>
            <a:r>
              <a:rPr lang="es-ES_tradnl" b="1" dirty="0" smtClean="0">
                <a:latin typeface="AvenirNext LT Pro Regular"/>
                <a:cs typeface="AvenirNext LT Pro Regular"/>
              </a:rPr>
              <a:t>comunicación</a:t>
            </a:r>
            <a:endParaRPr lang="es-ES" b="1" dirty="0">
              <a:latin typeface="AvenirNext LT Pro Regular"/>
              <a:cs typeface="AvenirNext LT Pro Regular"/>
            </a:endParaRPr>
          </a:p>
        </p:txBody>
      </p:sp>
      <p:sp>
        <p:nvSpPr>
          <p:cNvPr id="9" name="Rectángulo 8">
            <a:extLst>
              <a:ext uri="{FF2B5EF4-FFF2-40B4-BE49-F238E27FC236}">
                <a16:creationId xmlns="" xmlns:a16="http://schemas.microsoft.com/office/drawing/2014/main" id="{2B8494B4-42C5-3B44-B885-7943A268706C}"/>
              </a:ext>
            </a:extLst>
          </p:cNvPr>
          <p:cNvSpPr/>
          <p:nvPr/>
        </p:nvSpPr>
        <p:spPr>
          <a:xfrm>
            <a:off x="452647" y="2827148"/>
            <a:ext cx="8356211" cy="494276"/>
          </a:xfrm>
          <a:prstGeom prst="rect">
            <a:avLst/>
          </a:prstGeom>
          <a:solidFill>
            <a:srgbClr val="E6B9B8"/>
          </a:solidFill>
          <a:ln>
            <a:noFill/>
          </a:ln>
          <a:effectLst/>
        </p:spPr>
        <p:style>
          <a:lnRef idx="1">
            <a:schemeClr val="accent1"/>
          </a:lnRef>
          <a:fillRef idx="3">
            <a:schemeClr val="accent1"/>
          </a:fillRef>
          <a:effectRef idx="2">
            <a:schemeClr val="accent1"/>
          </a:effectRef>
          <a:fontRef idx="minor">
            <a:schemeClr val="lt1"/>
          </a:fontRef>
        </p:style>
        <p:txBody>
          <a:bodyPr lIns="108000" tIns="46800" rIns="108000" rtlCol="0" anchor="t"/>
          <a:lstStyle/>
          <a:p>
            <a:pPr eaLnBrk="0" hangingPunct="0">
              <a:spcAft>
                <a:spcPts val="900"/>
              </a:spcAft>
            </a:pPr>
            <a:r>
              <a:rPr lang="es-ES_tradnl" sz="1400" dirty="0">
                <a:solidFill>
                  <a:srgbClr val="000000"/>
                </a:solidFill>
                <a:latin typeface="AvenirNext LT Pro Regular"/>
                <a:cs typeface="AvenirNext LT Pro Regular"/>
              </a:rPr>
              <a:t>Establecimiento y lanzamiento de un plan de comunicación para informar, sensibilizar y potenciar la gestión del conocimiento en el CSN.</a:t>
            </a:r>
          </a:p>
        </p:txBody>
      </p:sp>
      <p:sp>
        <p:nvSpPr>
          <p:cNvPr id="10" name="Rectángulo 9">
            <a:extLst>
              <a:ext uri="{FF2B5EF4-FFF2-40B4-BE49-F238E27FC236}">
                <a16:creationId xmlns="" xmlns:a16="http://schemas.microsoft.com/office/drawing/2014/main" id="{69111447-CA03-B743-BC04-34AB0CA5001D}"/>
              </a:ext>
            </a:extLst>
          </p:cNvPr>
          <p:cNvSpPr/>
          <p:nvPr/>
        </p:nvSpPr>
        <p:spPr>
          <a:xfrm>
            <a:off x="452646" y="3376087"/>
            <a:ext cx="8356211" cy="1473315"/>
          </a:xfrm>
          <a:prstGeom prst="rect">
            <a:avLst/>
          </a:prstGeom>
          <a:solidFill>
            <a:schemeClr val="accent2">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lIns="108000" tIns="46800" rIns="108000" rtlCol="0" anchor="t"/>
          <a:lstStyle/>
          <a:p>
            <a:pPr eaLnBrk="0" hangingPunct="0">
              <a:spcAft>
                <a:spcPts val="900"/>
              </a:spcAft>
            </a:pPr>
            <a:r>
              <a:rPr lang="es-ES_tradnl" sz="1600" b="1" dirty="0">
                <a:solidFill>
                  <a:schemeClr val="tx1"/>
                </a:solidFill>
                <a:latin typeface="AvenirNext LT Pro Regular"/>
                <a:cs typeface="AvenirNext LT Pro Regular"/>
              </a:rPr>
              <a:t>Actividades</a:t>
            </a:r>
          </a:p>
          <a:p>
            <a:pPr marL="171450" indent="-171450" eaLnBrk="0" hangingPunct="0">
              <a:spcAft>
                <a:spcPts val="900"/>
              </a:spcAft>
              <a:buFont typeface="Arial"/>
              <a:buChar char="•"/>
            </a:pPr>
            <a:r>
              <a:rPr lang="es-ES_tradnl" sz="1400" dirty="0">
                <a:solidFill>
                  <a:schemeClr val="tx1"/>
                </a:solidFill>
                <a:latin typeface="AvenirNext LT Pro Regular"/>
                <a:cs typeface="AvenirNext LT Pro Regular"/>
              </a:rPr>
              <a:t>Diseño del plan de comunicación para la gestión del conocimiento en el CSN.</a:t>
            </a:r>
          </a:p>
          <a:p>
            <a:pPr marL="171450" indent="-171450" eaLnBrk="0" hangingPunct="0">
              <a:spcAft>
                <a:spcPts val="900"/>
              </a:spcAft>
              <a:buFont typeface="Arial"/>
              <a:buChar char="•"/>
            </a:pPr>
            <a:r>
              <a:rPr lang="es-ES_tradnl" sz="1400" dirty="0">
                <a:solidFill>
                  <a:schemeClr val="tx1"/>
                </a:solidFill>
                <a:latin typeface="AvenirNext LT Pro Regular"/>
                <a:cs typeface="AvenirNext LT Pro Regular"/>
              </a:rPr>
              <a:t>Diseño específico las acciones previstas en el plan de comunicación.</a:t>
            </a:r>
          </a:p>
          <a:p>
            <a:pPr marL="171450" indent="-171450" eaLnBrk="0" hangingPunct="0">
              <a:spcAft>
                <a:spcPts val="900"/>
              </a:spcAft>
              <a:buFont typeface="Arial"/>
              <a:buChar char="•"/>
            </a:pPr>
            <a:r>
              <a:rPr lang="es-ES_tradnl" sz="1400" dirty="0">
                <a:solidFill>
                  <a:schemeClr val="tx1"/>
                </a:solidFill>
                <a:latin typeface="AvenirNext LT Pro Regular"/>
                <a:cs typeface="AvenirNext LT Pro Regular"/>
              </a:rPr>
              <a:t>Puesta en marcha del plan de comunicación acompañando activamente su agenda.</a:t>
            </a:r>
          </a:p>
          <a:p>
            <a:pPr marL="171450" indent="-171450" eaLnBrk="0" hangingPunct="0">
              <a:spcAft>
                <a:spcPts val="900"/>
              </a:spcAft>
              <a:buFont typeface="Arial"/>
              <a:buChar char="•"/>
            </a:pPr>
            <a:endParaRPr lang="es-ES_tradnl" sz="1100" dirty="0">
              <a:solidFill>
                <a:schemeClr val="tx1"/>
              </a:solidFill>
              <a:latin typeface="AvenirNext LT Pro Regular"/>
              <a:cs typeface="AvenirNext LT Pro Regular"/>
            </a:endParaRPr>
          </a:p>
          <a:p>
            <a:pPr marL="171450" indent="-171450" eaLnBrk="0" hangingPunct="0">
              <a:spcAft>
                <a:spcPts val="900"/>
              </a:spcAft>
              <a:buFont typeface="Arial"/>
              <a:buChar char="•"/>
            </a:pPr>
            <a:endParaRPr lang="es-ES_tradnl" sz="1100" dirty="0">
              <a:solidFill>
                <a:schemeClr val="tx1"/>
              </a:solidFill>
              <a:latin typeface="AvenirNext LT Pro Regular"/>
              <a:cs typeface="AvenirNext LT Pro Regular"/>
            </a:endParaRPr>
          </a:p>
          <a:p>
            <a:pPr marL="171450" indent="-171450" eaLnBrk="0" hangingPunct="0">
              <a:spcAft>
                <a:spcPts val="900"/>
              </a:spcAft>
              <a:buFont typeface="Arial"/>
              <a:buChar char="•"/>
            </a:pPr>
            <a:endParaRPr lang="es-ES_tradnl" sz="1100" dirty="0">
              <a:solidFill>
                <a:schemeClr val="tx1"/>
              </a:solidFill>
              <a:latin typeface="AvenirNext LT Pro Regular"/>
              <a:cs typeface="AvenirNext LT Pro Regular"/>
            </a:endParaRPr>
          </a:p>
        </p:txBody>
      </p:sp>
      <p:sp>
        <p:nvSpPr>
          <p:cNvPr id="11" name="Rectángulo 10">
            <a:extLst>
              <a:ext uri="{FF2B5EF4-FFF2-40B4-BE49-F238E27FC236}">
                <a16:creationId xmlns="" xmlns:a16="http://schemas.microsoft.com/office/drawing/2014/main" id="{535A7DD3-3C34-1A47-90E2-F3E16E1CFC30}"/>
              </a:ext>
            </a:extLst>
          </p:cNvPr>
          <p:cNvSpPr/>
          <p:nvPr/>
        </p:nvSpPr>
        <p:spPr>
          <a:xfrm>
            <a:off x="452645" y="4980770"/>
            <a:ext cx="8356212" cy="794088"/>
          </a:xfrm>
          <a:prstGeom prst="rect">
            <a:avLst/>
          </a:prstGeom>
          <a:solidFill>
            <a:schemeClr val="accent2">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lIns="108000" tIns="46800" rIns="0" rtlCol="0" anchor="t"/>
          <a:lstStyle/>
          <a:p>
            <a:pPr eaLnBrk="0" hangingPunct="0">
              <a:spcAft>
                <a:spcPts val="300"/>
              </a:spcAft>
            </a:pPr>
            <a:r>
              <a:rPr lang="es-ES_tradnl" sz="1600" b="1" dirty="0">
                <a:solidFill>
                  <a:schemeClr val="tx1"/>
                </a:solidFill>
                <a:latin typeface="AvenirNext LT Pro Regular"/>
                <a:cs typeface="AvenirNext LT Pro Regular"/>
              </a:rPr>
              <a:t>Resultado: </a:t>
            </a:r>
          </a:p>
          <a:p>
            <a:pPr marL="171450" indent="-171450" eaLnBrk="0" hangingPunct="0">
              <a:spcAft>
                <a:spcPts val="300"/>
              </a:spcAft>
              <a:buFont typeface="Arial" panose="020B0604020202020204" pitchFamily="34" charset="0"/>
              <a:buChar char="•"/>
            </a:pPr>
            <a:r>
              <a:rPr lang="es-ES_tradnl" sz="1400" dirty="0">
                <a:solidFill>
                  <a:schemeClr val="tx1"/>
                </a:solidFill>
                <a:latin typeface="AvenirNext LT Pro Regular"/>
                <a:cs typeface="AvenirNext LT Pro Regular"/>
              </a:rPr>
              <a:t>Plan de comunicación de apoyo a la Gestión del Conocimiento en el CSN.</a:t>
            </a:r>
          </a:p>
          <a:p>
            <a:pPr marL="171450" indent="-171450" eaLnBrk="0" hangingPunct="0">
              <a:spcAft>
                <a:spcPts val="300"/>
              </a:spcAft>
              <a:buFont typeface="Arial" panose="020B0604020202020204" pitchFamily="34" charset="0"/>
              <a:buChar char="•"/>
            </a:pPr>
            <a:r>
              <a:rPr lang="es-ES_tradnl" sz="1400" dirty="0">
                <a:solidFill>
                  <a:schemeClr val="tx1"/>
                </a:solidFill>
                <a:latin typeface="AvenirNext LT Pro Regular"/>
                <a:cs typeface="AvenirNext LT Pro Regular"/>
              </a:rPr>
              <a:t>Guía de acciones de comunicación.</a:t>
            </a:r>
          </a:p>
          <a:p>
            <a:pPr eaLnBrk="0" hangingPunct="0">
              <a:spcAft>
                <a:spcPts val="300"/>
              </a:spcAft>
            </a:pPr>
            <a:endParaRPr lang="es-ES_tradnl" sz="1200" dirty="0">
              <a:solidFill>
                <a:schemeClr val="tx1"/>
              </a:solidFill>
              <a:latin typeface="AvenirNext LT Pro Regular"/>
              <a:cs typeface="AvenirNext LT Pro Regular"/>
            </a:endParaRPr>
          </a:p>
        </p:txBody>
      </p:sp>
    </p:spTree>
    <p:extLst>
      <p:ext uri="{BB962C8B-B14F-4D97-AF65-F5344CB8AC3E}">
        <p14:creationId xmlns:p14="http://schemas.microsoft.com/office/powerpoint/2010/main" val="2913863619"/>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dirty="0"/>
              <a:t>Componentes del </a:t>
            </a:r>
            <a:r>
              <a:rPr lang="es-ES" dirty="0" smtClean="0"/>
              <a:t>proyecto (5/6)</a:t>
            </a:r>
            <a:endParaRPr lang="es-ES" dirty="0"/>
          </a:p>
        </p:txBody>
      </p:sp>
      <p:sp>
        <p:nvSpPr>
          <p:cNvPr id="3" name="Marcador de número de diapositiva 2"/>
          <p:cNvSpPr>
            <a:spLocks noGrp="1"/>
          </p:cNvSpPr>
          <p:nvPr>
            <p:ph type="sldNum" sz="quarter" idx="10"/>
          </p:nvPr>
        </p:nvSpPr>
        <p:spPr/>
        <p:txBody>
          <a:bodyPr/>
          <a:lstStyle/>
          <a:p>
            <a:fld id="{BA225631-B6DC-4ECA-939E-479967E181D0}" type="slidenum">
              <a:rPr lang="es-ES" smtClean="0"/>
              <a:pPr/>
              <a:t>16</a:t>
            </a:fld>
            <a:endParaRPr lang="es-ES" dirty="0"/>
          </a:p>
        </p:txBody>
      </p:sp>
      <p:sp>
        <p:nvSpPr>
          <p:cNvPr id="5" name="Subtitle 8">
            <a:extLst>
              <a:ext uri="{FF2B5EF4-FFF2-40B4-BE49-F238E27FC236}">
                <a16:creationId xmlns="" xmlns:a16="http://schemas.microsoft.com/office/drawing/2014/main" id="{11BC84FF-4540-3741-BF23-E308F9EE9376}"/>
              </a:ext>
            </a:extLst>
          </p:cNvPr>
          <p:cNvSpPr>
            <a:spLocks noGrp="1"/>
          </p:cNvSpPr>
          <p:nvPr/>
        </p:nvSpPr>
        <p:spPr bwMode="black">
          <a:xfrm>
            <a:off x="683419" y="2025280"/>
            <a:ext cx="7616519" cy="576207"/>
          </a:xfrm>
          <a:prstGeom prst="rect">
            <a:avLst/>
          </a:prstGeom>
        </p:spPr>
        <p:txBody>
          <a:bodyPr vert="horz" lIns="91440" tIns="45720" rIns="91440" bIns="45720" rtlCol="0">
            <a:noAutofit/>
          </a:bodyPr>
          <a:lstStyle/>
          <a:p>
            <a:pPr>
              <a:spcAft>
                <a:spcPts val="3600"/>
              </a:spcAft>
            </a:pPr>
            <a:r>
              <a:rPr lang="es-ES" b="1" dirty="0">
                <a:latin typeface="AvenirNext LT Pro Regular"/>
                <a:cs typeface="AvenirNext LT Pro Regular"/>
              </a:rPr>
              <a:t>Componente 5: </a:t>
            </a:r>
            <a:r>
              <a:rPr lang="es-ES_tradnl" b="1" dirty="0">
                <a:latin typeface="AvenirNext LT Pro Regular"/>
                <a:cs typeface="AvenirNext LT Pro Regular"/>
              </a:rPr>
              <a:t>Diseño y puesta en marcha de un cuadro de m</a:t>
            </a:r>
            <a:r>
              <a:rPr lang="es-ES" b="1" dirty="0" err="1" smtClean="0">
                <a:latin typeface="AvenirNext LT Pro Regular"/>
                <a:cs typeface="AvenirNext LT Pro Regular"/>
              </a:rPr>
              <a:t>étricas</a:t>
            </a:r>
            <a:endParaRPr lang="es-ES" b="1" dirty="0">
              <a:latin typeface="AvenirNext LT Pro Regular"/>
              <a:cs typeface="AvenirNext LT Pro Regular"/>
            </a:endParaRPr>
          </a:p>
        </p:txBody>
      </p:sp>
      <p:sp>
        <p:nvSpPr>
          <p:cNvPr id="8" name="Rectángulo 7">
            <a:extLst>
              <a:ext uri="{FF2B5EF4-FFF2-40B4-BE49-F238E27FC236}">
                <a16:creationId xmlns="" xmlns:a16="http://schemas.microsoft.com/office/drawing/2014/main" id="{E47DA305-77DC-7549-8BBC-2B06A6BA141A}"/>
              </a:ext>
            </a:extLst>
          </p:cNvPr>
          <p:cNvSpPr/>
          <p:nvPr/>
        </p:nvSpPr>
        <p:spPr>
          <a:xfrm>
            <a:off x="399344" y="2931678"/>
            <a:ext cx="8345312" cy="446629"/>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lIns="108000" tIns="46800" rIns="108000" rtlCol="0" anchor="t"/>
          <a:lstStyle/>
          <a:p>
            <a:pPr eaLnBrk="0" hangingPunct="0">
              <a:spcAft>
                <a:spcPts val="900"/>
              </a:spcAft>
            </a:pPr>
            <a:r>
              <a:rPr lang="es-ES_tradnl" sz="1400" dirty="0">
                <a:solidFill>
                  <a:srgbClr val="000000"/>
                </a:solidFill>
                <a:latin typeface="AvenirNext LT Pro Regular"/>
                <a:cs typeface="AvenirNext LT Pro Regular"/>
              </a:rPr>
              <a:t>Diseño y puesta en marcha de un cuadro de métricas sobre gestión del conocimiento en el CSN con el que controlar la secuencia “actividad, conocimiento e impactos”.</a:t>
            </a:r>
          </a:p>
          <a:p>
            <a:pPr eaLnBrk="0" hangingPunct="0">
              <a:spcAft>
                <a:spcPts val="900"/>
              </a:spcAft>
            </a:pPr>
            <a:endParaRPr lang="es-ES_tradnl" sz="1200" dirty="0">
              <a:solidFill>
                <a:srgbClr val="000000"/>
              </a:solidFill>
              <a:latin typeface="AvenirNext LT Pro Regular"/>
              <a:cs typeface="AvenirNext LT Pro Regular"/>
            </a:endParaRPr>
          </a:p>
        </p:txBody>
      </p:sp>
      <p:sp>
        <p:nvSpPr>
          <p:cNvPr id="12" name="Rectángulo 11">
            <a:extLst>
              <a:ext uri="{FF2B5EF4-FFF2-40B4-BE49-F238E27FC236}">
                <a16:creationId xmlns="" xmlns:a16="http://schemas.microsoft.com/office/drawing/2014/main" id="{EB31549F-7112-4B44-85B4-2CEA63320A2C}"/>
              </a:ext>
            </a:extLst>
          </p:cNvPr>
          <p:cNvSpPr/>
          <p:nvPr/>
        </p:nvSpPr>
        <p:spPr>
          <a:xfrm>
            <a:off x="399344" y="3510840"/>
            <a:ext cx="8381946" cy="1410481"/>
          </a:xfrm>
          <a:prstGeom prst="rect">
            <a:avLst/>
          </a:prstGeom>
          <a:solidFill>
            <a:schemeClr val="accent4">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lIns="108000" tIns="46800" rIns="108000" rtlCol="0" anchor="t"/>
          <a:lstStyle/>
          <a:p>
            <a:pPr eaLnBrk="0" hangingPunct="0">
              <a:spcAft>
                <a:spcPts val="900"/>
              </a:spcAft>
            </a:pPr>
            <a:r>
              <a:rPr lang="es-ES_tradnl" sz="1600" b="1" dirty="0">
                <a:solidFill>
                  <a:schemeClr val="tx1"/>
                </a:solidFill>
                <a:latin typeface="AvenirNext LT Pro Regular"/>
                <a:cs typeface="AvenirNext LT Pro Regular"/>
              </a:rPr>
              <a:t>Actividades</a:t>
            </a:r>
          </a:p>
          <a:p>
            <a:pPr marL="171450" indent="-171450" eaLnBrk="0" hangingPunct="0">
              <a:spcAft>
                <a:spcPts val="900"/>
              </a:spcAft>
              <a:buFont typeface="Arial"/>
              <a:buChar char="•"/>
            </a:pPr>
            <a:r>
              <a:rPr lang="es-ES_tradnl" sz="1400" dirty="0">
                <a:solidFill>
                  <a:schemeClr val="tx1"/>
                </a:solidFill>
                <a:latin typeface="AvenirNext LT Pro Regular"/>
                <a:cs typeface="AvenirNext LT Pro Regular"/>
              </a:rPr>
              <a:t>Configuración del cuadro de métricas representativas de la gestión del conocimiento en el CSN y de su pauta de seguimiento y control.</a:t>
            </a:r>
          </a:p>
          <a:p>
            <a:pPr marL="171450" indent="-171450" eaLnBrk="0" hangingPunct="0">
              <a:spcAft>
                <a:spcPts val="900"/>
              </a:spcAft>
              <a:buFont typeface="Arial"/>
              <a:buChar char="•"/>
            </a:pPr>
            <a:r>
              <a:rPr lang="es-ES_tradnl" sz="1400" dirty="0">
                <a:solidFill>
                  <a:schemeClr val="tx1"/>
                </a:solidFill>
                <a:latin typeface="AvenirNext LT Pro Regular"/>
                <a:cs typeface="AvenirNext LT Pro Regular"/>
              </a:rPr>
              <a:t>Lanzamiento del proceso de medición, seguimiento e informe de resultados.</a:t>
            </a:r>
          </a:p>
          <a:p>
            <a:pPr marL="171450" indent="-171450" eaLnBrk="0" hangingPunct="0">
              <a:spcAft>
                <a:spcPts val="900"/>
              </a:spcAft>
              <a:buFont typeface="Arial"/>
              <a:buChar char="•"/>
            </a:pPr>
            <a:endParaRPr lang="es-ES_tradnl" sz="1100" dirty="0">
              <a:solidFill>
                <a:schemeClr val="tx1"/>
              </a:solidFill>
              <a:latin typeface="AvenirNext LT Pro Regular"/>
              <a:cs typeface="AvenirNext LT Pro Regular"/>
            </a:endParaRPr>
          </a:p>
          <a:p>
            <a:pPr marL="171450" indent="-171450" eaLnBrk="0" hangingPunct="0">
              <a:spcAft>
                <a:spcPts val="900"/>
              </a:spcAft>
              <a:buFont typeface="Arial"/>
              <a:buChar char="•"/>
            </a:pPr>
            <a:endParaRPr lang="es-ES_tradnl" sz="1100" dirty="0">
              <a:solidFill>
                <a:schemeClr val="tx1"/>
              </a:solidFill>
              <a:latin typeface="AvenirNext LT Pro Regular"/>
              <a:cs typeface="AvenirNext LT Pro Regular"/>
            </a:endParaRPr>
          </a:p>
        </p:txBody>
      </p:sp>
      <p:sp>
        <p:nvSpPr>
          <p:cNvPr id="13" name="Rectángulo 12">
            <a:extLst>
              <a:ext uri="{FF2B5EF4-FFF2-40B4-BE49-F238E27FC236}">
                <a16:creationId xmlns="" xmlns:a16="http://schemas.microsoft.com/office/drawing/2014/main" id="{C623F695-FE9A-C74B-907E-3F993081A410}"/>
              </a:ext>
            </a:extLst>
          </p:cNvPr>
          <p:cNvSpPr/>
          <p:nvPr/>
        </p:nvSpPr>
        <p:spPr>
          <a:xfrm>
            <a:off x="399344" y="5125343"/>
            <a:ext cx="8345311" cy="841229"/>
          </a:xfrm>
          <a:prstGeom prst="rect">
            <a:avLst/>
          </a:prstGeom>
          <a:solidFill>
            <a:schemeClr val="accent4">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lIns="108000" tIns="46800" rIns="0" rtlCol="0" anchor="t"/>
          <a:lstStyle/>
          <a:p>
            <a:pPr eaLnBrk="0" hangingPunct="0">
              <a:spcAft>
                <a:spcPts val="300"/>
              </a:spcAft>
            </a:pPr>
            <a:r>
              <a:rPr lang="es-ES_tradnl" sz="1600" b="1" dirty="0">
                <a:solidFill>
                  <a:schemeClr val="tx1"/>
                </a:solidFill>
                <a:latin typeface="AvenirNext LT Pro Regular"/>
                <a:cs typeface="AvenirNext LT Pro Regular"/>
              </a:rPr>
              <a:t>Resultado:</a:t>
            </a:r>
          </a:p>
          <a:p>
            <a:pPr marL="171450" indent="-171450" eaLnBrk="0" hangingPunct="0">
              <a:spcAft>
                <a:spcPts val="300"/>
              </a:spcAft>
              <a:buFont typeface="Arial" panose="020B0604020202020204" pitchFamily="34" charset="0"/>
              <a:buChar char="•"/>
            </a:pPr>
            <a:r>
              <a:rPr lang="es-ES_tradnl" sz="1400" dirty="0">
                <a:solidFill>
                  <a:schemeClr val="tx1"/>
                </a:solidFill>
                <a:latin typeface="AvenirNext LT Pro Regular"/>
                <a:cs typeface="AvenirNext LT Pro Regular"/>
              </a:rPr>
              <a:t>Cuadro de métricas de la Gestión del Conocimiento en el CSN.</a:t>
            </a:r>
          </a:p>
          <a:p>
            <a:pPr marL="171450" indent="-171450" eaLnBrk="0" hangingPunct="0">
              <a:spcAft>
                <a:spcPts val="300"/>
              </a:spcAft>
              <a:buFont typeface="Arial" panose="020B0604020202020204" pitchFamily="34" charset="0"/>
              <a:buChar char="•"/>
            </a:pPr>
            <a:r>
              <a:rPr lang="es-ES_tradnl" sz="1400" dirty="0">
                <a:solidFill>
                  <a:schemeClr val="tx1"/>
                </a:solidFill>
                <a:latin typeface="AvenirNext LT Pro Regular"/>
                <a:cs typeface="AvenirNext LT Pro Regular"/>
              </a:rPr>
              <a:t>Manual de control y seguimiento de la Gestión del Conocimiento en el CSN.</a:t>
            </a:r>
          </a:p>
          <a:p>
            <a:pPr eaLnBrk="0" hangingPunct="0">
              <a:spcAft>
                <a:spcPts val="300"/>
              </a:spcAft>
            </a:pPr>
            <a:endParaRPr lang="es-ES_tradnl" sz="1400" dirty="0">
              <a:solidFill>
                <a:schemeClr val="tx1"/>
              </a:solidFill>
              <a:latin typeface="AvenirNext LT Pro Regular"/>
              <a:cs typeface="AvenirNext LT Pro Regular"/>
            </a:endParaRPr>
          </a:p>
          <a:p>
            <a:pPr eaLnBrk="0" hangingPunct="0">
              <a:spcAft>
                <a:spcPts val="300"/>
              </a:spcAft>
            </a:pPr>
            <a:endParaRPr lang="es-ES_tradnl" sz="1200" dirty="0">
              <a:solidFill>
                <a:schemeClr val="tx1"/>
              </a:solidFill>
              <a:latin typeface="AvenirNext LT Pro Regular"/>
              <a:cs typeface="AvenirNext LT Pro Regular"/>
            </a:endParaRPr>
          </a:p>
        </p:txBody>
      </p:sp>
    </p:spTree>
    <p:extLst>
      <p:ext uri="{BB962C8B-B14F-4D97-AF65-F5344CB8AC3E}">
        <p14:creationId xmlns:p14="http://schemas.microsoft.com/office/powerpoint/2010/main" val="2357106433"/>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dirty="0"/>
              <a:t>Componentes del </a:t>
            </a:r>
            <a:r>
              <a:rPr lang="es-ES" dirty="0" smtClean="0"/>
              <a:t>proyecto (6/6)</a:t>
            </a:r>
            <a:endParaRPr lang="es-ES" dirty="0"/>
          </a:p>
        </p:txBody>
      </p:sp>
      <p:sp>
        <p:nvSpPr>
          <p:cNvPr id="3" name="Marcador de número de diapositiva 2"/>
          <p:cNvSpPr>
            <a:spLocks noGrp="1"/>
          </p:cNvSpPr>
          <p:nvPr>
            <p:ph type="sldNum" sz="quarter" idx="10"/>
          </p:nvPr>
        </p:nvSpPr>
        <p:spPr/>
        <p:txBody>
          <a:bodyPr/>
          <a:lstStyle/>
          <a:p>
            <a:fld id="{BA225631-B6DC-4ECA-939E-479967E181D0}" type="slidenum">
              <a:rPr lang="es-ES" smtClean="0"/>
              <a:pPr/>
              <a:t>17</a:t>
            </a:fld>
            <a:endParaRPr lang="es-ES" dirty="0"/>
          </a:p>
        </p:txBody>
      </p:sp>
      <p:sp>
        <p:nvSpPr>
          <p:cNvPr id="5" name="Subtitle 8">
            <a:extLst>
              <a:ext uri="{FF2B5EF4-FFF2-40B4-BE49-F238E27FC236}">
                <a16:creationId xmlns="" xmlns:a16="http://schemas.microsoft.com/office/drawing/2014/main" id="{11BC84FF-4540-3741-BF23-E308F9EE9376}"/>
              </a:ext>
            </a:extLst>
          </p:cNvPr>
          <p:cNvSpPr>
            <a:spLocks noGrp="1"/>
          </p:cNvSpPr>
          <p:nvPr/>
        </p:nvSpPr>
        <p:spPr bwMode="black">
          <a:xfrm>
            <a:off x="683419" y="2025280"/>
            <a:ext cx="7869738" cy="576207"/>
          </a:xfrm>
          <a:prstGeom prst="rect">
            <a:avLst/>
          </a:prstGeom>
        </p:spPr>
        <p:txBody>
          <a:bodyPr vert="horz" lIns="91440" tIns="45720" rIns="91440" bIns="45720" rtlCol="0">
            <a:noAutofit/>
          </a:bodyPr>
          <a:lstStyle/>
          <a:p>
            <a:pPr>
              <a:spcAft>
                <a:spcPts val="3600"/>
              </a:spcAft>
            </a:pPr>
            <a:r>
              <a:rPr lang="es-ES" b="1" dirty="0">
                <a:latin typeface="AvenirNext LT Pro Regular"/>
                <a:cs typeface="AvenirNext LT Pro Regular"/>
              </a:rPr>
              <a:t>Componente 6: Diseño y lanzamiento de un esquema de incentivos y reconocimientos</a:t>
            </a:r>
          </a:p>
        </p:txBody>
      </p:sp>
      <p:sp>
        <p:nvSpPr>
          <p:cNvPr id="9" name="Rectángulo 8">
            <a:extLst>
              <a:ext uri="{FF2B5EF4-FFF2-40B4-BE49-F238E27FC236}">
                <a16:creationId xmlns="" xmlns:a16="http://schemas.microsoft.com/office/drawing/2014/main" id="{F5B76D92-B04F-5E40-A5F6-4BF27B4403DE}"/>
              </a:ext>
            </a:extLst>
          </p:cNvPr>
          <p:cNvSpPr/>
          <p:nvPr/>
        </p:nvSpPr>
        <p:spPr>
          <a:xfrm>
            <a:off x="369291" y="2819402"/>
            <a:ext cx="8405417" cy="604022"/>
          </a:xfrm>
          <a:prstGeom prst="rect">
            <a:avLst/>
          </a:prstGeom>
          <a:solidFill>
            <a:schemeClr val="accent6">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lIns="108000" tIns="46800" rIns="108000" rtlCol="0" anchor="t"/>
          <a:lstStyle/>
          <a:p>
            <a:pPr eaLnBrk="0" hangingPunct="0">
              <a:spcAft>
                <a:spcPts val="900"/>
              </a:spcAft>
            </a:pPr>
            <a:r>
              <a:rPr lang="es-ES_tradnl" sz="1400" dirty="0">
                <a:solidFill>
                  <a:srgbClr val="000000"/>
                </a:solidFill>
                <a:latin typeface="AvenirNext LT Pro Regular"/>
                <a:cs typeface="AvenirNext LT Pro Regular"/>
              </a:rPr>
              <a:t>Diseño y lanzamiento de un esquema de incentivos y reconocimientos vinculados con la gestión del conocimiento.</a:t>
            </a:r>
          </a:p>
          <a:p>
            <a:pPr eaLnBrk="0" hangingPunct="0">
              <a:spcAft>
                <a:spcPts val="900"/>
              </a:spcAft>
            </a:pPr>
            <a:endParaRPr lang="es-ES_tradnl" sz="1200" dirty="0">
              <a:solidFill>
                <a:srgbClr val="000000"/>
              </a:solidFill>
              <a:latin typeface="AvenirNext LT Pro Regular"/>
              <a:cs typeface="AvenirNext LT Pro Regular"/>
            </a:endParaRPr>
          </a:p>
        </p:txBody>
      </p:sp>
      <p:sp>
        <p:nvSpPr>
          <p:cNvPr id="10" name="Rectángulo 9">
            <a:extLst>
              <a:ext uri="{FF2B5EF4-FFF2-40B4-BE49-F238E27FC236}">
                <a16:creationId xmlns="" xmlns:a16="http://schemas.microsoft.com/office/drawing/2014/main" id="{A40A17E7-84B3-614F-B3AF-58BAFC1625BD}"/>
              </a:ext>
            </a:extLst>
          </p:cNvPr>
          <p:cNvSpPr/>
          <p:nvPr/>
        </p:nvSpPr>
        <p:spPr>
          <a:xfrm>
            <a:off x="369291" y="3493420"/>
            <a:ext cx="8405417" cy="1088854"/>
          </a:xfrm>
          <a:prstGeom prst="rect">
            <a:avLst/>
          </a:prstGeom>
          <a:solidFill>
            <a:schemeClr val="accent6">
              <a:lumMod val="40000"/>
              <a:lumOff val="60000"/>
            </a:schemeClr>
          </a:solidFill>
          <a:ln>
            <a:noFill/>
          </a:ln>
          <a:effectLst/>
        </p:spPr>
        <p:style>
          <a:lnRef idx="1">
            <a:schemeClr val="accent1"/>
          </a:lnRef>
          <a:fillRef idx="3">
            <a:schemeClr val="accent1"/>
          </a:fillRef>
          <a:effectRef idx="2">
            <a:schemeClr val="accent1"/>
          </a:effectRef>
          <a:fontRef idx="minor">
            <a:schemeClr val="lt1"/>
          </a:fontRef>
        </p:style>
        <p:txBody>
          <a:bodyPr lIns="108000" tIns="46800" rIns="108000" rtlCol="0" anchor="t"/>
          <a:lstStyle/>
          <a:p>
            <a:pPr eaLnBrk="0" hangingPunct="0">
              <a:spcAft>
                <a:spcPts val="900"/>
              </a:spcAft>
            </a:pPr>
            <a:r>
              <a:rPr lang="es-ES_tradnl" sz="1600" b="1" dirty="0">
                <a:solidFill>
                  <a:schemeClr val="tx1"/>
                </a:solidFill>
                <a:latin typeface="AvenirNext LT Pro Regular"/>
                <a:cs typeface="AvenirNext LT Pro Regular"/>
              </a:rPr>
              <a:t>Actividades</a:t>
            </a:r>
          </a:p>
          <a:p>
            <a:pPr marL="171450" indent="-171450" eaLnBrk="0" hangingPunct="0">
              <a:spcAft>
                <a:spcPts val="900"/>
              </a:spcAft>
              <a:buFont typeface="Arial"/>
              <a:buChar char="•"/>
            </a:pPr>
            <a:r>
              <a:rPr lang="es-ES_tradnl" sz="1400" dirty="0">
                <a:solidFill>
                  <a:schemeClr val="tx1"/>
                </a:solidFill>
                <a:latin typeface="AvenirNext LT Pro Regular"/>
                <a:cs typeface="AvenirNext LT Pro Regular"/>
              </a:rPr>
              <a:t>Elaboración del esquema de incentivos y reconocimientos y sus pautas de aplicación.</a:t>
            </a:r>
          </a:p>
          <a:p>
            <a:pPr marL="171450" indent="-171450" eaLnBrk="0" hangingPunct="0">
              <a:spcAft>
                <a:spcPts val="900"/>
              </a:spcAft>
              <a:buFont typeface="Arial"/>
              <a:buChar char="•"/>
            </a:pPr>
            <a:r>
              <a:rPr lang="es-ES_tradnl" sz="1400" dirty="0">
                <a:solidFill>
                  <a:schemeClr val="tx1"/>
                </a:solidFill>
                <a:latin typeface="AvenirNext LT Pro Regular"/>
                <a:cs typeface="AvenirNext LT Pro Regular"/>
              </a:rPr>
              <a:t>Puesta en marcha del esquema de incentivos y reconocimientos.</a:t>
            </a:r>
          </a:p>
          <a:p>
            <a:pPr marL="171450" indent="-171450" eaLnBrk="0" hangingPunct="0">
              <a:spcAft>
                <a:spcPts val="900"/>
              </a:spcAft>
              <a:buFont typeface="Arial"/>
              <a:buChar char="•"/>
            </a:pPr>
            <a:endParaRPr lang="es-ES_tradnl" sz="1100" dirty="0">
              <a:solidFill>
                <a:schemeClr val="tx1"/>
              </a:solidFill>
              <a:latin typeface="AvenirNext LT Pro Regular"/>
              <a:cs typeface="AvenirNext LT Pro Regular"/>
            </a:endParaRPr>
          </a:p>
          <a:p>
            <a:pPr marL="171450" indent="-171450" eaLnBrk="0" hangingPunct="0">
              <a:spcAft>
                <a:spcPts val="900"/>
              </a:spcAft>
              <a:buFont typeface="Arial"/>
              <a:buChar char="•"/>
            </a:pPr>
            <a:endParaRPr lang="es-ES_tradnl" sz="1100" dirty="0">
              <a:solidFill>
                <a:schemeClr val="tx1"/>
              </a:solidFill>
              <a:latin typeface="AvenirNext LT Pro Regular"/>
              <a:cs typeface="AvenirNext LT Pro Regular"/>
            </a:endParaRPr>
          </a:p>
        </p:txBody>
      </p:sp>
      <p:sp>
        <p:nvSpPr>
          <p:cNvPr id="11" name="Rectángulo 10">
            <a:extLst>
              <a:ext uri="{FF2B5EF4-FFF2-40B4-BE49-F238E27FC236}">
                <a16:creationId xmlns="" xmlns:a16="http://schemas.microsoft.com/office/drawing/2014/main" id="{6C1ECD33-7DE5-A945-B5B2-406652BDFD5A}"/>
              </a:ext>
            </a:extLst>
          </p:cNvPr>
          <p:cNvSpPr/>
          <p:nvPr/>
        </p:nvSpPr>
        <p:spPr>
          <a:xfrm>
            <a:off x="369290" y="4768450"/>
            <a:ext cx="8405418" cy="1098093"/>
          </a:xfrm>
          <a:prstGeom prst="rect">
            <a:avLst/>
          </a:prstGeom>
          <a:solidFill>
            <a:schemeClr val="accent6">
              <a:lumMod val="60000"/>
              <a:lumOff val="40000"/>
            </a:schemeClr>
          </a:solidFill>
          <a:ln>
            <a:noFill/>
          </a:ln>
          <a:effectLst/>
        </p:spPr>
        <p:style>
          <a:lnRef idx="1">
            <a:schemeClr val="accent1"/>
          </a:lnRef>
          <a:fillRef idx="3">
            <a:schemeClr val="accent1"/>
          </a:fillRef>
          <a:effectRef idx="2">
            <a:schemeClr val="accent1"/>
          </a:effectRef>
          <a:fontRef idx="minor">
            <a:schemeClr val="lt1"/>
          </a:fontRef>
        </p:style>
        <p:txBody>
          <a:bodyPr lIns="108000" tIns="46800" rIns="0" rtlCol="0" anchor="t"/>
          <a:lstStyle/>
          <a:p>
            <a:pPr lvl="0" eaLnBrk="0" hangingPunct="0">
              <a:spcAft>
                <a:spcPts val="300"/>
              </a:spcAft>
            </a:pPr>
            <a:r>
              <a:rPr lang="es-ES_tradnl" sz="1600" b="1" dirty="0">
                <a:solidFill>
                  <a:schemeClr val="tx1"/>
                </a:solidFill>
                <a:latin typeface="AvenirNext LT Pro Regular"/>
                <a:cs typeface="AvenirNext LT Pro Regular"/>
              </a:rPr>
              <a:t>Resultado: </a:t>
            </a:r>
          </a:p>
          <a:p>
            <a:pPr marL="171450" lvl="0" indent="-171450" eaLnBrk="0" hangingPunct="0">
              <a:spcAft>
                <a:spcPts val="300"/>
              </a:spcAft>
              <a:buFont typeface="Arial" panose="020B0604020202020204" pitchFamily="34" charset="0"/>
              <a:buChar char="•"/>
            </a:pPr>
            <a:r>
              <a:rPr lang="es-ES_tradnl" sz="1400" dirty="0">
                <a:solidFill>
                  <a:schemeClr val="tx1"/>
                </a:solidFill>
                <a:latin typeface="AvenirNext LT Pro Regular"/>
                <a:cs typeface="AvenirNext LT Pro Regular"/>
              </a:rPr>
              <a:t>Esquema de incentivos y reconocimiento para la Gestión del Conocimiento en el CSN. </a:t>
            </a:r>
          </a:p>
          <a:p>
            <a:pPr marL="171450" lvl="0" indent="-171450" eaLnBrk="0" hangingPunct="0">
              <a:spcAft>
                <a:spcPts val="300"/>
              </a:spcAft>
              <a:buFont typeface="Arial" panose="020B0604020202020204" pitchFamily="34" charset="0"/>
              <a:buChar char="•"/>
            </a:pPr>
            <a:r>
              <a:rPr lang="es-ES_tradnl" sz="1400" dirty="0">
                <a:solidFill>
                  <a:schemeClr val="tx1"/>
                </a:solidFill>
                <a:latin typeface="AvenirNext LT Pro Regular"/>
                <a:cs typeface="AvenirNext LT Pro Regular"/>
              </a:rPr>
              <a:t>Manual de aplicación del esquema de incentivos y reconocimientos para la Gestión del Conocimiento en el CSN.</a:t>
            </a:r>
          </a:p>
          <a:p>
            <a:pPr lvl="0" eaLnBrk="0" hangingPunct="0">
              <a:spcAft>
                <a:spcPts val="300"/>
              </a:spcAft>
            </a:pPr>
            <a:endParaRPr lang="es-ES_tradnl" sz="1200" dirty="0">
              <a:solidFill>
                <a:schemeClr val="tx1"/>
              </a:solidFill>
              <a:latin typeface="AvenirNext LT Pro Regular"/>
              <a:cs typeface="AvenirNext LT Pro Regular"/>
            </a:endParaRPr>
          </a:p>
        </p:txBody>
      </p:sp>
    </p:spTree>
    <p:extLst>
      <p:ext uri="{BB962C8B-B14F-4D97-AF65-F5344CB8AC3E}">
        <p14:creationId xmlns:p14="http://schemas.microsoft.com/office/powerpoint/2010/main" val="1659725270"/>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Conclusiones</a:t>
            </a:r>
            <a:endParaRPr lang="es-ES" dirty="0"/>
          </a:p>
        </p:txBody>
      </p:sp>
      <p:sp>
        <p:nvSpPr>
          <p:cNvPr id="3" name="Marcador de número de diapositiva 2"/>
          <p:cNvSpPr>
            <a:spLocks noGrp="1"/>
          </p:cNvSpPr>
          <p:nvPr>
            <p:ph type="sldNum" sz="quarter" idx="10"/>
          </p:nvPr>
        </p:nvSpPr>
        <p:spPr/>
        <p:txBody>
          <a:bodyPr/>
          <a:lstStyle/>
          <a:p>
            <a:fld id="{BA225631-B6DC-4ECA-939E-479967E181D0}" type="slidenum">
              <a:rPr lang="es-ES" smtClean="0"/>
              <a:pPr/>
              <a:t>18</a:t>
            </a:fld>
            <a:endParaRPr lang="es-ES" dirty="0"/>
          </a:p>
        </p:txBody>
      </p:sp>
      <p:sp>
        <p:nvSpPr>
          <p:cNvPr id="7" name="Rectángulo 6">
            <a:extLst>
              <a:ext uri="{FF2B5EF4-FFF2-40B4-BE49-F238E27FC236}">
                <a16:creationId xmlns="" xmlns:a16="http://schemas.microsoft.com/office/drawing/2014/main" id="{A472DDE0-D64E-984C-8ACF-DFB24D1FE65F}"/>
              </a:ext>
            </a:extLst>
          </p:cNvPr>
          <p:cNvSpPr/>
          <p:nvPr/>
        </p:nvSpPr>
        <p:spPr>
          <a:xfrm>
            <a:off x="301756" y="2209302"/>
            <a:ext cx="8545287" cy="5016758"/>
          </a:xfrm>
          <a:prstGeom prst="rect">
            <a:avLst/>
          </a:prstGeom>
        </p:spPr>
        <p:txBody>
          <a:bodyPr wrap="square">
            <a:spAutoFit/>
          </a:bodyPr>
          <a:lstStyle/>
          <a:p>
            <a:pPr marL="285750" indent="-285750">
              <a:spcAft>
                <a:spcPts val="1200"/>
              </a:spcAft>
              <a:buFont typeface="Wingdings" panose="05000000000000000000" pitchFamily="2" charset="2"/>
              <a:buChar char="§"/>
            </a:pPr>
            <a:r>
              <a:rPr lang="es-ES" dirty="0" smtClean="0">
                <a:solidFill>
                  <a:srgbClr val="000000"/>
                </a:solidFill>
                <a:latin typeface="Verdana" panose="020B0604030504040204" pitchFamily="34" charset="0"/>
                <a:ea typeface="Verdana" panose="020B0604030504040204" pitchFamily="34" charset="0"/>
                <a:cs typeface="Verdana" panose="020B0604030504040204" pitchFamily="34" charset="0"/>
              </a:rPr>
              <a:t>El CSN está inmerso en el desarrollo de una metodología de Gestión del Conocimiento desde 2014</a:t>
            </a:r>
          </a:p>
          <a:p>
            <a:pPr marL="285750" indent="-285750">
              <a:spcAft>
                <a:spcPts val="1200"/>
              </a:spcAft>
              <a:buFont typeface="Wingdings" panose="05000000000000000000" pitchFamily="2" charset="2"/>
              <a:buChar char="§"/>
            </a:pPr>
            <a:r>
              <a:rPr lang="es-ES" dirty="0" smtClean="0">
                <a:solidFill>
                  <a:srgbClr val="000000"/>
                </a:solidFill>
                <a:latin typeface="Verdana" panose="020B0604030504040204" pitchFamily="34" charset="0"/>
                <a:ea typeface="Verdana" panose="020B0604030504040204" pitchFamily="34" charset="0"/>
                <a:cs typeface="Verdana" panose="020B0604030504040204" pitchFamily="34" charset="0"/>
              </a:rPr>
              <a:t>Esta metodología, RECOR, sigue los estándares recomendados por el OIEA</a:t>
            </a:r>
          </a:p>
          <a:p>
            <a:pPr marL="285750" indent="-285750">
              <a:spcAft>
                <a:spcPts val="1200"/>
              </a:spcAft>
              <a:buFont typeface="Wingdings" panose="05000000000000000000" pitchFamily="2" charset="2"/>
              <a:buChar char="§"/>
            </a:pPr>
            <a:r>
              <a:rPr lang="es-ES" dirty="0" smtClean="0">
                <a:solidFill>
                  <a:srgbClr val="000000"/>
                </a:solidFill>
                <a:latin typeface="Verdana" panose="020B0604030504040204" pitchFamily="34" charset="0"/>
                <a:ea typeface="Verdana" panose="020B0604030504040204" pitchFamily="34" charset="0"/>
                <a:cs typeface="Verdana" panose="020B0604030504040204" pitchFamily="34" charset="0"/>
              </a:rPr>
              <a:t>La metodología ha sido refrendada por el Pleno del CSN</a:t>
            </a:r>
          </a:p>
          <a:p>
            <a:pPr marL="285750" indent="-285750">
              <a:spcAft>
                <a:spcPts val="1200"/>
              </a:spcAft>
              <a:buFont typeface="Wingdings" panose="05000000000000000000" pitchFamily="2" charset="2"/>
              <a:buChar char="§"/>
            </a:pPr>
            <a:r>
              <a:rPr lang="es-ES" dirty="0" smtClean="0">
                <a:solidFill>
                  <a:srgbClr val="000000"/>
                </a:solidFill>
                <a:latin typeface="Verdana" panose="020B0604030504040204" pitchFamily="34" charset="0"/>
                <a:ea typeface="Verdana" panose="020B0604030504040204" pitchFamily="34" charset="0"/>
                <a:cs typeface="Verdana" panose="020B0604030504040204" pitchFamily="34" charset="0"/>
              </a:rPr>
              <a:t>Se da respuesta también a una Resolución del Congreso de los Diputados</a:t>
            </a:r>
          </a:p>
          <a:p>
            <a:pPr marL="285750" indent="-285750">
              <a:spcAft>
                <a:spcPts val="1200"/>
              </a:spcAft>
              <a:buFont typeface="Wingdings" panose="05000000000000000000" pitchFamily="2" charset="2"/>
              <a:buChar char="§"/>
            </a:pPr>
            <a:r>
              <a:rPr lang="es-ES" dirty="0" smtClean="0">
                <a:solidFill>
                  <a:srgbClr val="000000"/>
                </a:solidFill>
                <a:latin typeface="Verdana" panose="020B0604030504040204" pitchFamily="34" charset="0"/>
                <a:ea typeface="Verdana" panose="020B0604030504040204" pitchFamily="34" charset="0"/>
                <a:cs typeface="Verdana" panose="020B0604030504040204" pitchFamily="34" charset="0"/>
              </a:rPr>
              <a:t>Plan de actuación bien definido. Cuenta con el apoyo de una consultoría externa experta</a:t>
            </a:r>
          </a:p>
          <a:p>
            <a:pPr marL="285750" indent="-285750">
              <a:spcAft>
                <a:spcPts val="1200"/>
              </a:spcAft>
              <a:buFont typeface="Wingdings" panose="05000000000000000000" pitchFamily="2" charset="2"/>
              <a:buChar char="§"/>
            </a:pPr>
            <a:r>
              <a:rPr lang="es-ES" sz="2000" b="1" dirty="0">
                <a:solidFill>
                  <a:srgbClr val="000000"/>
                </a:solidFill>
                <a:latin typeface="Verdana" panose="020B0604030504040204" pitchFamily="34" charset="0"/>
                <a:ea typeface="Verdana" panose="020B0604030504040204" pitchFamily="34" charset="0"/>
                <a:cs typeface="Verdana" panose="020B0604030504040204" pitchFamily="34" charset="0"/>
              </a:rPr>
              <a:t>Las  acciones de transferencia de las piezas de conocimiento </a:t>
            </a:r>
            <a:r>
              <a:rPr lang="es-ES" sz="2000" b="1" dirty="0" smtClean="0">
                <a:solidFill>
                  <a:srgbClr val="000000"/>
                </a:solidFill>
                <a:latin typeface="Verdana" panose="020B0604030504040204" pitchFamily="34" charset="0"/>
                <a:ea typeface="Verdana" panose="020B0604030504040204" pitchFamily="34" charset="0"/>
                <a:cs typeface="Verdana" panose="020B0604030504040204" pitchFamily="34" charset="0"/>
              </a:rPr>
              <a:t>elaboradas permitirán determinar la eficiencia de la metodología (componente 2 del proyecto)</a:t>
            </a:r>
          </a:p>
          <a:p>
            <a:pPr marL="23813" indent="-23813">
              <a:spcAft>
                <a:spcPts val="1200"/>
              </a:spcAft>
              <a:buNone/>
            </a:pPr>
            <a:endParaRPr lang="es-ES" dirty="0" smtClean="0">
              <a:solidFill>
                <a:srgbClr val="000000"/>
              </a:solidFill>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811728181"/>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número de diapositiva 2"/>
          <p:cNvSpPr>
            <a:spLocks noGrp="1"/>
          </p:cNvSpPr>
          <p:nvPr>
            <p:ph type="sldNum" sz="quarter" idx="10"/>
          </p:nvPr>
        </p:nvSpPr>
        <p:spPr/>
        <p:txBody>
          <a:bodyPr/>
          <a:lstStyle/>
          <a:p>
            <a:fld id="{BA225631-B6DC-4ECA-939E-479967E181D0}" type="slidenum">
              <a:rPr lang="es-ES" smtClean="0"/>
              <a:pPr/>
              <a:t>19</a:t>
            </a:fld>
            <a:endParaRPr lang="es-ES" dirty="0"/>
          </a:p>
        </p:txBody>
      </p:sp>
      <p:graphicFrame>
        <p:nvGraphicFramePr>
          <p:cNvPr id="5" name="Tabla 4">
            <a:extLst>
              <a:ext uri="{FF2B5EF4-FFF2-40B4-BE49-F238E27FC236}">
                <a16:creationId xmlns="" xmlns:a16="http://schemas.microsoft.com/office/drawing/2014/main" id="{112E9D69-4CEA-FB44-BCCB-4BDA80B157B3}"/>
              </a:ext>
            </a:extLst>
          </p:cNvPr>
          <p:cNvGraphicFramePr>
            <a:graphicFrameLocks noGrp="1"/>
          </p:cNvGraphicFramePr>
          <p:nvPr>
            <p:extLst>
              <p:ext uri="{D42A27DB-BD31-4B8C-83A1-F6EECF244321}">
                <p14:modId xmlns:p14="http://schemas.microsoft.com/office/powerpoint/2010/main" val="204718850"/>
              </p:ext>
            </p:extLst>
          </p:nvPr>
        </p:nvGraphicFramePr>
        <p:xfrm>
          <a:off x="583279" y="1937855"/>
          <a:ext cx="8161146" cy="4742053"/>
        </p:xfrm>
        <a:graphic>
          <a:graphicData uri="http://schemas.openxmlformats.org/drawingml/2006/table">
            <a:tbl>
              <a:tblPr firstRow="1" bandRow="1">
                <a:tableStyleId>{5C22544A-7EE6-4342-B048-85BDC9FD1C3A}</a:tableStyleId>
              </a:tblPr>
              <a:tblGrid>
                <a:gridCol w="4080573">
                  <a:extLst>
                    <a:ext uri="{9D8B030D-6E8A-4147-A177-3AD203B41FA5}">
                      <a16:colId xmlns="" xmlns:a16="http://schemas.microsoft.com/office/drawing/2014/main" val="648948223"/>
                    </a:ext>
                  </a:extLst>
                </a:gridCol>
                <a:gridCol w="4080573">
                  <a:extLst>
                    <a:ext uri="{9D8B030D-6E8A-4147-A177-3AD203B41FA5}">
                      <a16:colId xmlns="" xmlns:a16="http://schemas.microsoft.com/office/drawing/2014/main" val="2232353401"/>
                    </a:ext>
                  </a:extLst>
                </a:gridCol>
              </a:tblGrid>
              <a:tr h="287136">
                <a:tc>
                  <a:txBody>
                    <a:bodyPr/>
                    <a:lstStyle/>
                    <a:p>
                      <a:pPr algn="ctr" rtl="0" fontAlgn="ctr"/>
                      <a:r>
                        <a:rPr lang="es-ES" sz="1600" u="none" strike="noStrike" dirty="0">
                          <a:effectLst/>
                        </a:rPr>
                        <a:t>Expertos </a:t>
                      </a:r>
                      <a:r>
                        <a:rPr lang="es-ES" sz="1600" u="none" strike="noStrike" dirty="0" err="1">
                          <a:effectLst/>
                        </a:rPr>
                        <a:t>Recor</a:t>
                      </a:r>
                      <a:endParaRPr lang="es-ES" sz="1600" b="1" i="0" u="none" strike="noStrike" dirty="0">
                        <a:solidFill>
                          <a:srgbClr val="FFFFFF"/>
                        </a:solidFill>
                        <a:effectLst/>
                        <a:latin typeface="Calibri" panose="020F0502020204030204" pitchFamily="34" charset="0"/>
                      </a:endParaRPr>
                    </a:p>
                  </a:txBody>
                  <a:tcPr marL="9325" marR="9325" marT="9325" marB="0" anchor="ctr"/>
                </a:tc>
                <a:tc>
                  <a:txBody>
                    <a:bodyPr/>
                    <a:lstStyle/>
                    <a:p>
                      <a:pPr algn="ctr" rtl="0" fontAlgn="ctr"/>
                      <a:r>
                        <a:rPr lang="es-ES" sz="1600" u="none" strike="noStrike">
                          <a:effectLst/>
                        </a:rPr>
                        <a:t>Facilitadores Recor</a:t>
                      </a:r>
                      <a:endParaRPr lang="es-ES" sz="1600" b="1" i="0" u="none" strike="noStrike">
                        <a:solidFill>
                          <a:srgbClr val="FFFFFF"/>
                        </a:solidFill>
                        <a:effectLst/>
                        <a:latin typeface="Calibri" panose="020F0502020204030204" pitchFamily="34" charset="0"/>
                      </a:endParaRPr>
                    </a:p>
                  </a:txBody>
                  <a:tcPr marL="9325" marR="9325" marT="9325" marB="0" anchor="ctr"/>
                </a:tc>
                <a:extLst>
                  <a:ext uri="{0D108BD9-81ED-4DB2-BD59-A6C34878D82A}">
                    <a16:rowId xmlns="" xmlns:a16="http://schemas.microsoft.com/office/drawing/2014/main" val="875865834"/>
                  </a:ext>
                </a:extLst>
              </a:tr>
              <a:tr h="223902">
                <a:tc>
                  <a:txBody>
                    <a:bodyPr/>
                    <a:lstStyle/>
                    <a:p>
                      <a:pPr algn="l" rtl="0" fontAlgn="ctr"/>
                      <a:r>
                        <a:rPr lang="es-ES" sz="1400" u="none" strike="noStrike" dirty="0">
                          <a:effectLst/>
                        </a:rPr>
                        <a:t>Eugenio Gil</a:t>
                      </a:r>
                      <a:endParaRPr lang="es-ES" sz="1400" b="1" i="0" u="none" strike="noStrike" dirty="0">
                        <a:solidFill>
                          <a:srgbClr val="000000"/>
                        </a:solidFill>
                        <a:effectLst/>
                        <a:latin typeface="Calibri" panose="020F0502020204030204" pitchFamily="34" charset="0"/>
                      </a:endParaRPr>
                    </a:p>
                  </a:txBody>
                  <a:tcPr marL="9325" marR="9325" marT="9325" marB="0" anchor="ctr"/>
                </a:tc>
                <a:tc>
                  <a:txBody>
                    <a:bodyPr/>
                    <a:lstStyle/>
                    <a:p>
                      <a:pPr algn="l" rtl="0" fontAlgn="ctr"/>
                      <a:r>
                        <a:rPr lang="es-ES" sz="1400" u="none" strike="noStrike" dirty="0">
                          <a:effectLst/>
                        </a:rPr>
                        <a:t>Sofía Luque</a:t>
                      </a:r>
                      <a:endParaRPr lang="es-ES" sz="1400" b="1" i="0" u="none" strike="noStrike" dirty="0">
                        <a:solidFill>
                          <a:srgbClr val="000000"/>
                        </a:solidFill>
                        <a:effectLst/>
                        <a:latin typeface="Calibri" panose="020F0502020204030204" pitchFamily="34" charset="0"/>
                      </a:endParaRPr>
                    </a:p>
                  </a:txBody>
                  <a:tcPr marL="9325" marR="9325" marT="9325" marB="0" anchor="ctr"/>
                </a:tc>
                <a:extLst>
                  <a:ext uri="{0D108BD9-81ED-4DB2-BD59-A6C34878D82A}">
                    <a16:rowId xmlns="" xmlns:a16="http://schemas.microsoft.com/office/drawing/2014/main" val="392903872"/>
                  </a:ext>
                </a:extLst>
              </a:tr>
              <a:tr h="211463">
                <a:tc>
                  <a:txBody>
                    <a:bodyPr/>
                    <a:lstStyle/>
                    <a:p>
                      <a:pPr algn="l" rtl="0" fontAlgn="ctr"/>
                      <a:r>
                        <a:rPr lang="es-ES" sz="1400" u="none" strike="noStrike" dirty="0">
                          <a:effectLst/>
                        </a:rPr>
                        <a:t>José </a:t>
                      </a:r>
                      <a:r>
                        <a:rPr lang="es-ES" sz="1400" u="none" strike="noStrike" dirty="0" err="1">
                          <a:effectLst/>
                        </a:rPr>
                        <a:t>Tesifón</a:t>
                      </a:r>
                      <a:endParaRPr lang="es-ES" sz="1400" b="1" i="0" u="none" strike="noStrike" dirty="0">
                        <a:solidFill>
                          <a:srgbClr val="000000"/>
                        </a:solidFill>
                        <a:effectLst/>
                        <a:latin typeface="Calibri" panose="020F0502020204030204" pitchFamily="34" charset="0"/>
                      </a:endParaRPr>
                    </a:p>
                  </a:txBody>
                  <a:tcPr marL="9325" marR="9325" marT="9325" marB="0" anchor="ctr"/>
                </a:tc>
                <a:tc>
                  <a:txBody>
                    <a:bodyPr/>
                    <a:lstStyle/>
                    <a:p>
                      <a:pPr algn="l" rtl="0" fontAlgn="ctr"/>
                      <a:r>
                        <a:rPr lang="es-ES" sz="1400" u="none" strike="noStrike" dirty="0">
                          <a:effectLst/>
                        </a:rPr>
                        <a:t>Carmen Muñoz</a:t>
                      </a:r>
                      <a:endParaRPr lang="es-ES" sz="1400" b="1" i="0" u="none" strike="noStrike" dirty="0">
                        <a:solidFill>
                          <a:srgbClr val="000000"/>
                        </a:solidFill>
                        <a:effectLst/>
                        <a:latin typeface="Calibri" panose="020F0502020204030204" pitchFamily="34" charset="0"/>
                      </a:endParaRPr>
                    </a:p>
                  </a:txBody>
                  <a:tcPr marL="9325" marR="9325" marT="9325" marB="0" anchor="ctr"/>
                </a:tc>
                <a:extLst>
                  <a:ext uri="{0D108BD9-81ED-4DB2-BD59-A6C34878D82A}">
                    <a16:rowId xmlns="" xmlns:a16="http://schemas.microsoft.com/office/drawing/2014/main" val="688944239"/>
                  </a:ext>
                </a:extLst>
              </a:tr>
              <a:tr h="211463">
                <a:tc>
                  <a:txBody>
                    <a:bodyPr/>
                    <a:lstStyle/>
                    <a:p>
                      <a:pPr algn="l" rtl="0" fontAlgn="ctr"/>
                      <a:r>
                        <a:rPr lang="es-ES" sz="1400" u="none" strike="noStrike" dirty="0">
                          <a:effectLst/>
                        </a:rPr>
                        <a:t>Carmen Ruiz</a:t>
                      </a:r>
                      <a:endParaRPr lang="es-ES" sz="1400" b="1" i="0" u="none" strike="noStrike" dirty="0">
                        <a:solidFill>
                          <a:srgbClr val="000000"/>
                        </a:solidFill>
                        <a:effectLst/>
                        <a:latin typeface="Calibri" panose="020F0502020204030204" pitchFamily="34" charset="0"/>
                      </a:endParaRPr>
                    </a:p>
                  </a:txBody>
                  <a:tcPr marL="9325" marR="9325" marT="9325" marB="0" anchor="ctr"/>
                </a:tc>
                <a:tc>
                  <a:txBody>
                    <a:bodyPr/>
                    <a:lstStyle/>
                    <a:p>
                      <a:pPr algn="l" rtl="0" fontAlgn="ctr"/>
                      <a:r>
                        <a:rPr lang="es-ES" sz="1400" u="none" strike="noStrike" dirty="0">
                          <a:effectLst/>
                        </a:rPr>
                        <a:t>Marisa Tormo</a:t>
                      </a:r>
                      <a:endParaRPr lang="es-ES" sz="1400" b="1" i="0" u="none" strike="noStrike" dirty="0">
                        <a:solidFill>
                          <a:srgbClr val="000000"/>
                        </a:solidFill>
                        <a:effectLst/>
                        <a:latin typeface="Calibri" panose="020F0502020204030204" pitchFamily="34" charset="0"/>
                      </a:endParaRPr>
                    </a:p>
                  </a:txBody>
                  <a:tcPr marL="9325" marR="9325" marT="9325" marB="0" anchor="ctr"/>
                </a:tc>
                <a:extLst>
                  <a:ext uri="{0D108BD9-81ED-4DB2-BD59-A6C34878D82A}">
                    <a16:rowId xmlns="" xmlns:a16="http://schemas.microsoft.com/office/drawing/2014/main" val="3807608722"/>
                  </a:ext>
                </a:extLst>
              </a:tr>
              <a:tr h="211463">
                <a:tc>
                  <a:txBody>
                    <a:bodyPr/>
                    <a:lstStyle/>
                    <a:p>
                      <a:pPr algn="l" rtl="0" fontAlgn="ctr"/>
                      <a:r>
                        <a:rPr lang="es-ES" sz="1400" u="none" strike="noStrike" dirty="0">
                          <a:effectLst/>
                        </a:rPr>
                        <a:t>Isabel Mellado</a:t>
                      </a:r>
                      <a:endParaRPr lang="es-ES" sz="1400" b="1" i="0" u="none" strike="noStrike" dirty="0">
                        <a:solidFill>
                          <a:srgbClr val="000000"/>
                        </a:solidFill>
                        <a:effectLst/>
                        <a:latin typeface="Calibri" panose="020F0502020204030204" pitchFamily="34" charset="0"/>
                      </a:endParaRPr>
                    </a:p>
                  </a:txBody>
                  <a:tcPr marL="9325" marR="9325" marT="9325" marB="0" anchor="ctr"/>
                </a:tc>
                <a:tc>
                  <a:txBody>
                    <a:bodyPr/>
                    <a:lstStyle/>
                    <a:p>
                      <a:pPr algn="l" rtl="0" fontAlgn="ctr"/>
                      <a:r>
                        <a:rPr lang="es-ES" sz="1400" u="none" strike="noStrike" dirty="0">
                          <a:effectLst/>
                        </a:rPr>
                        <a:t>Marta Barrientos</a:t>
                      </a:r>
                      <a:endParaRPr lang="es-ES" sz="1400" b="1" i="0" u="none" strike="noStrike" dirty="0">
                        <a:solidFill>
                          <a:srgbClr val="000000"/>
                        </a:solidFill>
                        <a:effectLst/>
                        <a:latin typeface="Calibri" panose="020F0502020204030204" pitchFamily="34" charset="0"/>
                      </a:endParaRPr>
                    </a:p>
                  </a:txBody>
                  <a:tcPr marL="9325" marR="9325" marT="9325" marB="0" anchor="ctr"/>
                </a:tc>
                <a:extLst>
                  <a:ext uri="{0D108BD9-81ED-4DB2-BD59-A6C34878D82A}">
                    <a16:rowId xmlns="" xmlns:a16="http://schemas.microsoft.com/office/drawing/2014/main" val="1580327292"/>
                  </a:ext>
                </a:extLst>
              </a:tr>
              <a:tr h="211463">
                <a:tc>
                  <a:txBody>
                    <a:bodyPr/>
                    <a:lstStyle/>
                    <a:p>
                      <a:pPr algn="l" rtl="0" fontAlgn="ctr"/>
                      <a:r>
                        <a:rPr lang="es-ES" sz="1400" u="none" strike="noStrike" dirty="0">
                          <a:effectLst/>
                        </a:rPr>
                        <a:t>Alfonso Pérez</a:t>
                      </a:r>
                      <a:endParaRPr lang="es-ES" sz="1400" b="1" i="0" u="none" strike="noStrike" dirty="0">
                        <a:solidFill>
                          <a:srgbClr val="000000"/>
                        </a:solidFill>
                        <a:effectLst/>
                        <a:latin typeface="Calibri" panose="020F0502020204030204" pitchFamily="34" charset="0"/>
                      </a:endParaRPr>
                    </a:p>
                  </a:txBody>
                  <a:tcPr marL="9325" marR="9325" marT="9325" marB="0" anchor="ctr"/>
                </a:tc>
                <a:tc>
                  <a:txBody>
                    <a:bodyPr/>
                    <a:lstStyle/>
                    <a:p>
                      <a:pPr algn="l" rtl="0" fontAlgn="ctr"/>
                      <a:r>
                        <a:rPr lang="es-ES" sz="1400" u="none" strike="noStrike" dirty="0">
                          <a:effectLst/>
                        </a:rPr>
                        <a:t>Cristina Les</a:t>
                      </a:r>
                      <a:endParaRPr lang="es-ES" sz="1400" b="1" i="0" u="none" strike="noStrike" dirty="0">
                        <a:solidFill>
                          <a:srgbClr val="000000"/>
                        </a:solidFill>
                        <a:effectLst/>
                        <a:latin typeface="Calibri" panose="020F0502020204030204" pitchFamily="34" charset="0"/>
                      </a:endParaRPr>
                    </a:p>
                  </a:txBody>
                  <a:tcPr marL="9325" marR="9325" marT="9325" marB="0" anchor="ctr"/>
                </a:tc>
                <a:extLst>
                  <a:ext uri="{0D108BD9-81ED-4DB2-BD59-A6C34878D82A}">
                    <a16:rowId xmlns="" xmlns:a16="http://schemas.microsoft.com/office/drawing/2014/main" val="2380207377"/>
                  </a:ext>
                </a:extLst>
              </a:tr>
              <a:tr h="211463">
                <a:tc>
                  <a:txBody>
                    <a:bodyPr/>
                    <a:lstStyle/>
                    <a:p>
                      <a:pPr algn="l" rtl="0" fontAlgn="ctr"/>
                      <a:r>
                        <a:rPr lang="es-ES" sz="1400" u="none" strike="noStrike" dirty="0">
                          <a:effectLst/>
                        </a:rPr>
                        <a:t>Alfonso Cepas</a:t>
                      </a:r>
                      <a:endParaRPr lang="es-ES" sz="1400" b="1" i="0" u="none" strike="noStrike" dirty="0">
                        <a:solidFill>
                          <a:srgbClr val="000000"/>
                        </a:solidFill>
                        <a:effectLst/>
                        <a:latin typeface="Calibri" panose="020F0502020204030204" pitchFamily="34" charset="0"/>
                      </a:endParaRPr>
                    </a:p>
                  </a:txBody>
                  <a:tcPr marL="9325" marR="9325" marT="9325" marB="0" anchor="ctr"/>
                </a:tc>
                <a:tc>
                  <a:txBody>
                    <a:bodyPr/>
                    <a:lstStyle/>
                    <a:p>
                      <a:pPr algn="l" rtl="0" fontAlgn="ctr"/>
                      <a:r>
                        <a:rPr lang="es-ES" sz="1400" u="none" strike="noStrike" dirty="0">
                          <a:effectLst/>
                        </a:rPr>
                        <a:t>Ana González Calvo</a:t>
                      </a:r>
                      <a:endParaRPr lang="es-ES" sz="1400" b="1" i="0" u="none" strike="noStrike" dirty="0">
                        <a:solidFill>
                          <a:srgbClr val="000000"/>
                        </a:solidFill>
                        <a:effectLst/>
                        <a:latin typeface="Calibri" panose="020F0502020204030204" pitchFamily="34" charset="0"/>
                      </a:endParaRPr>
                    </a:p>
                  </a:txBody>
                  <a:tcPr marL="9325" marR="9325" marT="9325" marB="0" anchor="ctr"/>
                </a:tc>
                <a:extLst>
                  <a:ext uri="{0D108BD9-81ED-4DB2-BD59-A6C34878D82A}">
                    <a16:rowId xmlns="" xmlns:a16="http://schemas.microsoft.com/office/drawing/2014/main" val="3804431676"/>
                  </a:ext>
                </a:extLst>
              </a:tr>
              <a:tr h="211463">
                <a:tc>
                  <a:txBody>
                    <a:bodyPr/>
                    <a:lstStyle/>
                    <a:p>
                      <a:pPr algn="l" rtl="0" fontAlgn="ctr"/>
                      <a:r>
                        <a:rPr lang="es-ES" sz="1400" u="none" strike="noStrike" dirty="0">
                          <a:effectLst/>
                        </a:rPr>
                        <a:t>Javier Ortiz</a:t>
                      </a:r>
                      <a:endParaRPr lang="es-ES" sz="1400" b="1" i="0" u="none" strike="noStrike" dirty="0">
                        <a:solidFill>
                          <a:srgbClr val="000000"/>
                        </a:solidFill>
                        <a:effectLst/>
                        <a:latin typeface="Calibri" panose="020F0502020204030204" pitchFamily="34" charset="0"/>
                      </a:endParaRPr>
                    </a:p>
                  </a:txBody>
                  <a:tcPr marL="9325" marR="9325" marT="9325" marB="0" anchor="ctr"/>
                </a:tc>
                <a:tc>
                  <a:txBody>
                    <a:bodyPr/>
                    <a:lstStyle/>
                    <a:p>
                      <a:pPr algn="l" rtl="0" fontAlgn="ctr"/>
                      <a:r>
                        <a:rPr lang="es-ES" sz="1400" u="none" strike="noStrike" dirty="0">
                          <a:effectLst/>
                        </a:rPr>
                        <a:t>Mª Ángeles Montero</a:t>
                      </a:r>
                      <a:endParaRPr lang="es-ES" sz="1400" b="1" i="0" u="none" strike="noStrike" dirty="0">
                        <a:solidFill>
                          <a:srgbClr val="000000"/>
                        </a:solidFill>
                        <a:effectLst/>
                        <a:latin typeface="Calibri" panose="020F0502020204030204" pitchFamily="34" charset="0"/>
                      </a:endParaRPr>
                    </a:p>
                  </a:txBody>
                  <a:tcPr marL="9325" marR="9325" marT="9325" marB="0" anchor="ctr"/>
                </a:tc>
                <a:extLst>
                  <a:ext uri="{0D108BD9-81ED-4DB2-BD59-A6C34878D82A}">
                    <a16:rowId xmlns="" xmlns:a16="http://schemas.microsoft.com/office/drawing/2014/main" val="2356892546"/>
                  </a:ext>
                </a:extLst>
              </a:tr>
              <a:tr h="211463">
                <a:tc>
                  <a:txBody>
                    <a:bodyPr/>
                    <a:lstStyle/>
                    <a:p>
                      <a:pPr algn="l" rtl="0" fontAlgn="ctr"/>
                      <a:r>
                        <a:rPr lang="es-ES" sz="1400" u="none" strike="noStrike" dirty="0">
                          <a:effectLst/>
                        </a:rPr>
                        <a:t>Clemente Gil</a:t>
                      </a:r>
                      <a:endParaRPr lang="es-ES" sz="1400" b="1" i="0" u="none" strike="noStrike" dirty="0">
                        <a:solidFill>
                          <a:srgbClr val="000000"/>
                        </a:solidFill>
                        <a:effectLst/>
                        <a:latin typeface="Calibri" panose="020F0502020204030204" pitchFamily="34" charset="0"/>
                      </a:endParaRPr>
                    </a:p>
                  </a:txBody>
                  <a:tcPr marL="9325" marR="9325" marT="9325" marB="0" anchor="ctr"/>
                </a:tc>
                <a:tc>
                  <a:txBody>
                    <a:bodyPr/>
                    <a:lstStyle/>
                    <a:p>
                      <a:pPr algn="l" rtl="0" fontAlgn="ctr"/>
                      <a:r>
                        <a:rPr lang="es-ES" sz="1400" u="none" strike="noStrike" dirty="0">
                          <a:effectLst/>
                        </a:rPr>
                        <a:t>Ana Hernández</a:t>
                      </a:r>
                      <a:endParaRPr lang="es-ES" sz="1400" b="1" i="0" u="none" strike="noStrike" dirty="0">
                        <a:solidFill>
                          <a:srgbClr val="000000"/>
                        </a:solidFill>
                        <a:effectLst/>
                        <a:latin typeface="Calibri" panose="020F0502020204030204" pitchFamily="34" charset="0"/>
                      </a:endParaRPr>
                    </a:p>
                  </a:txBody>
                  <a:tcPr marL="9325" marR="9325" marT="9325" marB="0" anchor="ctr"/>
                </a:tc>
                <a:extLst>
                  <a:ext uri="{0D108BD9-81ED-4DB2-BD59-A6C34878D82A}">
                    <a16:rowId xmlns="" xmlns:a16="http://schemas.microsoft.com/office/drawing/2014/main" val="413554434"/>
                  </a:ext>
                </a:extLst>
              </a:tr>
              <a:tr h="211463">
                <a:tc>
                  <a:txBody>
                    <a:bodyPr/>
                    <a:lstStyle/>
                    <a:p>
                      <a:pPr algn="l" rtl="0" fontAlgn="ctr"/>
                      <a:r>
                        <a:rPr lang="es-ES" sz="1400" u="none" strike="noStrike" dirty="0">
                          <a:effectLst/>
                        </a:rPr>
                        <a:t>Rosario Salas</a:t>
                      </a:r>
                      <a:endParaRPr lang="es-ES" sz="1400" b="1" i="0" u="none" strike="noStrike" dirty="0">
                        <a:solidFill>
                          <a:srgbClr val="000000"/>
                        </a:solidFill>
                        <a:effectLst/>
                        <a:latin typeface="Calibri" panose="020F0502020204030204" pitchFamily="34" charset="0"/>
                      </a:endParaRPr>
                    </a:p>
                  </a:txBody>
                  <a:tcPr marL="9325" marR="9325" marT="9325" marB="0" anchor="ctr"/>
                </a:tc>
                <a:tc>
                  <a:txBody>
                    <a:bodyPr/>
                    <a:lstStyle/>
                    <a:p>
                      <a:pPr algn="l" rtl="0" fontAlgn="ctr"/>
                      <a:r>
                        <a:rPr lang="es-ES" sz="1400" u="none" strike="noStrike" dirty="0">
                          <a:effectLst/>
                        </a:rPr>
                        <a:t>Belén Tamayo</a:t>
                      </a:r>
                      <a:endParaRPr lang="es-ES" sz="1400" b="1" i="0" u="none" strike="noStrike" dirty="0">
                        <a:solidFill>
                          <a:srgbClr val="000000"/>
                        </a:solidFill>
                        <a:effectLst/>
                        <a:latin typeface="Calibri" panose="020F0502020204030204" pitchFamily="34" charset="0"/>
                      </a:endParaRPr>
                    </a:p>
                  </a:txBody>
                  <a:tcPr marL="9325" marR="9325" marT="9325" marB="0" anchor="ctr"/>
                </a:tc>
                <a:extLst>
                  <a:ext uri="{0D108BD9-81ED-4DB2-BD59-A6C34878D82A}">
                    <a16:rowId xmlns="" xmlns:a16="http://schemas.microsoft.com/office/drawing/2014/main" val="1317699763"/>
                  </a:ext>
                </a:extLst>
              </a:tr>
              <a:tr h="211463">
                <a:tc>
                  <a:txBody>
                    <a:bodyPr/>
                    <a:lstStyle/>
                    <a:p>
                      <a:pPr algn="l" rtl="0" fontAlgn="ctr"/>
                      <a:r>
                        <a:rPr lang="es-ES" sz="1400" u="none" strike="noStrike" dirty="0">
                          <a:effectLst/>
                        </a:rPr>
                        <a:t>Jorge Peña</a:t>
                      </a:r>
                      <a:endParaRPr lang="es-ES" sz="1400" b="1" i="0" u="none" strike="noStrike" dirty="0">
                        <a:solidFill>
                          <a:srgbClr val="000000"/>
                        </a:solidFill>
                        <a:effectLst/>
                        <a:latin typeface="Calibri" panose="020F0502020204030204" pitchFamily="34" charset="0"/>
                      </a:endParaRPr>
                    </a:p>
                  </a:txBody>
                  <a:tcPr marL="9325" marR="9325" marT="9325" marB="0" anchor="ctr"/>
                </a:tc>
                <a:tc>
                  <a:txBody>
                    <a:bodyPr/>
                    <a:lstStyle/>
                    <a:p>
                      <a:pPr algn="l" rtl="0" fontAlgn="ctr"/>
                      <a:r>
                        <a:rPr lang="es-ES" sz="1400" u="none" strike="noStrike" dirty="0">
                          <a:effectLst/>
                        </a:rPr>
                        <a:t>Germán Guerrero</a:t>
                      </a:r>
                      <a:endParaRPr lang="es-ES" sz="1400" b="1" i="0" u="none" strike="noStrike" dirty="0">
                        <a:solidFill>
                          <a:srgbClr val="000000"/>
                        </a:solidFill>
                        <a:effectLst/>
                        <a:latin typeface="Calibri" panose="020F0502020204030204" pitchFamily="34" charset="0"/>
                      </a:endParaRPr>
                    </a:p>
                  </a:txBody>
                  <a:tcPr marL="9325" marR="9325" marT="9325" marB="0" anchor="ctr"/>
                </a:tc>
                <a:extLst>
                  <a:ext uri="{0D108BD9-81ED-4DB2-BD59-A6C34878D82A}">
                    <a16:rowId xmlns="" xmlns:a16="http://schemas.microsoft.com/office/drawing/2014/main" val="1117559742"/>
                  </a:ext>
                </a:extLst>
              </a:tr>
              <a:tr h="211463">
                <a:tc>
                  <a:txBody>
                    <a:bodyPr/>
                    <a:lstStyle/>
                    <a:p>
                      <a:pPr algn="l" rtl="0" fontAlgn="ctr"/>
                      <a:r>
                        <a:rPr lang="pt" sz="1400" u="none" strike="noStrike" dirty="0">
                          <a:effectLst/>
                        </a:rPr>
                        <a:t>José Manuel </a:t>
                      </a:r>
                      <a:r>
                        <a:rPr lang="pt" sz="1400" u="none" strike="noStrike" dirty="0" smtClean="0">
                          <a:effectLst/>
                        </a:rPr>
                        <a:t>Fernández–Cernuda </a:t>
                      </a:r>
                      <a:r>
                        <a:rPr lang="pt" sz="1400" u="none" strike="noStrike" dirty="0">
                          <a:effectLst/>
                        </a:rPr>
                        <a:t>Migoya</a:t>
                      </a:r>
                      <a:endParaRPr lang="pt" sz="1400" b="1" i="0" u="none" strike="noStrike" dirty="0">
                        <a:solidFill>
                          <a:srgbClr val="000000"/>
                        </a:solidFill>
                        <a:effectLst/>
                        <a:latin typeface="Calibri" panose="020F0502020204030204" pitchFamily="34" charset="0"/>
                      </a:endParaRPr>
                    </a:p>
                  </a:txBody>
                  <a:tcPr marL="9325" marR="9325" marT="9325" marB="0" anchor="ctr"/>
                </a:tc>
                <a:tc>
                  <a:txBody>
                    <a:bodyPr/>
                    <a:lstStyle/>
                    <a:p>
                      <a:r>
                        <a:rPr lang="es-ES" sz="1400" u="none" strike="noStrike" dirty="0">
                          <a:effectLst/>
                        </a:rPr>
                        <a:t> </a:t>
                      </a:r>
                      <a:r>
                        <a:rPr lang="es-ES_tradnl" sz="1400" dirty="0"/>
                        <a:t>Ana Blanes</a:t>
                      </a:r>
                    </a:p>
                  </a:txBody>
                  <a:tcPr marL="9325" marR="9325" marT="9325" marB="0" anchor="ctr"/>
                </a:tc>
                <a:extLst>
                  <a:ext uri="{0D108BD9-81ED-4DB2-BD59-A6C34878D82A}">
                    <a16:rowId xmlns="" xmlns:a16="http://schemas.microsoft.com/office/drawing/2014/main" val="1606825686"/>
                  </a:ext>
                </a:extLst>
              </a:tr>
              <a:tr h="211463">
                <a:tc>
                  <a:txBody>
                    <a:bodyPr/>
                    <a:lstStyle/>
                    <a:p>
                      <a:pPr algn="l" rtl="0" fontAlgn="ctr"/>
                      <a:r>
                        <a:rPr lang="es-ES" sz="1400" u="none" strike="noStrike" dirty="0">
                          <a:effectLst/>
                        </a:rPr>
                        <a:t>Javier Alonso Pascual</a:t>
                      </a:r>
                      <a:endParaRPr lang="es-ES" sz="1400" b="1" i="0" u="none" strike="noStrike" dirty="0">
                        <a:solidFill>
                          <a:srgbClr val="000000"/>
                        </a:solidFill>
                        <a:effectLst/>
                        <a:latin typeface="Calibri" panose="020F0502020204030204" pitchFamily="34" charset="0"/>
                      </a:endParaRPr>
                    </a:p>
                  </a:txBody>
                  <a:tcPr marL="9325" marR="9325" marT="9325" marB="0" anchor="ctr"/>
                </a:tc>
                <a:tc>
                  <a:txBody>
                    <a:bodyPr/>
                    <a:lstStyle/>
                    <a:p>
                      <a:pPr marL="0" marR="0" lvl="0" indent="0" algn="l" defTabSz="457200" rtl="0" eaLnBrk="1" fontAlgn="ctr" latinLnBrk="0" hangingPunct="1">
                        <a:lnSpc>
                          <a:spcPct val="100000"/>
                        </a:lnSpc>
                        <a:spcBef>
                          <a:spcPts val="0"/>
                        </a:spcBef>
                        <a:spcAft>
                          <a:spcPts val="0"/>
                        </a:spcAft>
                        <a:buClrTx/>
                        <a:buSzTx/>
                        <a:buFontTx/>
                        <a:buNone/>
                        <a:tabLst/>
                        <a:defRPr/>
                      </a:pPr>
                      <a:r>
                        <a:rPr lang="es-ES" sz="1400" u="none" strike="noStrike" dirty="0">
                          <a:effectLst/>
                        </a:rPr>
                        <a:t> </a:t>
                      </a:r>
                      <a:r>
                        <a:rPr lang="es-ES_tradnl" sz="1400" dirty="0"/>
                        <a:t>Manuel Peña</a:t>
                      </a:r>
                      <a:endParaRPr lang="es-ES" sz="1400" dirty="0"/>
                    </a:p>
                  </a:txBody>
                  <a:tcPr marL="9325" marR="9325" marT="9325" marB="0" anchor="ctr"/>
                </a:tc>
                <a:extLst>
                  <a:ext uri="{0D108BD9-81ED-4DB2-BD59-A6C34878D82A}">
                    <a16:rowId xmlns="" xmlns:a16="http://schemas.microsoft.com/office/drawing/2014/main" val="3188557321"/>
                  </a:ext>
                </a:extLst>
              </a:tr>
              <a:tr h="211463">
                <a:tc>
                  <a:txBody>
                    <a:bodyPr/>
                    <a:lstStyle/>
                    <a:p>
                      <a:pPr algn="l" rtl="0" fontAlgn="ctr"/>
                      <a:r>
                        <a:rPr lang="es-ES" sz="1400" u="none" strike="noStrike" dirty="0">
                          <a:effectLst/>
                        </a:rPr>
                        <a:t>Jesús Gil</a:t>
                      </a:r>
                      <a:endParaRPr lang="es-ES" sz="1400" b="1" i="0" u="none" strike="noStrike" dirty="0">
                        <a:solidFill>
                          <a:srgbClr val="000000"/>
                        </a:solidFill>
                        <a:effectLst/>
                        <a:latin typeface="Calibri" panose="020F0502020204030204" pitchFamily="34" charset="0"/>
                      </a:endParaRPr>
                    </a:p>
                  </a:txBody>
                  <a:tcPr marL="9325" marR="9325" marT="9325" marB="0" anchor="ctr"/>
                </a:tc>
                <a:tc>
                  <a:txBody>
                    <a:bodyPr/>
                    <a:lstStyle/>
                    <a:p>
                      <a:pPr algn="l" rtl="0" fontAlgn="ctr"/>
                      <a:r>
                        <a:rPr lang="es-ES" sz="1400" u="none" strike="noStrike" dirty="0">
                          <a:effectLst/>
                        </a:rPr>
                        <a:t> </a:t>
                      </a:r>
                      <a:endParaRPr lang="es-ES" sz="1400" b="1" i="0" u="none" strike="noStrike" dirty="0">
                        <a:solidFill>
                          <a:srgbClr val="000000"/>
                        </a:solidFill>
                        <a:effectLst/>
                        <a:latin typeface="Calibri" panose="020F0502020204030204" pitchFamily="34" charset="0"/>
                      </a:endParaRPr>
                    </a:p>
                  </a:txBody>
                  <a:tcPr marL="9325" marR="9325" marT="9325" marB="0" anchor="ctr"/>
                </a:tc>
                <a:extLst>
                  <a:ext uri="{0D108BD9-81ED-4DB2-BD59-A6C34878D82A}">
                    <a16:rowId xmlns="" xmlns:a16="http://schemas.microsoft.com/office/drawing/2014/main" val="3826118932"/>
                  </a:ext>
                </a:extLst>
              </a:tr>
              <a:tr h="211463">
                <a:tc>
                  <a:txBody>
                    <a:bodyPr/>
                    <a:lstStyle/>
                    <a:p>
                      <a:pPr algn="l" rtl="0" fontAlgn="ctr"/>
                      <a:r>
                        <a:rPr lang="es-ES" sz="1400" u="none" strike="noStrike" dirty="0">
                          <a:effectLst/>
                        </a:rPr>
                        <a:t>Ramón de la Vega</a:t>
                      </a:r>
                      <a:endParaRPr lang="es-ES" sz="1400" b="1" i="0" u="none" strike="noStrike" dirty="0">
                        <a:solidFill>
                          <a:srgbClr val="000000"/>
                        </a:solidFill>
                        <a:effectLst/>
                        <a:latin typeface="Calibri" panose="020F0502020204030204" pitchFamily="34" charset="0"/>
                      </a:endParaRPr>
                    </a:p>
                  </a:txBody>
                  <a:tcPr marL="9325" marR="9325" marT="9325" marB="0" anchor="ctr"/>
                </a:tc>
                <a:tc>
                  <a:txBody>
                    <a:bodyPr/>
                    <a:lstStyle/>
                    <a:p>
                      <a:pPr algn="l" rtl="0" fontAlgn="ctr"/>
                      <a:r>
                        <a:rPr lang="es-ES" sz="1100" u="none" strike="noStrike">
                          <a:effectLst/>
                        </a:rPr>
                        <a:t> </a:t>
                      </a:r>
                      <a:endParaRPr lang="es-ES" sz="1100" b="1" i="0" u="none" strike="noStrike">
                        <a:solidFill>
                          <a:srgbClr val="000000"/>
                        </a:solidFill>
                        <a:effectLst/>
                        <a:latin typeface="Calibri" panose="020F0502020204030204" pitchFamily="34" charset="0"/>
                      </a:endParaRPr>
                    </a:p>
                  </a:txBody>
                  <a:tcPr marL="9325" marR="9325" marT="9325" marB="0" anchor="ctr"/>
                </a:tc>
                <a:extLst>
                  <a:ext uri="{0D108BD9-81ED-4DB2-BD59-A6C34878D82A}">
                    <a16:rowId xmlns="" xmlns:a16="http://schemas.microsoft.com/office/drawing/2014/main" val="6527538"/>
                  </a:ext>
                </a:extLst>
              </a:tr>
              <a:tr h="211463">
                <a:tc>
                  <a:txBody>
                    <a:bodyPr/>
                    <a:lstStyle/>
                    <a:p>
                      <a:pPr algn="l" rtl="0" fontAlgn="ctr"/>
                      <a:r>
                        <a:rPr lang="es-ES" sz="1400" u="none" strike="noStrike" dirty="0">
                          <a:effectLst/>
                        </a:rPr>
                        <a:t>José Sánchez Cabañero</a:t>
                      </a:r>
                      <a:endParaRPr lang="es-ES" sz="1400" b="1" i="0" u="none" strike="noStrike" dirty="0">
                        <a:solidFill>
                          <a:srgbClr val="000000"/>
                        </a:solidFill>
                        <a:effectLst/>
                        <a:latin typeface="Calibri" panose="020F0502020204030204" pitchFamily="34" charset="0"/>
                      </a:endParaRPr>
                    </a:p>
                  </a:txBody>
                  <a:tcPr marL="9325" marR="9325" marT="9325" marB="0" anchor="ctr"/>
                </a:tc>
                <a:tc>
                  <a:txBody>
                    <a:bodyPr/>
                    <a:lstStyle/>
                    <a:p>
                      <a:pPr algn="l" rtl="0" fontAlgn="ctr"/>
                      <a:r>
                        <a:rPr lang="es-ES" sz="1100" u="none" strike="noStrike">
                          <a:effectLst/>
                        </a:rPr>
                        <a:t> </a:t>
                      </a:r>
                      <a:endParaRPr lang="es-ES" sz="1100" b="1" i="0" u="none" strike="noStrike">
                        <a:solidFill>
                          <a:srgbClr val="000000"/>
                        </a:solidFill>
                        <a:effectLst/>
                        <a:latin typeface="Calibri" panose="020F0502020204030204" pitchFamily="34" charset="0"/>
                      </a:endParaRPr>
                    </a:p>
                  </a:txBody>
                  <a:tcPr marL="9325" marR="9325" marT="9325" marB="0" anchor="ctr"/>
                </a:tc>
                <a:extLst>
                  <a:ext uri="{0D108BD9-81ED-4DB2-BD59-A6C34878D82A}">
                    <a16:rowId xmlns="" xmlns:a16="http://schemas.microsoft.com/office/drawing/2014/main" val="3224676416"/>
                  </a:ext>
                </a:extLst>
              </a:tr>
              <a:tr h="211463">
                <a:tc>
                  <a:txBody>
                    <a:bodyPr/>
                    <a:lstStyle/>
                    <a:p>
                      <a:pPr algn="l" rtl="0" fontAlgn="ctr"/>
                      <a:r>
                        <a:rPr lang="es-ES" sz="1400" u="none" strike="noStrike" dirty="0">
                          <a:effectLst/>
                        </a:rPr>
                        <a:t>Isabel </a:t>
                      </a:r>
                      <a:r>
                        <a:rPr lang="es-ES" sz="1400" u="none" strike="noStrike" dirty="0" err="1">
                          <a:effectLst/>
                        </a:rPr>
                        <a:t>Veci</a:t>
                      </a:r>
                      <a:endParaRPr lang="es-ES" sz="1400" b="1" i="0" u="none" strike="noStrike" dirty="0">
                        <a:solidFill>
                          <a:srgbClr val="000000"/>
                        </a:solidFill>
                        <a:effectLst/>
                        <a:latin typeface="Calibri" panose="020F0502020204030204" pitchFamily="34" charset="0"/>
                      </a:endParaRPr>
                    </a:p>
                  </a:txBody>
                  <a:tcPr marL="9325" marR="9325" marT="9325" marB="0" anchor="ctr"/>
                </a:tc>
                <a:tc>
                  <a:txBody>
                    <a:bodyPr/>
                    <a:lstStyle/>
                    <a:p>
                      <a:pPr algn="l" rtl="0" fontAlgn="ctr"/>
                      <a:r>
                        <a:rPr lang="es-ES" sz="1100" u="none" strike="noStrike" dirty="0">
                          <a:effectLst/>
                        </a:rPr>
                        <a:t> </a:t>
                      </a:r>
                      <a:endParaRPr lang="es-ES" sz="1100" b="1" i="0" u="none" strike="noStrike" dirty="0">
                        <a:solidFill>
                          <a:srgbClr val="000000"/>
                        </a:solidFill>
                        <a:effectLst/>
                        <a:latin typeface="Calibri" panose="020F0502020204030204" pitchFamily="34" charset="0"/>
                      </a:endParaRPr>
                    </a:p>
                  </a:txBody>
                  <a:tcPr marL="9325" marR="9325" marT="9325" marB="0" anchor="ctr"/>
                </a:tc>
                <a:extLst>
                  <a:ext uri="{0D108BD9-81ED-4DB2-BD59-A6C34878D82A}">
                    <a16:rowId xmlns="" xmlns:a16="http://schemas.microsoft.com/office/drawing/2014/main" val="2256052488"/>
                  </a:ext>
                </a:extLst>
              </a:tr>
              <a:tr h="211463">
                <a:tc>
                  <a:txBody>
                    <a:bodyPr/>
                    <a:lstStyle/>
                    <a:p>
                      <a:pPr algn="l" rtl="0" fontAlgn="ctr"/>
                      <a:r>
                        <a:rPr lang="es-ES" sz="1400" u="none" strike="noStrike" dirty="0">
                          <a:effectLst/>
                        </a:rPr>
                        <a:t>Concepción do Campo</a:t>
                      </a:r>
                      <a:endParaRPr lang="es-ES" sz="1400" b="1" i="0" u="none" strike="noStrike" dirty="0">
                        <a:solidFill>
                          <a:srgbClr val="000000"/>
                        </a:solidFill>
                        <a:effectLst/>
                        <a:latin typeface="Calibri" panose="020F0502020204030204" pitchFamily="34" charset="0"/>
                      </a:endParaRPr>
                    </a:p>
                  </a:txBody>
                  <a:tcPr marL="9325" marR="9325" marT="9325" marB="0" anchor="ctr"/>
                </a:tc>
                <a:tc>
                  <a:txBody>
                    <a:bodyPr/>
                    <a:lstStyle/>
                    <a:p>
                      <a:pPr algn="l" rtl="0" fontAlgn="ctr"/>
                      <a:r>
                        <a:rPr lang="es-ES" sz="1100" u="none" strike="noStrike">
                          <a:effectLst/>
                        </a:rPr>
                        <a:t> </a:t>
                      </a:r>
                      <a:endParaRPr lang="es-ES" sz="1100" b="1" i="0" u="none" strike="noStrike">
                        <a:solidFill>
                          <a:srgbClr val="000000"/>
                        </a:solidFill>
                        <a:effectLst/>
                        <a:latin typeface="Calibri" panose="020F0502020204030204" pitchFamily="34" charset="0"/>
                      </a:endParaRPr>
                    </a:p>
                  </a:txBody>
                  <a:tcPr marL="9325" marR="9325" marT="9325" marB="0" anchor="ctr"/>
                </a:tc>
                <a:extLst>
                  <a:ext uri="{0D108BD9-81ED-4DB2-BD59-A6C34878D82A}">
                    <a16:rowId xmlns="" xmlns:a16="http://schemas.microsoft.com/office/drawing/2014/main" val="597362472"/>
                  </a:ext>
                </a:extLst>
              </a:tr>
              <a:tr h="211463">
                <a:tc>
                  <a:txBody>
                    <a:bodyPr/>
                    <a:lstStyle/>
                    <a:p>
                      <a:pPr algn="l" rtl="0" fontAlgn="ctr"/>
                      <a:r>
                        <a:rPr lang="es-ES" sz="1400" u="none" strike="noStrike" dirty="0">
                          <a:effectLst/>
                        </a:rPr>
                        <a:t>Ignacio Amor</a:t>
                      </a:r>
                      <a:endParaRPr lang="es-ES" sz="1400" b="1" i="0" u="none" strike="noStrike" dirty="0">
                        <a:solidFill>
                          <a:srgbClr val="000000"/>
                        </a:solidFill>
                        <a:effectLst/>
                        <a:latin typeface="Calibri" panose="020F0502020204030204" pitchFamily="34" charset="0"/>
                      </a:endParaRPr>
                    </a:p>
                  </a:txBody>
                  <a:tcPr marL="9325" marR="9325" marT="9325" marB="0" anchor="ctr"/>
                </a:tc>
                <a:tc>
                  <a:txBody>
                    <a:bodyPr/>
                    <a:lstStyle/>
                    <a:p>
                      <a:pPr algn="l" rtl="0" fontAlgn="ctr"/>
                      <a:r>
                        <a:rPr lang="es-ES" sz="1100" u="none" strike="noStrike">
                          <a:effectLst/>
                        </a:rPr>
                        <a:t> </a:t>
                      </a:r>
                      <a:endParaRPr lang="es-ES" sz="1100" b="1" i="0" u="none" strike="noStrike">
                        <a:solidFill>
                          <a:srgbClr val="000000"/>
                        </a:solidFill>
                        <a:effectLst/>
                        <a:latin typeface="Calibri" panose="020F0502020204030204" pitchFamily="34" charset="0"/>
                      </a:endParaRPr>
                    </a:p>
                  </a:txBody>
                  <a:tcPr marL="9325" marR="9325" marT="9325" marB="0" anchor="ctr"/>
                </a:tc>
                <a:extLst>
                  <a:ext uri="{0D108BD9-81ED-4DB2-BD59-A6C34878D82A}">
                    <a16:rowId xmlns="" xmlns:a16="http://schemas.microsoft.com/office/drawing/2014/main" val="1818355602"/>
                  </a:ext>
                </a:extLst>
              </a:tr>
              <a:tr h="211463">
                <a:tc>
                  <a:txBody>
                    <a:bodyPr/>
                    <a:lstStyle/>
                    <a:p>
                      <a:pPr algn="l" rtl="0" fontAlgn="ctr"/>
                      <a:r>
                        <a:rPr lang="es-ES" sz="1400" u="none" strike="noStrike" dirty="0">
                          <a:effectLst/>
                        </a:rPr>
                        <a:t>Clemente Oria</a:t>
                      </a:r>
                      <a:endParaRPr lang="es-ES" sz="1400" b="1" i="0" u="none" strike="noStrike" dirty="0">
                        <a:solidFill>
                          <a:srgbClr val="000000"/>
                        </a:solidFill>
                        <a:effectLst/>
                        <a:latin typeface="Calibri" panose="020F0502020204030204" pitchFamily="34" charset="0"/>
                      </a:endParaRPr>
                    </a:p>
                  </a:txBody>
                  <a:tcPr marL="9325" marR="9325" marT="9325" marB="0" anchor="ctr"/>
                </a:tc>
                <a:tc>
                  <a:txBody>
                    <a:bodyPr/>
                    <a:lstStyle/>
                    <a:p>
                      <a:pPr algn="l" rtl="0" fontAlgn="ctr"/>
                      <a:r>
                        <a:rPr lang="es-ES" sz="1100" u="none" strike="noStrike">
                          <a:effectLst/>
                        </a:rPr>
                        <a:t> </a:t>
                      </a:r>
                      <a:endParaRPr lang="es-ES" sz="1100" b="1" i="0" u="none" strike="noStrike">
                        <a:solidFill>
                          <a:srgbClr val="000000"/>
                        </a:solidFill>
                        <a:effectLst/>
                        <a:latin typeface="Calibri" panose="020F0502020204030204" pitchFamily="34" charset="0"/>
                      </a:endParaRPr>
                    </a:p>
                  </a:txBody>
                  <a:tcPr marL="9325" marR="9325" marT="9325" marB="0" anchor="ctr"/>
                </a:tc>
                <a:extLst>
                  <a:ext uri="{0D108BD9-81ED-4DB2-BD59-A6C34878D82A}">
                    <a16:rowId xmlns="" xmlns:a16="http://schemas.microsoft.com/office/drawing/2014/main" val="1996490316"/>
                  </a:ext>
                </a:extLst>
              </a:tr>
              <a:tr h="211463">
                <a:tc>
                  <a:txBody>
                    <a:bodyPr/>
                    <a:lstStyle/>
                    <a:p>
                      <a:pPr algn="l" rtl="0" fontAlgn="ctr"/>
                      <a:r>
                        <a:rPr lang="es-ES" sz="1400" u="none" strike="noStrike" dirty="0">
                          <a:effectLst/>
                        </a:rPr>
                        <a:t>Antonio </a:t>
                      </a:r>
                      <a:r>
                        <a:rPr lang="es-ES" sz="1400" u="none" strike="noStrike" dirty="0" err="1">
                          <a:effectLst/>
                        </a:rPr>
                        <a:t>Munuera</a:t>
                      </a:r>
                      <a:endParaRPr lang="es-ES" sz="1400" b="1" i="0" u="none" strike="noStrike" dirty="0">
                        <a:solidFill>
                          <a:srgbClr val="000000"/>
                        </a:solidFill>
                        <a:effectLst/>
                        <a:latin typeface="Calibri" panose="020F0502020204030204" pitchFamily="34" charset="0"/>
                      </a:endParaRPr>
                    </a:p>
                  </a:txBody>
                  <a:tcPr marL="9325" marR="9325" marT="9325" marB="0" anchor="ctr"/>
                </a:tc>
                <a:tc>
                  <a:txBody>
                    <a:bodyPr/>
                    <a:lstStyle/>
                    <a:p>
                      <a:pPr algn="l" rtl="0" fontAlgn="ctr"/>
                      <a:r>
                        <a:rPr lang="es-ES" sz="1100" u="none" strike="noStrike" dirty="0">
                          <a:effectLst/>
                        </a:rPr>
                        <a:t> </a:t>
                      </a:r>
                      <a:endParaRPr lang="es-ES" sz="1100" b="1" i="0" u="none" strike="noStrike" dirty="0">
                        <a:solidFill>
                          <a:srgbClr val="000000"/>
                        </a:solidFill>
                        <a:effectLst/>
                        <a:latin typeface="Calibri" panose="020F0502020204030204" pitchFamily="34" charset="0"/>
                      </a:endParaRPr>
                    </a:p>
                  </a:txBody>
                  <a:tcPr marL="9325" marR="9325" marT="9325" marB="0" anchor="ctr"/>
                </a:tc>
                <a:extLst>
                  <a:ext uri="{0D108BD9-81ED-4DB2-BD59-A6C34878D82A}">
                    <a16:rowId xmlns="" xmlns:a16="http://schemas.microsoft.com/office/drawing/2014/main" val="1510883762"/>
                  </a:ext>
                </a:extLst>
              </a:tr>
            </a:tbl>
          </a:graphicData>
        </a:graphic>
      </p:graphicFrame>
      <p:sp>
        <p:nvSpPr>
          <p:cNvPr id="8" name="Título 1">
            <a:extLst>
              <a:ext uri="{FF2B5EF4-FFF2-40B4-BE49-F238E27FC236}">
                <a16:creationId xmlns="" xmlns:a16="http://schemas.microsoft.com/office/drawing/2014/main" id="{F226B549-213C-454D-90DD-43B866753807}"/>
              </a:ext>
            </a:extLst>
          </p:cNvPr>
          <p:cNvSpPr>
            <a:spLocks noGrp="1"/>
          </p:cNvSpPr>
          <p:nvPr>
            <p:ph type="title"/>
          </p:nvPr>
        </p:nvSpPr>
        <p:spPr>
          <a:xfrm>
            <a:off x="1285852" y="1357298"/>
            <a:ext cx="7715304" cy="417530"/>
          </a:xfrm>
        </p:spPr>
        <p:txBody>
          <a:bodyPr>
            <a:normAutofit fontScale="90000"/>
          </a:bodyPr>
          <a:lstStyle/>
          <a:p>
            <a:r>
              <a:rPr lang="es-ES" dirty="0" smtClean="0"/>
              <a:t>Agradecimiento a los implicados </a:t>
            </a:r>
            <a:r>
              <a:rPr lang="es-ES" dirty="0"/>
              <a:t>en el Proceso </a:t>
            </a:r>
            <a:r>
              <a:rPr lang="es-ES" dirty="0" err="1"/>
              <a:t>Recor</a:t>
            </a:r>
            <a:r>
              <a:rPr lang="es-ES" dirty="0"/>
              <a:t> de Preservación del Conocimiento</a:t>
            </a:r>
          </a:p>
        </p:txBody>
      </p:sp>
    </p:spTree>
    <p:extLst>
      <p:ext uri="{BB962C8B-B14F-4D97-AF65-F5344CB8AC3E}">
        <p14:creationId xmlns:p14="http://schemas.microsoft.com/office/powerpoint/2010/main" val="248770923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Contenido</a:t>
            </a:r>
            <a:endParaRPr lang="es-ES" dirty="0"/>
          </a:p>
        </p:txBody>
      </p:sp>
      <p:sp>
        <p:nvSpPr>
          <p:cNvPr id="3" name="Marcador de número de diapositiva 2"/>
          <p:cNvSpPr>
            <a:spLocks noGrp="1"/>
          </p:cNvSpPr>
          <p:nvPr>
            <p:ph type="sldNum" sz="quarter" idx="10"/>
          </p:nvPr>
        </p:nvSpPr>
        <p:spPr/>
        <p:txBody>
          <a:bodyPr/>
          <a:lstStyle/>
          <a:p>
            <a:fld id="{BA225631-B6DC-4ECA-939E-479967E181D0}" type="slidenum">
              <a:rPr lang="es-ES" smtClean="0"/>
              <a:pPr/>
              <a:t>2</a:t>
            </a:fld>
            <a:endParaRPr lang="es-ES" dirty="0"/>
          </a:p>
        </p:txBody>
      </p:sp>
      <p:sp>
        <p:nvSpPr>
          <p:cNvPr id="6" name="Rectángulo 5">
            <a:extLst>
              <a:ext uri="{FF2B5EF4-FFF2-40B4-BE49-F238E27FC236}">
                <a16:creationId xmlns="" xmlns:a16="http://schemas.microsoft.com/office/drawing/2014/main" id="{D3D9D31C-2B92-424B-83DD-1701B6A87B7D}"/>
              </a:ext>
            </a:extLst>
          </p:cNvPr>
          <p:cNvSpPr/>
          <p:nvPr/>
        </p:nvSpPr>
        <p:spPr>
          <a:xfrm>
            <a:off x="769076" y="2488638"/>
            <a:ext cx="8748855" cy="3462486"/>
          </a:xfrm>
          <a:prstGeom prst="rect">
            <a:avLst/>
          </a:prstGeom>
        </p:spPr>
        <p:txBody>
          <a:bodyPr wrap="square">
            <a:spAutoFit/>
          </a:bodyPr>
          <a:lstStyle/>
          <a:p>
            <a:pPr marL="285750" indent="-285750" algn="just">
              <a:spcAft>
                <a:spcPts val="600"/>
              </a:spcAft>
              <a:buFont typeface="Wingdings" panose="05000000000000000000" pitchFamily="2" charset="2"/>
              <a:buChar char="§"/>
            </a:pPr>
            <a:r>
              <a:rPr lang="es-ES_tradnl" sz="2400" dirty="0" smtClean="0">
                <a:latin typeface="Verdana" panose="020B0604030504040204" pitchFamily="34" charset="0"/>
                <a:ea typeface="Verdana" panose="020B0604030504040204" pitchFamily="34" charset="0"/>
                <a:cs typeface="Verdana" panose="020B0604030504040204" pitchFamily="34" charset="0"/>
              </a:rPr>
              <a:t>Antecedentes</a:t>
            </a:r>
          </a:p>
          <a:p>
            <a:pPr marL="285750" indent="-285750" algn="just">
              <a:spcAft>
                <a:spcPts val="600"/>
              </a:spcAft>
              <a:buFont typeface="Wingdings" panose="05000000000000000000" pitchFamily="2" charset="2"/>
              <a:buChar char="§"/>
            </a:pPr>
            <a:r>
              <a:rPr lang="es-ES_tradnl" sz="2400" dirty="0" smtClean="0">
                <a:latin typeface="Verdana" panose="020B0604030504040204" pitchFamily="34" charset="0"/>
                <a:ea typeface="Verdana" panose="020B0604030504040204" pitchFamily="34" charset="0"/>
                <a:cs typeface="Verdana" panose="020B0604030504040204" pitchFamily="34" charset="0"/>
              </a:rPr>
              <a:t>Metodología RECOR</a:t>
            </a:r>
          </a:p>
          <a:p>
            <a:pPr marL="285750" indent="-285750" algn="just">
              <a:spcAft>
                <a:spcPts val="600"/>
              </a:spcAft>
              <a:buFont typeface="Wingdings" panose="05000000000000000000" pitchFamily="2" charset="2"/>
              <a:buChar char="§"/>
            </a:pPr>
            <a:r>
              <a:rPr lang="es-ES_tradnl" sz="2400" dirty="0" smtClean="0">
                <a:latin typeface="Verdana" panose="020B0604030504040204" pitchFamily="34" charset="0"/>
                <a:ea typeface="Verdana" panose="020B0604030504040204" pitchFamily="34" charset="0"/>
                <a:cs typeface="Verdana" panose="020B0604030504040204" pitchFamily="34" charset="0"/>
              </a:rPr>
              <a:t>Resultados obtenidos</a:t>
            </a:r>
          </a:p>
          <a:p>
            <a:pPr marL="285750" indent="-285750" algn="just">
              <a:spcAft>
                <a:spcPts val="600"/>
              </a:spcAft>
              <a:buFont typeface="Wingdings" panose="05000000000000000000" pitchFamily="2" charset="2"/>
              <a:buChar char="§"/>
            </a:pPr>
            <a:r>
              <a:rPr lang="es-ES_tradnl" sz="2400" dirty="0" smtClean="0">
                <a:latin typeface="Verdana" panose="020B0604030504040204" pitchFamily="34" charset="0"/>
                <a:ea typeface="Verdana" panose="020B0604030504040204" pitchFamily="34" charset="0"/>
                <a:cs typeface="Verdana" panose="020B0604030504040204" pitchFamily="34" charset="0"/>
              </a:rPr>
              <a:t>Situación actual</a:t>
            </a:r>
          </a:p>
          <a:p>
            <a:pPr marL="742950" lvl="1" indent="-285750" algn="just">
              <a:spcAft>
                <a:spcPts val="600"/>
              </a:spcAft>
              <a:buFont typeface="Wingdings" panose="05000000000000000000" pitchFamily="2" charset="2"/>
              <a:buChar char="§"/>
            </a:pPr>
            <a:r>
              <a:rPr lang="es-ES_tradnl" sz="2000" dirty="0" smtClean="0">
                <a:latin typeface="Verdana" panose="020B0604030504040204" pitchFamily="34" charset="0"/>
                <a:ea typeface="Verdana" panose="020B0604030504040204" pitchFamily="34" charset="0"/>
                <a:cs typeface="Verdana" panose="020B0604030504040204" pitchFamily="34" charset="0"/>
              </a:rPr>
              <a:t>Objetivos</a:t>
            </a:r>
          </a:p>
          <a:p>
            <a:pPr marL="742950" lvl="1" indent="-285750" algn="just">
              <a:spcAft>
                <a:spcPts val="600"/>
              </a:spcAft>
              <a:buFont typeface="Wingdings" panose="05000000000000000000" pitchFamily="2" charset="2"/>
              <a:buChar char="§"/>
            </a:pPr>
            <a:r>
              <a:rPr lang="es-ES_tradnl" sz="2000" dirty="0" smtClean="0">
                <a:latin typeface="Verdana" panose="020B0604030504040204" pitchFamily="34" charset="0"/>
                <a:ea typeface="Verdana" panose="020B0604030504040204" pitchFamily="34" charset="0"/>
                <a:cs typeface="Verdana" panose="020B0604030504040204" pitchFamily="34" charset="0"/>
              </a:rPr>
              <a:t>Componentes del proyecto</a:t>
            </a:r>
          </a:p>
          <a:p>
            <a:pPr marL="285750" indent="-285750" algn="just">
              <a:spcAft>
                <a:spcPts val="600"/>
              </a:spcAft>
              <a:buFont typeface="Wingdings" panose="05000000000000000000" pitchFamily="2" charset="2"/>
              <a:buChar char="§"/>
            </a:pPr>
            <a:r>
              <a:rPr lang="es-ES_tradnl" sz="2400" dirty="0" smtClean="0">
                <a:latin typeface="Verdana" panose="020B0604030504040204" pitchFamily="34" charset="0"/>
                <a:ea typeface="Verdana" panose="020B0604030504040204" pitchFamily="34" charset="0"/>
                <a:cs typeface="Verdana" panose="020B0604030504040204" pitchFamily="34" charset="0"/>
              </a:rPr>
              <a:t>Conclusiones</a:t>
            </a:r>
          </a:p>
          <a:p>
            <a:pPr marL="285750" indent="-285750" algn="just">
              <a:spcAft>
                <a:spcPts val="600"/>
              </a:spcAft>
              <a:buFont typeface="Wingdings" panose="05000000000000000000" pitchFamily="2" charset="2"/>
              <a:buChar char="§"/>
            </a:pPr>
            <a:r>
              <a:rPr lang="es-ES_tradnl" sz="2400" dirty="0" smtClean="0">
                <a:latin typeface="Verdana" panose="020B0604030504040204" pitchFamily="34" charset="0"/>
                <a:ea typeface="Verdana" panose="020B0604030504040204" pitchFamily="34" charset="0"/>
                <a:cs typeface="Verdana" panose="020B0604030504040204" pitchFamily="34" charset="0"/>
              </a:rPr>
              <a:t>Agradecimientos</a:t>
            </a:r>
          </a:p>
        </p:txBody>
      </p:sp>
      <p:sp>
        <p:nvSpPr>
          <p:cNvPr id="4" name="CuadroTexto 3">
            <a:extLst>
              <a:ext uri="{FF2B5EF4-FFF2-40B4-BE49-F238E27FC236}">
                <a16:creationId xmlns="" xmlns:a16="http://schemas.microsoft.com/office/drawing/2014/main" id="{1E2B14A8-7803-A048-9DBF-525FFDE2ECAB}"/>
              </a:ext>
            </a:extLst>
          </p:cNvPr>
          <p:cNvSpPr txBox="1"/>
          <p:nvPr/>
        </p:nvSpPr>
        <p:spPr>
          <a:xfrm>
            <a:off x="2353235" y="3267635"/>
            <a:ext cx="184731" cy="369332"/>
          </a:xfrm>
          <a:prstGeom prst="rect">
            <a:avLst/>
          </a:prstGeom>
          <a:noFill/>
        </p:spPr>
        <p:txBody>
          <a:bodyPr wrap="none" rtlCol="0">
            <a:spAutoFit/>
          </a:bodyPr>
          <a:lstStyle/>
          <a:p>
            <a:endParaRPr lang="es-ES_tradnl" dirty="0"/>
          </a:p>
        </p:txBody>
      </p:sp>
    </p:spTree>
    <p:extLst>
      <p:ext uri="{BB962C8B-B14F-4D97-AF65-F5344CB8AC3E}">
        <p14:creationId xmlns:p14="http://schemas.microsoft.com/office/powerpoint/2010/main" val="1867585569"/>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 name="Picture 6" descr="Tierra1cortada"/>
          <p:cNvPicPr>
            <a:picLocks noChangeAspect="1" noChangeArrowheads="1"/>
          </p:cNvPicPr>
          <p:nvPr/>
        </p:nvPicPr>
        <p:blipFill>
          <a:blip r:embed="rId3" cstate="print"/>
          <a:srcRect t="-1762" b="3606"/>
          <a:stretch>
            <a:fillRect/>
          </a:stretch>
        </p:blipFill>
        <p:spPr bwMode="auto">
          <a:xfrm>
            <a:off x="107504" y="2132856"/>
            <a:ext cx="1873696" cy="3889375"/>
          </a:xfrm>
          <a:prstGeom prst="rect">
            <a:avLst/>
          </a:prstGeom>
          <a:noFill/>
          <a:ln w="9525">
            <a:noFill/>
            <a:miter lim="800000"/>
            <a:headEnd/>
            <a:tailEnd/>
          </a:ln>
        </p:spPr>
      </p:pic>
      <p:pic>
        <p:nvPicPr>
          <p:cNvPr id="8" name="Picture 5" descr="CSNhorizontalfarola peque"/>
          <p:cNvPicPr>
            <a:picLocks noChangeAspect="1" noChangeArrowheads="1"/>
          </p:cNvPicPr>
          <p:nvPr/>
        </p:nvPicPr>
        <p:blipFill>
          <a:blip r:embed="rId4" cstate="print"/>
          <a:srcRect/>
          <a:stretch>
            <a:fillRect/>
          </a:stretch>
        </p:blipFill>
        <p:spPr bwMode="auto">
          <a:xfrm>
            <a:off x="1979613" y="2204864"/>
            <a:ext cx="7164387" cy="3811587"/>
          </a:xfrm>
          <a:prstGeom prst="rect">
            <a:avLst/>
          </a:prstGeom>
          <a:noFill/>
          <a:ln w="9525">
            <a:noFill/>
            <a:miter lim="800000"/>
            <a:headEnd/>
            <a:tailEnd/>
          </a:ln>
        </p:spPr>
      </p:pic>
      <p:sp>
        <p:nvSpPr>
          <p:cNvPr id="9" name="Rectangle 7"/>
          <p:cNvSpPr>
            <a:spLocks noChangeArrowheads="1"/>
          </p:cNvSpPr>
          <p:nvPr/>
        </p:nvSpPr>
        <p:spPr bwMode="auto">
          <a:xfrm>
            <a:off x="0" y="2204864"/>
            <a:ext cx="971550" cy="3831208"/>
          </a:xfrm>
          <a:prstGeom prst="rect">
            <a:avLst/>
          </a:prstGeom>
          <a:solidFill>
            <a:srgbClr val="808000">
              <a:alpha val="25882"/>
            </a:srgbClr>
          </a:solidFill>
          <a:ln w="9525">
            <a:noFill/>
            <a:miter lim="800000"/>
            <a:headEnd/>
            <a:tailEnd/>
          </a:ln>
        </p:spPr>
        <p:txBody>
          <a:bodyPr wrap="none" anchor="ctr"/>
          <a:lstStyle/>
          <a:p>
            <a:endParaRPr lang="es-ES"/>
          </a:p>
        </p:txBody>
      </p:sp>
      <p:cxnSp>
        <p:nvCxnSpPr>
          <p:cNvPr id="11" name="10 Conector recto"/>
          <p:cNvCxnSpPr/>
          <p:nvPr/>
        </p:nvCxnSpPr>
        <p:spPr bwMode="auto">
          <a:xfrm>
            <a:off x="1979712" y="2204864"/>
            <a:ext cx="0" cy="3816424"/>
          </a:xfrm>
          <a:prstGeom prst="line">
            <a:avLst/>
          </a:prstGeom>
          <a:solidFill>
            <a:srgbClr val="0068A6"/>
          </a:solidFill>
          <a:ln w="76200" cap="flat" cmpd="sng" algn="ctr">
            <a:solidFill>
              <a:srgbClr val="88BB45"/>
            </a:solidFill>
            <a:prstDash val="solid"/>
            <a:round/>
            <a:headEnd type="none" w="med" len="med"/>
            <a:tailEnd type="none" w="med" len="med"/>
          </a:ln>
          <a:effectLst/>
        </p:spPr>
      </p:cxnSp>
      <p:sp>
        <p:nvSpPr>
          <p:cNvPr id="2" name="1 Título"/>
          <p:cNvSpPr>
            <a:spLocks noGrp="1"/>
          </p:cNvSpPr>
          <p:nvPr>
            <p:ph type="title"/>
          </p:nvPr>
        </p:nvSpPr>
        <p:spPr/>
        <p:txBody>
          <a:bodyPr/>
          <a:lstStyle/>
          <a:p>
            <a:endParaRPr lang="es-ES" dirty="0"/>
          </a:p>
        </p:txBody>
      </p:sp>
      <p:sp>
        <p:nvSpPr>
          <p:cNvPr id="13" name="12 Rectángulo"/>
          <p:cNvSpPr/>
          <p:nvPr/>
        </p:nvSpPr>
        <p:spPr bwMode="auto">
          <a:xfrm>
            <a:off x="1259632" y="1340768"/>
            <a:ext cx="7884368" cy="504056"/>
          </a:xfrm>
          <a:prstGeom prst="rect">
            <a:avLst/>
          </a:prstGeom>
          <a:solidFill>
            <a:srgbClr val="000099"/>
          </a:solidFill>
          <a:ln w="9525" cap="flat" cmpd="sng" algn="ctr">
            <a:no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s-ES" sz="1800" b="0" i="0" u="none" strike="noStrike" cap="none" normalizeH="0" baseline="0" smtClean="0">
              <a:ln>
                <a:noFill/>
              </a:ln>
              <a:solidFill>
                <a:schemeClr val="tx1"/>
              </a:solidFill>
              <a:effectLst/>
              <a:latin typeface="Arial" charset="0"/>
            </a:endParaRPr>
          </a:p>
        </p:txBody>
      </p:sp>
      <p:sp>
        <p:nvSpPr>
          <p:cNvPr id="3" name="CuadroTexto 2"/>
          <p:cNvSpPr txBox="1"/>
          <p:nvPr/>
        </p:nvSpPr>
        <p:spPr>
          <a:xfrm>
            <a:off x="2088704" y="4077543"/>
            <a:ext cx="6524090" cy="461665"/>
          </a:xfrm>
          <a:prstGeom prst="rect">
            <a:avLst/>
          </a:prstGeom>
          <a:noFill/>
        </p:spPr>
        <p:txBody>
          <a:bodyPr wrap="square" rtlCol="0">
            <a:spAutoFit/>
          </a:bodyPr>
          <a:lstStyle/>
          <a:p>
            <a:r>
              <a:rPr lang="es-ES" sz="2400" dirty="0" smtClean="0">
                <a:latin typeface="Verdana" panose="020B0604030504040204" pitchFamily="34" charset="0"/>
                <a:ea typeface="Verdana" panose="020B0604030504040204" pitchFamily="34" charset="0"/>
                <a:cs typeface="Verdana" panose="020B0604030504040204" pitchFamily="34" charset="0"/>
              </a:rPr>
              <a:t>!!GRACIAS POR SU ATENCIÓN !!</a:t>
            </a:r>
            <a:endParaRPr lang="es-ES" sz="2400" dirty="0">
              <a:latin typeface="Verdana" panose="020B0604030504040204" pitchFamily="34" charset="0"/>
              <a:ea typeface="Verdana" panose="020B0604030504040204" pitchFamily="34" charset="0"/>
              <a:cs typeface="Verdana" panose="020B0604030504040204" pitchFamily="34" charset="0"/>
            </a:endParaRPr>
          </a:p>
        </p:txBody>
      </p:sp>
    </p:spTree>
    <p:extLst>
      <p:ext uri="{BB962C8B-B14F-4D97-AF65-F5344CB8AC3E}">
        <p14:creationId xmlns:p14="http://schemas.microsoft.com/office/powerpoint/2010/main" val="42199338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3" presetClass="exit" presetSubtype="0" fill="hold" nodeType="afterEffect">
                                  <p:stCondLst>
                                    <p:cond delay="1000"/>
                                  </p:stCondLst>
                                  <p:childTnLst>
                                    <p:anim calcmode="lin" valueType="num">
                                      <p:cBhvr>
                                        <p:cTn id="6" dur="5000"/>
                                        <p:tgtEl>
                                          <p:spTgt spid="8"/>
                                        </p:tgtEl>
                                        <p:attrNameLst>
                                          <p:attrName>ppt_w</p:attrName>
                                        </p:attrNameLst>
                                      </p:cBhvr>
                                      <p:tavLst>
                                        <p:tav tm="0">
                                          <p:val>
                                            <p:strVal val="ppt_w"/>
                                          </p:val>
                                        </p:tav>
                                        <p:tav tm="100000">
                                          <p:val>
                                            <p:fltVal val="0"/>
                                          </p:val>
                                        </p:tav>
                                      </p:tavLst>
                                    </p:anim>
                                    <p:anim calcmode="lin" valueType="num">
                                      <p:cBhvr>
                                        <p:cTn id="7" dur="5000"/>
                                        <p:tgtEl>
                                          <p:spTgt spid="8"/>
                                        </p:tgtEl>
                                        <p:attrNameLst>
                                          <p:attrName>ppt_h</p:attrName>
                                        </p:attrNameLst>
                                      </p:cBhvr>
                                      <p:tavLst>
                                        <p:tav tm="0">
                                          <p:val>
                                            <p:strVal val="ppt_h"/>
                                          </p:val>
                                        </p:tav>
                                        <p:tav tm="100000">
                                          <p:val>
                                            <p:fltVal val="0"/>
                                          </p:val>
                                        </p:tav>
                                      </p:tavLst>
                                    </p:anim>
                                    <p:animEffect transition="out" filter="fade">
                                      <p:cBhvr>
                                        <p:cTn id="8" dur="5000"/>
                                        <p:tgtEl>
                                          <p:spTgt spid="8"/>
                                        </p:tgtEl>
                                      </p:cBhvr>
                                    </p:animEffect>
                                    <p:set>
                                      <p:cBhvr>
                                        <p:cTn id="9" dur="1" fill="hold">
                                          <p:stCondLst>
                                            <p:cond delay="4999"/>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Antecedentes</a:t>
            </a:r>
            <a:endParaRPr lang="es-ES" dirty="0"/>
          </a:p>
        </p:txBody>
      </p:sp>
      <p:sp>
        <p:nvSpPr>
          <p:cNvPr id="3" name="Marcador de número de diapositiva 2"/>
          <p:cNvSpPr>
            <a:spLocks noGrp="1"/>
          </p:cNvSpPr>
          <p:nvPr>
            <p:ph type="sldNum" sz="quarter" idx="10"/>
          </p:nvPr>
        </p:nvSpPr>
        <p:spPr/>
        <p:txBody>
          <a:bodyPr/>
          <a:lstStyle/>
          <a:p>
            <a:fld id="{BA225631-B6DC-4ECA-939E-479967E181D0}" type="slidenum">
              <a:rPr lang="es-ES" smtClean="0"/>
              <a:pPr/>
              <a:t>3</a:t>
            </a:fld>
            <a:endParaRPr lang="es-ES" dirty="0"/>
          </a:p>
        </p:txBody>
      </p:sp>
      <p:sp>
        <p:nvSpPr>
          <p:cNvPr id="6" name="Rectángulo 5">
            <a:extLst>
              <a:ext uri="{FF2B5EF4-FFF2-40B4-BE49-F238E27FC236}">
                <a16:creationId xmlns="" xmlns:a16="http://schemas.microsoft.com/office/drawing/2014/main" id="{D3D9D31C-2B92-424B-83DD-1701B6A87B7D}"/>
              </a:ext>
            </a:extLst>
          </p:cNvPr>
          <p:cNvSpPr/>
          <p:nvPr/>
        </p:nvSpPr>
        <p:spPr>
          <a:xfrm>
            <a:off x="179388" y="2005751"/>
            <a:ext cx="8748855" cy="4701287"/>
          </a:xfrm>
          <a:prstGeom prst="rect">
            <a:avLst/>
          </a:prstGeom>
        </p:spPr>
        <p:txBody>
          <a:bodyPr wrap="square">
            <a:spAutoFit/>
          </a:bodyPr>
          <a:lstStyle/>
          <a:p>
            <a:pPr marL="285750" indent="-285750" algn="just">
              <a:spcAft>
                <a:spcPts val="600"/>
              </a:spcAft>
              <a:buFont typeface="Wingdings" panose="05000000000000000000" pitchFamily="2" charset="2"/>
              <a:buChar char="§"/>
            </a:pPr>
            <a:r>
              <a:rPr lang="es-ES_tradnl" sz="1600" dirty="0" smtClean="0">
                <a:latin typeface="Verdana" panose="020B0604030504040204" pitchFamily="34" charset="0"/>
                <a:ea typeface="Verdana" panose="020B0604030504040204" pitchFamily="34" charset="0"/>
                <a:cs typeface="Verdana" panose="020B0604030504040204" pitchFamily="34" charset="0"/>
              </a:rPr>
              <a:t>El OIEA </a:t>
            </a:r>
            <a:r>
              <a:rPr lang="es-ES_tradnl" sz="1600" dirty="0">
                <a:latin typeface="Verdana" panose="020B0604030504040204" pitchFamily="34" charset="0"/>
                <a:ea typeface="Verdana" panose="020B0604030504040204" pitchFamily="34" charset="0"/>
                <a:cs typeface="Verdana" panose="020B0604030504040204" pitchFamily="34" charset="0"/>
              </a:rPr>
              <a:t>ha desarrollado una importante actividad en </a:t>
            </a:r>
            <a:r>
              <a:rPr lang="es-ES_tradnl" sz="1600" dirty="0" smtClean="0">
                <a:latin typeface="Verdana" panose="020B0604030504040204" pitchFamily="34" charset="0"/>
                <a:ea typeface="Verdana" panose="020B0604030504040204" pitchFamily="34" charset="0"/>
                <a:cs typeface="Verdana" panose="020B0604030504040204" pitchFamily="34" charset="0"/>
              </a:rPr>
              <a:t>este campo </a:t>
            </a:r>
            <a:r>
              <a:rPr lang="es-ES_tradnl" sz="1600" dirty="0">
                <a:latin typeface="Verdana" panose="020B0604030504040204" pitchFamily="34" charset="0"/>
                <a:ea typeface="Verdana" panose="020B0604030504040204" pitchFamily="34" charset="0"/>
                <a:cs typeface="Verdana" panose="020B0604030504040204" pitchFamily="34" charset="0"/>
              </a:rPr>
              <a:t>concretada en la propuesta de un </a:t>
            </a:r>
            <a:r>
              <a:rPr lang="es-ES_tradnl" sz="1600" b="1" dirty="0">
                <a:latin typeface="Verdana" panose="020B0604030504040204" pitchFamily="34" charset="0"/>
                <a:ea typeface="Verdana" panose="020B0604030504040204" pitchFamily="34" charset="0"/>
                <a:cs typeface="Verdana" panose="020B0604030504040204" pitchFamily="34" charset="0"/>
              </a:rPr>
              <a:t>modelo</a:t>
            </a:r>
            <a:r>
              <a:rPr lang="es-ES_tradnl" sz="1600" dirty="0">
                <a:latin typeface="Verdana" panose="020B0604030504040204" pitchFamily="34" charset="0"/>
                <a:ea typeface="Verdana" panose="020B0604030504040204" pitchFamily="34" charset="0"/>
                <a:cs typeface="Verdana" panose="020B0604030504040204" pitchFamily="34" charset="0"/>
              </a:rPr>
              <a:t> para la </a:t>
            </a:r>
            <a:r>
              <a:rPr lang="es-ES_tradnl" sz="1600" b="1" dirty="0">
                <a:latin typeface="Verdana" panose="020B0604030504040204" pitchFamily="34" charset="0"/>
                <a:ea typeface="Verdana" panose="020B0604030504040204" pitchFamily="34" charset="0"/>
                <a:cs typeface="Verdana" panose="020B0604030504040204" pitchFamily="34" charset="0"/>
              </a:rPr>
              <a:t>creación de capacidades de los organismos reguladores </a:t>
            </a:r>
            <a:r>
              <a:rPr lang="es-ES_tradnl" sz="1600" dirty="0">
                <a:latin typeface="Verdana" panose="020B0604030504040204" pitchFamily="34" charset="0"/>
                <a:ea typeface="Verdana" panose="020B0604030504040204" pitchFamily="34" charset="0"/>
                <a:cs typeface="Verdana" panose="020B0604030504040204" pitchFamily="34" charset="0"/>
              </a:rPr>
              <a:t>basado en cuatro pilares: </a:t>
            </a:r>
            <a:endParaRPr lang="es-ES" sz="1600" dirty="0">
              <a:latin typeface="Verdana" panose="020B0604030504040204" pitchFamily="34" charset="0"/>
              <a:ea typeface="Verdana" panose="020B0604030504040204" pitchFamily="34" charset="0"/>
              <a:cs typeface="Verdana" panose="020B0604030504040204" pitchFamily="34" charset="0"/>
            </a:endParaRPr>
          </a:p>
          <a:p>
            <a:pPr marL="800100" lvl="1" indent="-342900" algn="just">
              <a:lnSpc>
                <a:spcPts val="1500"/>
              </a:lnSpc>
              <a:spcBef>
                <a:spcPts val="1200"/>
              </a:spcBef>
              <a:spcAft>
                <a:spcPts val="600"/>
              </a:spcAft>
              <a:buFont typeface="Symbol" panose="05050102010706020507" pitchFamily="18" charset="2"/>
              <a:buChar char=""/>
            </a:pPr>
            <a:r>
              <a:rPr lang="es-ES_tradnl" sz="1400" dirty="0">
                <a:latin typeface="Verdana" panose="020B0604030504040204" pitchFamily="34" charset="0"/>
                <a:ea typeface="Verdana" panose="020B0604030504040204" pitchFamily="34" charset="0"/>
                <a:cs typeface="Verdana" panose="020B0604030504040204" pitchFamily="34" charset="0"/>
              </a:rPr>
              <a:t>La  formación y entrenamiento (</a:t>
            </a:r>
            <a:r>
              <a:rPr lang="es-ES_tradnl" sz="1400" i="1" dirty="0" err="1">
                <a:latin typeface="Verdana" panose="020B0604030504040204" pitchFamily="34" charset="0"/>
                <a:ea typeface="Verdana" panose="020B0604030504040204" pitchFamily="34" charset="0"/>
                <a:cs typeface="Verdana" panose="020B0604030504040204" pitchFamily="34" charset="0"/>
              </a:rPr>
              <a:t>Education</a:t>
            </a:r>
            <a:r>
              <a:rPr lang="es-ES_tradnl" sz="1400" i="1" dirty="0">
                <a:latin typeface="Verdana" panose="020B0604030504040204" pitchFamily="34" charset="0"/>
                <a:ea typeface="Verdana" panose="020B0604030504040204" pitchFamily="34" charset="0"/>
                <a:cs typeface="Verdana" panose="020B0604030504040204" pitchFamily="34" charset="0"/>
              </a:rPr>
              <a:t> and Training</a:t>
            </a:r>
            <a:r>
              <a:rPr lang="es-ES_tradnl" sz="1400" dirty="0">
                <a:latin typeface="Verdana" panose="020B0604030504040204" pitchFamily="34" charset="0"/>
                <a:ea typeface="Verdana" panose="020B0604030504040204" pitchFamily="34" charset="0"/>
                <a:cs typeface="Verdana" panose="020B0604030504040204" pitchFamily="34" charset="0"/>
              </a:rPr>
              <a:t>)</a:t>
            </a:r>
            <a:endParaRPr lang="es-ES" sz="1400" dirty="0">
              <a:latin typeface="Verdana" panose="020B0604030504040204" pitchFamily="34" charset="0"/>
              <a:ea typeface="Verdana" panose="020B0604030504040204" pitchFamily="34" charset="0"/>
              <a:cs typeface="Verdana" panose="020B0604030504040204" pitchFamily="34" charset="0"/>
            </a:endParaRPr>
          </a:p>
          <a:p>
            <a:pPr marL="800100" lvl="1" indent="-342900" algn="just">
              <a:lnSpc>
                <a:spcPts val="1500"/>
              </a:lnSpc>
              <a:spcAft>
                <a:spcPts val="600"/>
              </a:spcAft>
              <a:buFont typeface="Symbol" panose="05050102010706020507" pitchFamily="18" charset="2"/>
              <a:buChar char=""/>
            </a:pPr>
            <a:r>
              <a:rPr lang="es-ES_tradnl" sz="1400" dirty="0">
                <a:latin typeface="Verdana" panose="020B0604030504040204" pitchFamily="34" charset="0"/>
                <a:ea typeface="Verdana" panose="020B0604030504040204" pitchFamily="34" charset="0"/>
                <a:cs typeface="Verdana" panose="020B0604030504040204" pitchFamily="34" charset="0"/>
              </a:rPr>
              <a:t>El desarrollo de recursos humanos (</a:t>
            </a:r>
            <a:r>
              <a:rPr lang="es-ES_tradnl" sz="1400" i="1" dirty="0">
                <a:latin typeface="Verdana" panose="020B0604030504040204" pitchFamily="34" charset="0"/>
                <a:ea typeface="Verdana" panose="020B0604030504040204" pitchFamily="34" charset="0"/>
                <a:cs typeface="Verdana" panose="020B0604030504040204" pitchFamily="34" charset="0"/>
              </a:rPr>
              <a:t>Human Resources </a:t>
            </a:r>
            <a:r>
              <a:rPr lang="es-ES_tradnl" sz="1400" i="1" dirty="0" err="1">
                <a:latin typeface="Verdana" panose="020B0604030504040204" pitchFamily="34" charset="0"/>
                <a:ea typeface="Verdana" panose="020B0604030504040204" pitchFamily="34" charset="0"/>
                <a:cs typeface="Verdana" panose="020B0604030504040204" pitchFamily="34" charset="0"/>
              </a:rPr>
              <a:t>Development</a:t>
            </a:r>
            <a:r>
              <a:rPr lang="es-ES_tradnl" sz="1400" dirty="0">
                <a:latin typeface="Verdana" panose="020B0604030504040204" pitchFamily="34" charset="0"/>
                <a:ea typeface="Verdana" panose="020B0604030504040204" pitchFamily="34" charset="0"/>
                <a:cs typeface="Verdana" panose="020B0604030504040204" pitchFamily="34" charset="0"/>
              </a:rPr>
              <a:t>)</a:t>
            </a:r>
            <a:endParaRPr lang="es-ES" sz="1400" dirty="0">
              <a:latin typeface="Verdana" panose="020B0604030504040204" pitchFamily="34" charset="0"/>
              <a:ea typeface="Verdana" panose="020B0604030504040204" pitchFamily="34" charset="0"/>
              <a:cs typeface="Verdana" panose="020B0604030504040204" pitchFamily="34" charset="0"/>
            </a:endParaRPr>
          </a:p>
          <a:p>
            <a:pPr marL="800100" lvl="1" indent="-342900" algn="just">
              <a:lnSpc>
                <a:spcPts val="1500"/>
              </a:lnSpc>
              <a:spcAft>
                <a:spcPts val="600"/>
              </a:spcAft>
              <a:buFont typeface="Symbol" panose="05050102010706020507" pitchFamily="18" charset="2"/>
              <a:buChar char=""/>
            </a:pPr>
            <a:r>
              <a:rPr lang="es-ES_tradnl" sz="1400" dirty="0">
                <a:latin typeface="Verdana" panose="020B0604030504040204" pitchFamily="34" charset="0"/>
                <a:ea typeface="Verdana" panose="020B0604030504040204" pitchFamily="34" charset="0"/>
                <a:cs typeface="Verdana" panose="020B0604030504040204" pitchFamily="34" charset="0"/>
              </a:rPr>
              <a:t>La gestión del conocimiento (</a:t>
            </a:r>
            <a:r>
              <a:rPr lang="es-ES_tradnl" sz="1400" i="1" dirty="0" err="1">
                <a:latin typeface="Verdana" panose="020B0604030504040204" pitchFamily="34" charset="0"/>
                <a:ea typeface="Verdana" panose="020B0604030504040204" pitchFamily="34" charset="0"/>
                <a:cs typeface="Verdana" panose="020B0604030504040204" pitchFamily="34" charset="0"/>
              </a:rPr>
              <a:t>Knowledge</a:t>
            </a:r>
            <a:r>
              <a:rPr lang="es-ES_tradnl" sz="1400" i="1" dirty="0">
                <a:latin typeface="Verdana" panose="020B0604030504040204" pitchFamily="34" charset="0"/>
                <a:ea typeface="Verdana" panose="020B0604030504040204" pitchFamily="34" charset="0"/>
                <a:cs typeface="Verdana" panose="020B0604030504040204" pitchFamily="34" charset="0"/>
              </a:rPr>
              <a:t> Management</a:t>
            </a:r>
            <a:r>
              <a:rPr lang="es-ES_tradnl" sz="1400" dirty="0">
                <a:latin typeface="Verdana" panose="020B0604030504040204" pitchFamily="34" charset="0"/>
                <a:ea typeface="Verdana" panose="020B0604030504040204" pitchFamily="34" charset="0"/>
                <a:cs typeface="Verdana" panose="020B0604030504040204" pitchFamily="34" charset="0"/>
              </a:rPr>
              <a:t>)</a:t>
            </a:r>
            <a:endParaRPr lang="es-ES" sz="1400" dirty="0">
              <a:latin typeface="Verdana" panose="020B0604030504040204" pitchFamily="34" charset="0"/>
              <a:ea typeface="Verdana" panose="020B0604030504040204" pitchFamily="34" charset="0"/>
              <a:cs typeface="Verdana" panose="020B0604030504040204" pitchFamily="34" charset="0"/>
            </a:endParaRPr>
          </a:p>
          <a:p>
            <a:pPr marL="800100" lvl="1" indent="-342900" algn="just">
              <a:lnSpc>
                <a:spcPts val="1500"/>
              </a:lnSpc>
              <a:spcAft>
                <a:spcPts val="600"/>
              </a:spcAft>
              <a:buFont typeface="Symbol" panose="05050102010706020507" pitchFamily="18" charset="2"/>
              <a:buChar char=""/>
            </a:pPr>
            <a:r>
              <a:rPr lang="es-ES_tradnl" sz="1400" dirty="0">
                <a:latin typeface="Verdana" panose="020B0604030504040204" pitchFamily="34" charset="0"/>
                <a:ea typeface="Verdana" panose="020B0604030504040204" pitchFamily="34" charset="0"/>
                <a:cs typeface="Verdana" panose="020B0604030504040204" pitchFamily="34" charset="0"/>
              </a:rPr>
              <a:t>La participación en redes de conocimiento (</a:t>
            </a:r>
            <a:r>
              <a:rPr lang="es-ES_tradnl" sz="1400" i="1" dirty="0" err="1">
                <a:latin typeface="Verdana" panose="020B0604030504040204" pitchFamily="34" charset="0"/>
                <a:ea typeface="Verdana" panose="020B0604030504040204" pitchFamily="34" charset="0"/>
                <a:cs typeface="Verdana" panose="020B0604030504040204" pitchFamily="34" charset="0"/>
              </a:rPr>
              <a:t>Networking</a:t>
            </a:r>
            <a:r>
              <a:rPr lang="es-ES_tradnl" sz="1400" dirty="0">
                <a:latin typeface="Verdana" panose="020B0604030504040204" pitchFamily="34" charset="0"/>
                <a:ea typeface="Verdana" panose="020B0604030504040204" pitchFamily="34" charset="0"/>
                <a:cs typeface="Verdana" panose="020B0604030504040204" pitchFamily="34" charset="0"/>
              </a:rPr>
              <a:t>)</a:t>
            </a:r>
            <a:endParaRPr lang="es-ES" sz="1400" dirty="0">
              <a:latin typeface="Verdana" panose="020B0604030504040204" pitchFamily="34" charset="0"/>
              <a:ea typeface="Verdana" panose="020B0604030504040204" pitchFamily="34" charset="0"/>
              <a:cs typeface="Verdana" panose="020B0604030504040204" pitchFamily="34" charset="0"/>
            </a:endParaRPr>
          </a:p>
          <a:p>
            <a:pPr algn="just">
              <a:lnSpc>
                <a:spcPts val="1500"/>
              </a:lnSpc>
              <a:spcAft>
                <a:spcPts val="600"/>
              </a:spcAft>
            </a:pPr>
            <a:endParaRPr lang="es-ES_tradnl" sz="1400" dirty="0" smtClean="0">
              <a:latin typeface="Verdana" panose="020B0604030504040204" pitchFamily="34" charset="0"/>
              <a:ea typeface="Verdana" panose="020B0604030504040204" pitchFamily="34" charset="0"/>
              <a:cs typeface="Verdana" panose="020B0604030504040204" pitchFamily="34" charset="0"/>
            </a:endParaRPr>
          </a:p>
          <a:p>
            <a:pPr marL="285750" indent="-285750" algn="just">
              <a:spcAft>
                <a:spcPts val="600"/>
              </a:spcAft>
              <a:buFont typeface="Wingdings" panose="05000000000000000000" pitchFamily="2" charset="2"/>
              <a:buChar char="§"/>
            </a:pPr>
            <a:r>
              <a:rPr lang="es-ES_tradnl" sz="1600" dirty="0" smtClean="0">
                <a:latin typeface="Verdana" panose="020B0604030504040204" pitchFamily="34" charset="0"/>
                <a:ea typeface="Verdana" panose="020B0604030504040204" pitchFamily="34" charset="0"/>
                <a:cs typeface="Verdana" panose="020B0604030504040204" pitchFamily="34" charset="0"/>
              </a:rPr>
              <a:t>El </a:t>
            </a:r>
            <a:r>
              <a:rPr lang="es-ES_tradnl" sz="1600" dirty="0">
                <a:latin typeface="Verdana" panose="020B0604030504040204" pitchFamily="34" charset="0"/>
                <a:ea typeface="Verdana" panose="020B0604030504040204" pitchFamily="34" charset="0"/>
                <a:cs typeface="Verdana" panose="020B0604030504040204" pitchFamily="34" charset="0"/>
              </a:rPr>
              <a:t>objetivo del CSN es desarrollar un modelo de gestión del conocimiento adaptado a sus propias necesidades, basado en las recomendaciones del OIEA, que se incorpore al Sistema de Gestión y que utilice los elementos característicos de la gestión del conocimiento que ya tiene disponibles</a:t>
            </a:r>
            <a:r>
              <a:rPr lang="es-ES_tradnl" sz="1600" dirty="0" smtClean="0">
                <a:latin typeface="Verdana" panose="020B0604030504040204" pitchFamily="34" charset="0"/>
                <a:ea typeface="Verdana" panose="020B0604030504040204" pitchFamily="34" charset="0"/>
                <a:cs typeface="Verdana" panose="020B0604030504040204" pitchFamily="34" charset="0"/>
              </a:rPr>
              <a:t>.</a:t>
            </a:r>
          </a:p>
          <a:p>
            <a:pPr marL="285750" indent="-285750" algn="just">
              <a:spcAft>
                <a:spcPts val="600"/>
              </a:spcAft>
              <a:buFont typeface="Wingdings" panose="05000000000000000000" pitchFamily="2" charset="2"/>
              <a:buChar char="§"/>
            </a:pPr>
            <a:r>
              <a:rPr lang="es-ES" sz="1600" dirty="0">
                <a:latin typeface="Verdana" panose="020B0604030504040204" pitchFamily="34" charset="0"/>
                <a:ea typeface="Verdana" panose="020B0604030504040204" pitchFamily="34" charset="0"/>
                <a:cs typeface="Verdana" panose="020B0604030504040204" pitchFamily="34" charset="0"/>
              </a:rPr>
              <a:t>En el año 2014, el CSN, con el apoyo de una empresa de consultoría, dio un primer paso para abordar la gestión del conocimiento realizando un estudio sobre “Evaluación de Procesos Críticos de Conocimiento Técnico” en la Dirección Técnica de Seguridad Nuclear, estudio que generó un conjunto de recomendaciones.</a:t>
            </a:r>
            <a:endParaRPr lang="es-ES" sz="1600" dirty="0">
              <a:effectLst/>
              <a:latin typeface="Verdana" panose="020B0604030504040204" pitchFamily="34" charset="0"/>
              <a:ea typeface="Verdana" panose="020B0604030504040204" pitchFamily="34" charset="0"/>
              <a:cs typeface="Verdana" panose="020B0604030504040204" pitchFamily="34" charset="0"/>
            </a:endParaRPr>
          </a:p>
        </p:txBody>
      </p:sp>
      <p:sp>
        <p:nvSpPr>
          <p:cNvPr id="4" name="CuadroTexto 3">
            <a:extLst>
              <a:ext uri="{FF2B5EF4-FFF2-40B4-BE49-F238E27FC236}">
                <a16:creationId xmlns="" xmlns:a16="http://schemas.microsoft.com/office/drawing/2014/main" id="{1E2B14A8-7803-A048-9DBF-525FFDE2ECAB}"/>
              </a:ext>
            </a:extLst>
          </p:cNvPr>
          <p:cNvSpPr txBox="1"/>
          <p:nvPr/>
        </p:nvSpPr>
        <p:spPr>
          <a:xfrm>
            <a:off x="2353235" y="3267635"/>
            <a:ext cx="184731" cy="369332"/>
          </a:xfrm>
          <a:prstGeom prst="rect">
            <a:avLst/>
          </a:prstGeom>
          <a:noFill/>
        </p:spPr>
        <p:txBody>
          <a:bodyPr wrap="none" rtlCol="0">
            <a:spAutoFit/>
          </a:bodyPr>
          <a:lstStyle/>
          <a:p>
            <a:endParaRPr lang="es-ES_tradnl" dirty="0"/>
          </a:p>
        </p:txBody>
      </p:sp>
    </p:spTree>
    <p:extLst>
      <p:ext uri="{BB962C8B-B14F-4D97-AF65-F5344CB8AC3E}">
        <p14:creationId xmlns:p14="http://schemas.microsoft.com/office/powerpoint/2010/main" val="286062518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Antecedentes</a:t>
            </a:r>
            <a:endParaRPr lang="es-ES" dirty="0"/>
          </a:p>
        </p:txBody>
      </p:sp>
      <p:sp>
        <p:nvSpPr>
          <p:cNvPr id="3" name="Marcador de número de diapositiva 2"/>
          <p:cNvSpPr>
            <a:spLocks noGrp="1"/>
          </p:cNvSpPr>
          <p:nvPr>
            <p:ph type="sldNum" sz="quarter" idx="10"/>
          </p:nvPr>
        </p:nvSpPr>
        <p:spPr/>
        <p:txBody>
          <a:bodyPr/>
          <a:lstStyle/>
          <a:p>
            <a:fld id="{BA225631-B6DC-4ECA-939E-479967E181D0}" type="slidenum">
              <a:rPr lang="es-ES" smtClean="0"/>
              <a:pPr/>
              <a:t>4</a:t>
            </a:fld>
            <a:endParaRPr lang="es-ES" dirty="0"/>
          </a:p>
        </p:txBody>
      </p:sp>
      <p:sp>
        <p:nvSpPr>
          <p:cNvPr id="6" name="Rectángulo 5">
            <a:extLst>
              <a:ext uri="{FF2B5EF4-FFF2-40B4-BE49-F238E27FC236}">
                <a16:creationId xmlns="" xmlns:a16="http://schemas.microsoft.com/office/drawing/2014/main" id="{D3D9D31C-2B92-424B-83DD-1701B6A87B7D}"/>
              </a:ext>
            </a:extLst>
          </p:cNvPr>
          <p:cNvSpPr/>
          <p:nvPr/>
        </p:nvSpPr>
        <p:spPr>
          <a:xfrm>
            <a:off x="179388" y="2005751"/>
            <a:ext cx="8748855" cy="3908762"/>
          </a:xfrm>
          <a:prstGeom prst="rect">
            <a:avLst/>
          </a:prstGeom>
        </p:spPr>
        <p:txBody>
          <a:bodyPr wrap="square">
            <a:spAutoFit/>
          </a:bodyPr>
          <a:lstStyle/>
          <a:p>
            <a:pPr marL="285750" indent="-285750" algn="just">
              <a:spcAft>
                <a:spcPts val="600"/>
              </a:spcAft>
              <a:buFont typeface="Wingdings" panose="05000000000000000000" pitchFamily="2" charset="2"/>
              <a:buChar char="§"/>
            </a:pPr>
            <a:r>
              <a:rPr lang="es-ES" sz="1600" dirty="0">
                <a:latin typeface="Verdana" panose="020B0604030504040204" pitchFamily="34" charset="0"/>
                <a:ea typeface="Verdana" panose="020B0604030504040204" pitchFamily="34" charset="0"/>
                <a:cs typeface="Verdana" panose="020B0604030504040204" pitchFamily="34" charset="0"/>
              </a:rPr>
              <a:t>Durante 2016 se ha desarrollado un plan de acción sobre este tema enfocado a la preservación/recuperación del conocimiento y experiencia de los técnicos del CSN nacidos antes de 1952</a:t>
            </a:r>
            <a:r>
              <a:rPr lang="es-ES" sz="1600" dirty="0" smtClean="0">
                <a:latin typeface="Verdana" panose="020B0604030504040204" pitchFamily="34" charset="0"/>
                <a:ea typeface="Verdana" panose="020B0604030504040204" pitchFamily="34" charset="0"/>
                <a:cs typeface="Verdana" panose="020B0604030504040204" pitchFamily="34" charset="0"/>
              </a:rPr>
              <a:t>.</a:t>
            </a:r>
          </a:p>
          <a:p>
            <a:pPr marL="285750" indent="-285750" algn="just">
              <a:spcBef>
                <a:spcPts val="1200"/>
              </a:spcBef>
              <a:spcAft>
                <a:spcPts val="1200"/>
              </a:spcAft>
              <a:buFont typeface="Wingdings" panose="05000000000000000000" pitchFamily="2" charset="2"/>
              <a:buChar char="§"/>
            </a:pPr>
            <a:r>
              <a:rPr lang="es-ES" sz="1600" dirty="0" smtClean="0">
                <a:latin typeface="Verdana" panose="020B0604030504040204" pitchFamily="34" charset="0"/>
                <a:ea typeface="Verdana" panose="020B0604030504040204" pitchFamily="34" charset="0"/>
                <a:cs typeface="Verdana" panose="020B0604030504040204" pitchFamily="34" charset="0"/>
              </a:rPr>
              <a:t>Aplicado </a:t>
            </a:r>
            <a:r>
              <a:rPr lang="es-ES" sz="1600" dirty="0">
                <a:latin typeface="Verdana" panose="020B0604030504040204" pitchFamily="34" charset="0"/>
                <a:ea typeface="Verdana" panose="020B0604030504040204" pitchFamily="34" charset="0"/>
                <a:cs typeface="Verdana" panose="020B0604030504040204" pitchFamily="34" charset="0"/>
              </a:rPr>
              <a:t>a 16 técnicos, comenzando por una fase piloto para </a:t>
            </a:r>
            <a:r>
              <a:rPr lang="es-ES" sz="1600" dirty="0" smtClean="0">
                <a:latin typeface="Verdana" panose="020B0604030504040204" pitchFamily="34" charset="0"/>
                <a:ea typeface="Verdana" panose="020B0604030504040204" pitchFamily="34" charset="0"/>
                <a:cs typeface="Verdana" panose="020B0604030504040204" pitchFamily="34" charset="0"/>
              </a:rPr>
              <a:t>4 </a:t>
            </a:r>
            <a:r>
              <a:rPr lang="es-ES" sz="1600" dirty="0">
                <a:latin typeface="Verdana" panose="020B0604030504040204" pitchFamily="34" charset="0"/>
                <a:ea typeface="Verdana" panose="020B0604030504040204" pitchFamily="34" charset="0"/>
                <a:cs typeface="Verdana" panose="020B0604030504040204" pitchFamily="34" charset="0"/>
              </a:rPr>
              <a:t>técnicos que se jubilaron en el trascurso del primer semestre de 2016, ampliándose hasta alcanzar los 16 entre finales del año 2016 y mediados del 2017.</a:t>
            </a:r>
            <a:endParaRPr lang="es-ES_tradnl" sz="1400" dirty="0" smtClean="0">
              <a:latin typeface="Verdana" panose="020B0604030504040204" pitchFamily="34" charset="0"/>
              <a:ea typeface="Verdana" panose="020B0604030504040204" pitchFamily="34" charset="0"/>
              <a:cs typeface="Verdana" panose="020B0604030504040204" pitchFamily="34" charset="0"/>
            </a:endParaRPr>
          </a:p>
          <a:p>
            <a:pPr marL="285750" indent="-285750" algn="just">
              <a:spcAft>
                <a:spcPts val="600"/>
              </a:spcAft>
              <a:buFont typeface="Wingdings" panose="05000000000000000000" pitchFamily="2" charset="2"/>
              <a:buChar char="§"/>
            </a:pPr>
            <a:r>
              <a:rPr lang="es-ES" sz="1600" dirty="0">
                <a:latin typeface="Verdana" panose="020B0604030504040204" pitchFamily="34" charset="0"/>
                <a:ea typeface="Verdana" panose="020B0604030504040204" pitchFamily="34" charset="0"/>
                <a:cs typeface="Verdana" panose="020B0604030504040204" pitchFamily="34" charset="0"/>
              </a:rPr>
              <a:t>La metodología empleada en este plan de acción de </a:t>
            </a:r>
            <a:r>
              <a:rPr lang="es-ES" sz="1600" dirty="0" smtClean="0">
                <a:latin typeface="Verdana" panose="020B0604030504040204" pitchFamily="34" charset="0"/>
                <a:ea typeface="Verdana" panose="020B0604030504040204" pitchFamily="34" charset="0"/>
                <a:cs typeface="Verdana" panose="020B0604030504040204" pitchFamily="34" charset="0"/>
              </a:rPr>
              <a:t>2016, denominado </a:t>
            </a:r>
            <a:r>
              <a:rPr lang="es-ES" sz="1600" b="1" dirty="0">
                <a:latin typeface="Verdana" panose="020B0604030504040204" pitchFamily="34" charset="0"/>
                <a:ea typeface="Verdana" panose="020B0604030504040204" pitchFamily="34" charset="0"/>
                <a:cs typeface="Verdana" panose="020B0604030504040204" pitchFamily="34" charset="0"/>
              </a:rPr>
              <a:t>Proyecto </a:t>
            </a:r>
            <a:r>
              <a:rPr lang="es-ES" sz="1600" b="1" dirty="0" smtClean="0">
                <a:latin typeface="Verdana" panose="020B0604030504040204" pitchFamily="34" charset="0"/>
                <a:ea typeface="Verdana" panose="020B0604030504040204" pitchFamily="34" charset="0"/>
                <a:cs typeface="Verdana" panose="020B0604030504040204" pitchFamily="34" charset="0"/>
              </a:rPr>
              <a:t>RECOR, </a:t>
            </a:r>
            <a:r>
              <a:rPr lang="es-ES" sz="1600" dirty="0" smtClean="0">
                <a:latin typeface="Verdana" panose="020B0604030504040204" pitchFamily="34" charset="0"/>
                <a:ea typeface="Verdana" panose="020B0604030504040204" pitchFamily="34" charset="0"/>
                <a:cs typeface="Verdana" panose="020B0604030504040204" pitchFamily="34" charset="0"/>
              </a:rPr>
              <a:t>comprende </a:t>
            </a:r>
            <a:r>
              <a:rPr lang="es-ES" sz="1600" dirty="0">
                <a:latin typeface="Verdana" panose="020B0604030504040204" pitchFamily="34" charset="0"/>
                <a:ea typeface="Verdana" panose="020B0604030504040204" pitchFamily="34" charset="0"/>
                <a:cs typeface="Verdana" panose="020B0604030504040204" pitchFamily="34" charset="0"/>
              </a:rPr>
              <a:t>las siguientes fases:</a:t>
            </a:r>
          </a:p>
          <a:p>
            <a:pPr marL="742950" lvl="1" indent="-285750" algn="just" defTabSz="328613">
              <a:spcAft>
                <a:spcPts val="600"/>
              </a:spcAft>
              <a:buFont typeface="Wingdings" panose="05000000000000000000" pitchFamily="2" charset="2"/>
              <a:buChar char="§"/>
            </a:pPr>
            <a:r>
              <a:rPr lang="es-ES" sz="1600" b="1" dirty="0" smtClean="0">
                <a:latin typeface="Verdana" panose="020B0604030504040204" pitchFamily="34" charset="0"/>
                <a:ea typeface="Verdana" panose="020B0604030504040204" pitchFamily="34" charset="0"/>
                <a:cs typeface="Verdana" panose="020B0604030504040204" pitchFamily="34" charset="0"/>
              </a:rPr>
              <a:t>Fase </a:t>
            </a:r>
            <a:r>
              <a:rPr lang="es-ES" sz="1600" b="1" dirty="0">
                <a:latin typeface="Verdana" panose="020B0604030504040204" pitchFamily="34" charset="0"/>
                <a:ea typeface="Verdana" panose="020B0604030504040204" pitchFamily="34" charset="0"/>
                <a:cs typeface="Verdana" panose="020B0604030504040204" pitchFamily="34" charset="0"/>
              </a:rPr>
              <a:t>de preparación</a:t>
            </a:r>
            <a:r>
              <a:rPr lang="es-ES" sz="1600" dirty="0">
                <a:latin typeface="Verdana" panose="020B0604030504040204" pitchFamily="34" charset="0"/>
                <a:ea typeface="Verdana" panose="020B0604030504040204" pitchFamily="34" charset="0"/>
                <a:cs typeface="Verdana" panose="020B0604030504040204" pitchFamily="34" charset="0"/>
              </a:rPr>
              <a:t>: Identificación de los poseedores del conocimiento </a:t>
            </a:r>
            <a:r>
              <a:rPr lang="es-ES" sz="1600" dirty="0" smtClean="0">
                <a:latin typeface="Verdana" panose="020B0604030504040204" pitchFamily="34" charset="0"/>
                <a:ea typeface="Verdana" panose="020B0604030504040204" pitchFamily="34" charset="0"/>
                <a:cs typeface="Verdana" panose="020B0604030504040204" pitchFamily="34" charset="0"/>
              </a:rPr>
              <a:t>    crítico</a:t>
            </a:r>
            <a:endParaRPr lang="es-ES" sz="1600" dirty="0">
              <a:latin typeface="Verdana" panose="020B0604030504040204" pitchFamily="34" charset="0"/>
              <a:ea typeface="Verdana" panose="020B0604030504040204" pitchFamily="34" charset="0"/>
              <a:cs typeface="Verdana" panose="020B0604030504040204" pitchFamily="34" charset="0"/>
            </a:endParaRPr>
          </a:p>
          <a:p>
            <a:pPr marL="742950" lvl="1" indent="-285750" algn="just">
              <a:spcAft>
                <a:spcPts val="600"/>
              </a:spcAft>
              <a:buFont typeface="Wingdings" panose="05000000000000000000" pitchFamily="2" charset="2"/>
              <a:buChar char="§"/>
              <a:tabLst>
                <a:tab pos="985838" algn="l"/>
              </a:tabLst>
            </a:pPr>
            <a:r>
              <a:rPr lang="es-ES" sz="1600" b="1" dirty="0" smtClean="0">
                <a:latin typeface="Verdana" panose="020B0604030504040204" pitchFamily="34" charset="0"/>
                <a:ea typeface="Verdana" panose="020B0604030504040204" pitchFamily="34" charset="0"/>
                <a:cs typeface="Verdana" panose="020B0604030504040204" pitchFamily="34" charset="0"/>
              </a:rPr>
              <a:t>Fase </a:t>
            </a:r>
            <a:r>
              <a:rPr lang="es-ES" sz="1600" b="1" dirty="0">
                <a:latin typeface="Verdana" panose="020B0604030504040204" pitchFamily="34" charset="0"/>
                <a:ea typeface="Verdana" panose="020B0604030504040204" pitchFamily="34" charset="0"/>
                <a:cs typeface="Verdana" panose="020B0604030504040204" pitchFamily="34" charset="0"/>
              </a:rPr>
              <a:t>de extracción </a:t>
            </a:r>
            <a:r>
              <a:rPr lang="es-ES" sz="1600" dirty="0">
                <a:latin typeface="Verdana" panose="020B0604030504040204" pitchFamily="34" charset="0"/>
                <a:ea typeface="Verdana" panose="020B0604030504040204" pitchFamily="34" charset="0"/>
                <a:cs typeface="Verdana" panose="020B0604030504040204" pitchFamily="34" charset="0"/>
              </a:rPr>
              <a:t>y sistematización del conocimiento</a:t>
            </a:r>
          </a:p>
          <a:p>
            <a:pPr marL="742950" lvl="1" indent="-285750" algn="just" defTabSz="328613">
              <a:spcAft>
                <a:spcPts val="600"/>
              </a:spcAft>
              <a:buFont typeface="Wingdings" panose="05000000000000000000" pitchFamily="2" charset="2"/>
              <a:buChar char="§"/>
            </a:pPr>
            <a:r>
              <a:rPr lang="es-ES" sz="1600" b="1" dirty="0" smtClean="0">
                <a:latin typeface="Verdana" panose="020B0604030504040204" pitchFamily="34" charset="0"/>
                <a:ea typeface="Verdana" panose="020B0604030504040204" pitchFamily="34" charset="0"/>
                <a:cs typeface="Verdana" panose="020B0604030504040204" pitchFamily="34" charset="0"/>
              </a:rPr>
              <a:t>Fase de </a:t>
            </a:r>
            <a:r>
              <a:rPr lang="es-ES" sz="1600" b="1" dirty="0">
                <a:latin typeface="Verdana" panose="020B0604030504040204" pitchFamily="34" charset="0"/>
                <a:ea typeface="Verdana" panose="020B0604030504040204" pitchFamily="34" charset="0"/>
                <a:cs typeface="Verdana" panose="020B0604030504040204" pitchFamily="34" charset="0"/>
              </a:rPr>
              <a:t>aprovechamiento</a:t>
            </a:r>
            <a:r>
              <a:rPr lang="es-ES" sz="1600" dirty="0">
                <a:latin typeface="Verdana" panose="020B0604030504040204" pitchFamily="34" charset="0"/>
                <a:ea typeface="Verdana" panose="020B0604030504040204" pitchFamily="34" charset="0"/>
                <a:cs typeface="Verdana" panose="020B0604030504040204" pitchFamily="34" charset="0"/>
              </a:rPr>
              <a:t>: Despliegue de una agenda de aprovechamiento de los conocimientos sistematizados</a:t>
            </a:r>
          </a:p>
        </p:txBody>
      </p:sp>
      <p:sp>
        <p:nvSpPr>
          <p:cNvPr id="4" name="CuadroTexto 3">
            <a:extLst>
              <a:ext uri="{FF2B5EF4-FFF2-40B4-BE49-F238E27FC236}">
                <a16:creationId xmlns="" xmlns:a16="http://schemas.microsoft.com/office/drawing/2014/main" id="{1E2B14A8-7803-A048-9DBF-525FFDE2ECAB}"/>
              </a:ext>
            </a:extLst>
          </p:cNvPr>
          <p:cNvSpPr txBox="1"/>
          <p:nvPr/>
        </p:nvSpPr>
        <p:spPr>
          <a:xfrm>
            <a:off x="2353235" y="3267635"/>
            <a:ext cx="184731" cy="369332"/>
          </a:xfrm>
          <a:prstGeom prst="rect">
            <a:avLst/>
          </a:prstGeom>
          <a:noFill/>
        </p:spPr>
        <p:txBody>
          <a:bodyPr wrap="none" rtlCol="0">
            <a:spAutoFit/>
          </a:bodyPr>
          <a:lstStyle/>
          <a:p>
            <a:endParaRPr lang="es-ES_tradnl" dirty="0"/>
          </a:p>
        </p:txBody>
      </p:sp>
    </p:spTree>
    <p:extLst>
      <p:ext uri="{BB962C8B-B14F-4D97-AF65-F5344CB8AC3E}">
        <p14:creationId xmlns:p14="http://schemas.microsoft.com/office/powerpoint/2010/main" val="11463680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Metodología RECOR</a:t>
            </a:r>
            <a:endParaRPr lang="es-ES" dirty="0"/>
          </a:p>
        </p:txBody>
      </p:sp>
      <p:sp>
        <p:nvSpPr>
          <p:cNvPr id="3" name="Marcador de número de diapositiva 2"/>
          <p:cNvSpPr>
            <a:spLocks noGrp="1"/>
          </p:cNvSpPr>
          <p:nvPr>
            <p:ph type="sldNum" sz="quarter" idx="10"/>
          </p:nvPr>
        </p:nvSpPr>
        <p:spPr/>
        <p:txBody>
          <a:bodyPr/>
          <a:lstStyle/>
          <a:p>
            <a:fld id="{BA225631-B6DC-4ECA-939E-479967E181D0}" type="slidenum">
              <a:rPr lang="es-ES" smtClean="0"/>
              <a:pPr/>
              <a:t>5</a:t>
            </a:fld>
            <a:endParaRPr lang="es-ES" dirty="0"/>
          </a:p>
        </p:txBody>
      </p:sp>
      <p:sp>
        <p:nvSpPr>
          <p:cNvPr id="4" name="CuadroTexto 3">
            <a:extLst>
              <a:ext uri="{FF2B5EF4-FFF2-40B4-BE49-F238E27FC236}">
                <a16:creationId xmlns="" xmlns:a16="http://schemas.microsoft.com/office/drawing/2014/main" id="{1E2B14A8-7803-A048-9DBF-525FFDE2ECAB}"/>
              </a:ext>
            </a:extLst>
          </p:cNvPr>
          <p:cNvSpPr txBox="1"/>
          <p:nvPr/>
        </p:nvSpPr>
        <p:spPr>
          <a:xfrm>
            <a:off x="2353235" y="3267635"/>
            <a:ext cx="184731" cy="369332"/>
          </a:xfrm>
          <a:prstGeom prst="rect">
            <a:avLst/>
          </a:prstGeom>
          <a:noFill/>
        </p:spPr>
        <p:txBody>
          <a:bodyPr wrap="none" rtlCol="0">
            <a:spAutoFit/>
          </a:bodyPr>
          <a:lstStyle/>
          <a:p>
            <a:endParaRPr lang="es-ES_tradnl" dirty="0"/>
          </a:p>
        </p:txBody>
      </p:sp>
      <p:pic>
        <p:nvPicPr>
          <p:cNvPr id="5" name="Imagen 4"/>
          <p:cNvPicPr>
            <a:picLocks noChangeAspect="1"/>
          </p:cNvPicPr>
          <p:nvPr/>
        </p:nvPicPr>
        <p:blipFill>
          <a:blip r:embed="rId3"/>
          <a:stretch>
            <a:fillRect/>
          </a:stretch>
        </p:blipFill>
        <p:spPr>
          <a:xfrm>
            <a:off x="537117" y="2430561"/>
            <a:ext cx="8254699" cy="4304149"/>
          </a:xfrm>
          <a:prstGeom prst="rect">
            <a:avLst/>
          </a:prstGeom>
        </p:spPr>
      </p:pic>
    </p:spTree>
    <p:extLst>
      <p:ext uri="{BB962C8B-B14F-4D97-AF65-F5344CB8AC3E}">
        <p14:creationId xmlns:p14="http://schemas.microsoft.com/office/powerpoint/2010/main" val="215291104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Antecedentes: Resultados obtenidos</a:t>
            </a:r>
            <a:endParaRPr lang="es-ES" dirty="0"/>
          </a:p>
        </p:txBody>
      </p:sp>
      <p:sp>
        <p:nvSpPr>
          <p:cNvPr id="3" name="Marcador de número de diapositiva 2"/>
          <p:cNvSpPr>
            <a:spLocks noGrp="1"/>
          </p:cNvSpPr>
          <p:nvPr>
            <p:ph type="sldNum" sz="quarter" idx="10"/>
          </p:nvPr>
        </p:nvSpPr>
        <p:spPr/>
        <p:txBody>
          <a:bodyPr/>
          <a:lstStyle/>
          <a:p>
            <a:fld id="{BA225631-B6DC-4ECA-939E-479967E181D0}" type="slidenum">
              <a:rPr lang="es-ES" smtClean="0"/>
              <a:pPr/>
              <a:t>6</a:t>
            </a:fld>
            <a:endParaRPr lang="es-ES" dirty="0"/>
          </a:p>
        </p:txBody>
      </p:sp>
      <p:sp>
        <p:nvSpPr>
          <p:cNvPr id="6" name="Rectángulo 5">
            <a:extLst>
              <a:ext uri="{FF2B5EF4-FFF2-40B4-BE49-F238E27FC236}">
                <a16:creationId xmlns="" xmlns:a16="http://schemas.microsoft.com/office/drawing/2014/main" id="{D3D9D31C-2B92-424B-83DD-1701B6A87B7D}"/>
              </a:ext>
            </a:extLst>
          </p:cNvPr>
          <p:cNvSpPr/>
          <p:nvPr/>
        </p:nvSpPr>
        <p:spPr>
          <a:xfrm>
            <a:off x="179388" y="2005751"/>
            <a:ext cx="8748855" cy="3724096"/>
          </a:xfrm>
          <a:prstGeom prst="rect">
            <a:avLst/>
          </a:prstGeom>
        </p:spPr>
        <p:txBody>
          <a:bodyPr wrap="square">
            <a:spAutoFit/>
          </a:bodyPr>
          <a:lstStyle/>
          <a:p>
            <a:pPr marL="285750" indent="-285750" algn="just">
              <a:spcAft>
                <a:spcPts val="600"/>
              </a:spcAft>
              <a:buFont typeface="Wingdings" panose="05000000000000000000" pitchFamily="2" charset="2"/>
              <a:buChar char="§"/>
            </a:pPr>
            <a:r>
              <a:rPr lang="es-ES" sz="1600" dirty="0" smtClean="0">
                <a:latin typeface="Verdana" panose="020B0604030504040204" pitchFamily="34" charset="0"/>
                <a:ea typeface="Verdana" panose="020B0604030504040204" pitchFamily="34" charset="0"/>
                <a:cs typeface="Verdana" panose="020B0604030504040204" pitchFamily="34" charset="0"/>
              </a:rPr>
              <a:t>Resultado </a:t>
            </a:r>
            <a:r>
              <a:rPr lang="es-ES" sz="1600" dirty="0">
                <a:latin typeface="Verdana" panose="020B0604030504040204" pitchFamily="34" charset="0"/>
                <a:ea typeface="Verdana" panose="020B0604030504040204" pitchFamily="34" charset="0"/>
                <a:cs typeface="Verdana" panose="020B0604030504040204" pitchFamily="34" charset="0"/>
              </a:rPr>
              <a:t>de este plan de </a:t>
            </a:r>
            <a:r>
              <a:rPr lang="es-ES" sz="1600" dirty="0" smtClean="0">
                <a:latin typeface="Verdana" panose="020B0604030504040204" pitchFamily="34" charset="0"/>
                <a:ea typeface="Verdana" panose="020B0604030504040204" pitchFamily="34" charset="0"/>
                <a:cs typeface="Verdana" panose="020B0604030504040204" pitchFamily="34" charset="0"/>
              </a:rPr>
              <a:t>acción:</a:t>
            </a:r>
          </a:p>
          <a:p>
            <a:pPr marL="742950" lvl="1" indent="-285750" algn="just">
              <a:spcBef>
                <a:spcPts val="1200"/>
              </a:spcBef>
              <a:spcAft>
                <a:spcPts val="600"/>
              </a:spcAft>
              <a:buFont typeface="Wingdings" panose="05000000000000000000" pitchFamily="2" charset="2"/>
              <a:buChar char="§"/>
            </a:pPr>
            <a:r>
              <a:rPr lang="es-ES" sz="1600" dirty="0" smtClean="0">
                <a:latin typeface="Verdana" panose="020B0604030504040204" pitchFamily="34" charset="0"/>
                <a:ea typeface="Verdana" panose="020B0604030504040204" pitchFamily="34" charset="0"/>
                <a:cs typeface="Verdana" panose="020B0604030504040204" pitchFamily="34" charset="0"/>
              </a:rPr>
              <a:t>Se </a:t>
            </a:r>
            <a:r>
              <a:rPr lang="es-ES" sz="1600" dirty="0">
                <a:latin typeface="Verdana" panose="020B0604030504040204" pitchFamily="34" charset="0"/>
                <a:ea typeface="Verdana" panose="020B0604030504040204" pitchFamily="34" charset="0"/>
                <a:cs typeface="Verdana" panose="020B0604030504040204" pitchFamily="34" charset="0"/>
              </a:rPr>
              <a:t>han desarrollado 16 libros de conocimiento (</a:t>
            </a:r>
            <a:r>
              <a:rPr lang="es-ES" sz="1600" dirty="0" err="1">
                <a:latin typeface="Verdana" panose="020B0604030504040204" pitchFamily="34" charset="0"/>
                <a:ea typeface="Verdana" panose="020B0604030504040204" pitchFamily="34" charset="0"/>
                <a:cs typeface="Verdana" panose="020B0604030504040204" pitchFamily="34" charset="0"/>
              </a:rPr>
              <a:t>knowledge</a:t>
            </a:r>
            <a:r>
              <a:rPr lang="es-ES" sz="1600" dirty="0">
                <a:latin typeface="Verdana" panose="020B0604030504040204" pitchFamily="34" charset="0"/>
                <a:ea typeface="Verdana" panose="020B0604030504040204" pitchFamily="34" charset="0"/>
                <a:cs typeface="Verdana" panose="020B0604030504040204" pitchFamily="34" charset="0"/>
              </a:rPr>
              <a:t> </a:t>
            </a:r>
            <a:r>
              <a:rPr lang="es-ES" sz="1600" dirty="0" err="1">
                <a:latin typeface="Verdana" panose="020B0604030504040204" pitchFamily="34" charset="0"/>
                <a:ea typeface="Verdana" panose="020B0604030504040204" pitchFamily="34" charset="0"/>
                <a:cs typeface="Verdana" panose="020B0604030504040204" pitchFamily="34" charset="0"/>
              </a:rPr>
              <a:t>book</a:t>
            </a:r>
            <a:r>
              <a:rPr lang="es-ES" sz="1600" dirty="0" smtClean="0">
                <a:latin typeface="Verdana" panose="020B0604030504040204" pitchFamily="34" charset="0"/>
                <a:ea typeface="Verdana" panose="020B0604030504040204" pitchFamily="34" charset="0"/>
                <a:cs typeface="Verdana" panose="020B0604030504040204" pitchFamily="34" charset="0"/>
              </a:rPr>
              <a:t>):</a:t>
            </a:r>
          </a:p>
          <a:p>
            <a:pPr marL="1200150" lvl="2" indent="-285750" algn="just">
              <a:spcAft>
                <a:spcPts val="600"/>
              </a:spcAft>
              <a:buFont typeface="Wingdings" panose="05000000000000000000" pitchFamily="2" charset="2"/>
              <a:buChar char="§"/>
            </a:pPr>
            <a:r>
              <a:rPr lang="es-ES" sz="1600" dirty="0" smtClean="0">
                <a:latin typeface="Verdana" panose="020B0604030504040204" pitchFamily="34" charset="0"/>
                <a:ea typeface="Verdana" panose="020B0604030504040204" pitchFamily="34" charset="0"/>
                <a:cs typeface="Verdana" panose="020B0604030504040204" pitchFamily="34" charset="0"/>
              </a:rPr>
              <a:t>perfil </a:t>
            </a:r>
            <a:r>
              <a:rPr lang="es-ES" sz="1600" dirty="0">
                <a:latin typeface="Verdana" panose="020B0604030504040204" pitchFamily="34" charset="0"/>
                <a:ea typeface="Verdana" panose="020B0604030504040204" pitchFamily="34" charset="0"/>
                <a:cs typeface="Verdana" panose="020B0604030504040204" pitchFamily="34" charset="0"/>
              </a:rPr>
              <a:t>del puesto de trabajo</a:t>
            </a:r>
            <a:r>
              <a:rPr lang="es-ES" sz="1600" dirty="0" smtClean="0">
                <a:latin typeface="Verdana" panose="020B0604030504040204" pitchFamily="34" charset="0"/>
                <a:ea typeface="Verdana" panose="020B0604030504040204" pitchFamily="34" charset="0"/>
                <a:cs typeface="Verdana" panose="020B0604030504040204" pitchFamily="34" charset="0"/>
              </a:rPr>
              <a:t>,</a:t>
            </a:r>
          </a:p>
          <a:p>
            <a:pPr marL="1200150" lvl="2" indent="-285750" algn="just">
              <a:spcAft>
                <a:spcPts val="600"/>
              </a:spcAft>
              <a:buFont typeface="Wingdings" panose="05000000000000000000" pitchFamily="2" charset="2"/>
              <a:buChar char="§"/>
            </a:pPr>
            <a:r>
              <a:rPr lang="es-ES" sz="1600" dirty="0" smtClean="0">
                <a:latin typeface="Verdana" panose="020B0604030504040204" pitchFamily="34" charset="0"/>
                <a:ea typeface="Verdana" panose="020B0604030504040204" pitchFamily="34" charset="0"/>
                <a:cs typeface="Verdana" panose="020B0604030504040204" pitchFamily="34" charset="0"/>
              </a:rPr>
              <a:t>los </a:t>
            </a:r>
            <a:r>
              <a:rPr lang="es-ES" sz="1600" dirty="0">
                <a:latin typeface="Verdana" panose="020B0604030504040204" pitchFamily="34" charset="0"/>
                <a:ea typeface="Verdana" panose="020B0604030504040204" pitchFamily="34" charset="0"/>
                <a:cs typeface="Verdana" panose="020B0604030504040204" pitchFamily="34" charset="0"/>
              </a:rPr>
              <a:t>dominios del conocimiento</a:t>
            </a:r>
            <a:r>
              <a:rPr lang="es-ES" sz="1600" dirty="0" smtClean="0">
                <a:latin typeface="Verdana" panose="020B0604030504040204" pitchFamily="34" charset="0"/>
                <a:ea typeface="Verdana" panose="020B0604030504040204" pitchFamily="34" charset="0"/>
                <a:cs typeface="Verdana" panose="020B0604030504040204" pitchFamily="34" charset="0"/>
              </a:rPr>
              <a:t>,</a:t>
            </a:r>
          </a:p>
          <a:p>
            <a:pPr marL="1200150" lvl="2" indent="-285750" algn="just">
              <a:spcAft>
                <a:spcPts val="600"/>
              </a:spcAft>
              <a:buFont typeface="Wingdings" panose="05000000000000000000" pitchFamily="2" charset="2"/>
              <a:buChar char="§"/>
            </a:pPr>
            <a:r>
              <a:rPr lang="es-ES" sz="1600" dirty="0" smtClean="0">
                <a:latin typeface="Verdana" panose="020B0604030504040204" pitchFamily="34" charset="0"/>
                <a:ea typeface="Verdana" panose="020B0604030504040204" pitchFamily="34" charset="0"/>
                <a:cs typeface="Verdana" panose="020B0604030504040204" pitchFamily="34" charset="0"/>
              </a:rPr>
              <a:t>el </a:t>
            </a:r>
            <a:r>
              <a:rPr lang="es-ES" sz="1600" dirty="0">
                <a:latin typeface="Verdana" panose="020B0604030504040204" pitchFamily="34" charset="0"/>
                <a:ea typeface="Verdana" panose="020B0604030504040204" pitchFamily="34" charset="0"/>
                <a:cs typeface="Verdana" panose="020B0604030504040204" pitchFamily="34" charset="0"/>
              </a:rPr>
              <a:t>marco relacional</a:t>
            </a:r>
            <a:r>
              <a:rPr lang="es-ES" sz="1600" dirty="0" smtClean="0">
                <a:latin typeface="Verdana" panose="020B0604030504040204" pitchFamily="34" charset="0"/>
                <a:ea typeface="Verdana" panose="020B0604030504040204" pitchFamily="34" charset="0"/>
                <a:cs typeface="Verdana" panose="020B0604030504040204" pitchFamily="34" charset="0"/>
              </a:rPr>
              <a:t>,</a:t>
            </a:r>
          </a:p>
          <a:p>
            <a:pPr marL="1200150" lvl="2" indent="-285750" algn="just">
              <a:spcAft>
                <a:spcPts val="600"/>
              </a:spcAft>
              <a:buFont typeface="Wingdings" panose="05000000000000000000" pitchFamily="2" charset="2"/>
              <a:buChar char="§"/>
            </a:pPr>
            <a:r>
              <a:rPr lang="es-ES" sz="1600" dirty="0" smtClean="0">
                <a:latin typeface="Verdana" panose="020B0604030504040204" pitchFamily="34" charset="0"/>
                <a:ea typeface="Verdana" panose="020B0604030504040204" pitchFamily="34" charset="0"/>
                <a:cs typeface="Verdana" panose="020B0604030504040204" pitchFamily="34" charset="0"/>
              </a:rPr>
              <a:t>documentos </a:t>
            </a:r>
            <a:r>
              <a:rPr lang="es-ES" sz="1600" dirty="0">
                <a:latin typeface="Verdana" panose="020B0604030504040204" pitchFamily="34" charset="0"/>
                <a:ea typeface="Verdana" panose="020B0604030504040204" pitchFamily="34" charset="0"/>
                <a:cs typeface="Verdana" panose="020B0604030504040204" pitchFamily="34" charset="0"/>
              </a:rPr>
              <a:t>vinculados al puesto de trabajo (procedimientos y procesos), </a:t>
            </a:r>
            <a:endParaRPr lang="es-ES" sz="1600" dirty="0" smtClean="0">
              <a:latin typeface="Verdana" panose="020B0604030504040204" pitchFamily="34" charset="0"/>
              <a:ea typeface="Verdana" panose="020B0604030504040204" pitchFamily="34" charset="0"/>
              <a:cs typeface="Verdana" panose="020B0604030504040204" pitchFamily="34" charset="0"/>
            </a:endParaRPr>
          </a:p>
          <a:p>
            <a:pPr marL="1200150" lvl="2" indent="-285750" algn="just">
              <a:spcAft>
                <a:spcPts val="600"/>
              </a:spcAft>
              <a:buFont typeface="Wingdings" panose="05000000000000000000" pitchFamily="2" charset="2"/>
              <a:buChar char="§"/>
            </a:pPr>
            <a:r>
              <a:rPr lang="es-ES" sz="1600" dirty="0" smtClean="0">
                <a:latin typeface="Verdana" panose="020B0604030504040204" pitchFamily="34" charset="0"/>
                <a:ea typeface="Verdana" panose="020B0604030504040204" pitchFamily="34" charset="0"/>
                <a:cs typeface="Verdana" panose="020B0604030504040204" pitchFamily="34" charset="0"/>
              </a:rPr>
              <a:t>experiencias</a:t>
            </a:r>
            <a:r>
              <a:rPr lang="es-ES" sz="1600" dirty="0">
                <a:latin typeface="Verdana" panose="020B0604030504040204" pitchFamily="34" charset="0"/>
                <a:ea typeface="Verdana" panose="020B0604030504040204" pitchFamily="34" charset="0"/>
                <a:cs typeface="Verdana" panose="020B0604030504040204" pitchFamily="34" charset="0"/>
              </a:rPr>
              <a:t>, conocimiento suscitado (narrativas, fichas técnicas, píldoras audiovisuales), </a:t>
            </a:r>
            <a:r>
              <a:rPr lang="es-ES" sz="1600" dirty="0" smtClean="0">
                <a:latin typeface="Verdana" panose="020B0604030504040204" pitchFamily="34" charset="0"/>
                <a:ea typeface="Verdana" panose="020B0604030504040204" pitchFamily="34" charset="0"/>
                <a:cs typeface="Verdana" panose="020B0604030504040204" pitchFamily="34" charset="0"/>
              </a:rPr>
              <a:t>y</a:t>
            </a:r>
          </a:p>
          <a:p>
            <a:pPr marL="1200150" lvl="2" indent="-285750" algn="just">
              <a:spcAft>
                <a:spcPts val="600"/>
              </a:spcAft>
              <a:buFont typeface="Wingdings" panose="05000000000000000000" pitchFamily="2" charset="2"/>
              <a:buChar char="§"/>
            </a:pPr>
            <a:r>
              <a:rPr lang="es-ES" sz="1600" dirty="0" smtClean="0">
                <a:latin typeface="Verdana" panose="020B0604030504040204" pitchFamily="34" charset="0"/>
                <a:ea typeface="Verdana" panose="020B0604030504040204" pitchFamily="34" charset="0"/>
                <a:cs typeface="Verdana" panose="020B0604030504040204" pitchFamily="34" charset="0"/>
              </a:rPr>
              <a:t>productos </a:t>
            </a:r>
            <a:r>
              <a:rPr lang="es-ES" sz="1600" dirty="0">
                <a:latin typeface="Verdana" panose="020B0604030504040204" pitchFamily="34" charset="0"/>
                <a:ea typeface="Verdana" panose="020B0604030504040204" pitchFamily="34" charset="0"/>
                <a:cs typeface="Verdana" panose="020B0604030504040204" pitchFamily="34" charset="0"/>
              </a:rPr>
              <a:t>de conocimiento (series, talleres de transferencia, etc</a:t>
            </a:r>
            <a:r>
              <a:rPr lang="es-ES" sz="1600" dirty="0" smtClean="0">
                <a:latin typeface="Verdana" panose="020B0604030504040204" pitchFamily="34" charset="0"/>
                <a:ea typeface="Verdana" panose="020B0604030504040204" pitchFamily="34" charset="0"/>
                <a:cs typeface="Verdana" panose="020B0604030504040204" pitchFamily="34" charset="0"/>
              </a:rPr>
              <a:t>.).</a:t>
            </a:r>
          </a:p>
          <a:p>
            <a:pPr marL="742950" lvl="1" indent="-285750" algn="just">
              <a:spcBef>
                <a:spcPts val="1200"/>
              </a:spcBef>
              <a:spcAft>
                <a:spcPts val="600"/>
              </a:spcAft>
              <a:buFont typeface="Wingdings" panose="05000000000000000000" pitchFamily="2" charset="2"/>
              <a:buChar char="§"/>
            </a:pPr>
            <a:r>
              <a:rPr lang="es-ES" sz="1600" dirty="0" smtClean="0">
                <a:latin typeface="Verdana" panose="020B0604030504040204" pitchFamily="34" charset="0"/>
                <a:ea typeface="Verdana" panose="020B0604030504040204" pitchFamily="34" charset="0"/>
                <a:cs typeface="Verdana" panose="020B0604030504040204" pitchFamily="34" charset="0"/>
              </a:rPr>
              <a:t>Sesiones </a:t>
            </a:r>
            <a:r>
              <a:rPr lang="es-ES" sz="1600" dirty="0">
                <a:latin typeface="Verdana" panose="020B0604030504040204" pitchFamily="34" charset="0"/>
                <a:ea typeface="Verdana" panose="020B0604030504040204" pitchFamily="34" charset="0"/>
                <a:cs typeface="Verdana" panose="020B0604030504040204" pitchFamily="34" charset="0"/>
              </a:rPr>
              <a:t>de formación de facilitadores</a:t>
            </a:r>
          </a:p>
        </p:txBody>
      </p:sp>
      <p:sp>
        <p:nvSpPr>
          <p:cNvPr id="4" name="CuadroTexto 3">
            <a:extLst>
              <a:ext uri="{FF2B5EF4-FFF2-40B4-BE49-F238E27FC236}">
                <a16:creationId xmlns="" xmlns:a16="http://schemas.microsoft.com/office/drawing/2014/main" id="{1E2B14A8-7803-A048-9DBF-525FFDE2ECAB}"/>
              </a:ext>
            </a:extLst>
          </p:cNvPr>
          <p:cNvSpPr txBox="1"/>
          <p:nvPr/>
        </p:nvSpPr>
        <p:spPr>
          <a:xfrm>
            <a:off x="2353235" y="3267635"/>
            <a:ext cx="184731" cy="369332"/>
          </a:xfrm>
          <a:prstGeom prst="rect">
            <a:avLst/>
          </a:prstGeom>
          <a:noFill/>
        </p:spPr>
        <p:txBody>
          <a:bodyPr wrap="none" rtlCol="0">
            <a:spAutoFit/>
          </a:bodyPr>
          <a:lstStyle/>
          <a:p>
            <a:endParaRPr lang="es-ES_tradnl" dirty="0"/>
          </a:p>
        </p:txBody>
      </p:sp>
    </p:spTree>
    <p:extLst>
      <p:ext uri="{BB962C8B-B14F-4D97-AF65-F5344CB8AC3E}">
        <p14:creationId xmlns:p14="http://schemas.microsoft.com/office/powerpoint/2010/main" val="297048008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Antecedentes: Resultados obtenidos</a:t>
            </a:r>
            <a:endParaRPr lang="es-ES" dirty="0"/>
          </a:p>
        </p:txBody>
      </p:sp>
      <p:sp>
        <p:nvSpPr>
          <p:cNvPr id="3" name="Marcador de número de diapositiva 2"/>
          <p:cNvSpPr>
            <a:spLocks noGrp="1"/>
          </p:cNvSpPr>
          <p:nvPr>
            <p:ph type="sldNum" sz="quarter" idx="10"/>
          </p:nvPr>
        </p:nvSpPr>
        <p:spPr/>
        <p:txBody>
          <a:bodyPr/>
          <a:lstStyle/>
          <a:p>
            <a:fld id="{BA225631-B6DC-4ECA-939E-479967E181D0}" type="slidenum">
              <a:rPr lang="es-ES" smtClean="0"/>
              <a:pPr/>
              <a:t>7</a:t>
            </a:fld>
            <a:endParaRPr lang="es-ES" dirty="0"/>
          </a:p>
        </p:txBody>
      </p:sp>
      <p:sp>
        <p:nvSpPr>
          <p:cNvPr id="4" name="CuadroTexto 3">
            <a:extLst>
              <a:ext uri="{FF2B5EF4-FFF2-40B4-BE49-F238E27FC236}">
                <a16:creationId xmlns="" xmlns:a16="http://schemas.microsoft.com/office/drawing/2014/main" id="{1E2B14A8-7803-A048-9DBF-525FFDE2ECAB}"/>
              </a:ext>
            </a:extLst>
          </p:cNvPr>
          <p:cNvSpPr txBox="1"/>
          <p:nvPr/>
        </p:nvSpPr>
        <p:spPr>
          <a:xfrm>
            <a:off x="2353235" y="3267635"/>
            <a:ext cx="184731" cy="369332"/>
          </a:xfrm>
          <a:prstGeom prst="rect">
            <a:avLst/>
          </a:prstGeom>
          <a:noFill/>
        </p:spPr>
        <p:txBody>
          <a:bodyPr wrap="none" rtlCol="0">
            <a:spAutoFit/>
          </a:bodyPr>
          <a:lstStyle/>
          <a:p>
            <a:endParaRPr lang="es-ES_tradnl" dirty="0"/>
          </a:p>
        </p:txBody>
      </p:sp>
      <p:pic>
        <p:nvPicPr>
          <p:cNvPr id="5" name="Imagen 4"/>
          <p:cNvPicPr>
            <a:picLocks noChangeAspect="1"/>
          </p:cNvPicPr>
          <p:nvPr/>
        </p:nvPicPr>
        <p:blipFill>
          <a:blip r:embed="rId3"/>
          <a:stretch>
            <a:fillRect/>
          </a:stretch>
        </p:blipFill>
        <p:spPr>
          <a:xfrm>
            <a:off x="1554559" y="2277806"/>
            <a:ext cx="6096528" cy="4151736"/>
          </a:xfrm>
          <a:prstGeom prst="rect">
            <a:avLst/>
          </a:prstGeom>
        </p:spPr>
      </p:pic>
      <p:pic>
        <p:nvPicPr>
          <p:cNvPr id="7" name="Imagen 6"/>
          <p:cNvPicPr>
            <a:picLocks noChangeAspect="1"/>
          </p:cNvPicPr>
          <p:nvPr/>
        </p:nvPicPr>
        <p:blipFill>
          <a:blip r:embed="rId4"/>
          <a:stretch>
            <a:fillRect/>
          </a:stretch>
        </p:blipFill>
        <p:spPr>
          <a:xfrm>
            <a:off x="683419" y="3002284"/>
            <a:ext cx="8254699" cy="3072650"/>
          </a:xfrm>
          <a:prstGeom prst="rect">
            <a:avLst/>
          </a:prstGeom>
        </p:spPr>
      </p:pic>
    </p:spTree>
    <p:extLst>
      <p:ext uri="{BB962C8B-B14F-4D97-AF65-F5344CB8AC3E}">
        <p14:creationId xmlns:p14="http://schemas.microsoft.com/office/powerpoint/2010/main" val="218511502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Antecedentes</a:t>
            </a:r>
            <a:endParaRPr lang="es-ES" dirty="0"/>
          </a:p>
        </p:txBody>
      </p:sp>
      <p:sp>
        <p:nvSpPr>
          <p:cNvPr id="3" name="Marcador de número de diapositiva 2"/>
          <p:cNvSpPr>
            <a:spLocks noGrp="1"/>
          </p:cNvSpPr>
          <p:nvPr>
            <p:ph type="sldNum" sz="quarter" idx="10"/>
          </p:nvPr>
        </p:nvSpPr>
        <p:spPr/>
        <p:txBody>
          <a:bodyPr/>
          <a:lstStyle/>
          <a:p>
            <a:fld id="{BA225631-B6DC-4ECA-939E-479967E181D0}" type="slidenum">
              <a:rPr lang="es-ES" smtClean="0"/>
              <a:pPr/>
              <a:t>8</a:t>
            </a:fld>
            <a:endParaRPr lang="es-ES" dirty="0"/>
          </a:p>
        </p:txBody>
      </p:sp>
      <p:sp>
        <p:nvSpPr>
          <p:cNvPr id="6" name="Rectángulo 5">
            <a:extLst>
              <a:ext uri="{FF2B5EF4-FFF2-40B4-BE49-F238E27FC236}">
                <a16:creationId xmlns="" xmlns:a16="http://schemas.microsoft.com/office/drawing/2014/main" id="{D3D9D31C-2B92-424B-83DD-1701B6A87B7D}"/>
              </a:ext>
            </a:extLst>
          </p:cNvPr>
          <p:cNvSpPr/>
          <p:nvPr/>
        </p:nvSpPr>
        <p:spPr>
          <a:xfrm>
            <a:off x="179388" y="2005751"/>
            <a:ext cx="8748855" cy="3339376"/>
          </a:xfrm>
          <a:prstGeom prst="rect">
            <a:avLst/>
          </a:prstGeom>
        </p:spPr>
        <p:txBody>
          <a:bodyPr wrap="square">
            <a:spAutoFit/>
          </a:bodyPr>
          <a:lstStyle/>
          <a:p>
            <a:pPr marL="285750" indent="-285750" algn="just">
              <a:spcAft>
                <a:spcPts val="600"/>
              </a:spcAft>
              <a:buFont typeface="Wingdings" panose="05000000000000000000" pitchFamily="2" charset="2"/>
              <a:buChar char="§"/>
            </a:pPr>
            <a:r>
              <a:rPr lang="es-ES" sz="1600" dirty="0">
                <a:latin typeface="Verdana" panose="020B0604030504040204" pitchFamily="34" charset="0"/>
                <a:ea typeface="Verdana" panose="020B0604030504040204" pitchFamily="34" charset="0"/>
                <a:cs typeface="Verdana" panose="020B0604030504040204" pitchFamily="34" charset="0"/>
              </a:rPr>
              <a:t>En el año 2017 se ha continuado con el modelo iniciado y se han sentado las bases para su continuidad</a:t>
            </a:r>
            <a:r>
              <a:rPr lang="es-ES" sz="1600" dirty="0" smtClean="0">
                <a:latin typeface="Verdana" panose="020B0604030504040204" pitchFamily="34" charset="0"/>
                <a:ea typeface="Verdana" panose="020B0604030504040204" pitchFamily="34" charset="0"/>
                <a:cs typeface="Verdana" panose="020B0604030504040204" pitchFamily="34" charset="0"/>
              </a:rPr>
              <a:t>.</a:t>
            </a:r>
          </a:p>
          <a:p>
            <a:pPr marL="285750" indent="-285750" algn="just">
              <a:spcBef>
                <a:spcPts val="1200"/>
              </a:spcBef>
              <a:spcAft>
                <a:spcPts val="1200"/>
              </a:spcAft>
              <a:buFont typeface="Wingdings" panose="05000000000000000000" pitchFamily="2" charset="2"/>
              <a:buChar char="§"/>
            </a:pPr>
            <a:r>
              <a:rPr lang="es-ES" sz="1600" dirty="0" smtClean="0">
                <a:latin typeface="Verdana" panose="020B0604030504040204" pitchFamily="34" charset="0"/>
                <a:ea typeface="Verdana" panose="020B0604030504040204" pitchFamily="34" charset="0"/>
                <a:cs typeface="Verdana" panose="020B0604030504040204" pitchFamily="34" charset="0"/>
              </a:rPr>
              <a:t>La </a:t>
            </a:r>
            <a:r>
              <a:rPr lang="es-ES" sz="1600" dirty="0">
                <a:latin typeface="Verdana" panose="020B0604030504040204" pitchFamily="34" charset="0"/>
                <a:ea typeface="Verdana" panose="020B0604030504040204" pitchFamily="34" charset="0"/>
                <a:cs typeface="Verdana" panose="020B0604030504040204" pitchFamily="34" charset="0"/>
              </a:rPr>
              <a:t>Dirección Técnica de Seguridad </a:t>
            </a:r>
            <a:r>
              <a:rPr lang="es-ES" sz="1600" dirty="0" smtClean="0">
                <a:latin typeface="Verdana" panose="020B0604030504040204" pitchFamily="34" charset="0"/>
                <a:ea typeface="Verdana" panose="020B0604030504040204" pitchFamily="34" charset="0"/>
                <a:cs typeface="Verdana" panose="020B0604030504040204" pitchFamily="34" charset="0"/>
              </a:rPr>
              <a:t>Nuclear (DSN), </a:t>
            </a:r>
            <a:r>
              <a:rPr lang="es-ES" sz="1600" dirty="0">
                <a:latin typeface="Verdana" panose="020B0604030504040204" pitchFamily="34" charset="0"/>
                <a:ea typeface="Verdana" panose="020B0604030504040204" pitchFamily="34" charset="0"/>
                <a:cs typeface="Verdana" panose="020B0604030504040204" pitchFamily="34" charset="0"/>
              </a:rPr>
              <a:t>responsable de la fase inicial de esta metodología, presentó a la Comisión del Sistema de Gestión y Seguridad el documento </a:t>
            </a:r>
            <a:r>
              <a:rPr lang="es-ES" sz="1600" b="1" dirty="0">
                <a:latin typeface="Verdana" panose="020B0604030504040204" pitchFamily="34" charset="0"/>
                <a:ea typeface="Verdana" panose="020B0604030504040204" pitchFamily="34" charset="0"/>
                <a:cs typeface="Verdana" panose="020B0604030504040204" pitchFamily="34" charset="0"/>
              </a:rPr>
              <a:t>“Modelo de Gestión del Conocimiento del CSN. Propuesta de Acciones 2017-2020"</a:t>
            </a:r>
            <a:r>
              <a:rPr lang="es-ES" sz="1600" dirty="0">
                <a:latin typeface="Verdana" panose="020B0604030504040204" pitchFamily="34" charset="0"/>
                <a:ea typeface="Verdana" panose="020B0604030504040204" pitchFamily="34" charset="0"/>
                <a:cs typeface="Verdana" panose="020B0604030504040204" pitchFamily="34" charset="0"/>
              </a:rPr>
              <a:t>,</a:t>
            </a:r>
            <a:r>
              <a:rPr lang="es-ES" sz="1600" b="1" dirty="0">
                <a:latin typeface="Verdana" panose="020B0604030504040204" pitchFamily="34" charset="0"/>
                <a:ea typeface="Verdana" panose="020B0604030504040204" pitchFamily="34" charset="0"/>
                <a:cs typeface="Verdana" panose="020B0604030504040204" pitchFamily="34" charset="0"/>
              </a:rPr>
              <a:t> </a:t>
            </a:r>
            <a:r>
              <a:rPr lang="es-ES" sz="1600" dirty="0">
                <a:latin typeface="Verdana" panose="020B0604030504040204" pitchFamily="34" charset="0"/>
                <a:ea typeface="Verdana" panose="020B0604030504040204" pitchFamily="34" charset="0"/>
                <a:cs typeface="Verdana" panose="020B0604030504040204" pitchFamily="34" charset="0"/>
              </a:rPr>
              <a:t>acordándose que se presentaría al Pleno del CSN para análisis y, en su caso, </a:t>
            </a:r>
            <a:r>
              <a:rPr lang="es-ES" sz="1600" dirty="0" smtClean="0">
                <a:latin typeface="Verdana" panose="020B0604030504040204" pitchFamily="34" charset="0"/>
                <a:ea typeface="Verdana" panose="020B0604030504040204" pitchFamily="34" charset="0"/>
                <a:cs typeface="Verdana" panose="020B0604030504040204" pitchFamily="34" charset="0"/>
              </a:rPr>
              <a:t>aprobación.</a:t>
            </a:r>
          </a:p>
          <a:p>
            <a:pPr marL="285750" indent="-285750" algn="just">
              <a:spcBef>
                <a:spcPts val="1200"/>
              </a:spcBef>
              <a:spcAft>
                <a:spcPts val="1200"/>
              </a:spcAft>
              <a:buFont typeface="Wingdings" panose="05000000000000000000" pitchFamily="2" charset="2"/>
              <a:buChar char="§"/>
            </a:pPr>
            <a:r>
              <a:rPr lang="es-ES" sz="1600" dirty="0">
                <a:latin typeface="Verdana" panose="020B0604030504040204" pitchFamily="34" charset="0"/>
                <a:ea typeface="Verdana" panose="020B0604030504040204" pitchFamily="34" charset="0"/>
                <a:cs typeface="Verdana" panose="020B0604030504040204" pitchFamily="34" charset="0"/>
              </a:rPr>
              <a:t>El Pleno del CSN aprobó el Modelo de Gestión del Conocimiento antes referido al tiempo que acordó “Aprobar que la responsabilidad para desarrollo e implantación del Modelo de Gestión del Conocimiento del CSN recaiga en la Unidad de Investigación y Gestión del </a:t>
            </a:r>
            <a:r>
              <a:rPr lang="es-ES" sz="1600" dirty="0" smtClean="0">
                <a:latin typeface="Verdana" panose="020B0604030504040204" pitchFamily="34" charset="0"/>
                <a:ea typeface="Verdana" panose="020B0604030504040204" pitchFamily="34" charset="0"/>
                <a:cs typeface="Verdana" panose="020B0604030504040204" pitchFamily="34" charset="0"/>
              </a:rPr>
              <a:t>Conocimiento.” (IDGC).</a:t>
            </a:r>
            <a:endParaRPr lang="es-ES" sz="1600" dirty="0">
              <a:latin typeface="Verdana" panose="020B0604030504040204" pitchFamily="34" charset="0"/>
              <a:ea typeface="Verdana" panose="020B0604030504040204" pitchFamily="34" charset="0"/>
              <a:cs typeface="Verdana" panose="020B0604030504040204" pitchFamily="34" charset="0"/>
            </a:endParaRPr>
          </a:p>
        </p:txBody>
      </p:sp>
      <p:sp>
        <p:nvSpPr>
          <p:cNvPr id="4" name="CuadroTexto 3">
            <a:extLst>
              <a:ext uri="{FF2B5EF4-FFF2-40B4-BE49-F238E27FC236}">
                <a16:creationId xmlns="" xmlns:a16="http://schemas.microsoft.com/office/drawing/2014/main" id="{1E2B14A8-7803-A048-9DBF-525FFDE2ECAB}"/>
              </a:ext>
            </a:extLst>
          </p:cNvPr>
          <p:cNvSpPr txBox="1"/>
          <p:nvPr/>
        </p:nvSpPr>
        <p:spPr>
          <a:xfrm>
            <a:off x="2353235" y="3267635"/>
            <a:ext cx="184731" cy="369332"/>
          </a:xfrm>
          <a:prstGeom prst="rect">
            <a:avLst/>
          </a:prstGeom>
          <a:noFill/>
        </p:spPr>
        <p:txBody>
          <a:bodyPr wrap="none" rtlCol="0">
            <a:spAutoFit/>
          </a:bodyPr>
          <a:lstStyle/>
          <a:p>
            <a:endParaRPr lang="es-ES_tradnl" dirty="0"/>
          </a:p>
        </p:txBody>
      </p:sp>
    </p:spTree>
    <p:extLst>
      <p:ext uri="{BB962C8B-B14F-4D97-AF65-F5344CB8AC3E}">
        <p14:creationId xmlns:p14="http://schemas.microsoft.com/office/powerpoint/2010/main" val="330280539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Antecedentes. Resolución Congreso de los Diputados</a:t>
            </a:r>
            <a:endParaRPr lang="es-ES" dirty="0"/>
          </a:p>
        </p:txBody>
      </p:sp>
      <p:sp>
        <p:nvSpPr>
          <p:cNvPr id="3" name="Marcador de número de diapositiva 2"/>
          <p:cNvSpPr>
            <a:spLocks noGrp="1"/>
          </p:cNvSpPr>
          <p:nvPr>
            <p:ph type="sldNum" sz="quarter" idx="10"/>
          </p:nvPr>
        </p:nvSpPr>
        <p:spPr/>
        <p:txBody>
          <a:bodyPr/>
          <a:lstStyle/>
          <a:p>
            <a:fld id="{BA225631-B6DC-4ECA-939E-479967E181D0}" type="slidenum">
              <a:rPr lang="es-ES" smtClean="0"/>
              <a:pPr/>
              <a:t>9</a:t>
            </a:fld>
            <a:endParaRPr lang="es-ES" dirty="0"/>
          </a:p>
        </p:txBody>
      </p:sp>
      <p:sp>
        <p:nvSpPr>
          <p:cNvPr id="6" name="Rectángulo 5">
            <a:extLst>
              <a:ext uri="{FF2B5EF4-FFF2-40B4-BE49-F238E27FC236}">
                <a16:creationId xmlns="" xmlns:a16="http://schemas.microsoft.com/office/drawing/2014/main" id="{D3D9D31C-2B92-424B-83DD-1701B6A87B7D}"/>
              </a:ext>
            </a:extLst>
          </p:cNvPr>
          <p:cNvSpPr/>
          <p:nvPr/>
        </p:nvSpPr>
        <p:spPr>
          <a:xfrm>
            <a:off x="179388" y="3072426"/>
            <a:ext cx="8748855" cy="1800493"/>
          </a:xfrm>
          <a:prstGeom prst="rect">
            <a:avLst/>
          </a:prstGeom>
        </p:spPr>
        <p:txBody>
          <a:bodyPr wrap="square">
            <a:spAutoFit/>
          </a:bodyPr>
          <a:lstStyle/>
          <a:p>
            <a:pPr marL="285750" indent="-285750" algn="just">
              <a:spcAft>
                <a:spcPts val="600"/>
              </a:spcAft>
              <a:buFont typeface="Wingdings" panose="05000000000000000000" pitchFamily="2" charset="2"/>
              <a:buChar char="§"/>
            </a:pPr>
            <a:r>
              <a:rPr lang="es-ES" sz="1600" dirty="0">
                <a:latin typeface="Verdana" panose="020B0604030504040204" pitchFamily="34" charset="0"/>
                <a:ea typeface="Verdana" panose="020B0604030504040204" pitchFamily="34" charset="0"/>
                <a:cs typeface="Verdana" panose="020B0604030504040204" pitchFamily="34" charset="0"/>
              </a:rPr>
              <a:t>De esta forma el CSN da también respuesta a la Resolución decimoquinta del Congreso de los Diputados de junio de </a:t>
            </a:r>
            <a:r>
              <a:rPr lang="es-ES" sz="1600" dirty="0" smtClean="0">
                <a:latin typeface="Verdana" panose="020B0604030504040204" pitchFamily="34" charset="0"/>
                <a:ea typeface="Verdana" panose="020B0604030504040204" pitchFamily="34" charset="0"/>
                <a:cs typeface="Verdana" panose="020B0604030504040204" pitchFamily="34" charset="0"/>
              </a:rPr>
              <a:t>2017:</a:t>
            </a:r>
          </a:p>
          <a:p>
            <a:pPr marL="742950" lvl="1" indent="-285750" algn="just">
              <a:spcBef>
                <a:spcPts val="1200"/>
              </a:spcBef>
              <a:spcAft>
                <a:spcPts val="600"/>
              </a:spcAft>
              <a:buFont typeface="Wingdings" panose="05000000000000000000" pitchFamily="2" charset="2"/>
              <a:buChar char="Ø"/>
            </a:pPr>
            <a:r>
              <a:rPr lang="es-ES" sz="1600" dirty="0" smtClean="0">
                <a:latin typeface="Verdana" panose="020B0604030504040204" pitchFamily="34" charset="0"/>
                <a:ea typeface="Verdana" panose="020B0604030504040204" pitchFamily="34" charset="0"/>
                <a:cs typeface="Verdana" panose="020B0604030504040204" pitchFamily="34" charset="0"/>
              </a:rPr>
              <a:t>“</a:t>
            </a:r>
            <a:r>
              <a:rPr lang="es-ES" sz="1600" dirty="0">
                <a:latin typeface="Verdana" panose="020B0604030504040204" pitchFamily="34" charset="0"/>
                <a:ea typeface="Verdana" panose="020B0604030504040204" pitchFamily="34" charset="0"/>
                <a:cs typeface="Verdana" panose="020B0604030504040204" pitchFamily="34" charset="0"/>
              </a:rPr>
              <a:t>Decimoquinta. El Congreso de los Diputados insta al Consejo de Seguridad Nuclear a mantener, a través de una eficaz política de recursos humanos, la preservación de la gestión del conocimiento, como eje esencial de funcionamiento del órgano regulador basado en su capital humano.”</a:t>
            </a:r>
          </a:p>
        </p:txBody>
      </p:sp>
      <p:sp>
        <p:nvSpPr>
          <p:cNvPr id="4" name="CuadroTexto 3">
            <a:extLst>
              <a:ext uri="{FF2B5EF4-FFF2-40B4-BE49-F238E27FC236}">
                <a16:creationId xmlns="" xmlns:a16="http://schemas.microsoft.com/office/drawing/2014/main" id="{1E2B14A8-7803-A048-9DBF-525FFDE2ECAB}"/>
              </a:ext>
            </a:extLst>
          </p:cNvPr>
          <p:cNvSpPr txBox="1"/>
          <p:nvPr/>
        </p:nvSpPr>
        <p:spPr>
          <a:xfrm>
            <a:off x="2353235" y="3267635"/>
            <a:ext cx="184731" cy="369332"/>
          </a:xfrm>
          <a:prstGeom prst="rect">
            <a:avLst/>
          </a:prstGeom>
          <a:noFill/>
        </p:spPr>
        <p:txBody>
          <a:bodyPr wrap="none" rtlCol="0">
            <a:spAutoFit/>
          </a:bodyPr>
          <a:lstStyle/>
          <a:p>
            <a:endParaRPr lang="es-ES_tradnl" dirty="0"/>
          </a:p>
        </p:txBody>
      </p:sp>
    </p:spTree>
    <p:extLst>
      <p:ext uri="{BB962C8B-B14F-4D97-AF65-F5344CB8AC3E}">
        <p14:creationId xmlns:p14="http://schemas.microsoft.com/office/powerpoint/2010/main" val="875682310"/>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Bekaert_2">
  <a:themeElements>
    <a:clrScheme name="">
      <a:dk1>
        <a:srgbClr val="000000"/>
      </a:dk1>
      <a:lt1>
        <a:srgbClr val="FFFFFF"/>
      </a:lt1>
      <a:dk2>
        <a:srgbClr val="B50025"/>
      </a:dk2>
      <a:lt2>
        <a:srgbClr val="FAF700"/>
      </a:lt2>
      <a:accent1>
        <a:srgbClr val="79C1ED"/>
      </a:accent1>
      <a:accent2>
        <a:srgbClr val="0081D2"/>
      </a:accent2>
      <a:accent3>
        <a:srgbClr val="FFFFFF"/>
      </a:accent3>
      <a:accent4>
        <a:srgbClr val="000000"/>
      </a:accent4>
      <a:accent5>
        <a:srgbClr val="BEDDF4"/>
      </a:accent5>
      <a:accent6>
        <a:srgbClr val="0074BE"/>
      </a:accent6>
      <a:hlink>
        <a:srgbClr val="7CB01D"/>
      </a:hlink>
      <a:folHlink>
        <a:srgbClr val="BD90BB"/>
      </a:folHlink>
    </a:clrScheme>
    <a:fontScheme name="Bekaert_2">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Bekaert_2 1">
        <a:dk1>
          <a:srgbClr val="000000"/>
        </a:dk1>
        <a:lt1>
          <a:srgbClr val="FFFFFF"/>
        </a:lt1>
        <a:dk2>
          <a:srgbClr val="B50025"/>
        </a:dk2>
        <a:lt2>
          <a:srgbClr val="FAF700"/>
        </a:lt2>
        <a:accent1>
          <a:srgbClr val="2D8BC2"/>
        </a:accent1>
        <a:accent2>
          <a:srgbClr val="79C1ED"/>
        </a:accent2>
        <a:accent3>
          <a:srgbClr val="FFFFFF"/>
        </a:accent3>
        <a:accent4>
          <a:srgbClr val="000000"/>
        </a:accent4>
        <a:accent5>
          <a:srgbClr val="ADC4DD"/>
        </a:accent5>
        <a:accent6>
          <a:srgbClr val="6DAFD7"/>
        </a:accent6>
        <a:hlink>
          <a:srgbClr val="7CB01D"/>
        </a:hlink>
        <a:folHlink>
          <a:srgbClr val="BD90BB"/>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4.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11357</TotalTime>
  <Words>1923</Words>
  <Application>Microsoft Office PowerPoint</Application>
  <PresentationFormat>Presentación en pantalla (4:3)</PresentationFormat>
  <Paragraphs>218</Paragraphs>
  <Slides>20</Slides>
  <Notes>19</Notes>
  <HiddenSlides>0</HiddenSlides>
  <MMClips>0</MMClips>
  <ScaleCrop>false</ScaleCrop>
  <HeadingPairs>
    <vt:vector size="6" baseType="variant">
      <vt:variant>
        <vt:lpstr>Fuentes usadas</vt:lpstr>
      </vt:variant>
      <vt:variant>
        <vt:i4>11</vt:i4>
      </vt:variant>
      <vt:variant>
        <vt:lpstr>Tema</vt:lpstr>
      </vt:variant>
      <vt:variant>
        <vt:i4>2</vt:i4>
      </vt:variant>
      <vt:variant>
        <vt:lpstr>Títulos de diapositiva</vt:lpstr>
      </vt:variant>
      <vt:variant>
        <vt:i4>20</vt:i4>
      </vt:variant>
    </vt:vector>
  </HeadingPairs>
  <TitlesOfParts>
    <vt:vector size="33" baseType="lpstr">
      <vt:lpstr>ＭＳ Ｐゴシック</vt:lpstr>
      <vt:lpstr>Arial</vt:lpstr>
      <vt:lpstr>Avenir LT Std 35 Light</vt:lpstr>
      <vt:lpstr>Avenir Next</vt:lpstr>
      <vt:lpstr>AvenirNext LT Pro Regular</vt:lpstr>
      <vt:lpstr>Calibri</vt:lpstr>
      <vt:lpstr>Just The Way You Are</vt:lpstr>
      <vt:lpstr>Symbol</vt:lpstr>
      <vt:lpstr>TradeGothic Bold</vt:lpstr>
      <vt:lpstr>Verdana</vt:lpstr>
      <vt:lpstr>Wingdings</vt:lpstr>
      <vt:lpstr>Tema de Office</vt:lpstr>
      <vt:lpstr>Bekaert_2</vt:lpstr>
      <vt:lpstr>Presentación de PowerPoint</vt:lpstr>
      <vt:lpstr>Contenido</vt:lpstr>
      <vt:lpstr>Antecedentes</vt:lpstr>
      <vt:lpstr>Antecedentes</vt:lpstr>
      <vt:lpstr>Metodología RECOR</vt:lpstr>
      <vt:lpstr>Antecedentes: Resultados obtenidos</vt:lpstr>
      <vt:lpstr>Antecedentes: Resultados obtenidos</vt:lpstr>
      <vt:lpstr>Antecedentes</vt:lpstr>
      <vt:lpstr>Antecedentes. Resolución Congreso de los Diputados</vt:lpstr>
      <vt:lpstr>Situación actual</vt:lpstr>
      <vt:lpstr>Objetivos</vt:lpstr>
      <vt:lpstr>Componentes del proyecto (1/6)</vt:lpstr>
      <vt:lpstr>Componentes del proyecto (2/6)</vt:lpstr>
      <vt:lpstr>Componentes del proyecto (3/6)</vt:lpstr>
      <vt:lpstr>Componentes del proyecto (4/6)</vt:lpstr>
      <vt:lpstr>Componentes del proyecto (5/6)</vt:lpstr>
      <vt:lpstr>Componentes del proyecto (6/6)</vt:lpstr>
      <vt:lpstr>Conclusiones</vt:lpstr>
      <vt:lpstr>Agradecimiento a los implicados en el Proceso Recor de Preservación del Conocimiento</vt:lpstr>
      <vt:lpstr>Presentación de PowerPoint</vt:lpstr>
    </vt:vector>
  </TitlesOfParts>
  <Company>ICA2</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Diapositiva 1</dc:title>
  <dc:creator>Néstor Luis González Aure</dc:creator>
  <cp:lastModifiedBy>CASTELAO LOPEZ CARLOS</cp:lastModifiedBy>
  <cp:revision>599</cp:revision>
  <cp:lastPrinted>2013-10-24T17:41:58Z</cp:lastPrinted>
  <dcterms:created xsi:type="dcterms:W3CDTF">2012-01-20T09:50:14Z</dcterms:created>
  <dcterms:modified xsi:type="dcterms:W3CDTF">2018-11-19T08:03:27Z</dcterms:modified>
</cp:coreProperties>
</file>