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332" r:id="rId2"/>
    <p:sldId id="453" r:id="rId3"/>
    <p:sldId id="482" r:id="rId4"/>
    <p:sldId id="483" r:id="rId5"/>
    <p:sldId id="498" r:id="rId6"/>
    <p:sldId id="485" r:id="rId7"/>
    <p:sldId id="488" r:id="rId8"/>
    <p:sldId id="493" r:id="rId9"/>
    <p:sldId id="494" r:id="rId10"/>
    <p:sldId id="495" r:id="rId11"/>
    <p:sldId id="496" r:id="rId12"/>
    <p:sldId id="497" r:id="rId13"/>
    <p:sldId id="486" r:id="rId14"/>
    <p:sldId id="491" r:id="rId15"/>
    <p:sldId id="489" r:id="rId16"/>
    <p:sldId id="490" r:id="rId17"/>
    <p:sldId id="487" r:id="rId18"/>
    <p:sldId id="492" r:id="rId19"/>
    <p:sldId id="418" r:id="rId20"/>
  </p:sldIdLst>
  <p:sldSz cx="9144000" cy="5143500" type="screen16x9"/>
  <p:notesSz cx="6797675" cy="9926638"/>
  <p:defaultTextStyle>
    <a:defPPr>
      <a:defRPr lang="es-ES_tradnl"/>
    </a:defPPr>
    <a:lvl1pPr marL="0" algn="l" defTabSz="8162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23" algn="l" defTabSz="8162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46" algn="l" defTabSz="8162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369" algn="l" defTabSz="8162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493" algn="l" defTabSz="8162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14" algn="l" defTabSz="8162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739" algn="l" defTabSz="8162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862" algn="l" defTabSz="8162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984" algn="l" defTabSz="81624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4">
          <p15:clr>
            <a:srgbClr val="A4A3A4"/>
          </p15:clr>
        </p15:guide>
        <p15:guide id="2" pos="38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F"/>
    <a:srgbClr val="B6D900"/>
    <a:srgbClr val="A8D200"/>
    <a:srgbClr val="FF66CC"/>
    <a:srgbClr val="843C0C"/>
    <a:srgbClr val="D9D957"/>
    <a:srgbClr val="B6C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9" autoAdjust="0"/>
    <p:restoredTop sz="78495" autoAdjust="0"/>
  </p:normalViewPr>
  <p:slideViewPr>
    <p:cSldViewPr snapToGrid="0" snapToObjects="1">
      <p:cViewPr>
        <p:scale>
          <a:sx n="86" d="100"/>
          <a:sy n="86" d="100"/>
        </p:scale>
        <p:origin x="-77" y="360"/>
      </p:cViewPr>
      <p:guideLst>
        <p:guide orient="horz" pos="1631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3" d="100"/>
          <a:sy n="163" d="100"/>
        </p:scale>
        <p:origin x="60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83303-0926-9D49-8347-39A7C4147158}" type="datetimeFigureOut">
              <a:rPr lang="es-ES_tradnl" smtClean="0"/>
              <a:t>06/02/2018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smtClean="0"/>
              <a:t>Reproduction authorized provided tha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F633-0840-3940-BE57-6C0483C4E1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06679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8A5AA-81D3-9D4B-B2F2-14EA3E1905B1}" type="datetimeFigureOut">
              <a:rPr lang="es-ES_tradnl" smtClean="0"/>
              <a:t>06/02/2018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smtClean="0"/>
              <a:t>Reproduction authorized provided tha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F2F5D-3C76-7548-BD70-EB632B44B8F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77471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8162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23" algn="l" defTabSz="8162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46" algn="l" defTabSz="8162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369" algn="l" defTabSz="8162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493" algn="l" defTabSz="8162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614" algn="l" defTabSz="8162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739" algn="l" defTabSz="8162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862" algn="l" defTabSz="8162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984" algn="l" defTabSz="81624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0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9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10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11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12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13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14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15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16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17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1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2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3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4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5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6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7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_tradnl" smtClean="0">
                <a:solidFill>
                  <a:prstClr val="black"/>
                </a:solidFill>
              </a:rPr>
              <a:pPr/>
              <a:t>8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525490" y="634540"/>
            <a:ext cx="8103123" cy="5562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9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08123" indent="0">
              <a:buFontTx/>
              <a:buNone/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16246" indent="0">
              <a:buFontTx/>
              <a:buNone/>
              <a:defRPr/>
            </a:lvl3pPr>
            <a:lvl4pPr marL="1224369" indent="0">
              <a:buFontTx/>
              <a:buNone/>
              <a:defRPr/>
            </a:lvl4pPr>
            <a:lvl5pPr marL="1632493" indent="0">
              <a:buFontTx/>
              <a:buNone/>
              <a:defRPr/>
            </a:lvl5pPr>
          </a:lstStyle>
          <a:p>
            <a:pPr lvl="0"/>
            <a:r>
              <a:rPr lang="es-ES" dirty="0" smtClean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341241" y="1777119"/>
            <a:ext cx="7287373" cy="21007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08123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 marL="816246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 marL="1224369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 marL="1632493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 smtClean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1562" y="4651385"/>
            <a:ext cx="2577855" cy="16792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4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08123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2pPr>
            <a:lvl3pPr marL="816246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3pPr>
            <a:lvl4pPr marL="1224369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4pPr>
            <a:lvl5pPr marL="1632493" indent="0">
              <a:buNone/>
              <a:defRPr sz="15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 smtClean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525067" y="1778249"/>
            <a:ext cx="628325" cy="346740"/>
          </a:xfrm>
          <a:prstGeom prst="rect">
            <a:avLst/>
          </a:prstGeom>
          <a:solidFill>
            <a:srgbClr val="A8D200"/>
          </a:solidFill>
        </p:spPr>
        <p:txBody>
          <a:bodyPr lIns="64271" tIns="32136" rIns="64271" bIns="32136"/>
          <a:lstStyle>
            <a:lvl1pPr marL="0" indent="0" algn="ctr">
              <a:buNone/>
              <a:defRPr sz="2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23" indent="0">
              <a:buNone/>
              <a:defRPr sz="4300"/>
            </a:lvl2pPr>
            <a:lvl3pPr marL="816246" indent="0">
              <a:buNone/>
              <a:defRPr sz="4300"/>
            </a:lvl3pPr>
            <a:lvl4pPr marL="1224369" indent="0">
              <a:buNone/>
              <a:defRPr sz="4300"/>
            </a:lvl4pPr>
            <a:lvl5pPr marL="1632493" indent="0">
              <a:buNone/>
              <a:defRPr sz="4300"/>
            </a:lvl5pPr>
          </a:lstStyle>
          <a:p>
            <a:pPr lvl="0"/>
            <a:r>
              <a:rPr lang="es-ES" dirty="0" smtClean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953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imagen 8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9143999" cy="4345537"/>
          </a:xfrm>
          <a:prstGeom prst="rect">
            <a:avLst/>
          </a:prstGeom>
        </p:spPr>
        <p:txBody>
          <a:bodyPr lIns="74062" tIns="37031" rIns="74062" bIns="37031"/>
          <a:lstStyle/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525489" y="634538"/>
            <a:ext cx="8107900" cy="878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70312" indent="0">
              <a:buFontTx/>
              <a:buNone/>
              <a:defRPr sz="23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40624" indent="0">
              <a:buFontTx/>
              <a:buNone/>
              <a:defRPr/>
            </a:lvl3pPr>
            <a:lvl4pPr marL="1110935" indent="0">
              <a:buFontTx/>
              <a:buNone/>
              <a:defRPr/>
            </a:lvl4pPr>
            <a:lvl5pPr marL="1481246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01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imagen 8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9143999" cy="4345537"/>
          </a:xfrm>
          <a:prstGeom prst="rect">
            <a:avLst/>
          </a:prstGeom>
        </p:spPr>
        <p:txBody>
          <a:bodyPr lIns="74062" tIns="37031" rIns="74062" bIns="37031"/>
          <a:lstStyle/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525489" y="634538"/>
            <a:ext cx="8107900" cy="878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70312" indent="0">
              <a:buFontTx/>
              <a:buNone/>
              <a:defRPr sz="23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40624" indent="0">
              <a:buFontTx/>
              <a:buNone/>
              <a:defRPr/>
            </a:lvl3pPr>
            <a:lvl4pPr marL="1110935" indent="0">
              <a:buFontTx/>
              <a:buNone/>
              <a:defRPr/>
            </a:lvl4pPr>
            <a:lvl5pPr marL="1481246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01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28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1"/>
          <a:stretch/>
        </p:blipFill>
        <p:spPr bwMode="auto">
          <a:xfrm>
            <a:off x="6781462" y="4589758"/>
            <a:ext cx="2232528" cy="55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2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82" r:id="rId2"/>
    <p:sldLayoutId id="2147483786" r:id="rId3"/>
    <p:sldLayoutId id="214748378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16246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62" indent="-204062" algn="l" defTabSz="816246" rtl="0" eaLnBrk="1" latinLnBrk="0" hangingPunct="1">
        <a:lnSpc>
          <a:spcPct val="90000"/>
        </a:lnSpc>
        <a:spcBef>
          <a:spcPts val="893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185" indent="-204062" algn="l" defTabSz="816246" rtl="0" eaLnBrk="1" latinLnBrk="0" hangingPunct="1">
        <a:lnSpc>
          <a:spcPct val="90000"/>
        </a:lnSpc>
        <a:spcBef>
          <a:spcPts val="446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08" indent="-204062" algn="l" defTabSz="816246" rtl="0" eaLnBrk="1" latinLnBrk="0" hangingPunct="1">
        <a:lnSpc>
          <a:spcPct val="90000"/>
        </a:lnSpc>
        <a:spcBef>
          <a:spcPts val="446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32" indent="-204062" algn="l" defTabSz="816246" rtl="0" eaLnBrk="1" latinLnBrk="0" hangingPunct="1">
        <a:lnSpc>
          <a:spcPct val="90000"/>
        </a:lnSpc>
        <a:spcBef>
          <a:spcPts val="446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55" indent="-204062" algn="l" defTabSz="816246" rtl="0" eaLnBrk="1" latinLnBrk="0" hangingPunct="1">
        <a:lnSpc>
          <a:spcPct val="90000"/>
        </a:lnSpc>
        <a:spcBef>
          <a:spcPts val="446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77" indent="-204062" algn="l" defTabSz="816246" rtl="0" eaLnBrk="1" latinLnBrk="0" hangingPunct="1">
        <a:lnSpc>
          <a:spcPct val="90000"/>
        </a:lnSpc>
        <a:spcBef>
          <a:spcPts val="446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00" indent="-204062" algn="l" defTabSz="816246" rtl="0" eaLnBrk="1" latinLnBrk="0" hangingPunct="1">
        <a:lnSpc>
          <a:spcPct val="90000"/>
        </a:lnSpc>
        <a:spcBef>
          <a:spcPts val="446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24" indent="-204062" algn="l" defTabSz="816246" rtl="0" eaLnBrk="1" latinLnBrk="0" hangingPunct="1">
        <a:lnSpc>
          <a:spcPct val="90000"/>
        </a:lnSpc>
        <a:spcBef>
          <a:spcPts val="446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46" indent="-204062" algn="l" defTabSz="816246" rtl="0" eaLnBrk="1" latinLnBrk="0" hangingPunct="1">
        <a:lnSpc>
          <a:spcPct val="90000"/>
        </a:lnSpc>
        <a:spcBef>
          <a:spcPts val="446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8162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3" algn="l" defTabSz="8162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6" algn="l" defTabSz="8162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9" algn="l" defTabSz="8162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93" algn="l" defTabSz="8162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14" algn="l" defTabSz="8162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39" algn="l" defTabSz="8162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62" algn="l" defTabSz="8162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84" algn="l" defTabSz="81624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jose.tomas@cdti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495517" y="1426629"/>
            <a:ext cx="8103123" cy="542863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A8D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 CDTI-KETEP</a:t>
            </a:r>
          </a:p>
          <a:p>
            <a:pPr algn="ctr"/>
            <a:r>
              <a:rPr lang="en-US" sz="2400" dirty="0" smtClean="0">
                <a:solidFill>
                  <a:srgbClr val="A8D200"/>
                </a:solidFill>
              </a:rPr>
              <a:t>PROGRAMA BILATERAL</a:t>
            </a:r>
          </a:p>
          <a:p>
            <a:pPr algn="ctr"/>
            <a:r>
              <a:rPr lang="en-US" sz="2000" i="1" dirty="0" smtClean="0">
                <a:solidFill>
                  <a:srgbClr val="A8D200"/>
                </a:solidFill>
              </a:rPr>
              <a:t>KOREA &amp; SPAIN ENERGY INNOVATING PROGRAM (KSEI)</a:t>
            </a:r>
          </a:p>
          <a:p>
            <a:pPr algn="ctr"/>
            <a:endParaRPr lang="en-US" sz="2000" i="1" dirty="0" smtClean="0">
              <a:solidFill>
                <a:srgbClr val="A8D200"/>
              </a:solidFill>
            </a:endParaRPr>
          </a:p>
          <a:p>
            <a:pPr algn="ctr"/>
            <a:r>
              <a:rPr lang="en-US" sz="1800" dirty="0">
                <a:solidFill>
                  <a:srgbClr val="A8D200"/>
                </a:solidFill>
              </a:rPr>
              <a:t/>
            </a:r>
            <a:br>
              <a:rPr lang="en-US" sz="1800" dirty="0">
                <a:solidFill>
                  <a:srgbClr val="A8D200"/>
                </a:solidFill>
              </a:rPr>
            </a:br>
            <a:endParaRPr lang="es-ES_tradnl" sz="1800" dirty="0">
              <a:solidFill>
                <a:srgbClr val="A8D200"/>
              </a:solidFill>
            </a:endParaRPr>
          </a:p>
        </p:txBody>
      </p:sp>
      <p:sp>
        <p:nvSpPr>
          <p:cNvPr id="12" name="Marcador de texto 2"/>
          <p:cNvSpPr txBox="1">
            <a:spLocks/>
          </p:cNvSpPr>
          <p:nvPr/>
        </p:nvSpPr>
        <p:spPr>
          <a:xfrm>
            <a:off x="305829" y="3987568"/>
            <a:ext cx="2960269" cy="861337"/>
          </a:xfrm>
          <a:prstGeom prst="rect">
            <a:avLst/>
          </a:prstGeom>
        </p:spPr>
        <p:txBody>
          <a:bodyPr lIns="74062" tIns="37031" rIns="74062" bIns="3703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1200" dirty="0"/>
              <a:t>Inmaculada Cabrera Hinojosa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1200" dirty="0" smtClean="0"/>
              <a:t>Responsable proyectos con Corea  CDTI-E.P.E</a:t>
            </a:r>
            <a:r>
              <a:rPr lang="es-ES_tradnl" sz="1200" dirty="0"/>
              <a:t>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1200" dirty="0">
                <a:hlinkClick r:id="rId3"/>
              </a:rPr>
              <a:t>Inmaculada.cabrera@cdti.es</a:t>
            </a:r>
            <a:r>
              <a:rPr lang="es-ES_tradnl" sz="1200" dirty="0"/>
              <a:t> </a:t>
            </a:r>
          </a:p>
          <a:p>
            <a:pPr marL="0" indent="0" algn="r" defTabSz="816246">
              <a:spcBef>
                <a:spcPts val="893"/>
              </a:spcBef>
              <a:buNone/>
            </a:pP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r" defTabSz="816246">
              <a:spcBef>
                <a:spcPts val="893"/>
              </a:spcBef>
              <a:buNone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r" defTabSz="816246">
              <a:spcBef>
                <a:spcPts val="893"/>
              </a:spcBef>
              <a:buNone/>
            </a:pPr>
            <a:endParaRPr lang="es-ES_tradnl" sz="2500" dirty="0"/>
          </a:p>
        </p:txBody>
      </p:sp>
      <p:sp>
        <p:nvSpPr>
          <p:cNvPr id="2" name="AutoShape 4" descr="https://www.crossed-flag-pins.com/Friendship-Pins/Spain/Flag-Pins-Spain-Sloveni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2 CuadroTexto"/>
          <p:cNvSpPr txBox="1"/>
          <p:nvPr/>
        </p:nvSpPr>
        <p:spPr>
          <a:xfrm>
            <a:off x="6987769" y="4141238"/>
            <a:ext cx="1918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 smtClean="0"/>
              <a:t>Madrid, </a:t>
            </a:r>
            <a:r>
              <a:rPr lang="es-ES_tradnl" sz="1200" b="1" dirty="0"/>
              <a:t>6</a:t>
            </a:r>
            <a:r>
              <a:rPr lang="es-ES_tradnl" sz="1200" b="1" dirty="0" smtClean="0"/>
              <a:t> de Febrero  2018</a:t>
            </a:r>
            <a:endParaRPr lang="es-ES_tradnl" sz="12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5" y="481244"/>
            <a:ext cx="1423391" cy="63870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606284"/>
            <a:ext cx="2461260" cy="38862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85870" y="3630367"/>
            <a:ext cx="4414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CEIDEN: Plataforma Tecnológica de Energía Nuclear de Fisión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394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KETEP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2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370490" y="2054597"/>
            <a:ext cx="355766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Países con los que dispone de acuerdos de colaboración, tanto para el desarrollo conjunto de tecnologías, como para la transferencia tecnológica.</a:t>
            </a:r>
          </a:p>
          <a:p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2" y="1403037"/>
            <a:ext cx="4850138" cy="36376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8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KETEP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2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1521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7" y="1351521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6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KETEP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2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65" y="1196975"/>
            <a:ext cx="4533363" cy="34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788332" y="1895032"/>
            <a:ext cx="6693931" cy="708818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Programa</a:t>
            </a:r>
            <a:r>
              <a:rPr lang="en-US" sz="3600" dirty="0" smtClean="0"/>
              <a:t> KSEI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700656" y="1922327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 smtClean="0"/>
              <a:t>3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10" y="213850"/>
            <a:ext cx="3998646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Programa</a:t>
            </a:r>
            <a:r>
              <a:rPr lang="en-US" sz="3600" dirty="0" smtClean="0"/>
              <a:t> KSEI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 smtClean="0"/>
              <a:t>3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40159" y="1346259"/>
            <a:ext cx="64124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PROYECTOS QUE SE APOYAN</a:t>
            </a:r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" y="3015313"/>
            <a:ext cx="716976" cy="6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09944" y="3086458"/>
            <a:ext cx="1954201" cy="4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6950">
              <a:lnSpc>
                <a:spcPct val="70000"/>
              </a:lnSpc>
              <a:spcBef>
                <a:spcPct val="90000"/>
              </a:spcBef>
              <a:defRPr/>
            </a:pPr>
            <a:r>
              <a:rPr lang="es-ES" dirty="0" smtClean="0">
                <a:ea typeface="ＭＳ Ｐゴシック" charset="-128"/>
              </a:rPr>
              <a:t>Producto, proceso o servicio innovador</a:t>
            </a:r>
            <a:endParaRPr lang="es-ES" dirty="0">
              <a:ea typeface="ＭＳ Ｐゴシック" charset="-128"/>
            </a:endParaRPr>
          </a:p>
        </p:txBody>
      </p:sp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08" y="4094937"/>
            <a:ext cx="517271" cy="54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82" y="2893609"/>
            <a:ext cx="821956" cy="69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7073645" y="3182152"/>
            <a:ext cx="1980203" cy="30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96950">
              <a:lnSpc>
                <a:spcPct val="70000"/>
              </a:lnSpc>
              <a:spcBef>
                <a:spcPct val="90000"/>
              </a:spcBef>
              <a:defRPr/>
            </a:pPr>
            <a:r>
              <a:rPr lang="es-ES" dirty="0" smtClean="0">
                <a:ea typeface="ＭＳ Ｐゴシック" charset="-128"/>
              </a:rPr>
              <a:t>Orientado a mercado</a:t>
            </a:r>
            <a:endParaRPr lang="es-ES" dirty="0">
              <a:ea typeface="ＭＳ Ｐゴシック" charset="-128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5026420" y="1926120"/>
            <a:ext cx="846228" cy="833770"/>
          </a:xfrm>
          <a:prstGeom prst="ellipse">
            <a:avLst/>
          </a:prstGeom>
          <a:noFill/>
          <a:ln>
            <a:solidFill>
              <a:srgbClr val="00297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Elipse"/>
          <p:cNvSpPr/>
          <p:nvPr/>
        </p:nvSpPr>
        <p:spPr>
          <a:xfrm>
            <a:off x="3028746" y="2893608"/>
            <a:ext cx="846228" cy="833770"/>
          </a:xfrm>
          <a:prstGeom prst="ellipse">
            <a:avLst/>
          </a:prstGeom>
          <a:noFill/>
          <a:ln>
            <a:solidFill>
              <a:srgbClr val="00297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Elipse"/>
          <p:cNvSpPr/>
          <p:nvPr/>
        </p:nvSpPr>
        <p:spPr>
          <a:xfrm>
            <a:off x="6186618" y="2917398"/>
            <a:ext cx="846228" cy="833770"/>
          </a:xfrm>
          <a:prstGeom prst="ellipse">
            <a:avLst/>
          </a:prstGeom>
          <a:noFill/>
          <a:ln>
            <a:solidFill>
              <a:srgbClr val="00297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Elipse"/>
          <p:cNvSpPr/>
          <p:nvPr/>
        </p:nvSpPr>
        <p:spPr>
          <a:xfrm>
            <a:off x="1620344" y="1845574"/>
            <a:ext cx="846228" cy="833770"/>
          </a:xfrm>
          <a:prstGeom prst="ellipse">
            <a:avLst/>
          </a:prstGeom>
          <a:noFill/>
          <a:ln>
            <a:solidFill>
              <a:srgbClr val="00297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984603" y="3090410"/>
            <a:ext cx="2084975" cy="4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96950">
              <a:lnSpc>
                <a:spcPct val="70000"/>
              </a:lnSpc>
              <a:spcBef>
                <a:spcPct val="90000"/>
              </a:spcBef>
              <a:defRPr/>
            </a:pPr>
            <a:r>
              <a:rPr lang="es-ES" dirty="0" smtClean="0">
                <a:ea typeface="ＭＳ Ｐゴシック" charset="-128"/>
              </a:rPr>
              <a:t>Cooperación internacional efectiva</a:t>
            </a:r>
            <a:endParaRPr lang="es-ES" b="0" dirty="0" smtClean="0">
              <a:ea typeface="ＭＳ Ｐゴシック" charset="-128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700442" y="2099403"/>
            <a:ext cx="2039449" cy="2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96950">
              <a:lnSpc>
                <a:spcPct val="70000"/>
              </a:lnSpc>
              <a:spcBef>
                <a:spcPct val="90000"/>
              </a:spcBef>
              <a:defRPr/>
            </a:pPr>
            <a:r>
              <a:rPr lang="es-ES" dirty="0" smtClean="0">
                <a:ea typeface="ＭＳ Ｐゴシック" charset="-128"/>
              </a:rPr>
              <a:t>Proyecto de INVESTIGACIÓN y DESARROLLO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409863" y="4270812"/>
            <a:ext cx="2384181" cy="2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96950">
              <a:lnSpc>
                <a:spcPct val="70000"/>
              </a:lnSpc>
              <a:spcBef>
                <a:spcPct val="90000"/>
              </a:spcBef>
              <a:defRPr/>
            </a:pPr>
            <a:r>
              <a:rPr lang="es-ES" dirty="0" smtClean="0">
                <a:ea typeface="ＭＳ Ｐゴシック" charset="-128"/>
              </a:rPr>
              <a:t>Financiación nacional</a:t>
            </a:r>
            <a:endParaRPr lang="es-ES" b="0" i="1" dirty="0" smtClean="0">
              <a:ea typeface="ＭＳ Ｐゴシック" charset="-128"/>
            </a:endParaRPr>
          </a:p>
        </p:txBody>
      </p: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1" y="3172155"/>
            <a:ext cx="639572" cy="4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Elipse"/>
          <p:cNvSpPr/>
          <p:nvPr/>
        </p:nvSpPr>
        <p:spPr>
          <a:xfrm>
            <a:off x="294263" y="2893609"/>
            <a:ext cx="846228" cy="833770"/>
          </a:xfrm>
          <a:prstGeom prst="ellipse">
            <a:avLst/>
          </a:prstGeom>
          <a:noFill/>
          <a:ln>
            <a:solidFill>
              <a:srgbClr val="00297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Elipse"/>
          <p:cNvSpPr/>
          <p:nvPr/>
        </p:nvSpPr>
        <p:spPr>
          <a:xfrm>
            <a:off x="3104782" y="4041495"/>
            <a:ext cx="846228" cy="833770"/>
          </a:xfrm>
          <a:prstGeom prst="ellipse">
            <a:avLst/>
          </a:prstGeom>
          <a:noFill/>
          <a:ln>
            <a:solidFill>
              <a:srgbClr val="00297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9" name="Picture 15" descr="Resultado de imagen de technology ico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48" y="2041800"/>
            <a:ext cx="568971" cy="6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6343101" y="2209162"/>
            <a:ext cx="1954201" cy="22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96950">
              <a:lnSpc>
                <a:spcPct val="70000"/>
              </a:lnSpc>
              <a:spcBef>
                <a:spcPct val="90000"/>
              </a:spcBef>
              <a:defRPr/>
            </a:pPr>
            <a:r>
              <a:rPr lang="es-ES" b="0" dirty="0" smtClean="0">
                <a:ea typeface="ＭＳ Ｐゴシック" charset="-128"/>
              </a:rPr>
              <a:t>Área Tecnológica: ENERGÍA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20945" y="1898038"/>
            <a:ext cx="8968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I+D</a:t>
            </a:r>
            <a:endParaRPr lang="es-E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1 Elipse"/>
          <p:cNvSpPr/>
          <p:nvPr/>
        </p:nvSpPr>
        <p:spPr>
          <a:xfrm>
            <a:off x="5077742" y="1720786"/>
            <a:ext cx="3002349" cy="12444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17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7" grpId="0" animBg="1"/>
      <p:bldP spid="28" grpId="0" animBg="1"/>
      <p:bldP spid="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Programa</a:t>
            </a:r>
            <a:r>
              <a:rPr lang="en-US" sz="3600" dirty="0" smtClean="0"/>
              <a:t> KSEI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 smtClean="0"/>
              <a:t>3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40159" y="1346259"/>
            <a:ext cx="64124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Financiación</a:t>
            </a:r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06" y="2036603"/>
            <a:ext cx="3433226" cy="234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Programa</a:t>
            </a:r>
            <a:r>
              <a:rPr lang="en-US" sz="3600" dirty="0" smtClean="0"/>
              <a:t> KSEI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 smtClean="0"/>
              <a:t>3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40159" y="1346259"/>
            <a:ext cx="64124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Calendario – Convocatoria piloto 2018</a:t>
            </a:r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43332"/>
              </p:ext>
            </p:extLst>
          </p:nvPr>
        </p:nvGraphicFramePr>
        <p:xfrm>
          <a:off x="1256633" y="1930668"/>
          <a:ext cx="60960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Publicación de la Convocatoria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Febrero 2018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Fecha límite presentación</a:t>
                      </a:r>
                      <a:r>
                        <a:rPr lang="es-ES_tradnl" baseline="0" dirty="0" smtClean="0"/>
                        <a:t> propuestas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aseline="0" dirty="0" smtClean="0"/>
                        <a:t>1 de </a:t>
                      </a:r>
                      <a:r>
                        <a:rPr lang="es-ES_tradnl" dirty="0" smtClean="0"/>
                        <a:t>Junio 2018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Financiación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31 de Octubre 2018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788332" y="1895032"/>
            <a:ext cx="6693931" cy="708818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Próximas</a:t>
            </a:r>
            <a:r>
              <a:rPr lang="en-US" sz="3600" dirty="0" smtClean="0"/>
              <a:t> </a:t>
            </a:r>
            <a:r>
              <a:rPr lang="en-US" sz="3600" dirty="0" err="1" smtClean="0"/>
              <a:t>acciones</a:t>
            </a:r>
            <a:r>
              <a:rPr lang="en-US" sz="3600" dirty="0" smtClean="0"/>
              <a:t> 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700656" y="1922327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4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10" y="213850"/>
            <a:ext cx="3998646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Próximas</a:t>
            </a:r>
            <a:r>
              <a:rPr lang="en-US" sz="3600" dirty="0" smtClean="0"/>
              <a:t> </a:t>
            </a:r>
            <a:r>
              <a:rPr lang="en-US" sz="3600" dirty="0" err="1" smtClean="0"/>
              <a:t>acciones</a:t>
            </a:r>
            <a:endParaRPr lang="en-US" sz="3600" dirty="0" smtClean="0"/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 smtClean="0"/>
              <a:t>4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40159" y="1342088"/>
            <a:ext cx="64124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Próximas acciones</a:t>
            </a: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26679" y="1894598"/>
            <a:ext cx="6412474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Contactos con plataformas tecnológicas</a:t>
            </a:r>
          </a:p>
          <a:p>
            <a:pPr marL="342900" indent="-342900">
              <a:buFont typeface="Wingdings" pitchFamily="2" charset="2"/>
              <a:buChar char="Ø"/>
            </a:pPr>
            <a:endParaRPr lang="es-ES_tradnl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Identificación de posibles áreas prioritarias y/o de interés</a:t>
            </a:r>
          </a:p>
          <a:p>
            <a:pPr marL="342900" indent="-342900">
              <a:buFont typeface="Wingdings" pitchFamily="2" charset="2"/>
              <a:buChar char="Ø"/>
            </a:pPr>
            <a:endParaRPr lang="es-ES_tradnl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Publicación de la convocatoria y difusión de la misma</a:t>
            </a:r>
          </a:p>
          <a:p>
            <a:pPr marL="342900" indent="-342900">
              <a:buFont typeface="Wingdings" pitchFamily="2" charset="2"/>
              <a:buChar char="Ø"/>
            </a:pPr>
            <a:endParaRPr lang="es-ES_tradnl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Misión tecnológica a Corea (Último trimestre 2018)</a:t>
            </a:r>
          </a:p>
          <a:p>
            <a:pPr marL="342900" indent="-342900">
              <a:buFont typeface="Wingdings" pitchFamily="2" charset="2"/>
              <a:buChar char="Ø"/>
            </a:pPr>
            <a:endParaRPr lang="es-ES_tradn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0621" y="1375345"/>
            <a:ext cx="7002125" cy="2143048"/>
          </a:xfrm>
          <a:prstGeom prst="rect">
            <a:avLst/>
          </a:prstGeom>
          <a:noFill/>
        </p:spPr>
        <p:txBody>
          <a:bodyPr wrap="square" lIns="74066" tIns="37033" rIns="74066" bIns="37033" rtlCol="0">
            <a:spAutoFit/>
          </a:bodyPr>
          <a:lstStyle/>
          <a:p>
            <a:pPr algn="ctr">
              <a:lnSpc>
                <a:spcPct val="120000"/>
              </a:lnSpc>
            </a:pPr>
            <a:endParaRPr lang="es-ES_tradnl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s-ES_tradnl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Gracias por su atención</a:t>
            </a:r>
          </a:p>
          <a:p>
            <a:pPr algn="ctr">
              <a:lnSpc>
                <a:spcPct val="120000"/>
              </a:lnSpc>
            </a:pPr>
            <a:endParaRPr lang="es-ES_tradnl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endParaRPr lang="es-ES_tradnl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0" y="3886200"/>
            <a:ext cx="5057689" cy="9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33263" y="533865"/>
            <a:ext cx="7171814" cy="1367447"/>
          </a:xfrm>
          <a:prstGeom prst="rect">
            <a:avLst/>
          </a:prstGeom>
          <a:noFill/>
        </p:spPr>
        <p:txBody>
          <a:bodyPr wrap="none" lIns="74062" tIns="37031" rIns="74062" bIns="37031" rtlCol="0">
            <a:spAutoFit/>
          </a:bodyPr>
          <a:lstStyle/>
          <a:p>
            <a:r>
              <a:rPr lang="en-US" sz="2800" b="1" dirty="0">
                <a:solidFill>
                  <a:srgbClr val="A8D200"/>
                </a:solidFill>
              </a:rPr>
              <a:t>PROGRAMA BILATERAL</a:t>
            </a:r>
          </a:p>
          <a:p>
            <a:r>
              <a:rPr lang="en-US" sz="2400" b="1" i="1" dirty="0">
                <a:solidFill>
                  <a:srgbClr val="A8D200"/>
                </a:solidFill>
              </a:rPr>
              <a:t>KOREA &amp; SPAIN ENERGY INNOVATING PROGRAM (KSEI)</a:t>
            </a:r>
            <a:r>
              <a:rPr lang="en-US" sz="3200" b="1" dirty="0">
                <a:solidFill>
                  <a:srgbClr val="A8D200"/>
                </a:solidFill>
              </a:rPr>
              <a:t/>
            </a:r>
            <a:br>
              <a:rPr lang="en-US" sz="3200" b="1" dirty="0">
                <a:solidFill>
                  <a:srgbClr val="A8D200"/>
                </a:solidFill>
              </a:rPr>
            </a:br>
            <a:endParaRPr lang="es-ES_tradnl" sz="3200" b="1" dirty="0">
              <a:solidFill>
                <a:srgbClr val="A8D200"/>
              </a:solidFill>
            </a:endParaRP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788332" y="1895031"/>
            <a:ext cx="6693931" cy="2801027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Introducción</a:t>
            </a:r>
            <a:endParaRPr lang="en-US" sz="3600" dirty="0" smtClean="0"/>
          </a:p>
          <a:p>
            <a:r>
              <a:rPr lang="en-US" sz="3600" dirty="0" smtClean="0"/>
              <a:t>KETEP</a:t>
            </a:r>
          </a:p>
          <a:p>
            <a:r>
              <a:rPr lang="en-US" sz="3600" dirty="0" err="1" smtClean="0"/>
              <a:t>Programa</a:t>
            </a:r>
            <a:r>
              <a:rPr lang="en-US" sz="3600" dirty="0" smtClean="0"/>
              <a:t> KSEI</a:t>
            </a:r>
          </a:p>
          <a:p>
            <a:r>
              <a:rPr lang="en-US" sz="3600" dirty="0" err="1" smtClean="0"/>
              <a:t>Próximas</a:t>
            </a:r>
            <a:r>
              <a:rPr lang="en-US" sz="3600" dirty="0" smtClean="0"/>
              <a:t> </a:t>
            </a:r>
            <a:r>
              <a:rPr lang="en-US" sz="3600" dirty="0" err="1" smtClean="0"/>
              <a:t>acciones</a:t>
            </a:r>
            <a:endParaRPr lang="es-ES_tradnl" sz="3600" dirty="0"/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700656" y="1922327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 smtClean="0"/>
              <a:t>1</a:t>
            </a:r>
            <a:endParaRPr lang="es-ES_tradnl" dirty="0"/>
          </a:p>
        </p:txBody>
      </p:sp>
      <p:sp>
        <p:nvSpPr>
          <p:cNvPr id="14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700656" y="2603849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2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5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700656" y="3273161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3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16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700656" y="3927093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4</a:t>
            </a: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10" y="213850"/>
            <a:ext cx="3998646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788332" y="1895032"/>
            <a:ext cx="6693931" cy="708818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Introducción</a:t>
            </a:r>
            <a:endParaRPr lang="en-US" sz="3600" dirty="0" smtClean="0"/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700656" y="1922327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 smtClean="0"/>
              <a:t>1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10" y="213850"/>
            <a:ext cx="3998646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Introducción</a:t>
            </a:r>
            <a:endParaRPr lang="en-US" sz="3600" dirty="0" smtClean="0"/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 smtClean="0"/>
              <a:t>1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08" y="1388100"/>
            <a:ext cx="2543579" cy="120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4" y="1233554"/>
            <a:ext cx="2897747" cy="217331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1" y="2885947"/>
            <a:ext cx="2132697" cy="159952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130843" y="2957585"/>
            <a:ext cx="475867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de Noviembre de 2017: Firma del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MoU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CDTI-KETEP</a:t>
            </a:r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16652" y="3541691"/>
            <a:ext cx="60728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ACTIVIDADES DE COOPERACIÓN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 Bilateral España-Corea (KSEI) para apoyo proyectos cooperación internacional en Energía.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Actividades de </a:t>
            </a:r>
            <a:r>
              <a:rPr lang="es-ES_tradnl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matchmaking</a:t>
            </a:r>
            <a:r>
              <a:rPr lang="es-ES_tradnl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entre entidades (compañías principalmente) españolas y coreanas.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57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err="1" smtClean="0"/>
              <a:t>Introducción</a:t>
            </a:r>
            <a:endParaRPr lang="en-US" sz="3600" dirty="0" smtClean="0"/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 smtClean="0"/>
              <a:t>1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75339" y="1143095"/>
            <a:ext cx="3209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s-ES_tradn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Corea obtiene un 21% de su energía de la fisión nuclear.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Tiene 23 CN activas y 4 inactivas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mayo de 2016, el gobierno coreano anuncia un cambio en la estrategia energética del país: </a:t>
            </a:r>
            <a:r>
              <a:rPr lang="es-ES_tradnl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descarbonización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del país.</a:t>
            </a:r>
          </a:p>
          <a:p>
            <a:pPr marL="285750" indent="-285750">
              <a:buFont typeface="Arial" pitchFamily="34" charset="0"/>
              <a:buChar char="•"/>
            </a:pPr>
            <a:endParaRPr lang="es-ES_tradn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Periodo de transición hacia nuevas energías</a:t>
            </a:r>
          </a:p>
          <a:p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_tradn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_tradnl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10" y="1578101"/>
            <a:ext cx="31099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94299" y="4509856"/>
            <a:ext cx="5486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NECESIDADES: Gestión de los residuos y mantenimiento activo</a:t>
            </a:r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788332" y="1895032"/>
            <a:ext cx="6693931" cy="708818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KETEP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700656" y="1922327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2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10" y="213850"/>
            <a:ext cx="3998646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KETEP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2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1127318"/>
            <a:ext cx="4018208" cy="30136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44" y="3421555"/>
            <a:ext cx="2719817" cy="6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84" y="3195771"/>
            <a:ext cx="544177" cy="20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44" y="1300766"/>
            <a:ext cx="3657600" cy="27432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609860" y="4140974"/>
            <a:ext cx="64124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KETEP es la agencia coreana de la energía.</a:t>
            </a:r>
          </a:p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Dependiente del Ministerio de Comercio, Industria y Energía (MOTIE)</a:t>
            </a:r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KETEP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2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370490" y="1616715"/>
            <a:ext cx="355766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Dispone de un presupuesto propio para la financiación de proyectos de I+D tanto nacionales como de cooperación internacional, en el ámbito de la energía.</a:t>
            </a:r>
          </a:p>
          <a:p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7" y="1397772"/>
            <a:ext cx="4455535" cy="334165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3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1209944" y="430736"/>
            <a:ext cx="5049188" cy="639333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KETEP</a:t>
            </a:r>
          </a:p>
        </p:txBody>
      </p:sp>
      <p:sp>
        <p:nvSpPr>
          <p:cNvPr id="13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520352" y="467535"/>
            <a:ext cx="577158" cy="4623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r>
              <a:rPr lang="es-ES_tradnl" dirty="0"/>
              <a:t>2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8" y="665734"/>
            <a:ext cx="2526128" cy="4043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9" y="1198858"/>
            <a:ext cx="4752303" cy="356422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5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Spanish Chair Eureka 2016 interno</Template>
  <TotalTime>4639</TotalTime>
  <Words>372</Words>
  <Application>Microsoft Office PowerPoint</Application>
  <PresentationFormat>Presentación en pantalla (16:9)</PresentationFormat>
  <Paragraphs>115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Spanish Chair Eureka 2016 interno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Celia Iglesias Vilariño</dc:creator>
  <cp:lastModifiedBy>Inmaculada Cabrera Hinojosa</cp:lastModifiedBy>
  <cp:revision>410</cp:revision>
  <cp:lastPrinted>2017-12-05T09:36:32Z</cp:lastPrinted>
  <dcterms:created xsi:type="dcterms:W3CDTF">2016-06-30T12:27:20Z</dcterms:created>
  <dcterms:modified xsi:type="dcterms:W3CDTF">2018-02-06T09:05:48Z</dcterms:modified>
</cp:coreProperties>
</file>