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56" r:id="rId1"/>
  </p:sldMasterIdLst>
  <p:notesMasterIdLst>
    <p:notesMasterId r:id="rId21"/>
  </p:notesMasterIdLst>
  <p:handoutMasterIdLst>
    <p:handoutMasterId r:id="rId22"/>
  </p:handoutMasterIdLst>
  <p:sldIdLst>
    <p:sldId id="332" r:id="rId2"/>
    <p:sldId id="453" r:id="rId3"/>
    <p:sldId id="482" r:id="rId4"/>
    <p:sldId id="483" r:id="rId5"/>
    <p:sldId id="498" r:id="rId6"/>
    <p:sldId id="485" r:id="rId7"/>
    <p:sldId id="488" r:id="rId8"/>
    <p:sldId id="493" r:id="rId9"/>
    <p:sldId id="494" r:id="rId10"/>
    <p:sldId id="495" r:id="rId11"/>
    <p:sldId id="496" r:id="rId12"/>
    <p:sldId id="497" r:id="rId13"/>
    <p:sldId id="486" r:id="rId14"/>
    <p:sldId id="491" r:id="rId15"/>
    <p:sldId id="489" r:id="rId16"/>
    <p:sldId id="490" r:id="rId17"/>
    <p:sldId id="487" r:id="rId18"/>
    <p:sldId id="492" r:id="rId19"/>
    <p:sldId id="418" r:id="rId20"/>
  </p:sldIdLst>
  <p:sldSz cx="9144000" cy="5143500" type="screen16x9"/>
  <p:notesSz cx="6797675" cy="9926638"/>
  <p:defaultTextStyle>
    <a:defPPr>
      <a:defRPr lang="es-ES_tradnl"/>
    </a:defPPr>
    <a:lvl1pPr marL="0" algn="l" defTabSz="81624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23" algn="l" defTabSz="81624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246" algn="l" defTabSz="81624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369" algn="l" defTabSz="81624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493" algn="l" defTabSz="81624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614" algn="l" defTabSz="81624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739" algn="l" defTabSz="81624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6862" algn="l" defTabSz="81624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4984" algn="l" defTabSz="81624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74">
          <p15:clr>
            <a:srgbClr val="A4A3A4"/>
          </p15:clr>
        </p15:guide>
        <p15:guide id="2" pos="385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C63F"/>
    <a:srgbClr val="B6D900"/>
    <a:srgbClr val="A8D200"/>
    <a:srgbClr val="FF66CC"/>
    <a:srgbClr val="843C0C"/>
    <a:srgbClr val="D9D957"/>
    <a:srgbClr val="B6CF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19" autoAdjust="0"/>
    <p:restoredTop sz="78495" autoAdjust="0"/>
  </p:normalViewPr>
  <p:slideViewPr>
    <p:cSldViewPr snapToGrid="0" snapToObjects="1">
      <p:cViewPr>
        <p:scale>
          <a:sx n="86" d="100"/>
          <a:sy n="86" d="100"/>
        </p:scale>
        <p:origin x="-77" y="360"/>
      </p:cViewPr>
      <p:guideLst>
        <p:guide orient="horz" pos="1631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63" d="100"/>
          <a:sy n="163" d="100"/>
        </p:scale>
        <p:origin x="602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83303-0926-9D49-8347-39A7C4147158}" type="datetimeFigureOut">
              <a:rPr lang="es-ES_tradnl" smtClean="0"/>
              <a:t>06/02/2018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ES_tradnl" smtClean="0"/>
              <a:t>Reproduction authorized provided tha</a:t>
            </a: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DF633-0840-3940-BE57-6C0483C4E14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066794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8A5AA-81D3-9D4B-B2F2-14EA3E1905B1}" type="datetimeFigureOut">
              <a:rPr lang="es-ES_tradnl" smtClean="0"/>
              <a:t>06/02/2018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ES_tradnl" smtClean="0"/>
              <a:t>Reproduction authorized provided tha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F2F5D-3C76-7548-BD70-EB632B44B8F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774718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81624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8123" algn="l" defTabSz="81624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246" algn="l" defTabSz="81624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4369" algn="l" defTabSz="81624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493" algn="l" defTabSz="81624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614" algn="l" defTabSz="81624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739" algn="l" defTabSz="81624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6862" algn="l" defTabSz="81624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4984" algn="l" defTabSz="81624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0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9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10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11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12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13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14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15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16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17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1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2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3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4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5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6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7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s-ES_tradnl" smtClean="0">
                <a:solidFill>
                  <a:prstClr val="black"/>
                </a:solidFill>
              </a:rPr>
              <a:pPr/>
              <a:t>8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18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25490" y="634540"/>
            <a:ext cx="8103123" cy="5562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4900" b="1" u="sng">
                <a:solidFill>
                  <a:srgbClr val="A8D200"/>
                </a:solidFill>
                <a:latin typeface="Arial" charset="0"/>
                <a:ea typeface="Arial" charset="0"/>
                <a:cs typeface="Arial" charset="0"/>
              </a:defRPr>
            </a:lvl1pPr>
            <a:lvl2pPr marL="408123" indent="0">
              <a:buFontTx/>
              <a:buNone/>
              <a:defRPr sz="250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816246" indent="0">
              <a:buFontTx/>
              <a:buNone/>
              <a:defRPr/>
            </a:lvl3pPr>
            <a:lvl4pPr marL="1224369" indent="0">
              <a:buFontTx/>
              <a:buNone/>
              <a:defRPr/>
            </a:lvl4pPr>
            <a:lvl5pPr marL="1632493" indent="0">
              <a:buFontTx/>
              <a:buNone/>
              <a:defRPr/>
            </a:lvl5pPr>
          </a:lstStyle>
          <a:p>
            <a:pPr lvl="0"/>
            <a:r>
              <a:rPr lang="es-ES" dirty="0" smtClean="0"/>
              <a:t>Titular Presentación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1341241" y="1777119"/>
            <a:ext cx="7287373" cy="210077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200"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08123" indent="0"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2pPr>
            <a:lvl3pPr marL="816246" indent="0"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3pPr>
            <a:lvl4pPr marL="1224369" indent="0"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4pPr>
            <a:lvl5pPr marL="1632493" indent="0"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s-ES" dirty="0" smtClean="0"/>
              <a:t>Subtitular presentación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6231562" y="4651385"/>
            <a:ext cx="2577855" cy="16792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>
                <a:solidFill>
                  <a:srgbClr val="A8D200"/>
                </a:solidFill>
                <a:latin typeface="Arial" charset="0"/>
                <a:ea typeface="Arial" charset="0"/>
                <a:cs typeface="Arial" charset="0"/>
              </a:defRPr>
            </a:lvl1pPr>
            <a:lvl2pPr marL="408123" indent="0">
              <a:buNone/>
              <a:defRPr sz="1500">
                <a:latin typeface="Arial" charset="0"/>
                <a:ea typeface="Arial" charset="0"/>
                <a:cs typeface="Arial" charset="0"/>
              </a:defRPr>
            </a:lvl2pPr>
            <a:lvl3pPr marL="816246" indent="0">
              <a:buNone/>
              <a:defRPr sz="1500">
                <a:latin typeface="Arial" charset="0"/>
                <a:ea typeface="Arial" charset="0"/>
                <a:cs typeface="Arial" charset="0"/>
              </a:defRPr>
            </a:lvl3pPr>
            <a:lvl4pPr marL="1224369" indent="0">
              <a:buNone/>
              <a:defRPr sz="1500">
                <a:latin typeface="Arial" charset="0"/>
                <a:ea typeface="Arial" charset="0"/>
                <a:cs typeface="Arial" charset="0"/>
              </a:defRPr>
            </a:lvl4pPr>
            <a:lvl5pPr marL="1632493" indent="0">
              <a:buNone/>
              <a:defRPr sz="150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s-ES" dirty="0" smtClean="0"/>
              <a:t>Fecha</a:t>
            </a:r>
            <a:endParaRPr lang="es-ES_tradnl" dirty="0"/>
          </a:p>
        </p:txBody>
      </p:sp>
      <p:sp>
        <p:nvSpPr>
          <p:cNvPr id="8" name="Marcador de texto 2"/>
          <p:cNvSpPr>
            <a:spLocks noGrp="1"/>
          </p:cNvSpPr>
          <p:nvPr>
            <p:ph type="body" sz="quarter" idx="14" hasCustomPrompt="1"/>
          </p:nvPr>
        </p:nvSpPr>
        <p:spPr>
          <a:xfrm>
            <a:off x="525067" y="1778249"/>
            <a:ext cx="628325" cy="346740"/>
          </a:xfrm>
          <a:prstGeom prst="rect">
            <a:avLst/>
          </a:prstGeom>
          <a:solidFill>
            <a:srgbClr val="A8D200"/>
          </a:solidFill>
        </p:spPr>
        <p:txBody>
          <a:bodyPr lIns="64271" tIns="32136" rIns="64271" bIns="32136"/>
          <a:lstStyle>
            <a:lvl1pPr marL="0" indent="0" algn="ctr">
              <a:buNone/>
              <a:defRPr sz="2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08123" indent="0">
              <a:buNone/>
              <a:defRPr sz="4300"/>
            </a:lvl2pPr>
            <a:lvl3pPr marL="816246" indent="0">
              <a:buNone/>
              <a:defRPr sz="4300"/>
            </a:lvl3pPr>
            <a:lvl4pPr marL="1224369" indent="0">
              <a:buNone/>
              <a:defRPr sz="4300"/>
            </a:lvl4pPr>
            <a:lvl5pPr marL="1632493" indent="0">
              <a:buNone/>
              <a:defRPr sz="4300"/>
            </a:lvl5pPr>
          </a:lstStyle>
          <a:p>
            <a:pPr lvl="0"/>
            <a:r>
              <a:rPr lang="es-ES" dirty="0" smtClean="0"/>
              <a:t>12.3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9531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imagen 8"/>
          <p:cNvSpPr>
            <a:spLocks noGrp="1"/>
          </p:cNvSpPr>
          <p:nvPr>
            <p:ph type="pic" sz="quarter" idx="10"/>
          </p:nvPr>
        </p:nvSpPr>
        <p:spPr>
          <a:xfrm>
            <a:off x="3" y="1"/>
            <a:ext cx="9143999" cy="4345537"/>
          </a:xfrm>
          <a:prstGeom prst="rect">
            <a:avLst/>
          </a:prstGeom>
        </p:spPr>
        <p:txBody>
          <a:bodyPr lIns="74062" tIns="37031" rIns="74062" bIns="37031"/>
          <a:lstStyle/>
          <a:p>
            <a:r>
              <a:rPr lang="es-ES" smtClean="0"/>
              <a:t>Haga clic en el icono para agregar una imagen</a:t>
            </a:r>
            <a:endParaRPr lang="es-ES_tradnl"/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11"/>
          </p:nvPr>
        </p:nvSpPr>
        <p:spPr>
          <a:xfrm>
            <a:off x="525489" y="634538"/>
            <a:ext cx="8107900" cy="87806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70312" indent="0">
              <a:buFontTx/>
              <a:buNone/>
              <a:defRPr sz="230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740624" indent="0">
              <a:buFontTx/>
              <a:buNone/>
              <a:defRPr/>
            </a:lvl3pPr>
            <a:lvl4pPr marL="1110935" indent="0">
              <a:buFontTx/>
              <a:buNone/>
              <a:defRPr/>
            </a:lvl4pPr>
            <a:lvl5pPr marL="1481246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7011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imagen 8"/>
          <p:cNvSpPr>
            <a:spLocks noGrp="1"/>
          </p:cNvSpPr>
          <p:nvPr>
            <p:ph type="pic" sz="quarter" idx="10"/>
          </p:nvPr>
        </p:nvSpPr>
        <p:spPr>
          <a:xfrm>
            <a:off x="3" y="1"/>
            <a:ext cx="9143999" cy="4345537"/>
          </a:xfrm>
          <a:prstGeom prst="rect">
            <a:avLst/>
          </a:prstGeom>
        </p:spPr>
        <p:txBody>
          <a:bodyPr lIns="74062" tIns="37031" rIns="74062" bIns="37031"/>
          <a:lstStyle/>
          <a:p>
            <a:r>
              <a:rPr lang="es-ES" smtClean="0"/>
              <a:t>Haga clic en el icono para agregar una imagen</a:t>
            </a:r>
            <a:endParaRPr lang="es-ES_tradnl"/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11"/>
          </p:nvPr>
        </p:nvSpPr>
        <p:spPr>
          <a:xfrm>
            <a:off x="525489" y="634538"/>
            <a:ext cx="8107900" cy="87806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70312" indent="0">
              <a:buFontTx/>
              <a:buNone/>
              <a:defRPr sz="230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740624" indent="0">
              <a:buFontTx/>
              <a:buNone/>
              <a:defRPr/>
            </a:lvl3pPr>
            <a:lvl4pPr marL="1110935" indent="0">
              <a:buFontTx/>
              <a:buNone/>
              <a:defRPr/>
            </a:lvl4pPr>
            <a:lvl5pPr marL="1481246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7011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289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91"/>
          <a:stretch/>
        </p:blipFill>
        <p:spPr bwMode="auto">
          <a:xfrm>
            <a:off x="6781462" y="4589758"/>
            <a:ext cx="2232528" cy="553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25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782" r:id="rId2"/>
    <p:sldLayoutId id="2147483786" r:id="rId3"/>
    <p:sldLayoutId id="214748378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816246" rtl="0" eaLnBrk="1" latinLnBrk="0" hangingPunct="1">
        <a:lnSpc>
          <a:spcPct val="90000"/>
        </a:lnSpc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4062" indent="-204062" algn="l" defTabSz="816246" rtl="0" eaLnBrk="1" latinLnBrk="0" hangingPunct="1">
        <a:lnSpc>
          <a:spcPct val="90000"/>
        </a:lnSpc>
        <a:spcBef>
          <a:spcPts val="893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12185" indent="-204062" algn="l" defTabSz="816246" rtl="0" eaLnBrk="1" latinLnBrk="0" hangingPunct="1">
        <a:lnSpc>
          <a:spcPct val="90000"/>
        </a:lnSpc>
        <a:spcBef>
          <a:spcPts val="446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308" indent="-204062" algn="l" defTabSz="816246" rtl="0" eaLnBrk="1" latinLnBrk="0" hangingPunct="1">
        <a:lnSpc>
          <a:spcPct val="90000"/>
        </a:lnSpc>
        <a:spcBef>
          <a:spcPts val="446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432" indent="-204062" algn="l" defTabSz="816246" rtl="0" eaLnBrk="1" latinLnBrk="0" hangingPunct="1">
        <a:lnSpc>
          <a:spcPct val="90000"/>
        </a:lnSpc>
        <a:spcBef>
          <a:spcPts val="446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555" indent="-204062" algn="l" defTabSz="816246" rtl="0" eaLnBrk="1" latinLnBrk="0" hangingPunct="1">
        <a:lnSpc>
          <a:spcPct val="90000"/>
        </a:lnSpc>
        <a:spcBef>
          <a:spcPts val="446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677" indent="-204062" algn="l" defTabSz="816246" rtl="0" eaLnBrk="1" latinLnBrk="0" hangingPunct="1">
        <a:lnSpc>
          <a:spcPct val="90000"/>
        </a:lnSpc>
        <a:spcBef>
          <a:spcPts val="446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800" indent="-204062" algn="l" defTabSz="816246" rtl="0" eaLnBrk="1" latinLnBrk="0" hangingPunct="1">
        <a:lnSpc>
          <a:spcPct val="90000"/>
        </a:lnSpc>
        <a:spcBef>
          <a:spcPts val="446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60924" indent="-204062" algn="l" defTabSz="816246" rtl="0" eaLnBrk="1" latinLnBrk="0" hangingPunct="1">
        <a:lnSpc>
          <a:spcPct val="90000"/>
        </a:lnSpc>
        <a:spcBef>
          <a:spcPts val="446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046" indent="-204062" algn="l" defTabSz="816246" rtl="0" eaLnBrk="1" latinLnBrk="0" hangingPunct="1">
        <a:lnSpc>
          <a:spcPct val="90000"/>
        </a:lnSpc>
        <a:spcBef>
          <a:spcPts val="446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8162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23" algn="l" defTabSz="8162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46" algn="l" defTabSz="8162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369" algn="l" defTabSz="8162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493" algn="l" defTabSz="8162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614" algn="l" defTabSz="8162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739" algn="l" defTabSz="8162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862" algn="l" defTabSz="8162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984" algn="l" defTabSz="8162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jose.tomas@cdti.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495517" y="1426629"/>
            <a:ext cx="8103123" cy="542863"/>
          </a:xfrm>
        </p:spPr>
        <p:txBody>
          <a:bodyPr/>
          <a:lstStyle/>
          <a:p>
            <a:pPr algn="ctr"/>
            <a:r>
              <a:rPr lang="en-US" sz="2400" dirty="0" smtClean="0">
                <a:solidFill>
                  <a:srgbClr val="A8D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ACUERDO CDTI-KETEP</a:t>
            </a:r>
          </a:p>
          <a:p>
            <a:pPr algn="ctr"/>
            <a:r>
              <a:rPr lang="en-US" sz="2400" dirty="0" smtClean="0">
                <a:solidFill>
                  <a:srgbClr val="A8D200"/>
                </a:solidFill>
              </a:rPr>
              <a:t>PROGRAMA BILATERAL</a:t>
            </a:r>
          </a:p>
          <a:p>
            <a:pPr algn="ctr"/>
            <a:r>
              <a:rPr lang="en-US" sz="2000" i="1" dirty="0" smtClean="0">
                <a:solidFill>
                  <a:srgbClr val="A8D200"/>
                </a:solidFill>
              </a:rPr>
              <a:t>KOREA &amp; SPAIN ENERGY INNOVATING PROGRAM (KSEI)</a:t>
            </a:r>
          </a:p>
          <a:p>
            <a:pPr algn="ctr"/>
            <a:endParaRPr lang="en-US" sz="2000" i="1" dirty="0" smtClean="0">
              <a:solidFill>
                <a:srgbClr val="A8D200"/>
              </a:solidFill>
            </a:endParaRPr>
          </a:p>
          <a:p>
            <a:pPr algn="ctr"/>
            <a:r>
              <a:rPr lang="en-US" sz="1800" dirty="0">
                <a:solidFill>
                  <a:srgbClr val="A8D200"/>
                </a:solidFill>
              </a:rPr>
              <a:t/>
            </a:r>
            <a:br>
              <a:rPr lang="en-US" sz="1800" dirty="0">
                <a:solidFill>
                  <a:srgbClr val="A8D200"/>
                </a:solidFill>
              </a:rPr>
            </a:br>
            <a:endParaRPr lang="es-ES_tradnl" sz="1800" dirty="0">
              <a:solidFill>
                <a:srgbClr val="A8D200"/>
              </a:solidFill>
            </a:endParaRPr>
          </a:p>
        </p:txBody>
      </p:sp>
      <p:sp>
        <p:nvSpPr>
          <p:cNvPr id="12" name="Marcador de texto 2"/>
          <p:cNvSpPr txBox="1">
            <a:spLocks/>
          </p:cNvSpPr>
          <p:nvPr/>
        </p:nvSpPr>
        <p:spPr>
          <a:xfrm>
            <a:off x="305829" y="3987568"/>
            <a:ext cx="2960269" cy="861337"/>
          </a:xfrm>
          <a:prstGeom prst="rect">
            <a:avLst/>
          </a:prstGeom>
        </p:spPr>
        <p:txBody>
          <a:bodyPr lIns="74062" tIns="37031" rIns="74062" bIns="3703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_tradnl" sz="1200" dirty="0"/>
              <a:t>Inmaculada Cabrera Hinojosa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_tradnl" sz="1200" dirty="0" smtClean="0"/>
              <a:t>Responsable proyectos con Corea  CDTI-E.P.E</a:t>
            </a:r>
            <a:r>
              <a:rPr lang="es-ES_tradnl" sz="1200" dirty="0"/>
              <a:t>.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_tradnl" sz="1200" dirty="0">
                <a:hlinkClick r:id="rId3"/>
              </a:rPr>
              <a:t>Inmaculada.cabrera@cdti.es</a:t>
            </a:r>
            <a:r>
              <a:rPr lang="es-ES_tradnl" sz="1200" dirty="0"/>
              <a:t> </a:t>
            </a:r>
          </a:p>
          <a:p>
            <a:pPr marL="0" indent="0" algn="r" defTabSz="816246">
              <a:spcBef>
                <a:spcPts val="893"/>
              </a:spcBef>
              <a:buNone/>
            </a:pPr>
            <a:endParaRPr lang="en-US" sz="15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r" defTabSz="816246">
              <a:spcBef>
                <a:spcPts val="893"/>
              </a:spcBef>
              <a:buNone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r" defTabSz="816246">
              <a:spcBef>
                <a:spcPts val="893"/>
              </a:spcBef>
              <a:buNone/>
            </a:pPr>
            <a:endParaRPr lang="es-ES_tradnl" sz="2500" dirty="0"/>
          </a:p>
        </p:txBody>
      </p:sp>
      <p:sp>
        <p:nvSpPr>
          <p:cNvPr id="2" name="AutoShape 4" descr="https://www.crossed-flag-pins.com/Friendship-Pins/Spain/Flag-Pins-Spain-Sloveni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" name="2 CuadroTexto"/>
          <p:cNvSpPr txBox="1"/>
          <p:nvPr/>
        </p:nvSpPr>
        <p:spPr>
          <a:xfrm>
            <a:off x="6987769" y="4141238"/>
            <a:ext cx="1918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b="1" dirty="0" smtClean="0"/>
              <a:t>Madrid, </a:t>
            </a:r>
            <a:r>
              <a:rPr lang="es-ES_tradnl" sz="1200" b="1" dirty="0"/>
              <a:t>6</a:t>
            </a:r>
            <a:r>
              <a:rPr lang="es-ES_tradnl" sz="1200" b="1" dirty="0" smtClean="0"/>
              <a:t> de Febrero  2018</a:t>
            </a:r>
            <a:endParaRPr lang="es-ES_tradnl" sz="1200" b="1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625" y="481244"/>
            <a:ext cx="1423391" cy="638701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606284"/>
            <a:ext cx="2461260" cy="38862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4685870" y="3630367"/>
            <a:ext cx="44143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CEIDEN: Plataforma Tecnológica de Energía Nuclear de Fisión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3942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smtClean="0"/>
              <a:t>KETEP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2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5370490" y="2054597"/>
            <a:ext cx="3557666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Países con los que dispone de acuerdos de colaboración, tanto para el desarrollo conjunto de tecnologías, como para la transferencia tecnológica.</a:t>
            </a: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52" y="1403037"/>
            <a:ext cx="4850138" cy="3637604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186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smtClean="0"/>
              <a:t>KETEP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2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51521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397" y="1351521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065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smtClean="0"/>
              <a:t>KETEP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2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665" y="1196975"/>
            <a:ext cx="4533363" cy="340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52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788332" y="1895032"/>
            <a:ext cx="6693931" cy="708818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err="1" smtClean="0"/>
              <a:t>Programa</a:t>
            </a:r>
            <a:r>
              <a:rPr lang="en-US" sz="3600" dirty="0" smtClean="0"/>
              <a:t> KSEI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700656" y="1922327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 smtClean="0"/>
              <a:t>3</a:t>
            </a:r>
            <a:endParaRPr lang="es-ES_tradn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510" y="213850"/>
            <a:ext cx="3998646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64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err="1" smtClean="0"/>
              <a:t>Programa</a:t>
            </a:r>
            <a:r>
              <a:rPr lang="en-US" sz="3600" dirty="0" smtClean="0"/>
              <a:t> KSEI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 smtClean="0"/>
              <a:t>3</a:t>
            </a:r>
            <a:endParaRPr lang="es-ES_tradn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940159" y="1346259"/>
            <a:ext cx="641247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PROYECTOS QUE SE APOYAN</a:t>
            </a:r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5" y="3015313"/>
            <a:ext cx="716976" cy="63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209944" y="3086458"/>
            <a:ext cx="1954201" cy="448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96950">
              <a:lnSpc>
                <a:spcPct val="70000"/>
              </a:lnSpc>
              <a:spcBef>
                <a:spcPct val="90000"/>
              </a:spcBef>
              <a:defRPr/>
            </a:pPr>
            <a:r>
              <a:rPr lang="es-ES" dirty="0" smtClean="0">
                <a:ea typeface="ＭＳ Ｐゴシック" charset="-128"/>
              </a:rPr>
              <a:t>Producto, proceso o servicio innovador</a:t>
            </a:r>
            <a:endParaRPr lang="es-ES" dirty="0">
              <a:ea typeface="ＭＳ Ｐゴシック" charset="-128"/>
            </a:endParaRPr>
          </a:p>
        </p:txBody>
      </p:sp>
      <p:pic>
        <p:nvPicPr>
          <p:cNvPr id="14" name="Picture 2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108" y="4094937"/>
            <a:ext cx="517271" cy="547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882" y="2893609"/>
            <a:ext cx="821956" cy="69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7073645" y="3182152"/>
            <a:ext cx="1980203" cy="30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96950">
              <a:lnSpc>
                <a:spcPct val="70000"/>
              </a:lnSpc>
              <a:spcBef>
                <a:spcPct val="90000"/>
              </a:spcBef>
              <a:defRPr/>
            </a:pPr>
            <a:r>
              <a:rPr lang="es-ES" dirty="0" smtClean="0">
                <a:ea typeface="ＭＳ Ｐゴシック" charset="-128"/>
              </a:rPr>
              <a:t>Orientado a mercado</a:t>
            </a:r>
            <a:endParaRPr lang="es-ES" dirty="0">
              <a:ea typeface="ＭＳ Ｐゴシック" charset="-128"/>
            </a:endParaRPr>
          </a:p>
        </p:txBody>
      </p:sp>
      <p:sp>
        <p:nvSpPr>
          <p:cNvPr id="19" name="18 Elipse"/>
          <p:cNvSpPr/>
          <p:nvPr/>
        </p:nvSpPr>
        <p:spPr>
          <a:xfrm>
            <a:off x="5026420" y="1926120"/>
            <a:ext cx="846228" cy="833770"/>
          </a:xfrm>
          <a:prstGeom prst="ellipse">
            <a:avLst/>
          </a:prstGeom>
          <a:noFill/>
          <a:ln>
            <a:solidFill>
              <a:srgbClr val="00297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19 Elipse"/>
          <p:cNvSpPr/>
          <p:nvPr/>
        </p:nvSpPr>
        <p:spPr>
          <a:xfrm>
            <a:off x="3028746" y="2893608"/>
            <a:ext cx="846228" cy="833770"/>
          </a:xfrm>
          <a:prstGeom prst="ellipse">
            <a:avLst/>
          </a:prstGeom>
          <a:noFill/>
          <a:ln>
            <a:solidFill>
              <a:srgbClr val="00297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20 Elipse"/>
          <p:cNvSpPr/>
          <p:nvPr/>
        </p:nvSpPr>
        <p:spPr>
          <a:xfrm>
            <a:off x="6186618" y="2917398"/>
            <a:ext cx="846228" cy="833770"/>
          </a:xfrm>
          <a:prstGeom prst="ellipse">
            <a:avLst/>
          </a:prstGeom>
          <a:noFill/>
          <a:ln>
            <a:solidFill>
              <a:srgbClr val="00297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21 Elipse"/>
          <p:cNvSpPr/>
          <p:nvPr/>
        </p:nvSpPr>
        <p:spPr>
          <a:xfrm>
            <a:off x="1620344" y="1845574"/>
            <a:ext cx="846228" cy="833770"/>
          </a:xfrm>
          <a:prstGeom prst="ellipse">
            <a:avLst/>
          </a:prstGeom>
          <a:noFill/>
          <a:ln>
            <a:solidFill>
              <a:srgbClr val="00297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3984603" y="3090410"/>
            <a:ext cx="2084975" cy="45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96950">
              <a:lnSpc>
                <a:spcPct val="70000"/>
              </a:lnSpc>
              <a:spcBef>
                <a:spcPct val="90000"/>
              </a:spcBef>
              <a:defRPr/>
            </a:pPr>
            <a:r>
              <a:rPr lang="es-ES" dirty="0" smtClean="0">
                <a:ea typeface="ＭＳ Ｐゴシック" charset="-128"/>
              </a:rPr>
              <a:t>Cooperación internacional efectiva</a:t>
            </a:r>
            <a:endParaRPr lang="es-ES" b="0" dirty="0" smtClean="0">
              <a:ea typeface="ＭＳ Ｐゴシック" charset="-128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700442" y="2099403"/>
            <a:ext cx="2039449" cy="2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96950">
              <a:lnSpc>
                <a:spcPct val="70000"/>
              </a:lnSpc>
              <a:spcBef>
                <a:spcPct val="90000"/>
              </a:spcBef>
              <a:defRPr/>
            </a:pPr>
            <a:r>
              <a:rPr lang="es-ES" dirty="0" smtClean="0">
                <a:ea typeface="ＭＳ Ｐゴシック" charset="-128"/>
              </a:rPr>
              <a:t>Proyecto de INVESTIGACIÓN y DESARROLLO</a:t>
            </a: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4409863" y="4270812"/>
            <a:ext cx="2384181" cy="21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96950">
              <a:lnSpc>
                <a:spcPct val="70000"/>
              </a:lnSpc>
              <a:spcBef>
                <a:spcPct val="90000"/>
              </a:spcBef>
              <a:defRPr/>
            </a:pPr>
            <a:r>
              <a:rPr lang="es-ES" dirty="0" smtClean="0">
                <a:ea typeface="ＭＳ Ｐゴシック" charset="-128"/>
              </a:rPr>
              <a:t>Financiación nacional</a:t>
            </a:r>
            <a:endParaRPr lang="es-ES" b="0" i="1" dirty="0" smtClean="0">
              <a:ea typeface="ＭＳ Ｐゴシック" charset="-128"/>
            </a:endParaRPr>
          </a:p>
        </p:txBody>
      </p:sp>
      <p:pic>
        <p:nvPicPr>
          <p:cNvPr id="26" name="Picture 1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131" y="3172155"/>
            <a:ext cx="639572" cy="452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26 Elipse"/>
          <p:cNvSpPr/>
          <p:nvPr/>
        </p:nvSpPr>
        <p:spPr>
          <a:xfrm>
            <a:off x="294263" y="2893609"/>
            <a:ext cx="846228" cy="833770"/>
          </a:xfrm>
          <a:prstGeom prst="ellipse">
            <a:avLst/>
          </a:prstGeom>
          <a:noFill/>
          <a:ln>
            <a:solidFill>
              <a:srgbClr val="00297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27 Elipse"/>
          <p:cNvSpPr/>
          <p:nvPr/>
        </p:nvSpPr>
        <p:spPr>
          <a:xfrm>
            <a:off x="3104782" y="4041495"/>
            <a:ext cx="846228" cy="833770"/>
          </a:xfrm>
          <a:prstGeom prst="ellipse">
            <a:avLst/>
          </a:prstGeom>
          <a:noFill/>
          <a:ln>
            <a:solidFill>
              <a:srgbClr val="00297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29" name="Picture 15" descr="Resultado de imagen de technology icon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048" y="2041800"/>
            <a:ext cx="568971" cy="60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3"/>
          <p:cNvSpPr>
            <a:spLocks noChangeArrowheads="1"/>
          </p:cNvSpPr>
          <p:nvPr/>
        </p:nvSpPr>
        <p:spPr bwMode="auto">
          <a:xfrm>
            <a:off x="6343101" y="2209162"/>
            <a:ext cx="1954201" cy="22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96950">
              <a:lnSpc>
                <a:spcPct val="70000"/>
              </a:lnSpc>
              <a:spcBef>
                <a:spcPct val="90000"/>
              </a:spcBef>
              <a:defRPr/>
            </a:pPr>
            <a:r>
              <a:rPr lang="es-ES" b="0" dirty="0" smtClean="0">
                <a:ea typeface="ＭＳ Ｐゴシック" charset="-128"/>
              </a:rPr>
              <a:t>Área Tecnológica: ENERGÍA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620945" y="1898038"/>
            <a:ext cx="89681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I+D</a:t>
            </a:r>
            <a:endParaRPr lang="es-E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1 Elipse"/>
          <p:cNvSpPr/>
          <p:nvPr/>
        </p:nvSpPr>
        <p:spPr>
          <a:xfrm>
            <a:off x="5077742" y="1720786"/>
            <a:ext cx="3002349" cy="124443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178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0" grpId="0" animBg="1"/>
      <p:bldP spid="20" grpId="1" animBg="1"/>
      <p:bldP spid="21" grpId="0" animBg="1"/>
      <p:bldP spid="22" grpId="0" animBg="1"/>
      <p:bldP spid="23" grpId="0"/>
      <p:bldP spid="24" grpId="0"/>
      <p:bldP spid="25" grpId="0"/>
      <p:bldP spid="27" grpId="0" animBg="1"/>
      <p:bldP spid="28" grpId="0" animBg="1"/>
      <p:bldP spid="3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err="1" smtClean="0"/>
              <a:t>Programa</a:t>
            </a:r>
            <a:r>
              <a:rPr lang="en-US" sz="3600" dirty="0" smtClean="0"/>
              <a:t> KSEI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 smtClean="0"/>
              <a:t>3</a:t>
            </a:r>
            <a:endParaRPr lang="es-ES_tradn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940159" y="1346259"/>
            <a:ext cx="641247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Financiación</a:t>
            </a:r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906" y="2036603"/>
            <a:ext cx="3433226" cy="234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150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err="1" smtClean="0"/>
              <a:t>Programa</a:t>
            </a:r>
            <a:r>
              <a:rPr lang="en-US" sz="3600" dirty="0" smtClean="0"/>
              <a:t> KSEI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 smtClean="0"/>
              <a:t>3</a:t>
            </a:r>
            <a:endParaRPr lang="es-ES_tradn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940159" y="1346259"/>
            <a:ext cx="641247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Calendario – Convocatoria piloto 2018</a:t>
            </a:r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443332"/>
              </p:ext>
            </p:extLst>
          </p:nvPr>
        </p:nvGraphicFramePr>
        <p:xfrm>
          <a:off x="1256633" y="1930668"/>
          <a:ext cx="6096000" cy="169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Publicación de la Convocatoria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Febrero 2018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Fecha límite presentación</a:t>
                      </a:r>
                      <a:r>
                        <a:rPr lang="es-ES_tradnl" baseline="0" dirty="0" smtClean="0"/>
                        <a:t> propuestas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baseline="0" dirty="0" smtClean="0"/>
                        <a:t>1 de </a:t>
                      </a:r>
                      <a:r>
                        <a:rPr lang="es-ES_tradnl" dirty="0" smtClean="0"/>
                        <a:t>Junio 2018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Financiación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31 de Octubre 2018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5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788332" y="1895032"/>
            <a:ext cx="6693931" cy="708818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err="1" smtClean="0"/>
              <a:t>Próximas</a:t>
            </a:r>
            <a:r>
              <a:rPr lang="en-US" sz="3600" dirty="0" smtClean="0"/>
              <a:t> </a:t>
            </a:r>
            <a:r>
              <a:rPr lang="en-US" sz="3600" dirty="0" err="1" smtClean="0"/>
              <a:t>acciones</a:t>
            </a:r>
            <a:r>
              <a:rPr lang="en-US" sz="3600" dirty="0" smtClean="0"/>
              <a:t> 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700656" y="1922327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4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510" y="213850"/>
            <a:ext cx="3998646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7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err="1" smtClean="0"/>
              <a:t>Próximas</a:t>
            </a:r>
            <a:r>
              <a:rPr lang="en-US" sz="3600" dirty="0" smtClean="0"/>
              <a:t> </a:t>
            </a:r>
            <a:r>
              <a:rPr lang="en-US" sz="3600" dirty="0" err="1" smtClean="0"/>
              <a:t>acciones</a:t>
            </a:r>
            <a:endParaRPr lang="en-US" sz="3600" dirty="0" smtClean="0"/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 smtClean="0"/>
              <a:t>4</a:t>
            </a:r>
            <a:endParaRPr lang="es-ES_tradn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940159" y="1342088"/>
            <a:ext cx="641247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Próximas acciones</a:t>
            </a:r>
            <a:endParaRPr lang="es-ES_tradnl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26679" y="1894598"/>
            <a:ext cx="6412474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s-ES_tradnl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Contactos con plataformas tecnológicas</a:t>
            </a:r>
          </a:p>
          <a:p>
            <a:pPr marL="342900" indent="-342900">
              <a:buFont typeface="Wingdings" pitchFamily="2" charset="2"/>
              <a:buChar char="Ø"/>
            </a:pPr>
            <a:endParaRPr lang="es-ES_tradnl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s-ES_tradnl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Identificación de posibles áreas prioritarias y/o de interés</a:t>
            </a:r>
          </a:p>
          <a:p>
            <a:pPr marL="342900" indent="-342900">
              <a:buFont typeface="Wingdings" pitchFamily="2" charset="2"/>
              <a:buChar char="Ø"/>
            </a:pPr>
            <a:endParaRPr lang="es-ES_tradnl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s-ES_tradnl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Publicación de la convocatoria y difusión de la misma</a:t>
            </a:r>
          </a:p>
          <a:p>
            <a:pPr marL="342900" indent="-342900">
              <a:buFont typeface="Wingdings" pitchFamily="2" charset="2"/>
              <a:buChar char="Ø"/>
            </a:pPr>
            <a:endParaRPr lang="es-ES_tradnl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s-ES_tradnl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Misión tecnológica a Corea (Último trimestre 2018)</a:t>
            </a:r>
          </a:p>
          <a:p>
            <a:pPr marL="342900" indent="-342900">
              <a:buFont typeface="Wingdings" pitchFamily="2" charset="2"/>
              <a:buChar char="Ø"/>
            </a:pPr>
            <a:endParaRPr lang="es-ES_tradnl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70621" y="1375345"/>
            <a:ext cx="7002125" cy="2143048"/>
          </a:xfrm>
          <a:prstGeom prst="rect">
            <a:avLst/>
          </a:prstGeom>
          <a:noFill/>
        </p:spPr>
        <p:txBody>
          <a:bodyPr wrap="square" lIns="74066" tIns="37033" rIns="74066" bIns="37033" rtlCol="0">
            <a:spAutoFit/>
          </a:bodyPr>
          <a:lstStyle/>
          <a:p>
            <a:pPr algn="ctr">
              <a:lnSpc>
                <a:spcPct val="120000"/>
              </a:lnSpc>
            </a:pPr>
            <a:endParaRPr lang="es-ES_tradnl" sz="28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lnSpc>
                <a:spcPct val="120000"/>
              </a:lnSpc>
            </a:pPr>
            <a:r>
              <a:rPr lang="es-ES_tradnl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Gracias por su atención</a:t>
            </a:r>
          </a:p>
          <a:p>
            <a:pPr algn="ctr">
              <a:lnSpc>
                <a:spcPct val="120000"/>
              </a:lnSpc>
            </a:pPr>
            <a:endParaRPr lang="es-ES_tradnl" sz="28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lnSpc>
                <a:spcPct val="120000"/>
              </a:lnSpc>
            </a:pPr>
            <a:endParaRPr lang="es-ES_tradnl" sz="28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70" y="3886200"/>
            <a:ext cx="5057689" cy="96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8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33263" y="533865"/>
            <a:ext cx="7171814" cy="1367447"/>
          </a:xfrm>
          <a:prstGeom prst="rect">
            <a:avLst/>
          </a:prstGeom>
          <a:noFill/>
        </p:spPr>
        <p:txBody>
          <a:bodyPr wrap="none" lIns="74062" tIns="37031" rIns="74062" bIns="37031" rtlCol="0">
            <a:spAutoFit/>
          </a:bodyPr>
          <a:lstStyle/>
          <a:p>
            <a:r>
              <a:rPr lang="en-US" sz="2800" b="1" dirty="0">
                <a:solidFill>
                  <a:srgbClr val="A8D200"/>
                </a:solidFill>
              </a:rPr>
              <a:t>PROGRAMA BILATERAL</a:t>
            </a:r>
          </a:p>
          <a:p>
            <a:r>
              <a:rPr lang="en-US" sz="2400" b="1" i="1" dirty="0">
                <a:solidFill>
                  <a:srgbClr val="A8D200"/>
                </a:solidFill>
              </a:rPr>
              <a:t>KOREA &amp; SPAIN ENERGY INNOVATING PROGRAM (KSEI)</a:t>
            </a:r>
            <a:r>
              <a:rPr lang="en-US" sz="3200" b="1" dirty="0">
                <a:solidFill>
                  <a:srgbClr val="A8D200"/>
                </a:solidFill>
              </a:rPr>
              <a:t/>
            </a:r>
            <a:br>
              <a:rPr lang="en-US" sz="3200" b="1" dirty="0">
                <a:solidFill>
                  <a:srgbClr val="A8D200"/>
                </a:solidFill>
              </a:rPr>
            </a:br>
            <a:endParaRPr lang="es-ES_tradnl" sz="3200" b="1" dirty="0">
              <a:solidFill>
                <a:srgbClr val="A8D200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788332" y="1895031"/>
            <a:ext cx="6693931" cy="2801027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err="1" smtClean="0"/>
              <a:t>Introducción</a:t>
            </a:r>
            <a:endParaRPr lang="en-US" sz="3600" dirty="0" smtClean="0"/>
          </a:p>
          <a:p>
            <a:r>
              <a:rPr lang="en-US" sz="3600" dirty="0" smtClean="0"/>
              <a:t>KETEP</a:t>
            </a:r>
          </a:p>
          <a:p>
            <a:r>
              <a:rPr lang="en-US" sz="3600" dirty="0" err="1" smtClean="0"/>
              <a:t>Programa</a:t>
            </a:r>
            <a:r>
              <a:rPr lang="en-US" sz="3600" dirty="0" smtClean="0"/>
              <a:t> KSEI</a:t>
            </a:r>
          </a:p>
          <a:p>
            <a:r>
              <a:rPr lang="en-US" sz="3600" dirty="0" err="1" smtClean="0"/>
              <a:t>Próximas</a:t>
            </a:r>
            <a:r>
              <a:rPr lang="en-US" sz="3600" dirty="0" smtClean="0"/>
              <a:t> </a:t>
            </a:r>
            <a:r>
              <a:rPr lang="en-US" sz="3600" dirty="0" err="1" smtClean="0"/>
              <a:t>acciones</a:t>
            </a:r>
            <a:endParaRPr lang="es-ES_tradnl" sz="3600" dirty="0"/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700656" y="1922327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 smtClean="0"/>
              <a:t>1</a:t>
            </a:r>
            <a:endParaRPr lang="es-ES_tradnl" dirty="0"/>
          </a:p>
        </p:txBody>
      </p:sp>
      <p:sp>
        <p:nvSpPr>
          <p:cNvPr id="14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700656" y="2603849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2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15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700656" y="3273161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3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16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700656" y="3927093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4</a:t>
            </a:r>
            <a:endParaRPr lang="es-ES_tradnl" dirty="0">
              <a:solidFill>
                <a:schemeClr val="bg1"/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510" y="213850"/>
            <a:ext cx="3998646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7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788332" y="1895032"/>
            <a:ext cx="6693931" cy="708818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err="1" smtClean="0"/>
              <a:t>Introducción</a:t>
            </a:r>
            <a:endParaRPr lang="en-US" sz="3600" dirty="0" smtClean="0"/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700656" y="1922327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 smtClean="0"/>
              <a:t>1</a:t>
            </a:r>
            <a:endParaRPr lang="es-ES_tradn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510" y="213850"/>
            <a:ext cx="3998646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err="1" smtClean="0"/>
              <a:t>Introducción</a:t>
            </a:r>
            <a:endParaRPr lang="en-US" sz="3600" dirty="0" smtClean="0"/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 smtClean="0"/>
              <a:t>1</a:t>
            </a:r>
            <a:endParaRPr lang="es-ES_tradn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508" y="1388100"/>
            <a:ext cx="2543579" cy="120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224" y="1233554"/>
            <a:ext cx="2897747" cy="2173310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51" y="2885947"/>
            <a:ext cx="2132697" cy="1599523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4130843" y="2957585"/>
            <a:ext cx="4758675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14 de Noviembre de 2017: Firma del </a:t>
            </a:r>
            <a:r>
              <a:rPr lang="es-ES_tradnl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MoU</a:t>
            </a:r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CDTI-KETEP</a:t>
            </a:r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16652" y="3541691"/>
            <a:ext cx="60728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ACTIVIDADES DE COOPERACIÓN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Programa Bilateral España-Corea (KSEI) para apoyo proyectos cooperación internacional en Energía.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Actividades de </a:t>
            </a:r>
            <a:r>
              <a:rPr lang="es-ES_tradnl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matchmaking</a:t>
            </a:r>
            <a:r>
              <a:rPr lang="es-ES_tradnl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entre entidades (compañías principalmente) españolas y coreanas.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8579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err="1" smtClean="0"/>
              <a:t>Introducción</a:t>
            </a:r>
            <a:endParaRPr lang="en-US" sz="3600" dirty="0" smtClean="0"/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 smtClean="0"/>
              <a:t>1</a:t>
            </a:r>
            <a:endParaRPr lang="es-ES_tradn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275339" y="1143095"/>
            <a:ext cx="320993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s-ES_tradnl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Corea obtiene un 21% de su energía de la fisión nuclear.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Tiene 23 CN activas y 4 inactivas</a:t>
            </a:r>
          </a:p>
          <a:p>
            <a:pPr marL="285750" indent="-285750">
              <a:buFont typeface="Arial" pitchFamily="34" charset="0"/>
              <a:buChar char="•"/>
            </a:pPr>
            <a:endParaRPr lang="es-ES_tradnl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 mayo de 2016, el gobierno coreano anuncia un cambio en la estrategia energética del país: </a:t>
            </a:r>
            <a:r>
              <a:rPr lang="es-ES_tradnl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descarbonización</a:t>
            </a:r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del país.</a:t>
            </a:r>
          </a:p>
          <a:p>
            <a:pPr marL="285750" indent="-285750">
              <a:buFont typeface="Arial" pitchFamily="34" charset="0"/>
              <a:buChar char="•"/>
            </a:pPr>
            <a:endParaRPr lang="es-ES_tradnl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Periodo de transición hacia nuevas energías</a:t>
            </a: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_tradnl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s-ES_tradnl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10" y="1578101"/>
            <a:ext cx="310991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994299" y="4509856"/>
            <a:ext cx="5486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NECESIDADES: Gestión de los residuos y mantenimiento activo</a:t>
            </a:r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87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788332" y="1895032"/>
            <a:ext cx="6693931" cy="708818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smtClean="0"/>
              <a:t>KETEP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700656" y="1922327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2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510" y="213850"/>
            <a:ext cx="3998646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66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smtClean="0"/>
              <a:t>KETEP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2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6" y="1127318"/>
            <a:ext cx="4018208" cy="3013656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944" y="3421555"/>
            <a:ext cx="2719817" cy="6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584" y="3195771"/>
            <a:ext cx="544177" cy="200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244" y="1300766"/>
            <a:ext cx="3657600" cy="27432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1609860" y="4140974"/>
            <a:ext cx="641247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KETEP es la agencia coreana de la energía.</a:t>
            </a:r>
          </a:p>
          <a:p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Dependiente del Ministerio de Comercio, Industria y Energía (MOTIE)</a:t>
            </a:r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1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smtClean="0"/>
              <a:t>KETEP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2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5370490" y="1616715"/>
            <a:ext cx="3557666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Dispone de un presupuesto propio para la financiación de proyectos de I+D tanto nacionales como de cooperación internacional, en el ámbito de la energía.</a:t>
            </a: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37" y="1397772"/>
            <a:ext cx="4455535" cy="3341651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834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1209944" y="430736"/>
            <a:ext cx="5049188" cy="639333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n-US" sz="3600" dirty="0" smtClean="0"/>
              <a:t>KETEP</a:t>
            </a:r>
          </a:p>
        </p:txBody>
      </p:sp>
      <p:sp>
        <p:nvSpPr>
          <p:cNvPr id="13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520352" y="467535"/>
            <a:ext cx="577158" cy="462320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r>
              <a:rPr lang="es-ES_tradnl" dirty="0"/>
              <a:t>2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28" y="665734"/>
            <a:ext cx="2526128" cy="40433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829" y="1198858"/>
            <a:ext cx="4752303" cy="3564227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653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nish Chair Eureka 2016 intern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panish Chair Eureka 2016 interno" id="{BA4051FA-B5A8-8041-902C-54A3E0A35E45}" vid="{A453499C-19AA-F249-A308-67522C957B5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Spanish Chair Eureka 2016 interno</Template>
  <TotalTime>4639</TotalTime>
  <Words>372</Words>
  <Application>Microsoft Office PowerPoint</Application>
  <PresentationFormat>Presentación en pantalla (16:9)</PresentationFormat>
  <Paragraphs>115</Paragraphs>
  <Slides>19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Spanish Chair Eureka 2016 interno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Celia Iglesias Vilariño</dc:creator>
  <cp:lastModifiedBy>Inmaculada Cabrera Hinojosa</cp:lastModifiedBy>
  <cp:revision>410</cp:revision>
  <cp:lastPrinted>2017-12-05T09:36:32Z</cp:lastPrinted>
  <dcterms:created xsi:type="dcterms:W3CDTF">2016-06-30T12:27:20Z</dcterms:created>
  <dcterms:modified xsi:type="dcterms:W3CDTF">2018-02-06T09:05:48Z</dcterms:modified>
</cp:coreProperties>
</file>