
<file path=[Content_Types].xml><?xml version="1.0" encoding="utf-8"?>
<Types xmlns="http://schemas.openxmlformats.org/package/2006/content-types">
  <Default Extension="png" ContentType="image/png"/>
  <Default Extension="jpeg" ContentType="image/jpeg"/>
  <Default Extension="emf" ContentType="image/x-emf"/>
  <Default Extension="wmf" ContentType="image/x-w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25"/>
  </p:notesMasterIdLst>
  <p:sldIdLst>
    <p:sldId id="256" r:id="rId2"/>
    <p:sldId id="265" r:id="rId3"/>
    <p:sldId id="275" r:id="rId4"/>
    <p:sldId id="277" r:id="rId5"/>
    <p:sldId id="279" r:id="rId6"/>
    <p:sldId id="281" r:id="rId7"/>
    <p:sldId id="282" r:id="rId8"/>
    <p:sldId id="267" r:id="rId9"/>
    <p:sldId id="266" r:id="rId10"/>
    <p:sldId id="258" r:id="rId11"/>
    <p:sldId id="271" r:id="rId12"/>
    <p:sldId id="259" r:id="rId13"/>
    <p:sldId id="260" r:id="rId14"/>
    <p:sldId id="261" r:id="rId15"/>
    <p:sldId id="264" r:id="rId16"/>
    <p:sldId id="270" r:id="rId17"/>
    <p:sldId id="272" r:id="rId18"/>
    <p:sldId id="268" r:id="rId19"/>
    <p:sldId id="274" r:id="rId20"/>
    <p:sldId id="276" r:id="rId21"/>
    <p:sldId id="284" r:id="rId22"/>
    <p:sldId id="269" r:id="rId23"/>
    <p:sldId id="283" r:id="rId24"/>
  </p:sldIdLst>
  <p:sldSz cx="9144000" cy="6858000" type="screen4x3"/>
  <p:notesSz cx="6858000" cy="9144000"/>
  <p:defaultTex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339933"/>
    <a:srgbClr val="FFFFFF"/>
    <a:srgbClr val="57D55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463" autoAdjust="0"/>
    <p:restoredTop sz="94660"/>
  </p:normalViewPr>
  <p:slideViewPr>
    <p:cSldViewPr snapToGrid="0">
      <p:cViewPr varScale="1">
        <p:scale>
          <a:sx n="97" d="100"/>
          <a:sy n="97" d="100"/>
        </p:scale>
        <p:origin x="-168" y="42"/>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cs typeface="Arial" charset="0"/>
              </a:defRPr>
            </a:lvl1pPr>
          </a:lstStyle>
          <a:p>
            <a:pPr>
              <a:defRPr/>
            </a:pPr>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Arial" charset="0"/>
                <a:cs typeface="Arial" charset="0"/>
              </a:defRPr>
            </a:lvl1pPr>
          </a:lstStyle>
          <a:p>
            <a:pPr>
              <a:defRPr/>
            </a:pPr>
            <a:fld id="{808FCE45-7BAC-41D3-BFE7-D23F511EB099}" type="datetimeFigureOut">
              <a:rPr lang="en-GB"/>
              <a:pPr>
                <a:defRPr/>
              </a:pPr>
              <a:t>27/01/2015</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GB" noProof="0" smtClean="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GB" noProof="0" smtClean="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Arial" charset="0"/>
                <a:cs typeface="Arial" charset="0"/>
              </a:defRPr>
            </a:lvl1pPr>
          </a:lstStyle>
          <a:p>
            <a:pPr>
              <a:defRPr/>
            </a:pPr>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Arial" charset="0"/>
                <a:cs typeface="Arial" charset="0"/>
              </a:defRPr>
            </a:lvl1pPr>
          </a:lstStyle>
          <a:p>
            <a:pPr>
              <a:defRPr/>
            </a:pPr>
            <a:fld id="{BD664A3C-2C56-405B-99CA-18C321EDF17F}" type="slidenum">
              <a:rPr lang="en-GB"/>
              <a:pPr>
                <a:defRPr/>
              </a:pPr>
              <a:t>‹Nº›</a:t>
            </a:fld>
            <a:endParaRPr lang="en-GB"/>
          </a:p>
        </p:txBody>
      </p:sp>
    </p:spTree>
    <p:extLst>
      <p:ext uri="{BB962C8B-B14F-4D97-AF65-F5344CB8AC3E}">
        <p14:creationId xmlns:p14="http://schemas.microsoft.com/office/powerpoint/2010/main" val="372884566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Image Placeholder 1"/>
          <p:cNvSpPr>
            <a:spLocks noGrp="1" noRot="1" noChangeAspect="1" noTextEdit="1"/>
          </p:cNvSpPr>
          <p:nvPr>
            <p:ph type="sldImg"/>
          </p:nvPr>
        </p:nvSpPr>
        <p:spPr bwMode="auto">
          <a:noFill/>
          <a:ln>
            <a:solidFill>
              <a:srgbClr val="000000"/>
            </a:solidFill>
            <a:miter lim="800000"/>
            <a:headEnd/>
            <a:tailEnd/>
          </a:ln>
        </p:spPr>
      </p:sp>
      <p:sp>
        <p:nvSpPr>
          <p:cNvPr id="2253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2253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8695A6A2-B962-43EC-AF21-D7BE1EE01555}" type="slidenum">
              <a:rPr lang="en-GB" altLang="en-US" smtClean="0"/>
              <a:pPr/>
              <a:t>1</a:t>
            </a:fld>
            <a:endParaRPr lang="en-GB" alt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1 Marcador de imagen de diapositiva"/>
          <p:cNvSpPr>
            <a:spLocks noGrp="1" noRot="1" noChangeAspect="1" noTextEdit="1"/>
          </p:cNvSpPr>
          <p:nvPr>
            <p:ph type="sldImg"/>
          </p:nvPr>
        </p:nvSpPr>
        <p:spPr bwMode="auto">
          <a:noFill/>
          <a:ln>
            <a:solidFill>
              <a:srgbClr val="000000"/>
            </a:solidFill>
            <a:miter lim="800000"/>
            <a:headEnd/>
            <a:tailEnd/>
          </a:ln>
        </p:spPr>
      </p:sp>
      <p:sp>
        <p:nvSpPr>
          <p:cNvPr id="23555" name="2 Marcador de notas"/>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s-ES" smtClean="0"/>
          </a:p>
        </p:txBody>
      </p:sp>
      <p:sp>
        <p:nvSpPr>
          <p:cNvPr id="23556" name="3 Marcador de número de diapositiva"/>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2071412F-D021-4633-A515-B2A1420C0FE3}" type="slidenum">
              <a:rPr lang="es-ES" smtClean="0"/>
              <a:pPr/>
              <a:t>2</a:t>
            </a:fld>
            <a:endParaRPr lang="es-E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1 Marcador de imagen de diapositiva"/>
          <p:cNvSpPr>
            <a:spLocks noGrp="1" noRot="1" noChangeAspect="1" noTextEdit="1"/>
          </p:cNvSpPr>
          <p:nvPr>
            <p:ph type="sldImg"/>
          </p:nvPr>
        </p:nvSpPr>
        <p:spPr>
          <a:ln/>
        </p:spPr>
      </p:sp>
      <p:sp>
        <p:nvSpPr>
          <p:cNvPr id="44034" name="2 Marcador de notas"/>
          <p:cNvSpPr>
            <a:spLocks noGrp="1"/>
          </p:cNvSpPr>
          <p:nvPr>
            <p:ph type="body" idx="1"/>
          </p:nvPr>
        </p:nvSpPr>
        <p:spPr>
          <a:noFill/>
          <a:ln/>
        </p:spPr>
        <p:txBody>
          <a:bodyPr/>
          <a:lstStyle/>
          <a:p>
            <a:pPr eaLnBrk="1" hangingPunct="1"/>
            <a:endParaRPr lang="en-US" smtClean="0">
              <a:ea typeface="ＭＳ Ｐゴシック" pitchFamily="34" charset="-128"/>
            </a:endParaRPr>
          </a:p>
        </p:txBody>
      </p:sp>
      <p:sp>
        <p:nvSpPr>
          <p:cNvPr id="44035" name="3 Marcador de número de diapositiva"/>
          <p:cNvSpPr>
            <a:spLocks noGrp="1"/>
          </p:cNvSpPr>
          <p:nvPr>
            <p:ph type="sldNum" sz="quarter" idx="5"/>
          </p:nvPr>
        </p:nvSpPr>
        <p:spPr>
          <a:noFill/>
        </p:spPr>
        <p:txBody>
          <a:bodyPr/>
          <a:lstStyle/>
          <a:p>
            <a:fld id="{C75B6CEA-0E6F-4FA3-987C-E43B8CF325A0}" type="slidenum">
              <a:rPr lang="es-ES"/>
              <a:pPr/>
              <a:t>6</a:t>
            </a:fld>
            <a:endParaRPr lang="es-E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1 Marcador de imagen de diapositiva"/>
          <p:cNvSpPr>
            <a:spLocks noGrp="1" noRot="1" noChangeAspect="1" noTextEdit="1"/>
          </p:cNvSpPr>
          <p:nvPr>
            <p:ph type="sldImg"/>
          </p:nvPr>
        </p:nvSpPr>
        <p:spPr>
          <a:ln/>
        </p:spPr>
      </p:sp>
      <p:sp>
        <p:nvSpPr>
          <p:cNvPr id="44034" name="2 Marcador de notas"/>
          <p:cNvSpPr>
            <a:spLocks noGrp="1"/>
          </p:cNvSpPr>
          <p:nvPr>
            <p:ph type="body" idx="1"/>
          </p:nvPr>
        </p:nvSpPr>
        <p:spPr>
          <a:noFill/>
          <a:ln/>
        </p:spPr>
        <p:txBody>
          <a:bodyPr/>
          <a:lstStyle/>
          <a:p>
            <a:pPr eaLnBrk="1" hangingPunct="1"/>
            <a:endParaRPr lang="en-US" smtClean="0">
              <a:ea typeface="ＭＳ Ｐゴシック" pitchFamily="34" charset="-128"/>
            </a:endParaRPr>
          </a:p>
        </p:txBody>
      </p:sp>
      <p:sp>
        <p:nvSpPr>
          <p:cNvPr id="44035" name="3 Marcador de número de diapositiva"/>
          <p:cNvSpPr>
            <a:spLocks noGrp="1"/>
          </p:cNvSpPr>
          <p:nvPr>
            <p:ph type="sldNum" sz="quarter" idx="5"/>
          </p:nvPr>
        </p:nvSpPr>
        <p:spPr>
          <a:noFill/>
        </p:spPr>
        <p:txBody>
          <a:bodyPr/>
          <a:lstStyle/>
          <a:p>
            <a:fld id="{C75B6CEA-0E6F-4FA3-987C-E43B8CF325A0}" type="slidenum">
              <a:rPr lang="es-ES"/>
              <a:pPr/>
              <a:t>7</a:t>
            </a:fld>
            <a:endParaRPr lang="es-E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1 Marcador de imagen de diapositiva"/>
          <p:cNvSpPr>
            <a:spLocks noGrp="1" noRot="1" noChangeAspect="1" noTextEdit="1"/>
          </p:cNvSpPr>
          <p:nvPr>
            <p:ph type="sldImg"/>
          </p:nvPr>
        </p:nvSpPr>
        <p:spPr bwMode="auto">
          <a:noFill/>
          <a:ln>
            <a:solidFill>
              <a:srgbClr val="000000"/>
            </a:solidFill>
            <a:miter lim="800000"/>
            <a:headEnd/>
            <a:tailEnd/>
          </a:ln>
        </p:spPr>
      </p:sp>
      <p:sp>
        <p:nvSpPr>
          <p:cNvPr id="24579" name="2 Marcador de notas"/>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s-ES" smtClean="0"/>
          </a:p>
        </p:txBody>
      </p:sp>
      <p:sp>
        <p:nvSpPr>
          <p:cNvPr id="24580" name="3 Marcador de número de diapositiva"/>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2E91F031-584D-472A-9AE7-0ADDBA2140CA}" type="slidenum">
              <a:rPr lang="es-ES" smtClean="0"/>
              <a:pPr/>
              <a:t>8</a:t>
            </a:fld>
            <a:endParaRPr lang="es-E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1 Marcador de imagen de diapositiva"/>
          <p:cNvSpPr>
            <a:spLocks noGrp="1" noRot="1" noChangeAspect="1" noTextEdit="1"/>
          </p:cNvSpPr>
          <p:nvPr>
            <p:ph type="sldImg"/>
          </p:nvPr>
        </p:nvSpPr>
        <p:spPr bwMode="auto">
          <a:noFill/>
          <a:ln>
            <a:solidFill>
              <a:srgbClr val="000000"/>
            </a:solidFill>
            <a:miter lim="800000"/>
            <a:headEnd/>
            <a:tailEnd/>
          </a:ln>
        </p:spPr>
      </p:sp>
      <p:sp>
        <p:nvSpPr>
          <p:cNvPr id="26627" name="2 Marcador de notas"/>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s-ES" smtClean="0"/>
          </a:p>
        </p:txBody>
      </p:sp>
      <p:sp>
        <p:nvSpPr>
          <p:cNvPr id="26628" name="3 Marcador de número de diapositiva"/>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E1A3763F-7917-4724-9B46-7D30B8F5C9D6}" type="slidenum">
              <a:rPr lang="es-ES" smtClean="0"/>
              <a:pPr/>
              <a:t>9</a:t>
            </a:fld>
            <a:endParaRPr lang="es-E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1 Marcador de imagen de diapositiva"/>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2 Marcador de notas"/>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endParaRPr lang="en-US" altLang="es-ES" smtClean="0"/>
          </a:p>
        </p:txBody>
      </p:sp>
      <p:sp>
        <p:nvSpPr>
          <p:cNvPr id="37892" name="3 Marcador de número de diapositiva"/>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pitchFamily="34" charset="0"/>
                <a:ea typeface="ＭＳ Ｐゴシック" pitchFamily="34" charset="-128"/>
              </a:defRPr>
            </a:lvl1pPr>
            <a:lvl2pPr marL="742950" indent="-285750" eaLnBrk="0" hangingPunct="0">
              <a:defRPr>
                <a:solidFill>
                  <a:schemeClr val="tx1"/>
                </a:solidFill>
                <a:latin typeface="Calibri" pitchFamily="34" charset="0"/>
                <a:ea typeface="ＭＳ Ｐゴシック" pitchFamily="34" charset="-128"/>
              </a:defRPr>
            </a:lvl2pPr>
            <a:lvl3pPr marL="1143000" indent="-228600" eaLnBrk="0" hangingPunct="0">
              <a:defRPr>
                <a:solidFill>
                  <a:schemeClr val="tx1"/>
                </a:solidFill>
                <a:latin typeface="Calibri" pitchFamily="34" charset="0"/>
                <a:ea typeface="ＭＳ Ｐゴシック" pitchFamily="34" charset="-128"/>
              </a:defRPr>
            </a:lvl3pPr>
            <a:lvl4pPr marL="1600200" indent="-228600" eaLnBrk="0" hangingPunct="0">
              <a:defRPr>
                <a:solidFill>
                  <a:schemeClr val="tx1"/>
                </a:solidFill>
                <a:latin typeface="Calibri" pitchFamily="34" charset="0"/>
                <a:ea typeface="ＭＳ Ｐゴシック" pitchFamily="34" charset="-128"/>
              </a:defRPr>
            </a:lvl4pPr>
            <a:lvl5pPr marL="2057400" indent="-228600" eaLnBrk="0" hangingPunct="0">
              <a:defRPr>
                <a:solidFill>
                  <a:schemeClr val="tx1"/>
                </a:solidFill>
                <a:latin typeface="Calibri" pitchFamily="34" charset="0"/>
                <a:ea typeface="ＭＳ Ｐゴシック" pitchFamily="34" charset="-128"/>
              </a:defRPr>
            </a:lvl5pPr>
            <a:lvl6pPr marL="2514600" indent="-228600" eaLnBrk="0" fontAlgn="base" hangingPunct="0">
              <a:spcBef>
                <a:spcPct val="0"/>
              </a:spcBef>
              <a:spcAft>
                <a:spcPct val="0"/>
              </a:spcAft>
              <a:defRPr>
                <a:solidFill>
                  <a:schemeClr val="tx1"/>
                </a:solidFill>
                <a:latin typeface="Calibri" pitchFamily="34" charset="0"/>
                <a:ea typeface="ＭＳ Ｐゴシック" pitchFamily="34" charset="-128"/>
              </a:defRPr>
            </a:lvl6pPr>
            <a:lvl7pPr marL="2971800" indent="-228600" eaLnBrk="0" fontAlgn="base" hangingPunct="0">
              <a:spcBef>
                <a:spcPct val="0"/>
              </a:spcBef>
              <a:spcAft>
                <a:spcPct val="0"/>
              </a:spcAft>
              <a:defRPr>
                <a:solidFill>
                  <a:schemeClr val="tx1"/>
                </a:solidFill>
                <a:latin typeface="Calibri" pitchFamily="34" charset="0"/>
                <a:ea typeface="ＭＳ Ｐゴシック" pitchFamily="34" charset="-128"/>
              </a:defRPr>
            </a:lvl7pPr>
            <a:lvl8pPr marL="3429000" indent="-228600" eaLnBrk="0" fontAlgn="base" hangingPunct="0">
              <a:spcBef>
                <a:spcPct val="0"/>
              </a:spcBef>
              <a:spcAft>
                <a:spcPct val="0"/>
              </a:spcAft>
              <a:defRPr>
                <a:solidFill>
                  <a:schemeClr val="tx1"/>
                </a:solidFill>
                <a:latin typeface="Calibri" pitchFamily="34" charset="0"/>
                <a:ea typeface="ＭＳ Ｐゴシック" pitchFamily="34" charset="-128"/>
              </a:defRPr>
            </a:lvl8pPr>
            <a:lvl9pPr marL="3886200" indent="-228600" eaLnBrk="0" fontAlgn="base" hangingPunct="0">
              <a:spcBef>
                <a:spcPct val="0"/>
              </a:spcBef>
              <a:spcAft>
                <a:spcPct val="0"/>
              </a:spcAft>
              <a:defRPr>
                <a:solidFill>
                  <a:schemeClr val="tx1"/>
                </a:solidFill>
                <a:latin typeface="Calibri" pitchFamily="34" charset="0"/>
                <a:ea typeface="ＭＳ Ｐゴシック" pitchFamily="34" charset="-128"/>
              </a:defRPr>
            </a:lvl9pPr>
          </a:lstStyle>
          <a:p>
            <a:pPr eaLnBrk="1" hangingPunct="1"/>
            <a:fld id="{2581E5E4-4D14-401B-91C6-CE0AA44761E9}" type="slidenum">
              <a:rPr lang="es-ES" altLang="es-ES" smtClean="0"/>
              <a:pPr eaLnBrk="1" hangingPunct="1"/>
              <a:t>16</a:t>
            </a:fld>
            <a:endParaRPr lang="es-ES" altLang="es-E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1 Marcador de imagen de diapositiva"/>
          <p:cNvSpPr>
            <a:spLocks noGrp="1" noRot="1" noChangeAspect="1" noTextEdit="1"/>
          </p:cNvSpPr>
          <p:nvPr>
            <p:ph type="sldImg"/>
          </p:nvPr>
        </p:nvSpPr>
        <p:spPr bwMode="auto">
          <a:noFill/>
          <a:ln>
            <a:solidFill>
              <a:srgbClr val="000000"/>
            </a:solidFill>
            <a:miter lim="800000"/>
            <a:headEnd/>
            <a:tailEnd/>
          </a:ln>
        </p:spPr>
      </p:sp>
      <p:sp>
        <p:nvSpPr>
          <p:cNvPr id="25603" name="2 Marcador de notas"/>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s-ES" smtClean="0"/>
          </a:p>
        </p:txBody>
      </p:sp>
      <p:sp>
        <p:nvSpPr>
          <p:cNvPr id="25604" name="3 Marcador de número de diapositiva"/>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2E4C7593-09C3-433E-8E74-4A0370EC9090}" type="slidenum">
              <a:rPr lang="es-ES" smtClean="0"/>
              <a:pPr/>
              <a:t>18</a:t>
            </a:fld>
            <a:endParaRPr lang="es-E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1 Marcador de imagen de diapositiva"/>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2 Marcador de notas"/>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endParaRPr lang="en-US" altLang="es-ES" smtClean="0"/>
          </a:p>
        </p:txBody>
      </p:sp>
      <p:sp>
        <p:nvSpPr>
          <p:cNvPr id="37892" name="3 Marcador de número de diapositiva"/>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pitchFamily="34" charset="0"/>
                <a:ea typeface="ＭＳ Ｐゴシック" pitchFamily="34" charset="-128"/>
              </a:defRPr>
            </a:lvl1pPr>
            <a:lvl2pPr marL="742950" indent="-285750" eaLnBrk="0" hangingPunct="0">
              <a:defRPr>
                <a:solidFill>
                  <a:schemeClr val="tx1"/>
                </a:solidFill>
                <a:latin typeface="Calibri" pitchFamily="34" charset="0"/>
                <a:ea typeface="ＭＳ Ｐゴシック" pitchFamily="34" charset="-128"/>
              </a:defRPr>
            </a:lvl2pPr>
            <a:lvl3pPr marL="1143000" indent="-228600" eaLnBrk="0" hangingPunct="0">
              <a:defRPr>
                <a:solidFill>
                  <a:schemeClr val="tx1"/>
                </a:solidFill>
                <a:latin typeface="Calibri" pitchFamily="34" charset="0"/>
                <a:ea typeface="ＭＳ Ｐゴシック" pitchFamily="34" charset="-128"/>
              </a:defRPr>
            </a:lvl3pPr>
            <a:lvl4pPr marL="1600200" indent="-228600" eaLnBrk="0" hangingPunct="0">
              <a:defRPr>
                <a:solidFill>
                  <a:schemeClr val="tx1"/>
                </a:solidFill>
                <a:latin typeface="Calibri" pitchFamily="34" charset="0"/>
                <a:ea typeface="ＭＳ Ｐゴシック" pitchFamily="34" charset="-128"/>
              </a:defRPr>
            </a:lvl4pPr>
            <a:lvl5pPr marL="2057400" indent="-228600" eaLnBrk="0" hangingPunct="0">
              <a:defRPr>
                <a:solidFill>
                  <a:schemeClr val="tx1"/>
                </a:solidFill>
                <a:latin typeface="Calibri" pitchFamily="34" charset="0"/>
                <a:ea typeface="ＭＳ Ｐゴシック" pitchFamily="34" charset="-128"/>
              </a:defRPr>
            </a:lvl5pPr>
            <a:lvl6pPr marL="2514600" indent="-228600" eaLnBrk="0" fontAlgn="base" hangingPunct="0">
              <a:spcBef>
                <a:spcPct val="0"/>
              </a:spcBef>
              <a:spcAft>
                <a:spcPct val="0"/>
              </a:spcAft>
              <a:defRPr>
                <a:solidFill>
                  <a:schemeClr val="tx1"/>
                </a:solidFill>
                <a:latin typeface="Calibri" pitchFamily="34" charset="0"/>
                <a:ea typeface="ＭＳ Ｐゴシック" pitchFamily="34" charset="-128"/>
              </a:defRPr>
            </a:lvl6pPr>
            <a:lvl7pPr marL="2971800" indent="-228600" eaLnBrk="0" fontAlgn="base" hangingPunct="0">
              <a:spcBef>
                <a:spcPct val="0"/>
              </a:spcBef>
              <a:spcAft>
                <a:spcPct val="0"/>
              </a:spcAft>
              <a:defRPr>
                <a:solidFill>
                  <a:schemeClr val="tx1"/>
                </a:solidFill>
                <a:latin typeface="Calibri" pitchFamily="34" charset="0"/>
                <a:ea typeface="ＭＳ Ｐゴシック" pitchFamily="34" charset="-128"/>
              </a:defRPr>
            </a:lvl7pPr>
            <a:lvl8pPr marL="3429000" indent="-228600" eaLnBrk="0" fontAlgn="base" hangingPunct="0">
              <a:spcBef>
                <a:spcPct val="0"/>
              </a:spcBef>
              <a:spcAft>
                <a:spcPct val="0"/>
              </a:spcAft>
              <a:defRPr>
                <a:solidFill>
                  <a:schemeClr val="tx1"/>
                </a:solidFill>
                <a:latin typeface="Calibri" pitchFamily="34" charset="0"/>
                <a:ea typeface="ＭＳ Ｐゴシック" pitchFamily="34" charset="-128"/>
              </a:defRPr>
            </a:lvl8pPr>
            <a:lvl9pPr marL="3886200" indent="-228600" eaLnBrk="0" fontAlgn="base" hangingPunct="0">
              <a:spcBef>
                <a:spcPct val="0"/>
              </a:spcBef>
              <a:spcAft>
                <a:spcPct val="0"/>
              </a:spcAft>
              <a:defRPr>
                <a:solidFill>
                  <a:schemeClr val="tx1"/>
                </a:solidFill>
                <a:latin typeface="Calibri" pitchFamily="34" charset="0"/>
                <a:ea typeface="ＭＳ Ｐゴシック" pitchFamily="34" charset="-128"/>
              </a:defRPr>
            </a:lvl9pPr>
          </a:lstStyle>
          <a:p>
            <a:pPr eaLnBrk="1" hangingPunct="1"/>
            <a:fld id="{2581E5E4-4D14-401B-91C6-CE0AA44761E9}" type="slidenum">
              <a:rPr lang="es-ES" altLang="es-ES" smtClean="0"/>
              <a:pPr eaLnBrk="1" hangingPunct="1"/>
              <a:t>20</a:t>
            </a:fld>
            <a:endParaRPr lang="es-ES" altLang="es-E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GB"/>
          </a:p>
        </p:txBody>
      </p:sp>
      <p:sp>
        <p:nvSpPr>
          <p:cNvPr id="3" name="Rectangle 5"/>
          <p:cNvSpPr>
            <a:spLocks noGrp="1" noChangeArrowheads="1"/>
          </p:cNvSpPr>
          <p:nvPr>
            <p:ph type="ftr" sz="quarter" idx="11"/>
          </p:nvPr>
        </p:nvSpPr>
        <p:spPr>
          <a:ln/>
        </p:spPr>
        <p:txBody>
          <a:bodyPr/>
          <a:lstStyle>
            <a:lvl1pPr>
              <a:defRPr/>
            </a:lvl1pPr>
          </a:lstStyle>
          <a:p>
            <a:pPr>
              <a:defRPr/>
            </a:pPr>
            <a:r>
              <a:rPr lang="en-GB" dirty="0" err="1" smtClean="0"/>
              <a:t>Brusells</a:t>
            </a:r>
            <a:r>
              <a:rPr lang="en-GB" dirty="0" smtClean="0"/>
              <a:t>, 29 </a:t>
            </a:r>
            <a:r>
              <a:rPr lang="en-GB" dirty="0" err="1" smtClean="0"/>
              <a:t>Enero</a:t>
            </a:r>
            <a:r>
              <a:rPr lang="en-GB" dirty="0" smtClean="0"/>
              <a:t> 2015</a:t>
            </a:r>
            <a:endParaRPr lang="en-GB" dirty="0"/>
          </a:p>
        </p:txBody>
      </p:sp>
      <p:sp>
        <p:nvSpPr>
          <p:cNvPr id="4" name="Rectangle 6"/>
          <p:cNvSpPr>
            <a:spLocks noGrp="1" noChangeArrowheads="1"/>
          </p:cNvSpPr>
          <p:nvPr>
            <p:ph type="sldNum" sz="quarter" idx="12"/>
          </p:nvPr>
        </p:nvSpPr>
        <p:spPr>
          <a:ln/>
        </p:spPr>
        <p:txBody>
          <a:bodyPr/>
          <a:lstStyle>
            <a:lvl1pPr>
              <a:defRPr/>
            </a:lvl1pPr>
          </a:lstStyle>
          <a:p>
            <a:pPr>
              <a:defRPr/>
            </a:pPr>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576263"/>
            <a:ext cx="8229600" cy="1143000"/>
          </a:xfrm>
        </p:spPr>
        <p:txBody>
          <a:bodyPr/>
          <a:lstStyle/>
          <a:p>
            <a:r>
              <a:rPr lang="en-US" smtClean="0"/>
              <a:t>Click to edit Master title style</a:t>
            </a:r>
            <a:endParaRPr lang="en-GB"/>
          </a:p>
        </p:txBody>
      </p:sp>
      <p:sp>
        <p:nvSpPr>
          <p:cNvPr id="3" name="Content Placeholder 2"/>
          <p:cNvSpPr>
            <a:spLocks noGrp="1"/>
          </p:cNvSpPr>
          <p:nvPr>
            <p:ph idx="1"/>
          </p:nvPr>
        </p:nvSpPr>
        <p:spPr>
          <a:xfrm>
            <a:off x="457200" y="1600200"/>
            <a:ext cx="8229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GB"/>
          </a:p>
        </p:txBody>
      </p:sp>
      <p:sp>
        <p:nvSpPr>
          <p:cNvPr id="5" name="Rectangle 5"/>
          <p:cNvSpPr>
            <a:spLocks noGrp="1" noChangeArrowheads="1"/>
          </p:cNvSpPr>
          <p:nvPr>
            <p:ph type="ftr" sz="quarter" idx="11"/>
          </p:nvPr>
        </p:nvSpPr>
        <p:spPr>
          <a:ln/>
        </p:spPr>
        <p:txBody>
          <a:bodyPr/>
          <a:lstStyle>
            <a:lvl1pPr>
              <a:defRPr/>
            </a:lvl1pPr>
          </a:lstStyle>
          <a:p>
            <a:pPr>
              <a:defRPr/>
            </a:pPr>
            <a:r>
              <a:rPr lang="en-GB" dirty="0" err="1" smtClean="0"/>
              <a:t>Brusells</a:t>
            </a:r>
            <a:r>
              <a:rPr lang="en-GB" dirty="0" smtClean="0"/>
              <a:t>, 29 </a:t>
            </a:r>
            <a:r>
              <a:rPr lang="en-GB" dirty="0" err="1" smtClean="0"/>
              <a:t>Enero</a:t>
            </a:r>
            <a:r>
              <a:rPr lang="en-GB" dirty="0" smtClean="0"/>
              <a:t> 2015</a:t>
            </a:r>
            <a:endParaRPr lang="en-GB" dirty="0"/>
          </a:p>
        </p:txBody>
      </p:sp>
      <p:sp>
        <p:nvSpPr>
          <p:cNvPr id="6" name="Rectangle 6"/>
          <p:cNvSpPr>
            <a:spLocks noGrp="1" noChangeArrowheads="1"/>
          </p:cNvSpPr>
          <p:nvPr>
            <p:ph type="sldNum" sz="quarter" idx="12"/>
          </p:nvPr>
        </p:nvSpPr>
        <p:spPr>
          <a:ln/>
        </p:spPr>
        <p:txBody>
          <a:bodyPr/>
          <a:lstStyle>
            <a:lvl1pPr>
              <a:defRPr/>
            </a:lvl1pPr>
          </a:lstStyle>
          <a:p>
            <a:pPr>
              <a:defRPr/>
            </a:pPr>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2130425"/>
            <a:ext cx="7772400" cy="1470025"/>
          </a:xfrm>
        </p:spPr>
        <p:txBody>
          <a:bodyPr/>
          <a:lstStyle/>
          <a:p>
            <a:r>
              <a:rPr lang="es-ES" smtClean="0"/>
              <a:t>Haga clic para modificar el estilo de título del patrón</a:t>
            </a:r>
            <a:endParaRPr lang="es-ES"/>
          </a:p>
        </p:txBody>
      </p:sp>
      <p:sp>
        <p:nvSpPr>
          <p:cNvPr id="3" name="2 Subtítulo"/>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smtClean="0"/>
              <a:t>Haga clic para modificar el estilo de subtítulo del patrón</a:t>
            </a:r>
            <a:endParaRPr lang="es-ES"/>
          </a:p>
        </p:txBody>
      </p:sp>
      <p:sp>
        <p:nvSpPr>
          <p:cNvPr id="4" name="3 Marcador de fecha"/>
          <p:cNvSpPr>
            <a:spLocks noGrp="1"/>
          </p:cNvSpPr>
          <p:nvPr>
            <p:ph type="dt" sz="half" idx="10"/>
          </p:nvPr>
        </p:nvSpPr>
        <p:spPr/>
        <p:txBody>
          <a:bodyPr/>
          <a:lstStyle>
            <a:lvl1pPr>
              <a:defRPr/>
            </a:lvl1pPr>
          </a:lstStyle>
          <a:p>
            <a:pPr>
              <a:defRPr/>
            </a:pPr>
            <a:fld id="{F3CAD3FA-CA30-445D-85DF-62717C0F24F1}" type="datetimeFigureOut">
              <a:rPr lang="es-ES"/>
              <a:pPr>
                <a:defRPr/>
              </a:pPr>
              <a:t>27/01/2015</a:t>
            </a:fld>
            <a:endParaRPr lang="es-ES"/>
          </a:p>
        </p:txBody>
      </p:sp>
      <p:sp>
        <p:nvSpPr>
          <p:cNvPr id="5" name="4 Marcador de pie de página"/>
          <p:cNvSpPr>
            <a:spLocks noGrp="1"/>
          </p:cNvSpPr>
          <p:nvPr>
            <p:ph type="ftr" sz="quarter" idx="11"/>
          </p:nvPr>
        </p:nvSpPr>
        <p:spPr/>
        <p:txBody>
          <a:bodyPr/>
          <a:lstStyle>
            <a:lvl1pPr>
              <a:defRPr/>
            </a:lvl1pPr>
          </a:lstStyle>
          <a:p>
            <a:pPr>
              <a:defRPr/>
            </a:pPr>
            <a:endParaRPr lang="es-ES"/>
          </a:p>
        </p:txBody>
      </p:sp>
      <p:sp>
        <p:nvSpPr>
          <p:cNvPr id="6" name="5 Marcador de número de diapositiva"/>
          <p:cNvSpPr>
            <a:spLocks noGrp="1"/>
          </p:cNvSpPr>
          <p:nvPr>
            <p:ph type="sldNum" sz="quarter" idx="12"/>
          </p:nvPr>
        </p:nvSpPr>
        <p:spPr/>
        <p:txBody>
          <a:bodyPr/>
          <a:lstStyle>
            <a:lvl1pPr>
              <a:defRPr/>
            </a:lvl1pPr>
          </a:lstStyle>
          <a:p>
            <a:pPr>
              <a:defRPr/>
            </a:pPr>
            <a:fld id="{56772690-DC65-4447-B1A0-97158EF0097A}" type="slidenum">
              <a:rPr lang="es-ES"/>
              <a:pPr>
                <a:defRPr/>
              </a:pPr>
              <a:t>‹Nº›</a:t>
            </a:fld>
            <a:endParaRPr lang="es-E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1_Vide">
    <p:bg>
      <p:bgRef idx="1001">
        <a:schemeClr val="bg1"/>
      </p:bgRef>
    </p:bg>
    <p:spTree>
      <p:nvGrpSpPr>
        <p:cNvPr id="1" name=""/>
        <p:cNvGrpSpPr/>
        <p:nvPr/>
      </p:nvGrpSpPr>
      <p:grpSpPr>
        <a:xfrm>
          <a:off x="0" y="0"/>
          <a:ext cx="0" cy="0"/>
          <a:chOff x="0" y="0"/>
          <a:chExt cx="0" cy="0"/>
        </a:xfrm>
      </p:grpSpPr>
      <p:sp>
        <p:nvSpPr>
          <p:cNvPr id="15" name="Espace réservé du pied de page 14"/>
          <p:cNvSpPr>
            <a:spLocks noGrp="1"/>
          </p:cNvSpPr>
          <p:nvPr/>
        </p:nvSpPr>
        <p:spPr/>
        <p:txBody>
          <a:bodyPr/>
          <a:lstStyle/>
          <a:p>
            <a:endParaRPr lang="fr-FR">
              <a:solidFill>
                <a:prstClr val="black"/>
              </a:solidFill>
            </a:endParaRPr>
          </a:p>
        </p:txBody>
      </p:sp>
    </p:spTree>
    <p:extLst>
      <p:ext uri="{BB962C8B-B14F-4D97-AF65-F5344CB8AC3E}">
        <p14:creationId xmlns:p14="http://schemas.microsoft.com/office/powerpoint/2010/main" val="692445250"/>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7" descr="FisaHeader Background PPT"/>
          <p:cNvPicPr>
            <a:picLocks noChangeAspect="1" noChangeArrowheads="1"/>
          </p:cNvPicPr>
          <p:nvPr/>
        </p:nvPicPr>
        <p:blipFill>
          <a:blip r:embed="rId6" cstate="print"/>
          <a:srcRect t="12433" b="34811"/>
          <a:stretch>
            <a:fillRect/>
          </a:stretch>
        </p:blipFill>
        <p:spPr bwMode="auto">
          <a:xfrm>
            <a:off x="0" y="47625"/>
            <a:ext cx="9144000" cy="415925"/>
          </a:xfrm>
          <a:prstGeom prst="rect">
            <a:avLst/>
          </a:prstGeom>
          <a:noFill/>
          <a:ln w="9525">
            <a:noFill/>
            <a:miter lim="800000"/>
            <a:headEnd/>
            <a:tailEnd/>
          </a:ln>
        </p:spPr>
      </p:pic>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GB" altLang="en-US" smtClean="0"/>
              <a:t>Click to edit Master text styles</a:t>
            </a:r>
          </a:p>
          <a:p>
            <a:pPr lvl="1"/>
            <a:r>
              <a:rPr lang="en-GB" altLang="en-US" smtClean="0"/>
              <a:t>Second level</a:t>
            </a:r>
          </a:p>
          <a:p>
            <a:pPr lvl="2"/>
            <a:r>
              <a:rPr lang="en-GB" altLang="en-US" smtClean="0"/>
              <a:t>Third level</a:t>
            </a:r>
          </a:p>
          <a:p>
            <a:pPr lvl="3"/>
            <a:r>
              <a:rPr lang="en-GB" altLang="en-US" smtClean="0"/>
              <a:t>Fourth level</a:t>
            </a:r>
          </a:p>
          <a:p>
            <a:pPr lvl="4"/>
            <a:r>
              <a:rPr lang="en-GB" altLang="en-US"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defRPr sz="1400">
                <a:latin typeface="Arial" charset="0"/>
                <a:cs typeface="Arial" charset="0"/>
              </a:defRPr>
            </a:lvl1pPr>
          </a:lstStyle>
          <a:p>
            <a:pPr>
              <a:defRPr/>
            </a:pPr>
            <a:endParaRPr lang="en-GB"/>
          </a:p>
        </p:txBody>
      </p:sp>
      <p:sp>
        <p:nvSpPr>
          <p:cNvPr id="1029" name="Rectangle 5"/>
          <p:cNvSpPr>
            <a:spLocks noGrp="1" noChangeArrowheads="1"/>
          </p:cNvSpPr>
          <p:nvPr>
            <p:ph type="ftr" sz="quarter" idx="3"/>
          </p:nvPr>
        </p:nvSpPr>
        <p:spPr bwMode="auto">
          <a:xfrm>
            <a:off x="2870200" y="6245225"/>
            <a:ext cx="3495675" cy="47625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ctr">
              <a:defRPr sz="1600" b="1" i="1">
                <a:solidFill>
                  <a:srgbClr val="92D050"/>
                </a:solidFill>
                <a:latin typeface="Arial" charset="0"/>
                <a:cs typeface="Arial" charset="0"/>
              </a:defRPr>
            </a:lvl1pPr>
          </a:lstStyle>
          <a:p>
            <a:pPr>
              <a:defRPr/>
            </a:pPr>
            <a:r>
              <a:rPr lang="en-GB" dirty="0" err="1" smtClean="0"/>
              <a:t>Brusells</a:t>
            </a:r>
            <a:r>
              <a:rPr lang="en-GB" dirty="0" smtClean="0"/>
              <a:t>, 29 </a:t>
            </a:r>
            <a:r>
              <a:rPr lang="en-GB" dirty="0" err="1" smtClean="0"/>
              <a:t>Enero</a:t>
            </a:r>
            <a:r>
              <a:rPr lang="en-GB" dirty="0" smtClean="0"/>
              <a:t> 2015</a:t>
            </a:r>
            <a:endParaRPr lang="en-GB" dirty="0"/>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a:defRPr sz="1400">
                <a:latin typeface="Arial" charset="0"/>
                <a:cs typeface="Arial" charset="0"/>
              </a:defRPr>
            </a:lvl1pPr>
          </a:lstStyle>
          <a:p>
            <a:pPr>
              <a:defRPr/>
            </a:pPr>
            <a:endParaRPr lang="en-GB"/>
          </a:p>
        </p:txBody>
      </p:sp>
      <p:sp>
        <p:nvSpPr>
          <p:cNvPr id="18" name="Text Box 16"/>
          <p:cNvSpPr txBox="1">
            <a:spLocks noChangeArrowheads="1"/>
          </p:cNvSpPr>
          <p:nvPr/>
        </p:nvSpPr>
        <p:spPr bwMode="auto">
          <a:xfrm>
            <a:off x="0" y="463550"/>
            <a:ext cx="7232650" cy="517525"/>
          </a:xfrm>
          <a:prstGeom prst="rect">
            <a:avLst/>
          </a:prstGeom>
          <a:noFill/>
          <a:ln>
            <a:noFill/>
          </a:ln>
          <a:effectLst/>
          <a:extLst/>
        </p:spPr>
        <p:txBody>
          <a:bodyPr>
            <a:spAutoFit/>
          </a:bodyPr>
          <a:lstStyle>
            <a:lvl1pPr marL="3175">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fontAlgn="base">
              <a:spcBef>
                <a:spcPct val="0"/>
              </a:spcBef>
              <a:spcAft>
                <a:spcPct val="0"/>
              </a:spcAft>
              <a:defRPr>
                <a:solidFill>
                  <a:schemeClr val="tx1"/>
                </a:solidFill>
                <a:latin typeface="Arial" charset="0"/>
                <a:cs typeface="Arial" charset="0"/>
              </a:defRPr>
            </a:lvl6pPr>
            <a:lvl7pPr marL="2971800" indent="-228600" fontAlgn="base">
              <a:spcBef>
                <a:spcPct val="0"/>
              </a:spcBef>
              <a:spcAft>
                <a:spcPct val="0"/>
              </a:spcAft>
              <a:defRPr>
                <a:solidFill>
                  <a:schemeClr val="tx1"/>
                </a:solidFill>
                <a:latin typeface="Arial" charset="0"/>
                <a:cs typeface="Arial" charset="0"/>
              </a:defRPr>
            </a:lvl7pPr>
            <a:lvl8pPr marL="3429000" indent="-228600" fontAlgn="base">
              <a:spcBef>
                <a:spcPct val="0"/>
              </a:spcBef>
              <a:spcAft>
                <a:spcPct val="0"/>
              </a:spcAft>
              <a:defRPr>
                <a:solidFill>
                  <a:schemeClr val="tx1"/>
                </a:solidFill>
                <a:latin typeface="Arial" charset="0"/>
                <a:cs typeface="Arial" charset="0"/>
              </a:defRPr>
            </a:lvl8pPr>
            <a:lvl9pPr marL="3886200" indent="-228600" fontAlgn="base">
              <a:spcBef>
                <a:spcPct val="0"/>
              </a:spcBef>
              <a:spcAft>
                <a:spcPct val="0"/>
              </a:spcAft>
              <a:defRPr>
                <a:solidFill>
                  <a:schemeClr val="tx1"/>
                </a:solidFill>
                <a:latin typeface="Arial" charset="0"/>
                <a:cs typeface="Arial" charset="0"/>
              </a:defRPr>
            </a:lvl9pPr>
          </a:lstStyle>
          <a:p>
            <a:pPr>
              <a:defRPr/>
            </a:pPr>
            <a:r>
              <a:rPr lang="en-GB" sz="1400" b="1" smtClean="0">
                <a:solidFill>
                  <a:schemeClr val="bg1"/>
                </a:solidFill>
                <a:latin typeface="Verdana" pitchFamily="34" charset="0"/>
                <a:ea typeface="ＭＳ Ｐゴシック" pitchFamily="34" charset="-128"/>
              </a:rPr>
              <a:t>8</a:t>
            </a:r>
            <a:r>
              <a:rPr lang="en-GB" sz="1400" b="1" baseline="30000" smtClean="0">
                <a:solidFill>
                  <a:schemeClr val="bg1"/>
                </a:solidFill>
                <a:latin typeface="Verdana" pitchFamily="34" charset="0"/>
                <a:ea typeface="ＭＳ Ｐゴシック" pitchFamily="34" charset="-128"/>
              </a:rPr>
              <a:t>th</a:t>
            </a:r>
            <a:r>
              <a:rPr lang="en-GB" sz="1400" b="1" smtClean="0">
                <a:solidFill>
                  <a:schemeClr val="bg1"/>
                </a:solidFill>
                <a:latin typeface="Verdana" pitchFamily="34" charset="0"/>
                <a:ea typeface="ＭＳ Ｐゴシック" pitchFamily="34" charset="-128"/>
              </a:rPr>
              <a:t> European conference on Euratom research</a:t>
            </a:r>
          </a:p>
          <a:p>
            <a:pPr>
              <a:defRPr/>
            </a:pPr>
            <a:r>
              <a:rPr lang="en-GB" sz="1400" b="1" smtClean="0">
                <a:solidFill>
                  <a:schemeClr val="bg1"/>
                </a:solidFill>
                <a:latin typeface="Verdana" pitchFamily="34" charset="0"/>
                <a:ea typeface="ＭＳ Ｐゴシック" pitchFamily="34" charset="-128"/>
              </a:rPr>
              <a:t>and training in reactor systems</a:t>
            </a:r>
          </a:p>
        </p:txBody>
      </p:sp>
      <p:sp>
        <p:nvSpPr>
          <p:cNvPr id="1032" name="Rectangle 14"/>
          <p:cNvSpPr>
            <a:spLocks noChangeArrowheads="1"/>
          </p:cNvSpPr>
          <p:nvPr/>
        </p:nvSpPr>
        <p:spPr bwMode="auto">
          <a:xfrm>
            <a:off x="0" y="0"/>
            <a:ext cx="9144000" cy="463550"/>
          </a:xfrm>
          <a:prstGeom prst="rect">
            <a:avLst/>
          </a:prstGeom>
          <a:solidFill>
            <a:srgbClr val="000000">
              <a:alpha val="74901"/>
            </a:srgbClr>
          </a:solidFill>
          <a:ln w="9525" algn="ctr">
            <a:solidFill>
              <a:srgbClr val="000000"/>
            </a:solidFill>
            <a:miter lim="800000"/>
            <a:headEnd/>
            <a:tailEnd/>
          </a:ln>
          <a:effectLst/>
          <a:extLst/>
        </p:spPr>
        <p:txBody>
          <a:bodyPr wrap="none" anchor="ctr"/>
          <a:lstStyle>
            <a:lvl1pPr marL="3175"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r" eaLnBrk="1" hangingPunct="1">
              <a:defRPr/>
            </a:pPr>
            <a:r>
              <a:rPr lang="en-GB" altLang="en-US" sz="1600" b="1" i="1" dirty="0" smtClean="0">
                <a:solidFill>
                  <a:srgbClr val="57D557"/>
                </a:solidFill>
                <a:latin typeface="Verdana" pitchFamily="34" charset="0"/>
                <a:ea typeface="ＭＳ Ｐゴシック" pitchFamily="34" charset="-128"/>
              </a:rPr>
              <a:t>CHANDA @ Forum on Access to Existing EU N Fission Res. </a:t>
            </a:r>
            <a:r>
              <a:rPr lang="en-GB" altLang="en-US" sz="1600" b="1" i="1" dirty="0" err="1" smtClean="0">
                <a:solidFill>
                  <a:srgbClr val="57D557"/>
                </a:solidFill>
                <a:latin typeface="Verdana" pitchFamily="34" charset="0"/>
                <a:ea typeface="ＭＳ Ｐゴシック" pitchFamily="34" charset="-128"/>
              </a:rPr>
              <a:t>Infrast</a:t>
            </a:r>
            <a:r>
              <a:rPr lang="en-GB" altLang="en-US" sz="1600" b="1" i="1" dirty="0" smtClean="0">
                <a:solidFill>
                  <a:srgbClr val="57D557"/>
                </a:solidFill>
                <a:latin typeface="Verdana" pitchFamily="34" charset="0"/>
                <a:ea typeface="ＭＳ Ｐゴシック" pitchFamily="34" charset="-128"/>
              </a:rPr>
              <a:t>. </a:t>
            </a:r>
            <a:r>
              <a:rPr lang="en-GB" altLang="en-US" sz="1600" b="1" dirty="0" smtClean="0">
                <a:solidFill>
                  <a:srgbClr val="57D557"/>
                </a:solidFill>
                <a:latin typeface="Verdana" pitchFamily="34" charset="0"/>
                <a:ea typeface="ＭＳ Ｐゴシック" pitchFamily="34" charset="-128"/>
              </a:rPr>
              <a:t>2015 </a:t>
            </a:r>
            <a:r>
              <a:rPr lang="en-GB" altLang="en-US" sz="1600" b="1" baseline="0" dirty="0" smtClean="0">
                <a:solidFill>
                  <a:srgbClr val="57D557"/>
                </a:solidFill>
                <a:latin typeface="Verdana" pitchFamily="34" charset="0"/>
                <a:ea typeface="ＭＳ Ｐゴシック" pitchFamily="34" charset="-128"/>
              </a:rPr>
              <a:t> </a:t>
            </a:r>
            <a:r>
              <a:rPr lang="en-GB" altLang="en-US" sz="2400" b="1" dirty="0" smtClean="0">
                <a:solidFill>
                  <a:srgbClr val="57D557"/>
                </a:solidFill>
                <a:latin typeface="Verdana" pitchFamily="34" charset="0"/>
                <a:ea typeface="ＭＳ Ｐゴシック" pitchFamily="34" charset="-128"/>
              </a:rPr>
              <a:t>	</a:t>
            </a:r>
            <a:fld id="{B5A822C1-F00B-4E3D-BEA0-4671F9DA14B4}" type="slidenum">
              <a:rPr lang="en-GB" altLang="en-US" sz="1400" smtClean="0">
                <a:solidFill>
                  <a:schemeClr val="bg1"/>
                </a:solidFill>
                <a:latin typeface="+mn-lt"/>
                <a:ea typeface="ＭＳ Ｐゴシック" pitchFamily="34" charset="-128"/>
              </a:rPr>
              <a:pPr algn="r" eaLnBrk="1" hangingPunct="1">
                <a:defRPr/>
              </a:pPr>
              <a:t>‹Nº›</a:t>
            </a:fld>
            <a:r>
              <a:rPr lang="en-GB" altLang="en-US" sz="2400" b="1" dirty="0" smtClean="0">
                <a:solidFill>
                  <a:srgbClr val="57D557"/>
                </a:solidFill>
                <a:latin typeface="Verdana" pitchFamily="34" charset="0"/>
                <a:ea typeface="ＭＳ Ｐゴシック" pitchFamily="34" charset="-128"/>
              </a:rPr>
              <a:t> </a:t>
            </a:r>
          </a:p>
        </p:txBody>
      </p:sp>
      <p:sp>
        <p:nvSpPr>
          <p:cNvPr id="1035" name="Text Box 18"/>
          <p:cNvSpPr txBox="1">
            <a:spLocks noChangeArrowheads="1"/>
          </p:cNvSpPr>
          <p:nvPr/>
        </p:nvSpPr>
        <p:spPr bwMode="auto">
          <a:xfrm>
            <a:off x="5065713" y="887413"/>
            <a:ext cx="1782762" cy="260350"/>
          </a:xfrm>
          <a:prstGeom prst="rect">
            <a:avLst/>
          </a:prstGeom>
          <a:noFill/>
          <a:ln>
            <a:noFill/>
          </a:ln>
          <a:effectLst/>
          <a:extLst/>
        </p:spPr>
        <p:txBody>
          <a:bodyPr>
            <a:spAutoFit/>
          </a:bodyPr>
          <a:lstStyle>
            <a:lvl1pPr marL="3175">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fontAlgn="base">
              <a:spcBef>
                <a:spcPct val="0"/>
              </a:spcBef>
              <a:spcAft>
                <a:spcPct val="0"/>
              </a:spcAft>
              <a:defRPr>
                <a:solidFill>
                  <a:schemeClr val="tx1"/>
                </a:solidFill>
                <a:latin typeface="Arial" charset="0"/>
                <a:cs typeface="Arial" charset="0"/>
              </a:defRPr>
            </a:lvl6pPr>
            <a:lvl7pPr marL="2971800" indent="-228600" fontAlgn="base">
              <a:spcBef>
                <a:spcPct val="0"/>
              </a:spcBef>
              <a:spcAft>
                <a:spcPct val="0"/>
              </a:spcAft>
              <a:defRPr>
                <a:solidFill>
                  <a:schemeClr val="tx1"/>
                </a:solidFill>
                <a:latin typeface="Arial" charset="0"/>
                <a:cs typeface="Arial" charset="0"/>
              </a:defRPr>
            </a:lvl7pPr>
            <a:lvl8pPr marL="3429000" indent="-228600" fontAlgn="base">
              <a:spcBef>
                <a:spcPct val="0"/>
              </a:spcBef>
              <a:spcAft>
                <a:spcPct val="0"/>
              </a:spcAft>
              <a:defRPr>
                <a:solidFill>
                  <a:schemeClr val="tx1"/>
                </a:solidFill>
                <a:latin typeface="Arial" charset="0"/>
                <a:cs typeface="Arial" charset="0"/>
              </a:defRPr>
            </a:lvl8pPr>
            <a:lvl9pPr marL="3886200" indent="-228600" fontAlgn="base">
              <a:spcBef>
                <a:spcPct val="0"/>
              </a:spcBef>
              <a:spcAft>
                <a:spcPct val="0"/>
              </a:spcAft>
              <a:defRPr>
                <a:solidFill>
                  <a:schemeClr val="tx1"/>
                </a:solidFill>
                <a:latin typeface="Arial" charset="0"/>
                <a:cs typeface="Arial" charset="0"/>
              </a:defRPr>
            </a:lvl9pPr>
          </a:lstStyle>
          <a:p>
            <a:pPr algn="ctr">
              <a:defRPr/>
            </a:pPr>
            <a:r>
              <a:rPr lang="en-GB" sz="1100" b="1" smtClean="0">
                <a:solidFill>
                  <a:schemeClr val="bg1"/>
                </a:solidFill>
                <a:latin typeface="EC Square Sans Pro Medium" pitchFamily="34" charset="0"/>
                <a:ea typeface="ＭＳ Ｐゴシック" pitchFamily="34" charset="-128"/>
              </a:rPr>
              <a:t>Co-organised by </a:t>
            </a:r>
          </a:p>
        </p:txBody>
      </p:sp>
      <p:sp>
        <p:nvSpPr>
          <p:cNvPr id="1034" name="Title Placeholder 1"/>
          <p:cNvSpPr>
            <a:spLocks noGrp="1"/>
          </p:cNvSpPr>
          <p:nvPr>
            <p:ph type="title"/>
          </p:nvPr>
        </p:nvSpPr>
        <p:spPr bwMode="auto">
          <a:xfrm>
            <a:off x="457200" y="576263"/>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fr-BE" altLang="en-US" smtClean="0"/>
              <a:t>Title</a:t>
            </a:r>
            <a:endParaRPr lang="en-GB" altLang="en-US" smtClean="0"/>
          </a:p>
        </p:txBody>
      </p:sp>
    </p:spTree>
  </p:cSld>
  <p:clrMap bg1="lt1" tx1="dk1" bg2="lt2" tx2="dk2" accent1="accent1" accent2="accent2" accent3="accent3" accent4="accent4" accent5="accent5" accent6="accent6" hlink="hlink" folHlink="folHlink"/>
  <p:sldLayoutIdLst>
    <p:sldLayoutId id="2147483657" r:id="rId1"/>
    <p:sldLayoutId id="2147483658" r:id="rId2"/>
    <p:sldLayoutId id="2147483659" r:id="rId3"/>
    <p:sldLayoutId id="2147483660" r:id="rId4"/>
  </p:sldLayoutIdLst>
  <p:hf sldNum="0" hd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cs typeface="Arial" charset="0"/>
        </a:defRPr>
      </a:lvl2pPr>
      <a:lvl3pPr algn="ctr" rtl="0" eaLnBrk="0" fontAlgn="base" hangingPunct="0">
        <a:spcBef>
          <a:spcPct val="0"/>
        </a:spcBef>
        <a:spcAft>
          <a:spcPct val="0"/>
        </a:spcAft>
        <a:defRPr sz="4400">
          <a:solidFill>
            <a:schemeClr val="tx2"/>
          </a:solidFill>
          <a:latin typeface="Arial" charset="0"/>
          <a:cs typeface="Arial" charset="0"/>
        </a:defRPr>
      </a:lvl3pPr>
      <a:lvl4pPr algn="ctr" rtl="0" eaLnBrk="0" fontAlgn="base" hangingPunct="0">
        <a:spcBef>
          <a:spcPct val="0"/>
        </a:spcBef>
        <a:spcAft>
          <a:spcPct val="0"/>
        </a:spcAft>
        <a:defRPr sz="4400">
          <a:solidFill>
            <a:schemeClr val="tx2"/>
          </a:solidFill>
          <a:latin typeface="Arial" charset="0"/>
          <a:cs typeface="Arial" charset="0"/>
        </a:defRPr>
      </a:lvl4pPr>
      <a:lvl5pPr algn="ctr" rtl="0" eaLnBrk="0" fontAlgn="base" hangingPunct="0">
        <a:spcBef>
          <a:spcPct val="0"/>
        </a:spcBef>
        <a:spcAft>
          <a:spcPct val="0"/>
        </a:spcAft>
        <a:defRPr sz="4400">
          <a:solidFill>
            <a:schemeClr val="tx2"/>
          </a:solidFill>
          <a:latin typeface="Arial" charset="0"/>
          <a:cs typeface="Arial" charset="0"/>
        </a:defRPr>
      </a:lvl5pPr>
      <a:lvl6pPr marL="457200" algn="ctr" rtl="0" fontAlgn="base">
        <a:spcBef>
          <a:spcPct val="0"/>
        </a:spcBef>
        <a:spcAft>
          <a:spcPct val="0"/>
        </a:spcAft>
        <a:defRPr sz="4400">
          <a:solidFill>
            <a:schemeClr val="tx2"/>
          </a:solidFill>
          <a:latin typeface="Arial" charset="0"/>
          <a:cs typeface="Arial" charset="0"/>
        </a:defRPr>
      </a:lvl6pPr>
      <a:lvl7pPr marL="914400" algn="ctr" rtl="0" fontAlgn="base">
        <a:spcBef>
          <a:spcPct val="0"/>
        </a:spcBef>
        <a:spcAft>
          <a:spcPct val="0"/>
        </a:spcAft>
        <a:defRPr sz="4400">
          <a:solidFill>
            <a:schemeClr val="tx2"/>
          </a:solidFill>
          <a:latin typeface="Arial" charset="0"/>
          <a:cs typeface="Arial" charset="0"/>
        </a:defRPr>
      </a:lvl7pPr>
      <a:lvl8pPr marL="1371600" algn="ctr" rtl="0" fontAlgn="base">
        <a:spcBef>
          <a:spcPct val="0"/>
        </a:spcBef>
        <a:spcAft>
          <a:spcPct val="0"/>
        </a:spcAft>
        <a:defRPr sz="4400">
          <a:solidFill>
            <a:schemeClr val="tx2"/>
          </a:solidFill>
          <a:latin typeface="Arial" charset="0"/>
          <a:cs typeface="Arial" charset="0"/>
        </a:defRPr>
      </a:lvl8pPr>
      <a:lvl9pPr marL="1828800" algn="ctr" rtl="0" fontAlgn="base">
        <a:spcBef>
          <a:spcPct val="0"/>
        </a:spcBef>
        <a:spcAft>
          <a:spcPct val="0"/>
        </a:spcAft>
        <a:defRPr sz="4400">
          <a:solidFill>
            <a:schemeClr val="tx2"/>
          </a:solidFill>
          <a:latin typeface="Arial" charset="0"/>
          <a:cs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cs typeface="+mn-cs"/>
        </a:defRPr>
      </a:lvl2pPr>
      <a:lvl3pPr marL="1143000" indent="-228600" algn="l" rtl="0" eaLnBrk="0" fontAlgn="base" hangingPunct="0">
        <a:spcBef>
          <a:spcPct val="20000"/>
        </a:spcBef>
        <a:spcAft>
          <a:spcPct val="0"/>
        </a:spcAft>
        <a:buChar char="•"/>
        <a:defRPr sz="2400">
          <a:solidFill>
            <a:schemeClr val="tx1"/>
          </a:solidFill>
          <a:latin typeface="+mn-lt"/>
          <a:cs typeface="+mn-cs"/>
        </a:defRPr>
      </a:lvl3pPr>
      <a:lvl4pPr marL="1600200" indent="-228600" algn="l" rtl="0" eaLnBrk="0" fontAlgn="base" hangingPunct="0">
        <a:spcBef>
          <a:spcPct val="20000"/>
        </a:spcBef>
        <a:spcAft>
          <a:spcPct val="0"/>
        </a:spcAft>
        <a:buChar char="–"/>
        <a:defRPr sz="2000">
          <a:solidFill>
            <a:schemeClr val="tx1"/>
          </a:solidFill>
          <a:latin typeface="+mn-lt"/>
          <a:cs typeface="+mn-cs"/>
        </a:defRPr>
      </a:lvl4pPr>
      <a:lvl5pPr marL="2057400" indent="-228600" algn="l" rtl="0" eaLnBrk="0" fontAlgn="base" hangingPunct="0">
        <a:spcBef>
          <a:spcPct val="20000"/>
        </a:spcBef>
        <a:spcAft>
          <a:spcPct val="0"/>
        </a:spcAft>
        <a:buChar char="»"/>
        <a:defRPr sz="2000">
          <a:solidFill>
            <a:schemeClr val="tx1"/>
          </a:solidFill>
          <a:latin typeface="+mn-lt"/>
          <a:cs typeface="+mn-cs"/>
        </a:defRPr>
      </a:lvl5pPr>
      <a:lvl6pPr marL="2514600" indent="-228600" algn="l" rtl="0" fontAlgn="base">
        <a:spcBef>
          <a:spcPct val="20000"/>
        </a:spcBef>
        <a:spcAft>
          <a:spcPct val="0"/>
        </a:spcAft>
        <a:buChar char="»"/>
        <a:defRPr sz="2000">
          <a:solidFill>
            <a:schemeClr val="tx1"/>
          </a:solidFill>
          <a:latin typeface="+mn-lt"/>
          <a:cs typeface="+mn-cs"/>
        </a:defRPr>
      </a:lvl6pPr>
      <a:lvl7pPr marL="2971800" indent="-228600" algn="l" rtl="0" fontAlgn="base">
        <a:spcBef>
          <a:spcPct val="20000"/>
        </a:spcBef>
        <a:spcAft>
          <a:spcPct val="0"/>
        </a:spcAft>
        <a:buChar char="»"/>
        <a:defRPr sz="2000">
          <a:solidFill>
            <a:schemeClr val="tx1"/>
          </a:solidFill>
          <a:latin typeface="+mn-lt"/>
          <a:cs typeface="+mn-cs"/>
        </a:defRPr>
      </a:lvl7pPr>
      <a:lvl8pPr marL="3429000" indent="-228600" algn="l" rtl="0" fontAlgn="base">
        <a:spcBef>
          <a:spcPct val="20000"/>
        </a:spcBef>
        <a:spcAft>
          <a:spcPct val="0"/>
        </a:spcAft>
        <a:buChar char="»"/>
        <a:defRPr sz="2000">
          <a:solidFill>
            <a:schemeClr val="tx1"/>
          </a:solidFill>
          <a:latin typeface="+mn-lt"/>
          <a:cs typeface="+mn-cs"/>
        </a:defRPr>
      </a:lvl8pPr>
      <a:lvl9pPr marL="3886200" indent="-228600" algn="l" rtl="0" fontAlgn="base">
        <a:spcBef>
          <a:spcPct val="20000"/>
        </a:spcBef>
        <a:spcAft>
          <a:spcPct val="0"/>
        </a:spcAft>
        <a:buChar char="»"/>
        <a:defRPr sz="20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image" Target="../media/image5.emf"/><Relationship Id="rId1" Type="http://schemas.openxmlformats.org/officeDocument/2006/relationships/slideLayout" Target="../slideLayouts/slideLayout1.xml"/><Relationship Id="rId5" Type="http://schemas.openxmlformats.org/officeDocument/2006/relationships/hyperlink" Target="http://www.andes-nd.eu/" TargetMode="External"/><Relationship Id="rId4" Type="http://schemas.openxmlformats.org/officeDocument/2006/relationships/image" Target="../media/image16.png"/></Relationships>
</file>

<file path=ppt/slides/_rels/slide1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1.xml"/><Relationship Id="rId5" Type="http://schemas.openxmlformats.org/officeDocument/2006/relationships/image" Target="../media/image20.png"/><Relationship Id="rId4" Type="http://schemas.openxmlformats.org/officeDocument/2006/relationships/image" Target="../media/image19.png"/></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1.jp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hyperlink" Target="http://www.erinda.org/" TargetMode="External"/><Relationship Id="rId2" Type="http://schemas.openxmlformats.org/officeDocument/2006/relationships/image" Target="../media/image22.jpg"/><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15.xml.rels><?xml version="1.0" encoding="UTF-8" standalone="yes"?>
<Relationships xmlns="http://schemas.openxmlformats.org/package/2006/relationships"><Relationship Id="rId2" Type="http://schemas.openxmlformats.org/officeDocument/2006/relationships/hyperlink" Target="http://www.erinda.org/" TargetMode="Externa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8" Type="http://schemas.openxmlformats.org/officeDocument/2006/relationships/hyperlink" Target="http://www.cnrs.fr/" TargetMode="External"/><Relationship Id="rId13" Type="http://schemas.openxmlformats.org/officeDocument/2006/relationships/image" Target="../media/image30.png"/><Relationship Id="rId18" Type="http://schemas.openxmlformats.org/officeDocument/2006/relationships/image" Target="../media/image35.jpeg"/><Relationship Id="rId3" Type="http://schemas.openxmlformats.org/officeDocument/2006/relationships/image" Target="../media/image23.png"/><Relationship Id="rId21" Type="http://schemas.openxmlformats.org/officeDocument/2006/relationships/image" Target="../media/image38.jpeg"/><Relationship Id="rId7" Type="http://schemas.openxmlformats.org/officeDocument/2006/relationships/image" Target="../media/image25.png"/><Relationship Id="rId12" Type="http://schemas.openxmlformats.org/officeDocument/2006/relationships/image" Target="../media/image29.png"/><Relationship Id="rId17" Type="http://schemas.openxmlformats.org/officeDocument/2006/relationships/image" Target="../media/image34.png"/><Relationship Id="rId2" Type="http://schemas.openxmlformats.org/officeDocument/2006/relationships/notesSlide" Target="../notesSlides/notesSlide8.xml"/><Relationship Id="rId16" Type="http://schemas.openxmlformats.org/officeDocument/2006/relationships/image" Target="../media/image33.png"/><Relationship Id="rId20" Type="http://schemas.openxmlformats.org/officeDocument/2006/relationships/image" Target="../media/image37.png"/><Relationship Id="rId1" Type="http://schemas.openxmlformats.org/officeDocument/2006/relationships/slideLayout" Target="../slideLayouts/slideLayout1.xml"/><Relationship Id="rId6" Type="http://schemas.openxmlformats.org/officeDocument/2006/relationships/hyperlink" Target="http://www.in2p3.fr/" TargetMode="External"/><Relationship Id="rId11" Type="http://schemas.openxmlformats.org/officeDocument/2006/relationships/image" Target="../media/image28.png"/><Relationship Id="rId24" Type="http://schemas.openxmlformats.org/officeDocument/2006/relationships/image" Target="../media/image41.png"/><Relationship Id="rId5" Type="http://schemas.openxmlformats.org/officeDocument/2006/relationships/image" Target="../media/image24.jpeg"/><Relationship Id="rId15" Type="http://schemas.openxmlformats.org/officeDocument/2006/relationships/image" Target="../media/image32.jpeg"/><Relationship Id="rId23" Type="http://schemas.openxmlformats.org/officeDocument/2006/relationships/image" Target="../media/image40.png"/><Relationship Id="rId10" Type="http://schemas.openxmlformats.org/officeDocument/2006/relationships/image" Target="../media/image27.png"/><Relationship Id="rId19" Type="http://schemas.openxmlformats.org/officeDocument/2006/relationships/image" Target="../media/image36.png"/><Relationship Id="rId4" Type="http://schemas.openxmlformats.org/officeDocument/2006/relationships/hyperlink" Target="http://www.cenbg.in2p3.fr/extra/accueil.html" TargetMode="External"/><Relationship Id="rId9" Type="http://schemas.openxmlformats.org/officeDocument/2006/relationships/image" Target="../media/image26.png"/><Relationship Id="rId14" Type="http://schemas.openxmlformats.org/officeDocument/2006/relationships/image" Target="../media/image31.jpeg"/><Relationship Id="rId22" Type="http://schemas.openxmlformats.org/officeDocument/2006/relationships/image" Target="../media/image39.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2.xml"/><Relationship Id="rId1" Type="http://schemas.openxmlformats.org/officeDocument/2006/relationships/slideLayout" Target="../slideLayouts/slideLayout3.xml"/><Relationship Id="rId4" Type="http://schemas.openxmlformats.org/officeDocument/2006/relationships/hyperlink" Target="http://www.chanda-nd.eu/" TargetMode="External"/></Relationships>
</file>

<file path=ppt/slides/_rels/slide20.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43.png"/><Relationship Id="rId7" Type="http://schemas.openxmlformats.org/officeDocument/2006/relationships/image" Target="../media/image47.png"/><Relationship Id="rId2" Type="http://schemas.openxmlformats.org/officeDocument/2006/relationships/image" Target="../media/image42.wmf"/><Relationship Id="rId1" Type="http://schemas.openxmlformats.org/officeDocument/2006/relationships/slideLayout" Target="../slideLayouts/slideLayout4.xml"/><Relationship Id="rId6" Type="http://schemas.openxmlformats.org/officeDocument/2006/relationships/image" Target="../media/image46.png"/><Relationship Id="rId5" Type="http://schemas.openxmlformats.org/officeDocument/2006/relationships/image" Target="../media/image45.png"/><Relationship Id="rId4" Type="http://schemas.openxmlformats.org/officeDocument/2006/relationships/image" Target="../media/image44.jpeg"/></Relationships>
</file>

<file path=ppt/slides/_rels/slide22.xml.rels><?xml version="1.0" encoding="UTF-8" standalone="yes"?>
<Relationships xmlns="http://schemas.openxmlformats.org/package/2006/relationships"><Relationship Id="rId3" Type="http://schemas.openxmlformats.org/officeDocument/2006/relationships/image" Target="../media/image49.jpg"/><Relationship Id="rId2" Type="http://schemas.openxmlformats.org/officeDocument/2006/relationships/image" Target="../media/image48.jpg"/><Relationship Id="rId1" Type="http://schemas.openxmlformats.org/officeDocument/2006/relationships/slideLayout" Target="../slideLayouts/slideLayout1.xml"/><Relationship Id="rId5" Type="http://schemas.openxmlformats.org/officeDocument/2006/relationships/image" Target="../media/image51.png"/><Relationship Id="rId4" Type="http://schemas.openxmlformats.org/officeDocument/2006/relationships/image" Target="../media/image50.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emf"/><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9.jpeg"/></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13.emf"/><Relationship Id="rId5" Type="http://schemas.openxmlformats.org/officeDocument/2006/relationships/image" Target="../media/image12.png"/><Relationship Id="rId4" Type="http://schemas.openxmlformats.org/officeDocument/2006/relationships/image" Target="../media/image11.png"/></Relationships>
</file>

<file path=ppt/slides/_rels/slide8.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3"/>
          <p:cNvSpPr>
            <a:spLocks noGrp="1" noChangeArrowheads="1"/>
          </p:cNvSpPr>
          <p:nvPr>
            <p:ph type="body" idx="4294967295"/>
          </p:nvPr>
        </p:nvSpPr>
        <p:spPr>
          <a:xfrm>
            <a:off x="521110" y="1231439"/>
            <a:ext cx="8121445" cy="2438400"/>
          </a:xfrm>
        </p:spPr>
        <p:txBody>
          <a:bodyPr/>
          <a:lstStyle/>
          <a:p>
            <a:pPr algn="ctr" eaLnBrk="1" hangingPunct="1">
              <a:buFontTx/>
              <a:buNone/>
            </a:pPr>
            <a:r>
              <a:rPr lang="en-GB" b="1" dirty="0" smtClean="0"/>
              <a:t>CHANDA</a:t>
            </a:r>
          </a:p>
          <a:p>
            <a:pPr algn="ctr" eaLnBrk="1" hangingPunct="1">
              <a:buNone/>
            </a:pPr>
            <a:r>
              <a:rPr lang="en-US" altLang="es-ES" sz="1800" b="1" dirty="0" smtClean="0">
                <a:solidFill>
                  <a:srgbClr val="0000FF"/>
                </a:solidFill>
                <a:latin typeface="Arial" charset="0"/>
                <a:cs typeface="Arial" charset="0"/>
              </a:rPr>
              <a:t>(SOLVING </a:t>
            </a:r>
            <a:r>
              <a:rPr lang="en-US" altLang="es-ES" sz="1800" b="1" u="sng" dirty="0">
                <a:solidFill>
                  <a:srgbClr val="0000FF"/>
                </a:solidFill>
                <a:latin typeface="Arial" charset="0"/>
                <a:cs typeface="Arial" charset="0"/>
              </a:rPr>
              <a:t>CHA</a:t>
            </a:r>
            <a:r>
              <a:rPr lang="en-US" altLang="es-ES" sz="1800" b="1" dirty="0">
                <a:solidFill>
                  <a:srgbClr val="0000FF"/>
                </a:solidFill>
                <a:latin typeface="Arial" charset="0"/>
                <a:cs typeface="Arial" charset="0"/>
              </a:rPr>
              <a:t>LLENGES IN </a:t>
            </a:r>
            <a:r>
              <a:rPr lang="en-US" altLang="es-ES" sz="1800" b="1" u="sng" dirty="0">
                <a:solidFill>
                  <a:srgbClr val="0000FF"/>
                </a:solidFill>
                <a:latin typeface="Arial" charset="0"/>
                <a:cs typeface="Arial" charset="0"/>
              </a:rPr>
              <a:t>N</a:t>
            </a:r>
            <a:r>
              <a:rPr lang="en-US" altLang="es-ES" sz="1800" b="1" dirty="0">
                <a:solidFill>
                  <a:srgbClr val="0000FF"/>
                </a:solidFill>
                <a:latin typeface="Arial" charset="0"/>
                <a:cs typeface="Arial" charset="0"/>
              </a:rPr>
              <a:t>UCLEAR </a:t>
            </a:r>
            <a:r>
              <a:rPr lang="en-US" altLang="es-ES" sz="1800" b="1" u="sng" dirty="0">
                <a:solidFill>
                  <a:srgbClr val="0000FF"/>
                </a:solidFill>
                <a:latin typeface="Arial" charset="0"/>
                <a:cs typeface="Arial" charset="0"/>
              </a:rPr>
              <a:t>DA</a:t>
            </a:r>
            <a:r>
              <a:rPr lang="en-US" altLang="es-ES" sz="1800" b="1" dirty="0">
                <a:solidFill>
                  <a:srgbClr val="0000FF"/>
                </a:solidFill>
                <a:latin typeface="Arial" charset="0"/>
                <a:cs typeface="Arial" charset="0"/>
              </a:rPr>
              <a:t>TA FOR THE SAFETY OF EUROPEAN NUCLEAR </a:t>
            </a:r>
            <a:r>
              <a:rPr lang="en-US" altLang="es-ES" sz="1800" b="1" dirty="0" smtClean="0">
                <a:solidFill>
                  <a:srgbClr val="0000FF"/>
                </a:solidFill>
                <a:latin typeface="Arial" charset="0"/>
                <a:cs typeface="Arial" charset="0"/>
              </a:rPr>
              <a:t>FACILITIES)</a:t>
            </a:r>
          </a:p>
          <a:p>
            <a:pPr algn="ctr" eaLnBrk="1" hangingPunct="1">
              <a:buNone/>
            </a:pPr>
            <a:r>
              <a:rPr lang="en-US" altLang="es-ES" b="1" dirty="0" smtClean="0">
                <a:latin typeface="Arial" charset="0"/>
                <a:cs typeface="Arial" charset="0"/>
              </a:rPr>
              <a:t>a pan-European Integrated Research Initiative on nuclear data</a:t>
            </a:r>
            <a:endParaRPr lang="es-ES" altLang="es-ES" dirty="0">
              <a:latin typeface="Arial" charset="0"/>
              <a:cs typeface="Arial" charset="0"/>
            </a:endParaRPr>
          </a:p>
          <a:p>
            <a:pPr algn="r" eaLnBrk="1" hangingPunct="1">
              <a:buFontTx/>
              <a:buNone/>
            </a:pPr>
            <a:endParaRPr lang="en-US" altLang="en-US" sz="2400" dirty="0" smtClean="0"/>
          </a:p>
          <a:p>
            <a:pPr algn="ctr" eaLnBrk="1" hangingPunct="1">
              <a:buFontTx/>
              <a:buNone/>
            </a:pPr>
            <a:r>
              <a:rPr lang="en-US" altLang="en-US" sz="2000" u="sng" dirty="0" smtClean="0"/>
              <a:t>E.M. Gonzalez</a:t>
            </a:r>
            <a:r>
              <a:rPr lang="en-GB" sz="2000" baseline="30000" dirty="0" smtClean="0"/>
              <a:t>(1)</a:t>
            </a:r>
            <a:r>
              <a:rPr lang="en-GB" sz="2000" dirty="0" smtClean="0"/>
              <a:t>, A. </a:t>
            </a:r>
            <a:r>
              <a:rPr lang="en-GB" sz="2000" dirty="0" err="1" smtClean="0"/>
              <a:t>Junghans</a:t>
            </a:r>
            <a:r>
              <a:rPr lang="en-GB" sz="2000" baseline="30000" dirty="0" smtClean="0"/>
              <a:t>(2)</a:t>
            </a:r>
            <a:r>
              <a:rPr lang="en-GB" sz="2000" dirty="0" smtClean="0"/>
              <a:t>, F-J </a:t>
            </a:r>
            <a:r>
              <a:rPr lang="en-GB" sz="2000" dirty="0" err="1" smtClean="0"/>
              <a:t>Hambsch</a:t>
            </a:r>
            <a:r>
              <a:rPr lang="en-GB" sz="2000" baseline="30000" dirty="0"/>
              <a:t>(3)</a:t>
            </a:r>
            <a:r>
              <a:rPr lang="en-US" altLang="en-US" sz="2000" dirty="0"/>
              <a:t> </a:t>
            </a:r>
            <a:r>
              <a:rPr lang="en-GB" sz="2000" dirty="0" smtClean="0"/>
              <a:t>, W. </a:t>
            </a:r>
            <a:r>
              <a:rPr lang="en-GB" sz="2000" dirty="0" err="1" smtClean="0"/>
              <a:t>Mondelaers</a:t>
            </a:r>
            <a:r>
              <a:rPr lang="en-GB" sz="2000" baseline="30000" dirty="0" smtClean="0"/>
              <a:t>(3)</a:t>
            </a:r>
            <a:r>
              <a:rPr lang="en-US" altLang="en-US" sz="2000" dirty="0" smtClean="0"/>
              <a:t> </a:t>
            </a:r>
          </a:p>
          <a:p>
            <a:pPr algn="ctr" eaLnBrk="1" hangingPunct="1">
              <a:buFontTx/>
              <a:buNone/>
            </a:pPr>
            <a:r>
              <a:rPr lang="en-GB" sz="2000" baseline="30000" dirty="0" smtClean="0"/>
              <a:t>(1)</a:t>
            </a:r>
            <a:r>
              <a:rPr lang="en-GB" sz="2000" dirty="0" smtClean="0"/>
              <a:t> CIEMAT, </a:t>
            </a:r>
            <a:r>
              <a:rPr lang="en-GB" sz="2000" baseline="30000" dirty="0" smtClean="0"/>
              <a:t>(2)</a:t>
            </a:r>
            <a:r>
              <a:rPr lang="en-GB" sz="2000" dirty="0" smtClean="0"/>
              <a:t> HZDR, </a:t>
            </a:r>
            <a:r>
              <a:rPr lang="en-GB" sz="2000" baseline="30000" dirty="0" smtClean="0"/>
              <a:t>(3)</a:t>
            </a:r>
            <a:r>
              <a:rPr lang="en-GB" sz="2000" dirty="0" smtClean="0"/>
              <a:t> IRMM (JRC-EC)</a:t>
            </a:r>
            <a:endParaRPr lang="en-US" altLang="en-US" sz="2000" dirty="0" smtClean="0"/>
          </a:p>
        </p:txBody>
      </p:sp>
      <p:sp>
        <p:nvSpPr>
          <p:cNvPr id="2" name="1 CuadroTexto"/>
          <p:cNvSpPr txBox="1"/>
          <p:nvPr/>
        </p:nvSpPr>
        <p:spPr>
          <a:xfrm>
            <a:off x="157318" y="5899353"/>
            <a:ext cx="8927690" cy="707886"/>
          </a:xfrm>
          <a:prstGeom prst="rect">
            <a:avLst/>
          </a:prstGeom>
          <a:noFill/>
        </p:spPr>
        <p:txBody>
          <a:bodyPr wrap="square" rtlCol="0">
            <a:spAutoFit/>
          </a:bodyPr>
          <a:lstStyle/>
          <a:p>
            <a:r>
              <a:rPr lang="en-GB" altLang="en-US" sz="2000" b="1" dirty="0">
                <a:solidFill>
                  <a:srgbClr val="0070C0"/>
                </a:solidFill>
                <a:latin typeface="Palatino Linotype" panose="02040502050505030304" pitchFamily="18" charset="0"/>
                <a:ea typeface="ＭＳ Ｐゴシック" pitchFamily="34" charset="-128"/>
              </a:rPr>
              <a:t>Forum on Access to Existing EU </a:t>
            </a:r>
            <a:r>
              <a:rPr lang="en-GB" altLang="en-US" sz="2000" b="1" dirty="0" smtClean="0">
                <a:solidFill>
                  <a:srgbClr val="0070C0"/>
                </a:solidFill>
                <a:latin typeface="Palatino Linotype" panose="02040502050505030304" pitchFamily="18" charset="0"/>
                <a:ea typeface="ＭＳ Ｐゴシック" pitchFamily="34" charset="-128"/>
              </a:rPr>
              <a:t>Nuclear </a:t>
            </a:r>
            <a:r>
              <a:rPr lang="en-GB" altLang="en-US" sz="2000" b="1" dirty="0">
                <a:solidFill>
                  <a:srgbClr val="0070C0"/>
                </a:solidFill>
                <a:latin typeface="Palatino Linotype" panose="02040502050505030304" pitchFamily="18" charset="0"/>
                <a:ea typeface="ＭＳ Ｐゴシック" pitchFamily="34" charset="-128"/>
              </a:rPr>
              <a:t>Fission Research Infrastructures </a:t>
            </a:r>
            <a:endParaRPr lang="en-GB" altLang="en-US" sz="2000" b="1" dirty="0" smtClean="0">
              <a:solidFill>
                <a:srgbClr val="0070C0"/>
              </a:solidFill>
              <a:latin typeface="Palatino Linotype" panose="02040502050505030304" pitchFamily="18" charset="0"/>
              <a:ea typeface="ＭＳ Ｐゴシック" pitchFamily="34" charset="-128"/>
            </a:endParaRPr>
          </a:p>
          <a:p>
            <a:r>
              <a:rPr lang="en-GB" altLang="en-US" sz="2000" b="1" i="1" dirty="0" smtClean="0">
                <a:solidFill>
                  <a:srgbClr val="0070C0"/>
                </a:solidFill>
                <a:latin typeface="Palatino Linotype" panose="02040502050505030304" pitchFamily="18" charset="0"/>
                <a:ea typeface="ＭＳ Ｐゴシック" pitchFamily="34" charset="-128"/>
              </a:rPr>
              <a:t>29 </a:t>
            </a:r>
            <a:r>
              <a:rPr lang="en-GB" altLang="en-US" sz="2000" b="1" i="1" dirty="0">
                <a:solidFill>
                  <a:srgbClr val="0070C0"/>
                </a:solidFill>
                <a:latin typeface="Palatino Linotype" panose="02040502050505030304" pitchFamily="18" charset="0"/>
                <a:ea typeface="ＭＳ Ｐゴシック" pitchFamily="34" charset="-128"/>
              </a:rPr>
              <a:t>January </a:t>
            </a:r>
            <a:r>
              <a:rPr lang="en-GB" altLang="en-US" sz="2000" b="1" i="1" dirty="0" smtClean="0">
                <a:solidFill>
                  <a:srgbClr val="0070C0"/>
                </a:solidFill>
                <a:latin typeface="Palatino Linotype" panose="02040502050505030304" pitchFamily="18" charset="0"/>
                <a:ea typeface="ＭＳ Ｐゴシック" pitchFamily="34" charset="-128"/>
              </a:rPr>
              <a:t>2015, Brussels</a:t>
            </a:r>
            <a:endParaRPr lang="es-ES" sz="2000" b="1" i="1" dirty="0">
              <a:solidFill>
                <a:srgbClr val="0070C0"/>
              </a:solidFill>
              <a:latin typeface="Palatino Linotype" panose="02040502050505030304" pitchFamily="18" charset="0"/>
              <a:ea typeface="ＭＳ Ｐゴシック" pitchFamily="34" charset="-128"/>
            </a:endParaRPr>
          </a:p>
        </p:txBody>
      </p:sp>
      <p:sp>
        <p:nvSpPr>
          <p:cNvPr id="3" name="2 Rectángulo"/>
          <p:cNvSpPr/>
          <p:nvPr/>
        </p:nvSpPr>
        <p:spPr>
          <a:xfrm>
            <a:off x="8743335" y="108153"/>
            <a:ext cx="260556" cy="314632"/>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Tree>
  </p:cSld>
  <p:clrMapOvr>
    <a:masterClrMapping/>
  </p:clrMapOvr>
  <p:transition spd="slow">
    <p:wheel spokes="1"/>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ext Box 2"/>
          <p:cNvSpPr txBox="1">
            <a:spLocks noChangeArrowheads="1"/>
          </p:cNvSpPr>
          <p:nvPr/>
        </p:nvSpPr>
        <p:spPr bwMode="auto">
          <a:xfrm>
            <a:off x="2116138" y="533400"/>
            <a:ext cx="7027862" cy="769938"/>
          </a:xfrm>
          <a:prstGeom prst="rect">
            <a:avLst/>
          </a:prstGeom>
          <a:noFill/>
          <a:ln w="9525">
            <a:noFill/>
            <a:miter lim="800000"/>
            <a:headEnd/>
            <a:tailEnd/>
          </a:ln>
        </p:spPr>
        <p:txBody>
          <a:bodyPr>
            <a:spAutoFit/>
          </a:bodyPr>
          <a:lstStyle/>
          <a:p>
            <a:pPr algn="ctr"/>
            <a:r>
              <a:rPr lang="en-US" sz="2400" b="1">
                <a:solidFill>
                  <a:srgbClr val="FF0000"/>
                </a:solidFill>
              </a:rPr>
              <a:t>ANDES</a:t>
            </a:r>
            <a:r>
              <a:rPr lang="en-US" sz="2400" b="1">
                <a:solidFill>
                  <a:srgbClr val="000066"/>
                </a:solidFill>
              </a:rPr>
              <a:t> project:</a:t>
            </a:r>
          </a:p>
          <a:p>
            <a:pPr algn="ctr"/>
            <a:r>
              <a:rPr lang="en-US" sz="2000" b="1">
                <a:solidFill>
                  <a:srgbClr val="FF3300"/>
                </a:solidFill>
              </a:rPr>
              <a:t>A</a:t>
            </a:r>
            <a:r>
              <a:rPr lang="en-US" sz="2000" b="1">
                <a:solidFill>
                  <a:srgbClr val="000066"/>
                </a:solidFill>
              </a:rPr>
              <a:t>ccurate </a:t>
            </a:r>
            <a:r>
              <a:rPr lang="en-US" sz="2000" b="1">
                <a:solidFill>
                  <a:srgbClr val="FF3300"/>
                </a:solidFill>
              </a:rPr>
              <a:t>N</a:t>
            </a:r>
            <a:r>
              <a:rPr lang="en-US" sz="2000" b="1">
                <a:solidFill>
                  <a:srgbClr val="000066"/>
                </a:solidFill>
              </a:rPr>
              <a:t>uclear </a:t>
            </a:r>
            <a:r>
              <a:rPr lang="en-US" sz="2000" b="1">
                <a:solidFill>
                  <a:srgbClr val="FF3300"/>
                </a:solidFill>
              </a:rPr>
              <a:t>D</a:t>
            </a:r>
            <a:r>
              <a:rPr lang="en-US" sz="2000" b="1">
                <a:solidFill>
                  <a:srgbClr val="000066"/>
                </a:solidFill>
              </a:rPr>
              <a:t>ata for nuclear </a:t>
            </a:r>
            <a:r>
              <a:rPr lang="en-US" sz="2000" b="1">
                <a:solidFill>
                  <a:srgbClr val="FF3300"/>
                </a:solidFill>
              </a:rPr>
              <a:t>E</a:t>
            </a:r>
            <a:r>
              <a:rPr lang="en-US" sz="2000" b="1">
                <a:solidFill>
                  <a:srgbClr val="000066"/>
                </a:solidFill>
              </a:rPr>
              <a:t>nergy </a:t>
            </a:r>
            <a:r>
              <a:rPr lang="en-US" sz="2000" b="1">
                <a:solidFill>
                  <a:srgbClr val="FF3300"/>
                </a:solidFill>
              </a:rPr>
              <a:t>S</a:t>
            </a:r>
            <a:r>
              <a:rPr lang="en-US" sz="2000" b="1">
                <a:solidFill>
                  <a:srgbClr val="000066"/>
                </a:solidFill>
              </a:rPr>
              <a:t>ustainability  </a:t>
            </a:r>
          </a:p>
        </p:txBody>
      </p:sp>
      <p:pic>
        <p:nvPicPr>
          <p:cNvPr id="5123" name="Picture 3"/>
          <p:cNvPicPr>
            <a:picLocks noChangeAspect="1" noChangeArrowheads="1"/>
          </p:cNvPicPr>
          <p:nvPr/>
        </p:nvPicPr>
        <p:blipFill>
          <a:blip r:embed="rId2" cstate="print"/>
          <a:srcRect/>
          <a:stretch>
            <a:fillRect/>
          </a:stretch>
        </p:blipFill>
        <p:spPr bwMode="auto">
          <a:xfrm>
            <a:off x="0" y="504825"/>
            <a:ext cx="2143125" cy="1116013"/>
          </a:xfrm>
          <a:prstGeom prst="rect">
            <a:avLst/>
          </a:prstGeom>
          <a:noFill/>
          <a:ln w="9525">
            <a:noFill/>
            <a:miter lim="800000"/>
            <a:headEnd/>
            <a:tailEnd/>
          </a:ln>
        </p:spPr>
      </p:pic>
      <p:sp>
        <p:nvSpPr>
          <p:cNvPr id="5124" name="4 CuadroTexto"/>
          <p:cNvSpPr txBox="1">
            <a:spLocks noChangeArrowheads="1"/>
          </p:cNvSpPr>
          <p:nvPr/>
        </p:nvSpPr>
        <p:spPr bwMode="auto">
          <a:xfrm>
            <a:off x="131763" y="1635125"/>
            <a:ext cx="5108575" cy="1755775"/>
          </a:xfrm>
          <a:prstGeom prst="rect">
            <a:avLst/>
          </a:prstGeom>
          <a:noFill/>
          <a:ln w="9525">
            <a:noFill/>
            <a:miter lim="800000"/>
            <a:headEnd/>
            <a:tailEnd/>
          </a:ln>
        </p:spPr>
        <p:txBody>
          <a:bodyPr>
            <a:spAutoFit/>
          </a:bodyPr>
          <a:lstStyle/>
          <a:p>
            <a:pPr algn="just">
              <a:tabLst>
                <a:tab pos="358775" algn="l"/>
              </a:tabLst>
            </a:pPr>
            <a:r>
              <a:rPr lang="en-US" i="1" u="sng"/>
              <a:t>Objective</a:t>
            </a:r>
            <a:r>
              <a:rPr lang="en-US"/>
              <a:t>: the </a:t>
            </a:r>
            <a:r>
              <a:rPr lang="en-US">
                <a:solidFill>
                  <a:srgbClr val="0000FF"/>
                </a:solidFill>
              </a:rPr>
              <a:t>nuclear data needs </a:t>
            </a:r>
            <a:r>
              <a:rPr lang="en-US"/>
              <a:t>associated to  the </a:t>
            </a:r>
            <a:r>
              <a:rPr lang="en-US">
                <a:solidFill>
                  <a:srgbClr val="0000FF"/>
                </a:solidFill>
              </a:rPr>
              <a:t>new reactors </a:t>
            </a:r>
            <a:r>
              <a:rPr lang="en-US"/>
              <a:t>and </a:t>
            </a:r>
            <a:r>
              <a:rPr lang="en-US">
                <a:solidFill>
                  <a:srgbClr val="0000FF"/>
                </a:solidFill>
              </a:rPr>
              <a:t>new fuel cycles </a:t>
            </a:r>
            <a:r>
              <a:rPr lang="en-US"/>
              <a:t>supported by </a:t>
            </a:r>
            <a:r>
              <a:rPr lang="en-US">
                <a:solidFill>
                  <a:srgbClr val="0000FF"/>
                </a:solidFill>
              </a:rPr>
              <a:t>SNETP</a:t>
            </a:r>
            <a:r>
              <a:rPr lang="en-US"/>
              <a:t>, in its </a:t>
            </a:r>
            <a:r>
              <a:rPr lang="en-US">
                <a:solidFill>
                  <a:srgbClr val="0000FF"/>
                </a:solidFill>
              </a:rPr>
              <a:t>SRA</a:t>
            </a:r>
            <a:r>
              <a:rPr lang="en-US"/>
              <a:t> and in the </a:t>
            </a:r>
            <a:r>
              <a:rPr lang="en-US">
                <a:solidFill>
                  <a:srgbClr val="0000FF"/>
                </a:solidFill>
              </a:rPr>
              <a:t>ESNII </a:t>
            </a:r>
            <a:r>
              <a:rPr lang="en-US"/>
              <a:t>proposal, taking into account the </a:t>
            </a:r>
            <a:r>
              <a:rPr lang="en-US">
                <a:solidFill>
                  <a:srgbClr val="0000FF"/>
                </a:solidFill>
              </a:rPr>
              <a:t>priority lists for nuclear data </a:t>
            </a:r>
            <a:r>
              <a:rPr lang="en-US"/>
              <a:t>from NEA/OECD, FP6-EURATOM projects EUROTRANS-NUDATRA and CANDIDE.</a:t>
            </a:r>
          </a:p>
        </p:txBody>
      </p:sp>
      <p:pic>
        <p:nvPicPr>
          <p:cNvPr id="5125" name="Picture 2"/>
          <p:cNvPicPr>
            <a:picLocks noChangeAspect="1" noChangeArrowheads="1"/>
          </p:cNvPicPr>
          <p:nvPr/>
        </p:nvPicPr>
        <p:blipFill>
          <a:blip r:embed="rId3" cstate="print"/>
          <a:srcRect/>
          <a:stretch>
            <a:fillRect/>
          </a:stretch>
        </p:blipFill>
        <p:spPr bwMode="auto">
          <a:xfrm>
            <a:off x="5335588" y="1374775"/>
            <a:ext cx="3508375" cy="4773613"/>
          </a:xfrm>
          <a:prstGeom prst="rect">
            <a:avLst/>
          </a:prstGeom>
          <a:noFill/>
          <a:ln w="9525">
            <a:noFill/>
            <a:miter lim="800000"/>
            <a:headEnd/>
            <a:tailEnd/>
          </a:ln>
        </p:spPr>
      </p:pic>
      <p:sp>
        <p:nvSpPr>
          <p:cNvPr id="5126" name="26 Rectángulo"/>
          <p:cNvSpPr>
            <a:spLocks noChangeArrowheads="1"/>
          </p:cNvSpPr>
          <p:nvPr/>
        </p:nvSpPr>
        <p:spPr bwMode="auto">
          <a:xfrm>
            <a:off x="5303838" y="6124575"/>
            <a:ext cx="3698875" cy="671513"/>
          </a:xfrm>
          <a:prstGeom prst="rect">
            <a:avLst/>
          </a:prstGeom>
          <a:noFill/>
          <a:ln w="9525">
            <a:noFill/>
            <a:miter lim="800000"/>
            <a:headEnd/>
            <a:tailEnd/>
          </a:ln>
        </p:spPr>
        <p:txBody>
          <a:bodyPr wrap="none">
            <a:spAutoFit/>
          </a:bodyPr>
          <a:lstStyle/>
          <a:p>
            <a:pPr marL="176213" indent="-176213" algn="ctr">
              <a:spcAft>
                <a:spcPts val="200"/>
              </a:spcAft>
            </a:pPr>
            <a:r>
              <a:rPr lang="en-US" b="1">
                <a:solidFill>
                  <a:schemeClr val="accent2"/>
                </a:solidFill>
              </a:rPr>
              <a:t>20 Institutions / 15 EU countries</a:t>
            </a:r>
          </a:p>
          <a:p>
            <a:pPr marL="176213" indent="-176213" algn="ctr">
              <a:spcAft>
                <a:spcPts val="200"/>
              </a:spcAft>
            </a:pPr>
            <a:r>
              <a:rPr lang="en-US" b="1">
                <a:solidFill>
                  <a:schemeClr val="accent2"/>
                </a:solidFill>
              </a:rPr>
              <a:t>R&amp;D centers + Universities</a:t>
            </a:r>
          </a:p>
        </p:txBody>
      </p:sp>
      <p:pic>
        <p:nvPicPr>
          <p:cNvPr id="5127" name="2 Imagen" descr="ANDES_wps.png"/>
          <p:cNvPicPr>
            <a:picLocks noChangeAspect="1"/>
          </p:cNvPicPr>
          <p:nvPr/>
        </p:nvPicPr>
        <p:blipFill>
          <a:blip r:embed="rId4" cstate="print"/>
          <a:srcRect/>
          <a:stretch>
            <a:fillRect/>
          </a:stretch>
        </p:blipFill>
        <p:spPr bwMode="auto">
          <a:xfrm>
            <a:off x="523875" y="3371850"/>
            <a:ext cx="4010025" cy="2922588"/>
          </a:xfrm>
          <a:prstGeom prst="rect">
            <a:avLst/>
          </a:prstGeom>
          <a:noFill/>
          <a:ln w="9525">
            <a:noFill/>
            <a:miter lim="800000"/>
            <a:headEnd/>
            <a:tailEnd/>
          </a:ln>
        </p:spPr>
      </p:pic>
      <p:sp>
        <p:nvSpPr>
          <p:cNvPr id="5128" name="29 Rectángulo"/>
          <p:cNvSpPr>
            <a:spLocks noChangeArrowheads="1"/>
          </p:cNvSpPr>
          <p:nvPr/>
        </p:nvSpPr>
        <p:spPr bwMode="auto">
          <a:xfrm>
            <a:off x="301625" y="6283325"/>
            <a:ext cx="4265613" cy="368300"/>
          </a:xfrm>
          <a:prstGeom prst="rect">
            <a:avLst/>
          </a:prstGeom>
          <a:noFill/>
          <a:ln w="9525">
            <a:noFill/>
            <a:miter lim="800000"/>
            <a:headEnd/>
            <a:tailEnd/>
          </a:ln>
        </p:spPr>
        <p:txBody>
          <a:bodyPr wrap="none">
            <a:spAutoFit/>
          </a:bodyPr>
          <a:lstStyle/>
          <a:p>
            <a:r>
              <a:rPr lang="en-US" dirty="0">
                <a:solidFill>
                  <a:srgbClr val="0000FF"/>
                </a:solidFill>
              </a:rPr>
              <a:t>36+6 months: 2010/05/01 to 2013/</a:t>
            </a:r>
            <a:r>
              <a:rPr lang="en-US" dirty="0" smtClean="0">
                <a:solidFill>
                  <a:srgbClr val="0000FF"/>
                </a:solidFill>
              </a:rPr>
              <a:t>10/</a:t>
            </a:r>
            <a:r>
              <a:rPr lang="en-US" dirty="0">
                <a:solidFill>
                  <a:srgbClr val="0000FF"/>
                </a:solidFill>
              </a:rPr>
              <a:t>30</a:t>
            </a:r>
            <a:endParaRPr lang="es-ES" dirty="0">
              <a:solidFill>
                <a:srgbClr val="0000FF"/>
              </a:solidFill>
            </a:endParaRPr>
          </a:p>
        </p:txBody>
      </p:sp>
      <p:sp>
        <p:nvSpPr>
          <p:cNvPr id="5129" name="30 Rectángulo"/>
          <p:cNvSpPr>
            <a:spLocks noChangeArrowheads="1"/>
          </p:cNvSpPr>
          <p:nvPr/>
        </p:nvSpPr>
        <p:spPr bwMode="auto">
          <a:xfrm>
            <a:off x="2251075" y="1235075"/>
            <a:ext cx="2660650" cy="368300"/>
          </a:xfrm>
          <a:prstGeom prst="rect">
            <a:avLst/>
          </a:prstGeom>
          <a:noFill/>
          <a:ln w="9525">
            <a:noFill/>
            <a:miter lim="800000"/>
            <a:headEnd/>
            <a:tailEnd/>
          </a:ln>
        </p:spPr>
        <p:txBody>
          <a:bodyPr wrap="none">
            <a:spAutoFit/>
          </a:bodyPr>
          <a:lstStyle/>
          <a:p>
            <a:r>
              <a:rPr lang="es-ES">
                <a:hlinkClick r:id="rId5"/>
              </a:rPr>
              <a:t>http://www.andes-nd.eu/</a:t>
            </a:r>
            <a:endParaRPr lang="es-ES"/>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1" name="Inhaltsplatzhalter 4"/>
          <p:cNvSpPr>
            <a:spLocks noGrp="1"/>
          </p:cNvSpPr>
          <p:nvPr>
            <p:ph idx="4294967295"/>
          </p:nvPr>
        </p:nvSpPr>
        <p:spPr>
          <a:xfrm>
            <a:off x="150935" y="665163"/>
            <a:ext cx="8993065" cy="947327"/>
          </a:xfrm>
        </p:spPr>
        <p:txBody>
          <a:bodyPr/>
          <a:lstStyle/>
          <a:p>
            <a:r>
              <a:rPr lang="de-DE" altLang="en-US" sz="2400" dirty="0" smtClean="0"/>
              <a:t>A strong collaboration grown between the european nuclear data community within the past 10 years!</a:t>
            </a:r>
            <a:endParaRPr lang="en-US" altLang="en-US" sz="2400" dirty="0" smtClean="0"/>
          </a:p>
        </p:txBody>
      </p:sp>
      <p:pic>
        <p:nvPicPr>
          <p:cNvPr id="32772" name="Picture 2" descr="M:\fwkk\members\junghans\WORK\Projekte\CHANDA\TAA\CHANDA-logo.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6735" y="1736770"/>
            <a:ext cx="7724042" cy="862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773" name="Picture 9" descr="erinda_logo"/>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32154" y="4264070"/>
            <a:ext cx="5688623" cy="684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774" name="Picture 5"/>
          <p:cNvPicPr>
            <a:picLocks noChangeAspect="1" noChangeArrowheads="1"/>
          </p:cNvPicPr>
          <p:nvPr/>
        </p:nvPicPr>
        <p:blipFill>
          <a:blip r:embed="rId4">
            <a:extLst>
              <a:ext uri="{28A0092B-C50C-407E-A947-70E740481C1C}">
                <a14:useLocalDpi xmlns:a14="http://schemas.microsoft.com/office/drawing/2010/main" val="0"/>
              </a:ext>
            </a:extLst>
          </a:blip>
          <a:srcRect b="33005"/>
          <a:stretch>
            <a:fillRect/>
          </a:stretch>
        </p:blipFill>
        <p:spPr bwMode="auto">
          <a:xfrm>
            <a:off x="3720228" y="5548358"/>
            <a:ext cx="4426926" cy="765175"/>
          </a:xfrm>
          <a:prstGeom prst="rect">
            <a:avLst/>
          </a:prstGeom>
          <a:noFill/>
          <a:ln>
            <a:noFill/>
          </a:ln>
          <a:effectLst/>
          <a:extLst>
            <a:ext uri="{909E8E84-426E-40DD-AFC4-6F175D3DCCD1}">
              <a14:hiddenFill xmlns:a14="http://schemas.microsoft.com/office/drawing/2010/main">
                <a:solidFill>
                  <a:srgbClr val="003E89"/>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2775" name="Picture 20"/>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351558" y="2928983"/>
            <a:ext cx="3972657" cy="898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2776" name="Textfeld 10"/>
          <p:cNvSpPr txBox="1">
            <a:spLocks noChangeArrowheads="1"/>
          </p:cNvSpPr>
          <p:nvPr/>
        </p:nvSpPr>
        <p:spPr bwMode="auto">
          <a:xfrm>
            <a:off x="823162" y="2578146"/>
            <a:ext cx="650530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b="1">
                <a:solidFill>
                  <a:schemeClr val="tx1"/>
                </a:solidFill>
                <a:latin typeface="Arial" charset="0"/>
              </a:defRPr>
            </a:lvl1pPr>
            <a:lvl2pPr marL="742950" indent="-285750">
              <a:defRPr sz="2400" b="1">
                <a:solidFill>
                  <a:schemeClr val="tx1"/>
                </a:solidFill>
                <a:latin typeface="Arial" charset="0"/>
              </a:defRPr>
            </a:lvl2pPr>
            <a:lvl3pPr marL="1143000" indent="-228600">
              <a:defRPr sz="2400" b="1">
                <a:solidFill>
                  <a:schemeClr val="tx1"/>
                </a:solidFill>
                <a:latin typeface="Arial" charset="0"/>
              </a:defRPr>
            </a:lvl3pPr>
            <a:lvl4pPr marL="1600200" indent="-228600">
              <a:defRPr sz="2400" b="1">
                <a:solidFill>
                  <a:schemeClr val="tx1"/>
                </a:solidFill>
                <a:latin typeface="Arial" charset="0"/>
              </a:defRPr>
            </a:lvl4pPr>
            <a:lvl5pPr marL="2057400" indent="-228600">
              <a:defRPr sz="2400" b="1">
                <a:solidFill>
                  <a:schemeClr val="tx1"/>
                </a:solidFill>
                <a:latin typeface="Arial" charset="0"/>
              </a:defRPr>
            </a:lvl5pPr>
            <a:lvl6pPr marL="2514600" indent="-228600" algn="ctr" eaLnBrk="0" fontAlgn="base" hangingPunct="0">
              <a:spcBef>
                <a:spcPct val="0"/>
              </a:spcBef>
              <a:spcAft>
                <a:spcPct val="0"/>
              </a:spcAft>
              <a:defRPr sz="2400" b="1">
                <a:solidFill>
                  <a:schemeClr val="tx1"/>
                </a:solidFill>
                <a:latin typeface="Arial" charset="0"/>
              </a:defRPr>
            </a:lvl6pPr>
            <a:lvl7pPr marL="2971800" indent="-228600" algn="ctr" eaLnBrk="0" fontAlgn="base" hangingPunct="0">
              <a:spcBef>
                <a:spcPct val="0"/>
              </a:spcBef>
              <a:spcAft>
                <a:spcPct val="0"/>
              </a:spcAft>
              <a:defRPr sz="2400" b="1">
                <a:solidFill>
                  <a:schemeClr val="tx1"/>
                </a:solidFill>
                <a:latin typeface="Arial" charset="0"/>
              </a:defRPr>
            </a:lvl7pPr>
            <a:lvl8pPr marL="3429000" indent="-228600" algn="ctr" eaLnBrk="0" fontAlgn="base" hangingPunct="0">
              <a:spcBef>
                <a:spcPct val="0"/>
              </a:spcBef>
              <a:spcAft>
                <a:spcPct val="0"/>
              </a:spcAft>
              <a:defRPr sz="2400" b="1">
                <a:solidFill>
                  <a:schemeClr val="tx1"/>
                </a:solidFill>
                <a:latin typeface="Arial" charset="0"/>
              </a:defRPr>
            </a:lvl8pPr>
            <a:lvl9pPr marL="3886200" indent="-228600" algn="ctr" eaLnBrk="0" fontAlgn="base" hangingPunct="0">
              <a:spcBef>
                <a:spcPct val="0"/>
              </a:spcBef>
              <a:spcAft>
                <a:spcPct val="0"/>
              </a:spcAft>
              <a:defRPr sz="2400" b="1">
                <a:solidFill>
                  <a:schemeClr val="tx1"/>
                </a:solidFill>
                <a:latin typeface="Arial" charset="0"/>
              </a:defRPr>
            </a:lvl9pPr>
          </a:lstStyle>
          <a:p>
            <a:r>
              <a:rPr lang="de-DE" altLang="en-US" sz="1600">
                <a:solidFill>
                  <a:srgbClr val="FF0000"/>
                </a:solidFill>
              </a:rPr>
              <a:t>12/2013-12/2017</a:t>
            </a:r>
            <a:r>
              <a:rPr lang="de-DE" altLang="en-US" sz="1600"/>
              <a:t> 35 partners  16 partners in transnational access </a:t>
            </a:r>
            <a:endParaRPr lang="en-US" altLang="en-US" sz="1600"/>
          </a:p>
        </p:txBody>
      </p:sp>
      <p:sp>
        <p:nvSpPr>
          <p:cNvPr id="32777" name="Textfeld 11"/>
          <p:cNvSpPr txBox="1">
            <a:spLocks noChangeArrowheads="1"/>
          </p:cNvSpPr>
          <p:nvPr/>
        </p:nvSpPr>
        <p:spPr bwMode="auto">
          <a:xfrm>
            <a:off x="2329577" y="4981621"/>
            <a:ext cx="5283819"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b="1">
                <a:solidFill>
                  <a:schemeClr val="tx1"/>
                </a:solidFill>
                <a:latin typeface="Arial" charset="0"/>
              </a:defRPr>
            </a:lvl1pPr>
            <a:lvl2pPr marL="742950" indent="-285750">
              <a:defRPr sz="2400" b="1">
                <a:solidFill>
                  <a:schemeClr val="tx1"/>
                </a:solidFill>
                <a:latin typeface="Arial" charset="0"/>
              </a:defRPr>
            </a:lvl2pPr>
            <a:lvl3pPr marL="1143000" indent="-228600">
              <a:defRPr sz="2400" b="1">
                <a:solidFill>
                  <a:schemeClr val="tx1"/>
                </a:solidFill>
                <a:latin typeface="Arial" charset="0"/>
              </a:defRPr>
            </a:lvl3pPr>
            <a:lvl4pPr marL="1600200" indent="-228600">
              <a:defRPr sz="2400" b="1">
                <a:solidFill>
                  <a:schemeClr val="tx1"/>
                </a:solidFill>
                <a:latin typeface="Arial" charset="0"/>
              </a:defRPr>
            </a:lvl4pPr>
            <a:lvl5pPr marL="2057400" indent="-228600">
              <a:defRPr sz="2400" b="1">
                <a:solidFill>
                  <a:schemeClr val="tx1"/>
                </a:solidFill>
                <a:latin typeface="Arial" charset="0"/>
              </a:defRPr>
            </a:lvl5pPr>
            <a:lvl6pPr marL="2514600" indent="-228600" algn="ctr" eaLnBrk="0" fontAlgn="base" hangingPunct="0">
              <a:spcBef>
                <a:spcPct val="0"/>
              </a:spcBef>
              <a:spcAft>
                <a:spcPct val="0"/>
              </a:spcAft>
              <a:defRPr sz="2400" b="1">
                <a:solidFill>
                  <a:schemeClr val="tx1"/>
                </a:solidFill>
                <a:latin typeface="Arial" charset="0"/>
              </a:defRPr>
            </a:lvl6pPr>
            <a:lvl7pPr marL="2971800" indent="-228600" algn="ctr" eaLnBrk="0" fontAlgn="base" hangingPunct="0">
              <a:spcBef>
                <a:spcPct val="0"/>
              </a:spcBef>
              <a:spcAft>
                <a:spcPct val="0"/>
              </a:spcAft>
              <a:defRPr sz="2400" b="1">
                <a:solidFill>
                  <a:schemeClr val="tx1"/>
                </a:solidFill>
                <a:latin typeface="Arial" charset="0"/>
              </a:defRPr>
            </a:lvl7pPr>
            <a:lvl8pPr marL="3429000" indent="-228600" algn="ctr" eaLnBrk="0" fontAlgn="base" hangingPunct="0">
              <a:spcBef>
                <a:spcPct val="0"/>
              </a:spcBef>
              <a:spcAft>
                <a:spcPct val="0"/>
              </a:spcAft>
              <a:defRPr sz="2400" b="1">
                <a:solidFill>
                  <a:schemeClr val="tx1"/>
                </a:solidFill>
                <a:latin typeface="Arial" charset="0"/>
              </a:defRPr>
            </a:lvl8pPr>
            <a:lvl9pPr marL="3886200" indent="-228600" algn="ctr" eaLnBrk="0" fontAlgn="base" hangingPunct="0">
              <a:spcBef>
                <a:spcPct val="0"/>
              </a:spcBef>
              <a:spcAft>
                <a:spcPct val="0"/>
              </a:spcAft>
              <a:defRPr sz="2400" b="1">
                <a:solidFill>
                  <a:schemeClr val="tx1"/>
                </a:solidFill>
                <a:latin typeface="Arial" charset="0"/>
              </a:defRPr>
            </a:lvl9pPr>
          </a:lstStyle>
          <a:p>
            <a:r>
              <a:rPr lang="de-DE" altLang="en-US" sz="1600">
                <a:solidFill>
                  <a:srgbClr val="FF0000"/>
                </a:solidFill>
              </a:rPr>
              <a:t>12/2010-12/2013 </a:t>
            </a:r>
            <a:r>
              <a:rPr lang="de-DE" altLang="en-US" sz="1600"/>
              <a:t> 13 partners in transnational access</a:t>
            </a:r>
          </a:p>
        </p:txBody>
      </p:sp>
      <p:sp>
        <p:nvSpPr>
          <p:cNvPr id="32778" name="Textfeld 12"/>
          <p:cNvSpPr txBox="1">
            <a:spLocks noChangeArrowheads="1"/>
          </p:cNvSpPr>
          <p:nvPr/>
        </p:nvSpPr>
        <p:spPr bwMode="auto">
          <a:xfrm>
            <a:off x="3553174" y="6342107"/>
            <a:ext cx="515865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b="1">
                <a:solidFill>
                  <a:schemeClr val="tx1"/>
                </a:solidFill>
                <a:latin typeface="Arial" charset="0"/>
              </a:defRPr>
            </a:lvl1pPr>
            <a:lvl2pPr marL="742950" indent="-285750">
              <a:defRPr sz="2400" b="1">
                <a:solidFill>
                  <a:schemeClr val="tx1"/>
                </a:solidFill>
                <a:latin typeface="Arial" charset="0"/>
              </a:defRPr>
            </a:lvl2pPr>
            <a:lvl3pPr marL="1143000" indent="-228600">
              <a:defRPr sz="2400" b="1">
                <a:solidFill>
                  <a:schemeClr val="tx1"/>
                </a:solidFill>
                <a:latin typeface="Arial" charset="0"/>
              </a:defRPr>
            </a:lvl3pPr>
            <a:lvl4pPr marL="1600200" indent="-228600">
              <a:defRPr sz="2400" b="1">
                <a:solidFill>
                  <a:schemeClr val="tx1"/>
                </a:solidFill>
                <a:latin typeface="Arial" charset="0"/>
              </a:defRPr>
            </a:lvl4pPr>
            <a:lvl5pPr marL="2057400" indent="-228600">
              <a:defRPr sz="2400" b="1">
                <a:solidFill>
                  <a:schemeClr val="tx1"/>
                </a:solidFill>
                <a:latin typeface="Arial" charset="0"/>
              </a:defRPr>
            </a:lvl5pPr>
            <a:lvl6pPr marL="2514600" indent="-228600" algn="ctr" eaLnBrk="0" fontAlgn="base" hangingPunct="0">
              <a:spcBef>
                <a:spcPct val="0"/>
              </a:spcBef>
              <a:spcAft>
                <a:spcPct val="0"/>
              </a:spcAft>
              <a:defRPr sz="2400" b="1">
                <a:solidFill>
                  <a:schemeClr val="tx1"/>
                </a:solidFill>
                <a:latin typeface="Arial" charset="0"/>
              </a:defRPr>
            </a:lvl6pPr>
            <a:lvl7pPr marL="2971800" indent="-228600" algn="ctr" eaLnBrk="0" fontAlgn="base" hangingPunct="0">
              <a:spcBef>
                <a:spcPct val="0"/>
              </a:spcBef>
              <a:spcAft>
                <a:spcPct val="0"/>
              </a:spcAft>
              <a:defRPr sz="2400" b="1">
                <a:solidFill>
                  <a:schemeClr val="tx1"/>
                </a:solidFill>
                <a:latin typeface="Arial" charset="0"/>
              </a:defRPr>
            </a:lvl7pPr>
            <a:lvl8pPr marL="3429000" indent="-228600" algn="ctr" eaLnBrk="0" fontAlgn="base" hangingPunct="0">
              <a:spcBef>
                <a:spcPct val="0"/>
              </a:spcBef>
              <a:spcAft>
                <a:spcPct val="0"/>
              </a:spcAft>
              <a:defRPr sz="2400" b="1">
                <a:solidFill>
                  <a:schemeClr val="tx1"/>
                </a:solidFill>
                <a:latin typeface="Arial" charset="0"/>
              </a:defRPr>
            </a:lvl8pPr>
            <a:lvl9pPr marL="3886200" indent="-228600" algn="ctr" eaLnBrk="0" fontAlgn="base" hangingPunct="0">
              <a:spcBef>
                <a:spcPct val="0"/>
              </a:spcBef>
              <a:spcAft>
                <a:spcPct val="0"/>
              </a:spcAft>
              <a:defRPr sz="2400" b="1">
                <a:solidFill>
                  <a:schemeClr val="tx1"/>
                </a:solidFill>
                <a:latin typeface="Arial" charset="0"/>
              </a:defRPr>
            </a:lvl9pPr>
          </a:lstStyle>
          <a:p>
            <a:r>
              <a:rPr lang="de-DE" altLang="en-US" sz="1600">
                <a:solidFill>
                  <a:srgbClr val="FF0000"/>
                </a:solidFill>
              </a:rPr>
              <a:t>11/2006-10/2010</a:t>
            </a:r>
            <a:r>
              <a:rPr lang="de-DE" altLang="en-US" sz="1600"/>
              <a:t>  9 partners in transnational access</a:t>
            </a:r>
          </a:p>
        </p:txBody>
      </p:sp>
      <p:sp>
        <p:nvSpPr>
          <p:cNvPr id="32779" name="Textfeld 13"/>
          <p:cNvSpPr txBox="1">
            <a:spLocks noChangeArrowheads="1"/>
          </p:cNvSpPr>
          <p:nvPr/>
        </p:nvSpPr>
        <p:spPr bwMode="auto">
          <a:xfrm>
            <a:off x="2282554" y="3789407"/>
            <a:ext cx="628135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b="1">
                <a:solidFill>
                  <a:schemeClr val="tx1"/>
                </a:solidFill>
                <a:latin typeface="Arial" charset="0"/>
              </a:defRPr>
            </a:lvl1pPr>
            <a:lvl2pPr marL="742950" indent="-285750">
              <a:defRPr sz="2400" b="1">
                <a:solidFill>
                  <a:schemeClr val="tx1"/>
                </a:solidFill>
                <a:latin typeface="Arial" charset="0"/>
              </a:defRPr>
            </a:lvl2pPr>
            <a:lvl3pPr marL="1143000" indent="-228600">
              <a:defRPr sz="2400" b="1">
                <a:solidFill>
                  <a:schemeClr val="tx1"/>
                </a:solidFill>
                <a:latin typeface="Arial" charset="0"/>
              </a:defRPr>
            </a:lvl3pPr>
            <a:lvl4pPr marL="1600200" indent="-228600">
              <a:defRPr sz="2400" b="1">
                <a:solidFill>
                  <a:schemeClr val="tx1"/>
                </a:solidFill>
                <a:latin typeface="Arial" charset="0"/>
              </a:defRPr>
            </a:lvl4pPr>
            <a:lvl5pPr marL="2057400" indent="-228600">
              <a:defRPr sz="2400" b="1">
                <a:solidFill>
                  <a:schemeClr val="tx1"/>
                </a:solidFill>
                <a:latin typeface="Arial" charset="0"/>
              </a:defRPr>
            </a:lvl5pPr>
            <a:lvl6pPr marL="2514600" indent="-228600" algn="ctr" eaLnBrk="0" fontAlgn="base" hangingPunct="0">
              <a:spcBef>
                <a:spcPct val="0"/>
              </a:spcBef>
              <a:spcAft>
                <a:spcPct val="0"/>
              </a:spcAft>
              <a:defRPr sz="2400" b="1">
                <a:solidFill>
                  <a:schemeClr val="tx1"/>
                </a:solidFill>
                <a:latin typeface="Arial" charset="0"/>
              </a:defRPr>
            </a:lvl6pPr>
            <a:lvl7pPr marL="2971800" indent="-228600" algn="ctr" eaLnBrk="0" fontAlgn="base" hangingPunct="0">
              <a:spcBef>
                <a:spcPct val="0"/>
              </a:spcBef>
              <a:spcAft>
                <a:spcPct val="0"/>
              </a:spcAft>
              <a:defRPr sz="2400" b="1">
                <a:solidFill>
                  <a:schemeClr val="tx1"/>
                </a:solidFill>
                <a:latin typeface="Arial" charset="0"/>
              </a:defRPr>
            </a:lvl7pPr>
            <a:lvl8pPr marL="3429000" indent="-228600" algn="ctr" eaLnBrk="0" fontAlgn="base" hangingPunct="0">
              <a:spcBef>
                <a:spcPct val="0"/>
              </a:spcBef>
              <a:spcAft>
                <a:spcPct val="0"/>
              </a:spcAft>
              <a:defRPr sz="2400" b="1">
                <a:solidFill>
                  <a:schemeClr val="tx1"/>
                </a:solidFill>
                <a:latin typeface="Arial" charset="0"/>
              </a:defRPr>
            </a:lvl8pPr>
            <a:lvl9pPr marL="3886200" indent="-228600" algn="ctr" eaLnBrk="0" fontAlgn="base" hangingPunct="0">
              <a:spcBef>
                <a:spcPct val="0"/>
              </a:spcBef>
              <a:spcAft>
                <a:spcPct val="0"/>
              </a:spcAft>
              <a:defRPr sz="2400" b="1">
                <a:solidFill>
                  <a:schemeClr val="tx1"/>
                </a:solidFill>
                <a:latin typeface="Arial" charset="0"/>
              </a:defRPr>
            </a:lvl9pPr>
          </a:lstStyle>
          <a:p>
            <a:r>
              <a:rPr lang="de-DE" altLang="en-US" sz="1600" dirty="0" smtClean="0">
                <a:solidFill>
                  <a:srgbClr val="FF0000"/>
                </a:solidFill>
              </a:rPr>
              <a:t>11/2008-10/2012 and 06/2014</a:t>
            </a:r>
            <a:r>
              <a:rPr lang="de-DE" altLang="en-US" sz="1600" dirty="0" smtClean="0"/>
              <a:t> </a:t>
            </a:r>
            <a:r>
              <a:rPr lang="de-DE" altLang="en-US" sz="1600" dirty="0"/>
              <a:t>-  JRC-IRMM transnational </a:t>
            </a:r>
            <a:r>
              <a:rPr lang="de-DE" altLang="en-US" sz="1600" dirty="0" smtClean="0"/>
              <a:t>access</a:t>
            </a:r>
            <a:endParaRPr lang="en-US" altLang="en-US" sz="1600" dirty="0"/>
          </a:p>
        </p:txBody>
      </p:sp>
    </p:spTree>
    <p:extLst>
      <p:ext uri="{BB962C8B-B14F-4D97-AF65-F5344CB8AC3E}">
        <p14:creationId xmlns:p14="http://schemas.microsoft.com/office/powerpoint/2010/main" val="212202811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1 Imagen"/>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36930" y="3303639"/>
            <a:ext cx="5251635" cy="3391514"/>
          </a:xfrm>
          <a:prstGeom prst="rect">
            <a:avLst/>
          </a:prstGeom>
        </p:spPr>
      </p:pic>
      <p:pic>
        <p:nvPicPr>
          <p:cNvPr id="11267" name="Picture 20"/>
          <p:cNvPicPr>
            <a:picLocks noChangeAspect="1" noChangeArrowheads="1"/>
          </p:cNvPicPr>
          <p:nvPr/>
        </p:nvPicPr>
        <p:blipFill>
          <a:blip r:embed="rId3" cstate="print"/>
          <a:srcRect/>
          <a:stretch>
            <a:fillRect/>
          </a:stretch>
        </p:blipFill>
        <p:spPr bwMode="auto">
          <a:xfrm>
            <a:off x="0" y="496888"/>
            <a:ext cx="5780088" cy="1309687"/>
          </a:xfrm>
          <a:prstGeom prst="rect">
            <a:avLst/>
          </a:prstGeom>
          <a:noFill/>
          <a:ln w="9525" algn="ctr">
            <a:noFill/>
            <a:miter lim="800000"/>
            <a:headEnd/>
            <a:tailEnd/>
          </a:ln>
        </p:spPr>
      </p:pic>
      <p:sp>
        <p:nvSpPr>
          <p:cNvPr id="11268" name="Rectangle 1"/>
          <p:cNvSpPr>
            <a:spLocks noChangeArrowheads="1"/>
          </p:cNvSpPr>
          <p:nvPr/>
        </p:nvSpPr>
        <p:spPr bwMode="auto">
          <a:xfrm>
            <a:off x="574675" y="1922463"/>
            <a:ext cx="8569325" cy="1754326"/>
          </a:xfrm>
          <a:prstGeom prst="rect">
            <a:avLst/>
          </a:prstGeom>
          <a:solidFill>
            <a:srgbClr val="FFFFFF">
              <a:alpha val="69803"/>
            </a:srgbClr>
          </a:solidFill>
          <a:ln w="9525">
            <a:noFill/>
            <a:miter lim="800000"/>
            <a:headEnd/>
            <a:tailEnd/>
          </a:ln>
        </p:spPr>
        <p:txBody>
          <a:bodyPr>
            <a:spAutoFit/>
          </a:bodyPr>
          <a:lstStyle/>
          <a:p>
            <a:pPr marL="285750" indent="-285750">
              <a:buFont typeface="Arial" charset="0"/>
              <a:buChar char="•"/>
            </a:pPr>
            <a:r>
              <a:rPr lang="en-GB" dirty="0"/>
              <a:t>facilitate access of outside users to nuclear data facilities of the EC-JRC-IRMM </a:t>
            </a:r>
          </a:p>
          <a:p>
            <a:pPr marL="285750" indent="-285750">
              <a:buFont typeface="Arial" charset="0"/>
              <a:buChar char="•"/>
            </a:pPr>
            <a:r>
              <a:rPr lang="en-GB" dirty="0"/>
              <a:t>promote a coherent use of the measurement infrastructure in order to meet NEA high-priority neutron data requests</a:t>
            </a:r>
          </a:p>
          <a:p>
            <a:pPr marL="285750" indent="-285750">
              <a:buFont typeface="Arial" charset="0"/>
              <a:buChar char="•"/>
            </a:pPr>
            <a:r>
              <a:rPr lang="en-GB" dirty="0"/>
              <a:t>focus measurements on the international neutron data needs for innovative nuclear systems</a:t>
            </a:r>
          </a:p>
          <a:p>
            <a:pPr marL="285750" indent="-285750">
              <a:buFont typeface="Arial" charset="0"/>
              <a:buChar char="•"/>
            </a:pPr>
            <a:r>
              <a:rPr lang="en-GB" dirty="0"/>
              <a:t>support measurements included in the ANDES project</a:t>
            </a:r>
            <a:r>
              <a:rPr lang="en-GB" dirty="0" smtClean="0"/>
              <a:t>.</a:t>
            </a:r>
          </a:p>
        </p:txBody>
      </p:sp>
      <p:sp>
        <p:nvSpPr>
          <p:cNvPr id="11269" name="4 Rectángulo"/>
          <p:cNvSpPr>
            <a:spLocks noChangeArrowheads="1"/>
          </p:cNvSpPr>
          <p:nvPr/>
        </p:nvSpPr>
        <p:spPr bwMode="auto">
          <a:xfrm>
            <a:off x="6045200" y="936625"/>
            <a:ext cx="2566988" cy="646113"/>
          </a:xfrm>
          <a:prstGeom prst="rect">
            <a:avLst/>
          </a:prstGeom>
          <a:noFill/>
          <a:ln w="9525">
            <a:noFill/>
            <a:miter lim="800000"/>
            <a:headEnd/>
            <a:tailEnd/>
          </a:ln>
        </p:spPr>
        <p:txBody>
          <a:bodyPr>
            <a:spAutoFit/>
          </a:bodyPr>
          <a:lstStyle/>
          <a:p>
            <a:pPr algn="ctr"/>
            <a:r>
              <a:rPr lang="en-GB"/>
              <a:t>November 1, 2008 </a:t>
            </a:r>
          </a:p>
          <a:p>
            <a:pPr algn="ctr"/>
            <a:r>
              <a:rPr lang="en-GB"/>
              <a:t>October 31, 2012</a:t>
            </a:r>
            <a:endParaRPr lang="es-ES"/>
          </a:p>
        </p:txBody>
      </p:sp>
      <p:sp>
        <p:nvSpPr>
          <p:cNvPr id="3" name="2 CuadroTexto"/>
          <p:cNvSpPr txBox="1"/>
          <p:nvPr/>
        </p:nvSpPr>
        <p:spPr>
          <a:xfrm>
            <a:off x="126417" y="4257368"/>
            <a:ext cx="3510513" cy="1754326"/>
          </a:xfrm>
          <a:prstGeom prst="rect">
            <a:avLst/>
          </a:prstGeom>
          <a:noFill/>
        </p:spPr>
        <p:txBody>
          <a:bodyPr wrap="square" rtlCol="0">
            <a:spAutoFit/>
          </a:bodyPr>
          <a:lstStyle/>
          <a:p>
            <a:r>
              <a:rPr lang="en-GB" dirty="0">
                <a:solidFill>
                  <a:srgbClr val="0000FF"/>
                </a:solidFill>
              </a:rPr>
              <a:t>A new </a:t>
            </a:r>
            <a:r>
              <a:rPr lang="en-GB" dirty="0" smtClean="0">
                <a:solidFill>
                  <a:srgbClr val="0000FF"/>
                </a:solidFill>
              </a:rPr>
              <a:t>period of EUFRAT started on June 2014 to support users to perform experiments at EC-JRC-IRMM, using resources from the institutional budget of this laboratory. </a:t>
            </a:r>
            <a:endParaRPr lang="en-GB" dirty="0">
              <a:solidFill>
                <a:srgbClr val="0000FF"/>
              </a:solidFill>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11"/>
          <p:cNvSpPr txBox="1">
            <a:spLocks noChangeArrowheads="1"/>
          </p:cNvSpPr>
          <p:nvPr/>
        </p:nvSpPr>
        <p:spPr bwMode="auto">
          <a:xfrm>
            <a:off x="206375" y="800100"/>
            <a:ext cx="7696200" cy="3692525"/>
          </a:xfrm>
          <a:prstGeom prst="rect">
            <a:avLst/>
          </a:prstGeom>
          <a:noFill/>
          <a:ln w="9525" algn="ctr">
            <a:noFill/>
            <a:miter lim="800000"/>
            <a:headEnd/>
            <a:tailEnd/>
          </a:ln>
          <a:effectLst/>
        </p:spPr>
        <p:txBody>
          <a:bodyPr>
            <a:spAutoFit/>
          </a:bodyPr>
          <a:lstStyle/>
          <a:p>
            <a:pPr eaLnBrk="0" hangingPunct="0">
              <a:defRPr/>
            </a:pPr>
            <a:r>
              <a:rPr lang="en-GB" sz="2000" dirty="0"/>
              <a:t>Nuclear data for waste transmutation systems and innovative reactor design </a:t>
            </a:r>
          </a:p>
          <a:p>
            <a:pPr marL="531813" indent="-531813" eaLnBrk="0" hangingPunct="0">
              <a:spcBef>
                <a:spcPts val="600"/>
              </a:spcBef>
              <a:spcAft>
                <a:spcPts val="600"/>
              </a:spcAft>
              <a:defRPr/>
            </a:pPr>
            <a:r>
              <a:rPr lang="en-GB" sz="2000" dirty="0"/>
              <a:t>	</a:t>
            </a:r>
            <a:r>
              <a:rPr lang="en-GB" dirty="0">
                <a:solidFill>
                  <a:srgbClr val="0000FF"/>
                </a:solidFill>
              </a:rPr>
              <a:t>waste transmutation and minimisation, accelerator-driven systems, improved reactor operation and fuel management, advanced innovative nuclear energy systems, </a:t>
            </a:r>
            <a:r>
              <a:rPr lang="nl-NL" dirty="0">
                <a:solidFill>
                  <a:srgbClr val="0000FF"/>
                </a:solidFill>
              </a:rPr>
              <a:t>nuclear reactor safety</a:t>
            </a:r>
            <a:r>
              <a:rPr lang="nl-NL" dirty="0"/>
              <a:t> </a:t>
            </a:r>
            <a:endParaRPr lang="en-GB" sz="2000" dirty="0"/>
          </a:p>
          <a:p>
            <a:pPr eaLnBrk="0" hangingPunct="0">
              <a:defRPr/>
            </a:pPr>
            <a:r>
              <a:rPr lang="en-GB" sz="2000" dirty="0"/>
              <a:t>Development of experimental set-ups and techniques needed for these data measurements </a:t>
            </a:r>
          </a:p>
          <a:p>
            <a:pPr marL="531813" indent="-531813" eaLnBrk="0" hangingPunct="0">
              <a:spcBef>
                <a:spcPts val="600"/>
              </a:spcBef>
              <a:spcAft>
                <a:spcPts val="600"/>
              </a:spcAft>
              <a:defRPr/>
            </a:pPr>
            <a:r>
              <a:rPr lang="en-GB" dirty="0">
                <a:solidFill>
                  <a:srgbClr val="0000FF"/>
                </a:solidFill>
              </a:rPr>
              <a:t>     	characterisation and calibration of new facilities or set-ups</a:t>
            </a:r>
            <a:r>
              <a:rPr lang="nl-NL" dirty="0">
                <a:solidFill>
                  <a:srgbClr val="0000FF"/>
                </a:solidFill>
              </a:rPr>
              <a:t>, </a:t>
            </a:r>
            <a:r>
              <a:rPr lang="en-GB" dirty="0">
                <a:solidFill>
                  <a:srgbClr val="0000FF"/>
                </a:solidFill>
              </a:rPr>
              <a:t>validation of innovative measurement methods, testing and/or calibration of new detector systems</a:t>
            </a:r>
            <a:r>
              <a:rPr lang="nl-NL" dirty="0">
                <a:solidFill>
                  <a:srgbClr val="0000FF"/>
                </a:solidFill>
              </a:rPr>
              <a:t>, </a:t>
            </a:r>
            <a:r>
              <a:rPr lang="en-GB" dirty="0">
                <a:solidFill>
                  <a:srgbClr val="0000FF"/>
                </a:solidFill>
              </a:rPr>
              <a:t>characterisation of samples</a:t>
            </a:r>
            <a:endParaRPr lang="en-GB" sz="2000" dirty="0"/>
          </a:p>
          <a:p>
            <a:pPr marL="1447800" indent="-1447800" eaLnBrk="0" hangingPunct="0">
              <a:defRPr/>
            </a:pPr>
            <a:r>
              <a:rPr lang="en-GB" sz="2000" dirty="0"/>
              <a:t>Advanced methods in nuclear technologies, safety and security</a:t>
            </a:r>
          </a:p>
        </p:txBody>
      </p:sp>
      <p:sp>
        <p:nvSpPr>
          <p:cNvPr id="3" name="Text Box 12"/>
          <p:cNvSpPr txBox="1">
            <a:spLocks noChangeArrowheads="1"/>
          </p:cNvSpPr>
          <p:nvPr/>
        </p:nvSpPr>
        <p:spPr bwMode="auto">
          <a:xfrm>
            <a:off x="7867650" y="738188"/>
            <a:ext cx="1003300" cy="3786187"/>
          </a:xfrm>
          <a:prstGeom prst="rect">
            <a:avLst/>
          </a:prstGeom>
          <a:noFill/>
          <a:ln w="9525" algn="ctr">
            <a:noFill/>
            <a:miter lim="800000"/>
            <a:headEnd/>
            <a:tailEnd/>
          </a:ln>
        </p:spPr>
        <p:txBody>
          <a:bodyPr wrap="none">
            <a:spAutoFit/>
          </a:bodyPr>
          <a:lstStyle/>
          <a:p>
            <a:pPr eaLnBrk="0" hangingPunct="0"/>
            <a:r>
              <a:rPr lang="en-GB" sz="2800">
                <a:solidFill>
                  <a:srgbClr val="37ACDE"/>
                </a:solidFill>
              </a:rPr>
              <a:t>80 %</a:t>
            </a:r>
          </a:p>
          <a:p>
            <a:pPr eaLnBrk="0" hangingPunct="0"/>
            <a:endParaRPr lang="en-GB" sz="2800">
              <a:solidFill>
                <a:srgbClr val="37ACDE"/>
              </a:solidFill>
            </a:endParaRPr>
          </a:p>
          <a:p>
            <a:pPr eaLnBrk="0" hangingPunct="0"/>
            <a:endParaRPr lang="en-GB" sz="2800">
              <a:solidFill>
                <a:srgbClr val="37ACDE"/>
              </a:solidFill>
            </a:endParaRPr>
          </a:p>
          <a:p>
            <a:pPr eaLnBrk="0" hangingPunct="0"/>
            <a:endParaRPr lang="en-GB" sz="2800">
              <a:solidFill>
                <a:srgbClr val="37ACDE"/>
              </a:solidFill>
            </a:endParaRPr>
          </a:p>
          <a:p>
            <a:pPr eaLnBrk="0" hangingPunct="0"/>
            <a:r>
              <a:rPr lang="en-GB" sz="2800">
                <a:solidFill>
                  <a:srgbClr val="37ACDE"/>
                </a:solidFill>
              </a:rPr>
              <a:t>13 %</a:t>
            </a:r>
          </a:p>
          <a:p>
            <a:pPr eaLnBrk="0" hangingPunct="0"/>
            <a:endParaRPr lang="en-GB" sz="2800">
              <a:solidFill>
                <a:srgbClr val="37ACDE"/>
              </a:solidFill>
            </a:endParaRPr>
          </a:p>
          <a:p>
            <a:pPr eaLnBrk="0" hangingPunct="0"/>
            <a:endParaRPr lang="en-GB" sz="2800">
              <a:solidFill>
                <a:srgbClr val="37ACDE"/>
              </a:solidFill>
            </a:endParaRPr>
          </a:p>
          <a:p>
            <a:pPr eaLnBrk="0" hangingPunct="0"/>
            <a:endParaRPr lang="en-GB" sz="1600">
              <a:solidFill>
                <a:srgbClr val="37ACDE"/>
              </a:solidFill>
            </a:endParaRPr>
          </a:p>
          <a:p>
            <a:pPr eaLnBrk="0" hangingPunct="0"/>
            <a:r>
              <a:rPr lang="en-GB" sz="2800">
                <a:solidFill>
                  <a:srgbClr val="37ACDE"/>
                </a:solidFill>
              </a:rPr>
              <a:t>  7 %</a:t>
            </a:r>
          </a:p>
        </p:txBody>
      </p:sp>
      <p:sp>
        <p:nvSpPr>
          <p:cNvPr id="12292" name="Text Box 4"/>
          <p:cNvSpPr txBox="1">
            <a:spLocks noChangeArrowheads="1"/>
          </p:cNvSpPr>
          <p:nvPr/>
        </p:nvSpPr>
        <p:spPr bwMode="auto">
          <a:xfrm>
            <a:off x="2760663" y="492125"/>
            <a:ext cx="2794000" cy="400050"/>
          </a:xfrm>
          <a:prstGeom prst="rect">
            <a:avLst/>
          </a:prstGeom>
          <a:noFill/>
          <a:ln w="9525" algn="ctr">
            <a:noFill/>
            <a:miter lim="800000"/>
            <a:headEnd/>
            <a:tailEnd/>
          </a:ln>
        </p:spPr>
        <p:txBody>
          <a:bodyPr wrap="none">
            <a:spAutoFit/>
          </a:bodyPr>
          <a:lstStyle/>
          <a:p>
            <a:pPr marL="3175"/>
            <a:r>
              <a:rPr lang="en-GB" sz="2000" b="1"/>
              <a:t>EUFRAT experiments</a:t>
            </a:r>
          </a:p>
        </p:txBody>
      </p:sp>
      <p:sp>
        <p:nvSpPr>
          <p:cNvPr id="5" name="Text Box 1220"/>
          <p:cNvSpPr txBox="1">
            <a:spLocks noChangeArrowheads="1"/>
          </p:cNvSpPr>
          <p:nvPr/>
        </p:nvSpPr>
        <p:spPr bwMode="auto">
          <a:xfrm>
            <a:off x="166688" y="4611688"/>
            <a:ext cx="8789987" cy="2030412"/>
          </a:xfrm>
          <a:prstGeom prst="rect">
            <a:avLst/>
          </a:prstGeom>
          <a:solidFill>
            <a:schemeClr val="bg2">
              <a:lumMod val="20000"/>
              <a:lumOff val="80000"/>
            </a:schemeClr>
          </a:solidFill>
          <a:ln w="9525" algn="ctr">
            <a:noFill/>
            <a:miter lim="800000"/>
            <a:headEnd/>
            <a:tailEnd/>
          </a:ln>
          <a:effectLst/>
        </p:spPr>
        <p:txBody>
          <a:bodyPr wrap="none">
            <a:spAutoFit/>
          </a:bodyPr>
          <a:lstStyle/>
          <a:p>
            <a:pPr eaLnBrk="0" hangingPunct="0">
              <a:defRPr/>
            </a:pPr>
            <a:r>
              <a:rPr lang="en-GB" dirty="0"/>
              <a:t>- </a:t>
            </a:r>
            <a:r>
              <a:rPr lang="en-GB" b="1" dirty="0"/>
              <a:t>33 EUFRAT experiments </a:t>
            </a:r>
            <a:r>
              <a:rPr lang="en-GB" dirty="0"/>
              <a:t>accomplished</a:t>
            </a:r>
          </a:p>
          <a:p>
            <a:pPr eaLnBrk="0" hangingPunct="0">
              <a:buFontTx/>
              <a:buChar char="-"/>
              <a:defRPr/>
            </a:pPr>
            <a:r>
              <a:rPr lang="en-GB" dirty="0"/>
              <a:t> very high </a:t>
            </a:r>
            <a:r>
              <a:rPr lang="en-GB" u="sng" dirty="0"/>
              <a:t>scientific quality</a:t>
            </a:r>
            <a:r>
              <a:rPr lang="en-GB" dirty="0"/>
              <a:t> of the experiments</a:t>
            </a:r>
          </a:p>
          <a:p>
            <a:pPr eaLnBrk="0" hangingPunct="0">
              <a:buFontTx/>
              <a:buChar char="-"/>
              <a:defRPr/>
            </a:pPr>
            <a:r>
              <a:rPr lang="en-GB" dirty="0"/>
              <a:t> some measurements of </a:t>
            </a:r>
            <a:r>
              <a:rPr lang="en-GB" u="sng" dirty="0"/>
              <a:t>high importance</a:t>
            </a:r>
            <a:r>
              <a:rPr lang="en-GB" dirty="0"/>
              <a:t> and/or </a:t>
            </a:r>
            <a:r>
              <a:rPr lang="en-GB" u="sng" dirty="0"/>
              <a:t>high priority</a:t>
            </a:r>
            <a:r>
              <a:rPr lang="en-GB" dirty="0"/>
              <a:t> in the fields of interest</a:t>
            </a:r>
            <a:r>
              <a:rPr lang="nl-NL" dirty="0"/>
              <a:t> </a:t>
            </a:r>
          </a:p>
          <a:p>
            <a:pPr>
              <a:defRPr/>
            </a:pPr>
            <a:r>
              <a:rPr lang="en-GB" dirty="0"/>
              <a:t>- </a:t>
            </a:r>
            <a:r>
              <a:rPr lang="en-GB" b="1" dirty="0"/>
              <a:t>requested beam </a:t>
            </a:r>
            <a:r>
              <a:rPr lang="en-GB" dirty="0"/>
              <a:t>time </a:t>
            </a:r>
            <a:r>
              <a:rPr lang="en-GB" b="1" dirty="0"/>
              <a:t>two times what was available </a:t>
            </a:r>
            <a:r>
              <a:rPr lang="en-GB" dirty="0"/>
              <a:t>in project</a:t>
            </a:r>
          </a:p>
          <a:p>
            <a:pPr eaLnBrk="0" hangingPunct="0">
              <a:buFontTx/>
              <a:buChar char="-"/>
              <a:defRPr/>
            </a:pPr>
            <a:r>
              <a:rPr lang="en-GB" dirty="0"/>
              <a:t> delivered beam time </a:t>
            </a:r>
            <a:r>
              <a:rPr lang="en-GB" b="1" dirty="0"/>
              <a:t>5985 hours: 33% more than foreseen </a:t>
            </a:r>
            <a:r>
              <a:rPr lang="en-GB" dirty="0"/>
              <a:t>in the project</a:t>
            </a:r>
            <a:r>
              <a:rPr lang="nl-NL" dirty="0"/>
              <a:t> </a:t>
            </a:r>
            <a:r>
              <a:rPr lang="en-GB" dirty="0"/>
              <a:t>	</a:t>
            </a:r>
          </a:p>
          <a:p>
            <a:pPr eaLnBrk="0" hangingPunct="0">
              <a:defRPr/>
            </a:pPr>
            <a:r>
              <a:rPr lang="en-GB" dirty="0"/>
              <a:t>- </a:t>
            </a:r>
            <a:r>
              <a:rPr lang="en-GB" b="1" dirty="0"/>
              <a:t>33 participating institutes</a:t>
            </a:r>
          </a:p>
          <a:p>
            <a:pPr>
              <a:defRPr/>
            </a:pPr>
            <a:r>
              <a:rPr lang="en-GB" dirty="0"/>
              <a:t>- </a:t>
            </a:r>
            <a:r>
              <a:rPr lang="en-GB" b="1" dirty="0"/>
              <a:t>61% first-time users, 21% young students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2 Imagen"/>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261436" y="3883742"/>
            <a:ext cx="3882564" cy="2974258"/>
          </a:xfrm>
          <a:prstGeom prst="rect">
            <a:avLst/>
          </a:prstGeom>
        </p:spPr>
      </p:pic>
      <p:sp>
        <p:nvSpPr>
          <p:cNvPr id="2" name="Inhaltsplatzhalter 6"/>
          <p:cNvSpPr txBox="1">
            <a:spLocks/>
          </p:cNvSpPr>
          <p:nvPr/>
        </p:nvSpPr>
        <p:spPr>
          <a:xfrm>
            <a:off x="190500" y="1760538"/>
            <a:ext cx="7234238" cy="4751387"/>
          </a:xfrm>
          <a:prstGeom prst="rect">
            <a:avLst/>
          </a:prstGeom>
          <a:effectLst/>
        </p:spPr>
        <p:txBody>
          <a:bodyPr/>
          <a:lstStyle/>
          <a:p>
            <a:pPr eaLnBrk="0" hangingPunct="0">
              <a:spcBef>
                <a:spcPct val="20000"/>
              </a:spcBef>
              <a:defRPr/>
            </a:pPr>
            <a:r>
              <a:rPr lang="en-US" i="1" kern="0" dirty="0">
                <a:solidFill>
                  <a:srgbClr val="000000"/>
                </a:solidFill>
                <a:latin typeface="+mn-lt"/>
                <a:cs typeface="+mn-cs"/>
              </a:rPr>
              <a:t>Coordination of European efforts to exploit up-to-date neutron beam technology   novel research on advanced concepts for nuclear fission reactors and the transmutation of radioactive waste.</a:t>
            </a:r>
            <a:r>
              <a:rPr lang="en-US" b="1" kern="0" dirty="0">
                <a:latin typeface="+mn-lt"/>
                <a:cs typeface="+mn-cs"/>
              </a:rPr>
              <a:t> </a:t>
            </a:r>
          </a:p>
          <a:p>
            <a:pPr eaLnBrk="0" hangingPunct="0">
              <a:spcBef>
                <a:spcPct val="20000"/>
              </a:spcBef>
              <a:defRPr/>
            </a:pPr>
            <a:endParaRPr lang="en-US" sz="800" b="1" kern="0" dirty="0">
              <a:latin typeface="+mn-lt"/>
              <a:cs typeface="+mn-cs"/>
            </a:endParaRPr>
          </a:p>
          <a:p>
            <a:pPr eaLnBrk="0" hangingPunct="0">
              <a:spcBef>
                <a:spcPct val="20000"/>
              </a:spcBef>
              <a:defRPr/>
            </a:pPr>
            <a:r>
              <a:rPr lang="en-US" b="1" kern="0" dirty="0">
                <a:latin typeface="+mn-lt"/>
                <a:cs typeface="+mn-cs"/>
              </a:rPr>
              <a:t>Transnational Access to Large Infrastructures</a:t>
            </a:r>
            <a:r>
              <a:rPr lang="en-US" kern="0" dirty="0">
                <a:latin typeface="+mn-lt"/>
                <a:cs typeface="+mn-cs"/>
              </a:rPr>
              <a:t/>
            </a:r>
            <a:br>
              <a:rPr lang="en-US" kern="0" dirty="0">
                <a:latin typeface="+mn-lt"/>
                <a:cs typeface="+mn-cs"/>
              </a:rPr>
            </a:br>
            <a:r>
              <a:rPr lang="en-US" kern="0" dirty="0">
                <a:latin typeface="+mn-lt"/>
                <a:cs typeface="+mn-cs"/>
              </a:rPr>
              <a:t>Consortium of all relevant nuclear data facilities in Europe  </a:t>
            </a:r>
            <a:br>
              <a:rPr lang="en-US" kern="0" dirty="0">
                <a:latin typeface="+mn-lt"/>
                <a:cs typeface="+mn-cs"/>
              </a:rPr>
            </a:br>
            <a:r>
              <a:rPr lang="en-US" kern="0" dirty="0">
                <a:latin typeface="+mn-lt"/>
                <a:cs typeface="+mn-cs"/>
              </a:rPr>
              <a:t>Pool of 2500 hours of beam time for experiments in 36 months </a:t>
            </a:r>
            <a:br>
              <a:rPr lang="en-US" kern="0" dirty="0">
                <a:latin typeface="+mn-lt"/>
                <a:cs typeface="+mn-cs"/>
              </a:rPr>
            </a:br>
            <a:r>
              <a:rPr lang="en-US" kern="0" dirty="0">
                <a:latin typeface="+mn-lt"/>
                <a:cs typeface="+mn-cs"/>
              </a:rPr>
              <a:t>01.12.2010 – 30.11.2013. </a:t>
            </a:r>
            <a:br>
              <a:rPr lang="en-US" kern="0" dirty="0">
                <a:latin typeface="+mn-lt"/>
                <a:cs typeface="+mn-cs"/>
              </a:rPr>
            </a:br>
            <a:r>
              <a:rPr lang="en-US" kern="0" dirty="0">
                <a:latin typeface="+mn-lt"/>
                <a:cs typeface="+mn-cs"/>
              </a:rPr>
              <a:t>Competence building of young scientists </a:t>
            </a:r>
          </a:p>
          <a:p>
            <a:pPr eaLnBrk="0" hangingPunct="0">
              <a:spcBef>
                <a:spcPct val="20000"/>
              </a:spcBef>
              <a:defRPr/>
            </a:pPr>
            <a:endParaRPr lang="en-US" sz="800" b="1" kern="0" dirty="0">
              <a:latin typeface="+mn-lt"/>
              <a:cs typeface="+mn-cs"/>
            </a:endParaRPr>
          </a:p>
          <a:p>
            <a:pPr eaLnBrk="0" hangingPunct="0">
              <a:spcBef>
                <a:spcPts val="0"/>
              </a:spcBef>
              <a:defRPr/>
            </a:pPr>
            <a:r>
              <a:rPr lang="en-US" b="1" kern="0" dirty="0">
                <a:latin typeface="+mn-lt"/>
                <a:cs typeface="+mn-cs"/>
              </a:rPr>
              <a:t>Scientific support of experiments</a:t>
            </a:r>
            <a:r>
              <a:rPr lang="en-US" kern="0" dirty="0">
                <a:latin typeface="+mn-lt"/>
                <a:cs typeface="+mn-cs"/>
              </a:rPr>
              <a:t/>
            </a:r>
            <a:br>
              <a:rPr lang="en-US" kern="0" dirty="0">
                <a:latin typeface="+mn-lt"/>
                <a:cs typeface="+mn-cs"/>
              </a:rPr>
            </a:br>
            <a:r>
              <a:rPr lang="en-US" kern="0" dirty="0">
                <a:latin typeface="+mn-lt"/>
                <a:cs typeface="+mn-cs"/>
              </a:rPr>
              <a:t>10 scientific visits (up to 8 weeks each) </a:t>
            </a:r>
          </a:p>
          <a:p>
            <a:pPr eaLnBrk="0" hangingPunct="0">
              <a:spcBef>
                <a:spcPts val="0"/>
              </a:spcBef>
              <a:tabLst>
                <a:tab pos="273050" algn="l"/>
              </a:tabLst>
              <a:defRPr/>
            </a:pPr>
            <a:r>
              <a:rPr lang="en-US" kern="0" dirty="0">
                <a:latin typeface="+mn-lt"/>
                <a:cs typeface="+mn-cs"/>
              </a:rPr>
              <a:t>	at the participating institutes  </a:t>
            </a:r>
          </a:p>
          <a:p>
            <a:pPr eaLnBrk="0" hangingPunct="0">
              <a:spcBef>
                <a:spcPct val="20000"/>
              </a:spcBef>
              <a:defRPr/>
            </a:pPr>
            <a:endParaRPr lang="en-US" sz="800" b="1" kern="0" dirty="0">
              <a:latin typeface="+mn-lt"/>
              <a:cs typeface="+mn-cs"/>
            </a:endParaRPr>
          </a:p>
          <a:p>
            <a:pPr eaLnBrk="0" hangingPunct="0">
              <a:spcBef>
                <a:spcPts val="0"/>
              </a:spcBef>
              <a:defRPr/>
            </a:pPr>
            <a:r>
              <a:rPr lang="en-US" b="1" kern="0" dirty="0">
                <a:latin typeface="+mn-lt"/>
                <a:cs typeface="+mn-cs"/>
              </a:rPr>
              <a:t>Communication and dissemination of results</a:t>
            </a:r>
            <a:br>
              <a:rPr lang="en-US" b="1" kern="0" dirty="0">
                <a:latin typeface="+mn-lt"/>
                <a:cs typeface="+mn-cs"/>
              </a:rPr>
            </a:br>
            <a:r>
              <a:rPr lang="en-US" kern="0" dirty="0">
                <a:latin typeface="+mn-lt"/>
                <a:cs typeface="+mn-cs"/>
              </a:rPr>
              <a:t>4 scientific workshops  at: </a:t>
            </a:r>
          </a:p>
          <a:p>
            <a:pPr eaLnBrk="0" hangingPunct="0">
              <a:spcBef>
                <a:spcPts val="0"/>
              </a:spcBef>
              <a:tabLst>
                <a:tab pos="273050" algn="l"/>
              </a:tabLst>
              <a:defRPr/>
            </a:pPr>
            <a:r>
              <a:rPr lang="en-US" kern="0" dirty="0">
                <a:latin typeface="+mn-lt"/>
                <a:cs typeface="+mn-cs"/>
              </a:rPr>
              <a:t>	Dresden, Prague, </a:t>
            </a:r>
            <a:r>
              <a:rPr lang="en-US" kern="0" dirty="0" err="1">
                <a:latin typeface="+mn-lt"/>
                <a:cs typeface="+mn-cs"/>
              </a:rPr>
              <a:t>Jyväskylä</a:t>
            </a:r>
            <a:r>
              <a:rPr lang="en-US" kern="0" dirty="0">
                <a:latin typeface="+mn-lt"/>
                <a:cs typeface="+mn-cs"/>
              </a:rPr>
              <a:t>, Geneva</a:t>
            </a:r>
            <a:endParaRPr lang="en-US" i="1" kern="0" dirty="0">
              <a:solidFill>
                <a:srgbClr val="000000"/>
              </a:solidFill>
              <a:latin typeface="+mn-lt"/>
              <a:cs typeface="+mn-cs"/>
            </a:endParaRPr>
          </a:p>
          <a:p>
            <a:pPr eaLnBrk="0" hangingPunct="0">
              <a:spcBef>
                <a:spcPct val="20000"/>
              </a:spcBef>
              <a:defRPr/>
            </a:pPr>
            <a:r>
              <a:rPr lang="de-DE" sz="2000" kern="0" dirty="0">
                <a:latin typeface="+mn-lt"/>
                <a:cs typeface="+mn-cs"/>
                <a:hlinkClick r:id="rId3"/>
              </a:rPr>
              <a:t>www.erinda.org</a:t>
            </a:r>
            <a:endParaRPr lang="de-DE" sz="2000" kern="0" dirty="0">
              <a:latin typeface="+mn-lt"/>
              <a:cs typeface="+mn-cs"/>
            </a:endParaRPr>
          </a:p>
        </p:txBody>
      </p:sp>
      <p:pic>
        <p:nvPicPr>
          <p:cNvPr id="13316" name="Picture 2"/>
          <p:cNvPicPr>
            <a:picLocks noChangeAspect="1" noChangeArrowheads="1"/>
          </p:cNvPicPr>
          <p:nvPr/>
        </p:nvPicPr>
        <p:blipFill>
          <a:blip r:embed="rId4" cstate="print"/>
          <a:srcRect/>
          <a:stretch>
            <a:fillRect/>
          </a:stretch>
        </p:blipFill>
        <p:spPr bwMode="auto">
          <a:xfrm>
            <a:off x="144463" y="566738"/>
            <a:ext cx="7380287" cy="11652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txBox="1">
            <a:spLocks/>
          </p:cNvSpPr>
          <p:nvPr/>
        </p:nvSpPr>
        <p:spPr>
          <a:xfrm>
            <a:off x="457200" y="615950"/>
            <a:ext cx="8229600" cy="490538"/>
          </a:xfrm>
          <a:prstGeom prst="rect">
            <a:avLst/>
          </a:prstGeom>
        </p:spPr>
        <p:txBody>
          <a:bodyPr/>
          <a:lstStyle/>
          <a:p>
            <a:pPr algn="ctr" eaLnBrk="0" hangingPunct="0">
              <a:defRPr/>
            </a:pPr>
            <a:r>
              <a:rPr lang="de-DE" sz="2800" b="1" kern="0" dirty="0">
                <a:solidFill>
                  <a:schemeClr val="tx2"/>
                </a:solidFill>
                <a:latin typeface="+mj-lt"/>
                <a:ea typeface="+mj-ea"/>
                <a:cs typeface="+mj-cs"/>
              </a:rPr>
              <a:t>ERINDA results</a:t>
            </a:r>
            <a:endParaRPr lang="en-US" sz="2800" b="1" kern="0" dirty="0">
              <a:solidFill>
                <a:schemeClr val="tx2"/>
              </a:solidFill>
              <a:latin typeface="+mj-lt"/>
              <a:ea typeface="+mj-ea"/>
              <a:cs typeface="+mj-cs"/>
            </a:endParaRPr>
          </a:p>
        </p:txBody>
      </p:sp>
      <p:sp>
        <p:nvSpPr>
          <p:cNvPr id="3" name="Inhaltsplatzhalter 2"/>
          <p:cNvSpPr txBox="1">
            <a:spLocks/>
          </p:cNvSpPr>
          <p:nvPr/>
        </p:nvSpPr>
        <p:spPr>
          <a:xfrm>
            <a:off x="395288" y="1206500"/>
            <a:ext cx="8229600" cy="5184775"/>
          </a:xfrm>
          <a:prstGeom prst="rect">
            <a:avLst/>
          </a:prstGeom>
        </p:spPr>
        <p:txBody>
          <a:bodyPr/>
          <a:lstStyle/>
          <a:p>
            <a:pPr eaLnBrk="0" hangingPunct="0">
              <a:spcBef>
                <a:spcPct val="20000"/>
              </a:spcBef>
              <a:defRPr/>
            </a:pPr>
            <a:r>
              <a:rPr lang="de-DE" kern="0" dirty="0">
                <a:latin typeface="+mn-lt"/>
                <a:cs typeface="+mn-cs"/>
              </a:rPr>
              <a:t>Nuclear data measurements for:</a:t>
            </a:r>
          </a:p>
          <a:p>
            <a:pPr marL="342900" indent="-342900" eaLnBrk="0" hangingPunct="0">
              <a:spcBef>
                <a:spcPct val="20000"/>
              </a:spcBef>
              <a:buFontTx/>
              <a:buChar char="•"/>
              <a:defRPr/>
            </a:pPr>
            <a:r>
              <a:rPr lang="de-DE" kern="0" dirty="0">
                <a:latin typeface="+mn-lt"/>
                <a:cs typeface="+mn-cs"/>
              </a:rPr>
              <a:t>optimisation of existing power plants</a:t>
            </a:r>
            <a:br>
              <a:rPr lang="de-DE" kern="0" dirty="0">
                <a:latin typeface="+mn-lt"/>
                <a:cs typeface="+mn-cs"/>
              </a:rPr>
            </a:br>
            <a:r>
              <a:rPr lang="de-DE" kern="0" dirty="0">
                <a:latin typeface="+mn-lt"/>
                <a:cs typeface="+mn-cs"/>
              </a:rPr>
              <a:t>design and operation of advanced reactor systems</a:t>
            </a:r>
            <a:br>
              <a:rPr lang="de-DE" kern="0" dirty="0">
                <a:latin typeface="+mn-lt"/>
                <a:cs typeface="+mn-cs"/>
              </a:rPr>
            </a:br>
            <a:r>
              <a:rPr lang="de-DE" kern="0" dirty="0">
                <a:latin typeface="+mn-lt"/>
                <a:cs typeface="+mn-cs"/>
              </a:rPr>
              <a:t>nuclear waste management strategies and transmutation       </a:t>
            </a:r>
          </a:p>
          <a:p>
            <a:pPr marL="342900" indent="-342900" eaLnBrk="0" hangingPunct="0">
              <a:spcBef>
                <a:spcPct val="20000"/>
              </a:spcBef>
              <a:buFontTx/>
              <a:buChar char="•"/>
              <a:defRPr/>
            </a:pPr>
            <a:r>
              <a:rPr lang="de-DE" kern="0" dirty="0">
                <a:latin typeface="+mn-lt"/>
                <a:cs typeface="+mn-cs"/>
              </a:rPr>
              <a:t>advancing nuclear safety and security </a:t>
            </a:r>
          </a:p>
          <a:p>
            <a:pPr marL="342900" indent="-342900" eaLnBrk="0" hangingPunct="0">
              <a:spcBef>
                <a:spcPct val="20000"/>
              </a:spcBef>
              <a:buFontTx/>
              <a:buChar char="•"/>
              <a:defRPr/>
            </a:pPr>
            <a:r>
              <a:rPr lang="de-DE" kern="0" dirty="0">
                <a:latin typeface="+mn-lt"/>
                <a:cs typeface="+mn-cs"/>
              </a:rPr>
              <a:t>development of new experimental techniques </a:t>
            </a:r>
          </a:p>
          <a:p>
            <a:pPr marL="342900" indent="-342900" eaLnBrk="0" hangingPunct="0">
              <a:spcBef>
                <a:spcPct val="20000"/>
              </a:spcBef>
              <a:buFontTx/>
              <a:buChar char="•"/>
              <a:defRPr/>
            </a:pPr>
            <a:endParaRPr lang="de-DE" kern="0" dirty="0">
              <a:latin typeface="+mn-lt"/>
              <a:cs typeface="+mn-cs"/>
            </a:endParaRPr>
          </a:p>
          <a:p>
            <a:pPr eaLnBrk="0" hangingPunct="0">
              <a:spcBef>
                <a:spcPct val="20000"/>
              </a:spcBef>
              <a:defRPr/>
            </a:pPr>
            <a:r>
              <a:rPr lang="de-DE" kern="0" dirty="0">
                <a:latin typeface="+mn-lt"/>
                <a:cs typeface="+mn-cs"/>
              </a:rPr>
              <a:t>Performance Indicators:</a:t>
            </a:r>
          </a:p>
          <a:p>
            <a:pPr eaLnBrk="0" hangingPunct="0">
              <a:spcBef>
                <a:spcPct val="20000"/>
              </a:spcBef>
              <a:defRPr/>
            </a:pPr>
            <a:r>
              <a:rPr lang="de-DE" b="1" kern="0" dirty="0">
                <a:latin typeface="+mn-lt"/>
                <a:cs typeface="+mn-cs"/>
              </a:rPr>
              <a:t>25</a:t>
            </a:r>
            <a:r>
              <a:rPr lang="de-DE" kern="0" dirty="0">
                <a:latin typeface="+mn-lt"/>
                <a:cs typeface="+mn-cs"/>
              </a:rPr>
              <a:t> Experiments    </a:t>
            </a:r>
            <a:r>
              <a:rPr lang="de-DE" b="1" kern="0" dirty="0">
                <a:latin typeface="+mn-lt"/>
                <a:cs typeface="+mn-cs"/>
              </a:rPr>
              <a:t>2876 </a:t>
            </a:r>
            <a:r>
              <a:rPr lang="de-DE" kern="0" dirty="0">
                <a:latin typeface="+mn-lt"/>
                <a:cs typeface="+mn-cs"/>
              </a:rPr>
              <a:t>beam time hours  </a:t>
            </a:r>
            <a:br>
              <a:rPr lang="de-DE" kern="0" dirty="0">
                <a:latin typeface="+mn-lt"/>
                <a:cs typeface="+mn-cs"/>
              </a:rPr>
            </a:br>
            <a:r>
              <a:rPr lang="de-DE" b="1" kern="0" dirty="0">
                <a:latin typeface="+mn-lt"/>
                <a:cs typeface="+mn-cs"/>
              </a:rPr>
              <a:t>109 </a:t>
            </a:r>
            <a:r>
              <a:rPr lang="de-DE" kern="0" dirty="0">
                <a:latin typeface="+mn-lt"/>
                <a:cs typeface="+mn-cs"/>
              </a:rPr>
              <a:t>Participants    </a:t>
            </a:r>
            <a:r>
              <a:rPr lang="de-DE" b="1" kern="0" dirty="0">
                <a:latin typeface="+mn-lt"/>
                <a:cs typeface="+mn-cs"/>
              </a:rPr>
              <a:t>21</a:t>
            </a:r>
            <a:r>
              <a:rPr lang="de-DE" kern="0" dirty="0">
                <a:latin typeface="+mn-lt"/>
                <a:cs typeface="+mn-cs"/>
              </a:rPr>
              <a:t> young researchers</a:t>
            </a:r>
          </a:p>
          <a:p>
            <a:pPr eaLnBrk="0" hangingPunct="0">
              <a:spcBef>
                <a:spcPct val="20000"/>
              </a:spcBef>
              <a:defRPr/>
            </a:pPr>
            <a:endParaRPr lang="de-DE" kern="0" dirty="0">
              <a:latin typeface="+mn-lt"/>
              <a:cs typeface="+mn-cs"/>
            </a:endParaRPr>
          </a:p>
          <a:p>
            <a:pPr eaLnBrk="0" hangingPunct="0">
              <a:spcBef>
                <a:spcPct val="20000"/>
              </a:spcBef>
              <a:defRPr/>
            </a:pPr>
            <a:r>
              <a:rPr lang="de-DE" b="1" kern="0" dirty="0">
                <a:latin typeface="+mn-lt"/>
                <a:cs typeface="+mn-cs"/>
              </a:rPr>
              <a:t>18</a:t>
            </a:r>
            <a:r>
              <a:rPr lang="de-DE" kern="0" dirty="0">
                <a:latin typeface="+mn-lt"/>
                <a:cs typeface="+mn-cs"/>
              </a:rPr>
              <a:t> scientific visits to ERINDA institutes ( average duration 40 days) </a:t>
            </a:r>
          </a:p>
          <a:p>
            <a:pPr eaLnBrk="0" hangingPunct="0">
              <a:spcBef>
                <a:spcPct val="20000"/>
              </a:spcBef>
              <a:defRPr/>
            </a:pPr>
            <a:r>
              <a:rPr lang="de-DE" b="1" kern="0" dirty="0">
                <a:latin typeface="+mn-lt"/>
                <a:cs typeface="+mn-cs"/>
              </a:rPr>
              <a:t>4</a:t>
            </a:r>
            <a:r>
              <a:rPr lang="de-DE" kern="0" dirty="0">
                <a:latin typeface="+mn-lt"/>
                <a:cs typeface="+mn-cs"/>
              </a:rPr>
              <a:t> scientific workshops at Dresden, Prague, Jyväskylä, Geneva</a:t>
            </a:r>
          </a:p>
          <a:p>
            <a:pPr eaLnBrk="0" hangingPunct="0">
              <a:spcBef>
                <a:spcPct val="20000"/>
              </a:spcBef>
              <a:defRPr/>
            </a:pPr>
            <a:r>
              <a:rPr lang="de-DE" b="1" kern="0" dirty="0">
                <a:latin typeface="+mn-lt"/>
                <a:cs typeface="+mn-cs"/>
              </a:rPr>
              <a:t>33</a:t>
            </a:r>
            <a:r>
              <a:rPr lang="de-DE" kern="0" dirty="0">
                <a:latin typeface="+mn-lt"/>
                <a:cs typeface="+mn-cs"/>
              </a:rPr>
              <a:t> publications in refereed journals (status: September 2013) </a:t>
            </a:r>
          </a:p>
          <a:p>
            <a:pPr eaLnBrk="0" hangingPunct="0">
              <a:spcBef>
                <a:spcPct val="20000"/>
              </a:spcBef>
              <a:defRPr/>
            </a:pPr>
            <a:endParaRPr lang="de-DE" kern="0" dirty="0">
              <a:latin typeface="+mn-lt"/>
              <a:cs typeface="+mn-cs"/>
            </a:endParaRPr>
          </a:p>
          <a:p>
            <a:pPr eaLnBrk="0" hangingPunct="0">
              <a:spcBef>
                <a:spcPct val="20000"/>
              </a:spcBef>
              <a:defRPr/>
            </a:pPr>
            <a:r>
              <a:rPr lang="de-DE" kern="0" dirty="0">
                <a:latin typeface="+mn-lt"/>
                <a:cs typeface="+mn-cs"/>
                <a:hlinkClick r:id="rId2"/>
              </a:rPr>
              <a:t>www.erinda.org</a:t>
            </a:r>
            <a:endParaRPr lang="de-DE" kern="0" dirty="0">
              <a:latin typeface="+mn-lt"/>
              <a:cs typeface="+mn-cs"/>
            </a:endParaRPr>
          </a:p>
          <a:p>
            <a:pPr eaLnBrk="0" hangingPunct="0">
              <a:spcBef>
                <a:spcPct val="20000"/>
              </a:spcBef>
              <a:defRPr/>
            </a:pPr>
            <a:endParaRPr lang="de-DE" kern="0" dirty="0">
              <a:latin typeface="+mn-lt"/>
              <a:cs typeface="+mn-cs"/>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5750" y="571500"/>
            <a:ext cx="8509000" cy="5643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56" name="10 CuadroTexto"/>
          <p:cNvSpPr txBox="1">
            <a:spLocks noChangeArrowheads="1"/>
          </p:cNvSpPr>
          <p:nvPr/>
        </p:nvSpPr>
        <p:spPr bwMode="auto">
          <a:xfrm>
            <a:off x="5214938" y="6448425"/>
            <a:ext cx="1285875" cy="338138"/>
          </a:xfrm>
          <a:prstGeom prst="rect">
            <a:avLst/>
          </a:prstGeom>
          <a:noFill/>
          <a:ln w="95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a:solidFill>
                  <a:schemeClr val="tx1"/>
                </a:solidFill>
                <a:latin typeface="Calibri" pitchFamily="34" charset="0"/>
                <a:ea typeface="ＭＳ Ｐゴシック" pitchFamily="34" charset="-128"/>
              </a:defRPr>
            </a:lvl1pPr>
            <a:lvl2pPr marL="742950" indent="-285750" eaLnBrk="0" hangingPunct="0">
              <a:defRPr>
                <a:solidFill>
                  <a:schemeClr val="tx1"/>
                </a:solidFill>
                <a:latin typeface="Calibri" pitchFamily="34" charset="0"/>
                <a:ea typeface="ＭＳ Ｐゴシック" pitchFamily="34" charset="-128"/>
              </a:defRPr>
            </a:lvl2pPr>
            <a:lvl3pPr marL="1143000" indent="-228600" eaLnBrk="0" hangingPunct="0">
              <a:defRPr>
                <a:solidFill>
                  <a:schemeClr val="tx1"/>
                </a:solidFill>
                <a:latin typeface="Calibri" pitchFamily="34" charset="0"/>
                <a:ea typeface="ＭＳ Ｐゴシック" pitchFamily="34" charset="-128"/>
              </a:defRPr>
            </a:lvl3pPr>
            <a:lvl4pPr marL="1600200" indent="-228600" eaLnBrk="0" hangingPunct="0">
              <a:defRPr>
                <a:solidFill>
                  <a:schemeClr val="tx1"/>
                </a:solidFill>
                <a:latin typeface="Calibri" pitchFamily="34" charset="0"/>
                <a:ea typeface="ＭＳ Ｐゴシック" pitchFamily="34" charset="-128"/>
              </a:defRPr>
            </a:lvl4pPr>
            <a:lvl5pPr marL="2057400" indent="-228600" eaLnBrk="0" hangingPunct="0">
              <a:defRPr>
                <a:solidFill>
                  <a:schemeClr val="tx1"/>
                </a:solidFill>
                <a:latin typeface="Calibri" pitchFamily="34" charset="0"/>
                <a:ea typeface="ＭＳ Ｐゴシック" pitchFamily="34" charset="-128"/>
              </a:defRPr>
            </a:lvl5pPr>
            <a:lvl6pPr marL="2514600" indent="-228600" eaLnBrk="0" fontAlgn="base" hangingPunct="0">
              <a:spcBef>
                <a:spcPct val="0"/>
              </a:spcBef>
              <a:spcAft>
                <a:spcPct val="0"/>
              </a:spcAft>
              <a:defRPr>
                <a:solidFill>
                  <a:schemeClr val="tx1"/>
                </a:solidFill>
                <a:latin typeface="Calibri" pitchFamily="34" charset="0"/>
                <a:ea typeface="ＭＳ Ｐゴシック" pitchFamily="34" charset="-128"/>
              </a:defRPr>
            </a:lvl6pPr>
            <a:lvl7pPr marL="2971800" indent="-228600" eaLnBrk="0" fontAlgn="base" hangingPunct="0">
              <a:spcBef>
                <a:spcPct val="0"/>
              </a:spcBef>
              <a:spcAft>
                <a:spcPct val="0"/>
              </a:spcAft>
              <a:defRPr>
                <a:solidFill>
                  <a:schemeClr val="tx1"/>
                </a:solidFill>
                <a:latin typeface="Calibri" pitchFamily="34" charset="0"/>
                <a:ea typeface="ＭＳ Ｐゴシック" pitchFamily="34" charset="-128"/>
              </a:defRPr>
            </a:lvl7pPr>
            <a:lvl8pPr marL="3429000" indent="-228600" eaLnBrk="0" fontAlgn="base" hangingPunct="0">
              <a:spcBef>
                <a:spcPct val="0"/>
              </a:spcBef>
              <a:spcAft>
                <a:spcPct val="0"/>
              </a:spcAft>
              <a:defRPr>
                <a:solidFill>
                  <a:schemeClr val="tx1"/>
                </a:solidFill>
                <a:latin typeface="Calibri" pitchFamily="34" charset="0"/>
                <a:ea typeface="ＭＳ Ｐゴシック" pitchFamily="34" charset="-128"/>
              </a:defRPr>
            </a:lvl8pPr>
            <a:lvl9pPr marL="3886200" indent="-228600" eaLnBrk="0" fontAlgn="base" hangingPunct="0">
              <a:spcBef>
                <a:spcPct val="0"/>
              </a:spcBef>
              <a:spcAft>
                <a:spcPct val="0"/>
              </a:spcAft>
              <a:defRPr>
                <a:solidFill>
                  <a:schemeClr val="tx1"/>
                </a:solidFill>
                <a:latin typeface="Calibri" pitchFamily="34" charset="0"/>
                <a:ea typeface="ＭＳ Ｐゴシック" pitchFamily="34" charset="-128"/>
              </a:defRPr>
            </a:lvl9pPr>
          </a:lstStyle>
          <a:p>
            <a:pPr algn="ctr" eaLnBrk="1" hangingPunct="1"/>
            <a:r>
              <a:rPr lang="en-US" altLang="es-ES" sz="1600" dirty="0" smtClean="0">
                <a:solidFill>
                  <a:srgbClr val="0000FF"/>
                </a:solidFill>
                <a:latin typeface="Arial" charset="0"/>
                <a:cs typeface="Arial" charset="0"/>
                <a:sym typeface="Symbol"/>
              </a:rPr>
              <a:t></a:t>
            </a:r>
            <a:r>
              <a:rPr lang="en-US" altLang="es-ES" sz="1600" dirty="0" smtClean="0">
                <a:solidFill>
                  <a:srgbClr val="0000FF"/>
                </a:solidFill>
                <a:latin typeface="Arial" charset="0"/>
                <a:cs typeface="Arial" charset="0"/>
              </a:rPr>
              <a:t>1 </a:t>
            </a:r>
            <a:r>
              <a:rPr lang="en-US" altLang="es-ES" sz="1600" dirty="0" err="1">
                <a:solidFill>
                  <a:srgbClr val="0000FF"/>
                </a:solidFill>
                <a:latin typeface="Arial" charset="0"/>
                <a:cs typeface="Arial" charset="0"/>
              </a:rPr>
              <a:t>MEuros</a:t>
            </a:r>
            <a:endParaRPr lang="es-ES" altLang="es-ES" sz="1600" dirty="0"/>
          </a:p>
        </p:txBody>
      </p:sp>
      <p:grpSp>
        <p:nvGrpSpPr>
          <p:cNvPr id="4" name="13 Grupo"/>
          <p:cNvGrpSpPr>
            <a:grpSpLocks/>
          </p:cNvGrpSpPr>
          <p:nvPr/>
        </p:nvGrpSpPr>
        <p:grpSpPr bwMode="auto">
          <a:xfrm>
            <a:off x="1550988" y="3714750"/>
            <a:ext cx="4973637" cy="2901950"/>
            <a:chOff x="1551398" y="3714752"/>
            <a:chExt cx="4972692" cy="2902558"/>
          </a:xfrm>
        </p:grpSpPr>
        <p:sp>
          <p:nvSpPr>
            <p:cNvPr id="10" name="9 Forma libre"/>
            <p:cNvSpPr/>
            <p:nvPr/>
          </p:nvSpPr>
          <p:spPr>
            <a:xfrm>
              <a:off x="1551398" y="3714752"/>
              <a:ext cx="4972692" cy="2619924"/>
            </a:xfrm>
            <a:custGeom>
              <a:avLst/>
              <a:gdLst>
                <a:gd name="connsiteX0" fmla="*/ 0 w 4972692"/>
                <a:gd name="connsiteY0" fmla="*/ 667821 h 2619911"/>
                <a:gd name="connsiteX1" fmla="*/ 0 w 4972692"/>
                <a:gd name="connsiteY1" fmla="*/ 195209 h 2619911"/>
                <a:gd name="connsiteX2" fmla="*/ 164386 w 4972692"/>
                <a:gd name="connsiteY2" fmla="*/ 61645 h 2619911"/>
                <a:gd name="connsiteX3" fmla="*/ 2989780 w 4972692"/>
                <a:gd name="connsiteY3" fmla="*/ 0 h 2619911"/>
                <a:gd name="connsiteX4" fmla="*/ 4952144 w 4972692"/>
                <a:gd name="connsiteY4" fmla="*/ 904126 h 2619911"/>
                <a:gd name="connsiteX5" fmla="*/ 4972692 w 4972692"/>
                <a:gd name="connsiteY5" fmla="*/ 2619911 h 2619911"/>
                <a:gd name="connsiteX6" fmla="*/ 2547991 w 4972692"/>
                <a:gd name="connsiteY6" fmla="*/ 2599362 h 2619911"/>
                <a:gd name="connsiteX7" fmla="*/ 2476072 w 4972692"/>
                <a:gd name="connsiteY7" fmla="*/ 1212351 h 2619911"/>
                <a:gd name="connsiteX8" fmla="*/ 1530849 w 4972692"/>
                <a:gd name="connsiteY8" fmla="*/ 667821 h 2619911"/>
                <a:gd name="connsiteX9" fmla="*/ 0 w 4972692"/>
                <a:gd name="connsiteY9" fmla="*/ 667821 h 26199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972692" h="2619911">
                  <a:moveTo>
                    <a:pt x="0" y="667821"/>
                  </a:moveTo>
                  <a:lnTo>
                    <a:pt x="0" y="195209"/>
                  </a:lnTo>
                  <a:lnTo>
                    <a:pt x="164386" y="61645"/>
                  </a:lnTo>
                  <a:lnTo>
                    <a:pt x="2989780" y="0"/>
                  </a:lnTo>
                  <a:lnTo>
                    <a:pt x="4952144" y="904126"/>
                  </a:lnTo>
                  <a:lnTo>
                    <a:pt x="4972692" y="2619911"/>
                  </a:lnTo>
                  <a:lnTo>
                    <a:pt x="2547991" y="2599362"/>
                  </a:lnTo>
                  <a:lnTo>
                    <a:pt x="2476072" y="1212351"/>
                  </a:lnTo>
                  <a:lnTo>
                    <a:pt x="1530849" y="667821"/>
                  </a:lnTo>
                  <a:lnTo>
                    <a:pt x="0" y="667821"/>
                  </a:lnTo>
                  <a:close/>
                </a:path>
              </a:pathLst>
            </a:cu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ES"/>
            </a:p>
          </p:txBody>
        </p:sp>
        <p:cxnSp>
          <p:nvCxnSpPr>
            <p:cNvPr id="13" name="12 Forma"/>
            <p:cNvCxnSpPr>
              <a:stCxn id="23556" idx="1"/>
            </p:cNvCxnSpPr>
            <p:nvPr/>
          </p:nvCxnSpPr>
          <p:spPr>
            <a:xfrm rot="10800000">
              <a:off x="5143227" y="6358494"/>
              <a:ext cx="71424" cy="258816"/>
            </a:xfrm>
            <a:prstGeom prst="bentConnector2">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grpSp>
      <p:sp>
        <p:nvSpPr>
          <p:cNvPr id="2" name="1 Rectángulo"/>
          <p:cNvSpPr/>
          <p:nvPr/>
        </p:nvSpPr>
        <p:spPr>
          <a:xfrm>
            <a:off x="105266" y="6353478"/>
            <a:ext cx="3604384" cy="369332"/>
          </a:xfrm>
          <a:prstGeom prst="rect">
            <a:avLst/>
          </a:prstGeom>
        </p:spPr>
        <p:txBody>
          <a:bodyPr wrap="none">
            <a:spAutoFit/>
          </a:bodyPr>
          <a:lstStyle/>
          <a:p>
            <a:pPr marL="0" indent="0" algn="ctr">
              <a:buFontTx/>
              <a:buNone/>
            </a:pPr>
            <a:r>
              <a:rPr lang="en-US" altLang="en-US" b="1" dirty="0">
                <a:solidFill>
                  <a:srgbClr val="000000"/>
                </a:solidFill>
              </a:rPr>
              <a:t>CHANDA Transnational Access</a:t>
            </a:r>
          </a:p>
        </p:txBody>
      </p:sp>
    </p:spTree>
    <p:extLst>
      <p:ext uri="{BB962C8B-B14F-4D97-AF65-F5344CB8AC3E}">
        <p14:creationId xmlns:p14="http://schemas.microsoft.com/office/powerpoint/2010/main" val="304864488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Inhaltsplatzhalter 6"/>
          <p:cNvSpPr>
            <a:spLocks noGrp="1"/>
          </p:cNvSpPr>
          <p:nvPr>
            <p:ph idx="1"/>
          </p:nvPr>
        </p:nvSpPr>
        <p:spPr bwMode="auto">
          <a:xfrm>
            <a:off x="371903" y="710272"/>
            <a:ext cx="8386397" cy="5738029"/>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lgn="ctr">
              <a:buFontTx/>
              <a:buNone/>
            </a:pPr>
            <a:r>
              <a:rPr lang="en-US" altLang="en-US" sz="2400" b="1" dirty="0" smtClean="0">
                <a:solidFill>
                  <a:srgbClr val="000000"/>
                </a:solidFill>
              </a:rPr>
              <a:t>CHANDA Transnational Access</a:t>
            </a:r>
          </a:p>
          <a:p>
            <a:pPr marL="0" indent="0" algn="ctr">
              <a:buFontTx/>
              <a:buNone/>
            </a:pPr>
            <a:endParaRPr lang="en-US" altLang="en-US" sz="2400" b="1" dirty="0" smtClean="0">
              <a:solidFill>
                <a:srgbClr val="000000"/>
              </a:solidFill>
            </a:endParaRPr>
          </a:p>
          <a:p>
            <a:pPr marL="0" indent="0">
              <a:buFontTx/>
              <a:buNone/>
            </a:pPr>
            <a:r>
              <a:rPr lang="en-US" altLang="en-US" sz="1800" b="1" dirty="0" smtClean="0"/>
              <a:t>WP4/5/6  Program Transnational access / Scientific visits</a:t>
            </a:r>
          </a:p>
          <a:p>
            <a:pPr marL="0" indent="0">
              <a:buFontTx/>
              <a:buNone/>
            </a:pPr>
            <a:r>
              <a:rPr lang="en-US" altLang="en-US" sz="1800" dirty="0" smtClean="0"/>
              <a:t>Establish access for nuclear data measurements  at the consortium facilities</a:t>
            </a:r>
          </a:p>
          <a:p>
            <a:pPr marL="0" indent="0">
              <a:buFontTx/>
              <a:buNone/>
            </a:pPr>
            <a:r>
              <a:rPr lang="en-US" altLang="en-US" sz="1800" b="1" dirty="0" smtClean="0"/>
              <a:t>Peer review </a:t>
            </a:r>
            <a:r>
              <a:rPr lang="en-US" altLang="en-US" sz="1800" dirty="0" smtClean="0"/>
              <a:t>through (independent) Project Advisory Committee</a:t>
            </a:r>
          </a:p>
          <a:p>
            <a:pPr marL="0" indent="0">
              <a:buFontTx/>
              <a:buNone/>
            </a:pPr>
            <a:r>
              <a:rPr lang="en-US" altLang="en-US" sz="1800" b="1" dirty="0" smtClean="0"/>
              <a:t>Pooling of facilities </a:t>
            </a:r>
            <a:r>
              <a:rPr lang="en-US" altLang="en-US" sz="1800" dirty="0" smtClean="0"/>
              <a:t>to select the best conditions for the measurements</a:t>
            </a:r>
          </a:p>
          <a:p>
            <a:pPr marL="0" indent="0">
              <a:buFontTx/>
              <a:buNone/>
            </a:pPr>
            <a:r>
              <a:rPr lang="en-US" altLang="en-US" sz="1800" dirty="0" smtClean="0"/>
              <a:t>Experiments shall account for nuclear data requests of  </a:t>
            </a:r>
            <a:br>
              <a:rPr lang="en-US" altLang="en-US" sz="1800" dirty="0" smtClean="0"/>
            </a:br>
            <a:r>
              <a:rPr lang="en-US" altLang="en-US" sz="1800" dirty="0" smtClean="0"/>
              <a:t>highest priority and scientific value.</a:t>
            </a:r>
          </a:p>
          <a:p>
            <a:pPr marL="0" indent="0">
              <a:buFontTx/>
              <a:buNone/>
            </a:pPr>
            <a:r>
              <a:rPr lang="en-US" altLang="en-US" sz="1800" b="1" dirty="0" smtClean="0"/>
              <a:t>4000 additional beam time hours </a:t>
            </a:r>
            <a:r>
              <a:rPr lang="en-US" altLang="en-US" sz="1800" dirty="0" smtClean="0"/>
              <a:t>for external users</a:t>
            </a:r>
            <a:br>
              <a:rPr lang="en-US" altLang="en-US" sz="1800" dirty="0" smtClean="0"/>
            </a:br>
            <a:r>
              <a:rPr lang="en-US" altLang="en-US" sz="1800" dirty="0" smtClean="0"/>
              <a:t>(</a:t>
            </a:r>
            <a:r>
              <a:rPr lang="en-US" altLang="en-US" sz="1800" b="1" dirty="0" smtClean="0"/>
              <a:t>40 typical experiments</a:t>
            </a:r>
            <a:r>
              <a:rPr lang="en-US" altLang="en-US" sz="1800" dirty="0" smtClean="0"/>
              <a:t>)  and </a:t>
            </a:r>
            <a:r>
              <a:rPr lang="en-US" altLang="en-US" sz="1800" b="1" dirty="0" smtClean="0"/>
              <a:t>15 scientific visits </a:t>
            </a:r>
            <a:r>
              <a:rPr lang="en-US" altLang="en-US" sz="1800" dirty="0" smtClean="0"/>
              <a:t>(up to 7 weeks)</a:t>
            </a:r>
            <a:endParaRPr lang="en-US" altLang="en-US" sz="1800" i="1" dirty="0" smtClean="0">
              <a:solidFill>
                <a:srgbClr val="000000"/>
              </a:solidFill>
            </a:endParaRPr>
          </a:p>
          <a:p>
            <a:pPr marL="0" indent="0">
              <a:buFontTx/>
              <a:buNone/>
            </a:pPr>
            <a:endParaRPr lang="en-US" altLang="en-US" sz="1800" b="1" dirty="0" smtClean="0"/>
          </a:p>
          <a:p>
            <a:pPr marL="177800" indent="-177800">
              <a:tabLst>
                <a:tab pos="177800" algn="l"/>
              </a:tabLst>
            </a:pPr>
            <a:r>
              <a:rPr lang="en-US" altLang="en-US" sz="1800" dirty="0" smtClean="0">
                <a:solidFill>
                  <a:srgbClr val="0000FF"/>
                </a:solidFill>
              </a:rPr>
              <a:t>758 k </a:t>
            </a:r>
            <a:r>
              <a:rPr lang="en-US" altLang="en-US" sz="1800" dirty="0" smtClean="0"/>
              <a:t>EUR for Transnational Access  provided by the consortium facilities </a:t>
            </a:r>
          </a:p>
          <a:p>
            <a:pPr marL="177800" indent="-177800">
              <a:tabLst>
                <a:tab pos="177800" algn="l"/>
              </a:tabLst>
            </a:pPr>
            <a:r>
              <a:rPr lang="en-US" altLang="en-US" sz="1800" dirty="0" smtClean="0">
                <a:solidFill>
                  <a:srgbClr val="0000FF"/>
                </a:solidFill>
              </a:rPr>
              <a:t>89 k </a:t>
            </a:r>
            <a:r>
              <a:rPr lang="en-US" altLang="en-US" sz="1800" dirty="0" smtClean="0"/>
              <a:t>EUR for support of the users </a:t>
            </a:r>
          </a:p>
          <a:p>
            <a:pPr marL="0" indent="0">
              <a:buNone/>
              <a:tabLst>
                <a:tab pos="177800" algn="l"/>
              </a:tabLst>
            </a:pPr>
            <a:r>
              <a:rPr lang="en-US" altLang="en-US" sz="1800" dirty="0" smtClean="0"/>
              <a:t>		(2 users/experiment for </a:t>
            </a:r>
            <a:r>
              <a:rPr lang="en-US" altLang="en-US" sz="1800" dirty="0" smtClean="0">
                <a:solidFill>
                  <a:srgbClr val="0000FF"/>
                </a:solidFill>
              </a:rPr>
              <a:t>6 days </a:t>
            </a:r>
            <a:r>
              <a:rPr lang="en-US" altLang="en-US" sz="1800" dirty="0" smtClean="0"/>
              <a:t>= 2240 EUR /experiment)</a:t>
            </a:r>
          </a:p>
          <a:p>
            <a:pPr marL="177800" indent="-177800">
              <a:tabLst>
                <a:tab pos="177800" algn="l"/>
              </a:tabLst>
            </a:pPr>
            <a:r>
              <a:rPr lang="en-US" altLang="en-US" sz="1800" dirty="0" smtClean="0">
                <a:solidFill>
                  <a:srgbClr val="0000FF"/>
                </a:solidFill>
              </a:rPr>
              <a:t>96 k </a:t>
            </a:r>
            <a:r>
              <a:rPr lang="en-US" altLang="en-US" sz="1800" dirty="0" smtClean="0"/>
              <a:t>EUR for support of scientific visitors to the facilities 15 visits of </a:t>
            </a:r>
            <a:r>
              <a:rPr lang="en-US" altLang="en-US" sz="1800" dirty="0" smtClean="0">
                <a:solidFill>
                  <a:srgbClr val="0000FF"/>
                </a:solidFill>
              </a:rPr>
              <a:t>7 weeks</a:t>
            </a:r>
            <a:endParaRPr lang="en-US" altLang="en-US" sz="1800" dirty="0" smtClean="0"/>
          </a:p>
          <a:p>
            <a:pPr marL="177800" indent="-177800">
              <a:tabLst>
                <a:tab pos="177800" algn="l"/>
              </a:tabLst>
            </a:pPr>
            <a:endParaRPr lang="en-US" altLang="en-US" sz="1000" dirty="0" smtClean="0"/>
          </a:p>
          <a:p>
            <a:pPr marL="177800" indent="-177800">
              <a:tabLst>
                <a:tab pos="177800" algn="l"/>
              </a:tabLst>
            </a:pPr>
            <a:r>
              <a:rPr lang="en-US" altLang="en-US" sz="1800" dirty="0" smtClean="0">
                <a:solidFill>
                  <a:srgbClr val="0000FF"/>
                </a:solidFill>
              </a:rPr>
              <a:t>support for users and scientific visitors: cheap compared to support to facilities</a:t>
            </a:r>
            <a:endParaRPr lang="en-US" altLang="en-US" sz="1800" dirty="0" smtClean="0"/>
          </a:p>
          <a:p>
            <a:pPr marL="0" indent="0">
              <a:buFontTx/>
              <a:buNone/>
            </a:pPr>
            <a:r>
              <a:rPr lang="en-US" altLang="en-US" sz="1800" b="1" dirty="0" smtClean="0"/>
              <a:t> </a:t>
            </a:r>
            <a:endParaRPr lang="en-US" altLang="en-US" sz="2000" dirty="0" smtClean="0"/>
          </a:p>
        </p:txBody>
      </p:sp>
    </p:spTree>
    <p:extLst>
      <p:ext uri="{BB962C8B-B14F-4D97-AF65-F5344CB8AC3E}">
        <p14:creationId xmlns:p14="http://schemas.microsoft.com/office/powerpoint/2010/main" val="420500028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2 CuadroTexto"/>
          <p:cNvSpPr txBox="1">
            <a:spLocks noChangeArrowheads="1"/>
          </p:cNvSpPr>
          <p:nvPr/>
        </p:nvSpPr>
        <p:spPr bwMode="auto">
          <a:xfrm>
            <a:off x="69850" y="538163"/>
            <a:ext cx="8964613" cy="461962"/>
          </a:xfrm>
          <a:prstGeom prst="rect">
            <a:avLst/>
          </a:prstGeom>
          <a:noFill/>
          <a:ln w="9525">
            <a:noFill/>
            <a:miter lim="800000"/>
            <a:headEnd/>
            <a:tailEnd/>
          </a:ln>
        </p:spPr>
        <p:txBody>
          <a:bodyPr>
            <a:spAutoFit/>
          </a:bodyPr>
          <a:lstStyle/>
          <a:p>
            <a:pPr algn="ctr"/>
            <a:r>
              <a:rPr lang="en-US" sz="2400" b="1"/>
              <a:t>CHANDA: Transnational Access to the consortium facilities </a:t>
            </a:r>
            <a:endParaRPr lang="en-US" sz="2400" b="1">
              <a:solidFill>
                <a:srgbClr val="C00000"/>
              </a:solidFill>
            </a:endParaRPr>
          </a:p>
        </p:txBody>
      </p:sp>
      <p:sp>
        <p:nvSpPr>
          <p:cNvPr id="18435" name="5 CuadroTexto"/>
          <p:cNvSpPr txBox="1">
            <a:spLocks noChangeArrowheads="1"/>
          </p:cNvSpPr>
          <p:nvPr/>
        </p:nvSpPr>
        <p:spPr bwMode="auto">
          <a:xfrm>
            <a:off x="1736725" y="1052513"/>
            <a:ext cx="6121400" cy="5262562"/>
          </a:xfrm>
          <a:prstGeom prst="rect">
            <a:avLst/>
          </a:prstGeom>
          <a:noFill/>
          <a:ln w="9525">
            <a:noFill/>
            <a:miter lim="800000"/>
            <a:headEnd/>
            <a:tailEnd/>
          </a:ln>
        </p:spPr>
        <p:txBody>
          <a:bodyPr>
            <a:spAutoFit/>
          </a:bodyPr>
          <a:lstStyle/>
          <a:p>
            <a:r>
              <a:rPr lang="en-US" b="1" dirty="0"/>
              <a:t>The facilities of the consortium are:</a:t>
            </a:r>
            <a:endParaRPr lang="es-ES" b="1" dirty="0"/>
          </a:p>
          <a:p>
            <a:pPr>
              <a:buFont typeface="Calibri" pitchFamily="34" charset="0"/>
              <a:buAutoNum type="arabicPeriod"/>
            </a:pPr>
            <a:r>
              <a:rPr lang="en-US" sz="1400" dirty="0">
                <a:solidFill>
                  <a:srgbClr val="0000FF"/>
                </a:solidFill>
              </a:rPr>
              <a:t>Helmholtz-</a:t>
            </a:r>
            <a:r>
              <a:rPr lang="en-US" sz="1400" dirty="0" err="1">
                <a:solidFill>
                  <a:srgbClr val="0000FF"/>
                </a:solidFill>
              </a:rPr>
              <a:t>Zentrum</a:t>
            </a:r>
            <a:r>
              <a:rPr lang="en-US" sz="1400" dirty="0">
                <a:solidFill>
                  <a:srgbClr val="0000FF"/>
                </a:solidFill>
              </a:rPr>
              <a:t> Dresden-</a:t>
            </a:r>
            <a:r>
              <a:rPr lang="en-US" sz="1400" dirty="0" err="1">
                <a:solidFill>
                  <a:srgbClr val="0000FF"/>
                </a:solidFill>
              </a:rPr>
              <a:t>Rossendorf</a:t>
            </a:r>
            <a:r>
              <a:rPr lang="en-US" sz="1400" dirty="0">
                <a:solidFill>
                  <a:srgbClr val="0000FF"/>
                </a:solidFill>
              </a:rPr>
              <a:t> </a:t>
            </a:r>
            <a:r>
              <a:rPr lang="en-US" sz="1400" dirty="0" err="1">
                <a:solidFill>
                  <a:srgbClr val="0000FF"/>
                </a:solidFill>
              </a:rPr>
              <a:t>Institut</a:t>
            </a:r>
            <a:r>
              <a:rPr lang="en-US" sz="1400" dirty="0">
                <a:solidFill>
                  <a:srgbClr val="0000FF"/>
                </a:solidFill>
              </a:rPr>
              <a:t> </a:t>
            </a:r>
            <a:r>
              <a:rPr lang="en-US" sz="1400" dirty="0" err="1">
                <a:solidFill>
                  <a:srgbClr val="0000FF"/>
                </a:solidFill>
              </a:rPr>
              <a:t>für</a:t>
            </a:r>
            <a:r>
              <a:rPr lang="en-US" sz="1400" dirty="0">
                <a:solidFill>
                  <a:srgbClr val="0000FF"/>
                </a:solidFill>
              </a:rPr>
              <a:t> </a:t>
            </a:r>
            <a:r>
              <a:rPr lang="en-US" sz="1400" dirty="0" err="1">
                <a:solidFill>
                  <a:srgbClr val="0000FF"/>
                </a:solidFill>
              </a:rPr>
              <a:t>Strahlenphysik</a:t>
            </a:r>
            <a:r>
              <a:rPr lang="en-US" sz="1400" dirty="0">
                <a:solidFill>
                  <a:srgbClr val="0000FF"/>
                </a:solidFill>
              </a:rPr>
              <a:t>, Germany</a:t>
            </a:r>
            <a:endParaRPr lang="es-ES" sz="1400" dirty="0">
              <a:solidFill>
                <a:srgbClr val="0000FF"/>
              </a:solidFill>
            </a:endParaRPr>
          </a:p>
          <a:p>
            <a:pPr>
              <a:buFont typeface="Calibri" pitchFamily="34" charset="0"/>
              <a:buAutoNum type="arabicPeriod"/>
            </a:pPr>
            <a:r>
              <a:rPr lang="en-US" sz="1400" dirty="0" err="1">
                <a:solidFill>
                  <a:srgbClr val="0000FF"/>
                </a:solidFill>
              </a:rPr>
              <a:t>Physikalisch-Technische</a:t>
            </a:r>
            <a:r>
              <a:rPr lang="en-US" sz="1400" dirty="0">
                <a:solidFill>
                  <a:srgbClr val="0000FF"/>
                </a:solidFill>
              </a:rPr>
              <a:t> </a:t>
            </a:r>
            <a:r>
              <a:rPr lang="en-US" sz="1400" dirty="0" err="1">
                <a:solidFill>
                  <a:srgbClr val="0000FF"/>
                </a:solidFill>
              </a:rPr>
              <a:t>Bundesanstalt</a:t>
            </a:r>
            <a:r>
              <a:rPr lang="en-US" sz="1400" dirty="0">
                <a:solidFill>
                  <a:srgbClr val="0000FF"/>
                </a:solidFill>
              </a:rPr>
              <a:t>, Germany</a:t>
            </a:r>
          </a:p>
          <a:p>
            <a:pPr>
              <a:buFont typeface="Calibri" pitchFamily="34" charset="0"/>
              <a:buAutoNum type="arabicPeriod"/>
            </a:pPr>
            <a:r>
              <a:rPr lang="en-US" sz="1400" dirty="0">
                <a:solidFill>
                  <a:srgbClr val="0000FF"/>
                </a:solidFill>
              </a:rPr>
              <a:t>Institute for Reference Materials and Measurements, Belgium</a:t>
            </a:r>
            <a:endParaRPr lang="es-ES" sz="1400" dirty="0">
              <a:solidFill>
                <a:srgbClr val="0000FF"/>
              </a:solidFill>
            </a:endParaRPr>
          </a:p>
          <a:p>
            <a:pPr>
              <a:buFont typeface="Calibri" pitchFamily="34" charset="0"/>
              <a:buAutoNum type="arabicPeriod"/>
            </a:pPr>
            <a:r>
              <a:rPr lang="en-US" sz="1400" dirty="0">
                <a:solidFill>
                  <a:srgbClr val="0000FF"/>
                </a:solidFill>
              </a:rPr>
              <a:t>Centre National de la </a:t>
            </a:r>
            <a:r>
              <a:rPr lang="en-US" sz="1400" dirty="0" err="1">
                <a:solidFill>
                  <a:srgbClr val="0000FF"/>
                </a:solidFill>
              </a:rPr>
              <a:t>Recherche</a:t>
            </a:r>
            <a:r>
              <a:rPr lang="en-US" sz="1400" dirty="0">
                <a:solidFill>
                  <a:srgbClr val="0000FF"/>
                </a:solidFill>
              </a:rPr>
              <a:t> </a:t>
            </a:r>
            <a:r>
              <a:rPr lang="en-US" sz="1400" dirty="0" err="1">
                <a:solidFill>
                  <a:srgbClr val="0000FF"/>
                </a:solidFill>
              </a:rPr>
              <a:t>Scientifique</a:t>
            </a:r>
            <a:r>
              <a:rPr lang="en-US" sz="1400" dirty="0">
                <a:solidFill>
                  <a:srgbClr val="0000FF"/>
                </a:solidFill>
              </a:rPr>
              <a:t> / </a:t>
            </a:r>
            <a:r>
              <a:rPr lang="en-US" sz="1400" dirty="0" err="1">
                <a:solidFill>
                  <a:srgbClr val="0000FF"/>
                </a:solidFill>
              </a:rPr>
              <a:t>Institut</a:t>
            </a:r>
            <a:r>
              <a:rPr lang="en-US" sz="1400" dirty="0">
                <a:solidFill>
                  <a:srgbClr val="0000FF"/>
                </a:solidFill>
              </a:rPr>
              <a:t>  National   de Physique </a:t>
            </a:r>
            <a:r>
              <a:rPr lang="en-US" sz="1400" dirty="0" err="1">
                <a:solidFill>
                  <a:srgbClr val="0000FF"/>
                </a:solidFill>
              </a:rPr>
              <a:t>Nucléaire</a:t>
            </a:r>
            <a:r>
              <a:rPr lang="en-US" sz="1400" dirty="0">
                <a:solidFill>
                  <a:srgbClr val="0000FF"/>
                </a:solidFill>
              </a:rPr>
              <a:t> et de Physique des </a:t>
            </a:r>
            <a:r>
              <a:rPr lang="en-US" sz="1400" dirty="0" err="1">
                <a:solidFill>
                  <a:srgbClr val="0000FF"/>
                </a:solidFill>
              </a:rPr>
              <a:t>Particules</a:t>
            </a:r>
            <a:r>
              <a:rPr lang="en-US" sz="1400" dirty="0">
                <a:solidFill>
                  <a:srgbClr val="0000FF"/>
                </a:solidFill>
              </a:rPr>
              <a:t>, Centre, CENBG and IPNO, France</a:t>
            </a:r>
          </a:p>
          <a:p>
            <a:pPr>
              <a:buFont typeface="Calibri" pitchFamily="34" charset="0"/>
              <a:buAutoNum type="arabicPeriod"/>
            </a:pPr>
            <a:r>
              <a:rPr lang="en-US" sz="1400" dirty="0" err="1">
                <a:solidFill>
                  <a:srgbClr val="0000FF"/>
                </a:solidFill>
              </a:rPr>
              <a:t>Horia</a:t>
            </a:r>
            <a:r>
              <a:rPr lang="en-US" sz="1400" dirty="0">
                <a:solidFill>
                  <a:srgbClr val="0000FF"/>
                </a:solidFill>
              </a:rPr>
              <a:t> </a:t>
            </a:r>
            <a:r>
              <a:rPr lang="en-US" sz="1400" dirty="0" err="1">
                <a:solidFill>
                  <a:srgbClr val="0000FF"/>
                </a:solidFill>
              </a:rPr>
              <a:t>Hulubei</a:t>
            </a:r>
            <a:r>
              <a:rPr lang="en-US" sz="1400" dirty="0">
                <a:solidFill>
                  <a:srgbClr val="0000FF"/>
                </a:solidFill>
              </a:rPr>
              <a:t> National Institute of Physics and Nuclear Engineering, Romania</a:t>
            </a:r>
            <a:endParaRPr lang="es-ES" sz="1400" dirty="0">
              <a:solidFill>
                <a:srgbClr val="0000FF"/>
              </a:solidFill>
            </a:endParaRPr>
          </a:p>
          <a:p>
            <a:pPr>
              <a:buFont typeface="Calibri" pitchFamily="34" charset="0"/>
              <a:buAutoNum type="arabicPeriod"/>
            </a:pPr>
            <a:r>
              <a:rPr lang="en-US" sz="1400" dirty="0">
                <a:solidFill>
                  <a:srgbClr val="0000FF"/>
                </a:solidFill>
              </a:rPr>
              <a:t>National Physical Laboratory, Great Britain</a:t>
            </a:r>
          </a:p>
          <a:p>
            <a:pPr>
              <a:buFont typeface="Calibri" pitchFamily="34" charset="0"/>
              <a:buAutoNum type="arabicPeriod"/>
            </a:pPr>
            <a:r>
              <a:rPr lang="en-US" sz="1400" dirty="0">
                <a:solidFill>
                  <a:srgbClr val="0000FF"/>
                </a:solidFill>
              </a:rPr>
              <a:t>Centre for Energy Research, Hungarian Academy of Sciences, Hungary</a:t>
            </a:r>
            <a:endParaRPr lang="es-ES" sz="1400" dirty="0">
              <a:solidFill>
                <a:srgbClr val="0000FF"/>
              </a:solidFill>
            </a:endParaRPr>
          </a:p>
          <a:p>
            <a:pPr>
              <a:buFont typeface="Calibri" pitchFamily="34" charset="0"/>
              <a:buAutoNum type="arabicPeriod"/>
            </a:pPr>
            <a:r>
              <a:rPr lang="en-US" sz="1400" dirty="0">
                <a:solidFill>
                  <a:srgbClr val="0000FF"/>
                </a:solidFill>
              </a:rPr>
              <a:t>The Svedberg Laboratory of the Uppsala University, Sweden</a:t>
            </a:r>
          </a:p>
          <a:p>
            <a:pPr>
              <a:buFont typeface="Calibri" pitchFamily="34" charset="0"/>
              <a:buAutoNum type="arabicPeriod"/>
            </a:pPr>
            <a:r>
              <a:rPr lang="en-US" sz="1400" dirty="0">
                <a:solidFill>
                  <a:srgbClr val="0000FF"/>
                </a:solidFill>
              </a:rPr>
              <a:t>CERN, Switzerland</a:t>
            </a:r>
          </a:p>
          <a:p>
            <a:pPr>
              <a:buFont typeface="Calibri" pitchFamily="34" charset="0"/>
              <a:buAutoNum type="arabicPeriod"/>
            </a:pPr>
            <a:r>
              <a:rPr lang="en-US" sz="1400" dirty="0">
                <a:solidFill>
                  <a:srgbClr val="0000FF"/>
                </a:solidFill>
              </a:rPr>
              <a:t>CEA Ile de France (</a:t>
            </a:r>
            <a:r>
              <a:rPr lang="en-US" sz="1400" dirty="0" err="1">
                <a:solidFill>
                  <a:srgbClr val="0000FF"/>
                </a:solidFill>
              </a:rPr>
              <a:t>Essonne</a:t>
            </a:r>
            <a:r>
              <a:rPr lang="en-US" sz="1400" dirty="0">
                <a:solidFill>
                  <a:srgbClr val="0000FF"/>
                </a:solidFill>
              </a:rPr>
              <a:t>), France + MINERVE reactor at CEA </a:t>
            </a:r>
            <a:r>
              <a:rPr lang="en-US" sz="1400" dirty="0" err="1">
                <a:solidFill>
                  <a:srgbClr val="0000FF"/>
                </a:solidFill>
              </a:rPr>
              <a:t>Cadarache</a:t>
            </a:r>
            <a:r>
              <a:rPr lang="en-US" sz="1400" dirty="0">
                <a:solidFill>
                  <a:srgbClr val="0000FF"/>
                </a:solidFill>
              </a:rPr>
              <a:t> Centre </a:t>
            </a:r>
            <a:r>
              <a:rPr lang="en-US" sz="1400" dirty="0" err="1">
                <a:solidFill>
                  <a:srgbClr val="0000FF"/>
                </a:solidFill>
              </a:rPr>
              <a:t>d'etudes</a:t>
            </a:r>
            <a:r>
              <a:rPr lang="en-US" sz="1400" dirty="0">
                <a:solidFill>
                  <a:srgbClr val="0000FF"/>
                </a:solidFill>
              </a:rPr>
              <a:t> de CADARACHE, France</a:t>
            </a:r>
            <a:endParaRPr lang="es-ES" sz="1400" dirty="0">
              <a:solidFill>
                <a:srgbClr val="0000FF"/>
              </a:solidFill>
            </a:endParaRPr>
          </a:p>
          <a:p>
            <a:pPr>
              <a:buFont typeface="Calibri" pitchFamily="34" charset="0"/>
              <a:buAutoNum type="arabicPeriod"/>
            </a:pPr>
            <a:r>
              <a:rPr lang="en-US" sz="1400" dirty="0">
                <a:solidFill>
                  <a:srgbClr val="0000FF"/>
                </a:solidFill>
              </a:rPr>
              <a:t>Nuclear Physics Institute Academy of Sciences, Czech Republic</a:t>
            </a:r>
            <a:endParaRPr lang="es-ES" sz="1400" dirty="0">
              <a:solidFill>
                <a:srgbClr val="0000FF"/>
              </a:solidFill>
            </a:endParaRPr>
          </a:p>
          <a:p>
            <a:pPr>
              <a:buFont typeface="Calibri" pitchFamily="34" charset="0"/>
              <a:buAutoNum type="arabicPeriod"/>
            </a:pPr>
            <a:r>
              <a:rPr lang="en-US" sz="1400" dirty="0">
                <a:solidFill>
                  <a:srgbClr val="0000FF"/>
                </a:solidFill>
              </a:rPr>
              <a:t>University of Oslo Department of Physics, SAFE, Norway</a:t>
            </a:r>
            <a:endParaRPr lang="es-ES" sz="1400" dirty="0">
              <a:solidFill>
                <a:srgbClr val="0000FF"/>
              </a:solidFill>
            </a:endParaRPr>
          </a:p>
          <a:p>
            <a:pPr>
              <a:buFont typeface="Calibri" pitchFamily="34" charset="0"/>
              <a:buAutoNum type="arabicPeriod"/>
            </a:pPr>
            <a:r>
              <a:rPr lang="en-US" sz="1400" dirty="0">
                <a:solidFill>
                  <a:srgbClr val="0000FF"/>
                </a:solidFill>
              </a:rPr>
              <a:t>Department of Physics of the University of </a:t>
            </a:r>
            <a:r>
              <a:rPr lang="en-US" sz="1400" dirty="0" err="1">
                <a:solidFill>
                  <a:srgbClr val="0000FF"/>
                </a:solidFill>
              </a:rPr>
              <a:t>Jyväskylä</a:t>
            </a:r>
            <a:r>
              <a:rPr lang="en-US" sz="1400" dirty="0">
                <a:solidFill>
                  <a:srgbClr val="0000FF"/>
                </a:solidFill>
              </a:rPr>
              <a:t>, Finland</a:t>
            </a:r>
            <a:r>
              <a:rPr lang="en-US" sz="1400" dirty="0"/>
              <a:t>	</a:t>
            </a:r>
            <a:endParaRPr lang="es-ES" sz="1400" dirty="0"/>
          </a:p>
          <a:p>
            <a:pPr>
              <a:buFont typeface="Calibri" pitchFamily="34" charset="0"/>
              <a:buAutoNum type="arabicPeriod"/>
            </a:pPr>
            <a:r>
              <a:rPr lang="en-US" sz="1400" dirty="0">
                <a:solidFill>
                  <a:srgbClr val="0000FF"/>
                </a:solidFill>
              </a:rPr>
              <a:t>VERA Laboratory at the University of Vienna, Austria </a:t>
            </a:r>
          </a:p>
          <a:p>
            <a:pPr>
              <a:buFont typeface="Calibri" pitchFamily="34" charset="0"/>
              <a:buAutoNum type="arabicPeriod"/>
            </a:pPr>
            <a:r>
              <a:rPr lang="en-US" sz="1400" dirty="0">
                <a:solidFill>
                  <a:srgbClr val="0000FF"/>
                </a:solidFill>
              </a:rPr>
              <a:t>Frankfurt Neutron Source at the Stern-</a:t>
            </a:r>
            <a:r>
              <a:rPr lang="en-US" sz="1400" dirty="0" err="1">
                <a:solidFill>
                  <a:srgbClr val="0000FF"/>
                </a:solidFill>
              </a:rPr>
              <a:t>Gerlach</a:t>
            </a:r>
            <a:r>
              <a:rPr lang="en-US" sz="1400" dirty="0">
                <a:solidFill>
                  <a:srgbClr val="0000FF"/>
                </a:solidFill>
              </a:rPr>
              <a:t>-</a:t>
            </a:r>
            <a:r>
              <a:rPr lang="en-US" sz="1400" dirty="0" err="1">
                <a:solidFill>
                  <a:srgbClr val="0000FF"/>
                </a:solidFill>
              </a:rPr>
              <a:t>Zentrum</a:t>
            </a:r>
            <a:r>
              <a:rPr lang="en-US" sz="1400" dirty="0">
                <a:solidFill>
                  <a:srgbClr val="0000FF"/>
                </a:solidFill>
              </a:rPr>
              <a:t>, </a:t>
            </a:r>
            <a:r>
              <a:rPr lang="en-US" sz="1400" dirty="0" err="1">
                <a:solidFill>
                  <a:srgbClr val="0000FF"/>
                </a:solidFill>
              </a:rPr>
              <a:t>Institut</a:t>
            </a:r>
            <a:r>
              <a:rPr lang="en-US" sz="1400" dirty="0">
                <a:solidFill>
                  <a:srgbClr val="0000FF"/>
                </a:solidFill>
              </a:rPr>
              <a:t> </a:t>
            </a:r>
            <a:r>
              <a:rPr lang="en-US" sz="1400" dirty="0" err="1">
                <a:solidFill>
                  <a:srgbClr val="0000FF"/>
                </a:solidFill>
              </a:rPr>
              <a:t>für</a:t>
            </a:r>
            <a:r>
              <a:rPr lang="en-US" sz="1400" dirty="0">
                <a:solidFill>
                  <a:srgbClr val="0000FF"/>
                </a:solidFill>
              </a:rPr>
              <a:t> </a:t>
            </a:r>
            <a:r>
              <a:rPr lang="en-US" sz="1400" dirty="0" err="1">
                <a:solidFill>
                  <a:srgbClr val="0000FF"/>
                </a:solidFill>
              </a:rPr>
              <a:t>Angewandte</a:t>
            </a:r>
            <a:r>
              <a:rPr lang="en-US" sz="1400" dirty="0">
                <a:solidFill>
                  <a:srgbClr val="0000FF"/>
                </a:solidFill>
              </a:rPr>
              <a:t> </a:t>
            </a:r>
            <a:r>
              <a:rPr lang="en-US" sz="1400" dirty="0" err="1">
                <a:solidFill>
                  <a:srgbClr val="0000FF"/>
                </a:solidFill>
              </a:rPr>
              <a:t>Physik</a:t>
            </a:r>
            <a:r>
              <a:rPr lang="en-US" sz="1400" dirty="0">
                <a:solidFill>
                  <a:srgbClr val="0000FF"/>
                </a:solidFill>
              </a:rPr>
              <a:t>, Goethe-</a:t>
            </a:r>
            <a:r>
              <a:rPr lang="en-US" sz="1400" dirty="0" err="1">
                <a:solidFill>
                  <a:srgbClr val="0000FF"/>
                </a:solidFill>
              </a:rPr>
              <a:t>Universität</a:t>
            </a:r>
            <a:r>
              <a:rPr lang="en-US" sz="1400" dirty="0">
                <a:solidFill>
                  <a:srgbClr val="0000FF"/>
                </a:solidFill>
              </a:rPr>
              <a:t> Frankfurt, Germany</a:t>
            </a:r>
            <a:endParaRPr lang="es-ES" sz="1400" dirty="0">
              <a:solidFill>
                <a:srgbClr val="0000FF"/>
              </a:solidFill>
            </a:endParaRPr>
          </a:p>
          <a:p>
            <a:pPr>
              <a:buFont typeface="Calibri" pitchFamily="34" charset="0"/>
              <a:buAutoNum type="arabicPeriod"/>
            </a:pPr>
            <a:r>
              <a:rPr lang="en-US" sz="1400" dirty="0">
                <a:solidFill>
                  <a:srgbClr val="0000FF"/>
                </a:solidFill>
              </a:rPr>
              <a:t>Neutrons for Science at GANIL, France</a:t>
            </a:r>
            <a:endParaRPr lang="es-ES" sz="1400" dirty="0">
              <a:solidFill>
                <a:srgbClr val="0000FF"/>
              </a:solidFill>
            </a:endParaRPr>
          </a:p>
        </p:txBody>
      </p:sp>
      <p:pic>
        <p:nvPicPr>
          <p:cNvPr id="18436" name="Picture 102" descr="LogoIRMMcol"/>
          <p:cNvPicPr>
            <a:picLocks noChangeAspect="1" noChangeArrowheads="1"/>
          </p:cNvPicPr>
          <p:nvPr/>
        </p:nvPicPr>
        <p:blipFill>
          <a:blip r:embed="rId3" cstate="print"/>
          <a:srcRect/>
          <a:stretch>
            <a:fillRect/>
          </a:stretch>
        </p:blipFill>
        <p:spPr bwMode="auto">
          <a:xfrm>
            <a:off x="277813" y="2995613"/>
            <a:ext cx="801687" cy="523875"/>
          </a:xfrm>
          <a:prstGeom prst="rect">
            <a:avLst/>
          </a:prstGeom>
          <a:noFill/>
          <a:ln w="9525">
            <a:noFill/>
            <a:miter lim="800000"/>
            <a:headEnd/>
            <a:tailEnd/>
          </a:ln>
        </p:spPr>
      </p:pic>
      <p:grpSp>
        <p:nvGrpSpPr>
          <p:cNvPr id="18437" name="Group 103"/>
          <p:cNvGrpSpPr>
            <a:grpSpLocks noChangeAspect="1"/>
          </p:cNvGrpSpPr>
          <p:nvPr/>
        </p:nvGrpSpPr>
        <p:grpSpPr bwMode="auto">
          <a:xfrm>
            <a:off x="111125" y="3787775"/>
            <a:ext cx="1549400" cy="781050"/>
            <a:chOff x="8841" y="7267"/>
            <a:chExt cx="6801" cy="3633"/>
          </a:xfrm>
        </p:grpSpPr>
        <p:pic>
          <p:nvPicPr>
            <p:cNvPr id="18460" name="Picture 104" descr="Accueil">
              <a:hlinkClick r:id="rId4"/>
            </p:cNvPr>
            <p:cNvPicPr>
              <a:picLocks noChangeAspect="1" noChangeArrowheads="1"/>
            </p:cNvPicPr>
            <p:nvPr/>
          </p:nvPicPr>
          <p:blipFill>
            <a:blip r:embed="rId5" cstate="print"/>
            <a:srcRect/>
            <a:stretch>
              <a:fillRect/>
            </a:stretch>
          </p:blipFill>
          <p:spPr bwMode="auto">
            <a:xfrm>
              <a:off x="8841" y="7267"/>
              <a:ext cx="6801" cy="2312"/>
            </a:xfrm>
            <a:prstGeom prst="rect">
              <a:avLst/>
            </a:prstGeom>
            <a:noFill/>
            <a:ln w="9525">
              <a:noFill/>
              <a:miter lim="800000"/>
              <a:headEnd/>
              <a:tailEnd/>
            </a:ln>
          </p:spPr>
        </p:pic>
        <p:pic>
          <p:nvPicPr>
            <p:cNvPr id="18461" name="Picture 105" descr="Site de l'IN2P3">
              <a:hlinkClick r:id="rId6"/>
            </p:cNvPr>
            <p:cNvPicPr>
              <a:picLocks noChangeAspect="1" noChangeArrowheads="1"/>
            </p:cNvPicPr>
            <p:nvPr/>
          </p:nvPicPr>
          <p:blipFill>
            <a:blip r:embed="rId7" cstate="print"/>
            <a:srcRect/>
            <a:stretch>
              <a:fillRect/>
            </a:stretch>
          </p:blipFill>
          <p:spPr bwMode="auto">
            <a:xfrm>
              <a:off x="8841" y="9581"/>
              <a:ext cx="3401" cy="1303"/>
            </a:xfrm>
            <a:prstGeom prst="rect">
              <a:avLst/>
            </a:prstGeom>
            <a:noFill/>
            <a:ln w="9525">
              <a:noFill/>
              <a:miter lim="800000"/>
              <a:headEnd/>
              <a:tailEnd/>
            </a:ln>
          </p:spPr>
        </p:pic>
        <p:pic>
          <p:nvPicPr>
            <p:cNvPr id="18462" name="Picture 106" descr="Site du CNRS">
              <a:hlinkClick r:id="rId8"/>
            </p:cNvPr>
            <p:cNvPicPr>
              <a:picLocks noChangeAspect="1" noChangeArrowheads="1"/>
            </p:cNvPicPr>
            <p:nvPr/>
          </p:nvPicPr>
          <p:blipFill>
            <a:blip r:embed="rId9" cstate="print"/>
            <a:srcRect b="9860"/>
            <a:stretch>
              <a:fillRect/>
            </a:stretch>
          </p:blipFill>
          <p:spPr bwMode="auto">
            <a:xfrm>
              <a:off x="12241" y="9490"/>
              <a:ext cx="3401" cy="1410"/>
            </a:xfrm>
            <a:prstGeom prst="rect">
              <a:avLst/>
            </a:prstGeom>
            <a:noFill/>
            <a:ln w="9525">
              <a:noFill/>
              <a:miter lim="800000"/>
              <a:headEnd/>
              <a:tailEnd/>
            </a:ln>
          </p:spPr>
        </p:pic>
      </p:grpSp>
      <p:pic>
        <p:nvPicPr>
          <p:cNvPr id="18438" name="Picture 108" descr="Logo der Physikalisch-Technischen Bundesanstalt (PTB)"/>
          <p:cNvPicPr>
            <a:picLocks noChangeAspect="1" noChangeArrowheads="1"/>
          </p:cNvPicPr>
          <p:nvPr/>
        </p:nvPicPr>
        <p:blipFill>
          <a:blip r:embed="rId10" cstate="print"/>
          <a:srcRect/>
          <a:stretch>
            <a:fillRect/>
          </a:stretch>
        </p:blipFill>
        <p:spPr bwMode="auto">
          <a:xfrm>
            <a:off x="180975" y="2203450"/>
            <a:ext cx="1169988" cy="539750"/>
          </a:xfrm>
          <a:prstGeom prst="rect">
            <a:avLst/>
          </a:prstGeom>
          <a:noFill/>
          <a:ln w="9525">
            <a:noFill/>
            <a:miter lim="800000"/>
            <a:headEnd/>
            <a:tailEnd/>
          </a:ln>
        </p:spPr>
      </p:pic>
      <p:pic>
        <p:nvPicPr>
          <p:cNvPr id="18439" name="Picture 109" descr="IKI_hu1"/>
          <p:cNvPicPr>
            <a:picLocks noChangeAspect="1" noChangeArrowheads="1"/>
          </p:cNvPicPr>
          <p:nvPr/>
        </p:nvPicPr>
        <p:blipFill>
          <a:blip r:embed="rId11" cstate="print"/>
          <a:srcRect/>
          <a:stretch>
            <a:fillRect/>
          </a:stretch>
        </p:blipFill>
        <p:spPr bwMode="auto">
          <a:xfrm>
            <a:off x="7972425" y="976313"/>
            <a:ext cx="760413" cy="852487"/>
          </a:xfrm>
          <a:prstGeom prst="rect">
            <a:avLst/>
          </a:prstGeom>
          <a:noFill/>
          <a:ln w="9525">
            <a:noFill/>
            <a:miter lim="800000"/>
            <a:headEnd/>
            <a:tailEnd/>
          </a:ln>
        </p:spPr>
      </p:pic>
      <p:pic>
        <p:nvPicPr>
          <p:cNvPr id="18440" name="Picture 110" descr="Uppsala universitet"/>
          <p:cNvPicPr>
            <a:picLocks noChangeAspect="1" noChangeArrowheads="1"/>
          </p:cNvPicPr>
          <p:nvPr/>
        </p:nvPicPr>
        <p:blipFill>
          <a:blip r:embed="rId12" cstate="print"/>
          <a:srcRect/>
          <a:stretch>
            <a:fillRect/>
          </a:stretch>
        </p:blipFill>
        <p:spPr bwMode="auto">
          <a:xfrm>
            <a:off x="7972425" y="1984375"/>
            <a:ext cx="900113" cy="850900"/>
          </a:xfrm>
          <a:prstGeom prst="rect">
            <a:avLst/>
          </a:prstGeom>
          <a:noFill/>
          <a:ln w="9525">
            <a:noFill/>
            <a:miter lim="800000"/>
            <a:headEnd/>
            <a:tailEnd/>
          </a:ln>
        </p:spPr>
      </p:pic>
      <p:pic>
        <p:nvPicPr>
          <p:cNvPr id="18441" name="Picture 111" descr="CERNLogo"/>
          <p:cNvPicPr>
            <a:picLocks noChangeAspect="1" noChangeArrowheads="1"/>
          </p:cNvPicPr>
          <p:nvPr/>
        </p:nvPicPr>
        <p:blipFill>
          <a:blip r:embed="rId13" cstate="print"/>
          <a:srcRect/>
          <a:stretch>
            <a:fillRect/>
          </a:stretch>
        </p:blipFill>
        <p:spPr bwMode="auto">
          <a:xfrm>
            <a:off x="7972425" y="2921000"/>
            <a:ext cx="847725" cy="800100"/>
          </a:xfrm>
          <a:prstGeom prst="rect">
            <a:avLst/>
          </a:prstGeom>
          <a:noFill/>
          <a:ln w="9525">
            <a:noFill/>
            <a:miter lim="800000"/>
            <a:headEnd/>
            <a:tailEnd/>
          </a:ln>
        </p:spPr>
      </p:pic>
      <p:pic>
        <p:nvPicPr>
          <p:cNvPr id="18442" name="Picture 113" descr="NPL%20LOGO1-1-1"/>
          <p:cNvPicPr>
            <a:picLocks noChangeAspect="1" noChangeArrowheads="1"/>
          </p:cNvPicPr>
          <p:nvPr/>
        </p:nvPicPr>
        <p:blipFill>
          <a:blip r:embed="rId14" cstate="print"/>
          <a:srcRect t="15076" b="14644"/>
          <a:stretch>
            <a:fillRect/>
          </a:stretch>
        </p:blipFill>
        <p:spPr bwMode="auto">
          <a:xfrm>
            <a:off x="177800" y="5976938"/>
            <a:ext cx="1154113" cy="881062"/>
          </a:xfrm>
          <a:prstGeom prst="rect">
            <a:avLst/>
          </a:prstGeom>
          <a:noFill/>
          <a:ln w="9525">
            <a:noFill/>
            <a:miter lim="800000"/>
            <a:headEnd/>
            <a:tailEnd/>
          </a:ln>
        </p:spPr>
      </p:pic>
      <p:pic>
        <p:nvPicPr>
          <p:cNvPr id="18443" name="Picture 115" descr="nipne"/>
          <p:cNvPicPr>
            <a:picLocks noChangeAspect="1" noChangeArrowheads="1"/>
          </p:cNvPicPr>
          <p:nvPr/>
        </p:nvPicPr>
        <p:blipFill>
          <a:blip r:embed="rId15" cstate="print"/>
          <a:srcRect l="-5" r="59155"/>
          <a:stretch>
            <a:fillRect/>
          </a:stretch>
        </p:blipFill>
        <p:spPr bwMode="auto">
          <a:xfrm>
            <a:off x="106363" y="4968875"/>
            <a:ext cx="993775" cy="936625"/>
          </a:xfrm>
          <a:prstGeom prst="rect">
            <a:avLst/>
          </a:prstGeom>
          <a:noFill/>
          <a:ln w="9525">
            <a:noFill/>
            <a:miter lim="800000"/>
            <a:headEnd/>
            <a:tailEnd/>
          </a:ln>
        </p:spPr>
      </p:pic>
      <p:grpSp>
        <p:nvGrpSpPr>
          <p:cNvPr id="18444" name="Group 117"/>
          <p:cNvGrpSpPr>
            <a:grpSpLocks noChangeAspect="1"/>
          </p:cNvGrpSpPr>
          <p:nvPr/>
        </p:nvGrpSpPr>
        <p:grpSpPr bwMode="auto">
          <a:xfrm>
            <a:off x="7972425" y="3856038"/>
            <a:ext cx="946150" cy="836612"/>
            <a:chOff x="5276" y="14933"/>
            <a:chExt cx="2720" cy="2540"/>
          </a:xfrm>
        </p:grpSpPr>
        <p:pic>
          <p:nvPicPr>
            <p:cNvPr id="18458" name="Picture 118" descr="H_haut4"/>
            <p:cNvPicPr>
              <a:picLocks noChangeAspect="1" noChangeArrowheads="1"/>
            </p:cNvPicPr>
            <p:nvPr/>
          </p:nvPicPr>
          <p:blipFill>
            <a:blip r:embed="rId16" cstate="print"/>
            <a:srcRect l="44244" r="15762" b="65787"/>
            <a:stretch>
              <a:fillRect/>
            </a:stretch>
          </p:blipFill>
          <p:spPr bwMode="auto">
            <a:xfrm>
              <a:off x="5276" y="16657"/>
              <a:ext cx="2720" cy="816"/>
            </a:xfrm>
            <a:prstGeom prst="rect">
              <a:avLst/>
            </a:prstGeom>
            <a:noFill/>
            <a:ln w="9525">
              <a:noFill/>
              <a:miter lim="800000"/>
              <a:headEnd/>
              <a:tailEnd/>
            </a:ln>
          </p:spPr>
        </p:pic>
        <p:pic>
          <p:nvPicPr>
            <p:cNvPr id="18459" name="Picture 119" descr="home page"/>
            <p:cNvPicPr>
              <a:picLocks noChangeAspect="1" noChangeArrowheads="1"/>
            </p:cNvPicPr>
            <p:nvPr/>
          </p:nvPicPr>
          <p:blipFill>
            <a:blip r:embed="rId17" cstate="print"/>
            <a:srcRect l="44244" t="10233" r="15762"/>
            <a:stretch>
              <a:fillRect/>
            </a:stretch>
          </p:blipFill>
          <p:spPr bwMode="auto">
            <a:xfrm>
              <a:off x="5276" y="14933"/>
              <a:ext cx="2720" cy="1737"/>
            </a:xfrm>
            <a:prstGeom prst="rect">
              <a:avLst/>
            </a:prstGeom>
            <a:noFill/>
            <a:ln w="9525">
              <a:noFill/>
              <a:miter lim="800000"/>
              <a:headEnd/>
              <a:tailEnd/>
            </a:ln>
          </p:spPr>
        </p:pic>
      </p:grpSp>
      <p:pic>
        <p:nvPicPr>
          <p:cNvPr id="18445" name="Picture 121" descr="logojyvaskyla"/>
          <p:cNvPicPr>
            <a:picLocks noChangeAspect="1" noChangeArrowheads="1"/>
          </p:cNvPicPr>
          <p:nvPr/>
        </p:nvPicPr>
        <p:blipFill>
          <a:blip r:embed="rId18" cstate="print"/>
          <a:srcRect/>
          <a:stretch>
            <a:fillRect/>
          </a:stretch>
        </p:blipFill>
        <p:spPr bwMode="auto">
          <a:xfrm>
            <a:off x="6877050" y="6237288"/>
            <a:ext cx="2266950" cy="622300"/>
          </a:xfrm>
          <a:prstGeom prst="rect">
            <a:avLst/>
          </a:prstGeom>
          <a:noFill/>
          <a:ln w="9525">
            <a:noFill/>
            <a:miter lim="800000"/>
            <a:headEnd/>
            <a:tailEnd/>
          </a:ln>
        </p:spPr>
      </p:pic>
      <p:pic>
        <p:nvPicPr>
          <p:cNvPr id="18446" name="Picture 32"/>
          <p:cNvPicPr>
            <a:picLocks noChangeAspect="1" noChangeArrowheads="1"/>
          </p:cNvPicPr>
          <p:nvPr/>
        </p:nvPicPr>
        <p:blipFill>
          <a:blip r:embed="rId19" cstate="print"/>
          <a:srcRect/>
          <a:stretch>
            <a:fillRect/>
          </a:stretch>
        </p:blipFill>
        <p:spPr bwMode="auto">
          <a:xfrm>
            <a:off x="115888" y="1195388"/>
            <a:ext cx="1287462" cy="892175"/>
          </a:xfrm>
          <a:prstGeom prst="rect">
            <a:avLst/>
          </a:prstGeom>
          <a:noFill/>
          <a:ln w="9525">
            <a:noFill/>
            <a:miter lim="800000"/>
            <a:headEnd/>
            <a:tailEnd/>
          </a:ln>
        </p:spPr>
      </p:pic>
      <p:grpSp>
        <p:nvGrpSpPr>
          <p:cNvPr id="18447" name="Group 4"/>
          <p:cNvGrpSpPr>
            <a:grpSpLocks/>
          </p:cNvGrpSpPr>
          <p:nvPr/>
        </p:nvGrpSpPr>
        <p:grpSpPr bwMode="auto">
          <a:xfrm>
            <a:off x="5651500" y="6065838"/>
            <a:ext cx="1441450" cy="792162"/>
            <a:chOff x="1619672" y="6021288"/>
            <a:chExt cx="1440160" cy="792088"/>
          </a:xfrm>
        </p:grpSpPr>
        <p:pic>
          <p:nvPicPr>
            <p:cNvPr id="18456" name="Picture 1"/>
            <p:cNvPicPr>
              <a:picLocks noChangeAspect="1"/>
            </p:cNvPicPr>
            <p:nvPr/>
          </p:nvPicPr>
          <p:blipFill>
            <a:blip r:embed="rId20" cstate="print"/>
            <a:srcRect/>
            <a:stretch>
              <a:fillRect/>
            </a:stretch>
          </p:blipFill>
          <p:spPr bwMode="auto">
            <a:xfrm>
              <a:off x="1619672" y="6157303"/>
              <a:ext cx="1440160" cy="656073"/>
            </a:xfrm>
            <a:prstGeom prst="rect">
              <a:avLst/>
            </a:prstGeom>
            <a:noFill/>
            <a:ln w="9525">
              <a:noFill/>
              <a:miter lim="800000"/>
              <a:headEnd/>
              <a:tailEnd/>
            </a:ln>
          </p:spPr>
        </p:pic>
        <p:sp>
          <p:nvSpPr>
            <p:cNvPr id="18457" name="TextBox 3"/>
            <p:cNvSpPr txBox="1">
              <a:spLocks noChangeArrowheads="1"/>
            </p:cNvSpPr>
            <p:nvPr/>
          </p:nvSpPr>
          <p:spPr bwMode="auto">
            <a:xfrm>
              <a:off x="1691680" y="6021288"/>
              <a:ext cx="806719" cy="369332"/>
            </a:xfrm>
            <a:prstGeom prst="rect">
              <a:avLst/>
            </a:prstGeom>
            <a:noFill/>
            <a:ln w="9525">
              <a:noFill/>
              <a:miter lim="800000"/>
              <a:headEnd/>
              <a:tailEnd/>
            </a:ln>
          </p:spPr>
          <p:txBody>
            <a:bodyPr wrap="none">
              <a:spAutoFit/>
            </a:bodyPr>
            <a:lstStyle/>
            <a:p>
              <a:r>
                <a:rPr lang="en-US"/>
                <a:t>FRANZ</a:t>
              </a:r>
            </a:p>
          </p:txBody>
        </p:sp>
      </p:grpSp>
      <p:grpSp>
        <p:nvGrpSpPr>
          <p:cNvPr id="18448" name="Group 18"/>
          <p:cNvGrpSpPr>
            <a:grpSpLocks/>
          </p:cNvGrpSpPr>
          <p:nvPr/>
        </p:nvGrpSpPr>
        <p:grpSpPr bwMode="auto">
          <a:xfrm>
            <a:off x="7956550" y="4721225"/>
            <a:ext cx="930275" cy="960438"/>
            <a:chOff x="7956376" y="4365104"/>
            <a:chExt cx="930670" cy="960264"/>
          </a:xfrm>
        </p:grpSpPr>
        <p:pic>
          <p:nvPicPr>
            <p:cNvPr id="18454" name="Picture 120" descr="intro_12"/>
            <p:cNvPicPr>
              <a:picLocks noChangeAspect="1" noChangeArrowheads="1"/>
            </p:cNvPicPr>
            <p:nvPr/>
          </p:nvPicPr>
          <p:blipFill>
            <a:blip r:embed="rId21" cstate="print"/>
            <a:srcRect/>
            <a:stretch>
              <a:fillRect/>
            </a:stretch>
          </p:blipFill>
          <p:spPr bwMode="auto">
            <a:xfrm>
              <a:off x="7972594" y="4437112"/>
              <a:ext cx="914452" cy="888256"/>
            </a:xfrm>
            <a:prstGeom prst="rect">
              <a:avLst/>
            </a:prstGeom>
            <a:noFill/>
            <a:ln w="57150">
              <a:noFill/>
              <a:miter lim="800000"/>
              <a:headEnd/>
              <a:tailEnd/>
            </a:ln>
          </p:spPr>
        </p:pic>
        <p:sp>
          <p:nvSpPr>
            <p:cNvPr id="18455" name="TextBox 6"/>
            <p:cNvSpPr txBox="1">
              <a:spLocks noChangeArrowheads="1"/>
            </p:cNvSpPr>
            <p:nvPr/>
          </p:nvSpPr>
          <p:spPr bwMode="auto">
            <a:xfrm>
              <a:off x="7956376" y="4365104"/>
              <a:ext cx="511077" cy="369332"/>
            </a:xfrm>
            <a:prstGeom prst="rect">
              <a:avLst/>
            </a:prstGeom>
            <a:noFill/>
            <a:ln w="9525">
              <a:noFill/>
              <a:miter lim="800000"/>
              <a:headEnd/>
              <a:tailEnd/>
            </a:ln>
          </p:spPr>
          <p:txBody>
            <a:bodyPr wrap="none">
              <a:spAutoFit/>
            </a:bodyPr>
            <a:lstStyle/>
            <a:p>
              <a:r>
                <a:rPr lang="en-US">
                  <a:solidFill>
                    <a:schemeClr val="bg1"/>
                  </a:solidFill>
                </a:rPr>
                <a:t>NPI</a:t>
              </a:r>
            </a:p>
          </p:txBody>
        </p:sp>
      </p:grpSp>
      <p:grpSp>
        <p:nvGrpSpPr>
          <p:cNvPr id="18449" name="Group 28"/>
          <p:cNvGrpSpPr>
            <a:grpSpLocks/>
          </p:cNvGrpSpPr>
          <p:nvPr/>
        </p:nvGrpSpPr>
        <p:grpSpPr bwMode="auto">
          <a:xfrm>
            <a:off x="4716463" y="5994400"/>
            <a:ext cx="863600" cy="863600"/>
            <a:chOff x="5724128" y="5949280"/>
            <a:chExt cx="864096" cy="864096"/>
          </a:xfrm>
        </p:grpSpPr>
        <p:pic>
          <p:nvPicPr>
            <p:cNvPr id="18452" name="Picture 20"/>
            <p:cNvPicPr>
              <a:picLocks noChangeAspect="1"/>
            </p:cNvPicPr>
            <p:nvPr/>
          </p:nvPicPr>
          <p:blipFill>
            <a:blip r:embed="rId22" cstate="print"/>
            <a:srcRect/>
            <a:stretch>
              <a:fillRect/>
            </a:stretch>
          </p:blipFill>
          <p:spPr bwMode="auto">
            <a:xfrm>
              <a:off x="5724128" y="5949280"/>
              <a:ext cx="864096" cy="864096"/>
            </a:xfrm>
            <a:prstGeom prst="rect">
              <a:avLst/>
            </a:prstGeom>
            <a:noFill/>
            <a:ln w="9525">
              <a:noFill/>
              <a:miter lim="800000"/>
              <a:headEnd/>
              <a:tailEnd/>
            </a:ln>
          </p:spPr>
        </p:pic>
        <p:sp>
          <p:nvSpPr>
            <p:cNvPr id="18453" name="TextBox 27"/>
            <p:cNvSpPr txBox="1">
              <a:spLocks noChangeArrowheads="1"/>
            </p:cNvSpPr>
            <p:nvPr/>
          </p:nvSpPr>
          <p:spPr bwMode="auto">
            <a:xfrm>
              <a:off x="5828971" y="6093296"/>
              <a:ext cx="687245" cy="369332"/>
            </a:xfrm>
            <a:prstGeom prst="rect">
              <a:avLst/>
            </a:prstGeom>
            <a:noFill/>
            <a:ln w="9525">
              <a:noFill/>
              <a:miter lim="800000"/>
              <a:headEnd/>
              <a:tailEnd/>
            </a:ln>
          </p:spPr>
          <p:txBody>
            <a:bodyPr wrap="none">
              <a:spAutoFit/>
            </a:bodyPr>
            <a:lstStyle/>
            <a:p>
              <a:r>
                <a:rPr lang="en-US"/>
                <a:t>VERA</a:t>
              </a:r>
            </a:p>
          </p:txBody>
        </p:sp>
      </p:grpSp>
      <p:pic>
        <p:nvPicPr>
          <p:cNvPr id="18450" name="Picture 29"/>
          <p:cNvPicPr>
            <a:picLocks noChangeAspect="1"/>
          </p:cNvPicPr>
          <p:nvPr/>
        </p:nvPicPr>
        <p:blipFill>
          <a:blip r:embed="rId23" cstate="print"/>
          <a:srcRect/>
          <a:stretch>
            <a:fillRect/>
          </a:stretch>
        </p:blipFill>
        <p:spPr bwMode="auto">
          <a:xfrm>
            <a:off x="7885113" y="5810250"/>
            <a:ext cx="1258887" cy="461963"/>
          </a:xfrm>
          <a:prstGeom prst="rect">
            <a:avLst/>
          </a:prstGeom>
          <a:noFill/>
          <a:ln w="9525">
            <a:noFill/>
            <a:miter lim="800000"/>
            <a:headEnd/>
            <a:tailEnd/>
          </a:ln>
        </p:spPr>
      </p:pic>
      <p:pic>
        <p:nvPicPr>
          <p:cNvPr id="18451" name="Picture 30"/>
          <p:cNvPicPr>
            <a:picLocks noChangeAspect="1"/>
          </p:cNvPicPr>
          <p:nvPr/>
        </p:nvPicPr>
        <p:blipFill>
          <a:blip r:embed="rId24" cstate="print"/>
          <a:srcRect/>
          <a:stretch>
            <a:fillRect/>
          </a:stretch>
        </p:blipFill>
        <p:spPr bwMode="auto">
          <a:xfrm>
            <a:off x="1835150" y="6208713"/>
            <a:ext cx="2740025" cy="60483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Titel 1"/>
          <p:cNvSpPr>
            <a:spLocks noGrp="1"/>
          </p:cNvSpPr>
          <p:nvPr>
            <p:ph type="title"/>
          </p:nvPr>
        </p:nvSpPr>
        <p:spPr bwMode="auto">
          <a:xfrm>
            <a:off x="408038" y="559774"/>
            <a:ext cx="8229600" cy="6334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sz="2400" b="1" dirty="0">
                <a:solidFill>
                  <a:srgbClr val="000000"/>
                </a:solidFill>
              </a:rPr>
              <a:t>CHANDA Transnational </a:t>
            </a:r>
            <a:r>
              <a:rPr lang="en-US" altLang="en-US" sz="2400" b="1" dirty="0" smtClean="0">
                <a:solidFill>
                  <a:srgbClr val="000000"/>
                </a:solidFill>
              </a:rPr>
              <a:t>Access </a:t>
            </a:r>
            <a:r>
              <a:rPr lang="de-DE" altLang="en-US" sz="2400" b="1" dirty="0" smtClean="0"/>
              <a:t>status (2014)</a:t>
            </a:r>
            <a:endParaRPr lang="en-US" altLang="en-US" sz="2400" b="1" dirty="0" smtClean="0"/>
          </a:p>
        </p:txBody>
      </p:sp>
      <p:sp>
        <p:nvSpPr>
          <p:cNvPr id="44035" name="Inhaltsplatzhalter 2"/>
          <p:cNvSpPr>
            <a:spLocks noGrp="1"/>
          </p:cNvSpPr>
          <p:nvPr>
            <p:ph idx="1"/>
          </p:nvPr>
        </p:nvSpPr>
        <p:spPr bwMode="auto">
          <a:xfrm>
            <a:off x="395654" y="1341438"/>
            <a:ext cx="8229600" cy="45259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buFontTx/>
              <a:buNone/>
            </a:pPr>
            <a:r>
              <a:rPr lang="de-DE" altLang="en-US" sz="2000" dirty="0" smtClean="0"/>
              <a:t>21 Experiment proposals submitted:</a:t>
            </a:r>
          </a:p>
          <a:p>
            <a:pPr marL="0" indent="0">
              <a:buFontTx/>
              <a:buNone/>
            </a:pPr>
            <a:r>
              <a:rPr lang="de-DE" altLang="en-US" sz="2000" dirty="0" smtClean="0"/>
              <a:t>15 Proposals supported with 1458 hours (36%)</a:t>
            </a:r>
          </a:p>
          <a:p>
            <a:pPr marL="0" indent="0">
              <a:buFontTx/>
              <a:buNone/>
            </a:pPr>
            <a:endParaRPr lang="de-DE" altLang="en-US" sz="2000" dirty="0" smtClean="0"/>
          </a:p>
          <a:p>
            <a:pPr marL="0" indent="0">
              <a:buFontTx/>
              <a:buNone/>
            </a:pPr>
            <a:r>
              <a:rPr lang="de-DE" altLang="en-US" sz="2000" dirty="0" smtClean="0"/>
              <a:t>9 Scientific visit proposals submitted </a:t>
            </a:r>
          </a:p>
          <a:p>
            <a:pPr marL="0" indent="0">
              <a:buFontTx/>
              <a:buNone/>
            </a:pPr>
            <a:r>
              <a:rPr lang="de-DE" altLang="en-US" sz="2000" dirty="0" smtClean="0"/>
              <a:t>6 scientific visits supported  (37 weeks)  (35%)</a:t>
            </a:r>
          </a:p>
          <a:p>
            <a:pPr marL="0" indent="0">
              <a:buFontTx/>
              <a:buNone/>
            </a:pPr>
            <a:endParaRPr lang="de-DE" altLang="en-US" dirty="0" smtClean="0"/>
          </a:p>
          <a:p>
            <a:pPr marL="0" indent="0">
              <a:buFontTx/>
              <a:buNone/>
            </a:pPr>
            <a:r>
              <a:rPr lang="de-DE" altLang="en-US" sz="1600" dirty="0" smtClean="0"/>
              <a:t>Publications:</a:t>
            </a:r>
          </a:p>
          <a:p>
            <a:pPr marL="0" indent="0">
              <a:buFontTx/>
              <a:buNone/>
            </a:pPr>
            <a:r>
              <a:rPr lang="de-DE" altLang="en-US" sz="1600" dirty="0" smtClean="0"/>
              <a:t>A. Olacel et al. Neutron inelastic scattering cross-section measurements for </a:t>
            </a:r>
            <a:r>
              <a:rPr lang="de-DE" altLang="en-US" sz="1600" baseline="30000" dirty="0" smtClean="0"/>
              <a:t>24</a:t>
            </a:r>
            <a:r>
              <a:rPr lang="de-DE" altLang="en-US" sz="1600" dirty="0" smtClean="0"/>
              <a:t>Mg</a:t>
            </a:r>
            <a:br>
              <a:rPr lang="de-DE" altLang="en-US" sz="1600" dirty="0" smtClean="0"/>
            </a:br>
            <a:r>
              <a:rPr lang="de-DE" altLang="en-US" sz="1600" dirty="0" smtClean="0"/>
              <a:t>Phys. Rev. </a:t>
            </a:r>
            <a:r>
              <a:rPr lang="de-DE" altLang="en-US" sz="1600" b="1" dirty="0" smtClean="0"/>
              <a:t>C 90 </a:t>
            </a:r>
            <a:r>
              <a:rPr lang="de-DE" altLang="en-US" sz="1600" dirty="0" smtClean="0"/>
              <a:t>(2014) 034603</a:t>
            </a:r>
          </a:p>
          <a:p>
            <a:pPr marL="0" indent="0">
              <a:buFontTx/>
              <a:buNone/>
            </a:pPr>
            <a:r>
              <a:rPr lang="de-DE" altLang="en-US" sz="1600" dirty="0" smtClean="0"/>
              <a:t>P. </a:t>
            </a:r>
            <a:r>
              <a:rPr lang="en-US" altLang="en-US" sz="1600" dirty="0" smtClean="0"/>
              <a:t>Ž</a:t>
            </a:r>
            <a:r>
              <a:rPr lang="de-DE" altLang="en-US" sz="1600" dirty="0" smtClean="0"/>
              <a:t>ugec et al., Measurement of the </a:t>
            </a:r>
            <a:r>
              <a:rPr lang="de-DE" altLang="en-US" sz="1600" baseline="30000" dirty="0" smtClean="0"/>
              <a:t>12</a:t>
            </a:r>
            <a:r>
              <a:rPr lang="de-DE" altLang="en-US" sz="1600" dirty="0" smtClean="0"/>
              <a:t>C(n,p)</a:t>
            </a:r>
            <a:r>
              <a:rPr lang="de-DE" altLang="en-US" sz="1600" baseline="30000" dirty="0" smtClean="0"/>
              <a:t>12</a:t>
            </a:r>
            <a:r>
              <a:rPr lang="de-DE" altLang="en-US" sz="1600" dirty="0" smtClean="0"/>
              <a:t>B cross section at n_TOF at CERN by in beam activation analysis, Phys. Rev. </a:t>
            </a:r>
            <a:r>
              <a:rPr lang="de-DE" altLang="en-US" sz="1600" b="1" dirty="0" smtClean="0"/>
              <a:t>C 90 </a:t>
            </a:r>
            <a:r>
              <a:rPr lang="de-DE" altLang="en-US" sz="1600" dirty="0" smtClean="0"/>
              <a:t>(2014) 021601R</a:t>
            </a:r>
          </a:p>
          <a:p>
            <a:pPr marL="0" indent="0">
              <a:buFontTx/>
              <a:buNone/>
            </a:pPr>
            <a:r>
              <a:rPr lang="de-DE" altLang="en-US" sz="1600" dirty="0" smtClean="0"/>
              <a:t>P. </a:t>
            </a:r>
            <a:r>
              <a:rPr lang="en-US" altLang="en-US" sz="1600" dirty="0" smtClean="0"/>
              <a:t>Ž</a:t>
            </a:r>
            <a:r>
              <a:rPr lang="de-DE" altLang="en-US" sz="1600" dirty="0" smtClean="0"/>
              <a:t>ugec et al., GEANT4 simulation of the neutron background of the C</a:t>
            </a:r>
            <a:r>
              <a:rPr lang="de-DE" altLang="en-US" sz="1600" baseline="-25000" dirty="0" smtClean="0"/>
              <a:t>6</a:t>
            </a:r>
            <a:r>
              <a:rPr lang="de-DE" altLang="en-US" sz="1600" dirty="0" smtClean="0"/>
              <a:t>D</a:t>
            </a:r>
            <a:r>
              <a:rPr lang="de-DE" altLang="en-US" sz="1600" baseline="-25000" dirty="0" smtClean="0"/>
              <a:t>6</a:t>
            </a:r>
            <a:r>
              <a:rPr lang="de-DE" altLang="en-US" sz="1600" dirty="0" smtClean="0"/>
              <a:t> set-up for capture studies at n_TOF, Nucl. Inst. Meth. </a:t>
            </a:r>
            <a:r>
              <a:rPr lang="de-DE" altLang="en-US" sz="1600" b="1" dirty="0" smtClean="0"/>
              <a:t>A 760  </a:t>
            </a:r>
            <a:r>
              <a:rPr lang="de-DE" altLang="en-US" sz="1600" dirty="0" smtClean="0"/>
              <a:t>(2014) 57</a:t>
            </a:r>
            <a:endParaRPr lang="en-US" altLang="en-US" dirty="0" smtClean="0"/>
          </a:p>
        </p:txBody>
      </p:sp>
    </p:spTree>
    <p:extLst>
      <p:ext uri="{BB962C8B-B14F-4D97-AF65-F5344CB8AC3E}">
        <p14:creationId xmlns:p14="http://schemas.microsoft.com/office/powerpoint/2010/main" val="305177370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1 Título"/>
          <p:cNvSpPr>
            <a:spLocks noGrp="1"/>
          </p:cNvSpPr>
          <p:nvPr>
            <p:ph type="ctrTitle"/>
          </p:nvPr>
        </p:nvSpPr>
        <p:spPr>
          <a:xfrm>
            <a:off x="784225" y="484188"/>
            <a:ext cx="7772400" cy="857250"/>
          </a:xfrm>
        </p:spPr>
        <p:txBody>
          <a:bodyPr/>
          <a:lstStyle/>
          <a:p>
            <a:r>
              <a:rPr lang="es-ES" sz="2800" b="1" dirty="0" smtClean="0">
                <a:solidFill>
                  <a:schemeClr val="tx1"/>
                </a:solidFill>
              </a:rPr>
              <a:t>CHANDA</a:t>
            </a:r>
          </a:p>
        </p:txBody>
      </p:sp>
      <p:sp>
        <p:nvSpPr>
          <p:cNvPr id="16387" name="3 CuadroTexto"/>
          <p:cNvSpPr txBox="1">
            <a:spLocks noChangeArrowheads="1"/>
          </p:cNvSpPr>
          <p:nvPr/>
        </p:nvSpPr>
        <p:spPr bwMode="auto">
          <a:xfrm>
            <a:off x="714375" y="1300163"/>
            <a:ext cx="7929563" cy="708025"/>
          </a:xfrm>
          <a:prstGeom prst="rect">
            <a:avLst/>
          </a:prstGeom>
          <a:noFill/>
          <a:ln w="9525">
            <a:noFill/>
            <a:miter lim="800000"/>
            <a:headEnd/>
            <a:tailEnd/>
          </a:ln>
        </p:spPr>
        <p:txBody>
          <a:bodyPr>
            <a:spAutoFit/>
          </a:bodyPr>
          <a:lstStyle/>
          <a:p>
            <a:pPr algn="ctr"/>
            <a:r>
              <a:rPr lang="en-US" sz="2000" b="1">
                <a:solidFill>
                  <a:srgbClr val="0000FF"/>
                </a:solidFill>
              </a:rPr>
              <a:t>SOLVING </a:t>
            </a:r>
            <a:r>
              <a:rPr lang="en-US" sz="2000" b="1" u="sng">
                <a:solidFill>
                  <a:srgbClr val="0000FF"/>
                </a:solidFill>
              </a:rPr>
              <a:t>CHA</a:t>
            </a:r>
            <a:r>
              <a:rPr lang="en-US" sz="2000" b="1">
                <a:solidFill>
                  <a:srgbClr val="0000FF"/>
                </a:solidFill>
              </a:rPr>
              <a:t>LLENGES IN </a:t>
            </a:r>
            <a:r>
              <a:rPr lang="en-US" sz="2000" b="1" u="sng">
                <a:solidFill>
                  <a:srgbClr val="0000FF"/>
                </a:solidFill>
              </a:rPr>
              <a:t>N</a:t>
            </a:r>
            <a:r>
              <a:rPr lang="en-US" sz="2000" b="1">
                <a:solidFill>
                  <a:srgbClr val="0000FF"/>
                </a:solidFill>
              </a:rPr>
              <a:t>UCLEAR </a:t>
            </a:r>
            <a:r>
              <a:rPr lang="en-US" sz="2000" b="1" u="sng">
                <a:solidFill>
                  <a:srgbClr val="0000FF"/>
                </a:solidFill>
              </a:rPr>
              <a:t>DA</a:t>
            </a:r>
            <a:r>
              <a:rPr lang="en-US" sz="2000" b="1">
                <a:solidFill>
                  <a:srgbClr val="0000FF"/>
                </a:solidFill>
              </a:rPr>
              <a:t>TA FOR THE SAFETY OF EUROPEAN NUCLEAR FACILITIES</a:t>
            </a:r>
            <a:endParaRPr lang="es-ES" sz="2000">
              <a:solidFill>
                <a:srgbClr val="0000FF"/>
              </a:solidFill>
            </a:endParaRPr>
          </a:p>
        </p:txBody>
      </p:sp>
      <p:sp>
        <p:nvSpPr>
          <p:cNvPr id="16388" name="4 CuadroTexto"/>
          <p:cNvSpPr txBox="1">
            <a:spLocks noChangeArrowheads="1"/>
          </p:cNvSpPr>
          <p:nvPr/>
        </p:nvSpPr>
        <p:spPr bwMode="auto">
          <a:xfrm>
            <a:off x="285750" y="2085975"/>
            <a:ext cx="8686800" cy="646113"/>
          </a:xfrm>
          <a:prstGeom prst="rect">
            <a:avLst/>
          </a:prstGeom>
          <a:noFill/>
          <a:ln w="9525">
            <a:noFill/>
            <a:miter lim="800000"/>
            <a:headEnd/>
            <a:tailEnd/>
          </a:ln>
        </p:spPr>
        <p:txBody>
          <a:bodyPr wrap="none">
            <a:spAutoFit/>
          </a:bodyPr>
          <a:lstStyle/>
          <a:p>
            <a:r>
              <a:rPr lang="en-US"/>
              <a:t>FP7-Fission-2013 Approved Project</a:t>
            </a:r>
            <a:endParaRPr lang="en-US" b="1"/>
          </a:p>
          <a:p>
            <a:r>
              <a:rPr lang="en-US" b="1"/>
              <a:t>CP-CSA</a:t>
            </a:r>
            <a:r>
              <a:rPr lang="en-US"/>
              <a:t> (Combination of Collaborative projects, Coordination and Support Actions)</a:t>
            </a:r>
            <a:endParaRPr lang="es-ES"/>
          </a:p>
        </p:txBody>
      </p:sp>
      <p:sp>
        <p:nvSpPr>
          <p:cNvPr id="16389" name="5 CuadroTexto"/>
          <p:cNvSpPr txBox="1">
            <a:spLocks noChangeArrowheads="1"/>
          </p:cNvSpPr>
          <p:nvPr/>
        </p:nvSpPr>
        <p:spPr bwMode="auto">
          <a:xfrm>
            <a:off x="285750" y="2728913"/>
            <a:ext cx="8572500" cy="1323975"/>
          </a:xfrm>
          <a:prstGeom prst="rect">
            <a:avLst/>
          </a:prstGeom>
          <a:noFill/>
          <a:ln w="9525">
            <a:noFill/>
            <a:miter lim="800000"/>
            <a:headEnd/>
            <a:tailEnd/>
          </a:ln>
        </p:spPr>
        <p:txBody>
          <a:bodyPr>
            <a:spAutoFit/>
          </a:bodyPr>
          <a:lstStyle/>
          <a:p>
            <a:r>
              <a:rPr lang="en-US" b="1" dirty="0"/>
              <a:t>Fission-2013-4.1.2</a:t>
            </a:r>
            <a:r>
              <a:rPr lang="en-US" dirty="0"/>
              <a:t>: Support to a pan-European Integrated Research Infrastructure Initiative for increased safety of nuclear systems at EU level</a:t>
            </a:r>
          </a:p>
          <a:p>
            <a:endParaRPr lang="en-US" sz="800" dirty="0"/>
          </a:p>
          <a:p>
            <a:r>
              <a:rPr lang="en-US" dirty="0"/>
              <a:t>Submitted: </a:t>
            </a:r>
            <a:r>
              <a:rPr lang="en-US" dirty="0">
                <a:solidFill>
                  <a:srgbClr val="0000FF"/>
                </a:solidFill>
              </a:rPr>
              <a:t>Nov 13</a:t>
            </a:r>
            <a:r>
              <a:rPr lang="en-US" baseline="30000" dirty="0">
                <a:solidFill>
                  <a:srgbClr val="0000FF"/>
                </a:solidFill>
              </a:rPr>
              <a:t>th</a:t>
            </a:r>
            <a:r>
              <a:rPr lang="en-US" dirty="0">
                <a:solidFill>
                  <a:srgbClr val="0000FF"/>
                </a:solidFill>
              </a:rPr>
              <a:t>, 2012. </a:t>
            </a:r>
            <a:r>
              <a:rPr lang="en-US" dirty="0"/>
              <a:t>Start: </a:t>
            </a:r>
            <a:r>
              <a:rPr lang="en-US" dirty="0">
                <a:solidFill>
                  <a:srgbClr val="0000FF"/>
                </a:solidFill>
                <a:sym typeface="Symbol" pitchFamily="18" charset="2"/>
              </a:rPr>
              <a:t>1 Dec</a:t>
            </a:r>
            <a:r>
              <a:rPr lang="en-US" dirty="0">
                <a:solidFill>
                  <a:srgbClr val="0000FF"/>
                </a:solidFill>
              </a:rPr>
              <a:t>. 2013</a:t>
            </a:r>
            <a:r>
              <a:rPr lang="en-US" dirty="0"/>
              <a:t>, Kick-off: </a:t>
            </a:r>
            <a:r>
              <a:rPr lang="en-US" u="sng" dirty="0" smtClean="0">
                <a:solidFill>
                  <a:srgbClr val="0000FF"/>
                </a:solidFill>
              </a:rPr>
              <a:t>Dec</a:t>
            </a:r>
            <a:r>
              <a:rPr lang="en-US" dirty="0">
                <a:solidFill>
                  <a:srgbClr val="0000FF"/>
                </a:solidFill>
              </a:rPr>
              <a:t>. 2013</a:t>
            </a:r>
          </a:p>
          <a:p>
            <a:r>
              <a:rPr lang="en-US" dirty="0"/>
              <a:t>Duration proposed: </a:t>
            </a:r>
            <a:r>
              <a:rPr lang="en-US" dirty="0">
                <a:solidFill>
                  <a:srgbClr val="0000FF"/>
                </a:solidFill>
              </a:rPr>
              <a:t>48 months</a:t>
            </a:r>
            <a:r>
              <a:rPr lang="en-US" dirty="0"/>
              <a:t>. EU funding: </a:t>
            </a:r>
            <a:r>
              <a:rPr lang="en-US" u="sng" dirty="0">
                <a:solidFill>
                  <a:srgbClr val="0000FF"/>
                </a:solidFill>
              </a:rPr>
              <a:t>5.4</a:t>
            </a:r>
            <a:r>
              <a:rPr lang="en-US" dirty="0">
                <a:solidFill>
                  <a:srgbClr val="0000FF"/>
                </a:solidFill>
              </a:rPr>
              <a:t> </a:t>
            </a:r>
            <a:r>
              <a:rPr lang="en-US" dirty="0" err="1">
                <a:solidFill>
                  <a:srgbClr val="0000FF"/>
                </a:solidFill>
              </a:rPr>
              <a:t>MEuro</a:t>
            </a:r>
            <a:r>
              <a:rPr lang="en-US" dirty="0"/>
              <a:t>.</a:t>
            </a:r>
            <a:endParaRPr lang="es-ES" dirty="0"/>
          </a:p>
        </p:txBody>
      </p:sp>
      <p:sp>
        <p:nvSpPr>
          <p:cNvPr id="16390" name="7 CuadroTexto"/>
          <p:cNvSpPr txBox="1">
            <a:spLocks noChangeArrowheads="1"/>
          </p:cNvSpPr>
          <p:nvPr/>
        </p:nvSpPr>
        <p:spPr bwMode="auto">
          <a:xfrm>
            <a:off x="285750" y="4043363"/>
            <a:ext cx="5000625" cy="2030412"/>
          </a:xfrm>
          <a:prstGeom prst="rect">
            <a:avLst/>
          </a:prstGeom>
          <a:noFill/>
          <a:ln w="9525">
            <a:noFill/>
            <a:miter lim="800000"/>
            <a:headEnd/>
            <a:tailEnd/>
          </a:ln>
        </p:spPr>
        <p:txBody>
          <a:bodyPr>
            <a:spAutoFit/>
          </a:bodyPr>
          <a:lstStyle/>
          <a:p>
            <a:r>
              <a:rPr lang="es-ES" b="1" u="sng"/>
              <a:t>Participants:</a:t>
            </a:r>
            <a:endParaRPr lang="es-ES"/>
          </a:p>
          <a:p>
            <a:r>
              <a:rPr lang="es-ES" b="1" u="sng"/>
              <a:t>CIEMAT</a:t>
            </a:r>
            <a:r>
              <a:rPr lang="es-ES"/>
              <a:t>, ANSALDO, CCFE, CEA, CERN, CNRS, CSIC, ENEA, GANIL, HZDR, IFIN-HH, INFN, IST-ID, JRC, JSI, JYU, KFKI, NNL, NPI, NPL, NRG, NTUA, PSI, PTB, SCK, TUW, UB, UFrank, UMainz, UMan, UPC, UPM, USC, UU, UOslo.</a:t>
            </a:r>
          </a:p>
        </p:txBody>
      </p:sp>
      <p:sp>
        <p:nvSpPr>
          <p:cNvPr id="16391" name="8 CuadroTexto"/>
          <p:cNvSpPr txBox="1">
            <a:spLocks noChangeArrowheads="1"/>
          </p:cNvSpPr>
          <p:nvPr/>
        </p:nvSpPr>
        <p:spPr bwMode="auto">
          <a:xfrm>
            <a:off x="285750" y="6073775"/>
            <a:ext cx="2386013" cy="369888"/>
          </a:xfrm>
          <a:prstGeom prst="rect">
            <a:avLst/>
          </a:prstGeom>
          <a:noFill/>
          <a:ln w="9525">
            <a:noFill/>
            <a:miter lim="800000"/>
            <a:headEnd/>
            <a:tailEnd/>
          </a:ln>
        </p:spPr>
        <p:txBody>
          <a:bodyPr wrap="none">
            <a:spAutoFit/>
          </a:bodyPr>
          <a:lstStyle/>
          <a:p>
            <a:r>
              <a:rPr lang="es-ES"/>
              <a:t>Coordinator: </a:t>
            </a:r>
            <a:r>
              <a:rPr lang="es-ES" b="1"/>
              <a:t>CIEMAT</a:t>
            </a:r>
            <a:endParaRPr lang="es-ES"/>
          </a:p>
        </p:txBody>
      </p:sp>
      <p:grpSp>
        <p:nvGrpSpPr>
          <p:cNvPr id="16392" name="Group 6"/>
          <p:cNvGrpSpPr>
            <a:grpSpLocks/>
          </p:cNvGrpSpPr>
          <p:nvPr/>
        </p:nvGrpSpPr>
        <p:grpSpPr bwMode="auto">
          <a:xfrm>
            <a:off x="5594350" y="4229100"/>
            <a:ext cx="3154363" cy="1950597"/>
            <a:chOff x="5594113" y="3929066"/>
            <a:chExt cx="3154351" cy="1951023"/>
          </a:xfrm>
        </p:grpSpPr>
        <p:pic>
          <p:nvPicPr>
            <p:cNvPr id="16393" name="Picture 2"/>
            <p:cNvPicPr>
              <a:picLocks noChangeAspect="1" noChangeArrowheads="1"/>
            </p:cNvPicPr>
            <p:nvPr/>
          </p:nvPicPr>
          <p:blipFill>
            <a:blip r:embed="rId3" cstate="print"/>
            <a:srcRect/>
            <a:stretch>
              <a:fillRect/>
            </a:stretch>
          </p:blipFill>
          <p:spPr bwMode="auto">
            <a:xfrm>
              <a:off x="5594113" y="3929066"/>
              <a:ext cx="3121291" cy="1857388"/>
            </a:xfrm>
            <a:prstGeom prst="rect">
              <a:avLst/>
            </a:prstGeom>
            <a:noFill/>
            <a:ln w="9525">
              <a:noFill/>
              <a:miter lim="800000"/>
              <a:headEnd/>
              <a:tailEnd/>
            </a:ln>
          </p:spPr>
        </p:pic>
        <p:sp>
          <p:nvSpPr>
            <p:cNvPr id="16394" name="TextBox 2"/>
            <p:cNvSpPr txBox="1">
              <a:spLocks noChangeArrowheads="1"/>
            </p:cNvSpPr>
            <p:nvPr/>
          </p:nvSpPr>
          <p:spPr bwMode="auto">
            <a:xfrm>
              <a:off x="5665018" y="5575389"/>
              <a:ext cx="3083446" cy="304700"/>
            </a:xfrm>
            <a:prstGeom prst="rect">
              <a:avLst/>
            </a:prstGeom>
            <a:solidFill>
              <a:schemeClr val="bg1"/>
            </a:solidFill>
            <a:ln w="9525">
              <a:noFill/>
              <a:miter lim="800000"/>
              <a:headEnd/>
              <a:tailEnd/>
            </a:ln>
          </p:spPr>
          <p:txBody>
            <a:bodyPr wrap="none">
              <a:spAutoFit/>
            </a:bodyPr>
            <a:lstStyle/>
            <a:p>
              <a:r>
                <a:rPr lang="en-US" sz="1200" b="1" dirty="0">
                  <a:solidFill>
                    <a:srgbClr val="0000FF"/>
                  </a:solidFill>
                </a:rPr>
                <a:t>CHANDA: 35 participants (18 countries)</a:t>
              </a:r>
            </a:p>
          </p:txBody>
        </p:sp>
      </p:grpSp>
      <p:sp>
        <p:nvSpPr>
          <p:cNvPr id="2" name="1 Rectángulo"/>
          <p:cNvSpPr/>
          <p:nvPr/>
        </p:nvSpPr>
        <p:spPr>
          <a:xfrm>
            <a:off x="5665255" y="6301860"/>
            <a:ext cx="2984535" cy="369332"/>
          </a:xfrm>
          <a:prstGeom prst="rect">
            <a:avLst/>
          </a:prstGeom>
        </p:spPr>
        <p:txBody>
          <a:bodyPr wrap="none">
            <a:spAutoFit/>
          </a:bodyPr>
          <a:lstStyle/>
          <a:p>
            <a:pPr marL="0" indent="0">
              <a:buFontTx/>
              <a:buNone/>
            </a:pPr>
            <a:r>
              <a:rPr lang="en-US" altLang="en-US" b="1" dirty="0">
                <a:hlinkClick r:id="rId4"/>
              </a:rPr>
              <a:t>http://www.chanda-nd.eu/</a:t>
            </a:r>
            <a:endParaRPr lang="en-US" altLang="en-US" b="1"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5750" y="571500"/>
            <a:ext cx="8509000" cy="5643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 name="7 Grupo"/>
          <p:cNvGrpSpPr>
            <a:grpSpLocks/>
          </p:cNvGrpSpPr>
          <p:nvPr/>
        </p:nvGrpSpPr>
        <p:grpSpPr bwMode="auto">
          <a:xfrm>
            <a:off x="142875" y="1571625"/>
            <a:ext cx="3214688" cy="2655888"/>
            <a:chOff x="142845" y="1571612"/>
            <a:chExt cx="3214709" cy="2656477"/>
          </a:xfrm>
        </p:grpSpPr>
        <p:sp>
          <p:nvSpPr>
            <p:cNvPr id="3" name="2 Elipse"/>
            <p:cNvSpPr/>
            <p:nvPr/>
          </p:nvSpPr>
          <p:spPr>
            <a:xfrm>
              <a:off x="1285852" y="1571612"/>
              <a:ext cx="2071702" cy="2286507"/>
            </a:xfrm>
            <a:prstGeom prst="ellipse">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ES"/>
            </a:p>
          </p:txBody>
        </p:sp>
        <p:cxnSp>
          <p:nvCxnSpPr>
            <p:cNvPr id="5" name="4 Conector recto"/>
            <p:cNvCxnSpPr>
              <a:stCxn id="3" idx="2"/>
              <a:endCxn id="23562" idx="0"/>
            </p:cNvCxnSpPr>
            <p:nvPr/>
          </p:nvCxnSpPr>
          <p:spPr>
            <a:xfrm rot="10800000" flipV="1">
              <a:off x="571473" y="2714865"/>
              <a:ext cx="714380" cy="928894"/>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23562" name="5 CuadroTexto"/>
            <p:cNvSpPr txBox="1">
              <a:spLocks noChangeArrowheads="1"/>
            </p:cNvSpPr>
            <p:nvPr/>
          </p:nvSpPr>
          <p:spPr bwMode="auto">
            <a:xfrm>
              <a:off x="142845" y="3643314"/>
              <a:ext cx="857255" cy="584775"/>
            </a:xfrm>
            <a:prstGeom prst="rect">
              <a:avLst/>
            </a:prstGeom>
            <a:noFill/>
            <a:ln w="95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a:solidFill>
                    <a:schemeClr val="tx1"/>
                  </a:solidFill>
                  <a:latin typeface="Calibri" pitchFamily="34" charset="0"/>
                  <a:ea typeface="ＭＳ Ｐゴシック" pitchFamily="34" charset="-128"/>
                </a:defRPr>
              </a:lvl1pPr>
              <a:lvl2pPr marL="742950" indent="-285750" eaLnBrk="0" hangingPunct="0">
                <a:defRPr>
                  <a:solidFill>
                    <a:schemeClr val="tx1"/>
                  </a:solidFill>
                  <a:latin typeface="Calibri" pitchFamily="34" charset="0"/>
                  <a:ea typeface="ＭＳ Ｐゴシック" pitchFamily="34" charset="-128"/>
                </a:defRPr>
              </a:lvl2pPr>
              <a:lvl3pPr marL="1143000" indent="-228600" eaLnBrk="0" hangingPunct="0">
                <a:defRPr>
                  <a:solidFill>
                    <a:schemeClr val="tx1"/>
                  </a:solidFill>
                  <a:latin typeface="Calibri" pitchFamily="34" charset="0"/>
                  <a:ea typeface="ＭＳ Ｐゴシック" pitchFamily="34" charset="-128"/>
                </a:defRPr>
              </a:lvl3pPr>
              <a:lvl4pPr marL="1600200" indent="-228600" eaLnBrk="0" hangingPunct="0">
                <a:defRPr>
                  <a:solidFill>
                    <a:schemeClr val="tx1"/>
                  </a:solidFill>
                  <a:latin typeface="Calibri" pitchFamily="34" charset="0"/>
                  <a:ea typeface="ＭＳ Ｐゴシック" pitchFamily="34" charset="-128"/>
                </a:defRPr>
              </a:lvl4pPr>
              <a:lvl5pPr marL="2057400" indent="-228600" eaLnBrk="0" hangingPunct="0">
                <a:defRPr>
                  <a:solidFill>
                    <a:schemeClr val="tx1"/>
                  </a:solidFill>
                  <a:latin typeface="Calibri" pitchFamily="34" charset="0"/>
                  <a:ea typeface="ＭＳ Ｐゴシック" pitchFamily="34" charset="-128"/>
                </a:defRPr>
              </a:lvl5pPr>
              <a:lvl6pPr marL="2514600" indent="-228600" eaLnBrk="0" fontAlgn="base" hangingPunct="0">
                <a:spcBef>
                  <a:spcPct val="0"/>
                </a:spcBef>
                <a:spcAft>
                  <a:spcPct val="0"/>
                </a:spcAft>
                <a:defRPr>
                  <a:solidFill>
                    <a:schemeClr val="tx1"/>
                  </a:solidFill>
                  <a:latin typeface="Calibri" pitchFamily="34" charset="0"/>
                  <a:ea typeface="ＭＳ Ｐゴシック" pitchFamily="34" charset="-128"/>
                </a:defRPr>
              </a:lvl6pPr>
              <a:lvl7pPr marL="2971800" indent="-228600" eaLnBrk="0" fontAlgn="base" hangingPunct="0">
                <a:spcBef>
                  <a:spcPct val="0"/>
                </a:spcBef>
                <a:spcAft>
                  <a:spcPct val="0"/>
                </a:spcAft>
                <a:defRPr>
                  <a:solidFill>
                    <a:schemeClr val="tx1"/>
                  </a:solidFill>
                  <a:latin typeface="Calibri" pitchFamily="34" charset="0"/>
                  <a:ea typeface="ＭＳ Ｐゴシック" pitchFamily="34" charset="-128"/>
                </a:defRPr>
              </a:lvl7pPr>
              <a:lvl8pPr marL="3429000" indent="-228600" eaLnBrk="0" fontAlgn="base" hangingPunct="0">
                <a:spcBef>
                  <a:spcPct val="0"/>
                </a:spcBef>
                <a:spcAft>
                  <a:spcPct val="0"/>
                </a:spcAft>
                <a:defRPr>
                  <a:solidFill>
                    <a:schemeClr val="tx1"/>
                  </a:solidFill>
                  <a:latin typeface="Calibri" pitchFamily="34" charset="0"/>
                  <a:ea typeface="ＭＳ Ｐゴシック" pitchFamily="34" charset="-128"/>
                </a:defRPr>
              </a:lvl8pPr>
              <a:lvl9pPr marL="3886200" indent="-228600" eaLnBrk="0" fontAlgn="base" hangingPunct="0">
                <a:spcBef>
                  <a:spcPct val="0"/>
                </a:spcBef>
                <a:spcAft>
                  <a:spcPct val="0"/>
                </a:spcAft>
                <a:defRPr>
                  <a:solidFill>
                    <a:schemeClr val="tx1"/>
                  </a:solidFill>
                  <a:latin typeface="Calibri" pitchFamily="34" charset="0"/>
                  <a:ea typeface="ＭＳ Ｐゴシック" pitchFamily="34" charset="-128"/>
                </a:defRPr>
              </a:lvl9pPr>
            </a:lstStyle>
            <a:p>
              <a:pPr algn="ctr" eaLnBrk="1" hangingPunct="1"/>
              <a:r>
                <a:rPr lang="en-US" altLang="es-ES" sz="1600" dirty="0" smtClean="0">
                  <a:solidFill>
                    <a:srgbClr val="0000FF"/>
                  </a:solidFill>
                  <a:latin typeface="Arial" charset="0"/>
                  <a:cs typeface="Arial" charset="0"/>
                </a:rPr>
                <a:t>&gt;250 </a:t>
              </a:r>
              <a:r>
                <a:rPr lang="en-US" altLang="es-ES" sz="1600" dirty="0" err="1">
                  <a:solidFill>
                    <a:srgbClr val="0000FF"/>
                  </a:solidFill>
                  <a:latin typeface="Arial" charset="0"/>
                  <a:cs typeface="Arial" charset="0"/>
                </a:rPr>
                <a:t>kEuros</a:t>
              </a:r>
              <a:endParaRPr lang="es-ES" altLang="es-ES" sz="1600" dirty="0"/>
            </a:p>
          </p:txBody>
        </p:sp>
      </p:grpSp>
      <p:sp>
        <p:nvSpPr>
          <p:cNvPr id="6" name="5 Rectángulo redondeado"/>
          <p:cNvSpPr/>
          <p:nvPr/>
        </p:nvSpPr>
        <p:spPr>
          <a:xfrm>
            <a:off x="6507678" y="4132613"/>
            <a:ext cx="1520041" cy="2280062"/>
          </a:xfrm>
          <a:prstGeom prst="roundRect">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s-ES"/>
          </a:p>
        </p:txBody>
      </p:sp>
    </p:spTree>
    <p:extLst>
      <p:ext uri="{BB962C8B-B14F-4D97-AF65-F5344CB8AC3E}">
        <p14:creationId xmlns:p14="http://schemas.microsoft.com/office/powerpoint/2010/main" val="295195691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re 2"/>
          <p:cNvSpPr txBox="1">
            <a:spLocks/>
          </p:cNvSpPr>
          <p:nvPr/>
        </p:nvSpPr>
        <p:spPr>
          <a:xfrm>
            <a:off x="484929" y="589119"/>
            <a:ext cx="8174142" cy="461665"/>
          </a:xfrm>
          <a:prstGeom prst="rect">
            <a:avLst/>
          </a:prstGeom>
          <a:noFill/>
          <a:ln>
            <a:noFill/>
          </a:ln>
        </p:spPr>
        <p:style>
          <a:lnRef idx="2">
            <a:schemeClr val="accent1"/>
          </a:lnRef>
          <a:fillRef idx="1">
            <a:schemeClr val="lt1"/>
          </a:fillRef>
          <a:effectRef idx="0">
            <a:schemeClr val="accent1"/>
          </a:effectRef>
          <a:fontRef idx="minor">
            <a:schemeClr val="dk1"/>
          </a:fontRef>
        </p:style>
        <p:txBody>
          <a:bodyPr wrap="square">
            <a:sp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2400" b="1" cap="small" dirty="0" smtClean="0">
                <a:latin typeface="Arial" panose="020B0604020202020204" pitchFamily="34" charset="0"/>
                <a:cs typeface="Arial" panose="020B0604020202020204" pitchFamily="34" charset="0"/>
              </a:rPr>
              <a:t>CHANDA: </a:t>
            </a:r>
            <a:r>
              <a:rPr lang="en-US" sz="2400" b="1" dirty="0">
                <a:latin typeface="Arial" panose="020B0604020202020204" pitchFamily="34" charset="0"/>
                <a:cs typeface="Arial" panose="020B0604020202020204" pitchFamily="34" charset="0"/>
              </a:rPr>
              <a:t>T</a:t>
            </a:r>
            <a:r>
              <a:rPr lang="en-US" sz="2400" b="1" dirty="0" smtClean="0">
                <a:latin typeface="Arial" panose="020B0604020202020204" pitchFamily="34" charset="0"/>
                <a:cs typeface="Arial" panose="020B0604020202020204" pitchFamily="34" charset="0"/>
              </a:rPr>
              <a:t>arget preparation and characterization</a:t>
            </a:r>
            <a:endParaRPr lang="fr-FR" sz="2400" b="1" dirty="0">
              <a:latin typeface="Arial" panose="020B0604020202020204" pitchFamily="34" charset="0"/>
              <a:cs typeface="Arial" panose="020B0604020202020204" pitchFamily="34" charset="0"/>
            </a:endParaRPr>
          </a:p>
        </p:txBody>
      </p:sp>
      <p:sp>
        <p:nvSpPr>
          <p:cNvPr id="19" name="Rectangle 18"/>
          <p:cNvSpPr/>
          <p:nvPr/>
        </p:nvSpPr>
        <p:spPr>
          <a:xfrm>
            <a:off x="314230" y="3245156"/>
            <a:ext cx="8424936" cy="1477328"/>
          </a:xfrm>
          <a:prstGeom prst="rect">
            <a:avLst/>
          </a:prstGeom>
        </p:spPr>
        <p:txBody>
          <a:bodyPr wrap="square">
            <a:spAutoFit/>
          </a:bodyPr>
          <a:lstStyle/>
          <a:p>
            <a:pPr marL="342900" indent="-342900">
              <a:buFont typeface="+mj-lt"/>
              <a:buAutoNum type="alphaLcPeriod"/>
            </a:pPr>
            <a:r>
              <a:rPr lang="en-US" dirty="0"/>
              <a:t>coordinate and improve the EU capabilities for nuclear data </a:t>
            </a:r>
            <a:r>
              <a:rPr lang="en-US" dirty="0" smtClean="0"/>
              <a:t>targets preparation </a:t>
            </a:r>
            <a:r>
              <a:rPr lang="en-US" dirty="0"/>
              <a:t>and </a:t>
            </a:r>
            <a:r>
              <a:rPr lang="en-US" dirty="0" smtClean="0"/>
              <a:t>characterization – financing few specific developments</a:t>
            </a:r>
          </a:p>
          <a:p>
            <a:pPr marL="342900" indent="-342900">
              <a:buFont typeface="+mj-lt"/>
              <a:buAutoNum type="alphaLcPeriod"/>
            </a:pPr>
            <a:r>
              <a:rPr lang="en-US" dirty="0" smtClean="0"/>
              <a:t>propose a </a:t>
            </a:r>
            <a:r>
              <a:rPr lang="en-US" dirty="0"/>
              <a:t>network of laboratories in order </a:t>
            </a:r>
            <a:r>
              <a:rPr lang="en-US" dirty="0" smtClean="0"/>
              <a:t>to have </a:t>
            </a:r>
            <a:r>
              <a:rPr lang="en-US" dirty="0"/>
              <a:t>a unique entry point for the request of </a:t>
            </a:r>
            <a:r>
              <a:rPr lang="en-US" dirty="0" smtClean="0"/>
              <a:t>target (physicist), and share </a:t>
            </a:r>
            <a:r>
              <a:rPr lang="en-US" dirty="0"/>
              <a:t>know-how, equipment, human </a:t>
            </a:r>
            <a:r>
              <a:rPr lang="en-US" dirty="0" smtClean="0"/>
              <a:t>resources (target producers)</a:t>
            </a:r>
            <a:endParaRPr lang="en-US" dirty="0"/>
          </a:p>
        </p:txBody>
      </p:sp>
      <p:sp>
        <p:nvSpPr>
          <p:cNvPr id="18" name="ZoneTexte 17"/>
          <p:cNvSpPr txBox="1"/>
          <p:nvPr/>
        </p:nvSpPr>
        <p:spPr>
          <a:xfrm>
            <a:off x="652285" y="4722484"/>
            <a:ext cx="7899464" cy="1200329"/>
          </a:xfrm>
          <a:prstGeom prst="rect">
            <a:avLst/>
          </a:prstGeom>
          <a:solidFill>
            <a:srgbClr val="F1EBEB"/>
          </a:solidFill>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en-US" dirty="0" smtClean="0"/>
              <a:t>Search for </a:t>
            </a:r>
            <a:r>
              <a:rPr lang="en-US" b="1" dirty="0" smtClean="0"/>
              <a:t>synergies</a:t>
            </a:r>
            <a:r>
              <a:rPr lang="en-US" dirty="0" smtClean="0"/>
              <a:t> and </a:t>
            </a:r>
            <a:r>
              <a:rPr lang="en-US" b="1" dirty="0" smtClean="0"/>
              <a:t>complementarities</a:t>
            </a:r>
            <a:r>
              <a:rPr lang="en-US" dirty="0" smtClean="0"/>
              <a:t> by</a:t>
            </a:r>
          </a:p>
          <a:p>
            <a:pPr marL="285750" indent="-285750">
              <a:buFont typeface="Wingdings" panose="05000000000000000000" pitchFamily="2" charset="2"/>
              <a:buChar char="§"/>
            </a:pPr>
            <a:r>
              <a:rPr lang="en-US" dirty="0" smtClean="0"/>
              <a:t>Endorsing the knowledge transfer between laboratories</a:t>
            </a:r>
          </a:p>
          <a:p>
            <a:pPr marL="285750" indent="-285750">
              <a:buFont typeface="Wingdings" panose="05000000000000000000" pitchFamily="2" charset="2"/>
              <a:buChar char="§"/>
            </a:pPr>
            <a:r>
              <a:rPr lang="en-US" dirty="0" smtClean="0"/>
              <a:t>Sharing expensive equipment</a:t>
            </a:r>
          </a:p>
          <a:p>
            <a:pPr marL="285750" indent="-285750">
              <a:buFont typeface="Wingdings" panose="05000000000000000000" pitchFamily="2" charset="2"/>
              <a:buChar char="§"/>
            </a:pPr>
            <a:r>
              <a:rPr lang="en-US" dirty="0" smtClean="0"/>
              <a:t>Developing a scheme to optimize the use of the limited human resources</a:t>
            </a:r>
            <a:endParaRPr lang="en-US" dirty="0"/>
          </a:p>
        </p:txBody>
      </p:sp>
      <p:grpSp>
        <p:nvGrpSpPr>
          <p:cNvPr id="5" name="4 Grupo"/>
          <p:cNvGrpSpPr/>
          <p:nvPr/>
        </p:nvGrpSpPr>
        <p:grpSpPr>
          <a:xfrm>
            <a:off x="1491898" y="1133164"/>
            <a:ext cx="6192688" cy="1944216"/>
            <a:chOff x="1475656" y="1700808"/>
            <a:chExt cx="6192688" cy="1944216"/>
          </a:xfrm>
        </p:grpSpPr>
        <p:grpSp>
          <p:nvGrpSpPr>
            <p:cNvPr id="13" name="Groupe 12"/>
            <p:cNvGrpSpPr/>
            <p:nvPr/>
          </p:nvGrpSpPr>
          <p:grpSpPr>
            <a:xfrm>
              <a:off x="1475656" y="2852440"/>
              <a:ext cx="6192688" cy="792584"/>
              <a:chOff x="1475656" y="2385720"/>
              <a:chExt cx="6192688" cy="792584"/>
            </a:xfrm>
          </p:grpSpPr>
          <p:sp>
            <p:nvSpPr>
              <p:cNvPr id="6" name="Rectangle 5"/>
              <p:cNvSpPr/>
              <p:nvPr/>
            </p:nvSpPr>
            <p:spPr>
              <a:xfrm>
                <a:off x="5606365" y="2418595"/>
                <a:ext cx="1845955" cy="646331"/>
              </a:xfrm>
              <a:prstGeom prst="rect">
                <a:avLst/>
              </a:prstGeom>
            </p:spPr>
            <p:txBody>
              <a:bodyPr wrap="none">
                <a:spAutoFit/>
              </a:bodyPr>
              <a:lstStyle/>
              <a:p>
                <a:pPr algn="ctr"/>
                <a:r>
                  <a:rPr lang="en-US" b="1" dirty="0" smtClean="0">
                    <a:solidFill>
                      <a:srgbClr val="FF0000"/>
                    </a:solidFill>
                  </a:rPr>
                  <a:t>Human resources</a:t>
                </a:r>
              </a:p>
              <a:p>
                <a:pPr algn="ctr"/>
                <a:r>
                  <a:rPr lang="en-US" b="1" dirty="0" smtClean="0">
                    <a:solidFill>
                      <a:srgbClr val="FF0000"/>
                    </a:solidFill>
                  </a:rPr>
                  <a:t>(very limited)</a:t>
                </a:r>
                <a:endParaRPr lang="fr-FR" b="1" dirty="0">
                  <a:solidFill>
                    <a:srgbClr val="FF0000"/>
                  </a:solidFill>
                </a:endParaRPr>
              </a:p>
            </p:txBody>
          </p:sp>
          <p:sp>
            <p:nvSpPr>
              <p:cNvPr id="7" name="Rectangle 6"/>
              <p:cNvSpPr/>
              <p:nvPr/>
            </p:nvSpPr>
            <p:spPr>
              <a:xfrm>
                <a:off x="3685045" y="2418595"/>
                <a:ext cx="1745606" cy="646331"/>
              </a:xfrm>
              <a:prstGeom prst="rect">
                <a:avLst/>
              </a:prstGeom>
            </p:spPr>
            <p:txBody>
              <a:bodyPr wrap="none">
                <a:spAutoFit/>
              </a:bodyPr>
              <a:lstStyle/>
              <a:p>
                <a:pPr algn="ctr"/>
                <a:r>
                  <a:rPr lang="en-US" b="1" dirty="0" smtClean="0">
                    <a:solidFill>
                      <a:srgbClr val="FF0000"/>
                    </a:solidFill>
                  </a:rPr>
                  <a:t>Equipments</a:t>
                </a:r>
              </a:p>
              <a:p>
                <a:pPr algn="ctr"/>
                <a:r>
                  <a:rPr lang="en-US" b="1" dirty="0" smtClean="0">
                    <a:solidFill>
                      <a:srgbClr val="FF0000"/>
                    </a:solidFill>
                  </a:rPr>
                  <a:t>(very expensive)</a:t>
                </a:r>
                <a:endParaRPr lang="fr-FR" b="1" dirty="0">
                  <a:solidFill>
                    <a:srgbClr val="FF0000"/>
                  </a:solidFill>
                </a:endParaRPr>
              </a:p>
            </p:txBody>
          </p:sp>
          <p:sp>
            <p:nvSpPr>
              <p:cNvPr id="8" name="Rectangle 7"/>
              <p:cNvSpPr/>
              <p:nvPr/>
            </p:nvSpPr>
            <p:spPr>
              <a:xfrm>
                <a:off x="1926344" y="2418595"/>
                <a:ext cx="1604478" cy="646331"/>
              </a:xfrm>
              <a:prstGeom prst="rect">
                <a:avLst/>
              </a:prstGeom>
            </p:spPr>
            <p:txBody>
              <a:bodyPr wrap="none">
                <a:spAutoFit/>
              </a:bodyPr>
              <a:lstStyle/>
              <a:p>
                <a:pPr algn="ctr"/>
                <a:r>
                  <a:rPr lang="en-US" b="1" dirty="0" smtClean="0">
                    <a:solidFill>
                      <a:srgbClr val="FF0000"/>
                    </a:solidFill>
                  </a:rPr>
                  <a:t>Know-how</a:t>
                </a:r>
              </a:p>
              <a:p>
                <a:pPr algn="ctr"/>
                <a:r>
                  <a:rPr lang="en-US" b="1" dirty="0" smtClean="0">
                    <a:solidFill>
                      <a:srgbClr val="FF0000"/>
                    </a:solidFill>
                  </a:rPr>
                  <a:t>(very precious)</a:t>
                </a:r>
                <a:endParaRPr lang="fr-FR" b="1" dirty="0">
                  <a:solidFill>
                    <a:srgbClr val="FF0000"/>
                  </a:solidFill>
                </a:endParaRPr>
              </a:p>
            </p:txBody>
          </p:sp>
          <p:sp>
            <p:nvSpPr>
              <p:cNvPr id="9" name="Rectangle à coins arrondis 8"/>
              <p:cNvSpPr/>
              <p:nvPr/>
            </p:nvSpPr>
            <p:spPr>
              <a:xfrm>
                <a:off x="1475656" y="2385720"/>
                <a:ext cx="6192688" cy="792584"/>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grpSp>
        <p:sp>
          <p:nvSpPr>
            <p:cNvPr id="10" name="ZoneTexte 9"/>
            <p:cNvSpPr txBox="1"/>
            <p:nvPr/>
          </p:nvSpPr>
          <p:spPr>
            <a:xfrm>
              <a:off x="2813856" y="1700808"/>
              <a:ext cx="3516288" cy="584775"/>
            </a:xfrm>
            <a:prstGeom prst="rect">
              <a:avLst/>
            </a:prstGeom>
            <a:noFill/>
          </p:spPr>
          <p:txBody>
            <a:bodyPr wrap="square" rtlCol="0">
              <a:spAutoFit/>
            </a:bodyPr>
            <a:lstStyle/>
            <a:p>
              <a:pPr algn="ctr"/>
              <a:r>
                <a:rPr lang="fr-FR" b="1" cap="small" dirty="0" smtClean="0">
                  <a:solidFill>
                    <a:srgbClr val="FF0000"/>
                  </a:solidFill>
                </a:rPr>
                <a:t>Main limitations </a:t>
              </a:r>
            </a:p>
            <a:p>
              <a:pPr algn="ctr"/>
              <a:r>
                <a:rPr lang="en-US" sz="1400" b="1" dirty="0" smtClean="0">
                  <a:solidFill>
                    <a:srgbClr val="FF0000"/>
                  </a:solidFill>
                </a:rPr>
                <a:t>for (radioactive) target development</a:t>
              </a:r>
              <a:endParaRPr lang="en-US" sz="1400" b="1" dirty="0">
                <a:solidFill>
                  <a:srgbClr val="FF0000"/>
                </a:solidFill>
              </a:endParaRPr>
            </a:p>
          </p:txBody>
        </p:sp>
        <p:grpSp>
          <p:nvGrpSpPr>
            <p:cNvPr id="14" name="Groupe 13"/>
            <p:cNvGrpSpPr/>
            <p:nvPr/>
          </p:nvGrpSpPr>
          <p:grpSpPr>
            <a:xfrm>
              <a:off x="2951820" y="2348880"/>
              <a:ext cx="3240360" cy="432048"/>
              <a:chOff x="1763688" y="3861048"/>
              <a:chExt cx="3240360" cy="432048"/>
            </a:xfrm>
          </p:grpSpPr>
          <p:cxnSp>
            <p:nvCxnSpPr>
              <p:cNvPr id="15" name="Connecteur droit avec flèche 14"/>
              <p:cNvCxnSpPr/>
              <p:nvPr/>
            </p:nvCxnSpPr>
            <p:spPr>
              <a:xfrm flipH="1">
                <a:off x="1763688" y="3861048"/>
                <a:ext cx="1584176" cy="432048"/>
              </a:xfrm>
              <a:prstGeom prst="straightConnector1">
                <a:avLst/>
              </a:prstGeom>
              <a:ln w="15875">
                <a:solidFill>
                  <a:srgbClr val="4A7EBB"/>
                </a:solidFill>
                <a:tailEnd type="stealth" w="lg" len="lg"/>
              </a:ln>
            </p:spPr>
            <p:style>
              <a:lnRef idx="1">
                <a:schemeClr val="accent1"/>
              </a:lnRef>
              <a:fillRef idx="0">
                <a:schemeClr val="accent1"/>
              </a:fillRef>
              <a:effectRef idx="0">
                <a:schemeClr val="accent1"/>
              </a:effectRef>
              <a:fontRef idx="minor">
                <a:schemeClr val="tx1"/>
              </a:fontRef>
            </p:style>
          </p:cxnSp>
          <p:cxnSp>
            <p:nvCxnSpPr>
              <p:cNvPr id="16" name="Connecteur droit avec flèche 15"/>
              <p:cNvCxnSpPr/>
              <p:nvPr/>
            </p:nvCxnSpPr>
            <p:spPr>
              <a:xfrm>
                <a:off x="3347864" y="3861048"/>
                <a:ext cx="0" cy="396000"/>
              </a:xfrm>
              <a:prstGeom prst="straightConnector1">
                <a:avLst/>
              </a:prstGeom>
              <a:ln w="15875">
                <a:solidFill>
                  <a:srgbClr val="4A7EBB"/>
                </a:solidFill>
                <a:tailEnd type="stealth" w="lg" len="lg"/>
              </a:ln>
            </p:spPr>
            <p:style>
              <a:lnRef idx="1">
                <a:schemeClr val="accent1"/>
              </a:lnRef>
              <a:fillRef idx="0">
                <a:schemeClr val="accent1"/>
              </a:fillRef>
              <a:effectRef idx="0">
                <a:schemeClr val="accent1"/>
              </a:effectRef>
              <a:fontRef idx="minor">
                <a:schemeClr val="tx1"/>
              </a:fontRef>
            </p:style>
          </p:cxnSp>
          <p:cxnSp>
            <p:nvCxnSpPr>
              <p:cNvPr id="17" name="Connecteur droit avec flèche 16"/>
              <p:cNvCxnSpPr/>
              <p:nvPr/>
            </p:nvCxnSpPr>
            <p:spPr>
              <a:xfrm>
                <a:off x="3347864" y="3861048"/>
                <a:ext cx="1656184" cy="431552"/>
              </a:xfrm>
              <a:prstGeom prst="straightConnector1">
                <a:avLst/>
              </a:prstGeom>
              <a:ln w="15875">
                <a:solidFill>
                  <a:srgbClr val="4A7EBB"/>
                </a:solidFill>
                <a:tailEnd type="stealth" w="lg" len="lg"/>
              </a:ln>
            </p:spPr>
            <p:style>
              <a:lnRef idx="1">
                <a:schemeClr val="accent1"/>
              </a:lnRef>
              <a:fillRef idx="0">
                <a:schemeClr val="accent1"/>
              </a:fillRef>
              <a:effectRef idx="0">
                <a:schemeClr val="accent1"/>
              </a:effectRef>
              <a:fontRef idx="minor">
                <a:schemeClr val="tx1"/>
              </a:fontRef>
            </p:style>
          </p:cxnSp>
        </p:grpSp>
        <p:cxnSp>
          <p:nvCxnSpPr>
            <p:cNvPr id="20" name="Connecteur droit 19"/>
            <p:cNvCxnSpPr/>
            <p:nvPr/>
          </p:nvCxnSpPr>
          <p:spPr>
            <a:xfrm>
              <a:off x="1979712" y="1700808"/>
              <a:ext cx="4680520" cy="0"/>
            </a:xfrm>
            <a:prstGeom prst="line">
              <a:avLst/>
            </a:prstGeom>
            <a:ln w="28575"/>
          </p:spPr>
          <p:style>
            <a:lnRef idx="1">
              <a:schemeClr val="accent1"/>
            </a:lnRef>
            <a:fillRef idx="0">
              <a:schemeClr val="accent1"/>
            </a:fillRef>
            <a:effectRef idx="0">
              <a:schemeClr val="accent1"/>
            </a:effectRef>
            <a:fontRef idx="minor">
              <a:schemeClr val="tx1"/>
            </a:fontRef>
          </p:style>
        </p:cxnSp>
      </p:grpSp>
      <p:grpSp>
        <p:nvGrpSpPr>
          <p:cNvPr id="4" name="3 Grupo"/>
          <p:cNvGrpSpPr/>
          <p:nvPr/>
        </p:nvGrpSpPr>
        <p:grpSpPr>
          <a:xfrm>
            <a:off x="1246909" y="6031383"/>
            <a:ext cx="4802311" cy="784034"/>
            <a:chOff x="19363" y="597789"/>
            <a:chExt cx="5920789" cy="966639"/>
          </a:xfrm>
        </p:grpSpPr>
        <p:pic>
          <p:nvPicPr>
            <p:cNvPr id="21" name="Bild 23" descr="JGU-Logo_farbe.wmf"/>
            <p:cNvPicPr>
              <a:picLocks noChangeAspect="1"/>
            </p:cNvPicPr>
            <p:nvPr/>
          </p:nvPicPr>
          <p:blipFill>
            <a:blip r:embed="rId2" cstate="print">
              <a:extLst>
                <a:ext uri="{28A0092B-C50C-407E-A947-70E740481C1C}">
                  <a14:useLocalDpi xmlns:a14="http://schemas.microsoft.com/office/drawing/2010/main" val="0"/>
                </a:ext>
              </a:extLst>
            </a:blip>
            <a:srcRect l="42017" t="28493" r="38478" b="43871"/>
            <a:stretch>
              <a:fillRect/>
            </a:stretch>
          </p:blipFill>
          <p:spPr bwMode="auto">
            <a:xfrm>
              <a:off x="1349472" y="675273"/>
              <a:ext cx="576063" cy="57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 name="Picture 6" descr="https://www.jyu.fi/++theme++jyu.theme2011dz/images/jyu-logo-hdpi.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123728" y="597789"/>
              <a:ext cx="1714796" cy="731030"/>
            </a:xfrm>
            <a:prstGeom prst="rect">
              <a:avLst/>
            </a:prstGeom>
            <a:noFill/>
            <a:extLst>
              <a:ext uri="{909E8E84-426E-40DD-AFC4-6F175D3DCCD1}">
                <a14:hiddenFill xmlns:a14="http://schemas.microsoft.com/office/drawing/2010/main">
                  <a:solidFill>
                    <a:srgbClr val="FFFFFF"/>
                  </a:solidFill>
                </a14:hiddenFill>
              </a:ext>
            </a:extLst>
          </p:spPr>
        </p:pic>
        <p:pic>
          <p:nvPicPr>
            <p:cNvPr id="23" name="Image 1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9363" y="612191"/>
              <a:ext cx="952237" cy="952237"/>
            </a:xfrm>
            <a:prstGeom prst="rect">
              <a:avLst/>
            </a:prstGeom>
          </p:spPr>
        </p:pic>
        <p:pic>
          <p:nvPicPr>
            <p:cNvPr id="24" name="Bild 16" descr="PSI-Logo_narrow_30k.eps"/>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829389" y="795156"/>
              <a:ext cx="943992" cy="3362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5" name="Groupe 1"/>
            <p:cNvGrpSpPr/>
            <p:nvPr/>
          </p:nvGrpSpPr>
          <p:grpSpPr>
            <a:xfrm>
              <a:off x="5004048" y="789763"/>
              <a:ext cx="936104" cy="678890"/>
              <a:chOff x="5004048" y="188640"/>
              <a:chExt cx="936104" cy="678890"/>
            </a:xfrm>
          </p:grpSpPr>
          <p:pic>
            <p:nvPicPr>
              <p:cNvPr id="26" name="Picture 2"/>
              <p:cNvPicPr>
                <a:picLocks noChangeAspect="1" noChangeArrowheads="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5004048" y="188640"/>
                <a:ext cx="908537" cy="57351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7" name="Picture 2"/>
              <p:cNvPicPr>
                <a:picLocks noChangeAspect="1" noChangeArrowheads="1"/>
              </p:cNvPicPr>
              <p:nvPr userDrawn="1"/>
            </p:nvPicPr>
            <p:blipFill>
              <a:blip r:embed="rId7" cstate="print">
                <a:extLst>
                  <a:ext uri="{28A0092B-C50C-407E-A947-70E740481C1C}">
                    <a14:useLocalDpi xmlns:a14="http://schemas.microsoft.com/office/drawing/2010/main" val="0"/>
                  </a:ext>
                </a:extLst>
              </a:blip>
              <a:srcRect/>
              <a:stretch>
                <a:fillRect/>
              </a:stretch>
            </p:blipFill>
            <p:spPr bwMode="auto">
              <a:xfrm>
                <a:off x="5627791" y="650235"/>
                <a:ext cx="312361" cy="21729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grpSp>
    </p:spTree>
    <p:extLst>
      <p:ext uri="{BB962C8B-B14F-4D97-AF65-F5344CB8AC3E}">
        <p14:creationId xmlns:p14="http://schemas.microsoft.com/office/powerpoint/2010/main" val="27129752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2 Imagen"/>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77622" y="1497268"/>
            <a:ext cx="2219022" cy="2868255"/>
          </a:xfrm>
          <a:prstGeom prst="rect">
            <a:avLst/>
          </a:prstGeom>
        </p:spPr>
      </p:pic>
      <p:pic>
        <p:nvPicPr>
          <p:cNvPr id="2" name="1 Imagen"/>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8938" y="4654575"/>
            <a:ext cx="4276462" cy="2057273"/>
          </a:xfrm>
          <a:prstGeom prst="rect">
            <a:avLst/>
          </a:prstGeom>
        </p:spPr>
      </p:pic>
      <p:sp>
        <p:nvSpPr>
          <p:cNvPr id="19458" name="Title 1"/>
          <p:cNvSpPr txBox="1">
            <a:spLocks/>
          </p:cNvSpPr>
          <p:nvPr/>
        </p:nvSpPr>
        <p:spPr bwMode="auto">
          <a:xfrm>
            <a:off x="388938" y="847725"/>
            <a:ext cx="8229600" cy="647700"/>
          </a:xfrm>
          <a:prstGeom prst="rect">
            <a:avLst/>
          </a:prstGeom>
          <a:noFill/>
          <a:ln w="9525">
            <a:noFill/>
            <a:miter lim="800000"/>
            <a:headEnd/>
            <a:tailEnd/>
          </a:ln>
        </p:spPr>
        <p:txBody>
          <a:bodyPr/>
          <a:lstStyle/>
          <a:p>
            <a:pPr algn="ctr" eaLnBrk="0" hangingPunct="0"/>
            <a:r>
              <a:rPr lang="en-US" sz="2000" b="1">
                <a:solidFill>
                  <a:srgbClr val="0000FF"/>
                </a:solidFill>
              </a:rPr>
              <a:t>Complementarity of n_TOF_EAR2 with NFS</a:t>
            </a:r>
          </a:p>
        </p:txBody>
      </p:sp>
      <p:grpSp>
        <p:nvGrpSpPr>
          <p:cNvPr id="19459" name="Group 14"/>
          <p:cNvGrpSpPr>
            <a:grpSpLocks/>
          </p:cNvGrpSpPr>
          <p:nvPr/>
        </p:nvGrpSpPr>
        <p:grpSpPr bwMode="auto">
          <a:xfrm>
            <a:off x="4643438" y="4321175"/>
            <a:ext cx="4314825" cy="1847850"/>
            <a:chOff x="4298832" y="3400059"/>
            <a:chExt cx="4313512" cy="1846453"/>
          </a:xfrm>
        </p:grpSpPr>
        <p:pic>
          <p:nvPicPr>
            <p:cNvPr id="19482" name="Picture 3" descr="ntof insta.tiff"/>
            <p:cNvPicPr>
              <a:picLocks noChangeAspect="1"/>
            </p:cNvPicPr>
            <p:nvPr/>
          </p:nvPicPr>
          <p:blipFill>
            <a:blip r:embed="rId4" cstate="print"/>
            <a:srcRect t="46089" r="1697"/>
            <a:stretch>
              <a:fillRect/>
            </a:stretch>
          </p:blipFill>
          <p:spPr bwMode="auto">
            <a:xfrm>
              <a:off x="4298832" y="3400059"/>
              <a:ext cx="4313512" cy="1846453"/>
            </a:xfrm>
            <a:prstGeom prst="rect">
              <a:avLst/>
            </a:prstGeom>
            <a:noFill/>
            <a:ln w="9525">
              <a:noFill/>
              <a:miter lim="800000"/>
              <a:headEnd/>
              <a:tailEnd/>
            </a:ln>
          </p:spPr>
        </p:pic>
        <p:sp>
          <p:nvSpPr>
            <p:cNvPr id="19483" name="Rectangle 5"/>
            <p:cNvSpPr>
              <a:spLocks noChangeArrowheads="1"/>
            </p:cNvSpPr>
            <p:nvPr/>
          </p:nvSpPr>
          <p:spPr bwMode="auto">
            <a:xfrm>
              <a:off x="5292080" y="3861048"/>
              <a:ext cx="2390298" cy="307777"/>
            </a:xfrm>
            <a:prstGeom prst="rect">
              <a:avLst/>
            </a:prstGeom>
            <a:noFill/>
            <a:ln w="9525">
              <a:noFill/>
              <a:miter lim="800000"/>
              <a:headEnd/>
              <a:tailEnd/>
            </a:ln>
          </p:spPr>
          <p:txBody>
            <a:bodyPr wrap="none">
              <a:spAutoFit/>
            </a:bodyPr>
            <a:lstStyle/>
            <a:p>
              <a:r>
                <a:rPr lang="en-GB" sz="1400">
                  <a:solidFill>
                    <a:srgbClr val="000000"/>
                  </a:solidFill>
                </a:rPr>
                <a:t>Instantaneous flux (n/pulse)</a:t>
              </a:r>
            </a:p>
          </p:txBody>
        </p:sp>
      </p:grpSp>
      <p:grpSp>
        <p:nvGrpSpPr>
          <p:cNvPr id="19460" name="Group 13"/>
          <p:cNvGrpSpPr>
            <a:grpSpLocks/>
          </p:cNvGrpSpPr>
          <p:nvPr/>
        </p:nvGrpSpPr>
        <p:grpSpPr bwMode="auto">
          <a:xfrm>
            <a:off x="4694238" y="2406650"/>
            <a:ext cx="3967162" cy="1820863"/>
            <a:chOff x="611560" y="1628800"/>
            <a:chExt cx="3652881" cy="1676978"/>
          </a:xfrm>
        </p:grpSpPr>
        <p:pic>
          <p:nvPicPr>
            <p:cNvPr id="19480" name="Picture 6"/>
            <p:cNvPicPr>
              <a:picLocks noChangeAspect="1"/>
            </p:cNvPicPr>
            <p:nvPr/>
          </p:nvPicPr>
          <p:blipFill>
            <a:blip r:embed="rId5" cstate="print"/>
            <a:srcRect t="45761" r="1781"/>
            <a:stretch>
              <a:fillRect/>
            </a:stretch>
          </p:blipFill>
          <p:spPr bwMode="auto">
            <a:xfrm>
              <a:off x="611560" y="1628800"/>
              <a:ext cx="3652881" cy="1676978"/>
            </a:xfrm>
            <a:prstGeom prst="rect">
              <a:avLst/>
            </a:prstGeom>
            <a:noFill/>
            <a:ln w="9525">
              <a:noFill/>
              <a:miter lim="800000"/>
              <a:headEnd/>
              <a:tailEnd/>
            </a:ln>
          </p:spPr>
        </p:pic>
        <p:sp>
          <p:nvSpPr>
            <p:cNvPr id="19481" name="Rectangle 4"/>
            <p:cNvSpPr>
              <a:spLocks noChangeArrowheads="1"/>
            </p:cNvSpPr>
            <p:nvPr/>
          </p:nvSpPr>
          <p:spPr bwMode="auto">
            <a:xfrm>
              <a:off x="1475656" y="2636912"/>
              <a:ext cx="1777963" cy="307777"/>
            </a:xfrm>
            <a:prstGeom prst="rect">
              <a:avLst/>
            </a:prstGeom>
            <a:noFill/>
            <a:ln w="9525">
              <a:noFill/>
              <a:miter lim="800000"/>
              <a:headEnd/>
              <a:tailEnd/>
            </a:ln>
          </p:spPr>
          <p:txBody>
            <a:bodyPr wrap="none">
              <a:spAutoFit/>
            </a:bodyPr>
            <a:lstStyle/>
            <a:p>
              <a:r>
                <a:rPr lang="en-GB" sz="1400">
                  <a:solidFill>
                    <a:srgbClr val="000000"/>
                  </a:solidFill>
                </a:rPr>
                <a:t>Average flux (n/sec)</a:t>
              </a:r>
            </a:p>
          </p:txBody>
        </p:sp>
      </p:grpSp>
      <p:grpSp>
        <p:nvGrpSpPr>
          <p:cNvPr id="19461" name="Group 29"/>
          <p:cNvGrpSpPr>
            <a:grpSpLocks/>
          </p:cNvGrpSpPr>
          <p:nvPr/>
        </p:nvGrpSpPr>
        <p:grpSpPr bwMode="auto">
          <a:xfrm>
            <a:off x="107950" y="1154113"/>
            <a:ext cx="4554538" cy="3170237"/>
            <a:chOff x="107504" y="836712"/>
            <a:chExt cx="4555232" cy="3170845"/>
          </a:xfrm>
        </p:grpSpPr>
        <p:grpSp>
          <p:nvGrpSpPr>
            <p:cNvPr id="19466" name="Group 15"/>
            <p:cNvGrpSpPr>
              <a:grpSpLocks/>
            </p:cNvGrpSpPr>
            <p:nvPr/>
          </p:nvGrpSpPr>
          <p:grpSpPr bwMode="auto">
            <a:xfrm>
              <a:off x="580651" y="1228899"/>
              <a:ext cx="3265986" cy="2778658"/>
              <a:chOff x="2282025" y="654759"/>
              <a:chExt cx="6496356" cy="5527015"/>
            </a:xfrm>
          </p:grpSpPr>
          <p:sp>
            <p:nvSpPr>
              <p:cNvPr id="18" name="Line Callout 2 17"/>
              <p:cNvSpPr/>
              <p:nvPr/>
            </p:nvSpPr>
            <p:spPr>
              <a:xfrm>
                <a:off x="6978224" y="743191"/>
                <a:ext cx="1800157" cy="360046"/>
              </a:xfrm>
              <a:prstGeom prst="borderCallout2">
                <a:avLst>
                  <a:gd name="adj1" fmla="val 48675"/>
                  <a:gd name="adj2" fmla="val 95"/>
                  <a:gd name="adj3" fmla="val 50171"/>
                  <a:gd name="adj4" fmla="val -32076"/>
                  <a:gd name="adj5" fmla="val 55149"/>
                  <a:gd name="adj6" fmla="val -141206"/>
                </a:avLst>
              </a:prstGeom>
              <a:solidFill>
                <a:schemeClr val="bg1"/>
              </a:solidFill>
              <a:ln w="254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GB" sz="1000" dirty="0">
                    <a:solidFill>
                      <a:srgbClr val="000000"/>
                    </a:solidFill>
                  </a:rPr>
                  <a:t>Beam Dump</a:t>
                </a:r>
              </a:p>
            </p:txBody>
          </p:sp>
          <p:sp>
            <p:nvSpPr>
              <p:cNvPr id="19" name="Line Callout 2 18"/>
              <p:cNvSpPr/>
              <p:nvPr/>
            </p:nvSpPr>
            <p:spPr>
              <a:xfrm>
                <a:off x="6978224" y="1216935"/>
                <a:ext cx="1800157" cy="521120"/>
              </a:xfrm>
              <a:prstGeom prst="borderCallout2">
                <a:avLst>
                  <a:gd name="adj1" fmla="val 48675"/>
                  <a:gd name="adj2" fmla="val 95"/>
                  <a:gd name="adj3" fmla="val 50171"/>
                  <a:gd name="adj4" fmla="val -32076"/>
                  <a:gd name="adj5" fmla="val 119629"/>
                  <a:gd name="adj6" fmla="val -124581"/>
                </a:avLst>
              </a:prstGeom>
              <a:noFill/>
              <a:ln w="254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GB" sz="1000" dirty="0">
                    <a:solidFill>
                      <a:srgbClr val="000000"/>
                    </a:solidFill>
                  </a:rPr>
                  <a:t>EAR-2 Exp. Hall</a:t>
                </a:r>
              </a:p>
            </p:txBody>
          </p:sp>
          <p:sp>
            <p:nvSpPr>
              <p:cNvPr id="20" name="Line Callout 2 19"/>
              <p:cNvSpPr/>
              <p:nvPr/>
            </p:nvSpPr>
            <p:spPr>
              <a:xfrm>
                <a:off x="6978224" y="2464463"/>
                <a:ext cx="1800157" cy="360046"/>
              </a:xfrm>
              <a:prstGeom prst="borderCallout2">
                <a:avLst>
                  <a:gd name="adj1" fmla="val 48675"/>
                  <a:gd name="adj2" fmla="val 95"/>
                  <a:gd name="adj3" fmla="val 50171"/>
                  <a:gd name="adj4" fmla="val -32076"/>
                  <a:gd name="adj5" fmla="val 46167"/>
                  <a:gd name="adj6" fmla="val -140412"/>
                </a:avLst>
              </a:prstGeom>
              <a:noFill/>
              <a:ln w="254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GB" sz="1000" dirty="0">
                    <a:solidFill>
                      <a:srgbClr val="000000"/>
                    </a:solidFill>
                  </a:rPr>
                  <a:t>Collimator</a:t>
                </a:r>
              </a:p>
            </p:txBody>
          </p:sp>
          <p:sp>
            <p:nvSpPr>
              <p:cNvPr id="21" name="Line Callout 2 20"/>
              <p:cNvSpPr/>
              <p:nvPr/>
            </p:nvSpPr>
            <p:spPr>
              <a:xfrm>
                <a:off x="6959275" y="3633031"/>
                <a:ext cx="1800157" cy="328463"/>
              </a:xfrm>
              <a:prstGeom prst="borderCallout2">
                <a:avLst>
                  <a:gd name="adj1" fmla="val 48675"/>
                  <a:gd name="adj2" fmla="val 95"/>
                  <a:gd name="adj3" fmla="val 50171"/>
                  <a:gd name="adj4" fmla="val -32076"/>
                  <a:gd name="adj5" fmla="val 51348"/>
                  <a:gd name="adj6" fmla="val -138088"/>
                </a:avLst>
              </a:prstGeom>
              <a:noFill/>
              <a:ln w="254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GB" sz="1000" dirty="0">
                    <a:solidFill>
                      <a:srgbClr val="000000"/>
                    </a:solidFill>
                  </a:rPr>
                  <a:t>Magnet</a:t>
                </a:r>
              </a:p>
            </p:txBody>
          </p:sp>
          <p:sp>
            <p:nvSpPr>
              <p:cNvPr id="22" name="Line Callout 2 21"/>
              <p:cNvSpPr/>
              <p:nvPr/>
            </p:nvSpPr>
            <p:spPr>
              <a:xfrm>
                <a:off x="6978224" y="4890033"/>
                <a:ext cx="1800157" cy="360046"/>
              </a:xfrm>
              <a:prstGeom prst="borderCallout2">
                <a:avLst>
                  <a:gd name="adj1" fmla="val 48675"/>
                  <a:gd name="adj2" fmla="val 95"/>
                  <a:gd name="adj3" fmla="val 50171"/>
                  <a:gd name="adj4" fmla="val -32076"/>
                  <a:gd name="adj5" fmla="val 40263"/>
                  <a:gd name="adj6" fmla="val -140526"/>
                </a:avLst>
              </a:prstGeom>
              <a:noFill/>
              <a:ln w="254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GB" sz="1000" dirty="0">
                    <a:solidFill>
                      <a:srgbClr val="000000"/>
                    </a:solidFill>
                  </a:rPr>
                  <a:t>Pit shielding</a:t>
                </a:r>
              </a:p>
            </p:txBody>
          </p:sp>
          <p:sp>
            <p:nvSpPr>
              <p:cNvPr id="23" name="Line Callout 2 22"/>
              <p:cNvSpPr/>
              <p:nvPr/>
            </p:nvSpPr>
            <p:spPr>
              <a:xfrm>
                <a:off x="6968749" y="5682764"/>
                <a:ext cx="1800157" cy="360046"/>
              </a:xfrm>
              <a:prstGeom prst="borderCallout2">
                <a:avLst>
                  <a:gd name="adj1" fmla="val 48675"/>
                  <a:gd name="adj2" fmla="val 95"/>
                  <a:gd name="adj3" fmla="val 50171"/>
                  <a:gd name="adj4" fmla="val -32076"/>
                  <a:gd name="adj5" fmla="val -21198"/>
                  <a:gd name="adj6" fmla="val -139337"/>
                </a:avLst>
              </a:prstGeom>
              <a:noFill/>
              <a:ln w="254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GB" sz="1000" dirty="0">
                    <a:solidFill>
                      <a:srgbClr val="000000"/>
                    </a:solidFill>
                  </a:rPr>
                  <a:t>Target</a:t>
                </a:r>
              </a:p>
            </p:txBody>
          </p:sp>
          <p:sp>
            <p:nvSpPr>
              <p:cNvPr id="19475" name="TextBox 23"/>
              <p:cNvSpPr txBox="1">
                <a:spLocks noChangeArrowheads="1"/>
              </p:cNvSpPr>
              <p:nvPr/>
            </p:nvSpPr>
            <p:spPr bwMode="auto">
              <a:xfrm>
                <a:off x="2337244" y="2742284"/>
                <a:ext cx="1459015" cy="489757"/>
              </a:xfrm>
              <a:prstGeom prst="rect">
                <a:avLst/>
              </a:prstGeom>
              <a:solidFill>
                <a:schemeClr val="bg1"/>
              </a:solidFill>
              <a:ln w="9525">
                <a:noFill/>
                <a:miter lim="800000"/>
                <a:headEnd/>
                <a:tailEnd/>
              </a:ln>
            </p:spPr>
            <p:txBody>
              <a:bodyPr wrap="none">
                <a:spAutoFit/>
              </a:bodyPr>
              <a:lstStyle/>
              <a:p>
                <a:r>
                  <a:rPr lang="en-US" sz="1000" dirty="0">
                    <a:solidFill>
                      <a:srgbClr val="000000"/>
                    </a:solidFill>
                  </a:rPr>
                  <a:t>New area</a:t>
                </a:r>
              </a:p>
            </p:txBody>
          </p:sp>
          <p:sp>
            <p:nvSpPr>
              <p:cNvPr id="19476" name="TextBox 24"/>
              <p:cNvSpPr txBox="1">
                <a:spLocks noChangeArrowheads="1"/>
              </p:cNvSpPr>
              <p:nvPr/>
            </p:nvSpPr>
            <p:spPr bwMode="auto">
              <a:xfrm>
                <a:off x="2391123" y="4764016"/>
                <a:ext cx="1841886" cy="489757"/>
              </a:xfrm>
              <a:prstGeom prst="rect">
                <a:avLst/>
              </a:prstGeom>
              <a:solidFill>
                <a:schemeClr val="bg1"/>
              </a:solidFill>
              <a:ln w="9525">
                <a:noFill/>
                <a:miter lim="800000"/>
                <a:headEnd/>
                <a:tailEnd/>
              </a:ln>
            </p:spPr>
            <p:txBody>
              <a:bodyPr wrap="none">
                <a:spAutoFit/>
              </a:bodyPr>
              <a:lstStyle/>
              <a:p>
                <a:r>
                  <a:rPr lang="en-US" sz="1000">
                    <a:solidFill>
                      <a:srgbClr val="000000"/>
                    </a:solidFill>
                  </a:rPr>
                  <a:t>Existing area</a:t>
                </a:r>
              </a:p>
            </p:txBody>
          </p:sp>
          <p:sp>
            <p:nvSpPr>
              <p:cNvPr id="26" name="Rectangle 25"/>
              <p:cNvSpPr>
                <a:spLocks noChangeArrowheads="1"/>
              </p:cNvSpPr>
              <p:nvPr/>
            </p:nvSpPr>
            <p:spPr bwMode="auto">
              <a:xfrm>
                <a:off x="2282025" y="654759"/>
                <a:ext cx="4055090" cy="3306735"/>
              </a:xfrm>
              <a:prstGeom prst="rect">
                <a:avLst/>
              </a:prstGeom>
              <a:noFill/>
              <a:ln w="34925">
                <a:solidFill>
                  <a:srgbClr val="FF0000"/>
                </a:solidFill>
                <a:prstDash val="dash"/>
                <a:miter lim="800000"/>
                <a:headEnd/>
                <a:tailEnd/>
              </a:ln>
              <a:effectLst>
                <a:outerShdw dist="23000" dir="5400000" rotWithShape="0">
                  <a:srgbClr val="808080">
                    <a:alpha val="34999"/>
                  </a:srgbClr>
                </a:outerShdw>
              </a:effectLst>
            </p:spPr>
            <p:txBody>
              <a:bodyPr anchor="ctr"/>
              <a:lstStyle/>
              <a:p>
                <a:pPr algn="ctr">
                  <a:defRPr/>
                </a:pPr>
                <a:endParaRPr lang="en-US" sz="1000">
                  <a:solidFill>
                    <a:srgbClr val="FFFFFF"/>
                  </a:solidFill>
                  <a:latin typeface="Arial"/>
                </a:endParaRPr>
              </a:p>
            </p:txBody>
          </p:sp>
          <p:sp>
            <p:nvSpPr>
              <p:cNvPr id="27" name="Rectangle 26"/>
              <p:cNvSpPr>
                <a:spLocks noChangeArrowheads="1"/>
              </p:cNvSpPr>
              <p:nvPr/>
            </p:nvSpPr>
            <p:spPr bwMode="auto">
              <a:xfrm>
                <a:off x="2282025" y="4056243"/>
                <a:ext cx="4055090" cy="2125531"/>
              </a:xfrm>
              <a:prstGeom prst="rect">
                <a:avLst/>
              </a:prstGeom>
              <a:noFill/>
              <a:ln w="34925">
                <a:solidFill>
                  <a:srgbClr val="3366CC"/>
                </a:solidFill>
                <a:prstDash val="dash"/>
                <a:miter lim="800000"/>
                <a:headEnd/>
                <a:tailEnd/>
              </a:ln>
              <a:effectLst>
                <a:outerShdw dist="23000" dir="5400000" rotWithShape="0">
                  <a:srgbClr val="808080">
                    <a:alpha val="34999"/>
                  </a:srgbClr>
                </a:outerShdw>
              </a:effectLst>
            </p:spPr>
            <p:txBody>
              <a:bodyPr anchor="ctr"/>
              <a:lstStyle/>
              <a:p>
                <a:pPr algn="ctr">
                  <a:defRPr/>
                </a:pPr>
                <a:endParaRPr lang="en-US" sz="1000">
                  <a:solidFill>
                    <a:srgbClr val="FFFFFF"/>
                  </a:solidFill>
                  <a:latin typeface="Arial"/>
                </a:endParaRPr>
              </a:p>
            </p:txBody>
          </p:sp>
          <p:sp>
            <p:nvSpPr>
              <p:cNvPr id="28" name="Rectangle 27"/>
              <p:cNvSpPr>
                <a:spLocks noChangeArrowheads="1"/>
              </p:cNvSpPr>
              <p:nvPr/>
            </p:nvSpPr>
            <p:spPr bwMode="auto">
              <a:xfrm>
                <a:off x="4145345" y="4473138"/>
                <a:ext cx="429511" cy="998021"/>
              </a:xfrm>
              <a:prstGeom prst="rect">
                <a:avLst/>
              </a:prstGeom>
              <a:noFill/>
              <a:ln w="34925">
                <a:solidFill>
                  <a:srgbClr val="FF0000"/>
                </a:solidFill>
                <a:prstDash val="dash"/>
                <a:miter lim="800000"/>
                <a:headEnd/>
                <a:tailEnd/>
              </a:ln>
              <a:effectLst>
                <a:outerShdw dist="23000" dir="5400000" rotWithShape="0">
                  <a:srgbClr val="808080">
                    <a:alpha val="34999"/>
                  </a:srgbClr>
                </a:outerShdw>
              </a:effectLst>
            </p:spPr>
            <p:txBody>
              <a:bodyPr anchor="ctr"/>
              <a:lstStyle/>
              <a:p>
                <a:pPr algn="ctr">
                  <a:defRPr/>
                </a:pPr>
                <a:endParaRPr lang="en-US" sz="1000">
                  <a:solidFill>
                    <a:srgbClr val="FFFFFF"/>
                  </a:solidFill>
                  <a:latin typeface="Arial"/>
                </a:endParaRPr>
              </a:p>
            </p:txBody>
          </p:sp>
        </p:grpSp>
        <p:sp>
          <p:nvSpPr>
            <p:cNvPr id="19467" name="Text Box 36"/>
            <p:cNvSpPr txBox="1">
              <a:spLocks noChangeArrowheads="1"/>
            </p:cNvSpPr>
            <p:nvPr/>
          </p:nvSpPr>
          <p:spPr bwMode="auto">
            <a:xfrm>
              <a:off x="107504" y="836712"/>
              <a:ext cx="4555232" cy="381000"/>
            </a:xfrm>
            <a:prstGeom prst="rect">
              <a:avLst/>
            </a:prstGeom>
            <a:noFill/>
            <a:ln w="9525">
              <a:noFill/>
              <a:round/>
              <a:headEnd/>
              <a:tailEnd/>
            </a:ln>
          </p:spPr>
          <p:txBody>
            <a:bodyPr lIns="81639" tIns="40820" rIns="81639" bIns="40820"/>
            <a:lstStyle/>
            <a:p>
              <a:pPr defTabSz="414338" hangingPunct="0">
                <a:lnSpc>
                  <a:spcPct val="93000"/>
                </a:lnSpc>
                <a:buClr>
                  <a:srgbClr val="000000"/>
                </a:buClr>
                <a:buSzPct val="45000"/>
                <a:tabLst>
                  <a:tab pos="657225" algn="l"/>
                  <a:tab pos="1312863" algn="l"/>
                  <a:tab pos="1970088" algn="l"/>
                  <a:tab pos="2627313" algn="l"/>
                  <a:tab pos="3282950" algn="l"/>
                  <a:tab pos="3940175" algn="l"/>
                  <a:tab pos="4595813" algn="l"/>
                  <a:tab pos="5253038" algn="l"/>
                  <a:tab pos="5910263" algn="l"/>
                  <a:tab pos="6565900" algn="l"/>
                  <a:tab pos="7223125" algn="l"/>
                  <a:tab pos="7880350" algn="l"/>
                </a:tabLst>
              </a:pPr>
              <a:r>
                <a:rPr lang="en-US" sz="1400" b="1">
                  <a:solidFill>
                    <a:srgbClr val="0066CC"/>
                  </a:solidFill>
                </a:rPr>
                <a:t>The future: n_TOF_EAR2 vertical flight path at 20 m</a:t>
              </a:r>
              <a:endParaRPr lang="en-GB" sz="1400" b="1">
                <a:solidFill>
                  <a:srgbClr val="0066CC"/>
                </a:solidFill>
              </a:endParaRPr>
            </a:p>
          </p:txBody>
        </p:sp>
      </p:grpSp>
      <p:sp>
        <p:nvSpPr>
          <p:cNvPr id="19462" name="TextBox 30"/>
          <p:cNvSpPr txBox="1">
            <a:spLocks noChangeArrowheads="1"/>
          </p:cNvSpPr>
          <p:nvPr/>
        </p:nvSpPr>
        <p:spPr bwMode="auto">
          <a:xfrm>
            <a:off x="4643438" y="1370013"/>
            <a:ext cx="4392612" cy="830997"/>
          </a:xfrm>
          <a:prstGeom prst="rect">
            <a:avLst/>
          </a:prstGeom>
          <a:noFill/>
          <a:ln w="9525">
            <a:noFill/>
            <a:miter lim="800000"/>
            <a:headEnd/>
            <a:tailEnd/>
          </a:ln>
        </p:spPr>
        <p:txBody>
          <a:bodyPr>
            <a:spAutoFit/>
          </a:bodyPr>
          <a:lstStyle/>
          <a:p>
            <a:r>
              <a:rPr lang="en-US" sz="2400" b="1" i="1" dirty="0">
                <a:solidFill>
                  <a:srgbClr val="CC3300"/>
                </a:solidFill>
              </a:rPr>
              <a:t>N_TOF_EAR2 </a:t>
            </a:r>
            <a:r>
              <a:rPr lang="en-US" sz="2400" b="1" i="1" dirty="0" smtClean="0">
                <a:solidFill>
                  <a:srgbClr val="CC3300"/>
                </a:solidFill>
              </a:rPr>
              <a:t>started commissioning June 2014</a:t>
            </a:r>
            <a:endParaRPr lang="en-US" sz="2400" b="1" i="1" dirty="0">
              <a:solidFill>
                <a:srgbClr val="CC3300"/>
              </a:solidFill>
            </a:endParaRPr>
          </a:p>
        </p:txBody>
      </p:sp>
      <p:sp>
        <p:nvSpPr>
          <p:cNvPr id="19464" name="Text Box 36"/>
          <p:cNvSpPr txBox="1">
            <a:spLocks noChangeArrowheads="1"/>
          </p:cNvSpPr>
          <p:nvPr/>
        </p:nvSpPr>
        <p:spPr bwMode="auto">
          <a:xfrm>
            <a:off x="2484438" y="4897438"/>
            <a:ext cx="1366837" cy="381000"/>
          </a:xfrm>
          <a:prstGeom prst="rect">
            <a:avLst/>
          </a:prstGeom>
          <a:noFill/>
          <a:ln w="9525">
            <a:noFill/>
            <a:round/>
            <a:headEnd/>
            <a:tailEnd/>
          </a:ln>
        </p:spPr>
        <p:txBody>
          <a:bodyPr lIns="81639" tIns="40820" rIns="81639" bIns="40820"/>
          <a:lstStyle/>
          <a:p>
            <a:pPr defTabSz="414338" hangingPunct="0">
              <a:lnSpc>
                <a:spcPct val="93000"/>
              </a:lnSpc>
              <a:buClr>
                <a:srgbClr val="000000"/>
              </a:buClr>
              <a:buSzPct val="45000"/>
              <a:tabLst>
                <a:tab pos="657225" algn="l"/>
                <a:tab pos="1312863" algn="l"/>
                <a:tab pos="1970088" algn="l"/>
                <a:tab pos="2627313" algn="l"/>
                <a:tab pos="3282950" algn="l"/>
                <a:tab pos="3940175" algn="l"/>
                <a:tab pos="4595813" algn="l"/>
                <a:tab pos="5253038" algn="l"/>
                <a:tab pos="5910263" algn="l"/>
                <a:tab pos="6565900" algn="l"/>
                <a:tab pos="7223125" algn="l"/>
                <a:tab pos="7880350" algn="l"/>
              </a:tabLst>
            </a:pPr>
            <a:r>
              <a:rPr lang="en-US" sz="1600" b="1">
                <a:solidFill>
                  <a:srgbClr val="0066CC"/>
                </a:solidFill>
              </a:rPr>
              <a:t>NFS</a:t>
            </a:r>
            <a:endParaRPr lang="en-GB" sz="1600" b="1">
              <a:solidFill>
                <a:srgbClr val="0066CC"/>
              </a:solidFill>
            </a:endParaRPr>
          </a:p>
        </p:txBody>
      </p:sp>
      <p:sp>
        <p:nvSpPr>
          <p:cNvPr id="19465" name="2 CuadroTexto"/>
          <p:cNvSpPr txBox="1">
            <a:spLocks noChangeArrowheads="1"/>
          </p:cNvSpPr>
          <p:nvPr/>
        </p:nvSpPr>
        <p:spPr bwMode="auto">
          <a:xfrm>
            <a:off x="109538" y="425450"/>
            <a:ext cx="8696325" cy="461963"/>
          </a:xfrm>
          <a:prstGeom prst="rect">
            <a:avLst/>
          </a:prstGeom>
          <a:noFill/>
          <a:ln w="9525">
            <a:noFill/>
            <a:miter lim="800000"/>
            <a:headEnd/>
            <a:tailEnd/>
          </a:ln>
        </p:spPr>
        <p:txBody>
          <a:bodyPr>
            <a:spAutoFit/>
          </a:bodyPr>
          <a:lstStyle/>
          <a:p>
            <a:pPr algn="ctr"/>
            <a:r>
              <a:rPr lang="en-US" sz="2400" b="1"/>
              <a:t>CHANDA: New high flux neutron source faclities </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CuadroTexto"/>
          <p:cNvSpPr txBox="1"/>
          <p:nvPr/>
        </p:nvSpPr>
        <p:spPr>
          <a:xfrm>
            <a:off x="275303" y="540777"/>
            <a:ext cx="8593394" cy="6555641"/>
          </a:xfrm>
          <a:prstGeom prst="rect">
            <a:avLst/>
          </a:prstGeom>
          <a:noFill/>
        </p:spPr>
        <p:txBody>
          <a:bodyPr wrap="square" rtlCol="0">
            <a:spAutoFit/>
          </a:bodyPr>
          <a:lstStyle/>
          <a:p>
            <a:pPr algn="ctr"/>
            <a:r>
              <a:rPr lang="en-GB" sz="2400" b="1" dirty="0" smtClean="0"/>
              <a:t>CONCLUSIONS </a:t>
            </a:r>
            <a:endParaRPr lang="en-GB" sz="800" b="1" dirty="0" smtClean="0"/>
          </a:p>
          <a:p>
            <a:pPr marL="285750" indent="-285750" algn="just">
              <a:spcBef>
                <a:spcPts val="1200"/>
              </a:spcBef>
              <a:buFont typeface="Arial" panose="020B0604020202020204" pitchFamily="34" charset="0"/>
              <a:buChar char="•"/>
            </a:pPr>
            <a:r>
              <a:rPr lang="en-GB" sz="1600" dirty="0" smtClean="0"/>
              <a:t>The </a:t>
            </a:r>
            <a:r>
              <a:rPr lang="en-GB" sz="1600" dirty="0"/>
              <a:t>CHANDA project brings together the majority of the European nuclear data community, infrastructures and resources to prepare the methodologies, detectors, facilities, interpretation and tools to produce and use nuclear data with the quality required to comply with the needs for the safety standards that are mandatory for present and future European nuclear reactors and </a:t>
            </a:r>
            <a:r>
              <a:rPr lang="en-GB" sz="1600" dirty="0" smtClean="0"/>
              <a:t>nuclear fuel cycle facilities.</a:t>
            </a:r>
          </a:p>
          <a:p>
            <a:pPr marL="285750" indent="-285750" algn="just">
              <a:spcBef>
                <a:spcPts val="1200"/>
              </a:spcBef>
              <a:buFont typeface="Arial" panose="020B0604020202020204" pitchFamily="34" charset="0"/>
              <a:buChar char="•"/>
            </a:pPr>
            <a:r>
              <a:rPr lang="en-GB" sz="1600" dirty="0" smtClean="0"/>
              <a:t>CHANDA includes the support to access to 16 existing research infrastructures all over Europe (</a:t>
            </a:r>
            <a:r>
              <a:rPr lang="en-GB" sz="1600" dirty="0" err="1" smtClean="0"/>
              <a:t>EU+Nw</a:t>
            </a:r>
            <a:r>
              <a:rPr lang="en-GB" sz="1600" dirty="0" smtClean="0"/>
              <a:t>) to perform experiments needed for nuclear data, following the successful model of ERINDA, EFNUDAT and EUFRAT.</a:t>
            </a:r>
          </a:p>
          <a:p>
            <a:pPr marL="285750" indent="-285750" algn="just">
              <a:spcBef>
                <a:spcPts val="1200"/>
              </a:spcBef>
              <a:buFont typeface="Arial" panose="020B0604020202020204" pitchFamily="34" charset="0"/>
              <a:buChar char="•"/>
            </a:pPr>
            <a:r>
              <a:rPr lang="en-GB" sz="1600" dirty="0" smtClean="0"/>
              <a:t>This means </a:t>
            </a:r>
            <a:r>
              <a:rPr lang="en-GB" sz="1600" dirty="0"/>
              <a:t>independent </a:t>
            </a:r>
            <a:r>
              <a:rPr lang="en-GB" sz="1600" dirty="0" smtClean="0"/>
              <a:t>PAC, open competition of experiments and facilities and clear criteria to balance </a:t>
            </a:r>
            <a:r>
              <a:rPr lang="en-GB" sz="1600" dirty="0"/>
              <a:t>experiments and </a:t>
            </a:r>
            <a:r>
              <a:rPr lang="en-GB" sz="1600" dirty="0" smtClean="0"/>
              <a:t>facilities and responding to the the global objectives of CHANDA. </a:t>
            </a:r>
            <a:r>
              <a:rPr lang="en-GB" sz="1600" dirty="0" smtClean="0"/>
              <a:t>It combines support to the facilities (M&amp;O costs + targeted improvements) with support to teams performing experiments, scientific visitors and particular attention to young scientists training.</a:t>
            </a:r>
          </a:p>
          <a:p>
            <a:pPr marL="285750" indent="-285750" algn="just">
              <a:spcBef>
                <a:spcPts val="1200"/>
              </a:spcBef>
              <a:buFont typeface="Arial" panose="020B0604020202020204" pitchFamily="34" charset="0"/>
              <a:buChar char="•"/>
            </a:pPr>
            <a:r>
              <a:rPr lang="en-GB" sz="1600" dirty="0" smtClean="0"/>
              <a:t>CHANDA also is promoting coordination of laboratories for the preparation of targets for nuclear data measurements</a:t>
            </a:r>
          </a:p>
          <a:p>
            <a:pPr marL="285750" indent="-285750" algn="just">
              <a:spcBef>
                <a:spcPts val="1200"/>
              </a:spcBef>
              <a:buFont typeface="Arial" panose="020B0604020202020204" pitchFamily="34" charset="0"/>
              <a:buChar char="•"/>
            </a:pPr>
            <a:r>
              <a:rPr lang="en-GB" sz="1600" dirty="0" smtClean="0"/>
              <a:t>Finally CHANDA includes support for the development of new facilities required to overcome some of the existing challenges for the nuclear data needed to improve safety and sustainability of present and future nuclear electricity generation in the EU</a:t>
            </a:r>
            <a:r>
              <a:rPr lang="en-GB" sz="1600" dirty="0" smtClean="0"/>
              <a:t>.</a:t>
            </a:r>
          </a:p>
          <a:p>
            <a:pPr marL="285750" indent="-285750" algn="just">
              <a:spcBef>
                <a:spcPts val="1200"/>
              </a:spcBef>
              <a:buFont typeface="Arial" panose="020B0604020202020204" pitchFamily="34" charset="0"/>
              <a:buChar char="•"/>
            </a:pPr>
            <a:r>
              <a:rPr lang="en-US" sz="1600" dirty="0" smtClean="0"/>
              <a:t>The financial support </a:t>
            </a:r>
            <a:r>
              <a:rPr lang="en-US" sz="1600" smtClean="0"/>
              <a:t>from EC </a:t>
            </a:r>
            <a:r>
              <a:rPr lang="en-US" sz="1600" dirty="0" smtClean="0"/>
              <a:t>is small compared with the total cost of experiments </a:t>
            </a:r>
            <a:r>
              <a:rPr lang="en-US" sz="1600" smtClean="0"/>
              <a:t>and laboratories, </a:t>
            </a:r>
            <a:r>
              <a:rPr lang="en-US" sz="1600" dirty="0" smtClean="0"/>
              <a:t>but needed to open these facilities and efficient to focus the supported R&amp;D.</a:t>
            </a:r>
            <a:endParaRPr lang="en-US" sz="1600" dirty="0"/>
          </a:p>
        </p:txBody>
      </p:sp>
    </p:spTree>
    <p:extLst>
      <p:ext uri="{BB962C8B-B14F-4D97-AF65-F5344CB8AC3E}">
        <p14:creationId xmlns:p14="http://schemas.microsoft.com/office/powerpoint/2010/main" val="367274564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idx="4294967295"/>
          </p:nvPr>
        </p:nvSpPr>
        <p:spPr>
          <a:xfrm>
            <a:off x="280223" y="586095"/>
            <a:ext cx="8487349" cy="810085"/>
          </a:xfrm>
        </p:spPr>
        <p:txBody>
          <a:bodyPr/>
          <a:lstStyle/>
          <a:p>
            <a:r>
              <a:rPr lang="en-GB" altLang="en-US" sz="3000" b="1" dirty="0" smtClean="0"/>
              <a:t>Nuclear data needs</a:t>
            </a:r>
            <a:br>
              <a:rPr lang="en-GB" altLang="en-US" sz="3000" b="1" dirty="0" smtClean="0"/>
            </a:br>
            <a:r>
              <a:rPr lang="en-GB" altLang="en-US" sz="2000" b="1" i="1" dirty="0" smtClean="0">
                <a:solidFill>
                  <a:srgbClr val="0000FF"/>
                </a:solidFill>
              </a:rPr>
              <a:t>(At present the limits to </a:t>
            </a:r>
            <a:r>
              <a:rPr lang="en-GB" altLang="en-US" sz="2000" b="1" i="1" dirty="0" err="1" smtClean="0">
                <a:solidFill>
                  <a:srgbClr val="0000FF"/>
                </a:solidFill>
              </a:rPr>
              <a:t>neutronic</a:t>
            </a:r>
            <a:r>
              <a:rPr lang="en-GB" altLang="en-US" sz="2000" b="1" i="1" dirty="0" smtClean="0">
                <a:solidFill>
                  <a:srgbClr val="0000FF"/>
                </a:solidFill>
              </a:rPr>
              <a:t> simulation accuracy came in many cases from the uncertainties on the basic nuclear data used!)</a:t>
            </a:r>
          </a:p>
        </p:txBody>
      </p:sp>
      <p:pic>
        <p:nvPicPr>
          <p:cNvPr id="31747" name="Picture 3" descr="HFR_Petten"/>
          <p:cNvPicPr>
            <a:picLocks noChangeAspect="1" noChangeArrowheads="1"/>
          </p:cNvPicPr>
          <p:nvPr/>
        </p:nvPicPr>
        <p:blipFill>
          <a:blip r:embed="rId2">
            <a:lum bright="12000" contrast="60000"/>
            <a:extLst>
              <a:ext uri="{28A0092B-C50C-407E-A947-70E740481C1C}">
                <a14:useLocalDpi xmlns:a14="http://schemas.microsoft.com/office/drawing/2010/main" val="0"/>
              </a:ext>
            </a:extLst>
          </a:blip>
          <a:srcRect/>
          <a:stretch>
            <a:fillRect/>
          </a:stretch>
        </p:blipFill>
        <p:spPr bwMode="auto">
          <a:xfrm>
            <a:off x="3916974" y="2270125"/>
            <a:ext cx="2288931" cy="314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48" name="Line 4"/>
          <p:cNvSpPr>
            <a:spLocks noChangeShapeType="1"/>
          </p:cNvSpPr>
          <p:nvPr/>
        </p:nvSpPr>
        <p:spPr bwMode="auto">
          <a:xfrm>
            <a:off x="3330820" y="3916364"/>
            <a:ext cx="1462454" cy="90487"/>
          </a:xfrm>
          <a:prstGeom prst="line">
            <a:avLst/>
          </a:prstGeom>
          <a:noFill/>
          <a:ln w="57150">
            <a:solidFill>
              <a:srgbClr val="FF0000"/>
            </a:solidFill>
            <a:round/>
            <a:headEnd/>
            <a:tailEnd type="stealth" w="med" len="lg"/>
          </a:ln>
          <a:extLst>
            <a:ext uri="{909E8E84-426E-40DD-AFC4-6F175D3DCCD1}">
              <a14:hiddenFill xmlns:a14="http://schemas.microsoft.com/office/drawing/2010/main">
                <a:noFill/>
              </a14:hiddenFill>
            </a:ext>
          </a:extLst>
        </p:spPr>
        <p:txBody>
          <a:bodyPr anchor="ctr">
            <a:spAutoFit/>
          </a:bodyPr>
          <a:lstStyle/>
          <a:p>
            <a:endParaRPr lang="es-ES"/>
          </a:p>
        </p:txBody>
      </p:sp>
      <p:sp>
        <p:nvSpPr>
          <p:cNvPr id="31749" name="Line 5"/>
          <p:cNvSpPr>
            <a:spLocks noChangeShapeType="1"/>
          </p:cNvSpPr>
          <p:nvPr/>
        </p:nvSpPr>
        <p:spPr bwMode="auto">
          <a:xfrm flipH="1" flipV="1">
            <a:off x="6044712" y="4079876"/>
            <a:ext cx="842596" cy="53975"/>
          </a:xfrm>
          <a:prstGeom prst="line">
            <a:avLst/>
          </a:prstGeom>
          <a:noFill/>
          <a:ln w="63500">
            <a:solidFill>
              <a:srgbClr val="0000FF"/>
            </a:solidFill>
            <a:round/>
            <a:headEnd/>
            <a:tailEnd type="triangle" w="med" len="lg"/>
          </a:ln>
          <a:extLst>
            <a:ext uri="{909E8E84-426E-40DD-AFC4-6F175D3DCCD1}">
              <a14:hiddenFill xmlns:a14="http://schemas.microsoft.com/office/drawing/2010/main">
                <a:noFill/>
              </a14:hiddenFill>
            </a:ext>
          </a:extLst>
        </p:spPr>
        <p:txBody>
          <a:bodyPr anchor="ctr">
            <a:spAutoFit/>
          </a:bodyPr>
          <a:lstStyle/>
          <a:p>
            <a:endParaRPr lang="es-ES"/>
          </a:p>
        </p:txBody>
      </p:sp>
      <p:sp>
        <p:nvSpPr>
          <p:cNvPr id="31750" name="Text Box 6"/>
          <p:cNvSpPr txBox="1">
            <a:spLocks noChangeArrowheads="1"/>
          </p:cNvSpPr>
          <p:nvPr/>
        </p:nvSpPr>
        <p:spPr bwMode="auto">
          <a:xfrm>
            <a:off x="6426424" y="4054446"/>
            <a:ext cx="2518125" cy="12187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spAutoFit/>
          </a:bodyPr>
          <a:lstStyle>
            <a:lvl1pPr>
              <a:defRPr sz="2400" b="1">
                <a:solidFill>
                  <a:schemeClr val="tx1"/>
                </a:solidFill>
                <a:latin typeface="Arial" charset="0"/>
              </a:defRPr>
            </a:lvl1pPr>
            <a:lvl2pPr marL="742950" indent="-285750">
              <a:defRPr sz="2400" b="1">
                <a:solidFill>
                  <a:schemeClr val="tx1"/>
                </a:solidFill>
                <a:latin typeface="Arial" charset="0"/>
              </a:defRPr>
            </a:lvl2pPr>
            <a:lvl3pPr marL="1143000" indent="-228600">
              <a:defRPr sz="2400" b="1">
                <a:solidFill>
                  <a:schemeClr val="tx1"/>
                </a:solidFill>
                <a:latin typeface="Arial" charset="0"/>
              </a:defRPr>
            </a:lvl3pPr>
            <a:lvl4pPr marL="1600200" indent="-228600">
              <a:defRPr sz="2400" b="1">
                <a:solidFill>
                  <a:schemeClr val="tx1"/>
                </a:solidFill>
                <a:latin typeface="Arial" charset="0"/>
              </a:defRPr>
            </a:lvl4pPr>
            <a:lvl5pPr marL="2057400" indent="-228600">
              <a:defRPr sz="2400" b="1">
                <a:solidFill>
                  <a:schemeClr val="tx1"/>
                </a:solidFill>
                <a:latin typeface="Arial" charset="0"/>
              </a:defRPr>
            </a:lvl5pPr>
            <a:lvl6pPr marL="2514600" indent="-228600" algn="ctr" eaLnBrk="0" fontAlgn="base" hangingPunct="0">
              <a:spcBef>
                <a:spcPct val="0"/>
              </a:spcBef>
              <a:spcAft>
                <a:spcPct val="0"/>
              </a:spcAft>
              <a:defRPr sz="2400" b="1">
                <a:solidFill>
                  <a:schemeClr val="tx1"/>
                </a:solidFill>
                <a:latin typeface="Arial" charset="0"/>
              </a:defRPr>
            </a:lvl6pPr>
            <a:lvl7pPr marL="2971800" indent="-228600" algn="ctr" eaLnBrk="0" fontAlgn="base" hangingPunct="0">
              <a:spcBef>
                <a:spcPct val="0"/>
              </a:spcBef>
              <a:spcAft>
                <a:spcPct val="0"/>
              </a:spcAft>
              <a:defRPr sz="2400" b="1">
                <a:solidFill>
                  <a:schemeClr val="tx1"/>
                </a:solidFill>
                <a:latin typeface="Arial" charset="0"/>
              </a:defRPr>
            </a:lvl7pPr>
            <a:lvl8pPr marL="3429000" indent="-228600" algn="ctr" eaLnBrk="0" fontAlgn="base" hangingPunct="0">
              <a:spcBef>
                <a:spcPct val="0"/>
              </a:spcBef>
              <a:spcAft>
                <a:spcPct val="0"/>
              </a:spcAft>
              <a:defRPr sz="2400" b="1">
                <a:solidFill>
                  <a:schemeClr val="tx1"/>
                </a:solidFill>
                <a:latin typeface="Arial" charset="0"/>
              </a:defRPr>
            </a:lvl8pPr>
            <a:lvl9pPr marL="3886200" indent="-228600" algn="ctr" eaLnBrk="0" fontAlgn="base" hangingPunct="0">
              <a:spcBef>
                <a:spcPct val="0"/>
              </a:spcBef>
              <a:spcAft>
                <a:spcPct val="0"/>
              </a:spcAft>
              <a:defRPr sz="2400" b="1">
                <a:solidFill>
                  <a:schemeClr val="tx1"/>
                </a:solidFill>
                <a:latin typeface="Arial" charset="0"/>
              </a:defRPr>
            </a:lvl9pPr>
          </a:lstStyle>
          <a:p>
            <a:r>
              <a:rPr lang="en-US" altLang="en-US" sz="1600" dirty="0">
                <a:solidFill>
                  <a:srgbClr val="0F3277"/>
                </a:solidFill>
                <a:latin typeface="Times New Roman" pitchFamily="18" charset="0"/>
              </a:rPr>
              <a:t>materials:</a:t>
            </a:r>
          </a:p>
          <a:p>
            <a:pPr>
              <a:lnSpc>
                <a:spcPct val="80000"/>
              </a:lnSpc>
            </a:pPr>
            <a:r>
              <a:rPr lang="en-US" altLang="en-US" sz="1600" dirty="0">
                <a:solidFill>
                  <a:srgbClr val="0F3277"/>
                </a:solidFill>
                <a:latin typeface="Times New Roman" pitchFamily="18" charset="0"/>
              </a:rPr>
              <a:t>vessel, fuel rods, shielding:</a:t>
            </a:r>
          </a:p>
          <a:p>
            <a:pPr>
              <a:lnSpc>
                <a:spcPct val="170000"/>
              </a:lnSpc>
            </a:pPr>
            <a:r>
              <a:rPr lang="en-US" altLang="en-US" sz="1200" b="0" dirty="0"/>
              <a:t>structural materials</a:t>
            </a:r>
          </a:p>
          <a:p>
            <a:r>
              <a:rPr lang="en-US" altLang="en-US" sz="1200" b="0" dirty="0"/>
              <a:t>radiation damage,</a:t>
            </a:r>
          </a:p>
          <a:p>
            <a:r>
              <a:rPr lang="en-US" altLang="en-US" sz="1200" b="0" dirty="0"/>
              <a:t>swelling (gas production)</a:t>
            </a:r>
            <a:endParaRPr lang="en-US" altLang="en-US" sz="1200" b="0" dirty="0">
              <a:solidFill>
                <a:srgbClr val="0000FF"/>
              </a:solidFill>
              <a:latin typeface="Times New Roman" pitchFamily="18" charset="0"/>
            </a:endParaRPr>
          </a:p>
        </p:txBody>
      </p:sp>
      <p:sp>
        <p:nvSpPr>
          <p:cNvPr id="31751" name="AutoShape 7"/>
          <p:cNvSpPr>
            <a:spLocks noChangeArrowheads="1"/>
          </p:cNvSpPr>
          <p:nvPr/>
        </p:nvSpPr>
        <p:spPr bwMode="auto">
          <a:xfrm rot="16200000" flipH="1">
            <a:off x="5498612" y="1194986"/>
            <a:ext cx="637968" cy="1512312"/>
          </a:xfrm>
          <a:prstGeom prst="curvedRightArrow">
            <a:avLst>
              <a:gd name="adj1" fmla="val 25870"/>
              <a:gd name="adj2" fmla="val 90972"/>
              <a:gd name="adj3" fmla="val 49971"/>
            </a:avLst>
          </a:prstGeom>
          <a:solidFill>
            <a:srgbClr val="CC00CC"/>
          </a:solidFill>
          <a:ln w="12700">
            <a:solidFill>
              <a:schemeClr val="tx1"/>
            </a:solidFill>
            <a:miter lim="800000"/>
            <a:headEnd/>
            <a:tailEnd/>
          </a:ln>
        </p:spPr>
        <p:txBody>
          <a:bodyPr wrap="square" anchor="ctr">
            <a:spAutoFit/>
          </a:bodyPr>
          <a:lstStyle>
            <a:lvl1pPr>
              <a:defRPr sz="2400" b="1">
                <a:solidFill>
                  <a:schemeClr val="tx1"/>
                </a:solidFill>
                <a:latin typeface="Arial" charset="0"/>
              </a:defRPr>
            </a:lvl1pPr>
            <a:lvl2pPr marL="742950" indent="-285750">
              <a:defRPr sz="2400" b="1">
                <a:solidFill>
                  <a:schemeClr val="tx1"/>
                </a:solidFill>
                <a:latin typeface="Arial" charset="0"/>
              </a:defRPr>
            </a:lvl2pPr>
            <a:lvl3pPr marL="1143000" indent="-228600">
              <a:defRPr sz="2400" b="1">
                <a:solidFill>
                  <a:schemeClr val="tx1"/>
                </a:solidFill>
                <a:latin typeface="Arial" charset="0"/>
              </a:defRPr>
            </a:lvl3pPr>
            <a:lvl4pPr marL="1600200" indent="-228600">
              <a:defRPr sz="2400" b="1">
                <a:solidFill>
                  <a:schemeClr val="tx1"/>
                </a:solidFill>
                <a:latin typeface="Arial" charset="0"/>
              </a:defRPr>
            </a:lvl4pPr>
            <a:lvl5pPr marL="2057400" indent="-228600">
              <a:defRPr sz="2400" b="1">
                <a:solidFill>
                  <a:schemeClr val="tx1"/>
                </a:solidFill>
                <a:latin typeface="Arial" charset="0"/>
              </a:defRPr>
            </a:lvl5pPr>
            <a:lvl6pPr marL="2514600" indent="-228600" algn="ctr" eaLnBrk="0" fontAlgn="base" hangingPunct="0">
              <a:spcBef>
                <a:spcPct val="0"/>
              </a:spcBef>
              <a:spcAft>
                <a:spcPct val="0"/>
              </a:spcAft>
              <a:defRPr sz="2400" b="1">
                <a:solidFill>
                  <a:schemeClr val="tx1"/>
                </a:solidFill>
                <a:latin typeface="Arial" charset="0"/>
              </a:defRPr>
            </a:lvl6pPr>
            <a:lvl7pPr marL="2971800" indent="-228600" algn="ctr" eaLnBrk="0" fontAlgn="base" hangingPunct="0">
              <a:spcBef>
                <a:spcPct val="0"/>
              </a:spcBef>
              <a:spcAft>
                <a:spcPct val="0"/>
              </a:spcAft>
              <a:defRPr sz="2400" b="1">
                <a:solidFill>
                  <a:schemeClr val="tx1"/>
                </a:solidFill>
                <a:latin typeface="Arial" charset="0"/>
              </a:defRPr>
            </a:lvl7pPr>
            <a:lvl8pPr marL="3429000" indent="-228600" algn="ctr" eaLnBrk="0" fontAlgn="base" hangingPunct="0">
              <a:spcBef>
                <a:spcPct val="0"/>
              </a:spcBef>
              <a:spcAft>
                <a:spcPct val="0"/>
              </a:spcAft>
              <a:defRPr sz="2400" b="1">
                <a:solidFill>
                  <a:schemeClr val="tx1"/>
                </a:solidFill>
                <a:latin typeface="Arial" charset="0"/>
              </a:defRPr>
            </a:lvl8pPr>
            <a:lvl9pPr marL="3886200" indent="-228600" algn="ctr" eaLnBrk="0" fontAlgn="base" hangingPunct="0">
              <a:spcBef>
                <a:spcPct val="0"/>
              </a:spcBef>
              <a:spcAft>
                <a:spcPct val="0"/>
              </a:spcAft>
              <a:defRPr sz="2400" b="1">
                <a:solidFill>
                  <a:schemeClr val="tx1"/>
                </a:solidFill>
                <a:latin typeface="Arial" charset="0"/>
              </a:defRPr>
            </a:lvl9pPr>
          </a:lstStyle>
          <a:p>
            <a:endParaRPr lang="de-DE" altLang="en-US"/>
          </a:p>
        </p:txBody>
      </p:sp>
      <p:sp>
        <p:nvSpPr>
          <p:cNvPr id="31752" name="Text Box 8"/>
          <p:cNvSpPr txBox="1">
            <a:spLocks noChangeArrowheads="1"/>
          </p:cNvSpPr>
          <p:nvPr/>
        </p:nvSpPr>
        <p:spPr bwMode="auto">
          <a:xfrm>
            <a:off x="6098931" y="2286755"/>
            <a:ext cx="3008435" cy="13542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nchor="ctr">
            <a:spAutoFit/>
          </a:bodyPr>
          <a:lstStyle>
            <a:lvl1pPr>
              <a:defRPr sz="2400" b="1">
                <a:solidFill>
                  <a:schemeClr val="tx1"/>
                </a:solidFill>
                <a:latin typeface="Arial" charset="0"/>
              </a:defRPr>
            </a:lvl1pPr>
            <a:lvl2pPr marL="742950" indent="-285750">
              <a:defRPr sz="2400" b="1">
                <a:solidFill>
                  <a:schemeClr val="tx1"/>
                </a:solidFill>
                <a:latin typeface="Arial" charset="0"/>
              </a:defRPr>
            </a:lvl2pPr>
            <a:lvl3pPr marL="1143000" indent="-228600">
              <a:defRPr sz="2400" b="1">
                <a:solidFill>
                  <a:schemeClr val="tx1"/>
                </a:solidFill>
                <a:latin typeface="Arial" charset="0"/>
              </a:defRPr>
            </a:lvl3pPr>
            <a:lvl4pPr marL="1600200" indent="-228600">
              <a:defRPr sz="2400" b="1">
                <a:solidFill>
                  <a:schemeClr val="tx1"/>
                </a:solidFill>
                <a:latin typeface="Arial" charset="0"/>
              </a:defRPr>
            </a:lvl4pPr>
            <a:lvl5pPr marL="2057400" indent="-228600">
              <a:defRPr sz="2400" b="1">
                <a:solidFill>
                  <a:schemeClr val="tx1"/>
                </a:solidFill>
                <a:latin typeface="Arial" charset="0"/>
              </a:defRPr>
            </a:lvl5pPr>
            <a:lvl6pPr marL="2514600" indent="-228600" algn="ctr" eaLnBrk="0" fontAlgn="base" hangingPunct="0">
              <a:spcBef>
                <a:spcPct val="0"/>
              </a:spcBef>
              <a:spcAft>
                <a:spcPct val="0"/>
              </a:spcAft>
              <a:defRPr sz="2400" b="1">
                <a:solidFill>
                  <a:schemeClr val="tx1"/>
                </a:solidFill>
                <a:latin typeface="Arial" charset="0"/>
              </a:defRPr>
            </a:lvl6pPr>
            <a:lvl7pPr marL="2971800" indent="-228600" algn="ctr" eaLnBrk="0" fontAlgn="base" hangingPunct="0">
              <a:spcBef>
                <a:spcPct val="0"/>
              </a:spcBef>
              <a:spcAft>
                <a:spcPct val="0"/>
              </a:spcAft>
              <a:defRPr sz="2400" b="1">
                <a:solidFill>
                  <a:schemeClr val="tx1"/>
                </a:solidFill>
                <a:latin typeface="Arial" charset="0"/>
              </a:defRPr>
            </a:lvl7pPr>
            <a:lvl8pPr marL="3429000" indent="-228600" algn="ctr" eaLnBrk="0" fontAlgn="base" hangingPunct="0">
              <a:spcBef>
                <a:spcPct val="0"/>
              </a:spcBef>
              <a:spcAft>
                <a:spcPct val="0"/>
              </a:spcAft>
              <a:defRPr sz="2400" b="1">
                <a:solidFill>
                  <a:schemeClr val="tx1"/>
                </a:solidFill>
                <a:latin typeface="Arial" charset="0"/>
              </a:defRPr>
            </a:lvl8pPr>
            <a:lvl9pPr marL="3886200" indent="-228600" algn="ctr" eaLnBrk="0" fontAlgn="base" hangingPunct="0">
              <a:spcBef>
                <a:spcPct val="0"/>
              </a:spcBef>
              <a:spcAft>
                <a:spcPct val="0"/>
              </a:spcAft>
              <a:defRPr sz="2400" b="1">
                <a:solidFill>
                  <a:schemeClr val="tx1"/>
                </a:solidFill>
                <a:latin typeface="Arial" charset="0"/>
              </a:defRPr>
            </a:lvl9pPr>
          </a:lstStyle>
          <a:p>
            <a:r>
              <a:rPr lang="en-US" altLang="en-US" sz="1600">
                <a:solidFill>
                  <a:srgbClr val="0F3277"/>
                </a:solidFill>
                <a:latin typeface="Times New Roman" pitchFamily="18" charset="0"/>
              </a:rPr>
              <a:t>waste:</a:t>
            </a:r>
          </a:p>
          <a:p>
            <a:pPr>
              <a:lnSpc>
                <a:spcPct val="150000"/>
              </a:lnSpc>
            </a:pPr>
            <a:r>
              <a:rPr lang="en-US" altLang="en-US" sz="1200" b="0"/>
              <a:t>reprocessing, transmutation</a:t>
            </a:r>
          </a:p>
          <a:p>
            <a:r>
              <a:rPr lang="en-US" altLang="en-US" sz="1200" b="0"/>
              <a:t>(long-lived fission products, minor actinides)</a:t>
            </a:r>
          </a:p>
          <a:p>
            <a:r>
              <a:rPr lang="en-US" altLang="en-US" sz="1200" b="0"/>
              <a:t>storage (toxicity, heat production, </a:t>
            </a:r>
          </a:p>
          <a:p>
            <a:r>
              <a:rPr lang="en-US" altLang="en-US" sz="1200" b="0"/>
              <a:t>criticality safety)</a:t>
            </a:r>
          </a:p>
        </p:txBody>
      </p:sp>
      <p:sp>
        <p:nvSpPr>
          <p:cNvPr id="31753" name="Text Box 9"/>
          <p:cNvSpPr txBox="1">
            <a:spLocks noChangeArrowheads="1"/>
          </p:cNvSpPr>
          <p:nvPr/>
        </p:nvSpPr>
        <p:spPr bwMode="auto">
          <a:xfrm>
            <a:off x="3553558" y="5475288"/>
            <a:ext cx="3561937" cy="8002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b="1">
                <a:solidFill>
                  <a:schemeClr val="tx1"/>
                </a:solidFill>
                <a:latin typeface="Arial" charset="0"/>
              </a:defRPr>
            </a:lvl1pPr>
            <a:lvl2pPr marL="742950" indent="-285750">
              <a:defRPr sz="2400" b="1">
                <a:solidFill>
                  <a:schemeClr val="tx1"/>
                </a:solidFill>
                <a:latin typeface="Arial" charset="0"/>
              </a:defRPr>
            </a:lvl2pPr>
            <a:lvl3pPr marL="1143000" indent="-228600">
              <a:defRPr sz="2400" b="1">
                <a:solidFill>
                  <a:schemeClr val="tx1"/>
                </a:solidFill>
                <a:latin typeface="Arial" charset="0"/>
              </a:defRPr>
            </a:lvl3pPr>
            <a:lvl4pPr marL="1600200" indent="-228600">
              <a:defRPr sz="2400" b="1">
                <a:solidFill>
                  <a:schemeClr val="tx1"/>
                </a:solidFill>
                <a:latin typeface="Arial" charset="0"/>
              </a:defRPr>
            </a:lvl4pPr>
            <a:lvl5pPr marL="2057400" indent="-228600">
              <a:defRPr sz="2400" b="1">
                <a:solidFill>
                  <a:schemeClr val="tx1"/>
                </a:solidFill>
                <a:latin typeface="Arial" charset="0"/>
              </a:defRPr>
            </a:lvl5pPr>
            <a:lvl6pPr marL="2514600" indent="-228600" algn="ctr" eaLnBrk="0" fontAlgn="base" hangingPunct="0">
              <a:spcBef>
                <a:spcPct val="0"/>
              </a:spcBef>
              <a:spcAft>
                <a:spcPct val="0"/>
              </a:spcAft>
              <a:defRPr sz="2400" b="1">
                <a:solidFill>
                  <a:schemeClr val="tx1"/>
                </a:solidFill>
                <a:latin typeface="Arial" charset="0"/>
              </a:defRPr>
            </a:lvl6pPr>
            <a:lvl7pPr marL="2971800" indent="-228600" algn="ctr" eaLnBrk="0" fontAlgn="base" hangingPunct="0">
              <a:spcBef>
                <a:spcPct val="0"/>
              </a:spcBef>
              <a:spcAft>
                <a:spcPct val="0"/>
              </a:spcAft>
              <a:defRPr sz="2400" b="1">
                <a:solidFill>
                  <a:schemeClr val="tx1"/>
                </a:solidFill>
                <a:latin typeface="Arial" charset="0"/>
              </a:defRPr>
            </a:lvl7pPr>
            <a:lvl8pPr marL="3429000" indent="-228600" algn="ctr" eaLnBrk="0" fontAlgn="base" hangingPunct="0">
              <a:spcBef>
                <a:spcPct val="0"/>
              </a:spcBef>
              <a:spcAft>
                <a:spcPct val="0"/>
              </a:spcAft>
              <a:defRPr sz="2400" b="1">
                <a:solidFill>
                  <a:schemeClr val="tx1"/>
                </a:solidFill>
                <a:latin typeface="Arial" charset="0"/>
              </a:defRPr>
            </a:lvl8pPr>
            <a:lvl9pPr marL="3886200" indent="-228600" algn="ctr" eaLnBrk="0" fontAlgn="base" hangingPunct="0">
              <a:spcBef>
                <a:spcPct val="0"/>
              </a:spcBef>
              <a:spcAft>
                <a:spcPct val="0"/>
              </a:spcAft>
              <a:defRPr sz="2400" b="1">
                <a:solidFill>
                  <a:schemeClr val="tx1"/>
                </a:solidFill>
                <a:latin typeface="Arial" charset="0"/>
              </a:defRPr>
            </a:lvl9pPr>
          </a:lstStyle>
          <a:p>
            <a:r>
              <a:rPr lang="en-GB" altLang="en-US" sz="1600">
                <a:solidFill>
                  <a:srgbClr val="0F3277"/>
                </a:solidFill>
                <a:latin typeface="Times New Roman" pitchFamily="18" charset="0"/>
              </a:rPr>
              <a:t>safe operation:</a:t>
            </a:r>
          </a:p>
          <a:p>
            <a:pPr>
              <a:lnSpc>
                <a:spcPct val="150000"/>
              </a:lnSpc>
            </a:pPr>
            <a:r>
              <a:rPr lang="en-GB" altLang="en-US" sz="1200" b="0"/>
              <a:t>criticality (k</a:t>
            </a:r>
            <a:r>
              <a:rPr lang="en-GB" altLang="en-US" sz="1200" b="0" baseline="-25000"/>
              <a:t>eff</a:t>
            </a:r>
            <a:r>
              <a:rPr lang="en-GB" altLang="en-US" sz="1200" b="0"/>
              <a:t> , self-shielding, Doppler broadening)</a:t>
            </a:r>
          </a:p>
          <a:p>
            <a:r>
              <a:rPr lang="en-GB" altLang="en-US" sz="1200" b="0"/>
              <a:t>void coefficient , control rods</a:t>
            </a:r>
          </a:p>
        </p:txBody>
      </p:sp>
      <p:pic>
        <p:nvPicPr>
          <p:cNvPr id="31754" name="Picture 10"/>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94239" y="1653351"/>
            <a:ext cx="2554166" cy="491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103159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0" name="1 CuadroTexto"/>
          <p:cNvSpPr txBox="1">
            <a:spLocks noChangeArrowheads="1"/>
          </p:cNvSpPr>
          <p:nvPr/>
        </p:nvSpPr>
        <p:spPr bwMode="auto">
          <a:xfrm>
            <a:off x="327025" y="687388"/>
            <a:ext cx="8693150" cy="5847755"/>
          </a:xfrm>
          <a:prstGeom prst="rect">
            <a:avLst/>
          </a:prstGeom>
          <a:noFill/>
          <a:ln w="28575">
            <a:noFill/>
            <a:miter lim="800000"/>
            <a:headEnd/>
            <a:tailEnd/>
          </a:ln>
        </p:spPr>
        <p:txBody>
          <a:bodyPr wrap="square">
            <a:spAutoFit/>
          </a:bodyPr>
          <a:lstStyle/>
          <a:p>
            <a:pPr algn="ctr">
              <a:spcAft>
                <a:spcPts val="600"/>
              </a:spcAft>
            </a:pPr>
            <a:r>
              <a:rPr lang="en-US" sz="2400" b="1" dirty="0" smtClean="0"/>
              <a:t>Role of Nuclear Data for the challenges to enhance the nuclear energy sustainability </a:t>
            </a:r>
            <a:endParaRPr lang="en-US" sz="2000" dirty="0"/>
          </a:p>
          <a:p>
            <a:endParaRPr lang="en-US" sz="2000" b="1" dirty="0" smtClean="0">
              <a:solidFill>
                <a:srgbClr val="C00000"/>
              </a:solidFill>
            </a:endParaRPr>
          </a:p>
          <a:p>
            <a:r>
              <a:rPr lang="en-US" sz="2000" b="1" dirty="0" smtClean="0">
                <a:solidFill>
                  <a:srgbClr val="C00000"/>
                </a:solidFill>
              </a:rPr>
              <a:t>Safety + Waste minimization (sustainability)</a:t>
            </a:r>
          </a:p>
          <a:p>
            <a:r>
              <a:rPr lang="en-US" dirty="0" smtClean="0">
                <a:sym typeface="Symbol" pitchFamily="18" charset="2"/>
              </a:rPr>
              <a:t>Extending the scope and accuracy of nuclear data demands for safety calculations: </a:t>
            </a:r>
          </a:p>
          <a:p>
            <a:pPr lvl="1">
              <a:buFont typeface="Arial" pitchFamily="34" charset="0"/>
              <a:buChar char="•"/>
            </a:pPr>
            <a:r>
              <a:rPr lang="en-US" dirty="0" smtClean="0">
                <a:sym typeface="Symbol" pitchFamily="18" charset="2"/>
              </a:rPr>
              <a:t> best estimate safety calculations, </a:t>
            </a:r>
          </a:p>
          <a:p>
            <a:pPr lvl="1">
              <a:buFont typeface="Arial" pitchFamily="34" charset="0"/>
              <a:buChar char="•"/>
            </a:pPr>
            <a:r>
              <a:rPr lang="en-US" dirty="0" smtClean="0">
                <a:sym typeface="Symbol" pitchFamily="18" charset="2"/>
              </a:rPr>
              <a:t> behavior beyond design basis,… </a:t>
            </a:r>
          </a:p>
          <a:p>
            <a:pPr lvl="1"/>
            <a:r>
              <a:rPr lang="en-US" dirty="0" smtClean="0">
                <a:sym typeface="Symbol" pitchFamily="18" charset="2"/>
              </a:rPr>
              <a:t>+ lower uncertainties.</a:t>
            </a:r>
          </a:p>
          <a:p>
            <a:r>
              <a:rPr lang="en-US" dirty="0" smtClean="0">
                <a:sym typeface="Symbol" pitchFamily="18" charset="2"/>
              </a:rPr>
              <a:t>Waste minimization on all facilities of present and future fuel cycles.</a:t>
            </a:r>
          </a:p>
          <a:p>
            <a:endParaRPr lang="en-US" sz="2000" b="1" dirty="0" smtClean="0">
              <a:solidFill>
                <a:srgbClr val="C00000"/>
              </a:solidFill>
            </a:endParaRPr>
          </a:p>
          <a:p>
            <a:r>
              <a:rPr lang="en-US" sz="2000" b="1" dirty="0" smtClean="0">
                <a:solidFill>
                  <a:srgbClr val="C00000"/>
                </a:solidFill>
              </a:rPr>
              <a:t>Advanced </a:t>
            </a:r>
            <a:r>
              <a:rPr lang="en-US" sz="2000" b="1" dirty="0">
                <a:solidFill>
                  <a:srgbClr val="C00000"/>
                </a:solidFill>
              </a:rPr>
              <a:t>nuclear fuel cycles + fast reactors</a:t>
            </a:r>
          </a:p>
          <a:p>
            <a:pPr>
              <a:spcAft>
                <a:spcPts val="600"/>
              </a:spcAft>
            </a:pPr>
            <a:r>
              <a:rPr lang="en-US" i="1" dirty="0">
                <a:solidFill>
                  <a:srgbClr val="0000FF"/>
                </a:solidFill>
              </a:rPr>
              <a:t>Improve long term sustainability by reduction of the final wastes, optimal use of natural resources </a:t>
            </a:r>
            <a:r>
              <a:rPr lang="en-US" i="1" dirty="0" smtClean="0">
                <a:solidFill>
                  <a:srgbClr val="0000FF"/>
                </a:solidFill>
              </a:rPr>
              <a:t>maintaining the </a:t>
            </a:r>
            <a:r>
              <a:rPr lang="en-US" i="1" dirty="0">
                <a:solidFill>
                  <a:srgbClr val="0000FF"/>
                </a:solidFill>
              </a:rPr>
              <a:t>safety of present and future nuclear installations</a:t>
            </a:r>
          </a:p>
          <a:p>
            <a:pPr lvl="1">
              <a:spcAft>
                <a:spcPts val="600"/>
              </a:spcAft>
              <a:buFont typeface="Arial" pitchFamily="34" charset="0"/>
              <a:buChar char="•"/>
            </a:pPr>
            <a:r>
              <a:rPr lang="en-US" dirty="0" smtClean="0"/>
              <a:t> best </a:t>
            </a:r>
            <a:r>
              <a:rPr lang="en-US" dirty="0"/>
              <a:t>estimate </a:t>
            </a:r>
            <a:r>
              <a:rPr lang="en-US" dirty="0" smtClean="0"/>
              <a:t>simulations from </a:t>
            </a:r>
            <a:r>
              <a:rPr lang="en-US" dirty="0"/>
              <a:t>basic data, </a:t>
            </a:r>
            <a:endParaRPr lang="en-US" dirty="0" smtClean="0"/>
          </a:p>
          <a:p>
            <a:pPr lvl="1">
              <a:spcAft>
                <a:spcPts val="600"/>
              </a:spcAft>
              <a:buFont typeface="Arial" pitchFamily="34" charset="0"/>
              <a:buChar char="•"/>
            </a:pPr>
            <a:r>
              <a:rPr lang="en-US" dirty="0" smtClean="0"/>
              <a:t> data required for scoping </a:t>
            </a:r>
            <a:r>
              <a:rPr lang="en-US" dirty="0"/>
              <a:t>calculation to select </a:t>
            </a:r>
            <a:r>
              <a:rPr lang="en-US" dirty="0" smtClean="0"/>
              <a:t>alternatives in the fuel cycle, </a:t>
            </a:r>
          </a:p>
          <a:p>
            <a:pPr lvl="1">
              <a:spcAft>
                <a:spcPts val="600"/>
              </a:spcAft>
              <a:buFont typeface="Arial" pitchFamily="34" charset="0"/>
              <a:buChar char="•"/>
            </a:pPr>
            <a:r>
              <a:rPr lang="en-US" dirty="0" smtClean="0"/>
              <a:t> advanced </a:t>
            </a:r>
            <a:r>
              <a:rPr lang="en-US" dirty="0"/>
              <a:t>simulations extending the scope of  demonstration </a:t>
            </a:r>
            <a:r>
              <a:rPr lang="en-US" dirty="0" smtClean="0"/>
              <a:t>experiments,</a:t>
            </a:r>
          </a:p>
          <a:p>
            <a:pPr lvl="1">
              <a:spcAft>
                <a:spcPts val="600"/>
              </a:spcAft>
              <a:buFont typeface="Arial" pitchFamily="34" charset="0"/>
              <a:buChar char="•"/>
            </a:pPr>
            <a:r>
              <a:rPr lang="en-US" dirty="0" smtClean="0"/>
              <a:t> reducing </a:t>
            </a:r>
            <a:r>
              <a:rPr lang="en-US" dirty="0"/>
              <a:t>number of  expensive difficult </a:t>
            </a:r>
            <a:r>
              <a:rPr lang="en-US" dirty="0" smtClean="0"/>
              <a:t>experiments, </a:t>
            </a:r>
          </a:p>
          <a:p>
            <a:pPr lvl="1">
              <a:spcAft>
                <a:spcPts val="600"/>
              </a:spcAft>
              <a:buFont typeface="Arial" pitchFamily="34" charset="0"/>
              <a:buChar char="•"/>
            </a:pPr>
            <a:r>
              <a:rPr lang="en-US" dirty="0" smtClean="0"/>
              <a:t> interpretation </a:t>
            </a:r>
            <a:r>
              <a:rPr lang="en-US" dirty="0"/>
              <a:t>of experiments</a:t>
            </a:r>
            <a:r>
              <a:rPr lang="en-US" dirty="0" smtClean="0"/>
              <a:t>.</a:t>
            </a:r>
            <a:endParaRPr lang="en-US" dirty="0"/>
          </a:p>
        </p:txBody>
      </p:sp>
    </p:spTree>
    <p:extLst>
      <p:ext uri="{BB962C8B-B14F-4D97-AF65-F5344CB8AC3E}">
        <p14:creationId xmlns:p14="http://schemas.microsoft.com/office/powerpoint/2010/main" val="1586559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0" name="1 CuadroTexto"/>
          <p:cNvSpPr txBox="1">
            <a:spLocks noChangeArrowheads="1"/>
          </p:cNvSpPr>
          <p:nvPr/>
        </p:nvSpPr>
        <p:spPr bwMode="auto">
          <a:xfrm>
            <a:off x="317500" y="3592513"/>
            <a:ext cx="8693150" cy="2123658"/>
          </a:xfrm>
          <a:prstGeom prst="rect">
            <a:avLst/>
          </a:prstGeom>
          <a:noFill/>
          <a:ln w="28575">
            <a:noFill/>
            <a:miter lim="800000"/>
            <a:headEnd/>
            <a:tailEnd/>
          </a:ln>
        </p:spPr>
        <p:txBody>
          <a:bodyPr wrap="square">
            <a:spAutoFit/>
          </a:bodyPr>
          <a:lstStyle/>
          <a:p>
            <a:pPr>
              <a:tabLst>
                <a:tab pos="447675" algn="l"/>
              </a:tabLst>
            </a:pPr>
            <a:r>
              <a:rPr lang="en-US" sz="2000" b="1" dirty="0" smtClean="0"/>
              <a:t>Assessing and Improving the accuracy in the simulation results</a:t>
            </a:r>
            <a:r>
              <a:rPr lang="en-US" sz="2000" dirty="0" smtClean="0"/>
              <a:t>:	</a:t>
            </a:r>
          </a:p>
          <a:p>
            <a:pPr>
              <a:tabLst>
                <a:tab pos="447675" algn="l"/>
              </a:tabLst>
            </a:pPr>
            <a:r>
              <a:rPr lang="en-US" sz="2000" dirty="0" smtClean="0"/>
              <a:t>	</a:t>
            </a:r>
            <a:r>
              <a:rPr lang="en-US" dirty="0" smtClean="0">
                <a:solidFill>
                  <a:srgbClr val="0000FF"/>
                </a:solidFill>
              </a:rPr>
              <a:t>Uncertainties  + correlations for data + usability in standard simulation codes</a:t>
            </a:r>
            <a:endParaRPr lang="en-US" sz="2000" dirty="0" smtClean="0"/>
          </a:p>
          <a:p>
            <a:r>
              <a:rPr lang="en-US" sz="2000" b="1" dirty="0" smtClean="0"/>
              <a:t>Extending the scope of  accurate data</a:t>
            </a:r>
            <a:r>
              <a:rPr lang="en-US" sz="2000" dirty="0" smtClean="0"/>
              <a:t>: </a:t>
            </a:r>
          </a:p>
          <a:p>
            <a:pPr>
              <a:tabLst>
                <a:tab pos="447675" algn="l"/>
              </a:tabLst>
            </a:pPr>
            <a:r>
              <a:rPr lang="en-US" dirty="0" smtClean="0"/>
              <a:t>	</a:t>
            </a:r>
            <a:r>
              <a:rPr lang="en-US" dirty="0" smtClean="0">
                <a:solidFill>
                  <a:srgbClr val="0000FF"/>
                </a:solidFill>
              </a:rPr>
              <a:t>More isotopes and wider energy range with accurate cross section data</a:t>
            </a:r>
          </a:p>
          <a:p>
            <a:endParaRPr lang="en-US" b="1" dirty="0" smtClean="0"/>
          </a:p>
          <a:p>
            <a:r>
              <a:rPr lang="en-US" b="1" dirty="0" smtClean="0"/>
              <a:t>New </a:t>
            </a:r>
            <a:r>
              <a:rPr lang="en-US" b="1" dirty="0"/>
              <a:t>isotopes</a:t>
            </a:r>
            <a:r>
              <a:rPr lang="en-US" dirty="0">
                <a:solidFill>
                  <a:srgbClr val="0000FF"/>
                </a:solidFill>
              </a:rPr>
              <a:t>: Minor actinides, New coolants, Structural materials</a:t>
            </a:r>
          </a:p>
          <a:p>
            <a:pPr>
              <a:spcAft>
                <a:spcPts val="600"/>
              </a:spcAft>
            </a:pPr>
            <a:r>
              <a:rPr lang="en-US" b="1" dirty="0"/>
              <a:t>New energy range</a:t>
            </a:r>
            <a:r>
              <a:rPr lang="en-US" dirty="0">
                <a:solidFill>
                  <a:srgbClr val="0000FF"/>
                </a:solidFill>
              </a:rPr>
              <a:t>: Fast neutrons, High energy (&gt;20 MeV), inelastic, (</a:t>
            </a:r>
            <a:r>
              <a:rPr lang="en-US" dirty="0" err="1">
                <a:solidFill>
                  <a:srgbClr val="0000FF"/>
                </a:solidFill>
              </a:rPr>
              <a:t>n,xn</a:t>
            </a:r>
            <a:r>
              <a:rPr lang="en-US" dirty="0" smtClean="0">
                <a:solidFill>
                  <a:srgbClr val="0000FF"/>
                </a:solidFill>
              </a:rPr>
              <a:t>)</a:t>
            </a:r>
            <a:endParaRPr lang="en-US" i="1" dirty="0">
              <a:solidFill>
                <a:srgbClr val="0000FF"/>
              </a:solidFill>
            </a:endParaRPr>
          </a:p>
        </p:txBody>
      </p:sp>
      <p:sp>
        <p:nvSpPr>
          <p:cNvPr id="7" name="4 CuadroTexto"/>
          <p:cNvSpPr txBox="1">
            <a:spLocks noChangeArrowheads="1"/>
          </p:cNvSpPr>
          <p:nvPr/>
        </p:nvSpPr>
        <p:spPr bwMode="auto">
          <a:xfrm>
            <a:off x="361950" y="1719263"/>
            <a:ext cx="8505825" cy="1754326"/>
          </a:xfrm>
          <a:prstGeom prst="rect">
            <a:avLst/>
          </a:prstGeom>
          <a:noFill/>
          <a:ln w="9525">
            <a:noFill/>
            <a:miter lim="800000"/>
            <a:headEnd/>
            <a:tailEnd/>
          </a:ln>
        </p:spPr>
        <p:txBody>
          <a:bodyPr wrap="square">
            <a:spAutoFit/>
          </a:bodyPr>
          <a:lstStyle/>
          <a:p>
            <a:pPr algn="just">
              <a:tabLst>
                <a:tab pos="358775" algn="l"/>
              </a:tabLst>
            </a:pPr>
            <a:r>
              <a:rPr lang="en-US" sz="1800" dirty="0" smtClean="0"/>
              <a:t>During FP7 ANDES </a:t>
            </a:r>
            <a:r>
              <a:rPr lang="en-US" dirty="0" smtClean="0"/>
              <a:t>+ ERINDA &amp; EUFRAT</a:t>
            </a:r>
            <a:r>
              <a:rPr lang="en-US" sz="1800" dirty="0" smtClean="0"/>
              <a:t> accurate </a:t>
            </a:r>
            <a:r>
              <a:rPr lang="en-US" sz="1800" dirty="0" smtClean="0">
                <a:solidFill>
                  <a:srgbClr val="0000FF"/>
                </a:solidFill>
              </a:rPr>
              <a:t>nuclear </a:t>
            </a:r>
            <a:r>
              <a:rPr lang="en-US" sz="1800" dirty="0">
                <a:solidFill>
                  <a:srgbClr val="0000FF"/>
                </a:solidFill>
              </a:rPr>
              <a:t>data </a:t>
            </a:r>
            <a:r>
              <a:rPr lang="en-US" sz="1800" dirty="0" smtClean="0">
                <a:solidFill>
                  <a:srgbClr val="0000FF"/>
                </a:solidFill>
              </a:rPr>
              <a:t>for</a:t>
            </a:r>
            <a:r>
              <a:rPr lang="en-US" sz="1800" dirty="0" smtClean="0"/>
              <a:t> </a:t>
            </a:r>
            <a:r>
              <a:rPr lang="en-US" sz="1800" dirty="0">
                <a:solidFill>
                  <a:srgbClr val="0000FF"/>
                </a:solidFill>
              </a:rPr>
              <a:t>new reactors </a:t>
            </a:r>
            <a:r>
              <a:rPr lang="en-US" sz="1800" dirty="0"/>
              <a:t>and </a:t>
            </a:r>
            <a:r>
              <a:rPr lang="en-US" sz="1800" dirty="0" smtClean="0">
                <a:solidFill>
                  <a:srgbClr val="0000FF"/>
                </a:solidFill>
              </a:rPr>
              <a:t>new </a:t>
            </a:r>
            <a:r>
              <a:rPr lang="en-US" sz="1800" dirty="0">
                <a:solidFill>
                  <a:srgbClr val="0000FF"/>
                </a:solidFill>
              </a:rPr>
              <a:t>fuel </a:t>
            </a:r>
            <a:r>
              <a:rPr lang="en-US" sz="1800" dirty="0" smtClean="0">
                <a:solidFill>
                  <a:srgbClr val="0000FF"/>
                </a:solidFill>
              </a:rPr>
              <a:t>cycles, </a:t>
            </a:r>
            <a:r>
              <a:rPr lang="en-US" sz="1800" dirty="0" smtClean="0"/>
              <a:t>identified by </a:t>
            </a:r>
            <a:r>
              <a:rPr lang="en-US" sz="1800" dirty="0" smtClean="0">
                <a:solidFill>
                  <a:srgbClr val="0000FF"/>
                </a:solidFill>
              </a:rPr>
              <a:t>SNETP</a:t>
            </a:r>
            <a:r>
              <a:rPr lang="en-US" sz="1800" dirty="0" smtClean="0"/>
              <a:t> and </a:t>
            </a:r>
            <a:r>
              <a:rPr lang="en-US" sz="1800" dirty="0" smtClean="0">
                <a:solidFill>
                  <a:srgbClr val="0000FF"/>
                </a:solidFill>
              </a:rPr>
              <a:t>ESNII</a:t>
            </a:r>
            <a:r>
              <a:rPr lang="en-US" sz="1800" dirty="0" smtClean="0"/>
              <a:t>, taking </a:t>
            </a:r>
            <a:r>
              <a:rPr lang="en-US" sz="1800" dirty="0"/>
              <a:t>into account the </a:t>
            </a:r>
            <a:r>
              <a:rPr lang="en-US" sz="1800" dirty="0">
                <a:solidFill>
                  <a:srgbClr val="0000FF"/>
                </a:solidFill>
              </a:rPr>
              <a:t>priority lists for nuclear data </a:t>
            </a:r>
            <a:r>
              <a:rPr lang="en-US" sz="1800" dirty="0" smtClean="0"/>
              <a:t>from NEA/OECD and IAEA .</a:t>
            </a:r>
          </a:p>
          <a:p>
            <a:pPr algn="just">
              <a:tabLst>
                <a:tab pos="358775" algn="l"/>
              </a:tabLst>
            </a:pPr>
            <a:endParaRPr lang="en-US" dirty="0" smtClean="0"/>
          </a:p>
          <a:p>
            <a:pPr algn="just">
              <a:tabLst>
                <a:tab pos="358775" algn="l"/>
              </a:tabLst>
            </a:pPr>
            <a:r>
              <a:rPr lang="en-US" sz="1800" dirty="0" smtClean="0"/>
              <a:t>At present, FP7+2 </a:t>
            </a:r>
            <a:r>
              <a:rPr lang="en-US" dirty="0" smtClean="0"/>
              <a:t>CHANDA project is addressing the </a:t>
            </a:r>
            <a:r>
              <a:rPr lang="en-US" dirty="0" smtClean="0">
                <a:solidFill>
                  <a:srgbClr val="0000FF"/>
                </a:solidFill>
              </a:rPr>
              <a:t>challenges in nuclear data for the safety </a:t>
            </a:r>
            <a:r>
              <a:rPr lang="en-US" dirty="0" smtClean="0"/>
              <a:t>of EU facilities, by integrating all aspects of nuclear data.</a:t>
            </a:r>
            <a:endParaRPr lang="en-US" sz="1800" dirty="0"/>
          </a:p>
        </p:txBody>
      </p:sp>
      <p:pic>
        <p:nvPicPr>
          <p:cNvPr id="8" name="Picture 3"/>
          <p:cNvPicPr>
            <a:picLocks noChangeAspect="1" noChangeArrowheads="1"/>
          </p:cNvPicPr>
          <p:nvPr/>
        </p:nvPicPr>
        <p:blipFill>
          <a:blip r:embed="rId2" cstate="print"/>
          <a:srcRect/>
          <a:stretch>
            <a:fillRect/>
          </a:stretch>
        </p:blipFill>
        <p:spPr bwMode="auto">
          <a:xfrm>
            <a:off x="0" y="504825"/>
            <a:ext cx="2143125" cy="1116013"/>
          </a:xfrm>
          <a:prstGeom prst="rect">
            <a:avLst/>
          </a:prstGeom>
          <a:noFill/>
          <a:ln w="9525">
            <a:noFill/>
            <a:miter lim="800000"/>
            <a:headEnd/>
            <a:tailEnd/>
          </a:ln>
        </p:spPr>
      </p:pic>
      <p:pic>
        <p:nvPicPr>
          <p:cNvPr id="9" name="Picture 20"/>
          <p:cNvPicPr>
            <a:picLocks noChangeAspect="1" noChangeArrowheads="1"/>
          </p:cNvPicPr>
          <p:nvPr/>
        </p:nvPicPr>
        <p:blipFill>
          <a:blip r:embed="rId3" cstate="print"/>
          <a:srcRect/>
          <a:stretch>
            <a:fillRect/>
          </a:stretch>
        </p:blipFill>
        <p:spPr bwMode="auto">
          <a:xfrm>
            <a:off x="4962525" y="5961657"/>
            <a:ext cx="3703638" cy="839193"/>
          </a:xfrm>
          <a:prstGeom prst="rect">
            <a:avLst/>
          </a:prstGeom>
          <a:noFill/>
          <a:ln w="9525" algn="ctr">
            <a:noFill/>
            <a:miter lim="800000"/>
            <a:headEnd/>
            <a:tailEnd/>
          </a:ln>
        </p:spPr>
      </p:pic>
      <p:pic>
        <p:nvPicPr>
          <p:cNvPr id="10" name="Picture 2"/>
          <p:cNvPicPr>
            <a:picLocks noChangeAspect="1" noChangeArrowheads="1"/>
          </p:cNvPicPr>
          <p:nvPr/>
        </p:nvPicPr>
        <p:blipFill>
          <a:blip r:embed="rId4" cstate="print"/>
          <a:srcRect/>
          <a:stretch>
            <a:fillRect/>
          </a:stretch>
        </p:blipFill>
        <p:spPr bwMode="auto">
          <a:xfrm>
            <a:off x="133351" y="6091451"/>
            <a:ext cx="4000500" cy="631612"/>
          </a:xfrm>
          <a:prstGeom prst="rect">
            <a:avLst/>
          </a:prstGeom>
          <a:noFill/>
          <a:ln w="9525">
            <a:noFill/>
            <a:miter lim="800000"/>
            <a:headEnd/>
            <a:tailEnd/>
          </a:ln>
        </p:spPr>
      </p:pic>
      <p:sp>
        <p:nvSpPr>
          <p:cNvPr id="11" name="1 Título"/>
          <p:cNvSpPr txBox="1">
            <a:spLocks/>
          </p:cNvSpPr>
          <p:nvPr/>
        </p:nvSpPr>
        <p:spPr>
          <a:xfrm>
            <a:off x="6429375" y="579438"/>
            <a:ext cx="2409826" cy="554037"/>
          </a:xfrm>
          <a:prstGeom prst="rect">
            <a:avLst/>
          </a:prstGeom>
          <a:gradFill flip="none" rotWithShape="1">
            <a:gsLst>
              <a:gs pos="0">
                <a:srgbClr val="D5B3E3">
                  <a:shade val="30000"/>
                  <a:satMod val="115000"/>
                </a:srgbClr>
              </a:gs>
              <a:gs pos="50000">
                <a:srgbClr val="D5B3E3">
                  <a:shade val="67500"/>
                  <a:satMod val="115000"/>
                </a:srgbClr>
              </a:gs>
              <a:gs pos="100000">
                <a:srgbClr val="D5B3E3">
                  <a:shade val="100000"/>
                  <a:satMod val="115000"/>
                </a:srgbClr>
              </a:gs>
            </a:gsLst>
            <a:lin ang="10800000" scaled="1"/>
            <a:tileRect/>
          </a:gradFill>
        </p:spPr>
        <p:txBody>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s-ES" sz="2800" b="1" i="0" u="none" strike="noStrike" kern="0" cap="none" spc="0" normalizeH="0" baseline="0" noProof="0" dirty="0" smtClean="0">
                <a:ln>
                  <a:noFill/>
                </a:ln>
                <a:solidFill>
                  <a:schemeClr val="tx1"/>
                </a:solidFill>
                <a:effectLst/>
                <a:uLnTx/>
                <a:uFillTx/>
                <a:latin typeface="+mj-lt"/>
                <a:ea typeface="+mj-ea"/>
                <a:cs typeface="+mj-cs"/>
              </a:rPr>
              <a:t>CHANDA</a:t>
            </a:r>
          </a:p>
        </p:txBody>
      </p:sp>
      <p:sp>
        <p:nvSpPr>
          <p:cNvPr id="12" name="11 Rectángulo"/>
          <p:cNvSpPr/>
          <p:nvPr/>
        </p:nvSpPr>
        <p:spPr>
          <a:xfrm>
            <a:off x="2957143" y="748784"/>
            <a:ext cx="2985561" cy="461665"/>
          </a:xfrm>
          <a:prstGeom prst="rect">
            <a:avLst/>
          </a:prstGeom>
        </p:spPr>
        <p:txBody>
          <a:bodyPr wrap="none">
            <a:spAutoFit/>
          </a:bodyPr>
          <a:lstStyle/>
          <a:p>
            <a:r>
              <a:rPr lang="en-US" sz="2400" b="1" dirty="0" smtClean="0"/>
              <a:t>EURATOM FP7 (+2)</a:t>
            </a:r>
            <a:endParaRPr lang="es-ES" sz="2400" dirty="0"/>
          </a:p>
        </p:txBody>
      </p:sp>
    </p:spTree>
    <p:extLst>
      <p:ext uri="{BB962C8B-B14F-4D97-AF65-F5344CB8AC3E}">
        <p14:creationId xmlns:p14="http://schemas.microsoft.com/office/powerpoint/2010/main" val="138817631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2 Imagen"/>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60460" y="5443529"/>
            <a:ext cx="1208650" cy="1414471"/>
          </a:xfrm>
          <a:prstGeom prst="rect">
            <a:avLst/>
          </a:prstGeom>
        </p:spPr>
      </p:pic>
      <p:sp>
        <p:nvSpPr>
          <p:cNvPr id="6147" name="4 CuadroTexto"/>
          <p:cNvSpPr txBox="1">
            <a:spLocks noChangeArrowheads="1"/>
          </p:cNvSpPr>
          <p:nvPr/>
        </p:nvSpPr>
        <p:spPr bwMode="auto">
          <a:xfrm>
            <a:off x="442913" y="528638"/>
            <a:ext cx="8286750" cy="461665"/>
          </a:xfrm>
          <a:prstGeom prst="rect">
            <a:avLst/>
          </a:prstGeom>
          <a:noFill/>
          <a:ln w="9525">
            <a:noFill/>
            <a:miter lim="800000"/>
            <a:headEnd/>
            <a:tailEnd/>
          </a:ln>
        </p:spPr>
        <p:txBody>
          <a:bodyPr>
            <a:spAutoFit/>
          </a:bodyPr>
          <a:lstStyle/>
          <a:p>
            <a:pPr algn="ctr">
              <a:tabLst>
                <a:tab pos="358775" algn="l"/>
              </a:tabLst>
            </a:pPr>
            <a:r>
              <a:rPr lang="en-US" sz="2400" b="1" dirty="0" smtClean="0"/>
              <a:t>Differential measurements</a:t>
            </a:r>
            <a:endParaRPr lang="en-US" sz="2400" b="1" dirty="0"/>
          </a:p>
        </p:txBody>
      </p:sp>
      <p:sp>
        <p:nvSpPr>
          <p:cNvPr id="30" name="29 CuadroTexto"/>
          <p:cNvSpPr txBox="1"/>
          <p:nvPr/>
        </p:nvSpPr>
        <p:spPr>
          <a:xfrm>
            <a:off x="95250" y="2209800"/>
            <a:ext cx="2828925" cy="2446824"/>
          </a:xfrm>
          <a:prstGeom prst="rect">
            <a:avLst/>
          </a:prstGeom>
          <a:noFill/>
          <a:ln w="28575">
            <a:solidFill>
              <a:srgbClr val="57D557"/>
            </a:solidFill>
          </a:ln>
        </p:spPr>
        <p:txBody>
          <a:bodyPr wrap="square" rtlCol="0">
            <a:spAutoFit/>
          </a:bodyPr>
          <a:lstStyle/>
          <a:p>
            <a:pPr algn="ctr"/>
            <a:r>
              <a:rPr lang="en-US" b="1" u="sng" dirty="0" smtClean="0"/>
              <a:t>Sample preparation</a:t>
            </a:r>
          </a:p>
          <a:p>
            <a:endParaRPr lang="en-US" sz="800" dirty="0" smtClean="0"/>
          </a:p>
          <a:p>
            <a:pPr marL="180975" indent="-180975">
              <a:spcBef>
                <a:spcPts val="300"/>
              </a:spcBef>
              <a:buFontTx/>
              <a:buChar char="-"/>
            </a:pPr>
            <a:r>
              <a:rPr lang="en-US" sz="1600" dirty="0" smtClean="0"/>
              <a:t>Network of laboratories</a:t>
            </a:r>
          </a:p>
          <a:p>
            <a:pPr marL="180975" indent="-180975">
              <a:spcBef>
                <a:spcPts val="300"/>
              </a:spcBef>
              <a:buFontTx/>
              <a:buChar char="-"/>
            </a:pPr>
            <a:r>
              <a:rPr lang="en-US" sz="1600" dirty="0" smtClean="0"/>
              <a:t>Collaborative specialization</a:t>
            </a:r>
          </a:p>
          <a:p>
            <a:pPr marL="180975" indent="-180975">
              <a:spcBef>
                <a:spcPts val="300"/>
              </a:spcBef>
              <a:buFontTx/>
              <a:buChar char="-"/>
            </a:pPr>
            <a:r>
              <a:rPr lang="en-US" sz="1600" dirty="0" smtClean="0"/>
              <a:t>Equipment for fabrication and characterization</a:t>
            </a:r>
          </a:p>
          <a:p>
            <a:pPr marL="180975" indent="-180975">
              <a:spcBef>
                <a:spcPts val="300"/>
              </a:spcBef>
              <a:buFontTx/>
              <a:buChar char="-"/>
            </a:pPr>
            <a:r>
              <a:rPr lang="en-US" sz="1600" dirty="0" smtClean="0"/>
              <a:t>Exchange of raw materials</a:t>
            </a:r>
          </a:p>
          <a:p>
            <a:pPr marL="180975" indent="-180975">
              <a:spcBef>
                <a:spcPts val="300"/>
              </a:spcBef>
              <a:buFontTx/>
              <a:buChar char="-"/>
            </a:pPr>
            <a:r>
              <a:rPr lang="en-US" sz="1600" dirty="0" smtClean="0"/>
              <a:t>Actinide samples</a:t>
            </a:r>
          </a:p>
          <a:p>
            <a:pPr marL="180975" indent="-180975">
              <a:spcBef>
                <a:spcPts val="300"/>
              </a:spcBef>
              <a:buFontTx/>
              <a:buChar char="-"/>
            </a:pPr>
            <a:r>
              <a:rPr lang="en-US" sz="1600" dirty="0" smtClean="0"/>
              <a:t>Short lived isotopes</a:t>
            </a:r>
            <a:endParaRPr lang="en-US" sz="1600" dirty="0"/>
          </a:p>
        </p:txBody>
      </p:sp>
      <p:sp>
        <p:nvSpPr>
          <p:cNvPr id="31" name="30 CuadroTexto"/>
          <p:cNvSpPr txBox="1"/>
          <p:nvPr/>
        </p:nvSpPr>
        <p:spPr>
          <a:xfrm>
            <a:off x="371475" y="923925"/>
            <a:ext cx="8134350" cy="1200329"/>
          </a:xfrm>
          <a:prstGeom prst="rect">
            <a:avLst/>
          </a:prstGeom>
          <a:noFill/>
        </p:spPr>
        <p:txBody>
          <a:bodyPr wrap="square" rtlCol="0">
            <a:spAutoFit/>
          </a:bodyPr>
          <a:lstStyle/>
          <a:p>
            <a:pPr>
              <a:tabLst>
                <a:tab pos="1343025" algn="l"/>
              </a:tabLst>
            </a:pPr>
            <a:r>
              <a:rPr lang="en-US" dirty="0" smtClean="0"/>
              <a:t>Challenges: 	</a:t>
            </a:r>
            <a:r>
              <a:rPr lang="en-US" dirty="0" smtClean="0">
                <a:solidFill>
                  <a:srgbClr val="0000FF"/>
                </a:solidFill>
              </a:rPr>
              <a:t>Samples of short lived radioactive, rare or strategic materials</a:t>
            </a:r>
          </a:p>
          <a:p>
            <a:pPr>
              <a:tabLst>
                <a:tab pos="1343025" algn="l"/>
              </a:tabLst>
            </a:pPr>
            <a:r>
              <a:rPr lang="en-US" dirty="0" smtClean="0">
                <a:solidFill>
                  <a:srgbClr val="0000FF"/>
                </a:solidFill>
              </a:rPr>
              <a:t>	High intensity neutron sources</a:t>
            </a:r>
          </a:p>
          <a:p>
            <a:pPr>
              <a:tabLst>
                <a:tab pos="1343025" algn="l"/>
              </a:tabLst>
            </a:pPr>
            <a:r>
              <a:rPr lang="en-US" dirty="0" smtClean="0">
                <a:solidFill>
                  <a:srgbClr val="0000FF"/>
                </a:solidFill>
              </a:rPr>
              <a:t>	Flexible customized neutron sources</a:t>
            </a:r>
          </a:p>
          <a:p>
            <a:pPr>
              <a:tabLst>
                <a:tab pos="1343025" algn="l"/>
              </a:tabLst>
            </a:pPr>
            <a:r>
              <a:rPr lang="en-US" dirty="0" smtClean="0">
                <a:solidFill>
                  <a:srgbClr val="0000FF"/>
                </a:solidFill>
              </a:rPr>
              <a:t>	Specialized advanced detection &amp; electronic systems </a:t>
            </a:r>
          </a:p>
        </p:txBody>
      </p:sp>
      <p:sp>
        <p:nvSpPr>
          <p:cNvPr id="33" name="32 CuadroTexto"/>
          <p:cNvSpPr txBox="1"/>
          <p:nvPr/>
        </p:nvSpPr>
        <p:spPr>
          <a:xfrm>
            <a:off x="6200775" y="2209800"/>
            <a:ext cx="2828925" cy="4247317"/>
          </a:xfrm>
          <a:prstGeom prst="rect">
            <a:avLst/>
          </a:prstGeom>
          <a:solidFill>
            <a:srgbClr val="FFFFFF"/>
          </a:solidFill>
          <a:ln w="28575">
            <a:solidFill>
              <a:srgbClr val="57D557"/>
            </a:solidFill>
          </a:ln>
        </p:spPr>
        <p:txBody>
          <a:bodyPr wrap="square" rtlCol="0">
            <a:spAutoFit/>
          </a:bodyPr>
          <a:lstStyle/>
          <a:p>
            <a:pPr algn="ctr"/>
            <a:r>
              <a:rPr lang="en-US" b="1" u="sng" dirty="0" smtClean="0"/>
              <a:t>Advanced detectors</a:t>
            </a:r>
          </a:p>
          <a:p>
            <a:endParaRPr lang="en-US" sz="800" dirty="0" smtClean="0"/>
          </a:p>
          <a:p>
            <a:pPr marL="180975" indent="-180975">
              <a:spcBef>
                <a:spcPts val="300"/>
              </a:spcBef>
              <a:buFontTx/>
              <a:buChar char="-"/>
            </a:pPr>
            <a:r>
              <a:rPr lang="en-US" sz="1600" dirty="0" smtClean="0"/>
              <a:t>High efficiency</a:t>
            </a:r>
          </a:p>
          <a:p>
            <a:pPr marL="180975" indent="-180975">
              <a:spcBef>
                <a:spcPts val="300"/>
              </a:spcBef>
              <a:buFontTx/>
              <a:buChar char="-"/>
            </a:pPr>
            <a:r>
              <a:rPr lang="en-US" sz="1600" dirty="0" smtClean="0"/>
              <a:t>Adapted to high data rate</a:t>
            </a:r>
          </a:p>
          <a:p>
            <a:pPr marL="180975" indent="-180975">
              <a:spcBef>
                <a:spcPts val="300"/>
              </a:spcBef>
              <a:buFontTx/>
              <a:buChar char="-"/>
            </a:pPr>
            <a:r>
              <a:rPr lang="en-US" sz="1600" dirty="0" smtClean="0"/>
              <a:t>Low or easy backgrounds</a:t>
            </a:r>
          </a:p>
          <a:p>
            <a:pPr marL="180975" indent="-180975">
              <a:spcBef>
                <a:spcPts val="300"/>
              </a:spcBef>
              <a:buFontTx/>
              <a:buChar char="-"/>
            </a:pPr>
            <a:r>
              <a:rPr lang="en-US" sz="1600" dirty="0" smtClean="0"/>
              <a:t>More specialized detection setups (multi-detectors)</a:t>
            </a:r>
          </a:p>
          <a:p>
            <a:pPr marL="180975" indent="-180975">
              <a:spcBef>
                <a:spcPts val="300"/>
              </a:spcBef>
              <a:buFontTx/>
              <a:buChar char="-"/>
            </a:pPr>
            <a:r>
              <a:rPr lang="en-US" sz="1600" dirty="0" smtClean="0"/>
              <a:t>Well characterized and low systematic uncertainties</a:t>
            </a:r>
          </a:p>
          <a:p>
            <a:pPr marL="180975" indent="-180975">
              <a:spcBef>
                <a:spcPts val="300"/>
              </a:spcBef>
              <a:buFontTx/>
              <a:buChar char="-"/>
            </a:pPr>
            <a:r>
              <a:rPr lang="en-US" sz="1600" dirty="0" smtClean="0"/>
              <a:t>Fission, capture, inelastic, (</a:t>
            </a:r>
            <a:r>
              <a:rPr lang="en-US" sz="1600" dirty="0" err="1" smtClean="0"/>
              <a:t>n,X</a:t>
            </a:r>
            <a:r>
              <a:rPr lang="en-US" sz="1600" dirty="0" smtClean="0"/>
              <a:t>),…</a:t>
            </a:r>
          </a:p>
          <a:p>
            <a:pPr marL="180975" indent="-180975">
              <a:spcBef>
                <a:spcPts val="300"/>
              </a:spcBef>
              <a:buFontTx/>
              <a:buChar char="-"/>
            </a:pPr>
            <a:r>
              <a:rPr lang="en-US" sz="1600" dirty="0" smtClean="0"/>
              <a:t>Combined measurements at different detection systems/different labs</a:t>
            </a:r>
          </a:p>
          <a:p>
            <a:pPr marL="180975" indent="-180975">
              <a:spcBef>
                <a:spcPts val="300"/>
              </a:spcBef>
              <a:buFontTx/>
              <a:buChar char="-"/>
            </a:pPr>
            <a:r>
              <a:rPr lang="en-US" sz="1600" dirty="0" smtClean="0"/>
              <a:t>Advanced electronic systems</a:t>
            </a:r>
          </a:p>
        </p:txBody>
      </p:sp>
      <p:sp>
        <p:nvSpPr>
          <p:cNvPr id="32" name="31 CuadroTexto"/>
          <p:cNvSpPr txBox="1"/>
          <p:nvPr/>
        </p:nvSpPr>
        <p:spPr>
          <a:xfrm>
            <a:off x="3000375" y="2209800"/>
            <a:ext cx="3143250" cy="3793346"/>
          </a:xfrm>
          <a:prstGeom prst="rect">
            <a:avLst/>
          </a:prstGeom>
          <a:solidFill>
            <a:schemeClr val="bg1"/>
          </a:solidFill>
          <a:ln w="28575">
            <a:solidFill>
              <a:srgbClr val="57D557"/>
            </a:solidFill>
          </a:ln>
        </p:spPr>
        <p:txBody>
          <a:bodyPr wrap="square" rtlCol="0">
            <a:spAutoFit/>
          </a:bodyPr>
          <a:lstStyle/>
          <a:p>
            <a:pPr algn="ctr"/>
            <a:r>
              <a:rPr lang="en-US" b="1" u="sng" dirty="0" smtClean="0"/>
              <a:t>Improved n- sources</a:t>
            </a:r>
          </a:p>
          <a:p>
            <a:endParaRPr lang="en-US" sz="800" dirty="0" smtClean="0"/>
          </a:p>
          <a:p>
            <a:pPr marL="180975" indent="-180975">
              <a:spcBef>
                <a:spcPts val="300"/>
              </a:spcBef>
              <a:buFontTx/>
              <a:buChar char="-"/>
            </a:pPr>
            <a:r>
              <a:rPr lang="en-US" sz="1600" dirty="0" smtClean="0"/>
              <a:t>Improving and specializing the existing n-sources</a:t>
            </a:r>
          </a:p>
          <a:p>
            <a:pPr marL="180975" indent="-180975">
              <a:spcBef>
                <a:spcPts val="300"/>
              </a:spcBef>
              <a:buFontTx/>
              <a:buChar char="-"/>
            </a:pPr>
            <a:r>
              <a:rPr lang="en-US" sz="1600" dirty="0" smtClean="0"/>
              <a:t>New high performance (intensity, energy range,…) n-sources or experimental areas </a:t>
            </a:r>
          </a:p>
          <a:p>
            <a:pPr marL="180975" indent="-180975">
              <a:spcBef>
                <a:spcPts val="300"/>
              </a:spcBef>
              <a:buFontTx/>
              <a:buChar char="-"/>
            </a:pPr>
            <a:r>
              <a:rPr lang="en-US" sz="1600" dirty="0" smtClean="0"/>
              <a:t>Combining different n-sources</a:t>
            </a:r>
          </a:p>
          <a:p>
            <a:pPr marL="542925" lvl="1" indent="-95250">
              <a:buFont typeface="Arial" pitchFamily="34" charset="0"/>
              <a:buChar char="•"/>
            </a:pPr>
            <a:r>
              <a:rPr lang="en-US" sz="1400" dirty="0" smtClean="0"/>
              <a:t>Time of flight facilities</a:t>
            </a:r>
          </a:p>
          <a:p>
            <a:pPr marL="542925" lvl="1" indent="-95250">
              <a:buFont typeface="Arial" pitchFamily="34" charset="0"/>
              <a:buChar char="•"/>
            </a:pPr>
            <a:r>
              <a:rPr lang="en-US" sz="1400" dirty="0" smtClean="0"/>
              <a:t>Charged-particle accelerators</a:t>
            </a:r>
          </a:p>
          <a:p>
            <a:pPr marL="542925" lvl="1" indent="-95250">
              <a:buFont typeface="Arial" pitchFamily="34" charset="0"/>
              <a:buChar char="•"/>
            </a:pPr>
            <a:r>
              <a:rPr lang="en-US" sz="1400" dirty="0" smtClean="0"/>
              <a:t>Research reactor</a:t>
            </a:r>
            <a:endParaRPr lang="en-US" sz="1600" dirty="0" smtClean="0"/>
          </a:p>
          <a:p>
            <a:pPr marL="180975" indent="-180975">
              <a:spcBef>
                <a:spcPts val="300"/>
              </a:spcBef>
              <a:buFontTx/>
              <a:buChar char="-"/>
            </a:pPr>
            <a:r>
              <a:rPr lang="en-US" sz="1600" dirty="0" smtClean="0"/>
              <a:t>Facilitating access to facilities</a:t>
            </a:r>
          </a:p>
          <a:p>
            <a:pPr marL="180975" indent="-180975">
              <a:spcBef>
                <a:spcPts val="300"/>
              </a:spcBef>
              <a:buFontTx/>
              <a:buChar char="-"/>
            </a:pPr>
            <a:r>
              <a:rPr lang="en-US" sz="1600" dirty="0" smtClean="0"/>
              <a:t>Combining programs of different facilities to solve specific challenges</a:t>
            </a:r>
          </a:p>
        </p:txBody>
      </p:sp>
      <p:pic>
        <p:nvPicPr>
          <p:cNvPr id="2" name="1 Imagen"/>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5045" y="4729316"/>
            <a:ext cx="2206658" cy="1425063"/>
          </a:xfrm>
          <a:prstGeom prst="rect">
            <a:avLst/>
          </a:prstGeom>
        </p:spPr>
      </p:pic>
    </p:spTree>
    <p:extLst>
      <p:ext uri="{BB962C8B-B14F-4D97-AF65-F5344CB8AC3E}">
        <p14:creationId xmlns:p14="http://schemas.microsoft.com/office/powerpoint/2010/main" val="70223427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4 CuadroTexto"/>
          <p:cNvSpPr txBox="1">
            <a:spLocks noChangeArrowheads="1"/>
          </p:cNvSpPr>
          <p:nvPr/>
        </p:nvSpPr>
        <p:spPr bwMode="auto">
          <a:xfrm>
            <a:off x="442913" y="528638"/>
            <a:ext cx="8286750" cy="461665"/>
          </a:xfrm>
          <a:prstGeom prst="rect">
            <a:avLst/>
          </a:prstGeom>
          <a:noFill/>
          <a:ln w="9525">
            <a:noFill/>
            <a:miter lim="800000"/>
            <a:headEnd/>
            <a:tailEnd/>
          </a:ln>
        </p:spPr>
        <p:txBody>
          <a:bodyPr>
            <a:spAutoFit/>
          </a:bodyPr>
          <a:lstStyle/>
          <a:p>
            <a:pPr algn="ctr">
              <a:tabLst>
                <a:tab pos="358775" algn="l"/>
              </a:tabLst>
            </a:pPr>
            <a:r>
              <a:rPr lang="en-US" sz="2400" b="1" dirty="0" smtClean="0"/>
              <a:t>Integral experiments for validation</a:t>
            </a:r>
            <a:endParaRPr lang="en-US" sz="2400" b="1" dirty="0"/>
          </a:p>
        </p:txBody>
      </p:sp>
      <p:sp>
        <p:nvSpPr>
          <p:cNvPr id="3" name="2 CuadroTexto"/>
          <p:cNvSpPr txBox="1"/>
          <p:nvPr/>
        </p:nvSpPr>
        <p:spPr>
          <a:xfrm>
            <a:off x="161924" y="2466975"/>
            <a:ext cx="8601075" cy="1915909"/>
          </a:xfrm>
          <a:prstGeom prst="rect">
            <a:avLst/>
          </a:prstGeom>
          <a:noFill/>
          <a:ln w="28575">
            <a:solidFill>
              <a:srgbClr val="57D557"/>
            </a:solidFill>
          </a:ln>
        </p:spPr>
        <p:txBody>
          <a:bodyPr wrap="square" rtlCol="0">
            <a:spAutoFit/>
          </a:bodyPr>
          <a:lstStyle/>
          <a:p>
            <a:pPr algn="ctr"/>
            <a:r>
              <a:rPr lang="en-US" b="1" u="sng" dirty="0" smtClean="0"/>
              <a:t>Optimizing and combining available resources</a:t>
            </a:r>
          </a:p>
          <a:p>
            <a:endParaRPr lang="en-US" sz="800" dirty="0" smtClean="0"/>
          </a:p>
          <a:p>
            <a:pPr marL="180975" indent="-180975">
              <a:spcBef>
                <a:spcPts val="300"/>
              </a:spcBef>
              <a:buFontTx/>
              <a:buChar char="-"/>
            </a:pPr>
            <a:r>
              <a:rPr lang="en-US" sz="1600" dirty="0" smtClean="0"/>
              <a:t>Recovering low (zero) power experimental reactors</a:t>
            </a:r>
          </a:p>
          <a:p>
            <a:pPr marL="180975" indent="-180975">
              <a:spcBef>
                <a:spcPts val="300"/>
              </a:spcBef>
              <a:buFontTx/>
              <a:buChar char="-"/>
            </a:pPr>
            <a:r>
              <a:rPr lang="en-US" sz="1600" dirty="0" smtClean="0"/>
              <a:t>Nuclear data validation measurements at irradiation facilities (upgraded or new)</a:t>
            </a:r>
          </a:p>
          <a:p>
            <a:pPr marL="180975" indent="-180975">
              <a:spcBef>
                <a:spcPts val="300"/>
              </a:spcBef>
              <a:buFontTx/>
              <a:buChar char="-"/>
            </a:pPr>
            <a:r>
              <a:rPr lang="en-US" sz="1600" dirty="0" smtClean="0"/>
              <a:t>Coordination of integral validation and differential measurements</a:t>
            </a:r>
          </a:p>
          <a:p>
            <a:pPr marL="180975" indent="-180975">
              <a:spcBef>
                <a:spcPts val="300"/>
              </a:spcBef>
              <a:buFontTx/>
              <a:buChar char="-"/>
            </a:pPr>
            <a:r>
              <a:rPr lang="en-US" sz="1600" dirty="0" smtClean="0"/>
              <a:t>Optimization and planning of new validation measurements with advanced simulation tools</a:t>
            </a:r>
          </a:p>
          <a:p>
            <a:pPr marL="180975" indent="-180975">
              <a:spcBef>
                <a:spcPts val="300"/>
              </a:spcBef>
              <a:buFontTx/>
              <a:buChar char="-"/>
            </a:pPr>
            <a:r>
              <a:rPr lang="en-US" sz="1600" dirty="0" smtClean="0"/>
              <a:t>New facilities/assemblies specialized for the reactor technologies of higher priority</a:t>
            </a:r>
          </a:p>
        </p:txBody>
      </p:sp>
      <p:sp>
        <p:nvSpPr>
          <p:cNvPr id="4" name="3 CuadroTexto"/>
          <p:cNvSpPr txBox="1"/>
          <p:nvPr/>
        </p:nvSpPr>
        <p:spPr>
          <a:xfrm>
            <a:off x="438149" y="1114425"/>
            <a:ext cx="8277225" cy="1200329"/>
          </a:xfrm>
          <a:prstGeom prst="rect">
            <a:avLst/>
          </a:prstGeom>
          <a:noFill/>
        </p:spPr>
        <p:txBody>
          <a:bodyPr wrap="square" rtlCol="0">
            <a:spAutoFit/>
          </a:bodyPr>
          <a:lstStyle/>
          <a:p>
            <a:pPr>
              <a:tabLst>
                <a:tab pos="1343025" algn="l"/>
              </a:tabLst>
            </a:pPr>
            <a:r>
              <a:rPr lang="en-US" dirty="0" smtClean="0"/>
              <a:t>Challenges: 	</a:t>
            </a:r>
            <a:r>
              <a:rPr lang="en-US" dirty="0" smtClean="0">
                <a:solidFill>
                  <a:srgbClr val="0000FF"/>
                </a:solidFill>
              </a:rPr>
              <a:t>Maintaining operation of dedicated experimental reactors</a:t>
            </a:r>
          </a:p>
          <a:p>
            <a:pPr>
              <a:tabLst>
                <a:tab pos="1343025" algn="l"/>
              </a:tabLst>
            </a:pPr>
            <a:r>
              <a:rPr lang="en-US" dirty="0" smtClean="0">
                <a:solidFill>
                  <a:srgbClr val="0000FF"/>
                </a:solidFill>
              </a:rPr>
              <a:t>	Flexible customized experimental reactors – e.g.: fast n- spectrum</a:t>
            </a:r>
          </a:p>
          <a:p>
            <a:pPr>
              <a:tabLst>
                <a:tab pos="1343025" algn="l"/>
              </a:tabLst>
            </a:pPr>
            <a:r>
              <a:rPr lang="en-US" dirty="0" smtClean="0">
                <a:solidFill>
                  <a:srgbClr val="0000FF"/>
                </a:solidFill>
              </a:rPr>
              <a:t>	Experimental reactors adapted to new problems</a:t>
            </a:r>
          </a:p>
          <a:p>
            <a:pPr>
              <a:tabLst>
                <a:tab pos="1343025" algn="l"/>
              </a:tabLst>
            </a:pPr>
            <a:r>
              <a:rPr lang="en-US" dirty="0" smtClean="0">
                <a:solidFill>
                  <a:srgbClr val="0000FF"/>
                </a:solidFill>
              </a:rPr>
              <a:t>	Large samples needed in some experiments</a:t>
            </a:r>
          </a:p>
        </p:txBody>
      </p:sp>
      <p:grpSp>
        <p:nvGrpSpPr>
          <p:cNvPr id="5" name="5 Grupo"/>
          <p:cNvGrpSpPr>
            <a:grpSpLocks/>
          </p:cNvGrpSpPr>
          <p:nvPr/>
        </p:nvGrpSpPr>
        <p:grpSpPr bwMode="auto">
          <a:xfrm>
            <a:off x="6626213" y="5105400"/>
            <a:ext cx="2241561" cy="1666875"/>
            <a:chOff x="500034" y="1071546"/>
            <a:chExt cx="7396183" cy="5500726"/>
          </a:xfrm>
        </p:grpSpPr>
        <p:pic>
          <p:nvPicPr>
            <p:cNvPr id="6" name="Picture 2"/>
            <p:cNvPicPr>
              <a:picLocks noChangeAspect="1" noChangeArrowheads="1"/>
            </p:cNvPicPr>
            <p:nvPr/>
          </p:nvPicPr>
          <p:blipFill>
            <a:blip r:embed="rId3" cstate="print"/>
            <a:srcRect/>
            <a:stretch>
              <a:fillRect/>
            </a:stretch>
          </p:blipFill>
          <p:spPr bwMode="auto">
            <a:xfrm>
              <a:off x="714348" y="1071546"/>
              <a:ext cx="7181869" cy="5298351"/>
            </a:xfrm>
            <a:prstGeom prst="rect">
              <a:avLst/>
            </a:prstGeom>
            <a:noFill/>
            <a:ln w="9525">
              <a:noFill/>
              <a:miter lim="800000"/>
              <a:headEnd/>
              <a:tailEnd/>
            </a:ln>
          </p:spPr>
        </p:pic>
        <p:sp>
          <p:nvSpPr>
            <p:cNvPr id="7" name="6 Rectángulo"/>
            <p:cNvSpPr/>
            <p:nvPr/>
          </p:nvSpPr>
          <p:spPr>
            <a:xfrm>
              <a:off x="500034" y="5858342"/>
              <a:ext cx="641506" cy="71393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ES"/>
            </a:p>
          </p:txBody>
        </p:sp>
      </p:grpSp>
      <p:pic>
        <p:nvPicPr>
          <p:cNvPr id="8" name="Picture 2" descr="implentation"/>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800100" y="5429250"/>
            <a:ext cx="1474788" cy="1409700"/>
          </a:xfrm>
          <a:prstGeom prst="rect">
            <a:avLst/>
          </a:prstGeom>
          <a:noFill/>
          <a:ln w="9525">
            <a:noFill/>
            <a:miter lim="800000"/>
            <a:headEnd/>
            <a:tailEnd/>
          </a:ln>
        </p:spPr>
      </p:pic>
      <p:pic>
        <p:nvPicPr>
          <p:cNvPr id="9" name="Picture 47"/>
          <p:cNvPicPr>
            <a:picLocks noChangeAspect="1" noChangeArrowheads="1"/>
          </p:cNvPicPr>
          <p:nvPr/>
        </p:nvPicPr>
        <p:blipFill>
          <a:blip r:embed="rId5" cstate="print"/>
          <a:srcRect/>
          <a:stretch>
            <a:fillRect/>
          </a:stretch>
        </p:blipFill>
        <p:spPr bwMode="auto">
          <a:xfrm>
            <a:off x="2914650" y="5294313"/>
            <a:ext cx="1447800" cy="1563687"/>
          </a:xfrm>
          <a:prstGeom prst="rect">
            <a:avLst/>
          </a:prstGeom>
          <a:noFill/>
          <a:ln w="9525">
            <a:noFill/>
            <a:miter lim="800000"/>
            <a:headEnd/>
            <a:tailEnd/>
          </a:ln>
        </p:spPr>
      </p:pic>
      <p:pic>
        <p:nvPicPr>
          <p:cNvPr id="10" name="Picture 3"/>
          <p:cNvPicPr>
            <a:picLocks noChangeAspect="1" noChangeArrowheads="1"/>
          </p:cNvPicPr>
          <p:nvPr/>
        </p:nvPicPr>
        <p:blipFill>
          <a:blip r:embed="rId6" cstate="print"/>
          <a:srcRect/>
          <a:stretch>
            <a:fillRect/>
          </a:stretch>
        </p:blipFill>
        <p:spPr bwMode="auto">
          <a:xfrm>
            <a:off x="4614864" y="5343524"/>
            <a:ext cx="1722552" cy="1514475"/>
          </a:xfrm>
          <a:prstGeom prst="rect">
            <a:avLst/>
          </a:prstGeom>
          <a:noFill/>
          <a:ln w="9525">
            <a:noFill/>
            <a:miter lim="800000"/>
            <a:headEnd/>
            <a:tailEnd/>
          </a:ln>
        </p:spPr>
      </p:pic>
    </p:spTree>
    <p:extLst>
      <p:ext uri="{BB962C8B-B14F-4D97-AF65-F5344CB8AC3E}">
        <p14:creationId xmlns:p14="http://schemas.microsoft.com/office/powerpoint/2010/main" val="349706494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p:cNvPicPr>
            <a:picLocks noChangeAspect="1" noChangeArrowheads="1"/>
          </p:cNvPicPr>
          <p:nvPr/>
        </p:nvPicPr>
        <p:blipFill>
          <a:blip r:embed="rId3" cstate="print"/>
          <a:srcRect/>
          <a:stretch>
            <a:fillRect/>
          </a:stretch>
        </p:blipFill>
        <p:spPr bwMode="auto">
          <a:xfrm>
            <a:off x="300038" y="999915"/>
            <a:ext cx="8509000" cy="5643563"/>
          </a:xfrm>
          <a:prstGeom prst="rect">
            <a:avLst/>
          </a:prstGeom>
          <a:noFill/>
          <a:ln w="9525">
            <a:noFill/>
            <a:miter lim="800000"/>
            <a:headEnd/>
            <a:tailEnd/>
          </a:ln>
        </p:spPr>
      </p:pic>
      <p:sp>
        <p:nvSpPr>
          <p:cNvPr id="2" name="1 CuadroTexto"/>
          <p:cNvSpPr txBox="1"/>
          <p:nvPr/>
        </p:nvSpPr>
        <p:spPr>
          <a:xfrm>
            <a:off x="3146323" y="513426"/>
            <a:ext cx="1963999" cy="584775"/>
          </a:xfrm>
          <a:prstGeom prst="rect">
            <a:avLst/>
          </a:prstGeom>
          <a:noFill/>
        </p:spPr>
        <p:txBody>
          <a:bodyPr wrap="none" rtlCol="0">
            <a:spAutoFit/>
          </a:bodyPr>
          <a:lstStyle/>
          <a:p>
            <a:r>
              <a:rPr lang="es-ES" sz="3200" b="1" dirty="0" smtClean="0"/>
              <a:t>CHANDA</a:t>
            </a:r>
            <a:endParaRPr lang="es-ES" sz="3200" b="1"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17 Rectángulo"/>
          <p:cNvSpPr/>
          <p:nvPr/>
        </p:nvSpPr>
        <p:spPr>
          <a:xfrm>
            <a:off x="163513" y="3614079"/>
            <a:ext cx="8837612" cy="2825750"/>
          </a:xfrm>
          <a:prstGeom prst="rect">
            <a:avLst/>
          </a:prstGeom>
          <a:ln w="28575">
            <a:solidFill>
              <a:srgbClr val="33993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ES" dirty="0"/>
          </a:p>
        </p:txBody>
      </p:sp>
      <p:sp>
        <p:nvSpPr>
          <p:cNvPr id="20483" name="1 CuadroTexto"/>
          <p:cNvSpPr txBox="1">
            <a:spLocks noChangeArrowheads="1"/>
          </p:cNvSpPr>
          <p:nvPr/>
        </p:nvSpPr>
        <p:spPr bwMode="auto">
          <a:xfrm>
            <a:off x="330200" y="510412"/>
            <a:ext cx="8501063" cy="3094037"/>
          </a:xfrm>
          <a:prstGeom prst="rect">
            <a:avLst/>
          </a:prstGeom>
          <a:noFill/>
          <a:ln w="9525">
            <a:noFill/>
            <a:miter lim="800000"/>
            <a:headEnd/>
            <a:tailEnd/>
          </a:ln>
        </p:spPr>
        <p:txBody>
          <a:bodyPr>
            <a:spAutoFit/>
          </a:bodyPr>
          <a:lstStyle/>
          <a:p>
            <a:pPr>
              <a:spcAft>
                <a:spcPts val="600"/>
              </a:spcAft>
            </a:pPr>
            <a:r>
              <a:rPr lang="en-US" b="1" u="sng" dirty="0"/>
              <a:t>Domain A (DMA)</a:t>
            </a:r>
            <a:r>
              <a:rPr lang="en-US" dirty="0"/>
              <a:t>: </a:t>
            </a:r>
            <a:r>
              <a:rPr lang="en-US" dirty="0">
                <a:solidFill>
                  <a:srgbClr val="0000FF"/>
                </a:solidFill>
              </a:rPr>
              <a:t>Coordination activities</a:t>
            </a:r>
            <a:r>
              <a:rPr lang="en-US" dirty="0"/>
              <a:t>, enabling the development of a </a:t>
            </a:r>
            <a:r>
              <a:rPr lang="en-US" u="sng" dirty="0"/>
              <a:t>common vision, of a research roadmap for several years, and of the management structure </a:t>
            </a:r>
            <a:endParaRPr lang="es-ES" dirty="0"/>
          </a:p>
          <a:p>
            <a:pPr>
              <a:spcAft>
                <a:spcPts val="600"/>
              </a:spcAft>
            </a:pPr>
            <a:r>
              <a:rPr lang="en-US" b="1" u="sng" dirty="0"/>
              <a:t>Domain B (DMB)</a:t>
            </a:r>
            <a:r>
              <a:rPr lang="en-US" dirty="0"/>
              <a:t>: </a:t>
            </a:r>
            <a:r>
              <a:rPr lang="en-US" dirty="0">
                <a:solidFill>
                  <a:srgbClr val="0000FF"/>
                </a:solidFill>
              </a:rPr>
              <a:t>Joint research services </a:t>
            </a:r>
            <a:r>
              <a:rPr lang="en-US" dirty="0"/>
              <a:t>supporting the </a:t>
            </a:r>
            <a:r>
              <a:rPr lang="en-US" u="sng" dirty="0"/>
              <a:t>transnational access </a:t>
            </a:r>
            <a:r>
              <a:rPr lang="en-US" dirty="0"/>
              <a:t>to existing infrastructures, and the building and commissioning of </a:t>
            </a:r>
            <a:r>
              <a:rPr lang="en-US" u="sng" dirty="0"/>
              <a:t>NFS and n_TOF EAR2 break-through facilities </a:t>
            </a:r>
            <a:r>
              <a:rPr lang="en-US" dirty="0"/>
              <a:t>.</a:t>
            </a:r>
            <a:endParaRPr lang="es-ES" dirty="0"/>
          </a:p>
          <a:p>
            <a:pPr>
              <a:spcAft>
                <a:spcPts val="600"/>
              </a:spcAft>
            </a:pPr>
            <a:r>
              <a:rPr lang="en-US" b="1" u="sng" dirty="0"/>
              <a:t>Domain C (DMC)</a:t>
            </a:r>
            <a:r>
              <a:rPr lang="en-US" dirty="0"/>
              <a:t>: </a:t>
            </a:r>
            <a:r>
              <a:rPr lang="en-US" dirty="0">
                <a:solidFill>
                  <a:srgbClr val="0000FF"/>
                </a:solidFill>
              </a:rPr>
              <a:t>Joint research activities to upgrade the capacities of the EU nuclear data facilities</a:t>
            </a:r>
            <a:r>
              <a:rPr lang="en-US" dirty="0"/>
              <a:t> by </a:t>
            </a:r>
            <a:r>
              <a:rPr lang="en-US" u="sng" dirty="0"/>
              <a:t>development and validation of methodologies </a:t>
            </a:r>
            <a:r>
              <a:rPr lang="en-US" dirty="0"/>
              <a:t>of experimental techniques, detection systems, integral measurements, evaluation methods and uncertainty estimation. </a:t>
            </a:r>
            <a:endParaRPr lang="es-ES" dirty="0"/>
          </a:p>
          <a:p>
            <a:pPr>
              <a:spcAft>
                <a:spcPts val="600"/>
              </a:spcAft>
            </a:pPr>
            <a:r>
              <a:rPr lang="en-US" b="1" u="sng" dirty="0"/>
              <a:t>Domain Management (DMM)</a:t>
            </a:r>
            <a:r>
              <a:rPr lang="en-US" dirty="0"/>
              <a:t>, including education, training and dissemination </a:t>
            </a:r>
            <a:endParaRPr lang="es-ES" dirty="0"/>
          </a:p>
        </p:txBody>
      </p:sp>
      <p:grpSp>
        <p:nvGrpSpPr>
          <p:cNvPr id="2" name="16 Grupo"/>
          <p:cNvGrpSpPr/>
          <p:nvPr/>
        </p:nvGrpSpPr>
        <p:grpSpPr>
          <a:xfrm>
            <a:off x="264473" y="3702556"/>
            <a:ext cx="8642350" cy="2635322"/>
            <a:chOff x="291769" y="4059740"/>
            <a:chExt cx="8642350" cy="2635322"/>
          </a:xfrm>
          <a:solidFill>
            <a:schemeClr val="bg1"/>
          </a:solidFill>
        </p:grpSpPr>
        <p:sp>
          <p:nvSpPr>
            <p:cNvPr id="4" name="TextBox 3"/>
            <p:cNvSpPr txBox="1"/>
            <p:nvPr/>
          </p:nvSpPr>
          <p:spPr bwMode="auto">
            <a:xfrm>
              <a:off x="291769" y="4059740"/>
              <a:ext cx="2160588" cy="830997"/>
            </a:xfrm>
            <a:prstGeom prst="rect">
              <a:avLst/>
            </a:prstGeom>
            <a:grpFill/>
            <a:ln w="19050" cmpd="sng">
              <a:solidFill>
                <a:schemeClr val="bg1">
                  <a:lumMod val="65000"/>
                </a:schemeClr>
              </a:solidFill>
            </a:ln>
          </p:spPr>
          <p:txBody>
            <a:bodyPr>
              <a:spAutoFit/>
            </a:bodyPr>
            <a:lstStyle/>
            <a:p>
              <a:pPr algn="ctr">
                <a:defRPr/>
              </a:pPr>
              <a:r>
                <a:rPr lang="en-US" sz="1600" dirty="0">
                  <a:solidFill>
                    <a:srgbClr val="000000"/>
                  </a:solidFill>
                  <a:ea typeface="ＭＳ Ｐゴシック" charset="0"/>
                  <a:cs typeface="ＭＳ Ｐゴシック" charset="0"/>
                </a:rPr>
                <a:t>Improve existing neutron sources and access to them</a:t>
              </a:r>
            </a:p>
          </p:txBody>
        </p:sp>
        <p:sp>
          <p:nvSpPr>
            <p:cNvPr id="5" name="TextBox 4"/>
            <p:cNvSpPr txBox="1"/>
            <p:nvPr/>
          </p:nvSpPr>
          <p:spPr bwMode="auto">
            <a:xfrm>
              <a:off x="291769" y="5067803"/>
              <a:ext cx="2160588" cy="1077218"/>
            </a:xfrm>
            <a:prstGeom prst="rect">
              <a:avLst/>
            </a:prstGeom>
            <a:grpFill/>
            <a:ln w="19050" cmpd="sng">
              <a:solidFill>
                <a:schemeClr val="bg1">
                  <a:lumMod val="65000"/>
                </a:schemeClr>
              </a:solidFill>
            </a:ln>
          </p:spPr>
          <p:txBody>
            <a:bodyPr>
              <a:spAutoFit/>
            </a:bodyPr>
            <a:lstStyle/>
            <a:p>
              <a:pPr algn="ctr">
                <a:defRPr/>
              </a:pPr>
              <a:r>
                <a:rPr lang="en-US" sz="1600" dirty="0">
                  <a:solidFill>
                    <a:srgbClr val="000000"/>
                  </a:solidFill>
                  <a:ea typeface="ＭＳ Ｐゴシック" charset="0"/>
                  <a:cs typeface="ＭＳ Ｐゴシック" charset="0"/>
                </a:rPr>
                <a:t>New high performance </a:t>
              </a:r>
            </a:p>
            <a:p>
              <a:pPr algn="ctr">
                <a:defRPr/>
              </a:pPr>
              <a:r>
                <a:rPr lang="en-US" sz="1600" dirty="0">
                  <a:solidFill>
                    <a:srgbClr val="000000"/>
                  </a:solidFill>
                  <a:ea typeface="ＭＳ Ｐゴシック" charset="0"/>
                  <a:cs typeface="ＭＳ Ｐゴシック" charset="0"/>
                </a:rPr>
                <a:t>neutron sources:</a:t>
              </a:r>
            </a:p>
            <a:p>
              <a:pPr algn="ctr">
                <a:defRPr/>
              </a:pPr>
              <a:r>
                <a:rPr lang="en-US" sz="1600" dirty="0">
                  <a:solidFill>
                    <a:srgbClr val="0000FF"/>
                  </a:solidFill>
                  <a:ea typeface="ＭＳ Ｐゴシック" charset="0"/>
                  <a:cs typeface="ＭＳ Ｐゴシック" charset="0"/>
                </a:rPr>
                <a:t>n_Tof_PH2 + NFS</a:t>
              </a:r>
            </a:p>
          </p:txBody>
        </p:sp>
        <p:sp>
          <p:nvSpPr>
            <p:cNvPr id="6" name="TextBox 5"/>
            <p:cNvSpPr txBox="1"/>
            <p:nvPr/>
          </p:nvSpPr>
          <p:spPr bwMode="auto">
            <a:xfrm>
              <a:off x="2812719" y="4851903"/>
              <a:ext cx="2016125" cy="646112"/>
            </a:xfrm>
            <a:prstGeom prst="rect">
              <a:avLst/>
            </a:prstGeom>
            <a:grpFill/>
            <a:ln w="19050" cmpd="sng">
              <a:solidFill>
                <a:schemeClr val="bg1">
                  <a:lumMod val="65000"/>
                </a:schemeClr>
              </a:solidFill>
            </a:ln>
          </p:spPr>
          <p:txBody>
            <a:bodyPr>
              <a:spAutoFit/>
            </a:bodyPr>
            <a:lstStyle/>
            <a:p>
              <a:pPr algn="ctr">
                <a:defRPr/>
              </a:pPr>
              <a:r>
                <a:rPr lang="en-US" dirty="0">
                  <a:solidFill>
                    <a:srgbClr val="000000"/>
                  </a:solidFill>
                  <a:ea typeface="ＭＳ Ｐゴシック" charset="0"/>
                  <a:cs typeface="ＭＳ Ｐゴシック" charset="0"/>
                </a:rPr>
                <a:t>Improve sample preparation</a:t>
              </a:r>
            </a:p>
          </p:txBody>
        </p:sp>
        <p:sp>
          <p:nvSpPr>
            <p:cNvPr id="7" name="TextBox 6"/>
            <p:cNvSpPr txBox="1"/>
            <p:nvPr/>
          </p:nvSpPr>
          <p:spPr bwMode="auto">
            <a:xfrm>
              <a:off x="5117769" y="4707440"/>
              <a:ext cx="1800225" cy="923925"/>
            </a:xfrm>
            <a:prstGeom prst="rect">
              <a:avLst/>
            </a:prstGeom>
            <a:grpFill/>
            <a:ln w="19050" cmpd="sng">
              <a:solidFill>
                <a:schemeClr val="bg1">
                  <a:lumMod val="65000"/>
                </a:schemeClr>
              </a:solidFill>
            </a:ln>
          </p:spPr>
          <p:txBody>
            <a:bodyPr>
              <a:spAutoFit/>
            </a:bodyPr>
            <a:lstStyle/>
            <a:p>
              <a:pPr algn="ctr">
                <a:defRPr/>
              </a:pPr>
              <a:r>
                <a:rPr lang="en-US" dirty="0">
                  <a:solidFill>
                    <a:srgbClr val="000000"/>
                  </a:solidFill>
                  <a:ea typeface="ＭＳ Ｐゴシック" charset="0"/>
                  <a:cs typeface="ＭＳ Ｐゴシック" charset="0"/>
                </a:rPr>
                <a:t>Improve detection systems</a:t>
              </a:r>
            </a:p>
          </p:txBody>
        </p:sp>
        <p:sp>
          <p:nvSpPr>
            <p:cNvPr id="8" name="TextBox 7"/>
            <p:cNvSpPr txBox="1"/>
            <p:nvPr/>
          </p:nvSpPr>
          <p:spPr bwMode="auto">
            <a:xfrm>
              <a:off x="7133894" y="4420103"/>
              <a:ext cx="1800225" cy="646112"/>
            </a:xfrm>
            <a:prstGeom prst="rect">
              <a:avLst/>
            </a:prstGeom>
            <a:grpFill/>
            <a:ln w="19050" cmpd="sng">
              <a:solidFill>
                <a:schemeClr val="bg1">
                  <a:lumMod val="65000"/>
                </a:schemeClr>
              </a:solidFill>
            </a:ln>
          </p:spPr>
          <p:txBody>
            <a:bodyPr>
              <a:spAutoFit/>
            </a:bodyPr>
            <a:lstStyle/>
            <a:p>
              <a:pPr algn="ctr">
                <a:defRPr/>
              </a:pPr>
              <a:r>
                <a:rPr lang="en-US" dirty="0">
                  <a:solidFill>
                    <a:srgbClr val="000000"/>
                  </a:solidFill>
                  <a:ea typeface="ＭＳ Ｐゴシック" charset="0"/>
                  <a:cs typeface="ＭＳ Ｐゴシック" charset="0"/>
                </a:rPr>
                <a:t>Improve evaluation</a:t>
              </a:r>
            </a:p>
          </p:txBody>
        </p:sp>
        <p:sp>
          <p:nvSpPr>
            <p:cNvPr id="9" name="TextBox 8"/>
            <p:cNvSpPr txBox="1"/>
            <p:nvPr/>
          </p:nvSpPr>
          <p:spPr bwMode="auto">
            <a:xfrm>
              <a:off x="7133894" y="5428165"/>
              <a:ext cx="1800225" cy="646113"/>
            </a:xfrm>
            <a:prstGeom prst="rect">
              <a:avLst/>
            </a:prstGeom>
            <a:grpFill/>
            <a:ln w="19050" cmpd="sng">
              <a:solidFill>
                <a:schemeClr val="bg1">
                  <a:lumMod val="65000"/>
                </a:schemeClr>
              </a:solidFill>
            </a:ln>
          </p:spPr>
          <p:txBody>
            <a:bodyPr>
              <a:spAutoFit/>
            </a:bodyPr>
            <a:lstStyle/>
            <a:p>
              <a:pPr algn="ctr">
                <a:defRPr/>
              </a:pPr>
              <a:r>
                <a:rPr lang="en-US" dirty="0">
                  <a:solidFill>
                    <a:srgbClr val="000000"/>
                  </a:solidFill>
                  <a:ea typeface="ＭＳ Ｐゴシック" charset="0"/>
                  <a:cs typeface="ＭＳ Ｐゴシック" charset="0"/>
                </a:rPr>
                <a:t>Improve dissemination</a:t>
              </a:r>
            </a:p>
          </p:txBody>
        </p:sp>
        <p:sp>
          <p:nvSpPr>
            <p:cNvPr id="10" name="TextBox 9"/>
            <p:cNvSpPr txBox="1"/>
            <p:nvPr/>
          </p:nvSpPr>
          <p:spPr bwMode="auto">
            <a:xfrm>
              <a:off x="3020634" y="5875366"/>
              <a:ext cx="3313112" cy="369888"/>
            </a:xfrm>
            <a:prstGeom prst="rect">
              <a:avLst/>
            </a:prstGeom>
            <a:grpFill/>
            <a:ln w="19050" cmpd="sng">
              <a:solidFill>
                <a:schemeClr val="bg1">
                  <a:lumMod val="65000"/>
                </a:schemeClr>
              </a:solidFill>
            </a:ln>
          </p:spPr>
          <p:txBody>
            <a:bodyPr>
              <a:spAutoFit/>
            </a:bodyPr>
            <a:lstStyle/>
            <a:p>
              <a:pPr algn="ctr">
                <a:defRPr/>
              </a:pPr>
              <a:r>
                <a:rPr lang="en-US" dirty="0">
                  <a:solidFill>
                    <a:srgbClr val="000000"/>
                  </a:solidFill>
                  <a:ea typeface="ＭＳ Ｐゴシック" charset="0"/>
                  <a:cs typeface="ＭＳ Ｐゴシック" charset="0"/>
                </a:rPr>
                <a:t>Improve training of participants</a:t>
              </a:r>
            </a:p>
          </p:txBody>
        </p:sp>
        <p:sp>
          <p:nvSpPr>
            <p:cNvPr id="11" name="TextBox 10"/>
            <p:cNvSpPr txBox="1"/>
            <p:nvPr/>
          </p:nvSpPr>
          <p:spPr bwMode="auto">
            <a:xfrm>
              <a:off x="449880" y="6325174"/>
              <a:ext cx="8353425" cy="369888"/>
            </a:xfrm>
            <a:prstGeom prst="rect">
              <a:avLst/>
            </a:prstGeom>
            <a:grpFill/>
            <a:ln w="19050" cmpd="sng">
              <a:solidFill>
                <a:schemeClr val="bg1">
                  <a:lumMod val="65000"/>
                </a:schemeClr>
              </a:solidFill>
            </a:ln>
          </p:spPr>
          <p:txBody>
            <a:bodyPr>
              <a:spAutoFit/>
            </a:bodyPr>
            <a:lstStyle/>
            <a:p>
              <a:pPr algn="ctr">
                <a:defRPr/>
              </a:pPr>
              <a:r>
                <a:rPr lang="en-US" dirty="0">
                  <a:solidFill>
                    <a:srgbClr val="000000"/>
                  </a:solidFill>
                  <a:ea typeface="ＭＳ Ｐゴシック" charset="0"/>
                  <a:cs typeface="ＭＳ Ｐゴシック" charset="0"/>
                </a:rPr>
                <a:t>Improve sustainable support to experiments and maintained research programs</a:t>
              </a:r>
            </a:p>
          </p:txBody>
        </p:sp>
        <p:cxnSp>
          <p:nvCxnSpPr>
            <p:cNvPr id="12" name="Straight Connector 12"/>
            <p:cNvCxnSpPr>
              <a:cxnSpLocks noChangeShapeType="1"/>
              <a:stCxn id="4" idx="3"/>
              <a:endCxn id="6" idx="1"/>
            </p:cNvCxnSpPr>
            <p:nvPr/>
          </p:nvCxnSpPr>
          <p:spPr bwMode="auto">
            <a:xfrm>
              <a:off x="2452357" y="4475239"/>
              <a:ext cx="360362" cy="699720"/>
            </a:xfrm>
            <a:prstGeom prst="line">
              <a:avLst/>
            </a:prstGeom>
            <a:grpFill/>
            <a:ln w="28575">
              <a:solidFill>
                <a:srgbClr val="0000FF"/>
              </a:solidFill>
              <a:round/>
              <a:headEnd/>
              <a:tailEnd/>
            </a:ln>
            <a:effectLst>
              <a:outerShdw dist="20000" dir="5400000" rotWithShape="0">
                <a:srgbClr val="808080">
                  <a:alpha val="37999"/>
                </a:srgbClr>
              </a:outerShdw>
            </a:effectLst>
          </p:spPr>
        </p:cxnSp>
        <p:cxnSp>
          <p:nvCxnSpPr>
            <p:cNvPr id="13" name="Straight Connector 13"/>
            <p:cNvCxnSpPr>
              <a:cxnSpLocks noChangeShapeType="1"/>
              <a:stCxn id="5" idx="3"/>
              <a:endCxn id="6" idx="1"/>
            </p:cNvCxnSpPr>
            <p:nvPr/>
          </p:nvCxnSpPr>
          <p:spPr bwMode="auto">
            <a:xfrm flipV="1">
              <a:off x="2452357" y="5174959"/>
              <a:ext cx="360362" cy="431453"/>
            </a:xfrm>
            <a:prstGeom prst="line">
              <a:avLst/>
            </a:prstGeom>
            <a:grpFill/>
            <a:ln w="28575">
              <a:solidFill>
                <a:srgbClr val="0000FF"/>
              </a:solidFill>
              <a:round/>
              <a:headEnd/>
              <a:tailEnd/>
            </a:ln>
            <a:effectLst>
              <a:outerShdw dist="20000" dir="5400000" rotWithShape="0">
                <a:srgbClr val="808080">
                  <a:alpha val="37999"/>
                </a:srgbClr>
              </a:outerShdw>
            </a:effectLst>
          </p:spPr>
        </p:cxnSp>
        <p:cxnSp>
          <p:nvCxnSpPr>
            <p:cNvPr id="14" name="Straight Connector 16"/>
            <p:cNvCxnSpPr>
              <a:cxnSpLocks noChangeShapeType="1"/>
              <a:stCxn id="6" idx="3"/>
              <a:endCxn id="7" idx="1"/>
            </p:cNvCxnSpPr>
            <p:nvPr/>
          </p:nvCxnSpPr>
          <p:spPr bwMode="auto">
            <a:xfrm flipV="1">
              <a:off x="4829003" y="5169693"/>
              <a:ext cx="288078" cy="5518"/>
            </a:xfrm>
            <a:prstGeom prst="line">
              <a:avLst/>
            </a:prstGeom>
            <a:grpFill/>
            <a:ln w="28575">
              <a:solidFill>
                <a:srgbClr val="0000FF"/>
              </a:solidFill>
              <a:round/>
              <a:headEnd/>
              <a:tailEnd/>
            </a:ln>
            <a:effectLst>
              <a:outerShdw dist="20000" dir="5400000" rotWithShape="0">
                <a:srgbClr val="808080">
                  <a:alpha val="37999"/>
                </a:srgbClr>
              </a:outerShdw>
            </a:effectLst>
          </p:spPr>
        </p:cxnSp>
        <p:cxnSp>
          <p:nvCxnSpPr>
            <p:cNvPr id="15" name="Straight Connector 19"/>
            <p:cNvCxnSpPr>
              <a:cxnSpLocks noChangeShapeType="1"/>
              <a:stCxn id="7" idx="3"/>
              <a:endCxn id="8" idx="1"/>
            </p:cNvCxnSpPr>
            <p:nvPr/>
          </p:nvCxnSpPr>
          <p:spPr bwMode="auto">
            <a:xfrm flipV="1">
              <a:off x="6917571" y="4743079"/>
              <a:ext cx="216059" cy="426614"/>
            </a:xfrm>
            <a:prstGeom prst="line">
              <a:avLst/>
            </a:prstGeom>
            <a:grpFill/>
            <a:ln w="28575">
              <a:solidFill>
                <a:srgbClr val="0000FF"/>
              </a:solidFill>
              <a:round/>
              <a:headEnd/>
              <a:tailEnd/>
            </a:ln>
            <a:effectLst>
              <a:outerShdw dist="20000" dir="5400000" rotWithShape="0">
                <a:srgbClr val="808080">
                  <a:alpha val="37999"/>
                </a:srgbClr>
              </a:outerShdw>
            </a:effectLst>
          </p:spPr>
        </p:cxnSp>
        <p:cxnSp>
          <p:nvCxnSpPr>
            <p:cNvPr id="16" name="Straight Connector 22"/>
            <p:cNvCxnSpPr>
              <a:cxnSpLocks noChangeShapeType="1"/>
              <a:stCxn id="7" idx="3"/>
              <a:endCxn id="9" idx="1"/>
            </p:cNvCxnSpPr>
            <p:nvPr/>
          </p:nvCxnSpPr>
          <p:spPr bwMode="auto">
            <a:xfrm>
              <a:off x="6917571" y="5169693"/>
              <a:ext cx="216059" cy="581694"/>
            </a:xfrm>
            <a:prstGeom prst="line">
              <a:avLst/>
            </a:prstGeom>
            <a:grpFill/>
            <a:ln w="28575">
              <a:solidFill>
                <a:srgbClr val="0000FF"/>
              </a:solidFill>
              <a:round/>
              <a:headEnd/>
              <a:tailEnd/>
            </a:ln>
            <a:effectLst>
              <a:outerShdw dist="20000" dir="5400000" rotWithShape="0">
                <a:srgbClr val="808080">
                  <a:alpha val="37999"/>
                </a:srgbClr>
              </a:outerShdw>
            </a:effectLst>
          </p:spPr>
        </p:cxnSp>
      </p:grpSp>
      <p:sp>
        <p:nvSpPr>
          <p:cNvPr id="20485" name="18 CuadroTexto"/>
          <p:cNvSpPr txBox="1">
            <a:spLocks noChangeArrowheads="1"/>
          </p:cNvSpPr>
          <p:nvPr/>
        </p:nvSpPr>
        <p:spPr bwMode="auto">
          <a:xfrm>
            <a:off x="3848100" y="3709329"/>
            <a:ext cx="1743075" cy="523875"/>
          </a:xfrm>
          <a:prstGeom prst="rect">
            <a:avLst/>
          </a:prstGeom>
          <a:noFill/>
          <a:ln w="9525">
            <a:noFill/>
            <a:miter lim="800000"/>
            <a:headEnd/>
            <a:tailEnd/>
          </a:ln>
        </p:spPr>
        <p:txBody>
          <a:bodyPr wrap="none">
            <a:spAutoFit/>
          </a:bodyPr>
          <a:lstStyle/>
          <a:p>
            <a:r>
              <a:rPr lang="es-ES" sz="2800" b="1"/>
              <a:t>CHANDA</a:t>
            </a:r>
            <a:endParaRPr lang="es-ES" sz="2800"/>
          </a:p>
        </p:txBody>
      </p:sp>
      <p:sp>
        <p:nvSpPr>
          <p:cNvPr id="19" name="18 CuadroTexto"/>
          <p:cNvSpPr txBox="1"/>
          <p:nvPr/>
        </p:nvSpPr>
        <p:spPr>
          <a:xfrm>
            <a:off x="935906" y="6450409"/>
            <a:ext cx="6741910" cy="369332"/>
          </a:xfrm>
          <a:prstGeom prst="rect">
            <a:avLst/>
          </a:prstGeom>
          <a:noFill/>
        </p:spPr>
        <p:txBody>
          <a:bodyPr wrap="none">
            <a:spAutoFit/>
          </a:bodyPr>
          <a:lstStyle/>
          <a:p>
            <a:pPr>
              <a:defRPr/>
            </a:pPr>
            <a:r>
              <a:rPr lang="en-US" b="1" i="1" dirty="0">
                <a:solidFill>
                  <a:srgbClr val="FF0000"/>
                </a:solidFill>
                <a:latin typeface="+mn-lt"/>
              </a:rPr>
              <a:t>Building on the experience of ANDES, ERINDA and EUFRAT</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1123</TotalTime>
  <Words>1851</Words>
  <Application>Microsoft Office PowerPoint</Application>
  <PresentationFormat>Presentación en pantalla (4:3)</PresentationFormat>
  <Paragraphs>287</Paragraphs>
  <Slides>23</Slides>
  <Notes>9</Notes>
  <HiddenSlides>0</HiddenSlides>
  <MMClips>0</MMClips>
  <ScaleCrop>false</ScaleCrop>
  <HeadingPairs>
    <vt:vector size="4" baseType="variant">
      <vt:variant>
        <vt:lpstr>Tema</vt:lpstr>
      </vt:variant>
      <vt:variant>
        <vt:i4>1</vt:i4>
      </vt:variant>
      <vt:variant>
        <vt:lpstr>Títulos de diapositiva</vt:lpstr>
      </vt:variant>
      <vt:variant>
        <vt:i4>23</vt:i4>
      </vt:variant>
    </vt:vector>
  </HeadingPairs>
  <TitlesOfParts>
    <vt:vector size="24" baseType="lpstr">
      <vt:lpstr>Default Design</vt:lpstr>
      <vt:lpstr>Presentación de PowerPoint</vt:lpstr>
      <vt:lpstr>CHANDA</vt:lpstr>
      <vt:lpstr>Nuclear data needs (At present the limits to neutronic simulation accuracy came in many cases from the uncertainties on the basic nuclear data used!)</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CHANDA Transnational Access status (2014)</vt:lpstr>
      <vt:lpstr>Presentación de PowerPoint</vt:lpstr>
      <vt:lpstr>Presentación de PowerPoint</vt:lpstr>
      <vt:lpstr>Presentación de PowerPoint</vt:lpstr>
      <vt:lpstr>Presentación de PowerPoint</vt:lpstr>
    </vt:vector>
  </TitlesOfParts>
  <Company>European Commission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desmehu</dc:creator>
  <cp:lastModifiedBy>Kike</cp:lastModifiedBy>
  <cp:revision>171</cp:revision>
  <dcterms:created xsi:type="dcterms:W3CDTF">2013-08-27T15:13:40Z</dcterms:created>
  <dcterms:modified xsi:type="dcterms:W3CDTF">2015-01-27T14:24:52Z</dcterms:modified>
</cp:coreProperties>
</file>