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8"/>
  </p:notesMasterIdLst>
  <p:sldIdLst>
    <p:sldId id="305" r:id="rId2"/>
    <p:sldId id="358" r:id="rId3"/>
    <p:sldId id="372" r:id="rId4"/>
    <p:sldId id="370" r:id="rId5"/>
    <p:sldId id="371" r:id="rId6"/>
    <p:sldId id="316" r:id="rId7"/>
    <p:sldId id="319" r:id="rId8"/>
    <p:sldId id="327" r:id="rId9"/>
    <p:sldId id="324" r:id="rId10"/>
    <p:sldId id="326" r:id="rId11"/>
    <p:sldId id="374" r:id="rId12"/>
    <p:sldId id="375" r:id="rId13"/>
    <p:sldId id="376" r:id="rId14"/>
    <p:sldId id="377" r:id="rId15"/>
    <p:sldId id="366" r:id="rId16"/>
    <p:sldId id="378" r:id="rId17"/>
    <p:sldId id="368" r:id="rId18"/>
    <p:sldId id="379" r:id="rId19"/>
    <p:sldId id="337" r:id="rId20"/>
    <p:sldId id="338" r:id="rId21"/>
    <p:sldId id="360" r:id="rId22"/>
    <p:sldId id="361" r:id="rId23"/>
    <p:sldId id="362" r:id="rId24"/>
    <p:sldId id="364" r:id="rId25"/>
    <p:sldId id="363" r:id="rId26"/>
    <p:sldId id="359" r:id="rId27"/>
  </p:sldIdLst>
  <p:sldSz cx="9144000" cy="6858000" type="screen4x3"/>
  <p:notesSz cx="6797675" cy="9928225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8000"/>
    <a:srgbClr val="FF0000"/>
    <a:srgbClr val="28283C"/>
    <a:srgbClr val="00002A"/>
    <a:srgbClr val="EEFF99"/>
    <a:srgbClr val="CCFF66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02" y="-37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pl-PL" altLang="pl-PL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pl-PL" altLang="pl-PL"/>
          </a:p>
        </p:txBody>
      </p:sp>
      <p:sp>
        <p:nvSpPr>
          <p:cNvPr id="430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smtClean="0"/>
              <a:t>Kliknij, aby edytować style wzorca tekstu</a:t>
            </a:r>
          </a:p>
          <a:p>
            <a:pPr lvl="1"/>
            <a:r>
              <a:rPr lang="pl-PL" altLang="pl-PL" smtClean="0"/>
              <a:t>Drugi poziom</a:t>
            </a:r>
          </a:p>
          <a:p>
            <a:pPr lvl="2"/>
            <a:r>
              <a:rPr lang="pl-PL" altLang="pl-PL" smtClean="0"/>
              <a:t>Trzeci poziom</a:t>
            </a:r>
          </a:p>
          <a:p>
            <a:pPr lvl="3"/>
            <a:r>
              <a:rPr lang="pl-PL" altLang="pl-PL" smtClean="0"/>
              <a:t>Czwarty poziom</a:t>
            </a:r>
          </a:p>
          <a:p>
            <a:pPr lvl="4"/>
            <a:r>
              <a:rPr lang="pl-PL" altLang="pl-PL" smtClean="0"/>
              <a:t>Piąty poziom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pl-PL" altLang="pl-PL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19996EC-5FD6-46E2-9389-8EABA10F9BAB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1210558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CF76B6-D350-42E9-8DAF-59436BBFF1CA}" type="slidenum">
              <a:rPr lang="pl-PL" altLang="pl-PL"/>
              <a:pPr/>
              <a:t>9</a:t>
            </a:fld>
            <a:endParaRPr lang="pl-PL" altLang="pl-PL"/>
          </a:p>
        </p:txBody>
      </p:sp>
      <p:sp>
        <p:nvSpPr>
          <p:cNvPr id="10342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1100"/>
          </a:xfrm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DF165B-78A4-4B27-9C76-BF1781CC5637}" type="slidenum">
              <a:rPr lang="pl-PL" altLang="pl-PL"/>
              <a:pPr/>
              <a:t>10</a:t>
            </a:fld>
            <a:endParaRPr lang="pl-PL" altLang="pl-PL"/>
          </a:p>
        </p:txBody>
      </p:sp>
      <p:sp>
        <p:nvSpPr>
          <p:cNvPr id="107522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1100"/>
          </a:xfrm>
          <a:ln/>
        </p:spPr>
      </p:sp>
      <p:sp>
        <p:nvSpPr>
          <p:cNvPr id="107523" name="Rectangle 3"/>
          <p:cNvSpPr>
            <a:spLocks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67939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pl-P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1008DACE-D523-49FD-B807-2A8EC0BDF33A}" type="slidenum">
              <a:rPr lang="pl-PL" altLang="pl-PL"/>
              <a:pPr/>
              <a:t>15</a:t>
            </a:fld>
            <a:endParaRPr lang="pl-PL" altLang="pl-PL"/>
          </a:p>
        </p:txBody>
      </p:sp>
      <p:sp>
        <p:nvSpPr>
          <p:cNvPr id="1433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1100"/>
          </a:xfrm>
          <a:ln/>
        </p:spPr>
      </p:sp>
      <p:sp>
        <p:nvSpPr>
          <p:cNvPr id="14340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40963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pl-PL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3041449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836409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86563" y="201613"/>
            <a:ext cx="2178050" cy="6180137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250825" y="201613"/>
            <a:ext cx="6383338" cy="6180137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3346654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ytuł i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42988" y="201613"/>
            <a:ext cx="7921625" cy="60166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abeli 2"/>
          <p:cNvSpPr>
            <a:spLocks noGrp="1"/>
          </p:cNvSpPr>
          <p:nvPr>
            <p:ph type="tbl" idx="1"/>
          </p:nvPr>
        </p:nvSpPr>
        <p:spPr>
          <a:xfrm>
            <a:off x="250825" y="1009650"/>
            <a:ext cx="8713788" cy="5372100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627313" y="6545263"/>
            <a:ext cx="4608512" cy="287337"/>
          </a:xfrm>
        </p:spPr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250825" y="6553200"/>
            <a:ext cx="2305050" cy="279400"/>
          </a:xfrm>
        </p:spPr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1128622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1727920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1933190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250825" y="1009650"/>
            <a:ext cx="4279900" cy="5372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83125" y="1009650"/>
            <a:ext cx="4281488" cy="5372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2925381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2059270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2405388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3786850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2582067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pl-PL"/>
              <a:t>Grzegorz Wrochna, NCBJ</a:t>
            </a:r>
          </a:p>
        </p:txBody>
      </p:sp>
    </p:spTree>
    <p:extLst>
      <p:ext uri="{BB962C8B-B14F-4D97-AF65-F5344CB8AC3E}">
        <p14:creationId xmlns:p14="http://schemas.microsoft.com/office/powerpoint/2010/main" val="1499935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09650"/>
            <a:ext cx="8713788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smtClean="0"/>
              <a:t>Kliknij, aby edytować style wzorca tekstu</a:t>
            </a:r>
          </a:p>
          <a:p>
            <a:pPr lvl="1"/>
            <a:r>
              <a:rPr lang="pl-PL" altLang="pl-PL" smtClean="0"/>
              <a:t>Drugi poziom</a:t>
            </a:r>
          </a:p>
          <a:p>
            <a:pPr lvl="2"/>
            <a:r>
              <a:rPr lang="pl-PL" altLang="pl-PL" smtClean="0"/>
              <a:t>Trzeci poziom</a:t>
            </a:r>
          </a:p>
          <a:p>
            <a:pPr lvl="3"/>
            <a:r>
              <a:rPr lang="pl-PL" altLang="pl-PL" smtClean="0"/>
              <a:t>Czwarty poziom</a:t>
            </a:r>
          </a:p>
          <a:p>
            <a:pPr lvl="4"/>
            <a:r>
              <a:rPr lang="pl-PL" altLang="pl-PL" smtClean="0"/>
              <a:t>Piąty poziom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627313" y="6545263"/>
            <a:ext cx="4608512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1">
                <a:solidFill>
                  <a:schemeClr val="accent2"/>
                </a:solidFill>
              </a:defRPr>
            </a:lvl1pPr>
          </a:lstStyle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553200"/>
            <a:ext cx="2305050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1">
                <a:solidFill>
                  <a:schemeClr val="accent2"/>
                </a:solidFill>
              </a:defRPr>
            </a:lvl1pPr>
          </a:lstStyle>
          <a:p>
            <a:r>
              <a:rPr lang="pl-PL" altLang="pl-PL"/>
              <a:t>Grzegorz Wrochna, NCBJ</a:t>
            </a:r>
          </a:p>
        </p:txBody>
      </p:sp>
      <p:sp>
        <p:nvSpPr>
          <p:cNvPr id="17414" name="Rectangle 6"/>
          <p:cNvSpPr>
            <a:spLocks noChangeArrowheads="1"/>
          </p:cNvSpPr>
          <p:nvPr userDrawn="1"/>
        </p:nvSpPr>
        <p:spPr bwMode="auto">
          <a:xfrm>
            <a:off x="1042988" y="803275"/>
            <a:ext cx="7921625" cy="71438"/>
          </a:xfrm>
          <a:prstGeom prst="rect">
            <a:avLst/>
          </a:prstGeom>
          <a:gradFill rotWithShape="1">
            <a:gsLst>
              <a:gs pos="0">
                <a:srgbClr val="000080"/>
              </a:gs>
              <a:gs pos="100000">
                <a:srgbClr val="000080">
                  <a:gamma/>
                  <a:tint val="15686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201613"/>
            <a:ext cx="792162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smtClean="0"/>
              <a:t>Kliknij, aby edytować styl wzorca tytułu</a:t>
            </a:r>
          </a:p>
        </p:txBody>
      </p:sp>
      <p:sp>
        <p:nvSpPr>
          <p:cNvPr id="17416" name="Rectangle 8"/>
          <p:cNvSpPr>
            <a:spLocks noChangeArrowheads="1"/>
          </p:cNvSpPr>
          <p:nvPr userDrawn="1"/>
        </p:nvSpPr>
        <p:spPr bwMode="auto">
          <a:xfrm>
            <a:off x="250825" y="6480175"/>
            <a:ext cx="8713788" cy="73025"/>
          </a:xfrm>
          <a:prstGeom prst="rect">
            <a:avLst/>
          </a:prstGeom>
          <a:gradFill rotWithShape="1">
            <a:gsLst>
              <a:gs pos="0">
                <a:srgbClr val="000080"/>
              </a:gs>
              <a:gs pos="100000">
                <a:srgbClr val="000080">
                  <a:gamma/>
                  <a:tint val="15686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8461375" y="6524625"/>
            <a:ext cx="503238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fld id="{1014A81A-EFCB-40DA-9E2A-79FCD6EF9C4E}" type="slidenum">
              <a:rPr lang="pl-PL" altLang="pl-PL" sz="1400" i="1">
                <a:solidFill>
                  <a:schemeClr val="accent2"/>
                </a:solidFill>
              </a:rPr>
              <a:pPr algn="r"/>
              <a:t>‹#›</a:t>
            </a:fld>
            <a:r>
              <a:rPr lang="pl-PL" altLang="pl-PL" sz="1400" i="1">
                <a:solidFill>
                  <a:schemeClr val="accent2"/>
                </a:solidFill>
              </a:rPr>
              <a:t>      </a:t>
            </a:r>
          </a:p>
        </p:txBody>
      </p:sp>
      <p:pic>
        <p:nvPicPr>
          <p:cNvPr id="17418" name="Picture 10" descr="NCBJ_logo_mp6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935038" cy="74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/>
  <p:txStyles>
    <p:titleStyle>
      <a:lvl1pPr algn="ctr" rtl="0" fontAlgn="base">
        <a:spcBef>
          <a:spcPct val="0"/>
        </a:spcBef>
        <a:spcAft>
          <a:spcPct val="0"/>
        </a:spcAft>
        <a:defRPr sz="3200" b="1" i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 i="1">
          <a:solidFill>
            <a:schemeClr val="accent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 b="1" i="1">
          <a:solidFill>
            <a:schemeClr val="accent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 b="1" i="1">
          <a:solidFill>
            <a:schemeClr val="accent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 b="1" i="1">
          <a:solidFill>
            <a:schemeClr val="accent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 i="1">
          <a:solidFill>
            <a:schemeClr val="accent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 i="1">
          <a:solidFill>
            <a:schemeClr val="accent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 i="1">
          <a:solidFill>
            <a:schemeClr val="accent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 i="1">
          <a:solidFill>
            <a:schemeClr val="accent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Symbol" pitchFamily="18" charset="2"/>
        <a:buChar char="·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○"/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Symbol" pitchFamily="18" charset="2"/>
        <a:buChar char="-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Wrochna, NCBJ</a:t>
            </a:r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 altLang="pl-PL"/>
          </a:p>
        </p:txBody>
      </p:sp>
      <p:pic>
        <p:nvPicPr>
          <p:cNvPr id="78852" name="Picture 4" descr="reaktor_MAR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3" name="Picture 5" descr="NCBJ_logo_mp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6613"/>
            <a:ext cx="1187450" cy="94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179388" y="66675"/>
            <a:ext cx="8246168" cy="58477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32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pl-PL" altLang="pl-PL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uclear</a:t>
            </a:r>
            <a:r>
              <a:rPr lang="pl-PL" alt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l-PL" altLang="pl-PL" sz="32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research</a:t>
            </a:r>
            <a:r>
              <a:rPr lang="pl-PL" alt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l-PL" altLang="pl-PL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infrastructure</a:t>
            </a:r>
            <a:r>
              <a:rPr lang="pl-PL" alt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l-PL" alt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 Poland</a:t>
            </a:r>
            <a:endParaRPr lang="en-GB" alt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5508625" y="5805488"/>
            <a:ext cx="3511550" cy="9159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pl-PL" altLang="pl-PL" b="1"/>
              <a:t>Grzegorz Wrochna</a:t>
            </a:r>
          </a:p>
          <a:p>
            <a:pPr algn="r"/>
            <a:r>
              <a:rPr lang="pl-PL" altLang="pl-PL" b="1">
                <a:latin typeface="Arial Narrow" pitchFamily="34" charset="0"/>
              </a:rPr>
              <a:t>National Centre for Nuclear Reserach</a:t>
            </a:r>
          </a:p>
          <a:p>
            <a:pPr algn="r"/>
            <a:r>
              <a:rPr lang="pl-PL" altLang="pl-PL" b="1"/>
              <a:t>www.ncbj.gov.pl</a:t>
            </a:r>
            <a:endParaRPr lang="en-GB" altLang="pl-PL" b="1"/>
          </a:p>
        </p:txBody>
      </p:sp>
      <p:sp>
        <p:nvSpPr>
          <p:cNvPr id="78856" name="Text Box 8"/>
          <p:cNvSpPr txBox="1">
            <a:spLocks noChangeArrowheads="1"/>
          </p:cNvSpPr>
          <p:nvPr/>
        </p:nvSpPr>
        <p:spPr bwMode="auto">
          <a:xfrm rot="206923">
            <a:off x="323850" y="5516563"/>
            <a:ext cx="177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>
                <a:solidFill>
                  <a:schemeClr val="bg1"/>
                </a:solidFill>
              </a:rPr>
              <a:t>Reactor MARIA</a:t>
            </a:r>
            <a:endParaRPr lang="en-GB" altLang="pl-P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11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Wrochna, NCBJ</a:t>
            </a:r>
          </a:p>
        </p:txBody>
      </p:sp>
      <p:pic>
        <p:nvPicPr>
          <p:cNvPr id="106498" name="Picture 6" descr="fel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981075"/>
            <a:ext cx="4752975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255963"/>
            <a:ext cx="4752975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81075"/>
            <a:ext cx="3581400" cy="547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650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550" y="0"/>
            <a:ext cx="7921625" cy="704850"/>
          </a:xfrm>
        </p:spPr>
        <p:txBody>
          <a:bodyPr/>
          <a:lstStyle/>
          <a:p>
            <a:r>
              <a:rPr lang="en-US" altLang="en-US" sz="3600">
                <a:solidFill>
                  <a:schemeClr val="bg1"/>
                </a:solidFill>
              </a:rPr>
              <a:t>r</a:t>
            </a:r>
            <a:r>
              <a:rPr lang="pl-PL" altLang="en-US" sz="3600">
                <a:solidFill>
                  <a:schemeClr val="bg1"/>
                </a:solidFill>
              </a:rPr>
              <a:t>esearch </a:t>
            </a:r>
            <a:r>
              <a:rPr lang="pl-PL" altLang="en-US" sz="3600">
                <a:solidFill>
                  <a:schemeClr val="bg1"/>
                </a:solidFill>
                <a:sym typeface="Symbol" pitchFamily="18" charset="2"/>
              </a:rPr>
              <a:t></a:t>
            </a:r>
            <a:r>
              <a:rPr lang="pl-PL" altLang="en-US" sz="3600">
                <a:solidFill>
                  <a:schemeClr val="bg1"/>
                </a:solidFill>
              </a:rPr>
              <a:t> </a:t>
            </a:r>
            <a:r>
              <a:rPr lang="en-US" altLang="en-US" sz="3600">
                <a:solidFill>
                  <a:schemeClr val="bg1"/>
                </a:solidFill>
              </a:rPr>
              <a:t>a</a:t>
            </a:r>
            <a:r>
              <a:rPr lang="pl-PL" altLang="en-US" sz="3600">
                <a:solidFill>
                  <a:schemeClr val="bg1"/>
                </a:solidFill>
              </a:rPr>
              <a:t>pparatus </a:t>
            </a:r>
            <a:r>
              <a:rPr lang="pl-PL" altLang="en-US" sz="3600">
                <a:solidFill>
                  <a:schemeClr val="bg1"/>
                </a:solidFill>
                <a:sym typeface="Symbol" pitchFamily="18" charset="2"/>
              </a:rPr>
              <a:t></a:t>
            </a:r>
            <a:r>
              <a:rPr lang="pl-PL" altLang="en-US" sz="3600">
                <a:solidFill>
                  <a:schemeClr val="bg1"/>
                </a:solidFill>
              </a:rPr>
              <a:t> products</a:t>
            </a:r>
            <a:endParaRPr lang="en-GB" altLang="en-US" sz="3600">
              <a:solidFill>
                <a:schemeClr val="bg1"/>
              </a:solidFill>
            </a:endParaRPr>
          </a:p>
        </p:txBody>
      </p:sp>
      <p:sp>
        <p:nvSpPr>
          <p:cNvPr id="106504" name="Rectangle 4"/>
          <p:cNvSpPr>
            <a:spLocks noChangeArrowheads="1"/>
          </p:cNvSpPr>
          <p:nvPr/>
        </p:nvSpPr>
        <p:spPr bwMode="auto">
          <a:xfrm>
            <a:off x="250825" y="1052513"/>
            <a:ext cx="3816350" cy="1512887"/>
          </a:xfrm>
          <a:prstGeom prst="rect">
            <a:avLst/>
          </a:prstGeom>
          <a:solidFill>
            <a:srgbClr val="00006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07963">
              <a:spcBef>
                <a:spcPct val="20000"/>
              </a:spcBef>
              <a:buFont typeface="Symbol" pitchFamily="18" charset="2"/>
              <a:buChar char="·"/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22325" indent="-285750">
              <a:spcBef>
                <a:spcPct val="20000"/>
              </a:spcBef>
              <a:buFont typeface="Arial" charset="0"/>
              <a:buChar char="○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6175" indent="-228600">
              <a:spcBef>
                <a:spcPct val="20000"/>
              </a:spcBef>
              <a:buFont typeface="Symbol" pitchFamily="18" charset="2"/>
              <a:buChar char="-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indent="-20955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600200" indent="-2095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574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146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718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290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en-US" sz="2000">
                <a:solidFill>
                  <a:schemeClr val="bg1"/>
                </a:solidFill>
              </a:rPr>
              <a:t>N</a:t>
            </a:r>
            <a:r>
              <a:rPr lang="en-US" altLang="en-US" sz="2000">
                <a:solidFill>
                  <a:schemeClr val="bg1"/>
                </a:solidFill>
              </a:rPr>
              <a:t>u</a:t>
            </a:r>
            <a:r>
              <a:rPr lang="pl-PL" altLang="en-US" sz="2000">
                <a:solidFill>
                  <a:schemeClr val="bg1"/>
                </a:solidFill>
              </a:rPr>
              <a:t>clear &amp; particle physics</a:t>
            </a:r>
          </a:p>
          <a:p>
            <a:r>
              <a:rPr lang="en-US" altLang="en-US" sz="2000">
                <a:solidFill>
                  <a:schemeClr val="bg1"/>
                </a:solidFill>
              </a:rPr>
              <a:t>A</a:t>
            </a:r>
            <a:r>
              <a:rPr lang="pl-PL" altLang="en-US" sz="2000">
                <a:solidFill>
                  <a:schemeClr val="bg1"/>
                </a:solidFill>
              </a:rPr>
              <a:t>strophysics &amp; cosmology</a:t>
            </a:r>
          </a:p>
          <a:p>
            <a:r>
              <a:rPr lang="pl-PL" altLang="en-US" sz="2000">
                <a:solidFill>
                  <a:schemeClr val="bg1"/>
                </a:solidFill>
              </a:rPr>
              <a:t>Fusion &amp; plasma physics</a:t>
            </a:r>
          </a:p>
          <a:p>
            <a:r>
              <a:rPr lang="en-US" altLang="en-US" sz="2000">
                <a:solidFill>
                  <a:schemeClr val="bg1"/>
                </a:solidFill>
              </a:rPr>
              <a:t>M</a:t>
            </a:r>
            <a:r>
              <a:rPr lang="pl-PL" altLang="en-US" sz="2000">
                <a:solidFill>
                  <a:schemeClr val="bg1"/>
                </a:solidFill>
              </a:rPr>
              <a:t>aterial research</a:t>
            </a:r>
            <a:endParaRPr lang="en-GB" altLang="en-US" sz="1600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Tx/>
              <a:buNone/>
            </a:pPr>
            <a:endParaRPr lang="en-GB" altLang="en-US" sz="1600" b="0">
              <a:solidFill>
                <a:srgbClr val="FFFF66"/>
              </a:solidFill>
            </a:endParaRPr>
          </a:p>
        </p:txBody>
      </p:sp>
      <p:sp>
        <p:nvSpPr>
          <p:cNvPr id="106505" name="Rectangle 3"/>
          <p:cNvSpPr>
            <a:spLocks noChangeArrowheads="1"/>
          </p:cNvSpPr>
          <p:nvPr/>
        </p:nvSpPr>
        <p:spPr bwMode="auto">
          <a:xfrm>
            <a:off x="5148263" y="2060575"/>
            <a:ext cx="374491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07963">
              <a:spcBef>
                <a:spcPct val="20000"/>
              </a:spcBef>
              <a:buFont typeface="Symbol" pitchFamily="18" charset="2"/>
              <a:buChar char="·"/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20738" indent="-285750">
              <a:spcBef>
                <a:spcPct val="20000"/>
              </a:spcBef>
              <a:buFont typeface="Arial" charset="0"/>
              <a:buChar char="○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28725" indent="-228600">
              <a:spcBef>
                <a:spcPct val="20000"/>
              </a:spcBef>
              <a:buFont typeface="Symbol" pitchFamily="18" charset="2"/>
              <a:buChar char="-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36713" indent="-22860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600200" indent="-2095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574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146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718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290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buFont typeface="Symbol" pitchFamily="18" charset="2"/>
              <a:buNone/>
            </a:pPr>
            <a:r>
              <a:rPr lang="pl-PL" altLang="en-US" sz="2000">
                <a:solidFill>
                  <a:schemeClr val="bg1"/>
                </a:solidFill>
              </a:rPr>
              <a:t>A</a:t>
            </a:r>
            <a:r>
              <a:rPr lang="en-US" altLang="en-US" sz="2000">
                <a:solidFill>
                  <a:schemeClr val="bg1"/>
                </a:solidFill>
              </a:rPr>
              <a:t>p</a:t>
            </a:r>
            <a:r>
              <a:rPr lang="pl-PL" altLang="en-US" sz="2000">
                <a:solidFill>
                  <a:schemeClr val="bg1"/>
                </a:solidFill>
              </a:rPr>
              <a:t>paratus for</a:t>
            </a:r>
          </a:p>
          <a:p>
            <a:pPr algn="r"/>
            <a:r>
              <a:rPr lang="pl-PL" altLang="en-US" sz="2000">
                <a:solidFill>
                  <a:schemeClr val="bg1"/>
                </a:solidFill>
              </a:rPr>
              <a:t>LHC/CERN, XFEL/DESY</a:t>
            </a:r>
          </a:p>
          <a:p>
            <a:pPr algn="r"/>
            <a:r>
              <a:rPr lang="pl-PL" altLang="en-US" sz="2000">
                <a:solidFill>
                  <a:schemeClr val="bg1"/>
                </a:solidFill>
              </a:rPr>
              <a:t>W7X, ESS, JHR?</a:t>
            </a:r>
          </a:p>
          <a:p>
            <a:endParaRPr lang="en-GB" altLang="en-US" sz="2000">
              <a:solidFill>
                <a:schemeClr val="bg1"/>
              </a:solidFill>
            </a:endParaRPr>
          </a:p>
        </p:txBody>
      </p:sp>
      <p:sp>
        <p:nvSpPr>
          <p:cNvPr id="106506" name="Rectangle 3"/>
          <p:cNvSpPr>
            <a:spLocks noChangeArrowheads="1"/>
          </p:cNvSpPr>
          <p:nvPr/>
        </p:nvSpPr>
        <p:spPr bwMode="auto">
          <a:xfrm>
            <a:off x="4067175" y="3284538"/>
            <a:ext cx="4033838" cy="792162"/>
          </a:xfrm>
          <a:prstGeom prst="rect">
            <a:avLst/>
          </a:prstGeom>
          <a:solidFill>
            <a:schemeClr val="bg1">
              <a:alpha val="350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07963">
              <a:spcBef>
                <a:spcPct val="20000"/>
              </a:spcBef>
              <a:buFont typeface="Symbol" pitchFamily="18" charset="2"/>
              <a:buChar char="·"/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20738" indent="-285750">
              <a:spcBef>
                <a:spcPct val="20000"/>
              </a:spcBef>
              <a:buFont typeface="Arial" charset="0"/>
              <a:buChar char="○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28725" indent="-228600">
              <a:spcBef>
                <a:spcPct val="20000"/>
              </a:spcBef>
              <a:buFont typeface="Symbol" pitchFamily="18" charset="2"/>
              <a:buChar char="-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36713" indent="-22860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600200" indent="-2095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574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146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718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29000" indent="-20955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Symbol" pitchFamily="18" charset="2"/>
              <a:buNone/>
            </a:pPr>
            <a:r>
              <a:rPr lang="pl-PL" altLang="en-US" sz="2000"/>
              <a:t>Accelerator &amp; detectors for</a:t>
            </a:r>
          </a:p>
          <a:p>
            <a:r>
              <a:rPr lang="pl-PL" altLang="en-US" sz="2000"/>
              <a:t>healthcare, industry, secur</a:t>
            </a:r>
            <a:r>
              <a:rPr lang="en-US" altLang="en-US" sz="2000"/>
              <a:t>i</a:t>
            </a:r>
            <a:r>
              <a:rPr lang="pl-PL" altLang="en-US" sz="2000"/>
              <a:t>ty</a:t>
            </a:r>
          </a:p>
          <a:p>
            <a:pPr>
              <a:buFont typeface="Symbol" pitchFamily="18" charset="2"/>
              <a:buNone/>
            </a:pPr>
            <a:endParaRPr lang="en-GB" altLang="en-US" sz="2000"/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468313" y="6165850"/>
            <a:ext cx="17383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1600" b="1">
                <a:effectLst>
                  <a:outerShdw blurRad="38100" dist="38100" dir="2700000" algn="tl">
                    <a:srgbClr val="FFFFFF"/>
                  </a:outerShdw>
                </a:effectLst>
              </a:rPr>
              <a:t>CMS/LHC/CERN</a:t>
            </a:r>
            <a:endParaRPr lang="en-GB" altLang="pl-PL" sz="16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/>
          <a:p>
            <a:r>
              <a:rPr lang="pl-PL" altLang="pl-PL"/>
              <a:t>National Centre for Nuclear Research, Poland</a:t>
            </a:r>
            <a:endParaRPr lang="en-US" altLang="pl-PL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pl-PL" altLang="pl-PL"/>
              <a:t>Grzegorz Wrochna</a:t>
            </a: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l-PL" altLang="pl-PL" smtClean="0"/>
              <a:t>Research reactor MARIA at Świerk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787900" y="847725"/>
            <a:ext cx="4176713" cy="22034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pl-PL" sz="2000" smtClean="0"/>
              <a:t>neutron beam research,</a:t>
            </a:r>
            <a:br>
              <a:rPr lang="en-GB" altLang="pl-PL" sz="2000" smtClean="0"/>
            </a:br>
            <a:r>
              <a:rPr lang="en-GB" altLang="pl-PL" sz="2000" smtClean="0"/>
              <a:t>material irradiation, radioisotope production</a:t>
            </a:r>
          </a:p>
          <a:p>
            <a:pPr eaLnBrk="1" hangingPunct="1">
              <a:lnSpc>
                <a:spcPct val="90000"/>
              </a:lnSpc>
            </a:pPr>
            <a:r>
              <a:rPr lang="en-GB" altLang="pl-PL" sz="2000" baseline="30000" smtClean="0">
                <a:solidFill>
                  <a:schemeClr val="accent2"/>
                </a:solidFill>
              </a:rPr>
              <a:t>99</a:t>
            </a:r>
            <a:r>
              <a:rPr lang="en-GB" altLang="pl-PL" sz="2000" smtClean="0">
                <a:solidFill>
                  <a:schemeClr val="accent2"/>
                </a:solidFill>
              </a:rPr>
              <a:t>Mo for medical use</a:t>
            </a:r>
            <a:r>
              <a:rPr lang="pl-PL" altLang="pl-PL" sz="2000" smtClean="0">
                <a:solidFill>
                  <a:schemeClr val="accent2"/>
                </a:solidFill>
              </a:rPr>
              <a:t> -</a:t>
            </a:r>
            <a:br>
              <a:rPr lang="pl-PL" altLang="pl-PL" sz="2000" smtClean="0">
                <a:solidFill>
                  <a:schemeClr val="accent2"/>
                </a:solidFill>
              </a:rPr>
            </a:br>
            <a:r>
              <a:rPr lang="pl-PL" altLang="pl-PL" sz="2000" b="0" smtClean="0">
                <a:solidFill>
                  <a:schemeClr val="accent2"/>
                </a:solidFill>
              </a:rPr>
              <a:t>20 weeks in 2013</a:t>
            </a:r>
            <a:endParaRPr lang="en-GB" altLang="pl-PL" sz="2000" b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pl-PL" sz="2000" smtClean="0">
                <a:solidFill>
                  <a:srgbClr val="FF0000"/>
                </a:solidFill>
              </a:rPr>
              <a:t>1 week of Maria irradiation = 100 000 medical procedures</a:t>
            </a:r>
          </a:p>
        </p:txBody>
      </p:sp>
      <p:sp>
        <p:nvSpPr>
          <p:cNvPr id="7174" name="Rectangle 4"/>
          <p:cNvSpPr>
            <a:spLocks noChangeArrowheads="1"/>
          </p:cNvSpPr>
          <p:nvPr/>
        </p:nvSpPr>
        <p:spPr bwMode="auto">
          <a:xfrm>
            <a:off x="323850" y="3860800"/>
            <a:ext cx="4679950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Symbol" pitchFamily="18" charset="2"/>
              <a:buChar char="·"/>
            </a:pPr>
            <a:r>
              <a:rPr lang="en-GB" altLang="pl-PL" sz="2000" b="1" dirty="0"/>
              <a:t>built 1974, </a:t>
            </a:r>
            <a:r>
              <a:rPr lang="en-GB" altLang="pl-PL" sz="2000" b="1" dirty="0" smtClean="0">
                <a:solidFill>
                  <a:srgbClr val="000000"/>
                </a:solidFill>
              </a:rPr>
              <a:t>upgrade</a:t>
            </a:r>
            <a:r>
              <a:rPr lang="pl-PL" altLang="pl-PL" sz="2000" b="1" dirty="0" smtClean="0">
                <a:solidFill>
                  <a:srgbClr val="000000"/>
                </a:solidFill>
              </a:rPr>
              <a:t>d</a:t>
            </a:r>
            <a:r>
              <a:rPr lang="en-GB" altLang="pl-PL" sz="2000" b="1" dirty="0" smtClean="0">
                <a:solidFill>
                  <a:srgbClr val="000000"/>
                </a:solidFill>
              </a:rPr>
              <a:t> </a:t>
            </a:r>
            <a:r>
              <a:rPr lang="en-GB" altLang="pl-PL" sz="2000" b="1" dirty="0">
                <a:solidFill>
                  <a:srgbClr val="000000"/>
                </a:solidFill>
              </a:rPr>
              <a:t>1992</a:t>
            </a:r>
            <a:r>
              <a:rPr lang="en-GB" altLang="pl-PL" sz="2000" b="1" dirty="0"/>
              <a:t> </a:t>
            </a:r>
          </a:p>
          <a:p>
            <a:pPr>
              <a:spcBef>
                <a:spcPct val="20000"/>
              </a:spcBef>
              <a:buFont typeface="Symbol" pitchFamily="18" charset="2"/>
              <a:buChar char="·"/>
            </a:pPr>
            <a:r>
              <a:rPr lang="en-GB" altLang="pl-PL" sz="2000" b="1" dirty="0"/>
              <a:t>pool type</a:t>
            </a:r>
          </a:p>
          <a:p>
            <a:pPr>
              <a:spcBef>
                <a:spcPct val="20000"/>
              </a:spcBef>
              <a:buFont typeface="Symbol" pitchFamily="18" charset="2"/>
              <a:buChar char="·"/>
            </a:pPr>
            <a:r>
              <a:rPr lang="en-GB" altLang="pl-PL" sz="2000" b="1" dirty="0"/>
              <a:t>H</a:t>
            </a:r>
            <a:r>
              <a:rPr lang="en-GB" altLang="pl-PL" sz="2000" b="1" baseline="-25000" dirty="0"/>
              <a:t>2</a:t>
            </a:r>
            <a:r>
              <a:rPr lang="en-GB" altLang="pl-PL" sz="2000" b="1" dirty="0"/>
              <a:t>O, Be moderated</a:t>
            </a:r>
          </a:p>
          <a:p>
            <a:pPr>
              <a:spcBef>
                <a:spcPct val="20000"/>
              </a:spcBef>
              <a:buFont typeface="Symbol" pitchFamily="18" charset="2"/>
              <a:buChar char="·"/>
            </a:pPr>
            <a:r>
              <a:rPr lang="en-GB" altLang="pl-PL" sz="2000" b="1" dirty="0">
                <a:solidFill>
                  <a:schemeClr val="accent2"/>
                </a:solidFill>
              </a:rPr>
              <a:t>30 MW thermal power</a:t>
            </a:r>
          </a:p>
          <a:p>
            <a:pPr>
              <a:spcBef>
                <a:spcPct val="20000"/>
              </a:spcBef>
              <a:buFont typeface="Symbol" pitchFamily="18" charset="2"/>
              <a:buChar char="·"/>
            </a:pPr>
            <a:r>
              <a:rPr lang="en-GB" altLang="pl-PL" sz="2000" b="1" dirty="0">
                <a:solidFill>
                  <a:srgbClr val="FF0000"/>
                </a:solidFill>
              </a:rPr>
              <a:t>neutron flux:</a:t>
            </a:r>
          </a:p>
          <a:p>
            <a:pPr lvl="1">
              <a:spcBef>
                <a:spcPct val="20000"/>
              </a:spcBef>
              <a:buFont typeface="Arial" charset="0"/>
              <a:buChar char="○"/>
            </a:pPr>
            <a:r>
              <a:rPr lang="en-GB" altLang="pl-PL" sz="2000" b="1" dirty="0">
                <a:solidFill>
                  <a:srgbClr val="FF0000"/>
                </a:solidFill>
              </a:rPr>
              <a:t>thermal 4∙10</a:t>
            </a:r>
            <a:r>
              <a:rPr lang="en-GB" altLang="pl-PL" sz="2000" b="1" baseline="30000" dirty="0">
                <a:solidFill>
                  <a:srgbClr val="FF0000"/>
                </a:solidFill>
              </a:rPr>
              <a:t>14</a:t>
            </a:r>
            <a:r>
              <a:rPr lang="en-GB" altLang="pl-PL" sz="2000" b="1" dirty="0">
                <a:solidFill>
                  <a:srgbClr val="FF0000"/>
                </a:solidFill>
              </a:rPr>
              <a:t> n/cm</a:t>
            </a:r>
            <a:r>
              <a:rPr lang="en-GB" altLang="pl-PL" sz="2000" b="1" baseline="30000" dirty="0">
                <a:solidFill>
                  <a:srgbClr val="FF0000"/>
                </a:solidFill>
              </a:rPr>
              <a:t>2</a:t>
            </a:r>
            <a:r>
              <a:rPr lang="en-GB" altLang="pl-PL" sz="2000" b="1" dirty="0">
                <a:solidFill>
                  <a:srgbClr val="FF0000"/>
                </a:solidFill>
              </a:rPr>
              <a:t>s</a:t>
            </a:r>
          </a:p>
          <a:p>
            <a:pPr lvl="1">
              <a:spcBef>
                <a:spcPct val="20000"/>
              </a:spcBef>
              <a:buFont typeface="Arial" charset="0"/>
              <a:buChar char="○"/>
            </a:pPr>
            <a:r>
              <a:rPr lang="en-GB" altLang="pl-PL" sz="2000" b="1" dirty="0">
                <a:solidFill>
                  <a:srgbClr val="FF0000"/>
                </a:solidFill>
              </a:rPr>
              <a:t>fast 2∙10</a:t>
            </a:r>
            <a:r>
              <a:rPr lang="en-GB" altLang="pl-PL" sz="2000" b="1" baseline="30000" dirty="0">
                <a:solidFill>
                  <a:srgbClr val="FF0000"/>
                </a:solidFill>
              </a:rPr>
              <a:t>14</a:t>
            </a:r>
            <a:r>
              <a:rPr lang="en-GB" altLang="pl-PL" sz="2000" b="1" dirty="0">
                <a:solidFill>
                  <a:srgbClr val="FF0000"/>
                </a:solidFill>
              </a:rPr>
              <a:t> n/cm</a:t>
            </a:r>
            <a:r>
              <a:rPr lang="en-GB" altLang="pl-PL" sz="2000" b="1" baseline="30000" dirty="0">
                <a:solidFill>
                  <a:srgbClr val="FF0000"/>
                </a:solidFill>
              </a:rPr>
              <a:t>2</a:t>
            </a:r>
            <a:r>
              <a:rPr lang="en-GB" altLang="pl-PL" sz="2000" b="1" dirty="0">
                <a:solidFill>
                  <a:srgbClr val="FF0000"/>
                </a:solidFill>
              </a:rPr>
              <a:t>s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endParaRPr lang="en-GB" altLang="pl-PL" sz="2400" dirty="0">
              <a:solidFill>
                <a:srgbClr val="FF0000"/>
              </a:solidFill>
            </a:endParaRPr>
          </a:p>
        </p:txBody>
      </p:sp>
      <p:pic>
        <p:nvPicPr>
          <p:cNvPr id="7175" name="Picture 5" descr="sg1024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09650"/>
            <a:ext cx="4259263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6" descr="Z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051175"/>
            <a:ext cx="4537075" cy="34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469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/>
          <a:p>
            <a:r>
              <a:rPr lang="pl-PL" altLang="pl-PL"/>
              <a:t>National Centre for Nuclear Research, Poland</a:t>
            </a:r>
            <a:endParaRPr lang="en-US" altLang="pl-PL"/>
          </a:p>
        </p:txBody>
      </p:sp>
      <p:sp>
        <p:nvSpPr>
          <p:cNvPr id="1551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pl-PL" altLang="pl-PL"/>
              <a:t>Grzegorz Wrochna</a:t>
            </a:r>
          </a:p>
        </p:txBody>
      </p:sp>
      <p:grpSp>
        <p:nvGrpSpPr>
          <p:cNvPr id="200706" name="Group 2"/>
          <p:cNvGrpSpPr>
            <a:grpSpLocks/>
          </p:cNvGrpSpPr>
          <p:nvPr/>
        </p:nvGrpSpPr>
        <p:grpSpPr bwMode="auto">
          <a:xfrm>
            <a:off x="727075" y="2060575"/>
            <a:ext cx="7210425" cy="4321175"/>
            <a:chOff x="458" y="1298"/>
            <a:chExt cx="4542" cy="2722"/>
          </a:xfrm>
        </p:grpSpPr>
        <p:sp>
          <p:nvSpPr>
            <p:cNvPr id="200707" name="Rectangle 3"/>
            <p:cNvSpPr>
              <a:spLocks noChangeArrowheads="1"/>
            </p:cNvSpPr>
            <p:nvPr/>
          </p:nvSpPr>
          <p:spPr bwMode="auto">
            <a:xfrm>
              <a:off x="2696" y="1916"/>
              <a:ext cx="677" cy="34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08" name="Freeform 4"/>
            <p:cNvSpPr>
              <a:spLocks/>
            </p:cNvSpPr>
            <p:nvPr/>
          </p:nvSpPr>
          <p:spPr bwMode="auto">
            <a:xfrm>
              <a:off x="458" y="2829"/>
              <a:ext cx="60" cy="145"/>
            </a:xfrm>
            <a:custGeom>
              <a:avLst/>
              <a:gdLst>
                <a:gd name="T0" fmla="*/ 0 w 120"/>
                <a:gd name="T1" fmla="*/ 0 h 290"/>
                <a:gd name="T2" fmla="*/ 14 w 120"/>
                <a:gd name="T3" fmla="*/ 0 h 290"/>
                <a:gd name="T4" fmla="*/ 120 w 120"/>
                <a:gd name="T5" fmla="*/ 91 h 290"/>
                <a:gd name="T6" fmla="*/ 120 w 120"/>
                <a:gd name="T7" fmla="*/ 290 h 290"/>
                <a:gd name="T8" fmla="*/ 109 w 120"/>
                <a:gd name="T9" fmla="*/ 290 h 290"/>
                <a:gd name="T10" fmla="*/ 109 w 120"/>
                <a:gd name="T11" fmla="*/ 95 h 290"/>
                <a:gd name="T12" fmla="*/ 2 w 120"/>
                <a:gd name="T13" fmla="*/ 0 h 290"/>
                <a:gd name="T14" fmla="*/ 0 w 120"/>
                <a:gd name="T15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290">
                  <a:moveTo>
                    <a:pt x="0" y="0"/>
                  </a:moveTo>
                  <a:lnTo>
                    <a:pt x="14" y="0"/>
                  </a:lnTo>
                  <a:lnTo>
                    <a:pt x="120" y="91"/>
                  </a:lnTo>
                  <a:lnTo>
                    <a:pt x="120" y="290"/>
                  </a:lnTo>
                  <a:lnTo>
                    <a:pt x="109" y="290"/>
                  </a:lnTo>
                  <a:lnTo>
                    <a:pt x="109" y="95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09" name="Rectangle 5"/>
            <p:cNvSpPr>
              <a:spLocks noChangeArrowheads="1"/>
            </p:cNvSpPr>
            <p:nvPr/>
          </p:nvSpPr>
          <p:spPr bwMode="auto">
            <a:xfrm>
              <a:off x="3616" y="2209"/>
              <a:ext cx="14" cy="5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10" name="Line 6"/>
            <p:cNvSpPr>
              <a:spLocks noChangeShapeType="1"/>
            </p:cNvSpPr>
            <p:nvPr/>
          </p:nvSpPr>
          <p:spPr bwMode="auto">
            <a:xfrm flipV="1">
              <a:off x="2620" y="2325"/>
              <a:ext cx="1" cy="8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11" name="Line 7"/>
            <p:cNvSpPr>
              <a:spLocks noChangeShapeType="1"/>
            </p:cNvSpPr>
            <p:nvPr/>
          </p:nvSpPr>
          <p:spPr bwMode="auto">
            <a:xfrm flipV="1">
              <a:off x="2568" y="2325"/>
              <a:ext cx="1" cy="8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12" name="Freeform 8"/>
            <p:cNvSpPr>
              <a:spLocks/>
            </p:cNvSpPr>
            <p:nvPr/>
          </p:nvSpPr>
          <p:spPr bwMode="auto">
            <a:xfrm>
              <a:off x="2393" y="2341"/>
              <a:ext cx="35" cy="832"/>
            </a:xfrm>
            <a:custGeom>
              <a:avLst/>
              <a:gdLst>
                <a:gd name="T0" fmla="*/ 69 w 69"/>
                <a:gd name="T1" fmla="*/ 1664 h 1664"/>
                <a:gd name="T2" fmla="*/ 0 w 69"/>
                <a:gd name="T3" fmla="*/ 1507 h 1664"/>
                <a:gd name="T4" fmla="*/ 0 w 69"/>
                <a:gd name="T5" fmla="*/ 0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1664">
                  <a:moveTo>
                    <a:pt x="69" y="1664"/>
                  </a:moveTo>
                  <a:lnTo>
                    <a:pt x="0" y="150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13" name="Freeform 9"/>
            <p:cNvSpPr>
              <a:spLocks/>
            </p:cNvSpPr>
            <p:nvPr/>
          </p:nvSpPr>
          <p:spPr bwMode="auto">
            <a:xfrm>
              <a:off x="2405" y="2341"/>
              <a:ext cx="35" cy="832"/>
            </a:xfrm>
            <a:custGeom>
              <a:avLst/>
              <a:gdLst>
                <a:gd name="T0" fmla="*/ 69 w 69"/>
                <a:gd name="T1" fmla="*/ 1664 h 1664"/>
                <a:gd name="T2" fmla="*/ 0 w 69"/>
                <a:gd name="T3" fmla="*/ 1507 h 1664"/>
                <a:gd name="T4" fmla="*/ 0 w 69"/>
                <a:gd name="T5" fmla="*/ 0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1664">
                  <a:moveTo>
                    <a:pt x="69" y="1664"/>
                  </a:moveTo>
                  <a:lnTo>
                    <a:pt x="0" y="150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14" name="Rectangle 10"/>
            <p:cNvSpPr>
              <a:spLocks noChangeArrowheads="1"/>
            </p:cNvSpPr>
            <p:nvPr/>
          </p:nvSpPr>
          <p:spPr bwMode="auto">
            <a:xfrm>
              <a:off x="1254" y="4016"/>
              <a:ext cx="28" cy="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15" name="Line 11"/>
            <p:cNvSpPr>
              <a:spLocks noChangeShapeType="1"/>
            </p:cNvSpPr>
            <p:nvPr/>
          </p:nvSpPr>
          <p:spPr bwMode="auto">
            <a:xfrm>
              <a:off x="1379" y="3913"/>
              <a:ext cx="2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16" name="Line 12"/>
            <p:cNvSpPr>
              <a:spLocks noChangeShapeType="1"/>
            </p:cNvSpPr>
            <p:nvPr/>
          </p:nvSpPr>
          <p:spPr bwMode="auto">
            <a:xfrm>
              <a:off x="1379" y="3900"/>
              <a:ext cx="2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17" name="Line 13"/>
            <p:cNvSpPr>
              <a:spLocks noChangeShapeType="1"/>
            </p:cNvSpPr>
            <p:nvPr/>
          </p:nvSpPr>
          <p:spPr bwMode="auto">
            <a:xfrm>
              <a:off x="1364" y="3868"/>
              <a:ext cx="25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18" name="Line 14"/>
            <p:cNvSpPr>
              <a:spLocks noChangeShapeType="1"/>
            </p:cNvSpPr>
            <p:nvPr/>
          </p:nvSpPr>
          <p:spPr bwMode="auto">
            <a:xfrm>
              <a:off x="1414" y="3853"/>
              <a:ext cx="15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19" name="Rectangle 15"/>
            <p:cNvSpPr>
              <a:spLocks noChangeArrowheads="1"/>
            </p:cNvSpPr>
            <p:nvPr/>
          </p:nvSpPr>
          <p:spPr bwMode="auto">
            <a:xfrm>
              <a:off x="985" y="3797"/>
              <a:ext cx="757" cy="7"/>
            </a:xfrm>
            <a:prstGeom prst="rect">
              <a:avLst/>
            </a:prstGeom>
            <a:solidFill>
              <a:srgbClr val="BFBFB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20" name="Rectangle 16"/>
            <p:cNvSpPr>
              <a:spLocks noChangeArrowheads="1"/>
            </p:cNvSpPr>
            <p:nvPr/>
          </p:nvSpPr>
          <p:spPr bwMode="auto">
            <a:xfrm>
              <a:off x="984" y="3502"/>
              <a:ext cx="758" cy="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21" name="Freeform 17"/>
            <p:cNvSpPr>
              <a:spLocks/>
            </p:cNvSpPr>
            <p:nvPr/>
          </p:nvSpPr>
          <p:spPr bwMode="auto">
            <a:xfrm>
              <a:off x="792" y="2311"/>
              <a:ext cx="78" cy="5"/>
            </a:xfrm>
            <a:custGeom>
              <a:avLst/>
              <a:gdLst>
                <a:gd name="T0" fmla="*/ 0 w 156"/>
                <a:gd name="T1" fmla="*/ 0 h 9"/>
                <a:gd name="T2" fmla="*/ 156 w 156"/>
                <a:gd name="T3" fmla="*/ 0 h 9"/>
                <a:gd name="T4" fmla="*/ 156 w 156"/>
                <a:gd name="T5" fmla="*/ 9 h 9"/>
                <a:gd name="T6" fmla="*/ 9 w 156"/>
                <a:gd name="T7" fmla="*/ 9 h 9"/>
                <a:gd name="T8" fmla="*/ 0 w 15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9">
                  <a:moveTo>
                    <a:pt x="0" y="0"/>
                  </a:moveTo>
                  <a:lnTo>
                    <a:pt x="156" y="0"/>
                  </a:lnTo>
                  <a:lnTo>
                    <a:pt x="156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22" name="Rectangle 18"/>
            <p:cNvSpPr>
              <a:spLocks noChangeArrowheads="1"/>
            </p:cNvSpPr>
            <p:nvPr/>
          </p:nvSpPr>
          <p:spPr bwMode="auto">
            <a:xfrm>
              <a:off x="835" y="2293"/>
              <a:ext cx="11" cy="75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23" name="Freeform 19"/>
            <p:cNvSpPr>
              <a:spLocks/>
            </p:cNvSpPr>
            <p:nvPr/>
          </p:nvSpPr>
          <p:spPr bwMode="auto">
            <a:xfrm>
              <a:off x="1118" y="3036"/>
              <a:ext cx="279" cy="32"/>
            </a:xfrm>
            <a:custGeom>
              <a:avLst/>
              <a:gdLst>
                <a:gd name="T0" fmla="*/ 558 w 558"/>
                <a:gd name="T1" fmla="*/ 51 h 65"/>
                <a:gd name="T2" fmla="*/ 556 w 558"/>
                <a:gd name="T3" fmla="*/ 65 h 65"/>
                <a:gd name="T4" fmla="*/ 197 w 558"/>
                <a:gd name="T5" fmla="*/ 65 h 65"/>
                <a:gd name="T6" fmla="*/ 0 w 558"/>
                <a:gd name="T7" fmla="*/ 0 h 65"/>
                <a:gd name="T8" fmla="*/ 46 w 558"/>
                <a:gd name="T9" fmla="*/ 5 h 65"/>
                <a:gd name="T10" fmla="*/ 200 w 558"/>
                <a:gd name="T11" fmla="*/ 53 h 65"/>
                <a:gd name="T12" fmla="*/ 558 w 558"/>
                <a:gd name="T13" fmla="*/ 53 h 65"/>
                <a:gd name="T14" fmla="*/ 558 w 558"/>
                <a:gd name="T15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">
                  <a:moveTo>
                    <a:pt x="558" y="51"/>
                  </a:moveTo>
                  <a:lnTo>
                    <a:pt x="556" y="65"/>
                  </a:lnTo>
                  <a:lnTo>
                    <a:pt x="197" y="65"/>
                  </a:lnTo>
                  <a:lnTo>
                    <a:pt x="0" y="0"/>
                  </a:lnTo>
                  <a:lnTo>
                    <a:pt x="46" y="5"/>
                  </a:lnTo>
                  <a:lnTo>
                    <a:pt x="200" y="53"/>
                  </a:lnTo>
                  <a:lnTo>
                    <a:pt x="558" y="53"/>
                  </a:lnTo>
                  <a:lnTo>
                    <a:pt x="558" y="5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24" name="Freeform 20"/>
            <p:cNvSpPr>
              <a:spLocks/>
            </p:cNvSpPr>
            <p:nvPr/>
          </p:nvSpPr>
          <p:spPr bwMode="auto">
            <a:xfrm>
              <a:off x="1007" y="2984"/>
              <a:ext cx="391" cy="104"/>
            </a:xfrm>
            <a:custGeom>
              <a:avLst/>
              <a:gdLst>
                <a:gd name="T0" fmla="*/ 782 w 782"/>
                <a:gd name="T1" fmla="*/ 190 h 207"/>
                <a:gd name="T2" fmla="*/ 782 w 782"/>
                <a:gd name="T3" fmla="*/ 207 h 207"/>
                <a:gd name="T4" fmla="*/ 419 w 782"/>
                <a:gd name="T5" fmla="*/ 207 h 207"/>
                <a:gd name="T6" fmla="*/ 102 w 782"/>
                <a:gd name="T7" fmla="*/ 159 h 207"/>
                <a:gd name="T8" fmla="*/ 0 w 782"/>
                <a:gd name="T9" fmla="*/ 22 h 207"/>
                <a:gd name="T10" fmla="*/ 0 w 782"/>
                <a:gd name="T11" fmla="*/ 0 h 207"/>
                <a:gd name="T12" fmla="*/ 113 w 782"/>
                <a:gd name="T13" fmla="*/ 141 h 207"/>
                <a:gd name="T14" fmla="*/ 424 w 782"/>
                <a:gd name="T15" fmla="*/ 194 h 207"/>
                <a:gd name="T16" fmla="*/ 780 w 782"/>
                <a:gd name="T17" fmla="*/ 194 h 207"/>
                <a:gd name="T18" fmla="*/ 782 w 782"/>
                <a:gd name="T19" fmla="*/ 19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2" h="207">
                  <a:moveTo>
                    <a:pt x="782" y="190"/>
                  </a:moveTo>
                  <a:lnTo>
                    <a:pt x="782" y="207"/>
                  </a:lnTo>
                  <a:lnTo>
                    <a:pt x="419" y="207"/>
                  </a:lnTo>
                  <a:lnTo>
                    <a:pt x="102" y="159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13" y="141"/>
                  </a:lnTo>
                  <a:lnTo>
                    <a:pt x="424" y="194"/>
                  </a:lnTo>
                  <a:lnTo>
                    <a:pt x="780" y="194"/>
                  </a:lnTo>
                  <a:lnTo>
                    <a:pt x="782" y="19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25" name="Line 21"/>
            <p:cNvSpPr>
              <a:spLocks noChangeShapeType="1"/>
            </p:cNvSpPr>
            <p:nvPr/>
          </p:nvSpPr>
          <p:spPr bwMode="auto">
            <a:xfrm>
              <a:off x="984" y="3183"/>
              <a:ext cx="75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26" name="Line 22"/>
            <p:cNvSpPr>
              <a:spLocks noChangeShapeType="1"/>
            </p:cNvSpPr>
            <p:nvPr/>
          </p:nvSpPr>
          <p:spPr bwMode="auto">
            <a:xfrm>
              <a:off x="984" y="3194"/>
              <a:ext cx="75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27" name="Line 23"/>
            <p:cNvSpPr>
              <a:spLocks noChangeShapeType="1"/>
            </p:cNvSpPr>
            <p:nvPr/>
          </p:nvSpPr>
          <p:spPr bwMode="auto">
            <a:xfrm>
              <a:off x="922" y="3093"/>
              <a:ext cx="85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28" name="Line 24"/>
            <p:cNvSpPr>
              <a:spLocks noChangeShapeType="1"/>
            </p:cNvSpPr>
            <p:nvPr/>
          </p:nvSpPr>
          <p:spPr bwMode="auto">
            <a:xfrm>
              <a:off x="922" y="3029"/>
              <a:ext cx="9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29" name="Line 25"/>
            <p:cNvSpPr>
              <a:spLocks noChangeShapeType="1"/>
            </p:cNvSpPr>
            <p:nvPr/>
          </p:nvSpPr>
          <p:spPr bwMode="auto">
            <a:xfrm>
              <a:off x="1384" y="3018"/>
              <a:ext cx="132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30" name="Rectangle 26"/>
            <p:cNvSpPr>
              <a:spLocks noChangeArrowheads="1"/>
            </p:cNvSpPr>
            <p:nvPr/>
          </p:nvSpPr>
          <p:spPr bwMode="auto">
            <a:xfrm>
              <a:off x="1463" y="2965"/>
              <a:ext cx="4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31" name="Rectangle 27"/>
            <p:cNvSpPr>
              <a:spLocks noChangeArrowheads="1"/>
            </p:cNvSpPr>
            <p:nvPr/>
          </p:nvSpPr>
          <p:spPr bwMode="auto">
            <a:xfrm>
              <a:off x="1410" y="2965"/>
              <a:ext cx="5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32" name="Rectangle 28"/>
            <p:cNvSpPr>
              <a:spLocks noChangeArrowheads="1"/>
            </p:cNvSpPr>
            <p:nvPr/>
          </p:nvSpPr>
          <p:spPr bwMode="auto">
            <a:xfrm>
              <a:off x="1364" y="2965"/>
              <a:ext cx="5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33" name="Rectangle 29"/>
            <p:cNvSpPr>
              <a:spLocks noChangeArrowheads="1"/>
            </p:cNvSpPr>
            <p:nvPr/>
          </p:nvSpPr>
          <p:spPr bwMode="auto">
            <a:xfrm>
              <a:off x="1488" y="2965"/>
              <a:ext cx="3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34" name="Rectangle 30"/>
            <p:cNvSpPr>
              <a:spLocks noChangeArrowheads="1"/>
            </p:cNvSpPr>
            <p:nvPr/>
          </p:nvSpPr>
          <p:spPr bwMode="auto">
            <a:xfrm>
              <a:off x="1363" y="2861"/>
              <a:ext cx="9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35" name="Freeform 31"/>
            <p:cNvSpPr>
              <a:spLocks/>
            </p:cNvSpPr>
            <p:nvPr/>
          </p:nvSpPr>
          <p:spPr bwMode="auto">
            <a:xfrm>
              <a:off x="1358" y="2856"/>
              <a:ext cx="17" cy="5"/>
            </a:xfrm>
            <a:custGeom>
              <a:avLst/>
              <a:gdLst>
                <a:gd name="T0" fmla="*/ 9 w 33"/>
                <a:gd name="T1" fmla="*/ 9 h 9"/>
                <a:gd name="T2" fmla="*/ 0 w 33"/>
                <a:gd name="T3" fmla="*/ 0 h 9"/>
                <a:gd name="T4" fmla="*/ 33 w 33"/>
                <a:gd name="T5" fmla="*/ 0 h 9"/>
                <a:gd name="T6" fmla="*/ 26 w 3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9" y="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36" name="Rectangle 32"/>
            <p:cNvSpPr>
              <a:spLocks noChangeArrowheads="1"/>
            </p:cNvSpPr>
            <p:nvPr/>
          </p:nvSpPr>
          <p:spPr bwMode="auto">
            <a:xfrm>
              <a:off x="1386" y="2861"/>
              <a:ext cx="9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37" name="Freeform 33"/>
            <p:cNvSpPr>
              <a:spLocks/>
            </p:cNvSpPr>
            <p:nvPr/>
          </p:nvSpPr>
          <p:spPr bwMode="auto">
            <a:xfrm>
              <a:off x="1381" y="2856"/>
              <a:ext cx="17" cy="5"/>
            </a:xfrm>
            <a:custGeom>
              <a:avLst/>
              <a:gdLst>
                <a:gd name="T0" fmla="*/ 9 w 33"/>
                <a:gd name="T1" fmla="*/ 9 h 9"/>
                <a:gd name="T2" fmla="*/ 0 w 33"/>
                <a:gd name="T3" fmla="*/ 0 h 9"/>
                <a:gd name="T4" fmla="*/ 33 w 33"/>
                <a:gd name="T5" fmla="*/ 0 h 9"/>
                <a:gd name="T6" fmla="*/ 26 w 3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9" y="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38" name="Rectangle 34"/>
            <p:cNvSpPr>
              <a:spLocks noChangeArrowheads="1"/>
            </p:cNvSpPr>
            <p:nvPr/>
          </p:nvSpPr>
          <p:spPr bwMode="auto">
            <a:xfrm>
              <a:off x="1409" y="2861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39" name="Freeform 35"/>
            <p:cNvSpPr>
              <a:spLocks/>
            </p:cNvSpPr>
            <p:nvPr/>
          </p:nvSpPr>
          <p:spPr bwMode="auto">
            <a:xfrm>
              <a:off x="1404" y="2856"/>
              <a:ext cx="17" cy="5"/>
            </a:xfrm>
            <a:custGeom>
              <a:avLst/>
              <a:gdLst>
                <a:gd name="T0" fmla="*/ 10 w 33"/>
                <a:gd name="T1" fmla="*/ 9 h 9"/>
                <a:gd name="T2" fmla="*/ 0 w 33"/>
                <a:gd name="T3" fmla="*/ 0 h 9"/>
                <a:gd name="T4" fmla="*/ 33 w 33"/>
                <a:gd name="T5" fmla="*/ 0 h 9"/>
                <a:gd name="T6" fmla="*/ 26 w 3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10" y="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40" name="Rectangle 36"/>
            <p:cNvSpPr>
              <a:spLocks noChangeArrowheads="1"/>
            </p:cNvSpPr>
            <p:nvPr/>
          </p:nvSpPr>
          <p:spPr bwMode="auto">
            <a:xfrm>
              <a:off x="1433" y="2861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41" name="Freeform 37"/>
            <p:cNvSpPr>
              <a:spLocks/>
            </p:cNvSpPr>
            <p:nvPr/>
          </p:nvSpPr>
          <p:spPr bwMode="auto">
            <a:xfrm>
              <a:off x="1428" y="2856"/>
              <a:ext cx="17" cy="5"/>
            </a:xfrm>
            <a:custGeom>
              <a:avLst/>
              <a:gdLst>
                <a:gd name="T0" fmla="*/ 9 w 34"/>
                <a:gd name="T1" fmla="*/ 9 h 9"/>
                <a:gd name="T2" fmla="*/ 0 w 34"/>
                <a:gd name="T3" fmla="*/ 0 h 9"/>
                <a:gd name="T4" fmla="*/ 34 w 34"/>
                <a:gd name="T5" fmla="*/ 0 h 9"/>
                <a:gd name="T6" fmla="*/ 27 w 3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">
                  <a:moveTo>
                    <a:pt x="9" y="9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27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42" name="Rectangle 38"/>
            <p:cNvSpPr>
              <a:spLocks noChangeArrowheads="1"/>
            </p:cNvSpPr>
            <p:nvPr/>
          </p:nvSpPr>
          <p:spPr bwMode="auto">
            <a:xfrm>
              <a:off x="1459" y="2861"/>
              <a:ext cx="9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43" name="Freeform 39"/>
            <p:cNvSpPr>
              <a:spLocks/>
            </p:cNvSpPr>
            <p:nvPr/>
          </p:nvSpPr>
          <p:spPr bwMode="auto">
            <a:xfrm>
              <a:off x="1455" y="2856"/>
              <a:ext cx="16" cy="5"/>
            </a:xfrm>
            <a:custGeom>
              <a:avLst/>
              <a:gdLst>
                <a:gd name="T0" fmla="*/ 9 w 34"/>
                <a:gd name="T1" fmla="*/ 9 h 9"/>
                <a:gd name="T2" fmla="*/ 0 w 34"/>
                <a:gd name="T3" fmla="*/ 0 h 9"/>
                <a:gd name="T4" fmla="*/ 34 w 34"/>
                <a:gd name="T5" fmla="*/ 0 h 9"/>
                <a:gd name="T6" fmla="*/ 27 w 3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">
                  <a:moveTo>
                    <a:pt x="9" y="9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27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44" name="Rectangle 40"/>
            <p:cNvSpPr>
              <a:spLocks noChangeArrowheads="1"/>
            </p:cNvSpPr>
            <p:nvPr/>
          </p:nvSpPr>
          <p:spPr bwMode="auto">
            <a:xfrm>
              <a:off x="1486" y="2861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45" name="Freeform 41"/>
            <p:cNvSpPr>
              <a:spLocks/>
            </p:cNvSpPr>
            <p:nvPr/>
          </p:nvSpPr>
          <p:spPr bwMode="auto">
            <a:xfrm>
              <a:off x="1482" y="2856"/>
              <a:ext cx="16" cy="5"/>
            </a:xfrm>
            <a:custGeom>
              <a:avLst/>
              <a:gdLst>
                <a:gd name="T0" fmla="*/ 6 w 31"/>
                <a:gd name="T1" fmla="*/ 9 h 9"/>
                <a:gd name="T2" fmla="*/ 0 w 31"/>
                <a:gd name="T3" fmla="*/ 0 h 9"/>
                <a:gd name="T4" fmla="*/ 31 w 31"/>
                <a:gd name="T5" fmla="*/ 0 h 9"/>
                <a:gd name="T6" fmla="*/ 23 w 3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9">
                  <a:moveTo>
                    <a:pt x="6" y="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23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46" name="Rectangle 42"/>
            <p:cNvSpPr>
              <a:spLocks noChangeArrowheads="1"/>
            </p:cNvSpPr>
            <p:nvPr/>
          </p:nvSpPr>
          <p:spPr bwMode="auto">
            <a:xfrm>
              <a:off x="1510" y="2861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47" name="Freeform 43"/>
            <p:cNvSpPr>
              <a:spLocks/>
            </p:cNvSpPr>
            <p:nvPr/>
          </p:nvSpPr>
          <p:spPr bwMode="auto">
            <a:xfrm>
              <a:off x="1505" y="2856"/>
              <a:ext cx="16" cy="5"/>
            </a:xfrm>
            <a:custGeom>
              <a:avLst/>
              <a:gdLst>
                <a:gd name="T0" fmla="*/ 11 w 34"/>
                <a:gd name="T1" fmla="*/ 9 h 9"/>
                <a:gd name="T2" fmla="*/ 0 w 34"/>
                <a:gd name="T3" fmla="*/ 0 h 9"/>
                <a:gd name="T4" fmla="*/ 34 w 34"/>
                <a:gd name="T5" fmla="*/ 0 h 9"/>
                <a:gd name="T6" fmla="*/ 27 w 3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">
                  <a:moveTo>
                    <a:pt x="11" y="9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27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48" name="Rectangle 44"/>
            <p:cNvSpPr>
              <a:spLocks noChangeArrowheads="1"/>
            </p:cNvSpPr>
            <p:nvPr/>
          </p:nvSpPr>
          <p:spPr bwMode="auto">
            <a:xfrm>
              <a:off x="1532" y="2861"/>
              <a:ext cx="10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49" name="Freeform 45"/>
            <p:cNvSpPr>
              <a:spLocks/>
            </p:cNvSpPr>
            <p:nvPr/>
          </p:nvSpPr>
          <p:spPr bwMode="auto">
            <a:xfrm>
              <a:off x="1529" y="2856"/>
              <a:ext cx="17" cy="5"/>
            </a:xfrm>
            <a:custGeom>
              <a:avLst/>
              <a:gdLst>
                <a:gd name="T0" fmla="*/ 7 w 33"/>
                <a:gd name="T1" fmla="*/ 9 h 9"/>
                <a:gd name="T2" fmla="*/ 0 w 33"/>
                <a:gd name="T3" fmla="*/ 0 h 9"/>
                <a:gd name="T4" fmla="*/ 33 w 33"/>
                <a:gd name="T5" fmla="*/ 0 h 9"/>
                <a:gd name="T6" fmla="*/ 26 w 3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7" y="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50" name="Rectangle 46"/>
            <p:cNvSpPr>
              <a:spLocks noChangeArrowheads="1"/>
            </p:cNvSpPr>
            <p:nvPr/>
          </p:nvSpPr>
          <p:spPr bwMode="auto">
            <a:xfrm>
              <a:off x="1554" y="2861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51" name="Freeform 47"/>
            <p:cNvSpPr>
              <a:spLocks/>
            </p:cNvSpPr>
            <p:nvPr/>
          </p:nvSpPr>
          <p:spPr bwMode="auto">
            <a:xfrm>
              <a:off x="1549" y="2856"/>
              <a:ext cx="17" cy="5"/>
            </a:xfrm>
            <a:custGeom>
              <a:avLst/>
              <a:gdLst>
                <a:gd name="T0" fmla="*/ 11 w 34"/>
                <a:gd name="T1" fmla="*/ 9 h 9"/>
                <a:gd name="T2" fmla="*/ 0 w 34"/>
                <a:gd name="T3" fmla="*/ 0 h 9"/>
                <a:gd name="T4" fmla="*/ 34 w 34"/>
                <a:gd name="T5" fmla="*/ 0 h 9"/>
                <a:gd name="T6" fmla="*/ 27 w 3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">
                  <a:moveTo>
                    <a:pt x="11" y="9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27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52" name="Rectangle 48"/>
            <p:cNvSpPr>
              <a:spLocks noChangeArrowheads="1"/>
            </p:cNvSpPr>
            <p:nvPr/>
          </p:nvSpPr>
          <p:spPr bwMode="auto">
            <a:xfrm>
              <a:off x="1574" y="2861"/>
              <a:ext cx="9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53" name="Freeform 49"/>
            <p:cNvSpPr>
              <a:spLocks/>
            </p:cNvSpPr>
            <p:nvPr/>
          </p:nvSpPr>
          <p:spPr bwMode="auto">
            <a:xfrm>
              <a:off x="1570" y="2856"/>
              <a:ext cx="17" cy="5"/>
            </a:xfrm>
            <a:custGeom>
              <a:avLst/>
              <a:gdLst>
                <a:gd name="T0" fmla="*/ 9 w 33"/>
                <a:gd name="T1" fmla="*/ 9 h 9"/>
                <a:gd name="T2" fmla="*/ 0 w 33"/>
                <a:gd name="T3" fmla="*/ 0 h 9"/>
                <a:gd name="T4" fmla="*/ 33 w 33"/>
                <a:gd name="T5" fmla="*/ 0 h 9"/>
                <a:gd name="T6" fmla="*/ 26 w 3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9" y="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54" name="Rectangle 50"/>
            <p:cNvSpPr>
              <a:spLocks noChangeArrowheads="1"/>
            </p:cNvSpPr>
            <p:nvPr/>
          </p:nvSpPr>
          <p:spPr bwMode="auto">
            <a:xfrm>
              <a:off x="1614" y="2861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55" name="Freeform 51"/>
            <p:cNvSpPr>
              <a:spLocks/>
            </p:cNvSpPr>
            <p:nvPr/>
          </p:nvSpPr>
          <p:spPr bwMode="auto">
            <a:xfrm>
              <a:off x="1610" y="2856"/>
              <a:ext cx="16" cy="5"/>
            </a:xfrm>
            <a:custGeom>
              <a:avLst/>
              <a:gdLst>
                <a:gd name="T0" fmla="*/ 9 w 34"/>
                <a:gd name="T1" fmla="*/ 9 h 9"/>
                <a:gd name="T2" fmla="*/ 0 w 34"/>
                <a:gd name="T3" fmla="*/ 0 h 9"/>
                <a:gd name="T4" fmla="*/ 34 w 34"/>
                <a:gd name="T5" fmla="*/ 0 h 9"/>
                <a:gd name="T6" fmla="*/ 26 w 3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">
                  <a:moveTo>
                    <a:pt x="9" y="9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56" name="Rectangle 52"/>
            <p:cNvSpPr>
              <a:spLocks noChangeArrowheads="1"/>
            </p:cNvSpPr>
            <p:nvPr/>
          </p:nvSpPr>
          <p:spPr bwMode="auto">
            <a:xfrm>
              <a:off x="1638" y="2861"/>
              <a:ext cx="10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57" name="Freeform 53"/>
            <p:cNvSpPr>
              <a:spLocks/>
            </p:cNvSpPr>
            <p:nvPr/>
          </p:nvSpPr>
          <p:spPr bwMode="auto">
            <a:xfrm>
              <a:off x="1634" y="2856"/>
              <a:ext cx="16" cy="5"/>
            </a:xfrm>
            <a:custGeom>
              <a:avLst/>
              <a:gdLst>
                <a:gd name="T0" fmla="*/ 7 w 31"/>
                <a:gd name="T1" fmla="*/ 9 h 9"/>
                <a:gd name="T2" fmla="*/ 0 w 31"/>
                <a:gd name="T3" fmla="*/ 0 h 9"/>
                <a:gd name="T4" fmla="*/ 31 w 31"/>
                <a:gd name="T5" fmla="*/ 0 h 9"/>
                <a:gd name="T6" fmla="*/ 26 w 3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9">
                  <a:moveTo>
                    <a:pt x="7" y="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58" name="Rectangle 54"/>
            <p:cNvSpPr>
              <a:spLocks noChangeArrowheads="1"/>
            </p:cNvSpPr>
            <p:nvPr/>
          </p:nvSpPr>
          <p:spPr bwMode="auto">
            <a:xfrm>
              <a:off x="1321" y="3107"/>
              <a:ext cx="287" cy="10"/>
            </a:xfrm>
            <a:prstGeom prst="rect">
              <a:avLst/>
            </a:prstGeom>
            <a:solidFill>
              <a:srgbClr val="999999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59" name="Freeform 55"/>
            <p:cNvSpPr>
              <a:spLocks/>
            </p:cNvSpPr>
            <p:nvPr/>
          </p:nvSpPr>
          <p:spPr bwMode="auto">
            <a:xfrm>
              <a:off x="1334" y="3117"/>
              <a:ext cx="430" cy="44"/>
            </a:xfrm>
            <a:custGeom>
              <a:avLst/>
              <a:gdLst>
                <a:gd name="T0" fmla="*/ 860 w 860"/>
                <a:gd name="T1" fmla="*/ 0 h 88"/>
                <a:gd name="T2" fmla="*/ 0 w 860"/>
                <a:gd name="T3" fmla="*/ 0 h 88"/>
                <a:gd name="T4" fmla="*/ 0 w 860"/>
                <a:gd name="T5" fmla="*/ 88 h 88"/>
                <a:gd name="T6" fmla="*/ 815 w 860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0" h="88">
                  <a:moveTo>
                    <a:pt x="860" y="0"/>
                  </a:moveTo>
                  <a:lnTo>
                    <a:pt x="0" y="0"/>
                  </a:lnTo>
                  <a:lnTo>
                    <a:pt x="0" y="88"/>
                  </a:lnTo>
                  <a:lnTo>
                    <a:pt x="815" y="8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60" name="Freeform 56"/>
            <p:cNvSpPr>
              <a:spLocks/>
            </p:cNvSpPr>
            <p:nvPr/>
          </p:nvSpPr>
          <p:spPr bwMode="auto">
            <a:xfrm>
              <a:off x="2631" y="3375"/>
              <a:ext cx="618" cy="164"/>
            </a:xfrm>
            <a:custGeom>
              <a:avLst/>
              <a:gdLst>
                <a:gd name="T0" fmla="*/ 80 w 1236"/>
                <a:gd name="T1" fmla="*/ 0 h 328"/>
                <a:gd name="T2" fmla="*/ 80 w 1236"/>
                <a:gd name="T3" fmla="*/ 23 h 328"/>
                <a:gd name="T4" fmla="*/ 1236 w 1236"/>
                <a:gd name="T5" fmla="*/ 23 h 328"/>
                <a:gd name="T6" fmla="*/ 1236 w 1236"/>
                <a:gd name="T7" fmla="*/ 328 h 328"/>
                <a:gd name="T8" fmla="*/ 0 w 1236"/>
                <a:gd name="T9" fmla="*/ 328 h 328"/>
                <a:gd name="T10" fmla="*/ 0 w 1236"/>
                <a:gd name="T11" fmla="*/ 0 h 328"/>
                <a:gd name="T12" fmla="*/ 77 w 1236"/>
                <a:gd name="T13" fmla="*/ 0 h 328"/>
                <a:gd name="T14" fmla="*/ 80 w 1236"/>
                <a:gd name="T1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6" h="328">
                  <a:moveTo>
                    <a:pt x="80" y="0"/>
                  </a:moveTo>
                  <a:lnTo>
                    <a:pt x="80" y="23"/>
                  </a:lnTo>
                  <a:lnTo>
                    <a:pt x="1236" y="23"/>
                  </a:lnTo>
                  <a:lnTo>
                    <a:pt x="1236" y="328"/>
                  </a:lnTo>
                  <a:lnTo>
                    <a:pt x="0" y="328"/>
                  </a:lnTo>
                  <a:lnTo>
                    <a:pt x="0" y="0"/>
                  </a:lnTo>
                  <a:lnTo>
                    <a:pt x="77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CCCCC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61" name="Freeform 57"/>
            <p:cNvSpPr>
              <a:spLocks/>
            </p:cNvSpPr>
            <p:nvPr/>
          </p:nvSpPr>
          <p:spPr bwMode="auto">
            <a:xfrm>
              <a:off x="2436" y="3156"/>
              <a:ext cx="196" cy="383"/>
            </a:xfrm>
            <a:custGeom>
              <a:avLst/>
              <a:gdLst>
                <a:gd name="T0" fmla="*/ 390 w 390"/>
                <a:gd name="T1" fmla="*/ 766 h 766"/>
                <a:gd name="T2" fmla="*/ 390 w 390"/>
                <a:gd name="T3" fmla="*/ 22 h 766"/>
                <a:gd name="T4" fmla="*/ 367 w 390"/>
                <a:gd name="T5" fmla="*/ 22 h 766"/>
                <a:gd name="T6" fmla="*/ 367 w 390"/>
                <a:gd name="T7" fmla="*/ 0 h 766"/>
                <a:gd name="T8" fmla="*/ 264 w 390"/>
                <a:gd name="T9" fmla="*/ 0 h 766"/>
                <a:gd name="T10" fmla="*/ 264 w 390"/>
                <a:gd name="T11" fmla="*/ 22 h 766"/>
                <a:gd name="T12" fmla="*/ 244 w 390"/>
                <a:gd name="T13" fmla="*/ 22 h 766"/>
                <a:gd name="T14" fmla="*/ 244 w 390"/>
                <a:gd name="T15" fmla="*/ 414 h 766"/>
                <a:gd name="T16" fmla="*/ 221 w 390"/>
                <a:gd name="T17" fmla="*/ 440 h 766"/>
                <a:gd name="T18" fmla="*/ 0 w 390"/>
                <a:gd name="T19" fmla="*/ 440 h 766"/>
                <a:gd name="T20" fmla="*/ 0 w 390"/>
                <a:gd name="T21" fmla="*/ 766 h 766"/>
                <a:gd name="T22" fmla="*/ 388 w 390"/>
                <a:gd name="T23" fmla="*/ 766 h 766"/>
                <a:gd name="T24" fmla="*/ 390 w 390"/>
                <a:gd name="T25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0" h="766">
                  <a:moveTo>
                    <a:pt x="390" y="766"/>
                  </a:moveTo>
                  <a:lnTo>
                    <a:pt x="390" y="22"/>
                  </a:lnTo>
                  <a:lnTo>
                    <a:pt x="367" y="22"/>
                  </a:lnTo>
                  <a:lnTo>
                    <a:pt x="367" y="0"/>
                  </a:lnTo>
                  <a:lnTo>
                    <a:pt x="264" y="0"/>
                  </a:lnTo>
                  <a:lnTo>
                    <a:pt x="264" y="22"/>
                  </a:lnTo>
                  <a:lnTo>
                    <a:pt x="244" y="22"/>
                  </a:lnTo>
                  <a:lnTo>
                    <a:pt x="244" y="414"/>
                  </a:lnTo>
                  <a:lnTo>
                    <a:pt x="221" y="440"/>
                  </a:lnTo>
                  <a:lnTo>
                    <a:pt x="0" y="440"/>
                  </a:lnTo>
                  <a:lnTo>
                    <a:pt x="0" y="766"/>
                  </a:lnTo>
                  <a:lnTo>
                    <a:pt x="388" y="766"/>
                  </a:lnTo>
                  <a:lnTo>
                    <a:pt x="390" y="766"/>
                  </a:lnTo>
                  <a:close/>
                </a:path>
              </a:pathLst>
            </a:custGeom>
            <a:solidFill>
              <a:srgbClr val="E6E6E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62" name="Freeform 58"/>
            <p:cNvSpPr>
              <a:spLocks/>
            </p:cNvSpPr>
            <p:nvPr/>
          </p:nvSpPr>
          <p:spPr bwMode="auto">
            <a:xfrm>
              <a:off x="4417" y="1299"/>
              <a:ext cx="501" cy="237"/>
            </a:xfrm>
            <a:custGeom>
              <a:avLst/>
              <a:gdLst>
                <a:gd name="T0" fmla="*/ 951 w 1004"/>
                <a:gd name="T1" fmla="*/ 0 h 474"/>
                <a:gd name="T2" fmla="*/ 951 w 1004"/>
                <a:gd name="T3" fmla="*/ 241 h 474"/>
                <a:gd name="T4" fmla="*/ 1004 w 1004"/>
                <a:gd name="T5" fmla="*/ 241 h 474"/>
                <a:gd name="T6" fmla="*/ 1004 w 1004"/>
                <a:gd name="T7" fmla="*/ 474 h 474"/>
                <a:gd name="T8" fmla="*/ 534 w 1004"/>
                <a:gd name="T9" fmla="*/ 474 h 474"/>
                <a:gd name="T10" fmla="*/ 534 w 1004"/>
                <a:gd name="T11" fmla="*/ 328 h 474"/>
                <a:gd name="T12" fmla="*/ 0 w 1004"/>
                <a:gd name="T13" fmla="*/ 328 h 474"/>
                <a:gd name="T14" fmla="*/ 0 w 1004"/>
                <a:gd name="T15" fmla="*/ 0 h 474"/>
                <a:gd name="T16" fmla="*/ 951 w 1004"/>
                <a:gd name="T1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4" h="474">
                  <a:moveTo>
                    <a:pt x="951" y="0"/>
                  </a:moveTo>
                  <a:lnTo>
                    <a:pt x="951" y="241"/>
                  </a:lnTo>
                  <a:lnTo>
                    <a:pt x="1004" y="241"/>
                  </a:lnTo>
                  <a:lnTo>
                    <a:pt x="1004" y="474"/>
                  </a:lnTo>
                  <a:lnTo>
                    <a:pt x="534" y="474"/>
                  </a:lnTo>
                  <a:lnTo>
                    <a:pt x="534" y="328"/>
                  </a:lnTo>
                  <a:lnTo>
                    <a:pt x="0" y="328"/>
                  </a:lnTo>
                  <a:lnTo>
                    <a:pt x="0" y="0"/>
                  </a:lnTo>
                  <a:lnTo>
                    <a:pt x="951" y="0"/>
                  </a:lnTo>
                  <a:close/>
                </a:path>
              </a:pathLst>
            </a:custGeom>
            <a:solidFill>
              <a:srgbClr val="E6E6E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63" name="Freeform 59"/>
            <p:cNvSpPr>
              <a:spLocks/>
            </p:cNvSpPr>
            <p:nvPr/>
          </p:nvSpPr>
          <p:spPr bwMode="auto">
            <a:xfrm>
              <a:off x="4899" y="1298"/>
              <a:ext cx="101" cy="236"/>
            </a:xfrm>
            <a:custGeom>
              <a:avLst/>
              <a:gdLst>
                <a:gd name="T0" fmla="*/ 0 w 201"/>
                <a:gd name="T1" fmla="*/ 0 h 471"/>
                <a:gd name="T2" fmla="*/ 0 w 201"/>
                <a:gd name="T3" fmla="*/ 221 h 471"/>
                <a:gd name="T4" fmla="*/ 57 w 201"/>
                <a:gd name="T5" fmla="*/ 221 h 471"/>
                <a:gd name="T6" fmla="*/ 57 w 201"/>
                <a:gd name="T7" fmla="*/ 471 h 471"/>
                <a:gd name="T8" fmla="*/ 158 w 201"/>
                <a:gd name="T9" fmla="*/ 471 h 471"/>
                <a:gd name="T10" fmla="*/ 158 w 201"/>
                <a:gd name="T11" fmla="*/ 221 h 471"/>
                <a:gd name="T12" fmla="*/ 201 w 201"/>
                <a:gd name="T13" fmla="*/ 221 h 471"/>
                <a:gd name="T14" fmla="*/ 201 w 201"/>
                <a:gd name="T15" fmla="*/ 0 h 471"/>
                <a:gd name="T16" fmla="*/ 0 w 201"/>
                <a:gd name="T17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471">
                  <a:moveTo>
                    <a:pt x="0" y="0"/>
                  </a:moveTo>
                  <a:lnTo>
                    <a:pt x="0" y="221"/>
                  </a:lnTo>
                  <a:lnTo>
                    <a:pt x="57" y="221"/>
                  </a:lnTo>
                  <a:lnTo>
                    <a:pt x="57" y="471"/>
                  </a:lnTo>
                  <a:lnTo>
                    <a:pt x="158" y="471"/>
                  </a:lnTo>
                  <a:lnTo>
                    <a:pt x="158" y="221"/>
                  </a:lnTo>
                  <a:lnTo>
                    <a:pt x="201" y="221"/>
                  </a:lnTo>
                  <a:lnTo>
                    <a:pt x="20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64" name="Freeform 60"/>
            <p:cNvSpPr>
              <a:spLocks/>
            </p:cNvSpPr>
            <p:nvPr/>
          </p:nvSpPr>
          <p:spPr bwMode="auto">
            <a:xfrm>
              <a:off x="1252" y="3557"/>
              <a:ext cx="56" cy="217"/>
            </a:xfrm>
            <a:custGeom>
              <a:avLst/>
              <a:gdLst>
                <a:gd name="T0" fmla="*/ 53 w 113"/>
                <a:gd name="T1" fmla="*/ 0 h 435"/>
                <a:gd name="T2" fmla="*/ 0 w 113"/>
                <a:gd name="T3" fmla="*/ 13 h 435"/>
                <a:gd name="T4" fmla="*/ 69 w 113"/>
                <a:gd name="T5" fmla="*/ 435 h 435"/>
                <a:gd name="T6" fmla="*/ 113 w 113"/>
                <a:gd name="T7" fmla="*/ 435 h 435"/>
                <a:gd name="T8" fmla="*/ 47 w 113"/>
                <a:gd name="T9" fmla="*/ 5 h 435"/>
                <a:gd name="T10" fmla="*/ 53 w 113"/>
                <a:gd name="T1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35">
                  <a:moveTo>
                    <a:pt x="53" y="0"/>
                  </a:moveTo>
                  <a:lnTo>
                    <a:pt x="0" y="13"/>
                  </a:lnTo>
                  <a:lnTo>
                    <a:pt x="69" y="435"/>
                  </a:lnTo>
                  <a:lnTo>
                    <a:pt x="113" y="435"/>
                  </a:lnTo>
                  <a:lnTo>
                    <a:pt x="47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65" name="Freeform 61"/>
            <p:cNvSpPr>
              <a:spLocks/>
            </p:cNvSpPr>
            <p:nvPr/>
          </p:nvSpPr>
          <p:spPr bwMode="auto">
            <a:xfrm>
              <a:off x="1670" y="3557"/>
              <a:ext cx="56" cy="217"/>
            </a:xfrm>
            <a:custGeom>
              <a:avLst/>
              <a:gdLst>
                <a:gd name="T0" fmla="*/ 60 w 113"/>
                <a:gd name="T1" fmla="*/ 0 h 435"/>
                <a:gd name="T2" fmla="*/ 113 w 113"/>
                <a:gd name="T3" fmla="*/ 13 h 435"/>
                <a:gd name="T4" fmla="*/ 43 w 113"/>
                <a:gd name="T5" fmla="*/ 435 h 435"/>
                <a:gd name="T6" fmla="*/ 0 w 113"/>
                <a:gd name="T7" fmla="*/ 435 h 435"/>
                <a:gd name="T8" fmla="*/ 65 w 113"/>
                <a:gd name="T9" fmla="*/ 5 h 435"/>
                <a:gd name="T10" fmla="*/ 60 w 113"/>
                <a:gd name="T1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35">
                  <a:moveTo>
                    <a:pt x="60" y="0"/>
                  </a:moveTo>
                  <a:lnTo>
                    <a:pt x="113" y="13"/>
                  </a:lnTo>
                  <a:lnTo>
                    <a:pt x="43" y="435"/>
                  </a:lnTo>
                  <a:lnTo>
                    <a:pt x="0" y="435"/>
                  </a:lnTo>
                  <a:lnTo>
                    <a:pt x="65" y="5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66" name="Line 62"/>
            <p:cNvSpPr>
              <a:spLocks noChangeShapeType="1"/>
            </p:cNvSpPr>
            <p:nvPr/>
          </p:nvSpPr>
          <p:spPr bwMode="auto">
            <a:xfrm>
              <a:off x="1346" y="3775"/>
              <a:ext cx="30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67" name="Freeform 63"/>
            <p:cNvSpPr>
              <a:spLocks/>
            </p:cNvSpPr>
            <p:nvPr/>
          </p:nvSpPr>
          <p:spPr bwMode="auto">
            <a:xfrm>
              <a:off x="1319" y="3728"/>
              <a:ext cx="16" cy="42"/>
            </a:xfrm>
            <a:custGeom>
              <a:avLst/>
              <a:gdLst>
                <a:gd name="T0" fmla="*/ 0 w 34"/>
                <a:gd name="T1" fmla="*/ 2 h 84"/>
                <a:gd name="T2" fmla="*/ 15 w 34"/>
                <a:gd name="T3" fmla="*/ 84 h 84"/>
                <a:gd name="T4" fmla="*/ 34 w 34"/>
                <a:gd name="T5" fmla="*/ 80 h 84"/>
                <a:gd name="T6" fmla="*/ 20 w 34"/>
                <a:gd name="T7" fmla="*/ 0 h 84"/>
                <a:gd name="T8" fmla="*/ 0 w 34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4">
                  <a:moveTo>
                    <a:pt x="0" y="2"/>
                  </a:moveTo>
                  <a:lnTo>
                    <a:pt x="15" y="84"/>
                  </a:lnTo>
                  <a:lnTo>
                    <a:pt x="34" y="80"/>
                  </a:lnTo>
                  <a:lnTo>
                    <a:pt x="2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68" name="Freeform 64"/>
            <p:cNvSpPr>
              <a:spLocks/>
            </p:cNvSpPr>
            <p:nvPr/>
          </p:nvSpPr>
          <p:spPr bwMode="auto">
            <a:xfrm>
              <a:off x="1320" y="3766"/>
              <a:ext cx="21" cy="9"/>
            </a:xfrm>
            <a:custGeom>
              <a:avLst/>
              <a:gdLst>
                <a:gd name="T0" fmla="*/ 0 w 41"/>
                <a:gd name="T1" fmla="*/ 7 h 19"/>
                <a:gd name="T2" fmla="*/ 2 w 41"/>
                <a:gd name="T3" fmla="*/ 19 h 19"/>
                <a:gd name="T4" fmla="*/ 41 w 41"/>
                <a:gd name="T5" fmla="*/ 12 h 19"/>
                <a:gd name="T6" fmla="*/ 39 w 41"/>
                <a:gd name="T7" fmla="*/ 0 h 19"/>
                <a:gd name="T8" fmla="*/ 0 w 41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">
                  <a:moveTo>
                    <a:pt x="0" y="7"/>
                  </a:moveTo>
                  <a:lnTo>
                    <a:pt x="2" y="19"/>
                  </a:lnTo>
                  <a:lnTo>
                    <a:pt x="41" y="12"/>
                  </a:lnTo>
                  <a:lnTo>
                    <a:pt x="39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69" name="Freeform 65"/>
            <p:cNvSpPr>
              <a:spLocks/>
            </p:cNvSpPr>
            <p:nvPr/>
          </p:nvSpPr>
          <p:spPr bwMode="auto">
            <a:xfrm>
              <a:off x="1284" y="3535"/>
              <a:ext cx="6" cy="20"/>
            </a:xfrm>
            <a:custGeom>
              <a:avLst/>
              <a:gdLst>
                <a:gd name="T0" fmla="*/ 12 w 12"/>
                <a:gd name="T1" fmla="*/ 40 h 40"/>
                <a:gd name="T2" fmla="*/ 9 w 12"/>
                <a:gd name="T3" fmla="*/ 29 h 40"/>
                <a:gd name="T4" fmla="*/ 5 w 12"/>
                <a:gd name="T5" fmla="*/ 24 h 40"/>
                <a:gd name="T6" fmla="*/ 2 w 12"/>
                <a:gd name="T7" fmla="*/ 20 h 40"/>
                <a:gd name="T8" fmla="*/ 0 w 12"/>
                <a:gd name="T9" fmla="*/ 14 h 40"/>
                <a:gd name="T10" fmla="*/ 5 w 12"/>
                <a:gd name="T11" fmla="*/ 6 h 40"/>
                <a:gd name="T12" fmla="*/ 12 w 12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">
                  <a:moveTo>
                    <a:pt x="12" y="40"/>
                  </a:moveTo>
                  <a:lnTo>
                    <a:pt x="9" y="29"/>
                  </a:lnTo>
                  <a:lnTo>
                    <a:pt x="5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5" y="6"/>
                  </a:lnTo>
                  <a:lnTo>
                    <a:pt x="1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70" name="Freeform 66"/>
            <p:cNvSpPr>
              <a:spLocks/>
            </p:cNvSpPr>
            <p:nvPr/>
          </p:nvSpPr>
          <p:spPr bwMode="auto">
            <a:xfrm>
              <a:off x="1290" y="3535"/>
              <a:ext cx="9" cy="17"/>
            </a:xfrm>
            <a:custGeom>
              <a:avLst/>
              <a:gdLst>
                <a:gd name="T0" fmla="*/ 15 w 18"/>
                <a:gd name="T1" fmla="*/ 36 h 36"/>
                <a:gd name="T2" fmla="*/ 15 w 18"/>
                <a:gd name="T3" fmla="*/ 27 h 36"/>
                <a:gd name="T4" fmla="*/ 17 w 18"/>
                <a:gd name="T5" fmla="*/ 20 h 36"/>
                <a:gd name="T6" fmla="*/ 18 w 18"/>
                <a:gd name="T7" fmla="*/ 16 h 36"/>
                <a:gd name="T8" fmla="*/ 17 w 18"/>
                <a:gd name="T9" fmla="*/ 9 h 36"/>
                <a:gd name="T10" fmla="*/ 11 w 18"/>
                <a:gd name="T11" fmla="*/ 4 h 36"/>
                <a:gd name="T12" fmla="*/ 7 w 18"/>
                <a:gd name="T13" fmla="*/ 2 h 36"/>
                <a:gd name="T14" fmla="*/ 0 w 18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6">
                  <a:moveTo>
                    <a:pt x="15" y="36"/>
                  </a:moveTo>
                  <a:lnTo>
                    <a:pt x="15" y="27"/>
                  </a:lnTo>
                  <a:lnTo>
                    <a:pt x="17" y="20"/>
                  </a:lnTo>
                  <a:lnTo>
                    <a:pt x="18" y="16"/>
                  </a:lnTo>
                  <a:lnTo>
                    <a:pt x="17" y="9"/>
                  </a:lnTo>
                  <a:lnTo>
                    <a:pt x="11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71" name="Line 67"/>
            <p:cNvSpPr>
              <a:spLocks noChangeShapeType="1"/>
            </p:cNvSpPr>
            <p:nvPr/>
          </p:nvSpPr>
          <p:spPr bwMode="auto">
            <a:xfrm flipV="1">
              <a:off x="1282" y="3556"/>
              <a:ext cx="25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72" name="Line 68"/>
            <p:cNvSpPr>
              <a:spLocks noChangeShapeType="1"/>
            </p:cNvSpPr>
            <p:nvPr/>
          </p:nvSpPr>
          <p:spPr bwMode="auto">
            <a:xfrm flipV="1">
              <a:off x="1312" y="3722"/>
              <a:ext cx="2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73" name="Freeform 69"/>
            <p:cNvSpPr>
              <a:spLocks/>
            </p:cNvSpPr>
            <p:nvPr/>
          </p:nvSpPr>
          <p:spPr bwMode="auto">
            <a:xfrm>
              <a:off x="1281" y="3551"/>
              <a:ext cx="53" cy="179"/>
            </a:xfrm>
            <a:custGeom>
              <a:avLst/>
              <a:gdLst>
                <a:gd name="T0" fmla="*/ 0 w 107"/>
                <a:gd name="T1" fmla="*/ 9 h 357"/>
                <a:gd name="T2" fmla="*/ 65 w 107"/>
                <a:gd name="T3" fmla="*/ 357 h 357"/>
                <a:gd name="T4" fmla="*/ 107 w 107"/>
                <a:gd name="T5" fmla="*/ 350 h 357"/>
                <a:gd name="T6" fmla="*/ 50 w 107"/>
                <a:gd name="T7" fmla="*/ 0 h 357"/>
                <a:gd name="T8" fmla="*/ 0 w 107"/>
                <a:gd name="T9" fmla="*/ 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57">
                  <a:moveTo>
                    <a:pt x="0" y="9"/>
                  </a:moveTo>
                  <a:lnTo>
                    <a:pt x="65" y="357"/>
                  </a:lnTo>
                  <a:lnTo>
                    <a:pt x="107" y="350"/>
                  </a:lnTo>
                  <a:lnTo>
                    <a:pt x="5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74" name="Freeform 70"/>
            <p:cNvSpPr>
              <a:spLocks/>
            </p:cNvSpPr>
            <p:nvPr/>
          </p:nvSpPr>
          <p:spPr bwMode="auto">
            <a:xfrm>
              <a:off x="1341" y="3728"/>
              <a:ext cx="15" cy="42"/>
            </a:xfrm>
            <a:custGeom>
              <a:avLst/>
              <a:gdLst>
                <a:gd name="T0" fmla="*/ 0 w 31"/>
                <a:gd name="T1" fmla="*/ 2 h 84"/>
                <a:gd name="T2" fmla="*/ 12 w 31"/>
                <a:gd name="T3" fmla="*/ 84 h 84"/>
                <a:gd name="T4" fmla="*/ 31 w 31"/>
                <a:gd name="T5" fmla="*/ 82 h 84"/>
                <a:gd name="T6" fmla="*/ 19 w 31"/>
                <a:gd name="T7" fmla="*/ 0 h 84"/>
                <a:gd name="T8" fmla="*/ 0 w 31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4">
                  <a:moveTo>
                    <a:pt x="0" y="2"/>
                  </a:moveTo>
                  <a:lnTo>
                    <a:pt x="12" y="84"/>
                  </a:lnTo>
                  <a:lnTo>
                    <a:pt x="31" y="82"/>
                  </a:lnTo>
                  <a:lnTo>
                    <a:pt x="19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75" name="Freeform 71"/>
            <p:cNvSpPr>
              <a:spLocks/>
            </p:cNvSpPr>
            <p:nvPr/>
          </p:nvSpPr>
          <p:spPr bwMode="auto">
            <a:xfrm>
              <a:off x="1342" y="3767"/>
              <a:ext cx="20" cy="8"/>
            </a:xfrm>
            <a:custGeom>
              <a:avLst/>
              <a:gdLst>
                <a:gd name="T0" fmla="*/ 0 w 41"/>
                <a:gd name="T1" fmla="*/ 4 h 16"/>
                <a:gd name="T2" fmla="*/ 0 w 41"/>
                <a:gd name="T3" fmla="*/ 16 h 16"/>
                <a:gd name="T4" fmla="*/ 41 w 41"/>
                <a:gd name="T5" fmla="*/ 11 h 16"/>
                <a:gd name="T6" fmla="*/ 38 w 41"/>
                <a:gd name="T7" fmla="*/ 0 h 16"/>
                <a:gd name="T8" fmla="*/ 0 w 4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6">
                  <a:moveTo>
                    <a:pt x="0" y="4"/>
                  </a:moveTo>
                  <a:lnTo>
                    <a:pt x="0" y="16"/>
                  </a:lnTo>
                  <a:lnTo>
                    <a:pt x="41" y="11"/>
                  </a:lnTo>
                  <a:lnTo>
                    <a:pt x="3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76" name="Freeform 72"/>
            <p:cNvSpPr>
              <a:spLocks/>
            </p:cNvSpPr>
            <p:nvPr/>
          </p:nvSpPr>
          <p:spPr bwMode="auto">
            <a:xfrm>
              <a:off x="1312" y="3535"/>
              <a:ext cx="5" cy="19"/>
            </a:xfrm>
            <a:custGeom>
              <a:avLst/>
              <a:gdLst>
                <a:gd name="T0" fmla="*/ 7 w 12"/>
                <a:gd name="T1" fmla="*/ 38 h 38"/>
                <a:gd name="T2" fmla="*/ 7 w 12"/>
                <a:gd name="T3" fmla="*/ 29 h 38"/>
                <a:gd name="T4" fmla="*/ 4 w 12"/>
                <a:gd name="T5" fmla="*/ 24 h 38"/>
                <a:gd name="T6" fmla="*/ 2 w 12"/>
                <a:gd name="T7" fmla="*/ 20 h 38"/>
                <a:gd name="T8" fmla="*/ 0 w 12"/>
                <a:gd name="T9" fmla="*/ 17 h 38"/>
                <a:gd name="T10" fmla="*/ 0 w 12"/>
                <a:gd name="T11" fmla="*/ 14 h 38"/>
                <a:gd name="T12" fmla="*/ 2 w 12"/>
                <a:gd name="T13" fmla="*/ 9 h 38"/>
                <a:gd name="T14" fmla="*/ 4 w 12"/>
                <a:gd name="T15" fmla="*/ 6 h 38"/>
                <a:gd name="T16" fmla="*/ 7 w 12"/>
                <a:gd name="T17" fmla="*/ 4 h 38"/>
                <a:gd name="T18" fmla="*/ 12 w 12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8">
                  <a:moveTo>
                    <a:pt x="7" y="38"/>
                  </a:moveTo>
                  <a:lnTo>
                    <a:pt x="7" y="29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2" y="9"/>
                  </a:lnTo>
                  <a:lnTo>
                    <a:pt x="4" y="6"/>
                  </a:lnTo>
                  <a:lnTo>
                    <a:pt x="7" y="4"/>
                  </a:lnTo>
                  <a:lnTo>
                    <a:pt x="1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77" name="Freeform 73"/>
            <p:cNvSpPr>
              <a:spLocks/>
            </p:cNvSpPr>
            <p:nvPr/>
          </p:nvSpPr>
          <p:spPr bwMode="auto">
            <a:xfrm>
              <a:off x="1317" y="3535"/>
              <a:ext cx="9" cy="17"/>
            </a:xfrm>
            <a:custGeom>
              <a:avLst/>
              <a:gdLst>
                <a:gd name="T0" fmla="*/ 15 w 16"/>
                <a:gd name="T1" fmla="*/ 36 h 36"/>
                <a:gd name="T2" fmla="*/ 13 w 16"/>
                <a:gd name="T3" fmla="*/ 27 h 36"/>
                <a:gd name="T4" fmla="*/ 16 w 16"/>
                <a:gd name="T5" fmla="*/ 16 h 36"/>
                <a:gd name="T6" fmla="*/ 16 w 16"/>
                <a:gd name="T7" fmla="*/ 12 h 36"/>
                <a:gd name="T8" fmla="*/ 15 w 16"/>
                <a:gd name="T9" fmla="*/ 9 h 36"/>
                <a:gd name="T10" fmla="*/ 14 w 16"/>
                <a:gd name="T11" fmla="*/ 6 h 36"/>
                <a:gd name="T12" fmla="*/ 10 w 16"/>
                <a:gd name="T13" fmla="*/ 4 h 36"/>
                <a:gd name="T14" fmla="*/ 0 w 16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6">
                  <a:moveTo>
                    <a:pt x="15" y="36"/>
                  </a:moveTo>
                  <a:lnTo>
                    <a:pt x="13" y="27"/>
                  </a:lnTo>
                  <a:lnTo>
                    <a:pt x="16" y="16"/>
                  </a:lnTo>
                  <a:lnTo>
                    <a:pt x="16" y="12"/>
                  </a:lnTo>
                  <a:lnTo>
                    <a:pt x="15" y="9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78" name="Line 74"/>
            <p:cNvSpPr>
              <a:spLocks noChangeShapeType="1"/>
            </p:cNvSpPr>
            <p:nvPr/>
          </p:nvSpPr>
          <p:spPr bwMode="auto">
            <a:xfrm flipV="1">
              <a:off x="1308" y="3556"/>
              <a:ext cx="25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79" name="Line 75"/>
            <p:cNvSpPr>
              <a:spLocks noChangeShapeType="1"/>
            </p:cNvSpPr>
            <p:nvPr/>
          </p:nvSpPr>
          <p:spPr bwMode="auto">
            <a:xfrm flipV="1">
              <a:off x="1334" y="3722"/>
              <a:ext cx="22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80" name="Freeform 76"/>
            <p:cNvSpPr>
              <a:spLocks/>
            </p:cNvSpPr>
            <p:nvPr/>
          </p:nvSpPr>
          <p:spPr bwMode="auto">
            <a:xfrm>
              <a:off x="1307" y="3551"/>
              <a:ext cx="49" cy="179"/>
            </a:xfrm>
            <a:custGeom>
              <a:avLst/>
              <a:gdLst>
                <a:gd name="T0" fmla="*/ 0 w 99"/>
                <a:gd name="T1" fmla="*/ 6 h 357"/>
                <a:gd name="T2" fmla="*/ 58 w 99"/>
                <a:gd name="T3" fmla="*/ 357 h 357"/>
                <a:gd name="T4" fmla="*/ 99 w 99"/>
                <a:gd name="T5" fmla="*/ 350 h 357"/>
                <a:gd name="T6" fmla="*/ 51 w 99"/>
                <a:gd name="T7" fmla="*/ 0 h 357"/>
                <a:gd name="T8" fmla="*/ 0 w 99"/>
                <a:gd name="T9" fmla="*/ 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57">
                  <a:moveTo>
                    <a:pt x="0" y="6"/>
                  </a:moveTo>
                  <a:lnTo>
                    <a:pt x="58" y="357"/>
                  </a:lnTo>
                  <a:lnTo>
                    <a:pt x="99" y="350"/>
                  </a:lnTo>
                  <a:lnTo>
                    <a:pt x="5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81" name="Freeform 77"/>
            <p:cNvSpPr>
              <a:spLocks/>
            </p:cNvSpPr>
            <p:nvPr/>
          </p:nvSpPr>
          <p:spPr bwMode="auto">
            <a:xfrm>
              <a:off x="1363" y="3728"/>
              <a:ext cx="14" cy="42"/>
            </a:xfrm>
            <a:custGeom>
              <a:avLst/>
              <a:gdLst>
                <a:gd name="T0" fmla="*/ 0 w 29"/>
                <a:gd name="T1" fmla="*/ 2 h 84"/>
                <a:gd name="T2" fmla="*/ 10 w 29"/>
                <a:gd name="T3" fmla="*/ 84 h 84"/>
                <a:gd name="T4" fmla="*/ 29 w 29"/>
                <a:gd name="T5" fmla="*/ 82 h 84"/>
                <a:gd name="T6" fmla="*/ 20 w 29"/>
                <a:gd name="T7" fmla="*/ 0 h 84"/>
                <a:gd name="T8" fmla="*/ 0 w 29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4">
                  <a:moveTo>
                    <a:pt x="0" y="2"/>
                  </a:moveTo>
                  <a:lnTo>
                    <a:pt x="10" y="84"/>
                  </a:lnTo>
                  <a:lnTo>
                    <a:pt x="29" y="82"/>
                  </a:lnTo>
                  <a:lnTo>
                    <a:pt x="2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82" name="Freeform 78"/>
            <p:cNvSpPr>
              <a:spLocks/>
            </p:cNvSpPr>
            <p:nvPr/>
          </p:nvSpPr>
          <p:spPr bwMode="auto">
            <a:xfrm>
              <a:off x="1362" y="3767"/>
              <a:ext cx="21" cy="8"/>
            </a:xfrm>
            <a:custGeom>
              <a:avLst/>
              <a:gdLst>
                <a:gd name="T0" fmla="*/ 0 w 41"/>
                <a:gd name="T1" fmla="*/ 4 h 16"/>
                <a:gd name="T2" fmla="*/ 2 w 41"/>
                <a:gd name="T3" fmla="*/ 16 h 16"/>
                <a:gd name="T4" fmla="*/ 41 w 41"/>
                <a:gd name="T5" fmla="*/ 14 h 16"/>
                <a:gd name="T6" fmla="*/ 41 w 41"/>
                <a:gd name="T7" fmla="*/ 0 h 16"/>
                <a:gd name="T8" fmla="*/ 0 w 4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6">
                  <a:moveTo>
                    <a:pt x="0" y="4"/>
                  </a:moveTo>
                  <a:lnTo>
                    <a:pt x="2" y="16"/>
                  </a:lnTo>
                  <a:lnTo>
                    <a:pt x="41" y="14"/>
                  </a:lnTo>
                  <a:lnTo>
                    <a:pt x="41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83" name="Freeform 79"/>
            <p:cNvSpPr>
              <a:spLocks/>
            </p:cNvSpPr>
            <p:nvPr/>
          </p:nvSpPr>
          <p:spPr bwMode="auto">
            <a:xfrm>
              <a:off x="1337" y="3533"/>
              <a:ext cx="7" cy="21"/>
            </a:xfrm>
            <a:custGeom>
              <a:avLst/>
              <a:gdLst>
                <a:gd name="T0" fmla="*/ 9 w 14"/>
                <a:gd name="T1" fmla="*/ 40 h 40"/>
                <a:gd name="T2" fmla="*/ 9 w 14"/>
                <a:gd name="T3" fmla="*/ 31 h 40"/>
                <a:gd name="T4" fmla="*/ 4 w 14"/>
                <a:gd name="T5" fmla="*/ 21 h 40"/>
                <a:gd name="T6" fmla="*/ 0 w 14"/>
                <a:gd name="T7" fmla="*/ 14 h 40"/>
                <a:gd name="T8" fmla="*/ 6 w 14"/>
                <a:gd name="T9" fmla="*/ 7 h 40"/>
                <a:gd name="T10" fmla="*/ 14 w 14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0">
                  <a:moveTo>
                    <a:pt x="9" y="40"/>
                  </a:moveTo>
                  <a:lnTo>
                    <a:pt x="9" y="31"/>
                  </a:lnTo>
                  <a:lnTo>
                    <a:pt x="4" y="21"/>
                  </a:lnTo>
                  <a:lnTo>
                    <a:pt x="0" y="14"/>
                  </a:lnTo>
                  <a:lnTo>
                    <a:pt x="6" y="7"/>
                  </a:lnTo>
                  <a:lnTo>
                    <a:pt x="1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84" name="Freeform 80"/>
            <p:cNvSpPr>
              <a:spLocks/>
            </p:cNvSpPr>
            <p:nvPr/>
          </p:nvSpPr>
          <p:spPr bwMode="auto">
            <a:xfrm>
              <a:off x="1344" y="3533"/>
              <a:ext cx="8" cy="19"/>
            </a:xfrm>
            <a:custGeom>
              <a:avLst/>
              <a:gdLst>
                <a:gd name="T0" fmla="*/ 13 w 16"/>
                <a:gd name="T1" fmla="*/ 38 h 38"/>
                <a:gd name="T2" fmla="*/ 13 w 16"/>
                <a:gd name="T3" fmla="*/ 29 h 38"/>
                <a:gd name="T4" fmla="*/ 15 w 16"/>
                <a:gd name="T5" fmla="*/ 22 h 38"/>
                <a:gd name="T6" fmla="*/ 16 w 16"/>
                <a:gd name="T7" fmla="*/ 17 h 38"/>
                <a:gd name="T8" fmla="*/ 15 w 16"/>
                <a:gd name="T9" fmla="*/ 11 h 38"/>
                <a:gd name="T10" fmla="*/ 14 w 16"/>
                <a:gd name="T11" fmla="*/ 7 h 38"/>
                <a:gd name="T12" fmla="*/ 12 w 16"/>
                <a:gd name="T13" fmla="*/ 4 h 38"/>
                <a:gd name="T14" fmla="*/ 0 w 16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8">
                  <a:moveTo>
                    <a:pt x="13" y="38"/>
                  </a:moveTo>
                  <a:lnTo>
                    <a:pt x="13" y="29"/>
                  </a:lnTo>
                  <a:lnTo>
                    <a:pt x="15" y="22"/>
                  </a:lnTo>
                  <a:lnTo>
                    <a:pt x="16" y="17"/>
                  </a:lnTo>
                  <a:lnTo>
                    <a:pt x="15" y="11"/>
                  </a:lnTo>
                  <a:lnTo>
                    <a:pt x="14" y="7"/>
                  </a:lnTo>
                  <a:lnTo>
                    <a:pt x="12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85" name="Line 81"/>
            <p:cNvSpPr>
              <a:spLocks noChangeShapeType="1"/>
            </p:cNvSpPr>
            <p:nvPr/>
          </p:nvSpPr>
          <p:spPr bwMode="auto">
            <a:xfrm flipV="1">
              <a:off x="1334" y="3556"/>
              <a:ext cx="26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86" name="Line 82"/>
            <p:cNvSpPr>
              <a:spLocks noChangeShapeType="1"/>
            </p:cNvSpPr>
            <p:nvPr/>
          </p:nvSpPr>
          <p:spPr bwMode="auto">
            <a:xfrm flipV="1">
              <a:off x="1356" y="3723"/>
              <a:ext cx="2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87" name="Freeform 83"/>
            <p:cNvSpPr>
              <a:spLocks/>
            </p:cNvSpPr>
            <p:nvPr/>
          </p:nvSpPr>
          <p:spPr bwMode="auto">
            <a:xfrm>
              <a:off x="1333" y="3551"/>
              <a:ext cx="46" cy="179"/>
            </a:xfrm>
            <a:custGeom>
              <a:avLst/>
              <a:gdLst>
                <a:gd name="T0" fmla="*/ 0 w 91"/>
                <a:gd name="T1" fmla="*/ 6 h 357"/>
                <a:gd name="T2" fmla="*/ 49 w 91"/>
                <a:gd name="T3" fmla="*/ 357 h 357"/>
                <a:gd name="T4" fmla="*/ 91 w 91"/>
                <a:gd name="T5" fmla="*/ 352 h 357"/>
                <a:gd name="T6" fmla="*/ 51 w 91"/>
                <a:gd name="T7" fmla="*/ 0 h 357"/>
                <a:gd name="T8" fmla="*/ 0 w 91"/>
                <a:gd name="T9" fmla="*/ 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57">
                  <a:moveTo>
                    <a:pt x="0" y="6"/>
                  </a:moveTo>
                  <a:lnTo>
                    <a:pt x="49" y="357"/>
                  </a:lnTo>
                  <a:lnTo>
                    <a:pt x="91" y="352"/>
                  </a:lnTo>
                  <a:lnTo>
                    <a:pt x="5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88" name="Freeform 84"/>
            <p:cNvSpPr>
              <a:spLocks/>
            </p:cNvSpPr>
            <p:nvPr/>
          </p:nvSpPr>
          <p:spPr bwMode="auto">
            <a:xfrm>
              <a:off x="1385" y="3729"/>
              <a:ext cx="13" cy="41"/>
            </a:xfrm>
            <a:custGeom>
              <a:avLst/>
              <a:gdLst>
                <a:gd name="T0" fmla="*/ 0 w 26"/>
                <a:gd name="T1" fmla="*/ 0 h 82"/>
                <a:gd name="T2" fmla="*/ 7 w 26"/>
                <a:gd name="T3" fmla="*/ 82 h 82"/>
                <a:gd name="T4" fmla="*/ 26 w 26"/>
                <a:gd name="T5" fmla="*/ 80 h 82"/>
                <a:gd name="T6" fmla="*/ 19 w 26"/>
                <a:gd name="T7" fmla="*/ 0 h 82"/>
                <a:gd name="T8" fmla="*/ 0 w 26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2">
                  <a:moveTo>
                    <a:pt x="0" y="0"/>
                  </a:moveTo>
                  <a:lnTo>
                    <a:pt x="7" y="82"/>
                  </a:lnTo>
                  <a:lnTo>
                    <a:pt x="26" y="80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89" name="Freeform 85"/>
            <p:cNvSpPr>
              <a:spLocks/>
            </p:cNvSpPr>
            <p:nvPr/>
          </p:nvSpPr>
          <p:spPr bwMode="auto">
            <a:xfrm>
              <a:off x="1384" y="3767"/>
              <a:ext cx="20" cy="8"/>
            </a:xfrm>
            <a:custGeom>
              <a:avLst/>
              <a:gdLst>
                <a:gd name="T0" fmla="*/ 0 w 40"/>
                <a:gd name="T1" fmla="*/ 4 h 16"/>
                <a:gd name="T2" fmla="*/ 0 w 40"/>
                <a:gd name="T3" fmla="*/ 16 h 16"/>
                <a:gd name="T4" fmla="*/ 40 w 40"/>
                <a:gd name="T5" fmla="*/ 14 h 16"/>
                <a:gd name="T6" fmla="*/ 38 w 40"/>
                <a:gd name="T7" fmla="*/ 0 h 16"/>
                <a:gd name="T8" fmla="*/ 0 w 40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6">
                  <a:moveTo>
                    <a:pt x="0" y="4"/>
                  </a:moveTo>
                  <a:lnTo>
                    <a:pt x="0" y="16"/>
                  </a:lnTo>
                  <a:lnTo>
                    <a:pt x="40" y="14"/>
                  </a:lnTo>
                  <a:lnTo>
                    <a:pt x="3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90" name="Freeform 86"/>
            <p:cNvSpPr>
              <a:spLocks/>
            </p:cNvSpPr>
            <p:nvPr/>
          </p:nvSpPr>
          <p:spPr bwMode="auto">
            <a:xfrm>
              <a:off x="1364" y="3533"/>
              <a:ext cx="7" cy="21"/>
            </a:xfrm>
            <a:custGeom>
              <a:avLst/>
              <a:gdLst>
                <a:gd name="T0" fmla="*/ 11 w 13"/>
                <a:gd name="T1" fmla="*/ 40 h 40"/>
                <a:gd name="T2" fmla="*/ 8 w 13"/>
                <a:gd name="T3" fmla="*/ 31 h 40"/>
                <a:gd name="T4" fmla="*/ 3 w 13"/>
                <a:gd name="T5" fmla="*/ 21 h 40"/>
                <a:gd name="T6" fmla="*/ 0 w 13"/>
                <a:gd name="T7" fmla="*/ 14 h 40"/>
                <a:gd name="T8" fmla="*/ 4 w 13"/>
                <a:gd name="T9" fmla="*/ 7 h 40"/>
                <a:gd name="T10" fmla="*/ 13 w 13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40"/>
                  </a:moveTo>
                  <a:lnTo>
                    <a:pt x="8" y="31"/>
                  </a:lnTo>
                  <a:lnTo>
                    <a:pt x="3" y="21"/>
                  </a:lnTo>
                  <a:lnTo>
                    <a:pt x="0" y="14"/>
                  </a:lnTo>
                  <a:lnTo>
                    <a:pt x="4" y="7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91" name="Freeform 87"/>
            <p:cNvSpPr>
              <a:spLocks/>
            </p:cNvSpPr>
            <p:nvPr/>
          </p:nvSpPr>
          <p:spPr bwMode="auto">
            <a:xfrm>
              <a:off x="1371" y="3533"/>
              <a:ext cx="8" cy="21"/>
            </a:xfrm>
            <a:custGeom>
              <a:avLst/>
              <a:gdLst>
                <a:gd name="T0" fmla="*/ 14 w 16"/>
                <a:gd name="T1" fmla="*/ 40 h 40"/>
                <a:gd name="T2" fmla="*/ 12 w 16"/>
                <a:gd name="T3" fmla="*/ 29 h 40"/>
                <a:gd name="T4" fmla="*/ 14 w 16"/>
                <a:gd name="T5" fmla="*/ 22 h 40"/>
                <a:gd name="T6" fmla="*/ 16 w 16"/>
                <a:gd name="T7" fmla="*/ 18 h 40"/>
                <a:gd name="T8" fmla="*/ 16 w 16"/>
                <a:gd name="T9" fmla="*/ 11 h 40"/>
                <a:gd name="T10" fmla="*/ 14 w 16"/>
                <a:gd name="T11" fmla="*/ 7 h 40"/>
                <a:gd name="T12" fmla="*/ 10 w 16"/>
                <a:gd name="T13" fmla="*/ 4 h 40"/>
                <a:gd name="T14" fmla="*/ 0 w 16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0">
                  <a:moveTo>
                    <a:pt x="14" y="40"/>
                  </a:moveTo>
                  <a:lnTo>
                    <a:pt x="12" y="29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6" y="11"/>
                  </a:lnTo>
                  <a:lnTo>
                    <a:pt x="14" y="7"/>
                  </a:lnTo>
                  <a:lnTo>
                    <a:pt x="1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92" name="Line 88"/>
            <p:cNvSpPr>
              <a:spLocks noChangeShapeType="1"/>
            </p:cNvSpPr>
            <p:nvPr/>
          </p:nvSpPr>
          <p:spPr bwMode="auto">
            <a:xfrm flipV="1">
              <a:off x="1360" y="3556"/>
              <a:ext cx="26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93" name="Line 89"/>
            <p:cNvSpPr>
              <a:spLocks noChangeShapeType="1"/>
            </p:cNvSpPr>
            <p:nvPr/>
          </p:nvSpPr>
          <p:spPr bwMode="auto">
            <a:xfrm flipV="1">
              <a:off x="1377" y="3723"/>
              <a:ext cx="2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94" name="Freeform 90"/>
            <p:cNvSpPr>
              <a:spLocks/>
            </p:cNvSpPr>
            <p:nvPr/>
          </p:nvSpPr>
          <p:spPr bwMode="auto">
            <a:xfrm>
              <a:off x="1360" y="3551"/>
              <a:ext cx="40" cy="179"/>
            </a:xfrm>
            <a:custGeom>
              <a:avLst/>
              <a:gdLst>
                <a:gd name="T0" fmla="*/ 0 w 82"/>
                <a:gd name="T1" fmla="*/ 4 h 357"/>
                <a:gd name="T2" fmla="*/ 38 w 82"/>
                <a:gd name="T3" fmla="*/ 357 h 357"/>
                <a:gd name="T4" fmla="*/ 82 w 82"/>
                <a:gd name="T5" fmla="*/ 352 h 357"/>
                <a:gd name="T6" fmla="*/ 51 w 82"/>
                <a:gd name="T7" fmla="*/ 0 h 357"/>
                <a:gd name="T8" fmla="*/ 0 w 82"/>
                <a:gd name="T9" fmla="*/ 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57">
                  <a:moveTo>
                    <a:pt x="0" y="4"/>
                  </a:moveTo>
                  <a:lnTo>
                    <a:pt x="38" y="357"/>
                  </a:lnTo>
                  <a:lnTo>
                    <a:pt x="82" y="352"/>
                  </a:lnTo>
                  <a:lnTo>
                    <a:pt x="51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95" name="Freeform 91"/>
            <p:cNvSpPr>
              <a:spLocks/>
            </p:cNvSpPr>
            <p:nvPr/>
          </p:nvSpPr>
          <p:spPr bwMode="auto">
            <a:xfrm>
              <a:off x="1406" y="3729"/>
              <a:ext cx="13" cy="41"/>
            </a:xfrm>
            <a:custGeom>
              <a:avLst/>
              <a:gdLst>
                <a:gd name="T0" fmla="*/ 0 w 27"/>
                <a:gd name="T1" fmla="*/ 0 h 82"/>
                <a:gd name="T2" fmla="*/ 9 w 27"/>
                <a:gd name="T3" fmla="*/ 82 h 82"/>
                <a:gd name="T4" fmla="*/ 27 w 27"/>
                <a:gd name="T5" fmla="*/ 82 h 82"/>
                <a:gd name="T6" fmla="*/ 20 w 27"/>
                <a:gd name="T7" fmla="*/ 0 h 82"/>
                <a:gd name="T8" fmla="*/ 0 w 27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2">
                  <a:moveTo>
                    <a:pt x="0" y="0"/>
                  </a:moveTo>
                  <a:lnTo>
                    <a:pt x="9" y="82"/>
                  </a:lnTo>
                  <a:lnTo>
                    <a:pt x="27" y="82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96" name="Freeform 92"/>
            <p:cNvSpPr>
              <a:spLocks/>
            </p:cNvSpPr>
            <p:nvPr/>
          </p:nvSpPr>
          <p:spPr bwMode="auto">
            <a:xfrm>
              <a:off x="1404" y="3768"/>
              <a:ext cx="21" cy="9"/>
            </a:xfrm>
            <a:custGeom>
              <a:avLst/>
              <a:gdLst>
                <a:gd name="T0" fmla="*/ 0 w 41"/>
                <a:gd name="T1" fmla="*/ 5 h 16"/>
                <a:gd name="T2" fmla="*/ 0 w 41"/>
                <a:gd name="T3" fmla="*/ 16 h 16"/>
                <a:gd name="T4" fmla="*/ 41 w 41"/>
                <a:gd name="T5" fmla="*/ 12 h 16"/>
                <a:gd name="T6" fmla="*/ 41 w 41"/>
                <a:gd name="T7" fmla="*/ 0 h 16"/>
                <a:gd name="T8" fmla="*/ 0 w 41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6">
                  <a:moveTo>
                    <a:pt x="0" y="5"/>
                  </a:moveTo>
                  <a:lnTo>
                    <a:pt x="0" y="16"/>
                  </a:lnTo>
                  <a:lnTo>
                    <a:pt x="41" y="12"/>
                  </a:lnTo>
                  <a:lnTo>
                    <a:pt x="41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797" name="Freeform 93"/>
            <p:cNvSpPr>
              <a:spLocks/>
            </p:cNvSpPr>
            <p:nvPr/>
          </p:nvSpPr>
          <p:spPr bwMode="auto">
            <a:xfrm>
              <a:off x="1391" y="3533"/>
              <a:ext cx="6" cy="19"/>
            </a:xfrm>
            <a:custGeom>
              <a:avLst/>
              <a:gdLst>
                <a:gd name="T0" fmla="*/ 8 w 13"/>
                <a:gd name="T1" fmla="*/ 38 h 38"/>
                <a:gd name="T2" fmla="*/ 8 w 13"/>
                <a:gd name="T3" fmla="*/ 29 h 38"/>
                <a:gd name="T4" fmla="*/ 3 w 13"/>
                <a:gd name="T5" fmla="*/ 18 h 38"/>
                <a:gd name="T6" fmla="*/ 0 w 13"/>
                <a:gd name="T7" fmla="*/ 11 h 38"/>
                <a:gd name="T8" fmla="*/ 6 w 13"/>
                <a:gd name="T9" fmla="*/ 6 h 38"/>
                <a:gd name="T10" fmla="*/ 13 w 13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8">
                  <a:moveTo>
                    <a:pt x="8" y="38"/>
                  </a:moveTo>
                  <a:lnTo>
                    <a:pt x="8" y="29"/>
                  </a:lnTo>
                  <a:lnTo>
                    <a:pt x="3" y="18"/>
                  </a:lnTo>
                  <a:lnTo>
                    <a:pt x="0" y="11"/>
                  </a:lnTo>
                  <a:lnTo>
                    <a:pt x="6" y="6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98" name="Freeform 94"/>
            <p:cNvSpPr>
              <a:spLocks/>
            </p:cNvSpPr>
            <p:nvPr/>
          </p:nvSpPr>
          <p:spPr bwMode="auto">
            <a:xfrm>
              <a:off x="1397" y="3533"/>
              <a:ext cx="9" cy="19"/>
            </a:xfrm>
            <a:custGeom>
              <a:avLst/>
              <a:gdLst>
                <a:gd name="T0" fmla="*/ 12 w 17"/>
                <a:gd name="T1" fmla="*/ 38 h 38"/>
                <a:gd name="T2" fmla="*/ 12 w 17"/>
                <a:gd name="T3" fmla="*/ 29 h 38"/>
                <a:gd name="T4" fmla="*/ 15 w 17"/>
                <a:gd name="T5" fmla="*/ 22 h 38"/>
                <a:gd name="T6" fmla="*/ 16 w 17"/>
                <a:gd name="T7" fmla="*/ 19 h 38"/>
                <a:gd name="T8" fmla="*/ 16 w 17"/>
                <a:gd name="T9" fmla="*/ 17 h 38"/>
                <a:gd name="T10" fmla="*/ 17 w 17"/>
                <a:gd name="T11" fmla="*/ 14 h 38"/>
                <a:gd name="T12" fmla="*/ 16 w 17"/>
                <a:gd name="T13" fmla="*/ 11 h 38"/>
                <a:gd name="T14" fmla="*/ 15 w 17"/>
                <a:gd name="T15" fmla="*/ 7 h 38"/>
                <a:gd name="T16" fmla="*/ 12 w 17"/>
                <a:gd name="T17" fmla="*/ 4 h 38"/>
                <a:gd name="T18" fmla="*/ 7 w 17"/>
                <a:gd name="T19" fmla="*/ 2 h 38"/>
                <a:gd name="T20" fmla="*/ 0 w 17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38">
                  <a:moveTo>
                    <a:pt x="12" y="38"/>
                  </a:moveTo>
                  <a:lnTo>
                    <a:pt x="12" y="29"/>
                  </a:lnTo>
                  <a:lnTo>
                    <a:pt x="15" y="22"/>
                  </a:lnTo>
                  <a:lnTo>
                    <a:pt x="16" y="19"/>
                  </a:lnTo>
                  <a:lnTo>
                    <a:pt x="16" y="17"/>
                  </a:lnTo>
                  <a:lnTo>
                    <a:pt x="17" y="14"/>
                  </a:lnTo>
                  <a:lnTo>
                    <a:pt x="16" y="11"/>
                  </a:lnTo>
                  <a:lnTo>
                    <a:pt x="15" y="7"/>
                  </a:lnTo>
                  <a:lnTo>
                    <a:pt x="12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799" name="Line 95"/>
            <p:cNvSpPr>
              <a:spLocks noChangeShapeType="1"/>
            </p:cNvSpPr>
            <p:nvPr/>
          </p:nvSpPr>
          <p:spPr bwMode="auto">
            <a:xfrm flipV="1">
              <a:off x="1386" y="3556"/>
              <a:ext cx="27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00" name="Line 96"/>
            <p:cNvSpPr>
              <a:spLocks noChangeShapeType="1"/>
            </p:cNvSpPr>
            <p:nvPr/>
          </p:nvSpPr>
          <p:spPr bwMode="auto">
            <a:xfrm flipV="1">
              <a:off x="1400" y="3723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01" name="Freeform 97"/>
            <p:cNvSpPr>
              <a:spLocks/>
            </p:cNvSpPr>
            <p:nvPr/>
          </p:nvSpPr>
          <p:spPr bwMode="auto">
            <a:xfrm>
              <a:off x="1386" y="3551"/>
              <a:ext cx="36" cy="179"/>
            </a:xfrm>
            <a:custGeom>
              <a:avLst/>
              <a:gdLst>
                <a:gd name="T0" fmla="*/ 0 w 72"/>
                <a:gd name="T1" fmla="*/ 4 h 357"/>
                <a:gd name="T2" fmla="*/ 29 w 72"/>
                <a:gd name="T3" fmla="*/ 357 h 357"/>
                <a:gd name="T4" fmla="*/ 72 w 72"/>
                <a:gd name="T5" fmla="*/ 354 h 357"/>
                <a:gd name="T6" fmla="*/ 51 w 72"/>
                <a:gd name="T7" fmla="*/ 0 h 357"/>
                <a:gd name="T8" fmla="*/ 0 w 72"/>
                <a:gd name="T9" fmla="*/ 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57">
                  <a:moveTo>
                    <a:pt x="0" y="4"/>
                  </a:moveTo>
                  <a:lnTo>
                    <a:pt x="29" y="357"/>
                  </a:lnTo>
                  <a:lnTo>
                    <a:pt x="72" y="354"/>
                  </a:lnTo>
                  <a:lnTo>
                    <a:pt x="51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02" name="Freeform 98"/>
            <p:cNvSpPr>
              <a:spLocks/>
            </p:cNvSpPr>
            <p:nvPr/>
          </p:nvSpPr>
          <p:spPr bwMode="auto">
            <a:xfrm>
              <a:off x="1428" y="3729"/>
              <a:ext cx="12" cy="41"/>
            </a:xfrm>
            <a:custGeom>
              <a:avLst/>
              <a:gdLst>
                <a:gd name="T0" fmla="*/ 0 w 24"/>
                <a:gd name="T1" fmla="*/ 0 h 82"/>
                <a:gd name="T2" fmla="*/ 5 w 24"/>
                <a:gd name="T3" fmla="*/ 82 h 82"/>
                <a:gd name="T4" fmla="*/ 24 w 24"/>
                <a:gd name="T5" fmla="*/ 82 h 82"/>
                <a:gd name="T6" fmla="*/ 20 w 24"/>
                <a:gd name="T7" fmla="*/ 0 h 82"/>
                <a:gd name="T8" fmla="*/ 0 w 24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2">
                  <a:moveTo>
                    <a:pt x="0" y="0"/>
                  </a:moveTo>
                  <a:lnTo>
                    <a:pt x="5" y="82"/>
                  </a:lnTo>
                  <a:lnTo>
                    <a:pt x="24" y="82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03" name="Freeform 99"/>
            <p:cNvSpPr>
              <a:spLocks/>
            </p:cNvSpPr>
            <p:nvPr/>
          </p:nvSpPr>
          <p:spPr bwMode="auto">
            <a:xfrm>
              <a:off x="1426" y="3770"/>
              <a:ext cx="19" cy="7"/>
            </a:xfrm>
            <a:custGeom>
              <a:avLst/>
              <a:gdLst>
                <a:gd name="T0" fmla="*/ 0 w 38"/>
                <a:gd name="T1" fmla="*/ 3 h 14"/>
                <a:gd name="T2" fmla="*/ 0 w 38"/>
                <a:gd name="T3" fmla="*/ 14 h 14"/>
                <a:gd name="T4" fmla="*/ 38 w 38"/>
                <a:gd name="T5" fmla="*/ 12 h 14"/>
                <a:gd name="T6" fmla="*/ 38 w 38"/>
                <a:gd name="T7" fmla="*/ 0 h 14"/>
                <a:gd name="T8" fmla="*/ 0 w 38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lnTo>
                    <a:pt x="0" y="14"/>
                  </a:lnTo>
                  <a:lnTo>
                    <a:pt x="38" y="12"/>
                  </a:lnTo>
                  <a:lnTo>
                    <a:pt x="3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04" name="Freeform 100"/>
            <p:cNvSpPr>
              <a:spLocks/>
            </p:cNvSpPr>
            <p:nvPr/>
          </p:nvSpPr>
          <p:spPr bwMode="auto">
            <a:xfrm>
              <a:off x="1417" y="3533"/>
              <a:ext cx="8" cy="19"/>
            </a:xfrm>
            <a:custGeom>
              <a:avLst/>
              <a:gdLst>
                <a:gd name="T0" fmla="*/ 7 w 15"/>
                <a:gd name="T1" fmla="*/ 38 h 38"/>
                <a:gd name="T2" fmla="*/ 7 w 15"/>
                <a:gd name="T3" fmla="*/ 29 h 38"/>
                <a:gd name="T4" fmla="*/ 1 w 15"/>
                <a:gd name="T5" fmla="*/ 18 h 38"/>
                <a:gd name="T6" fmla="*/ 0 w 15"/>
                <a:gd name="T7" fmla="*/ 15 h 38"/>
                <a:gd name="T8" fmla="*/ 0 w 15"/>
                <a:gd name="T9" fmla="*/ 11 h 38"/>
                <a:gd name="T10" fmla="*/ 5 w 15"/>
                <a:gd name="T11" fmla="*/ 6 h 38"/>
                <a:gd name="T12" fmla="*/ 8 w 15"/>
                <a:gd name="T13" fmla="*/ 3 h 38"/>
                <a:gd name="T14" fmla="*/ 15 w 15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8">
                  <a:moveTo>
                    <a:pt x="7" y="38"/>
                  </a:moveTo>
                  <a:lnTo>
                    <a:pt x="7" y="29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5" y="6"/>
                  </a:lnTo>
                  <a:lnTo>
                    <a:pt x="8" y="3"/>
                  </a:lnTo>
                  <a:lnTo>
                    <a:pt x="1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05" name="Freeform 101"/>
            <p:cNvSpPr>
              <a:spLocks/>
            </p:cNvSpPr>
            <p:nvPr/>
          </p:nvSpPr>
          <p:spPr bwMode="auto">
            <a:xfrm>
              <a:off x="1425" y="3533"/>
              <a:ext cx="7" cy="19"/>
            </a:xfrm>
            <a:custGeom>
              <a:avLst/>
              <a:gdLst>
                <a:gd name="T0" fmla="*/ 10 w 14"/>
                <a:gd name="T1" fmla="*/ 38 h 38"/>
                <a:gd name="T2" fmla="*/ 10 w 14"/>
                <a:gd name="T3" fmla="*/ 25 h 38"/>
                <a:gd name="T4" fmla="*/ 12 w 14"/>
                <a:gd name="T5" fmla="*/ 21 h 38"/>
                <a:gd name="T6" fmla="*/ 14 w 14"/>
                <a:gd name="T7" fmla="*/ 17 h 38"/>
                <a:gd name="T8" fmla="*/ 14 w 14"/>
                <a:gd name="T9" fmla="*/ 11 h 38"/>
                <a:gd name="T10" fmla="*/ 10 w 14"/>
                <a:gd name="T11" fmla="*/ 4 h 38"/>
                <a:gd name="T12" fmla="*/ 0 w 1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8">
                  <a:moveTo>
                    <a:pt x="10" y="38"/>
                  </a:moveTo>
                  <a:lnTo>
                    <a:pt x="10" y="25"/>
                  </a:lnTo>
                  <a:lnTo>
                    <a:pt x="12" y="21"/>
                  </a:lnTo>
                  <a:lnTo>
                    <a:pt x="14" y="17"/>
                  </a:lnTo>
                  <a:lnTo>
                    <a:pt x="14" y="11"/>
                  </a:lnTo>
                  <a:lnTo>
                    <a:pt x="1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06" name="Line 102"/>
            <p:cNvSpPr>
              <a:spLocks noChangeShapeType="1"/>
            </p:cNvSpPr>
            <p:nvPr/>
          </p:nvSpPr>
          <p:spPr bwMode="auto">
            <a:xfrm flipV="1">
              <a:off x="1413" y="3556"/>
              <a:ext cx="25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07" name="Line 103"/>
            <p:cNvSpPr>
              <a:spLocks noChangeShapeType="1"/>
            </p:cNvSpPr>
            <p:nvPr/>
          </p:nvSpPr>
          <p:spPr bwMode="auto">
            <a:xfrm flipV="1">
              <a:off x="1422" y="3724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08" name="Freeform 104"/>
            <p:cNvSpPr>
              <a:spLocks/>
            </p:cNvSpPr>
            <p:nvPr/>
          </p:nvSpPr>
          <p:spPr bwMode="auto">
            <a:xfrm>
              <a:off x="1411" y="3551"/>
              <a:ext cx="33" cy="179"/>
            </a:xfrm>
            <a:custGeom>
              <a:avLst/>
              <a:gdLst>
                <a:gd name="T0" fmla="*/ 0 w 64"/>
                <a:gd name="T1" fmla="*/ 4 h 357"/>
                <a:gd name="T2" fmla="*/ 21 w 64"/>
                <a:gd name="T3" fmla="*/ 357 h 357"/>
                <a:gd name="T4" fmla="*/ 64 w 64"/>
                <a:gd name="T5" fmla="*/ 354 h 357"/>
                <a:gd name="T6" fmla="*/ 53 w 64"/>
                <a:gd name="T7" fmla="*/ 0 h 357"/>
                <a:gd name="T8" fmla="*/ 0 w 64"/>
                <a:gd name="T9" fmla="*/ 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57">
                  <a:moveTo>
                    <a:pt x="0" y="4"/>
                  </a:moveTo>
                  <a:lnTo>
                    <a:pt x="21" y="357"/>
                  </a:lnTo>
                  <a:lnTo>
                    <a:pt x="64" y="354"/>
                  </a:lnTo>
                  <a:lnTo>
                    <a:pt x="5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09" name="Freeform 105"/>
            <p:cNvSpPr>
              <a:spLocks/>
            </p:cNvSpPr>
            <p:nvPr/>
          </p:nvSpPr>
          <p:spPr bwMode="auto">
            <a:xfrm>
              <a:off x="1449" y="3729"/>
              <a:ext cx="11" cy="42"/>
            </a:xfrm>
            <a:custGeom>
              <a:avLst/>
              <a:gdLst>
                <a:gd name="T0" fmla="*/ 0 w 22"/>
                <a:gd name="T1" fmla="*/ 0 h 85"/>
                <a:gd name="T2" fmla="*/ 2 w 22"/>
                <a:gd name="T3" fmla="*/ 85 h 85"/>
                <a:gd name="T4" fmla="*/ 22 w 22"/>
                <a:gd name="T5" fmla="*/ 82 h 85"/>
                <a:gd name="T6" fmla="*/ 19 w 22"/>
                <a:gd name="T7" fmla="*/ 0 h 85"/>
                <a:gd name="T8" fmla="*/ 0 w 22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5">
                  <a:moveTo>
                    <a:pt x="0" y="0"/>
                  </a:moveTo>
                  <a:lnTo>
                    <a:pt x="2" y="85"/>
                  </a:lnTo>
                  <a:lnTo>
                    <a:pt x="22" y="82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10" name="Rectangle 106"/>
            <p:cNvSpPr>
              <a:spLocks noChangeArrowheads="1"/>
            </p:cNvSpPr>
            <p:nvPr/>
          </p:nvSpPr>
          <p:spPr bwMode="auto">
            <a:xfrm>
              <a:off x="1445" y="3770"/>
              <a:ext cx="20" cy="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11" name="Freeform 107"/>
            <p:cNvSpPr>
              <a:spLocks/>
            </p:cNvSpPr>
            <p:nvPr/>
          </p:nvSpPr>
          <p:spPr bwMode="auto">
            <a:xfrm>
              <a:off x="1443" y="3532"/>
              <a:ext cx="6" cy="20"/>
            </a:xfrm>
            <a:custGeom>
              <a:avLst/>
              <a:gdLst>
                <a:gd name="T0" fmla="*/ 9 w 14"/>
                <a:gd name="T1" fmla="*/ 42 h 42"/>
                <a:gd name="T2" fmla="*/ 7 w 14"/>
                <a:gd name="T3" fmla="*/ 33 h 42"/>
                <a:gd name="T4" fmla="*/ 1 w 14"/>
                <a:gd name="T5" fmla="*/ 22 h 42"/>
                <a:gd name="T6" fmla="*/ 0 w 14"/>
                <a:gd name="T7" fmla="*/ 19 h 42"/>
                <a:gd name="T8" fmla="*/ 2 w 14"/>
                <a:gd name="T9" fmla="*/ 15 h 42"/>
                <a:gd name="T10" fmla="*/ 6 w 14"/>
                <a:gd name="T11" fmla="*/ 8 h 42"/>
                <a:gd name="T12" fmla="*/ 14 w 14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2">
                  <a:moveTo>
                    <a:pt x="9" y="42"/>
                  </a:moveTo>
                  <a:lnTo>
                    <a:pt x="7" y="33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6" y="8"/>
                  </a:lnTo>
                  <a:lnTo>
                    <a:pt x="1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12" name="Freeform 108"/>
            <p:cNvSpPr>
              <a:spLocks/>
            </p:cNvSpPr>
            <p:nvPr/>
          </p:nvSpPr>
          <p:spPr bwMode="auto">
            <a:xfrm>
              <a:off x="1449" y="3532"/>
              <a:ext cx="9" cy="20"/>
            </a:xfrm>
            <a:custGeom>
              <a:avLst/>
              <a:gdLst>
                <a:gd name="T0" fmla="*/ 10 w 17"/>
                <a:gd name="T1" fmla="*/ 42 h 42"/>
                <a:gd name="T2" fmla="*/ 10 w 17"/>
                <a:gd name="T3" fmla="*/ 29 h 42"/>
                <a:gd name="T4" fmla="*/ 14 w 17"/>
                <a:gd name="T5" fmla="*/ 25 h 42"/>
                <a:gd name="T6" fmla="*/ 16 w 17"/>
                <a:gd name="T7" fmla="*/ 21 h 42"/>
                <a:gd name="T8" fmla="*/ 17 w 17"/>
                <a:gd name="T9" fmla="*/ 19 h 42"/>
                <a:gd name="T10" fmla="*/ 17 w 17"/>
                <a:gd name="T11" fmla="*/ 15 h 42"/>
                <a:gd name="T12" fmla="*/ 10 w 17"/>
                <a:gd name="T13" fmla="*/ 7 h 42"/>
                <a:gd name="T14" fmla="*/ 0 w 17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2">
                  <a:moveTo>
                    <a:pt x="10" y="42"/>
                  </a:moveTo>
                  <a:lnTo>
                    <a:pt x="10" y="29"/>
                  </a:lnTo>
                  <a:lnTo>
                    <a:pt x="14" y="25"/>
                  </a:lnTo>
                  <a:lnTo>
                    <a:pt x="16" y="21"/>
                  </a:lnTo>
                  <a:lnTo>
                    <a:pt x="17" y="19"/>
                  </a:lnTo>
                  <a:lnTo>
                    <a:pt x="17" y="15"/>
                  </a:lnTo>
                  <a:lnTo>
                    <a:pt x="10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13" name="Line 109"/>
            <p:cNvSpPr>
              <a:spLocks noChangeShapeType="1"/>
            </p:cNvSpPr>
            <p:nvPr/>
          </p:nvSpPr>
          <p:spPr bwMode="auto">
            <a:xfrm flipV="1">
              <a:off x="1438" y="3556"/>
              <a:ext cx="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14" name="Line 110"/>
            <p:cNvSpPr>
              <a:spLocks noChangeShapeType="1"/>
            </p:cNvSpPr>
            <p:nvPr/>
          </p:nvSpPr>
          <p:spPr bwMode="auto">
            <a:xfrm flipV="1">
              <a:off x="1444" y="3724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15" name="Freeform 111"/>
            <p:cNvSpPr>
              <a:spLocks/>
            </p:cNvSpPr>
            <p:nvPr/>
          </p:nvSpPr>
          <p:spPr bwMode="auto">
            <a:xfrm>
              <a:off x="1438" y="3552"/>
              <a:ext cx="26" cy="178"/>
            </a:xfrm>
            <a:custGeom>
              <a:avLst/>
              <a:gdLst>
                <a:gd name="T0" fmla="*/ 0 w 52"/>
                <a:gd name="T1" fmla="*/ 0 h 355"/>
                <a:gd name="T2" fmla="*/ 11 w 52"/>
                <a:gd name="T3" fmla="*/ 355 h 355"/>
                <a:gd name="T4" fmla="*/ 52 w 52"/>
                <a:gd name="T5" fmla="*/ 352 h 355"/>
                <a:gd name="T6" fmla="*/ 49 w 52"/>
                <a:gd name="T7" fmla="*/ 0 h 355"/>
                <a:gd name="T8" fmla="*/ 0 w 52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55">
                  <a:moveTo>
                    <a:pt x="0" y="0"/>
                  </a:moveTo>
                  <a:lnTo>
                    <a:pt x="11" y="355"/>
                  </a:lnTo>
                  <a:lnTo>
                    <a:pt x="52" y="352"/>
                  </a:lnTo>
                  <a:lnTo>
                    <a:pt x="4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16" name="Rectangle 112"/>
            <p:cNvSpPr>
              <a:spLocks noChangeArrowheads="1"/>
            </p:cNvSpPr>
            <p:nvPr/>
          </p:nvSpPr>
          <p:spPr bwMode="auto">
            <a:xfrm>
              <a:off x="1471" y="3729"/>
              <a:ext cx="10" cy="4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17" name="Rectangle 113"/>
            <p:cNvSpPr>
              <a:spLocks noChangeArrowheads="1"/>
            </p:cNvSpPr>
            <p:nvPr/>
          </p:nvSpPr>
          <p:spPr bwMode="auto">
            <a:xfrm>
              <a:off x="1465" y="3770"/>
              <a:ext cx="21" cy="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18" name="Freeform 114"/>
            <p:cNvSpPr>
              <a:spLocks/>
            </p:cNvSpPr>
            <p:nvPr/>
          </p:nvSpPr>
          <p:spPr bwMode="auto">
            <a:xfrm>
              <a:off x="1469" y="3533"/>
              <a:ext cx="7" cy="18"/>
            </a:xfrm>
            <a:custGeom>
              <a:avLst/>
              <a:gdLst>
                <a:gd name="T0" fmla="*/ 5 w 14"/>
                <a:gd name="T1" fmla="*/ 36 h 36"/>
                <a:gd name="T2" fmla="*/ 5 w 14"/>
                <a:gd name="T3" fmla="*/ 25 h 36"/>
                <a:gd name="T4" fmla="*/ 0 w 14"/>
                <a:gd name="T5" fmla="*/ 16 h 36"/>
                <a:gd name="T6" fmla="*/ 0 w 14"/>
                <a:gd name="T7" fmla="*/ 9 h 36"/>
                <a:gd name="T8" fmla="*/ 1 w 14"/>
                <a:gd name="T9" fmla="*/ 6 h 36"/>
                <a:gd name="T10" fmla="*/ 4 w 14"/>
                <a:gd name="T11" fmla="*/ 3 h 36"/>
                <a:gd name="T12" fmla="*/ 8 w 14"/>
                <a:gd name="T13" fmla="*/ 2 h 36"/>
                <a:gd name="T14" fmla="*/ 14 w 14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6">
                  <a:moveTo>
                    <a:pt x="5" y="36"/>
                  </a:moveTo>
                  <a:lnTo>
                    <a:pt x="5" y="25"/>
                  </a:lnTo>
                  <a:lnTo>
                    <a:pt x="0" y="16"/>
                  </a:lnTo>
                  <a:lnTo>
                    <a:pt x="0" y="9"/>
                  </a:lnTo>
                  <a:lnTo>
                    <a:pt x="1" y="6"/>
                  </a:lnTo>
                  <a:lnTo>
                    <a:pt x="4" y="3"/>
                  </a:lnTo>
                  <a:lnTo>
                    <a:pt x="8" y="2"/>
                  </a:lnTo>
                  <a:lnTo>
                    <a:pt x="1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19" name="Freeform 115"/>
            <p:cNvSpPr>
              <a:spLocks/>
            </p:cNvSpPr>
            <p:nvPr/>
          </p:nvSpPr>
          <p:spPr bwMode="auto">
            <a:xfrm>
              <a:off x="1476" y="3533"/>
              <a:ext cx="7" cy="18"/>
            </a:xfrm>
            <a:custGeom>
              <a:avLst/>
              <a:gdLst>
                <a:gd name="T0" fmla="*/ 7 w 15"/>
                <a:gd name="T1" fmla="*/ 36 h 36"/>
                <a:gd name="T2" fmla="*/ 7 w 15"/>
                <a:gd name="T3" fmla="*/ 25 h 36"/>
                <a:gd name="T4" fmla="*/ 13 w 15"/>
                <a:gd name="T5" fmla="*/ 16 h 36"/>
                <a:gd name="T6" fmla="*/ 15 w 15"/>
                <a:gd name="T7" fmla="*/ 9 h 36"/>
                <a:gd name="T8" fmla="*/ 9 w 15"/>
                <a:gd name="T9" fmla="*/ 3 h 36"/>
                <a:gd name="T10" fmla="*/ 0 w 1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6">
                  <a:moveTo>
                    <a:pt x="7" y="36"/>
                  </a:moveTo>
                  <a:lnTo>
                    <a:pt x="7" y="25"/>
                  </a:lnTo>
                  <a:lnTo>
                    <a:pt x="13" y="16"/>
                  </a:lnTo>
                  <a:lnTo>
                    <a:pt x="15" y="9"/>
                  </a:lnTo>
                  <a:lnTo>
                    <a:pt x="9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20" name="Line 116"/>
            <p:cNvSpPr>
              <a:spLocks noChangeShapeType="1"/>
            </p:cNvSpPr>
            <p:nvPr/>
          </p:nvSpPr>
          <p:spPr bwMode="auto">
            <a:xfrm>
              <a:off x="1463" y="3556"/>
              <a:ext cx="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21" name="Line 117"/>
            <p:cNvSpPr>
              <a:spLocks noChangeShapeType="1"/>
            </p:cNvSpPr>
            <p:nvPr/>
          </p:nvSpPr>
          <p:spPr bwMode="auto">
            <a:xfrm>
              <a:off x="1465" y="3724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22" name="Freeform 118"/>
            <p:cNvSpPr>
              <a:spLocks/>
            </p:cNvSpPr>
            <p:nvPr/>
          </p:nvSpPr>
          <p:spPr bwMode="auto">
            <a:xfrm>
              <a:off x="1463" y="3552"/>
              <a:ext cx="25" cy="177"/>
            </a:xfrm>
            <a:custGeom>
              <a:avLst/>
              <a:gdLst>
                <a:gd name="T0" fmla="*/ 0 w 51"/>
                <a:gd name="T1" fmla="*/ 0 h 352"/>
                <a:gd name="T2" fmla="*/ 3 w 51"/>
                <a:gd name="T3" fmla="*/ 352 h 352"/>
                <a:gd name="T4" fmla="*/ 46 w 51"/>
                <a:gd name="T5" fmla="*/ 352 h 352"/>
                <a:gd name="T6" fmla="*/ 51 w 51"/>
                <a:gd name="T7" fmla="*/ 0 h 352"/>
                <a:gd name="T8" fmla="*/ 0 w 51"/>
                <a:gd name="T9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52">
                  <a:moveTo>
                    <a:pt x="0" y="0"/>
                  </a:moveTo>
                  <a:lnTo>
                    <a:pt x="3" y="352"/>
                  </a:lnTo>
                  <a:lnTo>
                    <a:pt x="46" y="352"/>
                  </a:lnTo>
                  <a:lnTo>
                    <a:pt x="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23" name="Freeform 119"/>
            <p:cNvSpPr>
              <a:spLocks/>
            </p:cNvSpPr>
            <p:nvPr/>
          </p:nvSpPr>
          <p:spPr bwMode="auto">
            <a:xfrm>
              <a:off x="1491" y="3729"/>
              <a:ext cx="11" cy="41"/>
            </a:xfrm>
            <a:custGeom>
              <a:avLst/>
              <a:gdLst>
                <a:gd name="T0" fmla="*/ 2 w 22"/>
                <a:gd name="T1" fmla="*/ 0 h 82"/>
                <a:gd name="T2" fmla="*/ 0 w 22"/>
                <a:gd name="T3" fmla="*/ 82 h 82"/>
                <a:gd name="T4" fmla="*/ 20 w 22"/>
                <a:gd name="T5" fmla="*/ 82 h 82"/>
                <a:gd name="T6" fmla="*/ 22 w 22"/>
                <a:gd name="T7" fmla="*/ 0 h 82"/>
                <a:gd name="T8" fmla="*/ 2 w 22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2">
                  <a:moveTo>
                    <a:pt x="2" y="0"/>
                  </a:moveTo>
                  <a:lnTo>
                    <a:pt x="0" y="82"/>
                  </a:lnTo>
                  <a:lnTo>
                    <a:pt x="20" y="82"/>
                  </a:lnTo>
                  <a:lnTo>
                    <a:pt x="2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24" name="Freeform 120"/>
            <p:cNvSpPr>
              <a:spLocks/>
            </p:cNvSpPr>
            <p:nvPr/>
          </p:nvSpPr>
          <p:spPr bwMode="auto">
            <a:xfrm>
              <a:off x="1486" y="3768"/>
              <a:ext cx="20" cy="7"/>
            </a:xfrm>
            <a:custGeom>
              <a:avLst/>
              <a:gdLst>
                <a:gd name="T0" fmla="*/ 0 w 41"/>
                <a:gd name="T1" fmla="*/ 0 h 14"/>
                <a:gd name="T2" fmla="*/ 0 w 41"/>
                <a:gd name="T3" fmla="*/ 14 h 14"/>
                <a:gd name="T4" fmla="*/ 41 w 41"/>
                <a:gd name="T5" fmla="*/ 14 h 14"/>
                <a:gd name="T6" fmla="*/ 41 w 41"/>
                <a:gd name="T7" fmla="*/ 2 h 14"/>
                <a:gd name="T8" fmla="*/ 0 w 4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4">
                  <a:moveTo>
                    <a:pt x="0" y="0"/>
                  </a:moveTo>
                  <a:lnTo>
                    <a:pt x="0" y="14"/>
                  </a:lnTo>
                  <a:lnTo>
                    <a:pt x="41" y="14"/>
                  </a:lnTo>
                  <a:lnTo>
                    <a:pt x="4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25" name="Freeform 121"/>
            <p:cNvSpPr>
              <a:spLocks/>
            </p:cNvSpPr>
            <p:nvPr/>
          </p:nvSpPr>
          <p:spPr bwMode="auto">
            <a:xfrm>
              <a:off x="1495" y="3533"/>
              <a:ext cx="7" cy="18"/>
            </a:xfrm>
            <a:custGeom>
              <a:avLst/>
              <a:gdLst>
                <a:gd name="T0" fmla="*/ 6 w 15"/>
                <a:gd name="T1" fmla="*/ 36 h 36"/>
                <a:gd name="T2" fmla="*/ 6 w 15"/>
                <a:gd name="T3" fmla="*/ 25 h 36"/>
                <a:gd name="T4" fmla="*/ 2 w 15"/>
                <a:gd name="T5" fmla="*/ 21 h 36"/>
                <a:gd name="T6" fmla="*/ 0 w 15"/>
                <a:gd name="T7" fmla="*/ 16 h 36"/>
                <a:gd name="T8" fmla="*/ 0 w 15"/>
                <a:gd name="T9" fmla="*/ 13 h 36"/>
                <a:gd name="T10" fmla="*/ 1 w 15"/>
                <a:gd name="T11" fmla="*/ 9 h 36"/>
                <a:gd name="T12" fmla="*/ 7 w 15"/>
                <a:gd name="T13" fmla="*/ 3 h 36"/>
                <a:gd name="T14" fmla="*/ 15 w 15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6">
                  <a:moveTo>
                    <a:pt x="6" y="36"/>
                  </a:moveTo>
                  <a:lnTo>
                    <a:pt x="6" y="25"/>
                  </a:lnTo>
                  <a:lnTo>
                    <a:pt x="2" y="21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9"/>
                  </a:lnTo>
                  <a:lnTo>
                    <a:pt x="7" y="3"/>
                  </a:lnTo>
                  <a:lnTo>
                    <a:pt x="1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26" name="Freeform 122"/>
            <p:cNvSpPr>
              <a:spLocks/>
            </p:cNvSpPr>
            <p:nvPr/>
          </p:nvSpPr>
          <p:spPr bwMode="auto">
            <a:xfrm>
              <a:off x="1502" y="3533"/>
              <a:ext cx="8" cy="18"/>
            </a:xfrm>
            <a:custGeom>
              <a:avLst/>
              <a:gdLst>
                <a:gd name="T0" fmla="*/ 7 w 15"/>
                <a:gd name="T1" fmla="*/ 36 h 36"/>
                <a:gd name="T2" fmla="*/ 7 w 15"/>
                <a:gd name="T3" fmla="*/ 25 h 36"/>
                <a:gd name="T4" fmla="*/ 11 w 15"/>
                <a:gd name="T5" fmla="*/ 21 h 36"/>
                <a:gd name="T6" fmla="*/ 14 w 15"/>
                <a:gd name="T7" fmla="*/ 17 h 36"/>
                <a:gd name="T8" fmla="*/ 15 w 15"/>
                <a:gd name="T9" fmla="*/ 11 h 36"/>
                <a:gd name="T10" fmla="*/ 9 w 15"/>
                <a:gd name="T11" fmla="*/ 4 h 36"/>
                <a:gd name="T12" fmla="*/ 0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7" y="36"/>
                  </a:moveTo>
                  <a:lnTo>
                    <a:pt x="7" y="25"/>
                  </a:lnTo>
                  <a:lnTo>
                    <a:pt x="11" y="21"/>
                  </a:lnTo>
                  <a:lnTo>
                    <a:pt x="14" y="17"/>
                  </a:lnTo>
                  <a:lnTo>
                    <a:pt x="15" y="11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27" name="Line 123"/>
            <p:cNvSpPr>
              <a:spLocks noChangeShapeType="1"/>
            </p:cNvSpPr>
            <p:nvPr/>
          </p:nvSpPr>
          <p:spPr bwMode="auto">
            <a:xfrm>
              <a:off x="1488" y="3556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28" name="Line 124"/>
            <p:cNvSpPr>
              <a:spLocks noChangeShapeType="1"/>
            </p:cNvSpPr>
            <p:nvPr/>
          </p:nvSpPr>
          <p:spPr bwMode="auto">
            <a:xfrm>
              <a:off x="1487" y="3724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29" name="Freeform 125"/>
            <p:cNvSpPr>
              <a:spLocks/>
            </p:cNvSpPr>
            <p:nvPr/>
          </p:nvSpPr>
          <p:spPr bwMode="auto">
            <a:xfrm>
              <a:off x="1486" y="3551"/>
              <a:ext cx="29" cy="178"/>
            </a:xfrm>
            <a:custGeom>
              <a:avLst/>
              <a:gdLst>
                <a:gd name="T0" fmla="*/ 7 w 58"/>
                <a:gd name="T1" fmla="*/ 0 h 354"/>
                <a:gd name="T2" fmla="*/ 0 w 58"/>
                <a:gd name="T3" fmla="*/ 354 h 354"/>
                <a:gd name="T4" fmla="*/ 45 w 58"/>
                <a:gd name="T5" fmla="*/ 354 h 354"/>
                <a:gd name="T6" fmla="*/ 58 w 58"/>
                <a:gd name="T7" fmla="*/ 2 h 354"/>
                <a:gd name="T8" fmla="*/ 7 w 58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54">
                  <a:moveTo>
                    <a:pt x="7" y="0"/>
                  </a:moveTo>
                  <a:lnTo>
                    <a:pt x="0" y="354"/>
                  </a:lnTo>
                  <a:lnTo>
                    <a:pt x="45" y="354"/>
                  </a:lnTo>
                  <a:lnTo>
                    <a:pt x="58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30" name="Freeform 126"/>
            <p:cNvSpPr>
              <a:spLocks/>
            </p:cNvSpPr>
            <p:nvPr/>
          </p:nvSpPr>
          <p:spPr bwMode="auto">
            <a:xfrm>
              <a:off x="1512" y="3729"/>
              <a:ext cx="12" cy="41"/>
            </a:xfrm>
            <a:custGeom>
              <a:avLst/>
              <a:gdLst>
                <a:gd name="T0" fmla="*/ 5 w 25"/>
                <a:gd name="T1" fmla="*/ 0 h 82"/>
                <a:gd name="T2" fmla="*/ 0 w 25"/>
                <a:gd name="T3" fmla="*/ 80 h 82"/>
                <a:gd name="T4" fmla="*/ 19 w 25"/>
                <a:gd name="T5" fmla="*/ 82 h 82"/>
                <a:gd name="T6" fmla="*/ 25 w 25"/>
                <a:gd name="T7" fmla="*/ 0 h 82"/>
                <a:gd name="T8" fmla="*/ 5 w 25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82">
                  <a:moveTo>
                    <a:pt x="5" y="0"/>
                  </a:moveTo>
                  <a:lnTo>
                    <a:pt x="0" y="80"/>
                  </a:lnTo>
                  <a:lnTo>
                    <a:pt x="19" y="82"/>
                  </a:lnTo>
                  <a:lnTo>
                    <a:pt x="2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31" name="Freeform 127"/>
            <p:cNvSpPr>
              <a:spLocks/>
            </p:cNvSpPr>
            <p:nvPr/>
          </p:nvSpPr>
          <p:spPr bwMode="auto">
            <a:xfrm>
              <a:off x="1506" y="3768"/>
              <a:ext cx="22" cy="7"/>
            </a:xfrm>
            <a:custGeom>
              <a:avLst/>
              <a:gdLst>
                <a:gd name="T0" fmla="*/ 2 w 44"/>
                <a:gd name="T1" fmla="*/ 0 h 14"/>
                <a:gd name="T2" fmla="*/ 0 w 44"/>
                <a:gd name="T3" fmla="*/ 12 h 14"/>
                <a:gd name="T4" fmla="*/ 41 w 44"/>
                <a:gd name="T5" fmla="*/ 14 h 14"/>
                <a:gd name="T6" fmla="*/ 44 w 44"/>
                <a:gd name="T7" fmla="*/ 2 h 14"/>
                <a:gd name="T8" fmla="*/ 2 w 4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4">
                  <a:moveTo>
                    <a:pt x="2" y="0"/>
                  </a:moveTo>
                  <a:lnTo>
                    <a:pt x="0" y="12"/>
                  </a:lnTo>
                  <a:lnTo>
                    <a:pt x="41" y="14"/>
                  </a:lnTo>
                  <a:lnTo>
                    <a:pt x="4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32" name="Freeform 128"/>
            <p:cNvSpPr>
              <a:spLocks/>
            </p:cNvSpPr>
            <p:nvPr/>
          </p:nvSpPr>
          <p:spPr bwMode="auto">
            <a:xfrm>
              <a:off x="1521" y="3532"/>
              <a:ext cx="8" cy="19"/>
            </a:xfrm>
            <a:custGeom>
              <a:avLst/>
              <a:gdLst>
                <a:gd name="T0" fmla="*/ 6 w 15"/>
                <a:gd name="T1" fmla="*/ 40 h 40"/>
                <a:gd name="T2" fmla="*/ 6 w 15"/>
                <a:gd name="T3" fmla="*/ 29 h 40"/>
                <a:gd name="T4" fmla="*/ 0 w 15"/>
                <a:gd name="T5" fmla="*/ 20 h 40"/>
                <a:gd name="T6" fmla="*/ 0 w 15"/>
                <a:gd name="T7" fmla="*/ 13 h 40"/>
                <a:gd name="T8" fmla="*/ 2 w 15"/>
                <a:gd name="T9" fmla="*/ 10 h 40"/>
                <a:gd name="T10" fmla="*/ 6 w 15"/>
                <a:gd name="T11" fmla="*/ 7 h 40"/>
                <a:gd name="T12" fmla="*/ 15 w 1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0">
                  <a:moveTo>
                    <a:pt x="6" y="40"/>
                  </a:moveTo>
                  <a:lnTo>
                    <a:pt x="6" y="29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6" y="7"/>
                  </a:lnTo>
                  <a:lnTo>
                    <a:pt x="1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33" name="Freeform 129"/>
            <p:cNvSpPr>
              <a:spLocks/>
            </p:cNvSpPr>
            <p:nvPr/>
          </p:nvSpPr>
          <p:spPr bwMode="auto">
            <a:xfrm>
              <a:off x="1529" y="3532"/>
              <a:ext cx="7" cy="19"/>
            </a:xfrm>
            <a:custGeom>
              <a:avLst/>
              <a:gdLst>
                <a:gd name="T0" fmla="*/ 7 w 14"/>
                <a:gd name="T1" fmla="*/ 40 h 40"/>
                <a:gd name="T2" fmla="*/ 7 w 14"/>
                <a:gd name="T3" fmla="*/ 29 h 40"/>
                <a:gd name="T4" fmla="*/ 10 w 14"/>
                <a:gd name="T5" fmla="*/ 25 h 40"/>
                <a:gd name="T6" fmla="*/ 13 w 14"/>
                <a:gd name="T7" fmla="*/ 21 h 40"/>
                <a:gd name="T8" fmla="*/ 14 w 14"/>
                <a:gd name="T9" fmla="*/ 15 h 40"/>
                <a:gd name="T10" fmla="*/ 13 w 14"/>
                <a:gd name="T11" fmla="*/ 12 h 40"/>
                <a:gd name="T12" fmla="*/ 10 w 14"/>
                <a:gd name="T13" fmla="*/ 8 h 40"/>
                <a:gd name="T14" fmla="*/ 6 w 14"/>
                <a:gd name="T15" fmla="*/ 5 h 40"/>
                <a:gd name="T16" fmla="*/ 0 w 14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0">
                  <a:moveTo>
                    <a:pt x="7" y="40"/>
                  </a:moveTo>
                  <a:lnTo>
                    <a:pt x="7" y="29"/>
                  </a:lnTo>
                  <a:lnTo>
                    <a:pt x="10" y="25"/>
                  </a:lnTo>
                  <a:lnTo>
                    <a:pt x="13" y="21"/>
                  </a:lnTo>
                  <a:lnTo>
                    <a:pt x="14" y="15"/>
                  </a:lnTo>
                  <a:lnTo>
                    <a:pt x="13" y="12"/>
                  </a:lnTo>
                  <a:lnTo>
                    <a:pt x="10" y="8"/>
                  </a:lnTo>
                  <a:lnTo>
                    <a:pt x="6" y="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34" name="Line 130"/>
            <p:cNvSpPr>
              <a:spLocks noChangeShapeType="1"/>
            </p:cNvSpPr>
            <p:nvPr/>
          </p:nvSpPr>
          <p:spPr bwMode="auto">
            <a:xfrm>
              <a:off x="1515" y="3556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35" name="Line 131"/>
            <p:cNvSpPr>
              <a:spLocks noChangeShapeType="1"/>
            </p:cNvSpPr>
            <p:nvPr/>
          </p:nvSpPr>
          <p:spPr bwMode="auto">
            <a:xfrm>
              <a:off x="1508" y="3724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36" name="Freeform 132"/>
            <p:cNvSpPr>
              <a:spLocks/>
            </p:cNvSpPr>
            <p:nvPr/>
          </p:nvSpPr>
          <p:spPr bwMode="auto">
            <a:xfrm>
              <a:off x="1508" y="3551"/>
              <a:ext cx="33" cy="178"/>
            </a:xfrm>
            <a:custGeom>
              <a:avLst/>
              <a:gdLst>
                <a:gd name="T0" fmla="*/ 15 w 66"/>
                <a:gd name="T1" fmla="*/ 0 h 354"/>
                <a:gd name="T2" fmla="*/ 0 w 66"/>
                <a:gd name="T3" fmla="*/ 352 h 354"/>
                <a:gd name="T4" fmla="*/ 44 w 66"/>
                <a:gd name="T5" fmla="*/ 354 h 354"/>
                <a:gd name="T6" fmla="*/ 66 w 66"/>
                <a:gd name="T7" fmla="*/ 2 h 354"/>
                <a:gd name="T8" fmla="*/ 15 w 66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54">
                  <a:moveTo>
                    <a:pt x="15" y="0"/>
                  </a:moveTo>
                  <a:lnTo>
                    <a:pt x="0" y="352"/>
                  </a:lnTo>
                  <a:lnTo>
                    <a:pt x="44" y="354"/>
                  </a:lnTo>
                  <a:lnTo>
                    <a:pt x="66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37" name="Freeform 133"/>
            <p:cNvSpPr>
              <a:spLocks/>
            </p:cNvSpPr>
            <p:nvPr/>
          </p:nvSpPr>
          <p:spPr bwMode="auto">
            <a:xfrm>
              <a:off x="1532" y="3728"/>
              <a:ext cx="14" cy="40"/>
            </a:xfrm>
            <a:custGeom>
              <a:avLst/>
              <a:gdLst>
                <a:gd name="T0" fmla="*/ 7 w 26"/>
                <a:gd name="T1" fmla="*/ 0 h 82"/>
                <a:gd name="T2" fmla="*/ 0 w 26"/>
                <a:gd name="T3" fmla="*/ 82 h 82"/>
                <a:gd name="T4" fmla="*/ 19 w 26"/>
                <a:gd name="T5" fmla="*/ 82 h 82"/>
                <a:gd name="T6" fmla="*/ 26 w 26"/>
                <a:gd name="T7" fmla="*/ 2 h 82"/>
                <a:gd name="T8" fmla="*/ 7 w 26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2">
                  <a:moveTo>
                    <a:pt x="7" y="0"/>
                  </a:moveTo>
                  <a:lnTo>
                    <a:pt x="0" y="82"/>
                  </a:lnTo>
                  <a:lnTo>
                    <a:pt x="19" y="82"/>
                  </a:lnTo>
                  <a:lnTo>
                    <a:pt x="26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38" name="Freeform 134"/>
            <p:cNvSpPr>
              <a:spLocks/>
            </p:cNvSpPr>
            <p:nvPr/>
          </p:nvSpPr>
          <p:spPr bwMode="auto">
            <a:xfrm>
              <a:off x="1527" y="3767"/>
              <a:ext cx="21" cy="8"/>
            </a:xfrm>
            <a:custGeom>
              <a:avLst/>
              <a:gdLst>
                <a:gd name="T0" fmla="*/ 3 w 43"/>
                <a:gd name="T1" fmla="*/ 0 h 16"/>
                <a:gd name="T2" fmla="*/ 0 w 43"/>
                <a:gd name="T3" fmla="*/ 14 h 16"/>
                <a:gd name="T4" fmla="*/ 43 w 43"/>
                <a:gd name="T5" fmla="*/ 16 h 16"/>
                <a:gd name="T6" fmla="*/ 43 w 43"/>
                <a:gd name="T7" fmla="*/ 4 h 16"/>
                <a:gd name="T8" fmla="*/ 3 w 4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6">
                  <a:moveTo>
                    <a:pt x="3" y="0"/>
                  </a:moveTo>
                  <a:lnTo>
                    <a:pt x="0" y="14"/>
                  </a:lnTo>
                  <a:lnTo>
                    <a:pt x="43" y="16"/>
                  </a:lnTo>
                  <a:lnTo>
                    <a:pt x="43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39" name="Freeform 135"/>
            <p:cNvSpPr>
              <a:spLocks/>
            </p:cNvSpPr>
            <p:nvPr/>
          </p:nvSpPr>
          <p:spPr bwMode="auto">
            <a:xfrm>
              <a:off x="1548" y="3533"/>
              <a:ext cx="7" cy="18"/>
            </a:xfrm>
            <a:custGeom>
              <a:avLst/>
              <a:gdLst>
                <a:gd name="T0" fmla="*/ 5 w 15"/>
                <a:gd name="T1" fmla="*/ 36 h 36"/>
                <a:gd name="T2" fmla="*/ 5 w 15"/>
                <a:gd name="T3" fmla="*/ 25 h 36"/>
                <a:gd name="T4" fmla="*/ 1 w 15"/>
                <a:gd name="T5" fmla="*/ 19 h 36"/>
                <a:gd name="T6" fmla="*/ 0 w 15"/>
                <a:gd name="T7" fmla="*/ 16 h 36"/>
                <a:gd name="T8" fmla="*/ 0 w 15"/>
                <a:gd name="T9" fmla="*/ 9 h 36"/>
                <a:gd name="T10" fmla="*/ 6 w 15"/>
                <a:gd name="T11" fmla="*/ 3 h 36"/>
                <a:gd name="T12" fmla="*/ 1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36"/>
                  </a:moveTo>
                  <a:lnTo>
                    <a:pt x="5" y="25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9"/>
                  </a:lnTo>
                  <a:lnTo>
                    <a:pt x="6" y="3"/>
                  </a:lnTo>
                  <a:lnTo>
                    <a:pt x="1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40" name="Freeform 136"/>
            <p:cNvSpPr>
              <a:spLocks/>
            </p:cNvSpPr>
            <p:nvPr/>
          </p:nvSpPr>
          <p:spPr bwMode="auto">
            <a:xfrm>
              <a:off x="1555" y="3533"/>
              <a:ext cx="7" cy="19"/>
            </a:xfrm>
            <a:custGeom>
              <a:avLst/>
              <a:gdLst>
                <a:gd name="T0" fmla="*/ 5 w 14"/>
                <a:gd name="T1" fmla="*/ 38 h 38"/>
                <a:gd name="T2" fmla="*/ 5 w 14"/>
                <a:gd name="T3" fmla="*/ 25 h 38"/>
                <a:gd name="T4" fmla="*/ 9 w 14"/>
                <a:gd name="T5" fmla="*/ 21 h 38"/>
                <a:gd name="T6" fmla="*/ 11 w 14"/>
                <a:gd name="T7" fmla="*/ 17 h 38"/>
                <a:gd name="T8" fmla="*/ 14 w 14"/>
                <a:gd name="T9" fmla="*/ 11 h 38"/>
                <a:gd name="T10" fmla="*/ 9 w 14"/>
                <a:gd name="T11" fmla="*/ 4 h 38"/>
                <a:gd name="T12" fmla="*/ 0 w 1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8">
                  <a:moveTo>
                    <a:pt x="5" y="38"/>
                  </a:moveTo>
                  <a:lnTo>
                    <a:pt x="5" y="25"/>
                  </a:lnTo>
                  <a:lnTo>
                    <a:pt x="9" y="21"/>
                  </a:lnTo>
                  <a:lnTo>
                    <a:pt x="11" y="17"/>
                  </a:lnTo>
                  <a:lnTo>
                    <a:pt x="14" y="11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41" name="Line 137"/>
            <p:cNvSpPr>
              <a:spLocks noChangeShapeType="1"/>
            </p:cNvSpPr>
            <p:nvPr/>
          </p:nvSpPr>
          <p:spPr bwMode="auto">
            <a:xfrm>
              <a:off x="1541" y="3556"/>
              <a:ext cx="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42" name="Line 138"/>
            <p:cNvSpPr>
              <a:spLocks noChangeShapeType="1"/>
            </p:cNvSpPr>
            <p:nvPr/>
          </p:nvSpPr>
          <p:spPr bwMode="auto">
            <a:xfrm>
              <a:off x="1530" y="3723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43" name="Freeform 139"/>
            <p:cNvSpPr>
              <a:spLocks/>
            </p:cNvSpPr>
            <p:nvPr/>
          </p:nvSpPr>
          <p:spPr bwMode="auto">
            <a:xfrm>
              <a:off x="1530" y="3551"/>
              <a:ext cx="38" cy="178"/>
            </a:xfrm>
            <a:custGeom>
              <a:avLst/>
              <a:gdLst>
                <a:gd name="T0" fmla="*/ 22 w 75"/>
                <a:gd name="T1" fmla="*/ 0 h 354"/>
                <a:gd name="T2" fmla="*/ 0 w 75"/>
                <a:gd name="T3" fmla="*/ 352 h 354"/>
                <a:gd name="T4" fmla="*/ 44 w 75"/>
                <a:gd name="T5" fmla="*/ 354 h 354"/>
                <a:gd name="T6" fmla="*/ 75 w 75"/>
                <a:gd name="T7" fmla="*/ 4 h 354"/>
                <a:gd name="T8" fmla="*/ 22 w 75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4">
                  <a:moveTo>
                    <a:pt x="22" y="0"/>
                  </a:moveTo>
                  <a:lnTo>
                    <a:pt x="0" y="352"/>
                  </a:lnTo>
                  <a:lnTo>
                    <a:pt x="44" y="354"/>
                  </a:lnTo>
                  <a:lnTo>
                    <a:pt x="75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44" name="Freeform 140"/>
            <p:cNvSpPr>
              <a:spLocks/>
            </p:cNvSpPr>
            <p:nvPr/>
          </p:nvSpPr>
          <p:spPr bwMode="auto">
            <a:xfrm>
              <a:off x="1554" y="3728"/>
              <a:ext cx="14" cy="42"/>
            </a:xfrm>
            <a:custGeom>
              <a:avLst/>
              <a:gdLst>
                <a:gd name="T0" fmla="*/ 7 w 26"/>
                <a:gd name="T1" fmla="*/ 0 h 84"/>
                <a:gd name="T2" fmla="*/ 0 w 26"/>
                <a:gd name="T3" fmla="*/ 82 h 84"/>
                <a:gd name="T4" fmla="*/ 18 w 26"/>
                <a:gd name="T5" fmla="*/ 84 h 84"/>
                <a:gd name="T6" fmla="*/ 26 w 26"/>
                <a:gd name="T7" fmla="*/ 2 h 84"/>
                <a:gd name="T8" fmla="*/ 7 w 26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4">
                  <a:moveTo>
                    <a:pt x="7" y="0"/>
                  </a:moveTo>
                  <a:lnTo>
                    <a:pt x="0" y="82"/>
                  </a:lnTo>
                  <a:lnTo>
                    <a:pt x="18" y="84"/>
                  </a:lnTo>
                  <a:lnTo>
                    <a:pt x="26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45" name="Freeform 141"/>
            <p:cNvSpPr>
              <a:spLocks/>
            </p:cNvSpPr>
            <p:nvPr/>
          </p:nvSpPr>
          <p:spPr bwMode="auto">
            <a:xfrm>
              <a:off x="1548" y="3767"/>
              <a:ext cx="22" cy="8"/>
            </a:xfrm>
            <a:custGeom>
              <a:avLst/>
              <a:gdLst>
                <a:gd name="T0" fmla="*/ 2 w 44"/>
                <a:gd name="T1" fmla="*/ 0 h 16"/>
                <a:gd name="T2" fmla="*/ 0 w 44"/>
                <a:gd name="T3" fmla="*/ 11 h 16"/>
                <a:gd name="T4" fmla="*/ 41 w 44"/>
                <a:gd name="T5" fmla="*/ 16 h 16"/>
                <a:gd name="T6" fmla="*/ 44 w 44"/>
                <a:gd name="T7" fmla="*/ 4 h 16"/>
                <a:gd name="T8" fmla="*/ 2 w 44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6">
                  <a:moveTo>
                    <a:pt x="2" y="0"/>
                  </a:moveTo>
                  <a:lnTo>
                    <a:pt x="0" y="11"/>
                  </a:lnTo>
                  <a:lnTo>
                    <a:pt x="41" y="16"/>
                  </a:lnTo>
                  <a:lnTo>
                    <a:pt x="44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46" name="Freeform 142"/>
            <p:cNvSpPr>
              <a:spLocks/>
            </p:cNvSpPr>
            <p:nvPr/>
          </p:nvSpPr>
          <p:spPr bwMode="auto">
            <a:xfrm>
              <a:off x="1574" y="3533"/>
              <a:ext cx="8" cy="18"/>
            </a:xfrm>
            <a:custGeom>
              <a:avLst/>
              <a:gdLst>
                <a:gd name="T0" fmla="*/ 5 w 15"/>
                <a:gd name="T1" fmla="*/ 36 h 36"/>
                <a:gd name="T2" fmla="*/ 5 w 15"/>
                <a:gd name="T3" fmla="*/ 25 h 36"/>
                <a:gd name="T4" fmla="*/ 0 w 15"/>
                <a:gd name="T5" fmla="*/ 16 h 36"/>
                <a:gd name="T6" fmla="*/ 0 w 15"/>
                <a:gd name="T7" fmla="*/ 9 h 36"/>
                <a:gd name="T8" fmla="*/ 6 w 15"/>
                <a:gd name="T9" fmla="*/ 3 h 36"/>
                <a:gd name="T10" fmla="*/ 15 w 1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6">
                  <a:moveTo>
                    <a:pt x="5" y="36"/>
                  </a:moveTo>
                  <a:lnTo>
                    <a:pt x="5" y="25"/>
                  </a:lnTo>
                  <a:lnTo>
                    <a:pt x="0" y="16"/>
                  </a:lnTo>
                  <a:lnTo>
                    <a:pt x="0" y="9"/>
                  </a:lnTo>
                  <a:lnTo>
                    <a:pt x="6" y="3"/>
                  </a:lnTo>
                  <a:lnTo>
                    <a:pt x="1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47" name="Freeform 143"/>
            <p:cNvSpPr>
              <a:spLocks/>
            </p:cNvSpPr>
            <p:nvPr/>
          </p:nvSpPr>
          <p:spPr bwMode="auto">
            <a:xfrm>
              <a:off x="1582" y="3533"/>
              <a:ext cx="7" cy="19"/>
            </a:xfrm>
            <a:custGeom>
              <a:avLst/>
              <a:gdLst>
                <a:gd name="T0" fmla="*/ 7 w 14"/>
                <a:gd name="T1" fmla="*/ 38 h 38"/>
                <a:gd name="T2" fmla="*/ 7 w 14"/>
                <a:gd name="T3" fmla="*/ 25 h 38"/>
                <a:gd name="T4" fmla="*/ 10 w 14"/>
                <a:gd name="T5" fmla="*/ 22 h 38"/>
                <a:gd name="T6" fmla="*/ 13 w 14"/>
                <a:gd name="T7" fmla="*/ 18 h 38"/>
                <a:gd name="T8" fmla="*/ 14 w 14"/>
                <a:gd name="T9" fmla="*/ 11 h 38"/>
                <a:gd name="T10" fmla="*/ 13 w 14"/>
                <a:gd name="T11" fmla="*/ 8 h 38"/>
                <a:gd name="T12" fmla="*/ 10 w 14"/>
                <a:gd name="T13" fmla="*/ 6 h 38"/>
                <a:gd name="T14" fmla="*/ 6 w 14"/>
                <a:gd name="T15" fmla="*/ 3 h 38"/>
                <a:gd name="T16" fmla="*/ 0 w 14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7" y="38"/>
                  </a:moveTo>
                  <a:lnTo>
                    <a:pt x="7" y="25"/>
                  </a:lnTo>
                  <a:lnTo>
                    <a:pt x="10" y="22"/>
                  </a:lnTo>
                  <a:lnTo>
                    <a:pt x="13" y="18"/>
                  </a:lnTo>
                  <a:lnTo>
                    <a:pt x="14" y="11"/>
                  </a:lnTo>
                  <a:lnTo>
                    <a:pt x="13" y="8"/>
                  </a:lnTo>
                  <a:lnTo>
                    <a:pt x="10" y="6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48" name="Line 144"/>
            <p:cNvSpPr>
              <a:spLocks noChangeShapeType="1"/>
            </p:cNvSpPr>
            <p:nvPr/>
          </p:nvSpPr>
          <p:spPr bwMode="auto">
            <a:xfrm>
              <a:off x="1566" y="3556"/>
              <a:ext cx="26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49" name="Line 145"/>
            <p:cNvSpPr>
              <a:spLocks noChangeShapeType="1"/>
            </p:cNvSpPr>
            <p:nvPr/>
          </p:nvSpPr>
          <p:spPr bwMode="auto">
            <a:xfrm>
              <a:off x="1553" y="3723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50" name="Freeform 146"/>
            <p:cNvSpPr>
              <a:spLocks/>
            </p:cNvSpPr>
            <p:nvPr/>
          </p:nvSpPr>
          <p:spPr bwMode="auto">
            <a:xfrm>
              <a:off x="1551" y="3551"/>
              <a:ext cx="42" cy="178"/>
            </a:xfrm>
            <a:custGeom>
              <a:avLst/>
              <a:gdLst>
                <a:gd name="T0" fmla="*/ 32 w 84"/>
                <a:gd name="T1" fmla="*/ 0 h 354"/>
                <a:gd name="T2" fmla="*/ 0 w 84"/>
                <a:gd name="T3" fmla="*/ 352 h 354"/>
                <a:gd name="T4" fmla="*/ 44 w 84"/>
                <a:gd name="T5" fmla="*/ 354 h 354"/>
                <a:gd name="T6" fmla="*/ 84 w 84"/>
                <a:gd name="T7" fmla="*/ 4 h 354"/>
                <a:gd name="T8" fmla="*/ 32 w 84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4">
                  <a:moveTo>
                    <a:pt x="32" y="0"/>
                  </a:moveTo>
                  <a:lnTo>
                    <a:pt x="0" y="352"/>
                  </a:lnTo>
                  <a:lnTo>
                    <a:pt x="44" y="354"/>
                  </a:lnTo>
                  <a:lnTo>
                    <a:pt x="84" y="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51" name="Freeform 147"/>
            <p:cNvSpPr>
              <a:spLocks/>
            </p:cNvSpPr>
            <p:nvPr/>
          </p:nvSpPr>
          <p:spPr bwMode="auto">
            <a:xfrm>
              <a:off x="1596" y="3726"/>
              <a:ext cx="16" cy="42"/>
            </a:xfrm>
            <a:custGeom>
              <a:avLst/>
              <a:gdLst>
                <a:gd name="T0" fmla="*/ 11 w 31"/>
                <a:gd name="T1" fmla="*/ 0 h 84"/>
                <a:gd name="T2" fmla="*/ 0 w 31"/>
                <a:gd name="T3" fmla="*/ 82 h 84"/>
                <a:gd name="T4" fmla="*/ 18 w 31"/>
                <a:gd name="T5" fmla="*/ 84 h 84"/>
                <a:gd name="T6" fmla="*/ 31 w 31"/>
                <a:gd name="T7" fmla="*/ 2 h 84"/>
                <a:gd name="T8" fmla="*/ 11 w 31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4">
                  <a:moveTo>
                    <a:pt x="11" y="0"/>
                  </a:moveTo>
                  <a:lnTo>
                    <a:pt x="0" y="82"/>
                  </a:lnTo>
                  <a:lnTo>
                    <a:pt x="18" y="84"/>
                  </a:lnTo>
                  <a:lnTo>
                    <a:pt x="3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52" name="Freeform 148"/>
            <p:cNvSpPr>
              <a:spLocks/>
            </p:cNvSpPr>
            <p:nvPr/>
          </p:nvSpPr>
          <p:spPr bwMode="auto">
            <a:xfrm>
              <a:off x="1590" y="3766"/>
              <a:ext cx="21" cy="9"/>
            </a:xfrm>
            <a:custGeom>
              <a:avLst/>
              <a:gdLst>
                <a:gd name="T0" fmla="*/ 2 w 42"/>
                <a:gd name="T1" fmla="*/ 0 h 19"/>
                <a:gd name="T2" fmla="*/ 0 w 42"/>
                <a:gd name="T3" fmla="*/ 12 h 19"/>
                <a:gd name="T4" fmla="*/ 42 w 42"/>
                <a:gd name="T5" fmla="*/ 19 h 19"/>
                <a:gd name="T6" fmla="*/ 42 w 42"/>
                <a:gd name="T7" fmla="*/ 7 h 19"/>
                <a:gd name="T8" fmla="*/ 2 w 4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2" y="0"/>
                  </a:moveTo>
                  <a:lnTo>
                    <a:pt x="0" y="12"/>
                  </a:lnTo>
                  <a:lnTo>
                    <a:pt x="42" y="19"/>
                  </a:lnTo>
                  <a:lnTo>
                    <a:pt x="42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53" name="Freeform 149"/>
            <p:cNvSpPr>
              <a:spLocks/>
            </p:cNvSpPr>
            <p:nvPr/>
          </p:nvSpPr>
          <p:spPr bwMode="auto">
            <a:xfrm>
              <a:off x="1627" y="3533"/>
              <a:ext cx="9" cy="18"/>
            </a:xfrm>
            <a:custGeom>
              <a:avLst/>
              <a:gdLst>
                <a:gd name="T0" fmla="*/ 2 w 16"/>
                <a:gd name="T1" fmla="*/ 36 h 36"/>
                <a:gd name="T2" fmla="*/ 5 w 16"/>
                <a:gd name="T3" fmla="*/ 25 h 36"/>
                <a:gd name="T4" fmla="*/ 0 w 16"/>
                <a:gd name="T5" fmla="*/ 16 h 36"/>
                <a:gd name="T6" fmla="*/ 0 w 16"/>
                <a:gd name="T7" fmla="*/ 9 h 36"/>
                <a:gd name="T8" fmla="*/ 7 w 16"/>
                <a:gd name="T9" fmla="*/ 3 h 36"/>
                <a:gd name="T10" fmla="*/ 16 w 16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6">
                  <a:moveTo>
                    <a:pt x="2" y="36"/>
                  </a:moveTo>
                  <a:lnTo>
                    <a:pt x="5" y="25"/>
                  </a:lnTo>
                  <a:lnTo>
                    <a:pt x="0" y="16"/>
                  </a:lnTo>
                  <a:lnTo>
                    <a:pt x="0" y="9"/>
                  </a:lnTo>
                  <a:lnTo>
                    <a:pt x="7" y="3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54" name="Freeform 150"/>
            <p:cNvSpPr>
              <a:spLocks/>
            </p:cNvSpPr>
            <p:nvPr/>
          </p:nvSpPr>
          <p:spPr bwMode="auto">
            <a:xfrm>
              <a:off x="1636" y="3533"/>
              <a:ext cx="6" cy="19"/>
            </a:xfrm>
            <a:custGeom>
              <a:avLst/>
              <a:gdLst>
                <a:gd name="T0" fmla="*/ 2 w 13"/>
                <a:gd name="T1" fmla="*/ 38 h 38"/>
                <a:gd name="T2" fmla="*/ 5 w 13"/>
                <a:gd name="T3" fmla="*/ 29 h 38"/>
                <a:gd name="T4" fmla="*/ 8 w 13"/>
                <a:gd name="T5" fmla="*/ 24 h 38"/>
                <a:gd name="T6" fmla="*/ 10 w 13"/>
                <a:gd name="T7" fmla="*/ 19 h 38"/>
                <a:gd name="T8" fmla="*/ 13 w 13"/>
                <a:gd name="T9" fmla="*/ 17 h 38"/>
                <a:gd name="T10" fmla="*/ 13 w 13"/>
                <a:gd name="T11" fmla="*/ 14 h 38"/>
                <a:gd name="T12" fmla="*/ 12 w 13"/>
                <a:gd name="T13" fmla="*/ 9 h 38"/>
                <a:gd name="T14" fmla="*/ 9 w 13"/>
                <a:gd name="T15" fmla="*/ 6 h 38"/>
                <a:gd name="T16" fmla="*/ 6 w 13"/>
                <a:gd name="T17" fmla="*/ 3 h 38"/>
                <a:gd name="T18" fmla="*/ 0 w 1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8">
                  <a:moveTo>
                    <a:pt x="2" y="38"/>
                  </a:moveTo>
                  <a:lnTo>
                    <a:pt x="5" y="29"/>
                  </a:lnTo>
                  <a:lnTo>
                    <a:pt x="8" y="24"/>
                  </a:lnTo>
                  <a:lnTo>
                    <a:pt x="10" y="19"/>
                  </a:lnTo>
                  <a:lnTo>
                    <a:pt x="13" y="17"/>
                  </a:lnTo>
                  <a:lnTo>
                    <a:pt x="13" y="14"/>
                  </a:lnTo>
                  <a:lnTo>
                    <a:pt x="12" y="9"/>
                  </a:lnTo>
                  <a:lnTo>
                    <a:pt x="9" y="6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55" name="Line 151"/>
            <p:cNvSpPr>
              <a:spLocks noChangeShapeType="1"/>
            </p:cNvSpPr>
            <p:nvPr/>
          </p:nvSpPr>
          <p:spPr bwMode="auto">
            <a:xfrm>
              <a:off x="1619" y="3555"/>
              <a:ext cx="25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56" name="Line 152"/>
            <p:cNvSpPr>
              <a:spLocks noChangeShapeType="1"/>
            </p:cNvSpPr>
            <p:nvPr/>
          </p:nvSpPr>
          <p:spPr bwMode="auto">
            <a:xfrm>
              <a:off x="1598" y="3722"/>
              <a:ext cx="2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57" name="Freeform 153"/>
            <p:cNvSpPr>
              <a:spLocks/>
            </p:cNvSpPr>
            <p:nvPr/>
          </p:nvSpPr>
          <p:spPr bwMode="auto">
            <a:xfrm>
              <a:off x="1596" y="3550"/>
              <a:ext cx="49" cy="179"/>
            </a:xfrm>
            <a:custGeom>
              <a:avLst/>
              <a:gdLst>
                <a:gd name="T0" fmla="*/ 47 w 98"/>
                <a:gd name="T1" fmla="*/ 0 h 357"/>
                <a:gd name="T2" fmla="*/ 0 w 98"/>
                <a:gd name="T3" fmla="*/ 351 h 357"/>
                <a:gd name="T4" fmla="*/ 40 w 98"/>
                <a:gd name="T5" fmla="*/ 357 h 357"/>
                <a:gd name="T6" fmla="*/ 98 w 98"/>
                <a:gd name="T7" fmla="*/ 7 h 357"/>
                <a:gd name="T8" fmla="*/ 47 w 98"/>
                <a:gd name="T9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57">
                  <a:moveTo>
                    <a:pt x="47" y="0"/>
                  </a:moveTo>
                  <a:lnTo>
                    <a:pt x="0" y="351"/>
                  </a:lnTo>
                  <a:lnTo>
                    <a:pt x="40" y="357"/>
                  </a:lnTo>
                  <a:lnTo>
                    <a:pt x="98" y="7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58" name="Freeform 154"/>
            <p:cNvSpPr>
              <a:spLocks/>
            </p:cNvSpPr>
            <p:nvPr/>
          </p:nvSpPr>
          <p:spPr bwMode="auto">
            <a:xfrm>
              <a:off x="1574" y="3728"/>
              <a:ext cx="15" cy="40"/>
            </a:xfrm>
            <a:custGeom>
              <a:avLst/>
              <a:gdLst>
                <a:gd name="T0" fmla="*/ 11 w 29"/>
                <a:gd name="T1" fmla="*/ 0 h 82"/>
                <a:gd name="T2" fmla="*/ 0 w 29"/>
                <a:gd name="T3" fmla="*/ 80 h 82"/>
                <a:gd name="T4" fmla="*/ 20 w 29"/>
                <a:gd name="T5" fmla="*/ 82 h 82"/>
                <a:gd name="T6" fmla="*/ 29 w 29"/>
                <a:gd name="T7" fmla="*/ 2 h 82"/>
                <a:gd name="T8" fmla="*/ 11 w 29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2">
                  <a:moveTo>
                    <a:pt x="11" y="0"/>
                  </a:moveTo>
                  <a:lnTo>
                    <a:pt x="0" y="80"/>
                  </a:lnTo>
                  <a:lnTo>
                    <a:pt x="20" y="82"/>
                  </a:lnTo>
                  <a:lnTo>
                    <a:pt x="29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59" name="Freeform 155"/>
            <p:cNvSpPr>
              <a:spLocks/>
            </p:cNvSpPr>
            <p:nvPr/>
          </p:nvSpPr>
          <p:spPr bwMode="auto">
            <a:xfrm>
              <a:off x="1569" y="3767"/>
              <a:ext cx="21" cy="8"/>
            </a:xfrm>
            <a:custGeom>
              <a:avLst/>
              <a:gdLst>
                <a:gd name="T0" fmla="*/ 3 w 43"/>
                <a:gd name="T1" fmla="*/ 0 h 16"/>
                <a:gd name="T2" fmla="*/ 0 w 43"/>
                <a:gd name="T3" fmla="*/ 9 h 16"/>
                <a:gd name="T4" fmla="*/ 43 w 43"/>
                <a:gd name="T5" fmla="*/ 16 h 16"/>
                <a:gd name="T6" fmla="*/ 43 w 43"/>
                <a:gd name="T7" fmla="*/ 4 h 16"/>
                <a:gd name="T8" fmla="*/ 3 w 4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6">
                  <a:moveTo>
                    <a:pt x="3" y="0"/>
                  </a:moveTo>
                  <a:lnTo>
                    <a:pt x="0" y="9"/>
                  </a:lnTo>
                  <a:lnTo>
                    <a:pt x="43" y="16"/>
                  </a:lnTo>
                  <a:lnTo>
                    <a:pt x="43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60" name="Freeform 156"/>
            <p:cNvSpPr>
              <a:spLocks/>
            </p:cNvSpPr>
            <p:nvPr/>
          </p:nvSpPr>
          <p:spPr bwMode="auto">
            <a:xfrm>
              <a:off x="1601" y="3533"/>
              <a:ext cx="8" cy="18"/>
            </a:xfrm>
            <a:custGeom>
              <a:avLst/>
              <a:gdLst>
                <a:gd name="T0" fmla="*/ 2 w 16"/>
                <a:gd name="T1" fmla="*/ 36 h 36"/>
                <a:gd name="T2" fmla="*/ 5 w 16"/>
                <a:gd name="T3" fmla="*/ 25 h 36"/>
                <a:gd name="T4" fmla="*/ 0 w 16"/>
                <a:gd name="T5" fmla="*/ 16 h 36"/>
                <a:gd name="T6" fmla="*/ 0 w 16"/>
                <a:gd name="T7" fmla="*/ 9 h 36"/>
                <a:gd name="T8" fmla="*/ 6 w 16"/>
                <a:gd name="T9" fmla="*/ 3 h 36"/>
                <a:gd name="T10" fmla="*/ 16 w 16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6">
                  <a:moveTo>
                    <a:pt x="2" y="36"/>
                  </a:moveTo>
                  <a:lnTo>
                    <a:pt x="5" y="25"/>
                  </a:lnTo>
                  <a:lnTo>
                    <a:pt x="0" y="16"/>
                  </a:lnTo>
                  <a:lnTo>
                    <a:pt x="0" y="9"/>
                  </a:lnTo>
                  <a:lnTo>
                    <a:pt x="6" y="3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61" name="Freeform 157"/>
            <p:cNvSpPr>
              <a:spLocks/>
            </p:cNvSpPr>
            <p:nvPr/>
          </p:nvSpPr>
          <p:spPr bwMode="auto">
            <a:xfrm>
              <a:off x="1609" y="3533"/>
              <a:ext cx="6" cy="19"/>
            </a:xfrm>
            <a:custGeom>
              <a:avLst/>
              <a:gdLst>
                <a:gd name="T0" fmla="*/ 4 w 13"/>
                <a:gd name="T1" fmla="*/ 38 h 38"/>
                <a:gd name="T2" fmla="*/ 4 w 13"/>
                <a:gd name="T3" fmla="*/ 29 h 38"/>
                <a:gd name="T4" fmla="*/ 8 w 13"/>
                <a:gd name="T5" fmla="*/ 24 h 38"/>
                <a:gd name="T6" fmla="*/ 10 w 13"/>
                <a:gd name="T7" fmla="*/ 19 h 38"/>
                <a:gd name="T8" fmla="*/ 13 w 13"/>
                <a:gd name="T9" fmla="*/ 11 h 38"/>
                <a:gd name="T10" fmla="*/ 12 w 13"/>
                <a:gd name="T11" fmla="*/ 8 h 38"/>
                <a:gd name="T12" fmla="*/ 9 w 13"/>
                <a:gd name="T13" fmla="*/ 6 h 38"/>
                <a:gd name="T14" fmla="*/ 6 w 13"/>
                <a:gd name="T15" fmla="*/ 3 h 38"/>
                <a:gd name="T16" fmla="*/ 0 w 13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8">
                  <a:moveTo>
                    <a:pt x="4" y="38"/>
                  </a:moveTo>
                  <a:lnTo>
                    <a:pt x="4" y="29"/>
                  </a:lnTo>
                  <a:lnTo>
                    <a:pt x="8" y="24"/>
                  </a:lnTo>
                  <a:lnTo>
                    <a:pt x="10" y="19"/>
                  </a:lnTo>
                  <a:lnTo>
                    <a:pt x="13" y="11"/>
                  </a:lnTo>
                  <a:lnTo>
                    <a:pt x="12" y="8"/>
                  </a:lnTo>
                  <a:lnTo>
                    <a:pt x="9" y="6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62" name="Line 158"/>
            <p:cNvSpPr>
              <a:spLocks noChangeShapeType="1"/>
            </p:cNvSpPr>
            <p:nvPr/>
          </p:nvSpPr>
          <p:spPr bwMode="auto">
            <a:xfrm>
              <a:off x="1592" y="3556"/>
              <a:ext cx="27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63" name="Line 159"/>
            <p:cNvSpPr>
              <a:spLocks noChangeShapeType="1"/>
            </p:cNvSpPr>
            <p:nvPr/>
          </p:nvSpPr>
          <p:spPr bwMode="auto">
            <a:xfrm>
              <a:off x="1574" y="3722"/>
              <a:ext cx="22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64" name="Freeform 160"/>
            <p:cNvSpPr>
              <a:spLocks/>
            </p:cNvSpPr>
            <p:nvPr/>
          </p:nvSpPr>
          <p:spPr bwMode="auto">
            <a:xfrm>
              <a:off x="1574" y="3551"/>
              <a:ext cx="45" cy="178"/>
            </a:xfrm>
            <a:custGeom>
              <a:avLst/>
              <a:gdLst>
                <a:gd name="T0" fmla="*/ 38 w 89"/>
                <a:gd name="T1" fmla="*/ 0 h 354"/>
                <a:gd name="T2" fmla="*/ 0 w 89"/>
                <a:gd name="T3" fmla="*/ 350 h 354"/>
                <a:gd name="T4" fmla="*/ 44 w 89"/>
                <a:gd name="T5" fmla="*/ 354 h 354"/>
                <a:gd name="T6" fmla="*/ 89 w 89"/>
                <a:gd name="T7" fmla="*/ 6 h 354"/>
                <a:gd name="T8" fmla="*/ 38 w 89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54">
                  <a:moveTo>
                    <a:pt x="38" y="0"/>
                  </a:moveTo>
                  <a:lnTo>
                    <a:pt x="0" y="350"/>
                  </a:lnTo>
                  <a:lnTo>
                    <a:pt x="44" y="354"/>
                  </a:lnTo>
                  <a:lnTo>
                    <a:pt x="89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65" name="Freeform 161"/>
            <p:cNvSpPr>
              <a:spLocks/>
            </p:cNvSpPr>
            <p:nvPr/>
          </p:nvSpPr>
          <p:spPr bwMode="auto">
            <a:xfrm>
              <a:off x="1638" y="3725"/>
              <a:ext cx="17" cy="42"/>
            </a:xfrm>
            <a:custGeom>
              <a:avLst/>
              <a:gdLst>
                <a:gd name="T0" fmla="*/ 16 w 33"/>
                <a:gd name="T1" fmla="*/ 0 h 84"/>
                <a:gd name="T2" fmla="*/ 0 w 33"/>
                <a:gd name="T3" fmla="*/ 79 h 84"/>
                <a:gd name="T4" fmla="*/ 18 w 33"/>
                <a:gd name="T5" fmla="*/ 84 h 84"/>
                <a:gd name="T6" fmla="*/ 33 w 33"/>
                <a:gd name="T7" fmla="*/ 4 h 84"/>
                <a:gd name="T8" fmla="*/ 16 w 33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4">
                  <a:moveTo>
                    <a:pt x="16" y="0"/>
                  </a:moveTo>
                  <a:lnTo>
                    <a:pt x="0" y="79"/>
                  </a:lnTo>
                  <a:lnTo>
                    <a:pt x="18" y="84"/>
                  </a:lnTo>
                  <a:lnTo>
                    <a:pt x="33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66" name="Freeform 162"/>
            <p:cNvSpPr>
              <a:spLocks/>
            </p:cNvSpPr>
            <p:nvPr/>
          </p:nvSpPr>
          <p:spPr bwMode="auto">
            <a:xfrm>
              <a:off x="1632" y="3765"/>
              <a:ext cx="20" cy="9"/>
            </a:xfrm>
            <a:custGeom>
              <a:avLst/>
              <a:gdLst>
                <a:gd name="T0" fmla="*/ 2 w 40"/>
                <a:gd name="T1" fmla="*/ 0 h 19"/>
                <a:gd name="T2" fmla="*/ 0 w 40"/>
                <a:gd name="T3" fmla="*/ 12 h 19"/>
                <a:gd name="T4" fmla="*/ 38 w 40"/>
                <a:gd name="T5" fmla="*/ 19 h 19"/>
                <a:gd name="T6" fmla="*/ 40 w 40"/>
                <a:gd name="T7" fmla="*/ 7 h 19"/>
                <a:gd name="T8" fmla="*/ 2 w 4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9">
                  <a:moveTo>
                    <a:pt x="2" y="0"/>
                  </a:moveTo>
                  <a:lnTo>
                    <a:pt x="0" y="12"/>
                  </a:lnTo>
                  <a:lnTo>
                    <a:pt x="38" y="19"/>
                  </a:lnTo>
                  <a:lnTo>
                    <a:pt x="4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67" name="Freeform 163"/>
            <p:cNvSpPr>
              <a:spLocks/>
            </p:cNvSpPr>
            <p:nvPr/>
          </p:nvSpPr>
          <p:spPr bwMode="auto">
            <a:xfrm>
              <a:off x="1680" y="3535"/>
              <a:ext cx="10" cy="17"/>
            </a:xfrm>
            <a:custGeom>
              <a:avLst/>
              <a:gdLst>
                <a:gd name="T0" fmla="*/ 2 w 19"/>
                <a:gd name="T1" fmla="*/ 36 h 36"/>
                <a:gd name="T2" fmla="*/ 6 w 19"/>
                <a:gd name="T3" fmla="*/ 27 h 36"/>
                <a:gd name="T4" fmla="*/ 2 w 19"/>
                <a:gd name="T5" fmla="*/ 20 h 36"/>
                <a:gd name="T6" fmla="*/ 1 w 19"/>
                <a:gd name="T7" fmla="*/ 16 h 36"/>
                <a:gd name="T8" fmla="*/ 0 w 19"/>
                <a:gd name="T9" fmla="*/ 9 h 36"/>
                <a:gd name="T10" fmla="*/ 4 w 19"/>
                <a:gd name="T11" fmla="*/ 6 h 36"/>
                <a:gd name="T12" fmla="*/ 8 w 19"/>
                <a:gd name="T13" fmla="*/ 4 h 36"/>
                <a:gd name="T14" fmla="*/ 14 w 19"/>
                <a:gd name="T15" fmla="*/ 1 h 36"/>
                <a:gd name="T16" fmla="*/ 19 w 1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6">
                  <a:moveTo>
                    <a:pt x="2" y="36"/>
                  </a:moveTo>
                  <a:lnTo>
                    <a:pt x="6" y="27"/>
                  </a:lnTo>
                  <a:lnTo>
                    <a:pt x="2" y="20"/>
                  </a:lnTo>
                  <a:lnTo>
                    <a:pt x="1" y="16"/>
                  </a:lnTo>
                  <a:lnTo>
                    <a:pt x="0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4" y="1"/>
                  </a:lnTo>
                  <a:lnTo>
                    <a:pt x="1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68" name="Freeform 164"/>
            <p:cNvSpPr>
              <a:spLocks/>
            </p:cNvSpPr>
            <p:nvPr/>
          </p:nvSpPr>
          <p:spPr bwMode="auto">
            <a:xfrm>
              <a:off x="1690" y="3535"/>
              <a:ext cx="4" cy="20"/>
            </a:xfrm>
            <a:custGeom>
              <a:avLst/>
              <a:gdLst>
                <a:gd name="T0" fmla="*/ 0 w 10"/>
                <a:gd name="T1" fmla="*/ 40 h 40"/>
                <a:gd name="T2" fmla="*/ 3 w 10"/>
                <a:gd name="T3" fmla="*/ 29 h 40"/>
                <a:gd name="T4" fmla="*/ 8 w 10"/>
                <a:gd name="T5" fmla="*/ 21 h 40"/>
                <a:gd name="T6" fmla="*/ 10 w 10"/>
                <a:gd name="T7" fmla="*/ 17 h 40"/>
                <a:gd name="T8" fmla="*/ 10 w 10"/>
                <a:gd name="T9" fmla="*/ 14 h 40"/>
                <a:gd name="T10" fmla="*/ 7 w 10"/>
                <a:gd name="T11" fmla="*/ 7 h 40"/>
                <a:gd name="T12" fmla="*/ 0 w 10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0">
                  <a:moveTo>
                    <a:pt x="0" y="40"/>
                  </a:moveTo>
                  <a:lnTo>
                    <a:pt x="3" y="29"/>
                  </a:lnTo>
                  <a:lnTo>
                    <a:pt x="8" y="21"/>
                  </a:lnTo>
                  <a:lnTo>
                    <a:pt x="10" y="17"/>
                  </a:lnTo>
                  <a:lnTo>
                    <a:pt x="10" y="14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69" name="Line 165"/>
            <p:cNvSpPr>
              <a:spLocks noChangeShapeType="1"/>
            </p:cNvSpPr>
            <p:nvPr/>
          </p:nvSpPr>
          <p:spPr bwMode="auto">
            <a:xfrm>
              <a:off x="1672" y="3555"/>
              <a:ext cx="25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70" name="Line 166"/>
            <p:cNvSpPr>
              <a:spLocks noChangeShapeType="1"/>
            </p:cNvSpPr>
            <p:nvPr/>
          </p:nvSpPr>
          <p:spPr bwMode="auto">
            <a:xfrm>
              <a:off x="1641" y="3721"/>
              <a:ext cx="2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71" name="Freeform 167"/>
            <p:cNvSpPr>
              <a:spLocks/>
            </p:cNvSpPr>
            <p:nvPr/>
          </p:nvSpPr>
          <p:spPr bwMode="auto">
            <a:xfrm>
              <a:off x="1640" y="3551"/>
              <a:ext cx="58" cy="178"/>
            </a:xfrm>
            <a:custGeom>
              <a:avLst/>
              <a:gdLst>
                <a:gd name="T0" fmla="*/ 67 w 118"/>
                <a:gd name="T1" fmla="*/ 0 h 354"/>
                <a:gd name="T2" fmla="*/ 0 w 118"/>
                <a:gd name="T3" fmla="*/ 348 h 354"/>
                <a:gd name="T4" fmla="*/ 43 w 118"/>
                <a:gd name="T5" fmla="*/ 354 h 354"/>
                <a:gd name="T6" fmla="*/ 118 w 118"/>
                <a:gd name="T7" fmla="*/ 9 h 354"/>
                <a:gd name="T8" fmla="*/ 67 w 118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354">
                  <a:moveTo>
                    <a:pt x="67" y="0"/>
                  </a:moveTo>
                  <a:lnTo>
                    <a:pt x="0" y="348"/>
                  </a:lnTo>
                  <a:lnTo>
                    <a:pt x="43" y="354"/>
                  </a:lnTo>
                  <a:lnTo>
                    <a:pt x="118" y="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72" name="Freeform 168"/>
            <p:cNvSpPr>
              <a:spLocks/>
            </p:cNvSpPr>
            <p:nvPr/>
          </p:nvSpPr>
          <p:spPr bwMode="auto">
            <a:xfrm>
              <a:off x="1617" y="3726"/>
              <a:ext cx="16" cy="41"/>
            </a:xfrm>
            <a:custGeom>
              <a:avLst/>
              <a:gdLst>
                <a:gd name="T0" fmla="*/ 14 w 33"/>
                <a:gd name="T1" fmla="*/ 0 h 82"/>
                <a:gd name="T2" fmla="*/ 0 w 33"/>
                <a:gd name="T3" fmla="*/ 79 h 82"/>
                <a:gd name="T4" fmla="*/ 20 w 33"/>
                <a:gd name="T5" fmla="*/ 82 h 82"/>
                <a:gd name="T6" fmla="*/ 33 w 33"/>
                <a:gd name="T7" fmla="*/ 2 h 82"/>
                <a:gd name="T8" fmla="*/ 14 w 33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2">
                  <a:moveTo>
                    <a:pt x="14" y="0"/>
                  </a:moveTo>
                  <a:lnTo>
                    <a:pt x="0" y="79"/>
                  </a:lnTo>
                  <a:lnTo>
                    <a:pt x="20" y="82"/>
                  </a:lnTo>
                  <a:lnTo>
                    <a:pt x="33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73" name="Freeform 169"/>
            <p:cNvSpPr>
              <a:spLocks/>
            </p:cNvSpPr>
            <p:nvPr/>
          </p:nvSpPr>
          <p:spPr bwMode="auto">
            <a:xfrm>
              <a:off x="1612" y="3765"/>
              <a:ext cx="20" cy="9"/>
            </a:xfrm>
            <a:custGeom>
              <a:avLst/>
              <a:gdLst>
                <a:gd name="T0" fmla="*/ 2 w 40"/>
                <a:gd name="T1" fmla="*/ 0 h 19"/>
                <a:gd name="T2" fmla="*/ 0 w 40"/>
                <a:gd name="T3" fmla="*/ 12 h 19"/>
                <a:gd name="T4" fmla="*/ 38 w 40"/>
                <a:gd name="T5" fmla="*/ 19 h 19"/>
                <a:gd name="T6" fmla="*/ 40 w 40"/>
                <a:gd name="T7" fmla="*/ 7 h 19"/>
                <a:gd name="T8" fmla="*/ 2 w 4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9">
                  <a:moveTo>
                    <a:pt x="2" y="0"/>
                  </a:moveTo>
                  <a:lnTo>
                    <a:pt x="0" y="12"/>
                  </a:lnTo>
                  <a:lnTo>
                    <a:pt x="38" y="19"/>
                  </a:lnTo>
                  <a:lnTo>
                    <a:pt x="4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74" name="Freeform 170"/>
            <p:cNvSpPr>
              <a:spLocks/>
            </p:cNvSpPr>
            <p:nvPr/>
          </p:nvSpPr>
          <p:spPr bwMode="auto">
            <a:xfrm>
              <a:off x="1654" y="3535"/>
              <a:ext cx="8" cy="17"/>
            </a:xfrm>
            <a:custGeom>
              <a:avLst/>
              <a:gdLst>
                <a:gd name="T0" fmla="*/ 2 w 16"/>
                <a:gd name="T1" fmla="*/ 36 h 36"/>
                <a:gd name="T2" fmla="*/ 5 w 16"/>
                <a:gd name="T3" fmla="*/ 27 h 36"/>
                <a:gd name="T4" fmla="*/ 2 w 16"/>
                <a:gd name="T5" fmla="*/ 20 h 36"/>
                <a:gd name="T6" fmla="*/ 1 w 16"/>
                <a:gd name="T7" fmla="*/ 15 h 36"/>
                <a:gd name="T8" fmla="*/ 0 w 16"/>
                <a:gd name="T9" fmla="*/ 7 h 36"/>
                <a:gd name="T10" fmla="*/ 7 w 16"/>
                <a:gd name="T11" fmla="*/ 2 h 36"/>
                <a:gd name="T12" fmla="*/ 16 w 1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6">
                  <a:moveTo>
                    <a:pt x="2" y="36"/>
                  </a:moveTo>
                  <a:lnTo>
                    <a:pt x="5" y="27"/>
                  </a:lnTo>
                  <a:lnTo>
                    <a:pt x="2" y="20"/>
                  </a:lnTo>
                  <a:lnTo>
                    <a:pt x="1" y="15"/>
                  </a:lnTo>
                  <a:lnTo>
                    <a:pt x="0" y="7"/>
                  </a:lnTo>
                  <a:lnTo>
                    <a:pt x="7" y="2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75" name="Freeform 171"/>
            <p:cNvSpPr>
              <a:spLocks/>
            </p:cNvSpPr>
            <p:nvPr/>
          </p:nvSpPr>
          <p:spPr bwMode="auto">
            <a:xfrm>
              <a:off x="1662" y="3535"/>
              <a:ext cx="6" cy="19"/>
            </a:xfrm>
            <a:custGeom>
              <a:avLst/>
              <a:gdLst>
                <a:gd name="T0" fmla="*/ 2 w 13"/>
                <a:gd name="T1" fmla="*/ 38 h 38"/>
                <a:gd name="T2" fmla="*/ 2 w 13"/>
                <a:gd name="T3" fmla="*/ 29 h 38"/>
                <a:gd name="T4" fmla="*/ 5 w 13"/>
                <a:gd name="T5" fmla="*/ 27 h 38"/>
                <a:gd name="T6" fmla="*/ 8 w 13"/>
                <a:gd name="T7" fmla="*/ 24 h 38"/>
                <a:gd name="T8" fmla="*/ 12 w 13"/>
                <a:gd name="T9" fmla="*/ 20 h 38"/>
                <a:gd name="T10" fmla="*/ 13 w 13"/>
                <a:gd name="T11" fmla="*/ 16 h 38"/>
                <a:gd name="T12" fmla="*/ 13 w 13"/>
                <a:gd name="T13" fmla="*/ 12 h 38"/>
                <a:gd name="T14" fmla="*/ 10 w 13"/>
                <a:gd name="T15" fmla="*/ 5 h 38"/>
                <a:gd name="T16" fmla="*/ 7 w 13"/>
                <a:gd name="T17" fmla="*/ 2 h 38"/>
                <a:gd name="T18" fmla="*/ 0 w 1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8">
                  <a:moveTo>
                    <a:pt x="2" y="38"/>
                  </a:moveTo>
                  <a:lnTo>
                    <a:pt x="2" y="29"/>
                  </a:lnTo>
                  <a:lnTo>
                    <a:pt x="5" y="27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13" y="16"/>
                  </a:lnTo>
                  <a:lnTo>
                    <a:pt x="13" y="12"/>
                  </a:lnTo>
                  <a:lnTo>
                    <a:pt x="10" y="5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76" name="Line 172"/>
            <p:cNvSpPr>
              <a:spLocks noChangeShapeType="1"/>
            </p:cNvSpPr>
            <p:nvPr/>
          </p:nvSpPr>
          <p:spPr bwMode="auto">
            <a:xfrm>
              <a:off x="1645" y="3555"/>
              <a:ext cx="26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77" name="Line 173"/>
            <p:cNvSpPr>
              <a:spLocks noChangeShapeType="1"/>
            </p:cNvSpPr>
            <p:nvPr/>
          </p:nvSpPr>
          <p:spPr bwMode="auto">
            <a:xfrm>
              <a:off x="1619" y="3721"/>
              <a:ext cx="2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78" name="Freeform 174"/>
            <p:cNvSpPr>
              <a:spLocks/>
            </p:cNvSpPr>
            <p:nvPr/>
          </p:nvSpPr>
          <p:spPr bwMode="auto">
            <a:xfrm>
              <a:off x="1618" y="3550"/>
              <a:ext cx="54" cy="179"/>
            </a:xfrm>
            <a:custGeom>
              <a:avLst/>
              <a:gdLst>
                <a:gd name="T0" fmla="*/ 58 w 109"/>
                <a:gd name="T1" fmla="*/ 0 h 357"/>
                <a:gd name="T2" fmla="*/ 0 w 109"/>
                <a:gd name="T3" fmla="*/ 351 h 357"/>
                <a:gd name="T4" fmla="*/ 44 w 109"/>
                <a:gd name="T5" fmla="*/ 357 h 357"/>
                <a:gd name="T6" fmla="*/ 109 w 109"/>
                <a:gd name="T7" fmla="*/ 9 h 357"/>
                <a:gd name="T8" fmla="*/ 58 w 109"/>
                <a:gd name="T9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57">
                  <a:moveTo>
                    <a:pt x="58" y="0"/>
                  </a:moveTo>
                  <a:lnTo>
                    <a:pt x="0" y="351"/>
                  </a:lnTo>
                  <a:lnTo>
                    <a:pt x="44" y="357"/>
                  </a:lnTo>
                  <a:lnTo>
                    <a:pt x="109" y="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79" name="Freeform 175"/>
            <p:cNvSpPr>
              <a:spLocks/>
            </p:cNvSpPr>
            <p:nvPr/>
          </p:nvSpPr>
          <p:spPr bwMode="auto">
            <a:xfrm>
              <a:off x="1632" y="3764"/>
              <a:ext cx="20" cy="10"/>
            </a:xfrm>
            <a:custGeom>
              <a:avLst/>
              <a:gdLst>
                <a:gd name="T0" fmla="*/ 2 w 40"/>
                <a:gd name="T1" fmla="*/ 0 h 21"/>
                <a:gd name="T2" fmla="*/ 0 w 40"/>
                <a:gd name="T3" fmla="*/ 11 h 21"/>
                <a:gd name="T4" fmla="*/ 38 w 40"/>
                <a:gd name="T5" fmla="*/ 21 h 21"/>
                <a:gd name="T6" fmla="*/ 40 w 40"/>
                <a:gd name="T7" fmla="*/ 7 h 21"/>
                <a:gd name="T8" fmla="*/ 2 w 4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1">
                  <a:moveTo>
                    <a:pt x="2" y="0"/>
                  </a:moveTo>
                  <a:lnTo>
                    <a:pt x="0" y="11"/>
                  </a:lnTo>
                  <a:lnTo>
                    <a:pt x="38" y="21"/>
                  </a:lnTo>
                  <a:lnTo>
                    <a:pt x="4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80" name="Rectangle 176"/>
            <p:cNvSpPr>
              <a:spLocks noChangeArrowheads="1"/>
            </p:cNvSpPr>
            <p:nvPr/>
          </p:nvSpPr>
          <p:spPr bwMode="auto">
            <a:xfrm>
              <a:off x="1286" y="3774"/>
              <a:ext cx="405" cy="2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81" name="Freeform 177"/>
            <p:cNvSpPr>
              <a:spLocks/>
            </p:cNvSpPr>
            <p:nvPr/>
          </p:nvSpPr>
          <p:spPr bwMode="auto">
            <a:xfrm>
              <a:off x="1444" y="3000"/>
              <a:ext cx="27" cy="978"/>
            </a:xfrm>
            <a:custGeom>
              <a:avLst/>
              <a:gdLst>
                <a:gd name="T0" fmla="*/ 38 w 56"/>
                <a:gd name="T1" fmla="*/ 1951 h 1955"/>
                <a:gd name="T2" fmla="*/ 49 w 56"/>
                <a:gd name="T3" fmla="*/ 1955 h 1955"/>
                <a:gd name="T4" fmla="*/ 56 w 56"/>
                <a:gd name="T5" fmla="*/ 1949 h 1955"/>
                <a:gd name="T6" fmla="*/ 29 w 56"/>
                <a:gd name="T7" fmla="*/ 0 h 1955"/>
                <a:gd name="T8" fmla="*/ 0 w 56"/>
                <a:gd name="T9" fmla="*/ 0 h 1955"/>
                <a:gd name="T10" fmla="*/ 38 w 56"/>
                <a:gd name="T11" fmla="*/ 1951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55">
                  <a:moveTo>
                    <a:pt x="38" y="1951"/>
                  </a:moveTo>
                  <a:lnTo>
                    <a:pt x="49" y="1955"/>
                  </a:lnTo>
                  <a:lnTo>
                    <a:pt x="56" y="1949"/>
                  </a:lnTo>
                  <a:lnTo>
                    <a:pt x="29" y="0"/>
                  </a:lnTo>
                  <a:lnTo>
                    <a:pt x="0" y="0"/>
                  </a:lnTo>
                  <a:lnTo>
                    <a:pt x="38" y="195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82" name="Freeform 178"/>
            <p:cNvSpPr>
              <a:spLocks/>
            </p:cNvSpPr>
            <p:nvPr/>
          </p:nvSpPr>
          <p:spPr bwMode="auto">
            <a:xfrm>
              <a:off x="1400" y="3000"/>
              <a:ext cx="47" cy="752"/>
            </a:xfrm>
            <a:custGeom>
              <a:avLst/>
              <a:gdLst>
                <a:gd name="T0" fmla="*/ 77 w 93"/>
                <a:gd name="T1" fmla="*/ 1498 h 1503"/>
                <a:gd name="T2" fmla="*/ 89 w 93"/>
                <a:gd name="T3" fmla="*/ 1503 h 1503"/>
                <a:gd name="T4" fmla="*/ 93 w 93"/>
                <a:gd name="T5" fmla="*/ 1498 h 1503"/>
                <a:gd name="T6" fmla="*/ 29 w 93"/>
                <a:gd name="T7" fmla="*/ 0 h 1503"/>
                <a:gd name="T8" fmla="*/ 0 w 93"/>
                <a:gd name="T9" fmla="*/ 0 h 1503"/>
                <a:gd name="T10" fmla="*/ 77 w 93"/>
                <a:gd name="T11" fmla="*/ 1498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503">
                  <a:moveTo>
                    <a:pt x="77" y="1498"/>
                  </a:moveTo>
                  <a:lnTo>
                    <a:pt x="89" y="1503"/>
                  </a:lnTo>
                  <a:lnTo>
                    <a:pt x="93" y="149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77" y="149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83" name="Freeform 179"/>
            <p:cNvSpPr>
              <a:spLocks/>
            </p:cNvSpPr>
            <p:nvPr/>
          </p:nvSpPr>
          <p:spPr bwMode="auto">
            <a:xfrm>
              <a:off x="1481" y="2999"/>
              <a:ext cx="21" cy="753"/>
            </a:xfrm>
            <a:custGeom>
              <a:avLst/>
              <a:gdLst>
                <a:gd name="T0" fmla="*/ 16 w 43"/>
                <a:gd name="T1" fmla="*/ 1501 h 1506"/>
                <a:gd name="T2" fmla="*/ 7 w 43"/>
                <a:gd name="T3" fmla="*/ 1506 h 1506"/>
                <a:gd name="T4" fmla="*/ 0 w 43"/>
                <a:gd name="T5" fmla="*/ 1501 h 1506"/>
                <a:gd name="T6" fmla="*/ 14 w 43"/>
                <a:gd name="T7" fmla="*/ 3 h 1506"/>
                <a:gd name="T8" fmla="*/ 43 w 43"/>
                <a:gd name="T9" fmla="*/ 0 h 1506"/>
                <a:gd name="T10" fmla="*/ 19 w 43"/>
                <a:gd name="T11" fmla="*/ 1501 h 1506"/>
                <a:gd name="T12" fmla="*/ 16 w 43"/>
                <a:gd name="T13" fmla="*/ 1501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506">
                  <a:moveTo>
                    <a:pt x="16" y="1501"/>
                  </a:moveTo>
                  <a:lnTo>
                    <a:pt x="7" y="1506"/>
                  </a:lnTo>
                  <a:lnTo>
                    <a:pt x="0" y="1501"/>
                  </a:lnTo>
                  <a:lnTo>
                    <a:pt x="14" y="3"/>
                  </a:lnTo>
                  <a:lnTo>
                    <a:pt x="43" y="0"/>
                  </a:lnTo>
                  <a:lnTo>
                    <a:pt x="19" y="1501"/>
                  </a:lnTo>
                  <a:lnTo>
                    <a:pt x="16" y="150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84" name="Freeform 180"/>
            <p:cNvSpPr>
              <a:spLocks/>
            </p:cNvSpPr>
            <p:nvPr/>
          </p:nvSpPr>
          <p:spPr bwMode="auto">
            <a:xfrm>
              <a:off x="1435" y="2998"/>
              <a:ext cx="11" cy="109"/>
            </a:xfrm>
            <a:custGeom>
              <a:avLst/>
              <a:gdLst>
                <a:gd name="T0" fmla="*/ 17 w 22"/>
                <a:gd name="T1" fmla="*/ 6 h 219"/>
                <a:gd name="T2" fmla="*/ 13 w 22"/>
                <a:gd name="T3" fmla="*/ 0 h 219"/>
                <a:gd name="T4" fmla="*/ 6 w 22"/>
                <a:gd name="T5" fmla="*/ 0 h 219"/>
                <a:gd name="T6" fmla="*/ 6 w 22"/>
                <a:gd name="T7" fmla="*/ 44 h 219"/>
                <a:gd name="T8" fmla="*/ 13 w 22"/>
                <a:gd name="T9" fmla="*/ 44 h 219"/>
                <a:gd name="T10" fmla="*/ 13 w 22"/>
                <a:gd name="T11" fmla="*/ 208 h 219"/>
                <a:gd name="T12" fmla="*/ 0 w 22"/>
                <a:gd name="T13" fmla="*/ 208 h 219"/>
                <a:gd name="T14" fmla="*/ 0 w 22"/>
                <a:gd name="T15" fmla="*/ 219 h 219"/>
                <a:gd name="T16" fmla="*/ 22 w 22"/>
                <a:gd name="T17" fmla="*/ 219 h 219"/>
                <a:gd name="T18" fmla="*/ 17 w 22"/>
                <a:gd name="T19" fmla="*/ 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9">
                  <a:moveTo>
                    <a:pt x="17" y="6"/>
                  </a:moveTo>
                  <a:lnTo>
                    <a:pt x="13" y="0"/>
                  </a:lnTo>
                  <a:lnTo>
                    <a:pt x="6" y="0"/>
                  </a:lnTo>
                  <a:lnTo>
                    <a:pt x="6" y="44"/>
                  </a:lnTo>
                  <a:lnTo>
                    <a:pt x="13" y="44"/>
                  </a:lnTo>
                  <a:lnTo>
                    <a:pt x="13" y="208"/>
                  </a:lnTo>
                  <a:lnTo>
                    <a:pt x="0" y="208"/>
                  </a:lnTo>
                  <a:lnTo>
                    <a:pt x="0" y="219"/>
                  </a:lnTo>
                  <a:lnTo>
                    <a:pt x="22" y="219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85" name="Freeform 181"/>
            <p:cNvSpPr>
              <a:spLocks/>
            </p:cNvSpPr>
            <p:nvPr/>
          </p:nvSpPr>
          <p:spPr bwMode="auto">
            <a:xfrm>
              <a:off x="1458" y="2998"/>
              <a:ext cx="11" cy="109"/>
            </a:xfrm>
            <a:custGeom>
              <a:avLst/>
              <a:gdLst>
                <a:gd name="T0" fmla="*/ 0 w 22"/>
                <a:gd name="T1" fmla="*/ 6 h 219"/>
                <a:gd name="T2" fmla="*/ 5 w 22"/>
                <a:gd name="T3" fmla="*/ 3 h 219"/>
                <a:gd name="T4" fmla="*/ 9 w 22"/>
                <a:gd name="T5" fmla="*/ 0 h 219"/>
                <a:gd name="T6" fmla="*/ 14 w 22"/>
                <a:gd name="T7" fmla="*/ 0 h 219"/>
                <a:gd name="T8" fmla="*/ 14 w 22"/>
                <a:gd name="T9" fmla="*/ 44 h 219"/>
                <a:gd name="T10" fmla="*/ 9 w 22"/>
                <a:gd name="T11" fmla="*/ 44 h 219"/>
                <a:gd name="T12" fmla="*/ 12 w 22"/>
                <a:gd name="T13" fmla="*/ 208 h 219"/>
                <a:gd name="T14" fmla="*/ 22 w 22"/>
                <a:gd name="T15" fmla="*/ 208 h 219"/>
                <a:gd name="T16" fmla="*/ 22 w 22"/>
                <a:gd name="T17" fmla="*/ 219 h 219"/>
                <a:gd name="T18" fmla="*/ 5 w 22"/>
                <a:gd name="T19" fmla="*/ 219 h 219"/>
                <a:gd name="T20" fmla="*/ 0 w 22"/>
                <a:gd name="T21" fmla="*/ 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19">
                  <a:moveTo>
                    <a:pt x="0" y="6"/>
                  </a:moveTo>
                  <a:lnTo>
                    <a:pt x="5" y="3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44"/>
                  </a:lnTo>
                  <a:lnTo>
                    <a:pt x="9" y="44"/>
                  </a:lnTo>
                  <a:lnTo>
                    <a:pt x="12" y="208"/>
                  </a:lnTo>
                  <a:lnTo>
                    <a:pt x="22" y="208"/>
                  </a:lnTo>
                  <a:lnTo>
                    <a:pt x="22" y="219"/>
                  </a:lnTo>
                  <a:lnTo>
                    <a:pt x="5" y="219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86" name="Line 182"/>
            <p:cNvSpPr>
              <a:spLocks noChangeShapeType="1"/>
            </p:cNvSpPr>
            <p:nvPr/>
          </p:nvSpPr>
          <p:spPr bwMode="auto">
            <a:xfrm>
              <a:off x="1537" y="3000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87" name="Freeform 183"/>
            <p:cNvSpPr>
              <a:spLocks/>
            </p:cNvSpPr>
            <p:nvPr/>
          </p:nvSpPr>
          <p:spPr bwMode="auto">
            <a:xfrm>
              <a:off x="1527" y="2998"/>
              <a:ext cx="10" cy="109"/>
            </a:xfrm>
            <a:custGeom>
              <a:avLst/>
              <a:gdLst>
                <a:gd name="T0" fmla="*/ 21 w 21"/>
                <a:gd name="T1" fmla="*/ 6 h 219"/>
                <a:gd name="T2" fmla="*/ 16 w 21"/>
                <a:gd name="T3" fmla="*/ 0 h 219"/>
                <a:gd name="T4" fmla="*/ 7 w 21"/>
                <a:gd name="T5" fmla="*/ 0 h 219"/>
                <a:gd name="T6" fmla="*/ 7 w 21"/>
                <a:gd name="T7" fmla="*/ 44 h 219"/>
                <a:gd name="T8" fmla="*/ 14 w 21"/>
                <a:gd name="T9" fmla="*/ 44 h 219"/>
                <a:gd name="T10" fmla="*/ 12 w 21"/>
                <a:gd name="T11" fmla="*/ 208 h 219"/>
                <a:gd name="T12" fmla="*/ 0 w 21"/>
                <a:gd name="T13" fmla="*/ 208 h 219"/>
                <a:gd name="T14" fmla="*/ 0 w 21"/>
                <a:gd name="T15" fmla="*/ 219 h 219"/>
                <a:gd name="T16" fmla="*/ 21 w 21"/>
                <a:gd name="T17" fmla="*/ 219 h 219"/>
                <a:gd name="T18" fmla="*/ 21 w 21"/>
                <a:gd name="T19" fmla="*/ 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9">
                  <a:moveTo>
                    <a:pt x="21" y="6"/>
                  </a:moveTo>
                  <a:lnTo>
                    <a:pt x="16" y="0"/>
                  </a:lnTo>
                  <a:lnTo>
                    <a:pt x="7" y="0"/>
                  </a:lnTo>
                  <a:lnTo>
                    <a:pt x="7" y="44"/>
                  </a:lnTo>
                  <a:lnTo>
                    <a:pt x="14" y="44"/>
                  </a:lnTo>
                  <a:lnTo>
                    <a:pt x="12" y="208"/>
                  </a:lnTo>
                  <a:lnTo>
                    <a:pt x="0" y="208"/>
                  </a:lnTo>
                  <a:lnTo>
                    <a:pt x="0" y="219"/>
                  </a:lnTo>
                  <a:lnTo>
                    <a:pt x="21" y="219"/>
                  </a:lnTo>
                  <a:lnTo>
                    <a:pt x="21" y="6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88" name="Freeform 184"/>
            <p:cNvSpPr>
              <a:spLocks/>
            </p:cNvSpPr>
            <p:nvPr/>
          </p:nvSpPr>
          <p:spPr bwMode="auto">
            <a:xfrm>
              <a:off x="1551" y="2998"/>
              <a:ext cx="10" cy="109"/>
            </a:xfrm>
            <a:custGeom>
              <a:avLst/>
              <a:gdLst>
                <a:gd name="T0" fmla="*/ 0 w 19"/>
                <a:gd name="T1" fmla="*/ 6 h 219"/>
                <a:gd name="T2" fmla="*/ 3 w 19"/>
                <a:gd name="T3" fmla="*/ 3 h 219"/>
                <a:gd name="T4" fmla="*/ 8 w 19"/>
                <a:gd name="T5" fmla="*/ 0 h 219"/>
                <a:gd name="T6" fmla="*/ 15 w 19"/>
                <a:gd name="T7" fmla="*/ 3 h 219"/>
                <a:gd name="T8" fmla="*/ 13 w 19"/>
                <a:gd name="T9" fmla="*/ 44 h 219"/>
                <a:gd name="T10" fmla="*/ 8 w 19"/>
                <a:gd name="T11" fmla="*/ 44 h 219"/>
                <a:gd name="T12" fmla="*/ 8 w 19"/>
                <a:gd name="T13" fmla="*/ 208 h 219"/>
                <a:gd name="T14" fmla="*/ 19 w 19"/>
                <a:gd name="T15" fmla="*/ 208 h 219"/>
                <a:gd name="T16" fmla="*/ 19 w 19"/>
                <a:gd name="T17" fmla="*/ 219 h 219"/>
                <a:gd name="T18" fmla="*/ 0 w 19"/>
                <a:gd name="T19" fmla="*/ 219 h 219"/>
                <a:gd name="T20" fmla="*/ 0 w 19"/>
                <a:gd name="T21" fmla="*/ 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9">
                  <a:moveTo>
                    <a:pt x="0" y="6"/>
                  </a:moveTo>
                  <a:lnTo>
                    <a:pt x="3" y="3"/>
                  </a:lnTo>
                  <a:lnTo>
                    <a:pt x="8" y="0"/>
                  </a:lnTo>
                  <a:lnTo>
                    <a:pt x="15" y="3"/>
                  </a:lnTo>
                  <a:lnTo>
                    <a:pt x="13" y="44"/>
                  </a:lnTo>
                  <a:lnTo>
                    <a:pt x="8" y="44"/>
                  </a:lnTo>
                  <a:lnTo>
                    <a:pt x="8" y="208"/>
                  </a:lnTo>
                  <a:lnTo>
                    <a:pt x="19" y="208"/>
                  </a:lnTo>
                  <a:lnTo>
                    <a:pt x="19" y="219"/>
                  </a:lnTo>
                  <a:lnTo>
                    <a:pt x="0" y="219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89" name="Freeform 185"/>
            <p:cNvSpPr>
              <a:spLocks/>
            </p:cNvSpPr>
            <p:nvPr/>
          </p:nvSpPr>
          <p:spPr bwMode="auto">
            <a:xfrm>
              <a:off x="1500" y="2998"/>
              <a:ext cx="10" cy="109"/>
            </a:xfrm>
            <a:custGeom>
              <a:avLst/>
              <a:gdLst>
                <a:gd name="T0" fmla="*/ 3 w 20"/>
                <a:gd name="T1" fmla="*/ 3 h 219"/>
                <a:gd name="T2" fmla="*/ 7 w 20"/>
                <a:gd name="T3" fmla="*/ 0 h 219"/>
                <a:gd name="T4" fmla="*/ 12 w 20"/>
                <a:gd name="T5" fmla="*/ 0 h 219"/>
                <a:gd name="T6" fmla="*/ 18 w 20"/>
                <a:gd name="T7" fmla="*/ 0 h 219"/>
                <a:gd name="T8" fmla="*/ 14 w 20"/>
                <a:gd name="T9" fmla="*/ 183 h 219"/>
                <a:gd name="T10" fmla="*/ 9 w 20"/>
                <a:gd name="T11" fmla="*/ 183 h 219"/>
                <a:gd name="T12" fmla="*/ 9 w 20"/>
                <a:gd name="T13" fmla="*/ 208 h 219"/>
                <a:gd name="T14" fmla="*/ 20 w 20"/>
                <a:gd name="T15" fmla="*/ 208 h 219"/>
                <a:gd name="T16" fmla="*/ 20 w 20"/>
                <a:gd name="T17" fmla="*/ 219 h 219"/>
                <a:gd name="T18" fmla="*/ 0 w 20"/>
                <a:gd name="T19" fmla="*/ 217 h 219"/>
                <a:gd name="T20" fmla="*/ 3 w 20"/>
                <a:gd name="T21" fmla="*/ 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19">
                  <a:moveTo>
                    <a:pt x="3" y="3"/>
                  </a:moveTo>
                  <a:lnTo>
                    <a:pt x="7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4" y="183"/>
                  </a:lnTo>
                  <a:lnTo>
                    <a:pt x="9" y="183"/>
                  </a:lnTo>
                  <a:lnTo>
                    <a:pt x="9" y="208"/>
                  </a:lnTo>
                  <a:lnTo>
                    <a:pt x="20" y="208"/>
                  </a:lnTo>
                  <a:lnTo>
                    <a:pt x="20" y="219"/>
                  </a:lnTo>
                  <a:lnTo>
                    <a:pt x="0" y="217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90" name="Freeform 186"/>
            <p:cNvSpPr>
              <a:spLocks/>
            </p:cNvSpPr>
            <p:nvPr/>
          </p:nvSpPr>
          <p:spPr bwMode="auto">
            <a:xfrm>
              <a:off x="1475" y="2998"/>
              <a:ext cx="12" cy="109"/>
            </a:xfrm>
            <a:custGeom>
              <a:avLst/>
              <a:gdLst>
                <a:gd name="T0" fmla="*/ 24 w 24"/>
                <a:gd name="T1" fmla="*/ 6 h 219"/>
                <a:gd name="T2" fmla="*/ 21 w 24"/>
                <a:gd name="T3" fmla="*/ 3 h 219"/>
                <a:gd name="T4" fmla="*/ 12 w 24"/>
                <a:gd name="T5" fmla="*/ 0 h 219"/>
                <a:gd name="T6" fmla="*/ 6 w 24"/>
                <a:gd name="T7" fmla="*/ 181 h 219"/>
                <a:gd name="T8" fmla="*/ 15 w 24"/>
                <a:gd name="T9" fmla="*/ 181 h 219"/>
                <a:gd name="T10" fmla="*/ 15 w 24"/>
                <a:gd name="T11" fmla="*/ 208 h 219"/>
                <a:gd name="T12" fmla="*/ 2 w 24"/>
                <a:gd name="T13" fmla="*/ 208 h 219"/>
                <a:gd name="T14" fmla="*/ 0 w 24"/>
                <a:gd name="T15" fmla="*/ 219 h 219"/>
                <a:gd name="T16" fmla="*/ 24 w 24"/>
                <a:gd name="T17" fmla="*/ 219 h 219"/>
                <a:gd name="T18" fmla="*/ 24 w 24"/>
                <a:gd name="T19" fmla="*/ 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19">
                  <a:moveTo>
                    <a:pt x="24" y="6"/>
                  </a:moveTo>
                  <a:lnTo>
                    <a:pt x="21" y="3"/>
                  </a:lnTo>
                  <a:lnTo>
                    <a:pt x="12" y="0"/>
                  </a:lnTo>
                  <a:lnTo>
                    <a:pt x="6" y="181"/>
                  </a:lnTo>
                  <a:lnTo>
                    <a:pt x="15" y="181"/>
                  </a:lnTo>
                  <a:lnTo>
                    <a:pt x="15" y="208"/>
                  </a:lnTo>
                  <a:lnTo>
                    <a:pt x="2" y="208"/>
                  </a:lnTo>
                  <a:lnTo>
                    <a:pt x="0" y="219"/>
                  </a:lnTo>
                  <a:lnTo>
                    <a:pt x="24" y="219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91" name="Freeform 187"/>
            <p:cNvSpPr>
              <a:spLocks/>
            </p:cNvSpPr>
            <p:nvPr/>
          </p:nvSpPr>
          <p:spPr bwMode="auto">
            <a:xfrm>
              <a:off x="1415" y="2996"/>
              <a:ext cx="15" cy="111"/>
            </a:xfrm>
            <a:custGeom>
              <a:avLst/>
              <a:gdLst>
                <a:gd name="T0" fmla="*/ 0 w 31"/>
                <a:gd name="T1" fmla="*/ 5 h 221"/>
                <a:gd name="T2" fmla="*/ 4 w 31"/>
                <a:gd name="T3" fmla="*/ 2 h 221"/>
                <a:gd name="T4" fmla="*/ 9 w 31"/>
                <a:gd name="T5" fmla="*/ 2 h 221"/>
                <a:gd name="T6" fmla="*/ 14 w 31"/>
                <a:gd name="T7" fmla="*/ 0 h 221"/>
                <a:gd name="T8" fmla="*/ 22 w 31"/>
                <a:gd name="T9" fmla="*/ 185 h 221"/>
                <a:gd name="T10" fmla="*/ 17 w 31"/>
                <a:gd name="T11" fmla="*/ 185 h 221"/>
                <a:gd name="T12" fmla="*/ 19 w 31"/>
                <a:gd name="T13" fmla="*/ 210 h 221"/>
                <a:gd name="T14" fmla="*/ 31 w 31"/>
                <a:gd name="T15" fmla="*/ 210 h 221"/>
                <a:gd name="T16" fmla="*/ 31 w 31"/>
                <a:gd name="T17" fmla="*/ 221 h 221"/>
                <a:gd name="T18" fmla="*/ 11 w 31"/>
                <a:gd name="T19" fmla="*/ 221 h 221"/>
                <a:gd name="T20" fmla="*/ 0 w 31"/>
                <a:gd name="T21" fmla="*/ 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21">
                  <a:moveTo>
                    <a:pt x="0" y="5"/>
                  </a:moveTo>
                  <a:lnTo>
                    <a:pt x="4" y="2"/>
                  </a:lnTo>
                  <a:lnTo>
                    <a:pt x="9" y="2"/>
                  </a:lnTo>
                  <a:lnTo>
                    <a:pt x="14" y="0"/>
                  </a:lnTo>
                  <a:lnTo>
                    <a:pt x="22" y="185"/>
                  </a:lnTo>
                  <a:lnTo>
                    <a:pt x="17" y="185"/>
                  </a:lnTo>
                  <a:lnTo>
                    <a:pt x="19" y="210"/>
                  </a:lnTo>
                  <a:lnTo>
                    <a:pt x="31" y="210"/>
                  </a:lnTo>
                  <a:lnTo>
                    <a:pt x="31" y="221"/>
                  </a:lnTo>
                  <a:lnTo>
                    <a:pt x="11" y="2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92" name="Freeform 188"/>
            <p:cNvSpPr>
              <a:spLocks/>
            </p:cNvSpPr>
            <p:nvPr/>
          </p:nvSpPr>
          <p:spPr bwMode="auto">
            <a:xfrm>
              <a:off x="1393" y="2999"/>
              <a:ext cx="13" cy="109"/>
            </a:xfrm>
            <a:custGeom>
              <a:avLst/>
              <a:gdLst>
                <a:gd name="T0" fmla="*/ 15 w 26"/>
                <a:gd name="T1" fmla="*/ 3 h 218"/>
                <a:gd name="T2" fmla="*/ 10 w 26"/>
                <a:gd name="T3" fmla="*/ 0 h 218"/>
                <a:gd name="T4" fmla="*/ 0 w 26"/>
                <a:gd name="T5" fmla="*/ 0 h 218"/>
                <a:gd name="T6" fmla="*/ 10 w 26"/>
                <a:gd name="T7" fmla="*/ 180 h 218"/>
                <a:gd name="T8" fmla="*/ 15 w 26"/>
                <a:gd name="T9" fmla="*/ 180 h 218"/>
                <a:gd name="T10" fmla="*/ 17 w 26"/>
                <a:gd name="T11" fmla="*/ 207 h 218"/>
                <a:gd name="T12" fmla="*/ 6 w 26"/>
                <a:gd name="T13" fmla="*/ 207 h 218"/>
                <a:gd name="T14" fmla="*/ 6 w 26"/>
                <a:gd name="T15" fmla="*/ 218 h 218"/>
                <a:gd name="T16" fmla="*/ 26 w 26"/>
                <a:gd name="T17" fmla="*/ 216 h 218"/>
                <a:gd name="T18" fmla="*/ 15 w 26"/>
                <a:gd name="T19" fmla="*/ 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18">
                  <a:moveTo>
                    <a:pt x="15" y="3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180"/>
                  </a:lnTo>
                  <a:lnTo>
                    <a:pt x="15" y="180"/>
                  </a:lnTo>
                  <a:lnTo>
                    <a:pt x="17" y="207"/>
                  </a:lnTo>
                  <a:lnTo>
                    <a:pt x="6" y="207"/>
                  </a:lnTo>
                  <a:lnTo>
                    <a:pt x="6" y="218"/>
                  </a:lnTo>
                  <a:lnTo>
                    <a:pt x="26" y="216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893" name="Freeform 189"/>
            <p:cNvSpPr>
              <a:spLocks/>
            </p:cNvSpPr>
            <p:nvPr/>
          </p:nvSpPr>
          <p:spPr bwMode="auto">
            <a:xfrm>
              <a:off x="1742" y="3028"/>
              <a:ext cx="386" cy="816"/>
            </a:xfrm>
            <a:custGeom>
              <a:avLst/>
              <a:gdLst>
                <a:gd name="T0" fmla="*/ 0 w 772"/>
                <a:gd name="T1" fmla="*/ 1633 h 1633"/>
                <a:gd name="T2" fmla="*/ 182 w 772"/>
                <a:gd name="T3" fmla="*/ 1633 h 1633"/>
                <a:gd name="T4" fmla="*/ 182 w 772"/>
                <a:gd name="T5" fmla="*/ 267 h 1633"/>
                <a:gd name="T6" fmla="*/ 231 w 772"/>
                <a:gd name="T7" fmla="*/ 205 h 1633"/>
                <a:gd name="T8" fmla="*/ 307 w 772"/>
                <a:gd name="T9" fmla="*/ 150 h 1633"/>
                <a:gd name="T10" fmla="*/ 432 w 772"/>
                <a:gd name="T11" fmla="*/ 150 h 1633"/>
                <a:gd name="T12" fmla="*/ 501 w 772"/>
                <a:gd name="T13" fmla="*/ 195 h 1633"/>
                <a:gd name="T14" fmla="*/ 572 w 772"/>
                <a:gd name="T15" fmla="*/ 263 h 1633"/>
                <a:gd name="T16" fmla="*/ 572 w 772"/>
                <a:gd name="T17" fmla="*/ 1374 h 1633"/>
                <a:gd name="T18" fmla="*/ 597 w 772"/>
                <a:gd name="T19" fmla="*/ 1398 h 1633"/>
                <a:gd name="T20" fmla="*/ 744 w 772"/>
                <a:gd name="T21" fmla="*/ 1398 h 1633"/>
                <a:gd name="T22" fmla="*/ 772 w 772"/>
                <a:gd name="T23" fmla="*/ 1369 h 1633"/>
                <a:gd name="T24" fmla="*/ 772 w 772"/>
                <a:gd name="T25" fmla="*/ 217 h 1633"/>
                <a:gd name="T26" fmla="*/ 660 w 772"/>
                <a:gd name="T27" fmla="*/ 90 h 1633"/>
                <a:gd name="T28" fmla="*/ 479 w 772"/>
                <a:gd name="T29" fmla="*/ 0 h 1633"/>
                <a:gd name="T30" fmla="*/ 255 w 772"/>
                <a:gd name="T31" fmla="*/ 0 h 1633"/>
                <a:gd name="T32" fmla="*/ 105 w 772"/>
                <a:gd name="T33" fmla="*/ 92 h 1633"/>
                <a:gd name="T34" fmla="*/ 0 w 772"/>
                <a:gd name="T35" fmla="*/ 241 h 1633"/>
                <a:gd name="T36" fmla="*/ 0 w 772"/>
                <a:gd name="T37" fmla="*/ 1633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2" h="1633">
                  <a:moveTo>
                    <a:pt x="0" y="1633"/>
                  </a:moveTo>
                  <a:lnTo>
                    <a:pt x="182" y="1633"/>
                  </a:lnTo>
                  <a:lnTo>
                    <a:pt x="182" y="267"/>
                  </a:lnTo>
                  <a:lnTo>
                    <a:pt x="231" y="205"/>
                  </a:lnTo>
                  <a:lnTo>
                    <a:pt x="307" y="150"/>
                  </a:lnTo>
                  <a:lnTo>
                    <a:pt x="432" y="150"/>
                  </a:lnTo>
                  <a:lnTo>
                    <a:pt x="501" y="195"/>
                  </a:lnTo>
                  <a:lnTo>
                    <a:pt x="572" y="263"/>
                  </a:lnTo>
                  <a:lnTo>
                    <a:pt x="572" y="1374"/>
                  </a:lnTo>
                  <a:lnTo>
                    <a:pt x="597" y="1398"/>
                  </a:lnTo>
                  <a:lnTo>
                    <a:pt x="744" y="1398"/>
                  </a:lnTo>
                  <a:lnTo>
                    <a:pt x="772" y="1369"/>
                  </a:lnTo>
                  <a:lnTo>
                    <a:pt x="772" y="217"/>
                  </a:lnTo>
                  <a:lnTo>
                    <a:pt x="660" y="90"/>
                  </a:lnTo>
                  <a:lnTo>
                    <a:pt x="479" y="0"/>
                  </a:lnTo>
                  <a:lnTo>
                    <a:pt x="255" y="0"/>
                  </a:lnTo>
                  <a:lnTo>
                    <a:pt x="105" y="92"/>
                  </a:lnTo>
                  <a:lnTo>
                    <a:pt x="0" y="241"/>
                  </a:lnTo>
                  <a:lnTo>
                    <a:pt x="0" y="1633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94" name="Line 190"/>
            <p:cNvSpPr>
              <a:spLocks noChangeShapeType="1"/>
            </p:cNvSpPr>
            <p:nvPr/>
          </p:nvSpPr>
          <p:spPr bwMode="auto">
            <a:xfrm flipH="1" flipV="1">
              <a:off x="1742" y="3148"/>
              <a:ext cx="9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95" name="Line 191"/>
            <p:cNvSpPr>
              <a:spLocks noChangeShapeType="1"/>
            </p:cNvSpPr>
            <p:nvPr/>
          </p:nvSpPr>
          <p:spPr bwMode="auto">
            <a:xfrm flipH="1" flipV="1">
              <a:off x="1793" y="3075"/>
              <a:ext cx="64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96" name="Line 192"/>
            <p:cNvSpPr>
              <a:spLocks noChangeShapeType="1"/>
            </p:cNvSpPr>
            <p:nvPr/>
          </p:nvSpPr>
          <p:spPr bwMode="auto">
            <a:xfrm flipH="1" flipV="1">
              <a:off x="1870" y="3028"/>
              <a:ext cx="24" cy="7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97" name="Line 193"/>
            <p:cNvSpPr>
              <a:spLocks noChangeShapeType="1"/>
            </p:cNvSpPr>
            <p:nvPr/>
          </p:nvSpPr>
          <p:spPr bwMode="auto">
            <a:xfrm flipV="1">
              <a:off x="1956" y="3028"/>
              <a:ext cx="25" cy="7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98" name="Line 194"/>
            <p:cNvSpPr>
              <a:spLocks noChangeShapeType="1"/>
            </p:cNvSpPr>
            <p:nvPr/>
          </p:nvSpPr>
          <p:spPr bwMode="auto">
            <a:xfrm flipV="1">
              <a:off x="1992" y="3074"/>
              <a:ext cx="8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899" name="Line 195"/>
            <p:cNvSpPr>
              <a:spLocks noChangeShapeType="1"/>
            </p:cNvSpPr>
            <p:nvPr/>
          </p:nvSpPr>
          <p:spPr bwMode="auto">
            <a:xfrm flipV="1">
              <a:off x="2027" y="3137"/>
              <a:ext cx="10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00" name="Line 196"/>
            <p:cNvSpPr>
              <a:spLocks noChangeShapeType="1"/>
            </p:cNvSpPr>
            <p:nvPr/>
          </p:nvSpPr>
          <p:spPr bwMode="auto">
            <a:xfrm>
              <a:off x="2027" y="3713"/>
              <a:ext cx="10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01" name="Rectangle 197"/>
            <p:cNvSpPr>
              <a:spLocks noChangeArrowheads="1"/>
            </p:cNvSpPr>
            <p:nvPr/>
          </p:nvSpPr>
          <p:spPr bwMode="auto">
            <a:xfrm>
              <a:off x="1321" y="3117"/>
              <a:ext cx="13" cy="44"/>
            </a:xfrm>
            <a:prstGeom prst="rect">
              <a:avLst/>
            </a:prstGeom>
            <a:solidFill>
              <a:srgbClr val="999999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902" name="Line 198"/>
            <p:cNvSpPr>
              <a:spLocks noChangeShapeType="1"/>
            </p:cNvSpPr>
            <p:nvPr/>
          </p:nvSpPr>
          <p:spPr bwMode="auto">
            <a:xfrm>
              <a:off x="1569" y="3117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03" name="Line 199"/>
            <p:cNvSpPr>
              <a:spLocks noChangeShapeType="1"/>
            </p:cNvSpPr>
            <p:nvPr/>
          </p:nvSpPr>
          <p:spPr bwMode="auto">
            <a:xfrm>
              <a:off x="1578" y="3117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04" name="Line 200"/>
            <p:cNvSpPr>
              <a:spLocks noChangeShapeType="1"/>
            </p:cNvSpPr>
            <p:nvPr/>
          </p:nvSpPr>
          <p:spPr bwMode="auto">
            <a:xfrm>
              <a:off x="1596" y="3117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05" name="Line 201"/>
            <p:cNvSpPr>
              <a:spLocks noChangeShapeType="1"/>
            </p:cNvSpPr>
            <p:nvPr/>
          </p:nvSpPr>
          <p:spPr bwMode="auto">
            <a:xfrm>
              <a:off x="1606" y="3117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06" name="Freeform 202"/>
            <p:cNvSpPr>
              <a:spLocks/>
            </p:cNvSpPr>
            <p:nvPr/>
          </p:nvSpPr>
          <p:spPr bwMode="auto">
            <a:xfrm>
              <a:off x="1943" y="2892"/>
              <a:ext cx="126" cy="179"/>
            </a:xfrm>
            <a:custGeom>
              <a:avLst/>
              <a:gdLst>
                <a:gd name="T0" fmla="*/ 74 w 252"/>
                <a:gd name="T1" fmla="*/ 271 h 358"/>
                <a:gd name="T2" fmla="*/ 74 w 252"/>
                <a:gd name="T3" fmla="*/ 171 h 358"/>
                <a:gd name="T4" fmla="*/ 43 w 252"/>
                <a:gd name="T5" fmla="*/ 156 h 358"/>
                <a:gd name="T6" fmla="*/ 0 w 252"/>
                <a:gd name="T7" fmla="*/ 156 h 358"/>
                <a:gd name="T8" fmla="*/ 0 w 252"/>
                <a:gd name="T9" fmla="*/ 0 h 358"/>
                <a:gd name="T10" fmla="*/ 74 w 252"/>
                <a:gd name="T11" fmla="*/ 0 h 358"/>
                <a:gd name="T12" fmla="*/ 142 w 252"/>
                <a:gd name="T13" fmla="*/ 29 h 358"/>
                <a:gd name="T14" fmla="*/ 180 w 252"/>
                <a:gd name="T15" fmla="*/ 58 h 358"/>
                <a:gd name="T16" fmla="*/ 220 w 252"/>
                <a:gd name="T17" fmla="*/ 102 h 358"/>
                <a:gd name="T18" fmla="*/ 252 w 252"/>
                <a:gd name="T19" fmla="*/ 133 h 358"/>
                <a:gd name="T20" fmla="*/ 252 w 252"/>
                <a:gd name="T21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" h="358">
                  <a:moveTo>
                    <a:pt x="74" y="271"/>
                  </a:moveTo>
                  <a:lnTo>
                    <a:pt x="74" y="171"/>
                  </a:lnTo>
                  <a:lnTo>
                    <a:pt x="43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74" y="0"/>
                  </a:lnTo>
                  <a:lnTo>
                    <a:pt x="142" y="29"/>
                  </a:lnTo>
                  <a:lnTo>
                    <a:pt x="180" y="58"/>
                  </a:lnTo>
                  <a:lnTo>
                    <a:pt x="220" y="102"/>
                  </a:lnTo>
                  <a:lnTo>
                    <a:pt x="252" y="133"/>
                  </a:lnTo>
                  <a:lnTo>
                    <a:pt x="252" y="35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00907" name="Group 203"/>
          <p:cNvGrpSpPr>
            <a:grpSpLocks/>
          </p:cNvGrpSpPr>
          <p:nvPr/>
        </p:nvGrpSpPr>
        <p:grpSpPr bwMode="auto">
          <a:xfrm>
            <a:off x="1268413" y="2873375"/>
            <a:ext cx="2530475" cy="3509963"/>
            <a:chOff x="799" y="1810"/>
            <a:chExt cx="1594" cy="2211"/>
          </a:xfrm>
        </p:grpSpPr>
        <p:sp>
          <p:nvSpPr>
            <p:cNvPr id="200908" name="Freeform 204"/>
            <p:cNvSpPr>
              <a:spLocks/>
            </p:cNvSpPr>
            <p:nvPr/>
          </p:nvSpPr>
          <p:spPr bwMode="auto">
            <a:xfrm>
              <a:off x="1933" y="2886"/>
              <a:ext cx="45" cy="91"/>
            </a:xfrm>
            <a:custGeom>
              <a:avLst/>
              <a:gdLst>
                <a:gd name="T0" fmla="*/ 89 w 89"/>
                <a:gd name="T1" fmla="*/ 11 h 182"/>
                <a:gd name="T2" fmla="*/ 89 w 89"/>
                <a:gd name="T3" fmla="*/ 0 h 182"/>
                <a:gd name="T4" fmla="*/ 0 w 89"/>
                <a:gd name="T5" fmla="*/ 0 h 182"/>
                <a:gd name="T6" fmla="*/ 0 w 89"/>
                <a:gd name="T7" fmla="*/ 182 h 182"/>
                <a:gd name="T8" fmla="*/ 48 w 89"/>
                <a:gd name="T9" fmla="*/ 182 h 182"/>
                <a:gd name="T10" fmla="*/ 48 w 89"/>
                <a:gd name="T11" fmla="*/ 16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82">
                  <a:moveTo>
                    <a:pt x="89" y="11"/>
                  </a:moveTo>
                  <a:lnTo>
                    <a:pt x="89" y="0"/>
                  </a:lnTo>
                  <a:lnTo>
                    <a:pt x="0" y="0"/>
                  </a:lnTo>
                  <a:lnTo>
                    <a:pt x="0" y="182"/>
                  </a:lnTo>
                  <a:lnTo>
                    <a:pt x="48" y="182"/>
                  </a:lnTo>
                  <a:lnTo>
                    <a:pt x="48" y="16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09" name="Freeform 205"/>
            <p:cNvSpPr>
              <a:spLocks/>
            </p:cNvSpPr>
            <p:nvPr/>
          </p:nvSpPr>
          <p:spPr bwMode="auto">
            <a:xfrm>
              <a:off x="1554" y="2886"/>
              <a:ext cx="44" cy="91"/>
            </a:xfrm>
            <a:custGeom>
              <a:avLst/>
              <a:gdLst>
                <a:gd name="T0" fmla="*/ 86 w 86"/>
                <a:gd name="T1" fmla="*/ 11 h 182"/>
                <a:gd name="T2" fmla="*/ 86 w 86"/>
                <a:gd name="T3" fmla="*/ 0 h 182"/>
                <a:gd name="T4" fmla="*/ 0 w 86"/>
                <a:gd name="T5" fmla="*/ 0 h 182"/>
                <a:gd name="T6" fmla="*/ 0 w 86"/>
                <a:gd name="T7" fmla="*/ 182 h 182"/>
                <a:gd name="T8" fmla="*/ 47 w 86"/>
                <a:gd name="T9" fmla="*/ 182 h 182"/>
                <a:gd name="T10" fmla="*/ 47 w 86"/>
                <a:gd name="T11" fmla="*/ 16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82">
                  <a:moveTo>
                    <a:pt x="86" y="11"/>
                  </a:moveTo>
                  <a:lnTo>
                    <a:pt x="86" y="0"/>
                  </a:lnTo>
                  <a:lnTo>
                    <a:pt x="0" y="0"/>
                  </a:lnTo>
                  <a:lnTo>
                    <a:pt x="0" y="182"/>
                  </a:lnTo>
                  <a:lnTo>
                    <a:pt x="47" y="182"/>
                  </a:lnTo>
                  <a:lnTo>
                    <a:pt x="47" y="16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10" name="Rectangle 206"/>
            <p:cNvSpPr>
              <a:spLocks noChangeArrowheads="1"/>
            </p:cNvSpPr>
            <p:nvPr/>
          </p:nvSpPr>
          <p:spPr bwMode="auto">
            <a:xfrm>
              <a:off x="1566" y="2892"/>
              <a:ext cx="367" cy="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11" name="Freeform 207"/>
            <p:cNvSpPr>
              <a:spLocks/>
            </p:cNvSpPr>
            <p:nvPr/>
          </p:nvSpPr>
          <p:spPr bwMode="auto">
            <a:xfrm>
              <a:off x="1345" y="2892"/>
              <a:ext cx="209" cy="36"/>
            </a:xfrm>
            <a:custGeom>
              <a:avLst/>
              <a:gdLst>
                <a:gd name="T0" fmla="*/ 419 w 419"/>
                <a:gd name="T1" fmla="*/ 0 h 73"/>
                <a:gd name="T2" fmla="*/ 361 w 419"/>
                <a:gd name="T3" fmla="*/ 0 h 73"/>
                <a:gd name="T4" fmla="*/ 0 w 419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9" h="73">
                  <a:moveTo>
                    <a:pt x="419" y="0"/>
                  </a:moveTo>
                  <a:lnTo>
                    <a:pt x="361" y="0"/>
                  </a:lnTo>
                  <a:lnTo>
                    <a:pt x="0" y="7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12" name="Line 208"/>
            <p:cNvSpPr>
              <a:spLocks noChangeShapeType="1"/>
            </p:cNvSpPr>
            <p:nvPr/>
          </p:nvSpPr>
          <p:spPr bwMode="auto">
            <a:xfrm flipH="1">
              <a:off x="1347" y="2970"/>
              <a:ext cx="2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13" name="Freeform 209"/>
            <p:cNvSpPr>
              <a:spLocks/>
            </p:cNvSpPr>
            <p:nvPr/>
          </p:nvSpPr>
          <p:spPr bwMode="auto">
            <a:xfrm>
              <a:off x="991" y="2918"/>
              <a:ext cx="33" cy="59"/>
            </a:xfrm>
            <a:custGeom>
              <a:avLst/>
              <a:gdLst>
                <a:gd name="T0" fmla="*/ 0 w 64"/>
                <a:gd name="T1" fmla="*/ 0 h 120"/>
                <a:gd name="T2" fmla="*/ 64 w 64"/>
                <a:gd name="T3" fmla="*/ 0 h 120"/>
                <a:gd name="T4" fmla="*/ 64 w 64"/>
                <a:gd name="T5" fmla="*/ 120 h 120"/>
                <a:gd name="T6" fmla="*/ 7 w 64"/>
                <a:gd name="T7" fmla="*/ 120 h 120"/>
                <a:gd name="T8" fmla="*/ 7 w 64"/>
                <a:gd name="T9" fmla="*/ 105 h 120"/>
                <a:gd name="T10" fmla="*/ 33 w 64"/>
                <a:gd name="T11" fmla="*/ 105 h 120"/>
                <a:gd name="T12" fmla="*/ 33 w 64"/>
                <a:gd name="T13" fmla="*/ 18 h 120"/>
                <a:gd name="T14" fmla="*/ 4 w 64"/>
                <a:gd name="T15" fmla="*/ 18 h 120"/>
                <a:gd name="T16" fmla="*/ 4 w 64"/>
                <a:gd name="T17" fmla="*/ 0 h 120"/>
                <a:gd name="T18" fmla="*/ 0 w 64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20">
                  <a:moveTo>
                    <a:pt x="0" y="0"/>
                  </a:moveTo>
                  <a:lnTo>
                    <a:pt x="64" y="0"/>
                  </a:lnTo>
                  <a:lnTo>
                    <a:pt x="64" y="120"/>
                  </a:lnTo>
                  <a:lnTo>
                    <a:pt x="7" y="120"/>
                  </a:lnTo>
                  <a:lnTo>
                    <a:pt x="7" y="105"/>
                  </a:lnTo>
                  <a:lnTo>
                    <a:pt x="33" y="105"/>
                  </a:lnTo>
                  <a:lnTo>
                    <a:pt x="33" y="18"/>
                  </a:lnTo>
                  <a:lnTo>
                    <a:pt x="4" y="18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14" name="Line 210"/>
            <p:cNvSpPr>
              <a:spLocks noChangeShapeType="1"/>
            </p:cNvSpPr>
            <p:nvPr/>
          </p:nvSpPr>
          <p:spPr bwMode="auto">
            <a:xfrm flipH="1">
              <a:off x="1024" y="2970"/>
              <a:ext cx="2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15" name="Line 211"/>
            <p:cNvSpPr>
              <a:spLocks noChangeShapeType="1"/>
            </p:cNvSpPr>
            <p:nvPr/>
          </p:nvSpPr>
          <p:spPr bwMode="auto">
            <a:xfrm flipH="1">
              <a:off x="1024" y="2927"/>
              <a:ext cx="2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16" name="Line 212"/>
            <p:cNvSpPr>
              <a:spLocks noChangeShapeType="1"/>
            </p:cNvSpPr>
            <p:nvPr/>
          </p:nvSpPr>
          <p:spPr bwMode="auto">
            <a:xfrm flipH="1">
              <a:off x="1024" y="2965"/>
              <a:ext cx="3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17" name="Line 213"/>
            <p:cNvSpPr>
              <a:spLocks noChangeShapeType="1"/>
            </p:cNvSpPr>
            <p:nvPr/>
          </p:nvSpPr>
          <p:spPr bwMode="auto">
            <a:xfrm flipH="1">
              <a:off x="1347" y="2965"/>
              <a:ext cx="2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18" name="Line 214"/>
            <p:cNvSpPr>
              <a:spLocks noChangeShapeType="1"/>
            </p:cNvSpPr>
            <p:nvPr/>
          </p:nvSpPr>
          <p:spPr bwMode="auto">
            <a:xfrm>
              <a:off x="1566" y="2965"/>
              <a:ext cx="36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19" name="Rectangle 215"/>
            <p:cNvSpPr>
              <a:spLocks noChangeArrowheads="1"/>
            </p:cNvSpPr>
            <p:nvPr/>
          </p:nvSpPr>
          <p:spPr bwMode="auto">
            <a:xfrm>
              <a:off x="1341" y="2863"/>
              <a:ext cx="333" cy="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920" name="Line 216"/>
            <p:cNvSpPr>
              <a:spLocks noChangeShapeType="1"/>
            </p:cNvSpPr>
            <p:nvPr/>
          </p:nvSpPr>
          <p:spPr bwMode="auto">
            <a:xfrm flipH="1">
              <a:off x="1347" y="2962"/>
              <a:ext cx="2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21" name="Rectangle 217"/>
            <p:cNvSpPr>
              <a:spLocks noChangeArrowheads="1"/>
            </p:cNvSpPr>
            <p:nvPr/>
          </p:nvSpPr>
          <p:spPr bwMode="auto">
            <a:xfrm>
              <a:off x="1385" y="2874"/>
              <a:ext cx="10" cy="8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22" name="Rectangle 218"/>
            <p:cNvSpPr>
              <a:spLocks noChangeArrowheads="1"/>
            </p:cNvSpPr>
            <p:nvPr/>
          </p:nvSpPr>
          <p:spPr bwMode="auto">
            <a:xfrm>
              <a:off x="1433" y="2874"/>
              <a:ext cx="8" cy="8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23" name="Rectangle 219"/>
            <p:cNvSpPr>
              <a:spLocks noChangeArrowheads="1"/>
            </p:cNvSpPr>
            <p:nvPr/>
          </p:nvSpPr>
          <p:spPr bwMode="auto">
            <a:xfrm>
              <a:off x="1486" y="2874"/>
              <a:ext cx="8" cy="8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24" name="Line 220"/>
            <p:cNvSpPr>
              <a:spLocks noChangeShapeType="1"/>
            </p:cNvSpPr>
            <p:nvPr/>
          </p:nvSpPr>
          <p:spPr bwMode="auto">
            <a:xfrm>
              <a:off x="1385" y="2954"/>
              <a:ext cx="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25" name="Line 221"/>
            <p:cNvSpPr>
              <a:spLocks noChangeShapeType="1"/>
            </p:cNvSpPr>
            <p:nvPr/>
          </p:nvSpPr>
          <p:spPr bwMode="auto">
            <a:xfrm>
              <a:off x="1433" y="2954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26" name="Line 222"/>
            <p:cNvSpPr>
              <a:spLocks noChangeShapeType="1"/>
            </p:cNvSpPr>
            <p:nvPr/>
          </p:nvSpPr>
          <p:spPr bwMode="auto">
            <a:xfrm>
              <a:off x="1486" y="2954"/>
              <a:ext cx="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27" name="Rectangle 223"/>
            <p:cNvSpPr>
              <a:spLocks noChangeArrowheads="1"/>
            </p:cNvSpPr>
            <p:nvPr/>
          </p:nvSpPr>
          <p:spPr bwMode="auto">
            <a:xfrm>
              <a:off x="1387" y="2965"/>
              <a:ext cx="5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28" name="Rectangle 224"/>
            <p:cNvSpPr>
              <a:spLocks noChangeArrowheads="1"/>
            </p:cNvSpPr>
            <p:nvPr/>
          </p:nvSpPr>
          <p:spPr bwMode="auto">
            <a:xfrm>
              <a:off x="1433" y="2965"/>
              <a:ext cx="5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29" name="Rectangle 225"/>
            <p:cNvSpPr>
              <a:spLocks noChangeArrowheads="1"/>
            </p:cNvSpPr>
            <p:nvPr/>
          </p:nvSpPr>
          <p:spPr bwMode="auto">
            <a:xfrm>
              <a:off x="1512" y="2965"/>
              <a:ext cx="5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30" name="Line 226"/>
            <p:cNvSpPr>
              <a:spLocks noChangeShapeType="1"/>
            </p:cNvSpPr>
            <p:nvPr/>
          </p:nvSpPr>
          <p:spPr bwMode="auto">
            <a:xfrm>
              <a:off x="1388" y="3016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31" name="Line 227"/>
            <p:cNvSpPr>
              <a:spLocks noChangeShapeType="1"/>
            </p:cNvSpPr>
            <p:nvPr/>
          </p:nvSpPr>
          <p:spPr bwMode="auto">
            <a:xfrm>
              <a:off x="1391" y="301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32" name="Line 228"/>
            <p:cNvSpPr>
              <a:spLocks noChangeShapeType="1"/>
            </p:cNvSpPr>
            <p:nvPr/>
          </p:nvSpPr>
          <p:spPr bwMode="auto">
            <a:xfrm>
              <a:off x="1435" y="3016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33" name="Line 229"/>
            <p:cNvSpPr>
              <a:spLocks noChangeShapeType="1"/>
            </p:cNvSpPr>
            <p:nvPr/>
          </p:nvSpPr>
          <p:spPr bwMode="auto">
            <a:xfrm>
              <a:off x="1465" y="3016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34" name="Line 230"/>
            <p:cNvSpPr>
              <a:spLocks noChangeShapeType="1"/>
            </p:cNvSpPr>
            <p:nvPr/>
          </p:nvSpPr>
          <p:spPr bwMode="auto">
            <a:xfrm>
              <a:off x="1516" y="3016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35" name="Line 231"/>
            <p:cNvSpPr>
              <a:spLocks noChangeShapeType="1"/>
            </p:cNvSpPr>
            <p:nvPr/>
          </p:nvSpPr>
          <p:spPr bwMode="auto">
            <a:xfrm flipV="1">
              <a:off x="1513" y="3016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36" name="Line 232"/>
            <p:cNvSpPr>
              <a:spLocks noChangeShapeType="1"/>
            </p:cNvSpPr>
            <p:nvPr/>
          </p:nvSpPr>
          <p:spPr bwMode="auto">
            <a:xfrm>
              <a:off x="922" y="3026"/>
              <a:ext cx="1" cy="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37" name="Line 233"/>
            <p:cNvSpPr>
              <a:spLocks noChangeShapeType="1"/>
            </p:cNvSpPr>
            <p:nvPr/>
          </p:nvSpPr>
          <p:spPr bwMode="auto">
            <a:xfrm>
              <a:off x="885" y="3062"/>
              <a:ext cx="6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38" name="Freeform 234"/>
            <p:cNvSpPr>
              <a:spLocks/>
            </p:cNvSpPr>
            <p:nvPr/>
          </p:nvSpPr>
          <p:spPr bwMode="auto">
            <a:xfrm>
              <a:off x="891" y="3030"/>
              <a:ext cx="63" cy="63"/>
            </a:xfrm>
            <a:custGeom>
              <a:avLst/>
              <a:gdLst>
                <a:gd name="T0" fmla="*/ 0 w 127"/>
                <a:gd name="T1" fmla="*/ 62 h 124"/>
                <a:gd name="T2" fmla="*/ 1 w 127"/>
                <a:gd name="T3" fmla="*/ 75 h 124"/>
                <a:gd name="T4" fmla="*/ 5 w 127"/>
                <a:gd name="T5" fmla="*/ 86 h 124"/>
                <a:gd name="T6" fmla="*/ 11 w 127"/>
                <a:gd name="T7" fmla="*/ 97 h 124"/>
                <a:gd name="T8" fmla="*/ 19 w 127"/>
                <a:gd name="T9" fmla="*/ 106 h 124"/>
                <a:gd name="T10" fmla="*/ 28 w 127"/>
                <a:gd name="T11" fmla="*/ 114 h 124"/>
                <a:gd name="T12" fmla="*/ 38 w 127"/>
                <a:gd name="T13" fmla="*/ 120 h 124"/>
                <a:gd name="T14" fmla="*/ 50 w 127"/>
                <a:gd name="T15" fmla="*/ 123 h 124"/>
                <a:gd name="T16" fmla="*/ 62 w 127"/>
                <a:gd name="T17" fmla="*/ 124 h 124"/>
                <a:gd name="T18" fmla="*/ 75 w 127"/>
                <a:gd name="T19" fmla="*/ 123 h 124"/>
                <a:gd name="T20" fmla="*/ 88 w 127"/>
                <a:gd name="T21" fmla="*/ 120 h 124"/>
                <a:gd name="T22" fmla="*/ 98 w 127"/>
                <a:gd name="T23" fmla="*/ 114 h 124"/>
                <a:gd name="T24" fmla="*/ 108 w 127"/>
                <a:gd name="T25" fmla="*/ 106 h 124"/>
                <a:gd name="T26" fmla="*/ 115 w 127"/>
                <a:gd name="T27" fmla="*/ 97 h 124"/>
                <a:gd name="T28" fmla="*/ 122 w 127"/>
                <a:gd name="T29" fmla="*/ 86 h 124"/>
                <a:gd name="T30" fmla="*/ 126 w 127"/>
                <a:gd name="T31" fmla="*/ 75 h 124"/>
                <a:gd name="T32" fmla="*/ 127 w 127"/>
                <a:gd name="T33" fmla="*/ 62 h 124"/>
                <a:gd name="T34" fmla="*/ 126 w 127"/>
                <a:gd name="T35" fmla="*/ 49 h 124"/>
                <a:gd name="T36" fmla="*/ 122 w 127"/>
                <a:gd name="T37" fmla="*/ 37 h 124"/>
                <a:gd name="T38" fmla="*/ 115 w 127"/>
                <a:gd name="T39" fmla="*/ 26 h 124"/>
                <a:gd name="T40" fmla="*/ 108 w 127"/>
                <a:gd name="T41" fmla="*/ 17 h 124"/>
                <a:gd name="T42" fmla="*/ 98 w 127"/>
                <a:gd name="T43" fmla="*/ 10 h 124"/>
                <a:gd name="T44" fmla="*/ 88 w 127"/>
                <a:gd name="T45" fmla="*/ 5 h 124"/>
                <a:gd name="T46" fmla="*/ 75 w 127"/>
                <a:gd name="T47" fmla="*/ 1 h 124"/>
                <a:gd name="T48" fmla="*/ 62 w 127"/>
                <a:gd name="T49" fmla="*/ 0 h 124"/>
                <a:gd name="T50" fmla="*/ 50 w 127"/>
                <a:gd name="T51" fmla="*/ 1 h 124"/>
                <a:gd name="T52" fmla="*/ 38 w 127"/>
                <a:gd name="T53" fmla="*/ 5 h 124"/>
                <a:gd name="T54" fmla="*/ 28 w 127"/>
                <a:gd name="T55" fmla="*/ 10 h 124"/>
                <a:gd name="T56" fmla="*/ 19 w 127"/>
                <a:gd name="T57" fmla="*/ 17 h 124"/>
                <a:gd name="T58" fmla="*/ 11 w 127"/>
                <a:gd name="T59" fmla="*/ 26 h 124"/>
                <a:gd name="T60" fmla="*/ 5 w 127"/>
                <a:gd name="T61" fmla="*/ 37 h 124"/>
                <a:gd name="T62" fmla="*/ 1 w 127"/>
                <a:gd name="T63" fmla="*/ 49 h 124"/>
                <a:gd name="T64" fmla="*/ 0 w 127"/>
                <a:gd name="T65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4">
                  <a:moveTo>
                    <a:pt x="0" y="62"/>
                  </a:moveTo>
                  <a:lnTo>
                    <a:pt x="1" y="75"/>
                  </a:lnTo>
                  <a:lnTo>
                    <a:pt x="5" y="86"/>
                  </a:lnTo>
                  <a:lnTo>
                    <a:pt x="11" y="97"/>
                  </a:lnTo>
                  <a:lnTo>
                    <a:pt x="19" y="106"/>
                  </a:lnTo>
                  <a:lnTo>
                    <a:pt x="28" y="114"/>
                  </a:lnTo>
                  <a:lnTo>
                    <a:pt x="38" y="120"/>
                  </a:lnTo>
                  <a:lnTo>
                    <a:pt x="50" y="123"/>
                  </a:lnTo>
                  <a:lnTo>
                    <a:pt x="62" y="124"/>
                  </a:lnTo>
                  <a:lnTo>
                    <a:pt x="75" y="123"/>
                  </a:lnTo>
                  <a:lnTo>
                    <a:pt x="88" y="120"/>
                  </a:lnTo>
                  <a:lnTo>
                    <a:pt x="98" y="114"/>
                  </a:lnTo>
                  <a:lnTo>
                    <a:pt x="108" y="106"/>
                  </a:lnTo>
                  <a:lnTo>
                    <a:pt x="115" y="97"/>
                  </a:lnTo>
                  <a:lnTo>
                    <a:pt x="122" y="86"/>
                  </a:lnTo>
                  <a:lnTo>
                    <a:pt x="126" y="75"/>
                  </a:lnTo>
                  <a:lnTo>
                    <a:pt x="127" y="62"/>
                  </a:lnTo>
                  <a:lnTo>
                    <a:pt x="126" y="49"/>
                  </a:lnTo>
                  <a:lnTo>
                    <a:pt x="122" y="37"/>
                  </a:lnTo>
                  <a:lnTo>
                    <a:pt x="115" y="26"/>
                  </a:lnTo>
                  <a:lnTo>
                    <a:pt x="108" y="17"/>
                  </a:lnTo>
                  <a:lnTo>
                    <a:pt x="98" y="10"/>
                  </a:lnTo>
                  <a:lnTo>
                    <a:pt x="88" y="5"/>
                  </a:lnTo>
                  <a:lnTo>
                    <a:pt x="75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8" y="10"/>
                  </a:lnTo>
                  <a:lnTo>
                    <a:pt x="19" y="17"/>
                  </a:lnTo>
                  <a:lnTo>
                    <a:pt x="11" y="26"/>
                  </a:lnTo>
                  <a:lnTo>
                    <a:pt x="5" y="37"/>
                  </a:lnTo>
                  <a:lnTo>
                    <a:pt x="1" y="49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39" name="Freeform 235"/>
            <p:cNvSpPr>
              <a:spLocks/>
            </p:cNvSpPr>
            <p:nvPr/>
          </p:nvSpPr>
          <p:spPr bwMode="auto">
            <a:xfrm>
              <a:off x="897" y="3037"/>
              <a:ext cx="48" cy="47"/>
            </a:xfrm>
            <a:custGeom>
              <a:avLst/>
              <a:gdLst>
                <a:gd name="T0" fmla="*/ 0 w 96"/>
                <a:gd name="T1" fmla="*/ 48 h 93"/>
                <a:gd name="T2" fmla="*/ 1 w 96"/>
                <a:gd name="T3" fmla="*/ 57 h 93"/>
                <a:gd name="T4" fmla="*/ 3 w 96"/>
                <a:gd name="T5" fmla="*/ 67 h 93"/>
                <a:gd name="T6" fmla="*/ 8 w 96"/>
                <a:gd name="T7" fmla="*/ 73 h 93"/>
                <a:gd name="T8" fmla="*/ 14 w 96"/>
                <a:gd name="T9" fmla="*/ 80 h 93"/>
                <a:gd name="T10" fmla="*/ 22 w 96"/>
                <a:gd name="T11" fmla="*/ 86 h 93"/>
                <a:gd name="T12" fmla="*/ 30 w 96"/>
                <a:gd name="T13" fmla="*/ 90 h 93"/>
                <a:gd name="T14" fmla="*/ 39 w 96"/>
                <a:gd name="T15" fmla="*/ 92 h 93"/>
                <a:gd name="T16" fmla="*/ 48 w 96"/>
                <a:gd name="T17" fmla="*/ 93 h 93"/>
                <a:gd name="T18" fmla="*/ 58 w 96"/>
                <a:gd name="T19" fmla="*/ 92 h 93"/>
                <a:gd name="T20" fmla="*/ 67 w 96"/>
                <a:gd name="T21" fmla="*/ 90 h 93"/>
                <a:gd name="T22" fmla="*/ 75 w 96"/>
                <a:gd name="T23" fmla="*/ 86 h 93"/>
                <a:gd name="T24" fmla="*/ 82 w 96"/>
                <a:gd name="T25" fmla="*/ 80 h 93"/>
                <a:gd name="T26" fmla="*/ 88 w 96"/>
                <a:gd name="T27" fmla="*/ 73 h 93"/>
                <a:gd name="T28" fmla="*/ 92 w 96"/>
                <a:gd name="T29" fmla="*/ 67 h 93"/>
                <a:gd name="T30" fmla="*/ 94 w 96"/>
                <a:gd name="T31" fmla="*/ 57 h 93"/>
                <a:gd name="T32" fmla="*/ 96 w 96"/>
                <a:gd name="T33" fmla="*/ 48 h 93"/>
                <a:gd name="T34" fmla="*/ 94 w 96"/>
                <a:gd name="T35" fmla="*/ 39 h 93"/>
                <a:gd name="T36" fmla="*/ 92 w 96"/>
                <a:gd name="T37" fmla="*/ 30 h 93"/>
                <a:gd name="T38" fmla="*/ 88 w 96"/>
                <a:gd name="T39" fmla="*/ 22 h 93"/>
                <a:gd name="T40" fmla="*/ 82 w 96"/>
                <a:gd name="T41" fmla="*/ 14 h 93"/>
                <a:gd name="T42" fmla="*/ 75 w 96"/>
                <a:gd name="T43" fmla="*/ 8 h 93"/>
                <a:gd name="T44" fmla="*/ 67 w 96"/>
                <a:gd name="T45" fmla="*/ 3 h 93"/>
                <a:gd name="T46" fmla="*/ 58 w 96"/>
                <a:gd name="T47" fmla="*/ 1 h 93"/>
                <a:gd name="T48" fmla="*/ 48 w 96"/>
                <a:gd name="T49" fmla="*/ 0 h 93"/>
                <a:gd name="T50" fmla="*/ 39 w 96"/>
                <a:gd name="T51" fmla="*/ 1 h 93"/>
                <a:gd name="T52" fmla="*/ 30 w 96"/>
                <a:gd name="T53" fmla="*/ 3 h 93"/>
                <a:gd name="T54" fmla="*/ 22 w 96"/>
                <a:gd name="T55" fmla="*/ 8 h 93"/>
                <a:gd name="T56" fmla="*/ 14 w 96"/>
                <a:gd name="T57" fmla="*/ 14 h 93"/>
                <a:gd name="T58" fmla="*/ 8 w 96"/>
                <a:gd name="T59" fmla="*/ 22 h 93"/>
                <a:gd name="T60" fmla="*/ 3 w 96"/>
                <a:gd name="T61" fmla="*/ 30 h 93"/>
                <a:gd name="T62" fmla="*/ 1 w 96"/>
                <a:gd name="T63" fmla="*/ 39 h 93"/>
                <a:gd name="T64" fmla="*/ 0 w 96"/>
                <a:gd name="T65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6" h="93">
                  <a:moveTo>
                    <a:pt x="0" y="48"/>
                  </a:moveTo>
                  <a:lnTo>
                    <a:pt x="1" y="57"/>
                  </a:lnTo>
                  <a:lnTo>
                    <a:pt x="3" y="67"/>
                  </a:lnTo>
                  <a:lnTo>
                    <a:pt x="8" y="73"/>
                  </a:lnTo>
                  <a:lnTo>
                    <a:pt x="14" y="80"/>
                  </a:lnTo>
                  <a:lnTo>
                    <a:pt x="22" y="86"/>
                  </a:lnTo>
                  <a:lnTo>
                    <a:pt x="30" y="90"/>
                  </a:lnTo>
                  <a:lnTo>
                    <a:pt x="39" y="92"/>
                  </a:lnTo>
                  <a:lnTo>
                    <a:pt x="48" y="93"/>
                  </a:lnTo>
                  <a:lnTo>
                    <a:pt x="58" y="92"/>
                  </a:lnTo>
                  <a:lnTo>
                    <a:pt x="67" y="90"/>
                  </a:lnTo>
                  <a:lnTo>
                    <a:pt x="75" y="86"/>
                  </a:lnTo>
                  <a:lnTo>
                    <a:pt x="82" y="80"/>
                  </a:lnTo>
                  <a:lnTo>
                    <a:pt x="88" y="73"/>
                  </a:lnTo>
                  <a:lnTo>
                    <a:pt x="92" y="67"/>
                  </a:lnTo>
                  <a:lnTo>
                    <a:pt x="94" y="57"/>
                  </a:lnTo>
                  <a:lnTo>
                    <a:pt x="96" y="48"/>
                  </a:lnTo>
                  <a:lnTo>
                    <a:pt x="94" y="39"/>
                  </a:lnTo>
                  <a:lnTo>
                    <a:pt x="92" y="30"/>
                  </a:lnTo>
                  <a:lnTo>
                    <a:pt x="88" y="22"/>
                  </a:lnTo>
                  <a:lnTo>
                    <a:pt x="82" y="14"/>
                  </a:lnTo>
                  <a:lnTo>
                    <a:pt x="75" y="8"/>
                  </a:lnTo>
                  <a:lnTo>
                    <a:pt x="67" y="3"/>
                  </a:lnTo>
                  <a:lnTo>
                    <a:pt x="58" y="1"/>
                  </a:lnTo>
                  <a:lnTo>
                    <a:pt x="48" y="0"/>
                  </a:lnTo>
                  <a:lnTo>
                    <a:pt x="39" y="1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3" y="30"/>
                  </a:lnTo>
                  <a:lnTo>
                    <a:pt x="1" y="39"/>
                  </a:lnTo>
                  <a:lnTo>
                    <a:pt x="0" y="4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40" name="Line 236"/>
            <p:cNvSpPr>
              <a:spLocks noChangeShapeType="1"/>
            </p:cNvSpPr>
            <p:nvPr/>
          </p:nvSpPr>
          <p:spPr bwMode="auto">
            <a:xfrm>
              <a:off x="995" y="3026"/>
              <a:ext cx="1" cy="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41" name="Line 237"/>
            <p:cNvSpPr>
              <a:spLocks noChangeShapeType="1"/>
            </p:cNvSpPr>
            <p:nvPr/>
          </p:nvSpPr>
          <p:spPr bwMode="auto">
            <a:xfrm>
              <a:off x="957" y="3062"/>
              <a:ext cx="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42" name="Freeform 238"/>
            <p:cNvSpPr>
              <a:spLocks/>
            </p:cNvSpPr>
            <p:nvPr/>
          </p:nvSpPr>
          <p:spPr bwMode="auto">
            <a:xfrm>
              <a:off x="964" y="3030"/>
              <a:ext cx="62" cy="63"/>
            </a:xfrm>
            <a:custGeom>
              <a:avLst/>
              <a:gdLst>
                <a:gd name="T0" fmla="*/ 0 w 125"/>
                <a:gd name="T1" fmla="*/ 62 h 124"/>
                <a:gd name="T2" fmla="*/ 2 w 125"/>
                <a:gd name="T3" fmla="*/ 75 h 124"/>
                <a:gd name="T4" fmla="*/ 5 w 125"/>
                <a:gd name="T5" fmla="*/ 86 h 124"/>
                <a:gd name="T6" fmla="*/ 11 w 125"/>
                <a:gd name="T7" fmla="*/ 97 h 124"/>
                <a:gd name="T8" fmla="*/ 19 w 125"/>
                <a:gd name="T9" fmla="*/ 106 h 124"/>
                <a:gd name="T10" fmla="*/ 28 w 125"/>
                <a:gd name="T11" fmla="*/ 114 h 124"/>
                <a:gd name="T12" fmla="*/ 39 w 125"/>
                <a:gd name="T13" fmla="*/ 120 h 124"/>
                <a:gd name="T14" fmla="*/ 50 w 125"/>
                <a:gd name="T15" fmla="*/ 123 h 124"/>
                <a:gd name="T16" fmla="*/ 63 w 125"/>
                <a:gd name="T17" fmla="*/ 124 h 124"/>
                <a:gd name="T18" fmla="*/ 75 w 125"/>
                <a:gd name="T19" fmla="*/ 123 h 124"/>
                <a:gd name="T20" fmla="*/ 88 w 125"/>
                <a:gd name="T21" fmla="*/ 120 h 124"/>
                <a:gd name="T22" fmla="*/ 98 w 125"/>
                <a:gd name="T23" fmla="*/ 114 h 124"/>
                <a:gd name="T24" fmla="*/ 108 w 125"/>
                <a:gd name="T25" fmla="*/ 106 h 124"/>
                <a:gd name="T26" fmla="*/ 115 w 125"/>
                <a:gd name="T27" fmla="*/ 97 h 124"/>
                <a:gd name="T28" fmla="*/ 120 w 125"/>
                <a:gd name="T29" fmla="*/ 86 h 124"/>
                <a:gd name="T30" fmla="*/ 124 w 125"/>
                <a:gd name="T31" fmla="*/ 75 h 124"/>
                <a:gd name="T32" fmla="*/ 125 w 125"/>
                <a:gd name="T33" fmla="*/ 62 h 124"/>
                <a:gd name="T34" fmla="*/ 124 w 125"/>
                <a:gd name="T35" fmla="*/ 49 h 124"/>
                <a:gd name="T36" fmla="*/ 120 w 125"/>
                <a:gd name="T37" fmla="*/ 37 h 124"/>
                <a:gd name="T38" fmla="*/ 115 w 125"/>
                <a:gd name="T39" fmla="*/ 26 h 124"/>
                <a:gd name="T40" fmla="*/ 108 w 125"/>
                <a:gd name="T41" fmla="*/ 17 h 124"/>
                <a:gd name="T42" fmla="*/ 98 w 125"/>
                <a:gd name="T43" fmla="*/ 10 h 124"/>
                <a:gd name="T44" fmla="*/ 88 w 125"/>
                <a:gd name="T45" fmla="*/ 5 h 124"/>
                <a:gd name="T46" fmla="*/ 75 w 125"/>
                <a:gd name="T47" fmla="*/ 1 h 124"/>
                <a:gd name="T48" fmla="*/ 63 w 125"/>
                <a:gd name="T49" fmla="*/ 0 h 124"/>
                <a:gd name="T50" fmla="*/ 50 w 125"/>
                <a:gd name="T51" fmla="*/ 1 h 124"/>
                <a:gd name="T52" fmla="*/ 39 w 125"/>
                <a:gd name="T53" fmla="*/ 5 h 124"/>
                <a:gd name="T54" fmla="*/ 28 w 125"/>
                <a:gd name="T55" fmla="*/ 10 h 124"/>
                <a:gd name="T56" fmla="*/ 19 w 125"/>
                <a:gd name="T57" fmla="*/ 17 h 124"/>
                <a:gd name="T58" fmla="*/ 11 w 125"/>
                <a:gd name="T59" fmla="*/ 26 h 124"/>
                <a:gd name="T60" fmla="*/ 5 w 125"/>
                <a:gd name="T61" fmla="*/ 37 h 124"/>
                <a:gd name="T62" fmla="*/ 2 w 125"/>
                <a:gd name="T63" fmla="*/ 49 h 124"/>
                <a:gd name="T64" fmla="*/ 0 w 125"/>
                <a:gd name="T65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124">
                  <a:moveTo>
                    <a:pt x="0" y="62"/>
                  </a:moveTo>
                  <a:lnTo>
                    <a:pt x="2" y="75"/>
                  </a:lnTo>
                  <a:lnTo>
                    <a:pt x="5" y="86"/>
                  </a:lnTo>
                  <a:lnTo>
                    <a:pt x="11" y="97"/>
                  </a:lnTo>
                  <a:lnTo>
                    <a:pt x="19" y="106"/>
                  </a:lnTo>
                  <a:lnTo>
                    <a:pt x="28" y="114"/>
                  </a:lnTo>
                  <a:lnTo>
                    <a:pt x="39" y="120"/>
                  </a:lnTo>
                  <a:lnTo>
                    <a:pt x="50" y="123"/>
                  </a:lnTo>
                  <a:lnTo>
                    <a:pt x="63" y="124"/>
                  </a:lnTo>
                  <a:lnTo>
                    <a:pt x="75" y="123"/>
                  </a:lnTo>
                  <a:lnTo>
                    <a:pt x="88" y="120"/>
                  </a:lnTo>
                  <a:lnTo>
                    <a:pt x="98" y="114"/>
                  </a:lnTo>
                  <a:lnTo>
                    <a:pt x="108" y="106"/>
                  </a:lnTo>
                  <a:lnTo>
                    <a:pt x="115" y="97"/>
                  </a:lnTo>
                  <a:lnTo>
                    <a:pt x="120" y="86"/>
                  </a:lnTo>
                  <a:lnTo>
                    <a:pt x="124" y="75"/>
                  </a:lnTo>
                  <a:lnTo>
                    <a:pt x="125" y="62"/>
                  </a:lnTo>
                  <a:lnTo>
                    <a:pt x="124" y="49"/>
                  </a:lnTo>
                  <a:lnTo>
                    <a:pt x="120" y="37"/>
                  </a:lnTo>
                  <a:lnTo>
                    <a:pt x="115" y="26"/>
                  </a:lnTo>
                  <a:lnTo>
                    <a:pt x="108" y="17"/>
                  </a:lnTo>
                  <a:lnTo>
                    <a:pt x="98" y="10"/>
                  </a:lnTo>
                  <a:lnTo>
                    <a:pt x="88" y="5"/>
                  </a:lnTo>
                  <a:lnTo>
                    <a:pt x="75" y="1"/>
                  </a:lnTo>
                  <a:lnTo>
                    <a:pt x="63" y="0"/>
                  </a:lnTo>
                  <a:lnTo>
                    <a:pt x="50" y="1"/>
                  </a:lnTo>
                  <a:lnTo>
                    <a:pt x="39" y="5"/>
                  </a:lnTo>
                  <a:lnTo>
                    <a:pt x="28" y="10"/>
                  </a:lnTo>
                  <a:lnTo>
                    <a:pt x="19" y="17"/>
                  </a:lnTo>
                  <a:lnTo>
                    <a:pt x="11" y="26"/>
                  </a:lnTo>
                  <a:lnTo>
                    <a:pt x="5" y="37"/>
                  </a:lnTo>
                  <a:lnTo>
                    <a:pt x="2" y="49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43" name="Freeform 239"/>
            <p:cNvSpPr>
              <a:spLocks/>
            </p:cNvSpPr>
            <p:nvPr/>
          </p:nvSpPr>
          <p:spPr bwMode="auto">
            <a:xfrm>
              <a:off x="971" y="3037"/>
              <a:ext cx="47" cy="47"/>
            </a:xfrm>
            <a:custGeom>
              <a:avLst/>
              <a:gdLst>
                <a:gd name="T0" fmla="*/ 0 w 96"/>
                <a:gd name="T1" fmla="*/ 48 h 93"/>
                <a:gd name="T2" fmla="*/ 1 w 96"/>
                <a:gd name="T3" fmla="*/ 57 h 93"/>
                <a:gd name="T4" fmla="*/ 4 w 96"/>
                <a:gd name="T5" fmla="*/ 67 h 93"/>
                <a:gd name="T6" fmla="*/ 8 w 96"/>
                <a:gd name="T7" fmla="*/ 73 h 93"/>
                <a:gd name="T8" fmla="*/ 14 w 96"/>
                <a:gd name="T9" fmla="*/ 80 h 93"/>
                <a:gd name="T10" fmla="*/ 22 w 96"/>
                <a:gd name="T11" fmla="*/ 86 h 93"/>
                <a:gd name="T12" fmla="*/ 30 w 96"/>
                <a:gd name="T13" fmla="*/ 90 h 93"/>
                <a:gd name="T14" fmla="*/ 39 w 96"/>
                <a:gd name="T15" fmla="*/ 92 h 93"/>
                <a:gd name="T16" fmla="*/ 49 w 96"/>
                <a:gd name="T17" fmla="*/ 93 h 93"/>
                <a:gd name="T18" fmla="*/ 58 w 96"/>
                <a:gd name="T19" fmla="*/ 92 h 93"/>
                <a:gd name="T20" fmla="*/ 67 w 96"/>
                <a:gd name="T21" fmla="*/ 90 h 93"/>
                <a:gd name="T22" fmla="*/ 75 w 96"/>
                <a:gd name="T23" fmla="*/ 86 h 93"/>
                <a:gd name="T24" fmla="*/ 82 w 96"/>
                <a:gd name="T25" fmla="*/ 80 h 93"/>
                <a:gd name="T26" fmla="*/ 88 w 96"/>
                <a:gd name="T27" fmla="*/ 73 h 93"/>
                <a:gd name="T28" fmla="*/ 93 w 96"/>
                <a:gd name="T29" fmla="*/ 67 h 93"/>
                <a:gd name="T30" fmla="*/ 95 w 96"/>
                <a:gd name="T31" fmla="*/ 57 h 93"/>
                <a:gd name="T32" fmla="*/ 96 w 96"/>
                <a:gd name="T33" fmla="*/ 48 h 93"/>
                <a:gd name="T34" fmla="*/ 95 w 96"/>
                <a:gd name="T35" fmla="*/ 39 h 93"/>
                <a:gd name="T36" fmla="*/ 93 w 96"/>
                <a:gd name="T37" fmla="*/ 30 h 93"/>
                <a:gd name="T38" fmla="*/ 88 w 96"/>
                <a:gd name="T39" fmla="*/ 22 h 93"/>
                <a:gd name="T40" fmla="*/ 82 w 96"/>
                <a:gd name="T41" fmla="*/ 14 h 93"/>
                <a:gd name="T42" fmla="*/ 75 w 96"/>
                <a:gd name="T43" fmla="*/ 8 h 93"/>
                <a:gd name="T44" fmla="*/ 67 w 96"/>
                <a:gd name="T45" fmla="*/ 3 h 93"/>
                <a:gd name="T46" fmla="*/ 58 w 96"/>
                <a:gd name="T47" fmla="*/ 1 h 93"/>
                <a:gd name="T48" fmla="*/ 49 w 96"/>
                <a:gd name="T49" fmla="*/ 0 h 93"/>
                <a:gd name="T50" fmla="*/ 39 w 96"/>
                <a:gd name="T51" fmla="*/ 1 h 93"/>
                <a:gd name="T52" fmla="*/ 30 w 96"/>
                <a:gd name="T53" fmla="*/ 3 h 93"/>
                <a:gd name="T54" fmla="*/ 22 w 96"/>
                <a:gd name="T55" fmla="*/ 8 h 93"/>
                <a:gd name="T56" fmla="*/ 14 w 96"/>
                <a:gd name="T57" fmla="*/ 14 h 93"/>
                <a:gd name="T58" fmla="*/ 8 w 96"/>
                <a:gd name="T59" fmla="*/ 22 h 93"/>
                <a:gd name="T60" fmla="*/ 4 w 96"/>
                <a:gd name="T61" fmla="*/ 30 h 93"/>
                <a:gd name="T62" fmla="*/ 1 w 96"/>
                <a:gd name="T63" fmla="*/ 39 h 93"/>
                <a:gd name="T64" fmla="*/ 0 w 96"/>
                <a:gd name="T65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6" h="93">
                  <a:moveTo>
                    <a:pt x="0" y="48"/>
                  </a:moveTo>
                  <a:lnTo>
                    <a:pt x="1" y="57"/>
                  </a:lnTo>
                  <a:lnTo>
                    <a:pt x="4" y="67"/>
                  </a:lnTo>
                  <a:lnTo>
                    <a:pt x="8" y="73"/>
                  </a:lnTo>
                  <a:lnTo>
                    <a:pt x="14" y="80"/>
                  </a:lnTo>
                  <a:lnTo>
                    <a:pt x="22" y="86"/>
                  </a:lnTo>
                  <a:lnTo>
                    <a:pt x="30" y="90"/>
                  </a:lnTo>
                  <a:lnTo>
                    <a:pt x="39" y="92"/>
                  </a:lnTo>
                  <a:lnTo>
                    <a:pt x="49" y="93"/>
                  </a:lnTo>
                  <a:lnTo>
                    <a:pt x="58" y="92"/>
                  </a:lnTo>
                  <a:lnTo>
                    <a:pt x="67" y="90"/>
                  </a:lnTo>
                  <a:lnTo>
                    <a:pt x="75" y="86"/>
                  </a:lnTo>
                  <a:lnTo>
                    <a:pt x="82" y="80"/>
                  </a:lnTo>
                  <a:lnTo>
                    <a:pt x="88" y="73"/>
                  </a:lnTo>
                  <a:lnTo>
                    <a:pt x="93" y="67"/>
                  </a:lnTo>
                  <a:lnTo>
                    <a:pt x="95" y="57"/>
                  </a:lnTo>
                  <a:lnTo>
                    <a:pt x="96" y="48"/>
                  </a:lnTo>
                  <a:lnTo>
                    <a:pt x="95" y="39"/>
                  </a:lnTo>
                  <a:lnTo>
                    <a:pt x="93" y="30"/>
                  </a:lnTo>
                  <a:lnTo>
                    <a:pt x="88" y="22"/>
                  </a:lnTo>
                  <a:lnTo>
                    <a:pt x="82" y="14"/>
                  </a:lnTo>
                  <a:lnTo>
                    <a:pt x="75" y="8"/>
                  </a:lnTo>
                  <a:lnTo>
                    <a:pt x="67" y="3"/>
                  </a:lnTo>
                  <a:lnTo>
                    <a:pt x="58" y="1"/>
                  </a:lnTo>
                  <a:lnTo>
                    <a:pt x="49" y="0"/>
                  </a:lnTo>
                  <a:lnTo>
                    <a:pt x="39" y="1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1" y="39"/>
                  </a:lnTo>
                  <a:lnTo>
                    <a:pt x="0" y="4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44" name="Rectangle 240"/>
            <p:cNvSpPr>
              <a:spLocks noChangeArrowheads="1"/>
            </p:cNvSpPr>
            <p:nvPr/>
          </p:nvSpPr>
          <p:spPr bwMode="auto">
            <a:xfrm>
              <a:off x="889" y="3105"/>
              <a:ext cx="139" cy="6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45" name="Line 241"/>
            <p:cNvSpPr>
              <a:spLocks noChangeShapeType="1"/>
            </p:cNvSpPr>
            <p:nvPr/>
          </p:nvSpPr>
          <p:spPr bwMode="auto">
            <a:xfrm>
              <a:off x="889" y="3174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46" name="Line 242"/>
            <p:cNvSpPr>
              <a:spLocks noChangeShapeType="1"/>
            </p:cNvSpPr>
            <p:nvPr/>
          </p:nvSpPr>
          <p:spPr bwMode="auto">
            <a:xfrm>
              <a:off x="1028" y="3174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47" name="Line 243"/>
            <p:cNvSpPr>
              <a:spLocks noChangeShapeType="1"/>
            </p:cNvSpPr>
            <p:nvPr/>
          </p:nvSpPr>
          <p:spPr bwMode="auto">
            <a:xfrm>
              <a:off x="897" y="308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48" name="Line 244"/>
            <p:cNvSpPr>
              <a:spLocks noChangeShapeType="1"/>
            </p:cNvSpPr>
            <p:nvPr/>
          </p:nvSpPr>
          <p:spPr bwMode="auto">
            <a:xfrm>
              <a:off x="946" y="308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49" name="Line 245"/>
            <p:cNvSpPr>
              <a:spLocks noChangeShapeType="1"/>
            </p:cNvSpPr>
            <p:nvPr/>
          </p:nvSpPr>
          <p:spPr bwMode="auto">
            <a:xfrm>
              <a:off x="971" y="308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50" name="Line 246"/>
            <p:cNvSpPr>
              <a:spLocks noChangeShapeType="1"/>
            </p:cNvSpPr>
            <p:nvPr/>
          </p:nvSpPr>
          <p:spPr bwMode="auto">
            <a:xfrm>
              <a:off x="1018" y="308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51" name="Rectangle 247"/>
            <p:cNvSpPr>
              <a:spLocks noChangeArrowheads="1"/>
            </p:cNvSpPr>
            <p:nvPr/>
          </p:nvSpPr>
          <p:spPr bwMode="auto">
            <a:xfrm>
              <a:off x="901" y="3084"/>
              <a:ext cx="42" cy="1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52" name="Rectangle 248"/>
            <p:cNvSpPr>
              <a:spLocks noChangeArrowheads="1"/>
            </p:cNvSpPr>
            <p:nvPr/>
          </p:nvSpPr>
          <p:spPr bwMode="auto">
            <a:xfrm>
              <a:off x="974" y="3084"/>
              <a:ext cx="41" cy="1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53" name="Rectangle 249"/>
            <p:cNvSpPr>
              <a:spLocks noChangeArrowheads="1"/>
            </p:cNvSpPr>
            <p:nvPr/>
          </p:nvSpPr>
          <p:spPr bwMode="auto">
            <a:xfrm>
              <a:off x="852" y="2927"/>
              <a:ext cx="37" cy="42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54" name="Line 250"/>
            <p:cNvSpPr>
              <a:spLocks noChangeShapeType="1"/>
            </p:cNvSpPr>
            <p:nvPr/>
          </p:nvSpPr>
          <p:spPr bwMode="auto">
            <a:xfrm flipH="1">
              <a:off x="1024" y="2962"/>
              <a:ext cx="3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55" name="Line 251"/>
            <p:cNvSpPr>
              <a:spLocks noChangeShapeType="1"/>
            </p:cNvSpPr>
            <p:nvPr/>
          </p:nvSpPr>
          <p:spPr bwMode="auto">
            <a:xfrm>
              <a:off x="1566" y="2962"/>
              <a:ext cx="36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56" name="Rectangle 252"/>
            <p:cNvSpPr>
              <a:spLocks noChangeArrowheads="1"/>
            </p:cNvSpPr>
            <p:nvPr/>
          </p:nvSpPr>
          <p:spPr bwMode="auto">
            <a:xfrm>
              <a:off x="846" y="2919"/>
              <a:ext cx="49" cy="5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57" name="Line 253"/>
            <p:cNvSpPr>
              <a:spLocks noChangeShapeType="1"/>
            </p:cNvSpPr>
            <p:nvPr/>
          </p:nvSpPr>
          <p:spPr bwMode="auto">
            <a:xfrm flipH="1">
              <a:off x="895" y="2927"/>
              <a:ext cx="10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58" name="Line 254"/>
            <p:cNvSpPr>
              <a:spLocks noChangeShapeType="1"/>
            </p:cNvSpPr>
            <p:nvPr/>
          </p:nvSpPr>
          <p:spPr bwMode="auto">
            <a:xfrm flipH="1">
              <a:off x="891" y="2961"/>
              <a:ext cx="1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59" name="Line 255"/>
            <p:cNvSpPr>
              <a:spLocks noChangeShapeType="1"/>
            </p:cNvSpPr>
            <p:nvPr/>
          </p:nvSpPr>
          <p:spPr bwMode="auto">
            <a:xfrm flipH="1">
              <a:off x="891" y="2965"/>
              <a:ext cx="1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60" name="Line 256"/>
            <p:cNvSpPr>
              <a:spLocks noChangeShapeType="1"/>
            </p:cNvSpPr>
            <p:nvPr/>
          </p:nvSpPr>
          <p:spPr bwMode="auto">
            <a:xfrm flipH="1">
              <a:off x="895" y="2970"/>
              <a:ext cx="10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61" name="Rectangle 257"/>
            <p:cNvSpPr>
              <a:spLocks noChangeArrowheads="1"/>
            </p:cNvSpPr>
            <p:nvPr/>
          </p:nvSpPr>
          <p:spPr bwMode="auto">
            <a:xfrm>
              <a:off x="991" y="2947"/>
              <a:ext cx="16" cy="6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962" name="Rectangle 258"/>
            <p:cNvSpPr>
              <a:spLocks noChangeArrowheads="1"/>
            </p:cNvSpPr>
            <p:nvPr/>
          </p:nvSpPr>
          <p:spPr bwMode="auto">
            <a:xfrm>
              <a:off x="919" y="2952"/>
              <a:ext cx="10" cy="3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963" name="Line 259"/>
            <p:cNvSpPr>
              <a:spLocks noChangeShapeType="1"/>
            </p:cNvSpPr>
            <p:nvPr/>
          </p:nvSpPr>
          <p:spPr bwMode="auto">
            <a:xfrm>
              <a:off x="924" y="2927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64" name="Line 260"/>
            <p:cNvSpPr>
              <a:spLocks noChangeShapeType="1"/>
            </p:cNvSpPr>
            <p:nvPr/>
          </p:nvSpPr>
          <p:spPr bwMode="auto">
            <a:xfrm flipV="1">
              <a:off x="998" y="2927"/>
              <a:ext cx="1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65" name="Freeform 261"/>
            <p:cNvSpPr>
              <a:spLocks/>
            </p:cNvSpPr>
            <p:nvPr/>
          </p:nvSpPr>
          <p:spPr bwMode="auto">
            <a:xfrm>
              <a:off x="1355" y="2999"/>
              <a:ext cx="14" cy="109"/>
            </a:xfrm>
            <a:custGeom>
              <a:avLst/>
              <a:gdLst>
                <a:gd name="T0" fmla="*/ 14 w 29"/>
                <a:gd name="T1" fmla="*/ 3 h 218"/>
                <a:gd name="T2" fmla="*/ 9 w 29"/>
                <a:gd name="T3" fmla="*/ 0 h 218"/>
                <a:gd name="T4" fmla="*/ 0 w 29"/>
                <a:gd name="T5" fmla="*/ 0 h 218"/>
                <a:gd name="T6" fmla="*/ 2 w 29"/>
                <a:gd name="T7" fmla="*/ 43 h 218"/>
                <a:gd name="T8" fmla="*/ 9 w 29"/>
                <a:gd name="T9" fmla="*/ 43 h 218"/>
                <a:gd name="T10" fmla="*/ 18 w 29"/>
                <a:gd name="T11" fmla="*/ 207 h 218"/>
                <a:gd name="T12" fmla="*/ 7 w 29"/>
                <a:gd name="T13" fmla="*/ 207 h 218"/>
                <a:gd name="T14" fmla="*/ 7 w 29"/>
                <a:gd name="T15" fmla="*/ 218 h 218"/>
                <a:gd name="T16" fmla="*/ 29 w 29"/>
                <a:gd name="T17" fmla="*/ 216 h 218"/>
                <a:gd name="T18" fmla="*/ 14 w 29"/>
                <a:gd name="T19" fmla="*/ 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18">
                  <a:moveTo>
                    <a:pt x="14" y="3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2" y="43"/>
                  </a:lnTo>
                  <a:lnTo>
                    <a:pt x="9" y="43"/>
                  </a:lnTo>
                  <a:lnTo>
                    <a:pt x="18" y="207"/>
                  </a:lnTo>
                  <a:lnTo>
                    <a:pt x="7" y="207"/>
                  </a:lnTo>
                  <a:lnTo>
                    <a:pt x="7" y="218"/>
                  </a:lnTo>
                  <a:lnTo>
                    <a:pt x="29" y="216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966" name="Freeform 262"/>
            <p:cNvSpPr>
              <a:spLocks/>
            </p:cNvSpPr>
            <p:nvPr/>
          </p:nvSpPr>
          <p:spPr bwMode="auto">
            <a:xfrm>
              <a:off x="1376" y="2998"/>
              <a:ext cx="17" cy="109"/>
            </a:xfrm>
            <a:custGeom>
              <a:avLst/>
              <a:gdLst>
                <a:gd name="T0" fmla="*/ 0 w 33"/>
                <a:gd name="T1" fmla="*/ 6 h 219"/>
                <a:gd name="T2" fmla="*/ 2 w 33"/>
                <a:gd name="T3" fmla="*/ 3 h 219"/>
                <a:gd name="T4" fmla="*/ 8 w 33"/>
                <a:gd name="T5" fmla="*/ 0 h 219"/>
                <a:gd name="T6" fmla="*/ 12 w 33"/>
                <a:gd name="T7" fmla="*/ 0 h 219"/>
                <a:gd name="T8" fmla="*/ 15 w 33"/>
                <a:gd name="T9" fmla="*/ 42 h 219"/>
                <a:gd name="T10" fmla="*/ 10 w 33"/>
                <a:gd name="T11" fmla="*/ 44 h 219"/>
                <a:gd name="T12" fmla="*/ 21 w 33"/>
                <a:gd name="T13" fmla="*/ 204 h 219"/>
                <a:gd name="T14" fmla="*/ 33 w 33"/>
                <a:gd name="T15" fmla="*/ 204 h 219"/>
                <a:gd name="T16" fmla="*/ 33 w 33"/>
                <a:gd name="T17" fmla="*/ 219 h 219"/>
                <a:gd name="T18" fmla="*/ 12 w 33"/>
                <a:gd name="T19" fmla="*/ 219 h 219"/>
                <a:gd name="T20" fmla="*/ 0 w 33"/>
                <a:gd name="T21" fmla="*/ 3 h 219"/>
                <a:gd name="T22" fmla="*/ 0 w 33"/>
                <a:gd name="T23" fmla="*/ 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19">
                  <a:moveTo>
                    <a:pt x="0" y="6"/>
                  </a:moveTo>
                  <a:lnTo>
                    <a:pt x="2" y="3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42"/>
                  </a:lnTo>
                  <a:lnTo>
                    <a:pt x="10" y="44"/>
                  </a:lnTo>
                  <a:lnTo>
                    <a:pt x="21" y="204"/>
                  </a:lnTo>
                  <a:lnTo>
                    <a:pt x="33" y="204"/>
                  </a:lnTo>
                  <a:lnTo>
                    <a:pt x="33" y="219"/>
                  </a:lnTo>
                  <a:lnTo>
                    <a:pt x="12" y="219"/>
                  </a:lnTo>
                  <a:lnTo>
                    <a:pt x="0" y="3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967" name="Freeform 263"/>
            <p:cNvSpPr>
              <a:spLocks/>
            </p:cNvSpPr>
            <p:nvPr/>
          </p:nvSpPr>
          <p:spPr bwMode="auto">
            <a:xfrm>
              <a:off x="1362" y="3000"/>
              <a:ext cx="60" cy="751"/>
            </a:xfrm>
            <a:custGeom>
              <a:avLst/>
              <a:gdLst>
                <a:gd name="T0" fmla="*/ 103 w 120"/>
                <a:gd name="T1" fmla="*/ 1498 h 1500"/>
                <a:gd name="T2" fmla="*/ 113 w 120"/>
                <a:gd name="T3" fmla="*/ 1500 h 1500"/>
                <a:gd name="T4" fmla="*/ 120 w 120"/>
                <a:gd name="T5" fmla="*/ 1495 h 1500"/>
                <a:gd name="T6" fmla="*/ 29 w 120"/>
                <a:gd name="T7" fmla="*/ 0 h 1500"/>
                <a:gd name="T8" fmla="*/ 0 w 120"/>
                <a:gd name="T9" fmla="*/ 0 h 1500"/>
                <a:gd name="T10" fmla="*/ 103 w 120"/>
                <a:gd name="T11" fmla="*/ 1498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500">
                  <a:moveTo>
                    <a:pt x="103" y="1498"/>
                  </a:moveTo>
                  <a:lnTo>
                    <a:pt x="113" y="1500"/>
                  </a:lnTo>
                  <a:lnTo>
                    <a:pt x="120" y="1495"/>
                  </a:lnTo>
                  <a:lnTo>
                    <a:pt x="29" y="0"/>
                  </a:lnTo>
                  <a:lnTo>
                    <a:pt x="0" y="0"/>
                  </a:lnTo>
                  <a:lnTo>
                    <a:pt x="103" y="149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968" name="Rectangle 264"/>
            <p:cNvSpPr>
              <a:spLocks noChangeArrowheads="1"/>
            </p:cNvSpPr>
            <p:nvPr/>
          </p:nvSpPr>
          <p:spPr bwMode="auto">
            <a:xfrm>
              <a:off x="1258" y="2254"/>
              <a:ext cx="499" cy="2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969" name="Line 265"/>
            <p:cNvSpPr>
              <a:spLocks noChangeShapeType="1"/>
            </p:cNvSpPr>
            <p:nvPr/>
          </p:nvSpPr>
          <p:spPr bwMode="auto">
            <a:xfrm flipH="1" flipV="1">
              <a:off x="1486" y="2275"/>
              <a:ext cx="11" cy="5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70" name="Line 266"/>
            <p:cNvSpPr>
              <a:spLocks noChangeShapeType="1"/>
            </p:cNvSpPr>
            <p:nvPr/>
          </p:nvSpPr>
          <p:spPr bwMode="auto">
            <a:xfrm flipH="1" flipV="1">
              <a:off x="1472" y="2274"/>
              <a:ext cx="11" cy="58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71" name="Line 267"/>
            <p:cNvSpPr>
              <a:spLocks noChangeShapeType="1"/>
            </p:cNvSpPr>
            <p:nvPr/>
          </p:nvSpPr>
          <p:spPr bwMode="auto">
            <a:xfrm flipH="1" flipV="1">
              <a:off x="1444" y="2275"/>
              <a:ext cx="26" cy="5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72" name="Line 268"/>
            <p:cNvSpPr>
              <a:spLocks noChangeShapeType="1"/>
            </p:cNvSpPr>
            <p:nvPr/>
          </p:nvSpPr>
          <p:spPr bwMode="auto">
            <a:xfrm flipH="1" flipV="1">
              <a:off x="1432" y="2275"/>
              <a:ext cx="25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73" name="Line 269"/>
            <p:cNvSpPr>
              <a:spLocks noChangeShapeType="1"/>
            </p:cNvSpPr>
            <p:nvPr/>
          </p:nvSpPr>
          <p:spPr bwMode="auto">
            <a:xfrm flipH="1" flipV="1">
              <a:off x="1422" y="2274"/>
              <a:ext cx="21" cy="5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74" name="Line 270"/>
            <p:cNvSpPr>
              <a:spLocks noChangeShapeType="1"/>
            </p:cNvSpPr>
            <p:nvPr/>
          </p:nvSpPr>
          <p:spPr bwMode="auto">
            <a:xfrm flipH="1" flipV="1">
              <a:off x="1410" y="2275"/>
              <a:ext cx="20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75" name="Line 271"/>
            <p:cNvSpPr>
              <a:spLocks noChangeShapeType="1"/>
            </p:cNvSpPr>
            <p:nvPr/>
          </p:nvSpPr>
          <p:spPr bwMode="auto">
            <a:xfrm flipH="1" flipV="1">
              <a:off x="1393" y="2275"/>
              <a:ext cx="25" cy="5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76" name="Line 272"/>
            <p:cNvSpPr>
              <a:spLocks noChangeShapeType="1"/>
            </p:cNvSpPr>
            <p:nvPr/>
          </p:nvSpPr>
          <p:spPr bwMode="auto">
            <a:xfrm flipH="1" flipV="1">
              <a:off x="1380" y="2275"/>
              <a:ext cx="26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77" name="Line 273"/>
            <p:cNvSpPr>
              <a:spLocks noChangeShapeType="1"/>
            </p:cNvSpPr>
            <p:nvPr/>
          </p:nvSpPr>
          <p:spPr bwMode="auto">
            <a:xfrm flipH="1" flipV="1">
              <a:off x="1365" y="2275"/>
              <a:ext cx="30" cy="5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78" name="Line 274"/>
            <p:cNvSpPr>
              <a:spLocks noChangeShapeType="1"/>
            </p:cNvSpPr>
            <p:nvPr/>
          </p:nvSpPr>
          <p:spPr bwMode="auto">
            <a:xfrm flipH="1" flipV="1">
              <a:off x="1353" y="2275"/>
              <a:ext cx="30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79" name="Line 275"/>
            <p:cNvSpPr>
              <a:spLocks noChangeShapeType="1"/>
            </p:cNvSpPr>
            <p:nvPr/>
          </p:nvSpPr>
          <p:spPr bwMode="auto">
            <a:xfrm flipV="1">
              <a:off x="1623" y="2275"/>
              <a:ext cx="1" cy="5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80" name="Line 276"/>
            <p:cNvSpPr>
              <a:spLocks noChangeShapeType="1"/>
            </p:cNvSpPr>
            <p:nvPr/>
          </p:nvSpPr>
          <p:spPr bwMode="auto">
            <a:xfrm flipV="1">
              <a:off x="1612" y="2274"/>
              <a:ext cx="1" cy="5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81" name="Line 277"/>
            <p:cNvSpPr>
              <a:spLocks noChangeShapeType="1"/>
            </p:cNvSpPr>
            <p:nvPr/>
          </p:nvSpPr>
          <p:spPr bwMode="auto">
            <a:xfrm flipV="1">
              <a:off x="1664" y="2275"/>
              <a:ext cx="1" cy="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82" name="Line 278"/>
            <p:cNvSpPr>
              <a:spLocks noChangeShapeType="1"/>
            </p:cNvSpPr>
            <p:nvPr/>
          </p:nvSpPr>
          <p:spPr bwMode="auto">
            <a:xfrm flipV="1">
              <a:off x="1652" y="2274"/>
              <a:ext cx="1" cy="5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83" name="Rectangle 279"/>
            <p:cNvSpPr>
              <a:spLocks noChangeArrowheads="1"/>
            </p:cNvSpPr>
            <p:nvPr/>
          </p:nvSpPr>
          <p:spPr bwMode="auto">
            <a:xfrm>
              <a:off x="799" y="2326"/>
              <a:ext cx="56" cy="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0984" name="Line 280"/>
            <p:cNvSpPr>
              <a:spLocks noChangeShapeType="1"/>
            </p:cNvSpPr>
            <p:nvPr/>
          </p:nvSpPr>
          <p:spPr bwMode="auto">
            <a:xfrm flipV="1">
              <a:off x="1356" y="2359"/>
              <a:ext cx="1" cy="5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85" name="Line 281"/>
            <p:cNvSpPr>
              <a:spLocks noChangeShapeType="1"/>
            </p:cNvSpPr>
            <p:nvPr/>
          </p:nvSpPr>
          <p:spPr bwMode="auto">
            <a:xfrm flipV="1">
              <a:off x="1367" y="2571"/>
              <a:ext cx="1" cy="28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86" name="Line 282"/>
            <p:cNvSpPr>
              <a:spLocks noChangeShapeType="1"/>
            </p:cNvSpPr>
            <p:nvPr/>
          </p:nvSpPr>
          <p:spPr bwMode="auto">
            <a:xfrm>
              <a:off x="799" y="2401"/>
              <a:ext cx="3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87" name="Line 283"/>
            <p:cNvSpPr>
              <a:spLocks noChangeShapeType="1"/>
            </p:cNvSpPr>
            <p:nvPr/>
          </p:nvSpPr>
          <p:spPr bwMode="auto">
            <a:xfrm>
              <a:off x="846" y="2401"/>
              <a:ext cx="5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88" name="Line 284"/>
            <p:cNvSpPr>
              <a:spLocks noChangeShapeType="1"/>
            </p:cNvSpPr>
            <p:nvPr/>
          </p:nvSpPr>
          <p:spPr bwMode="auto">
            <a:xfrm>
              <a:off x="1371" y="2401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89" name="Line 285"/>
            <p:cNvSpPr>
              <a:spLocks noChangeShapeType="1"/>
            </p:cNvSpPr>
            <p:nvPr/>
          </p:nvSpPr>
          <p:spPr bwMode="auto">
            <a:xfrm>
              <a:off x="1399" y="2401"/>
              <a:ext cx="1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90" name="Line 286"/>
            <p:cNvSpPr>
              <a:spLocks noChangeShapeType="1"/>
            </p:cNvSpPr>
            <p:nvPr/>
          </p:nvSpPr>
          <p:spPr bwMode="auto">
            <a:xfrm>
              <a:off x="1427" y="2401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91" name="Line 287"/>
            <p:cNvSpPr>
              <a:spLocks noChangeShapeType="1"/>
            </p:cNvSpPr>
            <p:nvPr/>
          </p:nvSpPr>
          <p:spPr bwMode="auto">
            <a:xfrm>
              <a:off x="1449" y="2401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92" name="Line 288"/>
            <p:cNvSpPr>
              <a:spLocks noChangeShapeType="1"/>
            </p:cNvSpPr>
            <p:nvPr/>
          </p:nvSpPr>
          <p:spPr bwMode="auto">
            <a:xfrm>
              <a:off x="1488" y="2401"/>
              <a:ext cx="1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93" name="Line 289"/>
            <p:cNvSpPr>
              <a:spLocks noChangeShapeType="1"/>
            </p:cNvSpPr>
            <p:nvPr/>
          </p:nvSpPr>
          <p:spPr bwMode="auto">
            <a:xfrm>
              <a:off x="1623" y="2401"/>
              <a:ext cx="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94" name="Line 290"/>
            <p:cNvSpPr>
              <a:spLocks noChangeShapeType="1"/>
            </p:cNvSpPr>
            <p:nvPr/>
          </p:nvSpPr>
          <p:spPr bwMode="auto">
            <a:xfrm>
              <a:off x="1664" y="2401"/>
              <a:ext cx="7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95" name="Line 291"/>
            <p:cNvSpPr>
              <a:spLocks noChangeShapeType="1"/>
            </p:cNvSpPr>
            <p:nvPr/>
          </p:nvSpPr>
          <p:spPr bwMode="auto">
            <a:xfrm>
              <a:off x="1332" y="2529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96" name="Freeform 292"/>
            <p:cNvSpPr>
              <a:spLocks/>
            </p:cNvSpPr>
            <p:nvPr/>
          </p:nvSpPr>
          <p:spPr bwMode="auto">
            <a:xfrm>
              <a:off x="1337" y="2511"/>
              <a:ext cx="19" cy="35"/>
            </a:xfrm>
            <a:custGeom>
              <a:avLst/>
              <a:gdLst>
                <a:gd name="T0" fmla="*/ 38 w 38"/>
                <a:gd name="T1" fmla="*/ 0 h 71"/>
                <a:gd name="T2" fmla="*/ 36 w 38"/>
                <a:gd name="T3" fmla="*/ 0 h 71"/>
                <a:gd name="T4" fmla="*/ 22 w 38"/>
                <a:gd name="T5" fmla="*/ 2 h 71"/>
                <a:gd name="T6" fmla="*/ 11 w 38"/>
                <a:gd name="T7" fmla="*/ 9 h 71"/>
                <a:gd name="T8" fmla="*/ 2 w 38"/>
                <a:gd name="T9" fmla="*/ 20 h 71"/>
                <a:gd name="T10" fmla="*/ 0 w 38"/>
                <a:gd name="T11" fmla="*/ 35 h 71"/>
                <a:gd name="T12" fmla="*/ 2 w 38"/>
                <a:gd name="T13" fmla="*/ 49 h 71"/>
                <a:gd name="T14" fmla="*/ 11 w 38"/>
                <a:gd name="T15" fmla="*/ 61 h 71"/>
                <a:gd name="T16" fmla="*/ 22 w 38"/>
                <a:gd name="T17" fmla="*/ 68 h 71"/>
                <a:gd name="T18" fmla="*/ 36 w 38"/>
                <a:gd name="T19" fmla="*/ 71 h 71"/>
                <a:gd name="T20" fmla="*/ 38 w 38"/>
                <a:gd name="T21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71">
                  <a:moveTo>
                    <a:pt x="38" y="0"/>
                  </a:moveTo>
                  <a:lnTo>
                    <a:pt x="36" y="0"/>
                  </a:lnTo>
                  <a:lnTo>
                    <a:pt x="22" y="2"/>
                  </a:lnTo>
                  <a:lnTo>
                    <a:pt x="11" y="9"/>
                  </a:lnTo>
                  <a:lnTo>
                    <a:pt x="2" y="20"/>
                  </a:lnTo>
                  <a:lnTo>
                    <a:pt x="0" y="35"/>
                  </a:lnTo>
                  <a:lnTo>
                    <a:pt x="2" y="49"/>
                  </a:lnTo>
                  <a:lnTo>
                    <a:pt x="11" y="61"/>
                  </a:lnTo>
                  <a:lnTo>
                    <a:pt x="22" y="68"/>
                  </a:lnTo>
                  <a:lnTo>
                    <a:pt x="36" y="71"/>
                  </a:lnTo>
                  <a:lnTo>
                    <a:pt x="38" y="6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97" name="Line 293"/>
            <p:cNvSpPr>
              <a:spLocks noChangeShapeType="1"/>
            </p:cNvSpPr>
            <p:nvPr/>
          </p:nvSpPr>
          <p:spPr bwMode="auto">
            <a:xfrm>
              <a:off x="1160" y="2529"/>
              <a:ext cx="5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98" name="Line 294"/>
            <p:cNvSpPr>
              <a:spLocks noChangeShapeType="1"/>
            </p:cNvSpPr>
            <p:nvPr/>
          </p:nvSpPr>
          <p:spPr bwMode="auto">
            <a:xfrm>
              <a:off x="1189" y="2499"/>
              <a:ext cx="1" cy="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0999" name="Freeform 295"/>
            <p:cNvSpPr>
              <a:spLocks/>
            </p:cNvSpPr>
            <p:nvPr/>
          </p:nvSpPr>
          <p:spPr bwMode="auto">
            <a:xfrm>
              <a:off x="1171" y="2511"/>
              <a:ext cx="36" cy="35"/>
            </a:xfrm>
            <a:custGeom>
              <a:avLst/>
              <a:gdLst>
                <a:gd name="T0" fmla="*/ 0 w 73"/>
                <a:gd name="T1" fmla="*/ 35 h 71"/>
                <a:gd name="T2" fmla="*/ 4 w 73"/>
                <a:gd name="T3" fmla="*/ 49 h 71"/>
                <a:gd name="T4" fmla="*/ 12 w 73"/>
                <a:gd name="T5" fmla="*/ 61 h 71"/>
                <a:gd name="T6" fmla="*/ 22 w 73"/>
                <a:gd name="T7" fmla="*/ 68 h 71"/>
                <a:gd name="T8" fmla="*/ 36 w 73"/>
                <a:gd name="T9" fmla="*/ 71 h 71"/>
                <a:gd name="T10" fmla="*/ 50 w 73"/>
                <a:gd name="T11" fmla="*/ 68 h 71"/>
                <a:gd name="T12" fmla="*/ 61 w 73"/>
                <a:gd name="T13" fmla="*/ 61 h 71"/>
                <a:gd name="T14" fmla="*/ 69 w 73"/>
                <a:gd name="T15" fmla="*/ 49 h 71"/>
                <a:gd name="T16" fmla="*/ 73 w 73"/>
                <a:gd name="T17" fmla="*/ 35 h 71"/>
                <a:gd name="T18" fmla="*/ 69 w 73"/>
                <a:gd name="T19" fmla="*/ 21 h 71"/>
                <a:gd name="T20" fmla="*/ 61 w 73"/>
                <a:gd name="T21" fmla="*/ 10 h 71"/>
                <a:gd name="T22" fmla="*/ 50 w 73"/>
                <a:gd name="T23" fmla="*/ 2 h 71"/>
                <a:gd name="T24" fmla="*/ 36 w 73"/>
                <a:gd name="T25" fmla="*/ 0 h 71"/>
                <a:gd name="T26" fmla="*/ 22 w 73"/>
                <a:gd name="T27" fmla="*/ 2 h 71"/>
                <a:gd name="T28" fmla="*/ 12 w 73"/>
                <a:gd name="T29" fmla="*/ 10 h 71"/>
                <a:gd name="T30" fmla="*/ 4 w 73"/>
                <a:gd name="T31" fmla="*/ 21 h 71"/>
                <a:gd name="T32" fmla="*/ 0 w 73"/>
                <a:gd name="T3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1">
                  <a:moveTo>
                    <a:pt x="0" y="35"/>
                  </a:moveTo>
                  <a:lnTo>
                    <a:pt x="4" y="49"/>
                  </a:lnTo>
                  <a:lnTo>
                    <a:pt x="12" y="61"/>
                  </a:lnTo>
                  <a:lnTo>
                    <a:pt x="22" y="68"/>
                  </a:lnTo>
                  <a:lnTo>
                    <a:pt x="36" y="71"/>
                  </a:lnTo>
                  <a:lnTo>
                    <a:pt x="50" y="68"/>
                  </a:lnTo>
                  <a:lnTo>
                    <a:pt x="61" y="61"/>
                  </a:lnTo>
                  <a:lnTo>
                    <a:pt x="69" y="49"/>
                  </a:lnTo>
                  <a:lnTo>
                    <a:pt x="73" y="35"/>
                  </a:lnTo>
                  <a:lnTo>
                    <a:pt x="69" y="21"/>
                  </a:lnTo>
                  <a:lnTo>
                    <a:pt x="61" y="10"/>
                  </a:lnTo>
                  <a:lnTo>
                    <a:pt x="50" y="2"/>
                  </a:lnTo>
                  <a:lnTo>
                    <a:pt x="36" y="0"/>
                  </a:lnTo>
                  <a:lnTo>
                    <a:pt x="22" y="2"/>
                  </a:lnTo>
                  <a:lnTo>
                    <a:pt x="12" y="10"/>
                  </a:lnTo>
                  <a:lnTo>
                    <a:pt x="4" y="21"/>
                  </a:lnTo>
                  <a:lnTo>
                    <a:pt x="0" y="3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00" name="Line 296"/>
            <p:cNvSpPr>
              <a:spLocks noChangeShapeType="1"/>
            </p:cNvSpPr>
            <p:nvPr/>
          </p:nvSpPr>
          <p:spPr bwMode="auto">
            <a:xfrm>
              <a:off x="1004" y="2529"/>
              <a:ext cx="5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01" name="Line 297"/>
            <p:cNvSpPr>
              <a:spLocks noChangeShapeType="1"/>
            </p:cNvSpPr>
            <p:nvPr/>
          </p:nvSpPr>
          <p:spPr bwMode="auto">
            <a:xfrm>
              <a:off x="1033" y="2499"/>
              <a:ext cx="1" cy="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02" name="Freeform 298"/>
            <p:cNvSpPr>
              <a:spLocks/>
            </p:cNvSpPr>
            <p:nvPr/>
          </p:nvSpPr>
          <p:spPr bwMode="auto">
            <a:xfrm>
              <a:off x="1015" y="2511"/>
              <a:ext cx="35" cy="35"/>
            </a:xfrm>
            <a:custGeom>
              <a:avLst/>
              <a:gdLst>
                <a:gd name="T0" fmla="*/ 0 w 70"/>
                <a:gd name="T1" fmla="*/ 35 h 71"/>
                <a:gd name="T2" fmla="*/ 4 w 70"/>
                <a:gd name="T3" fmla="*/ 49 h 71"/>
                <a:gd name="T4" fmla="*/ 12 w 70"/>
                <a:gd name="T5" fmla="*/ 61 h 71"/>
                <a:gd name="T6" fmla="*/ 23 w 70"/>
                <a:gd name="T7" fmla="*/ 68 h 71"/>
                <a:gd name="T8" fmla="*/ 37 w 70"/>
                <a:gd name="T9" fmla="*/ 71 h 71"/>
                <a:gd name="T10" fmla="*/ 50 w 70"/>
                <a:gd name="T11" fmla="*/ 68 h 71"/>
                <a:gd name="T12" fmla="*/ 61 w 70"/>
                <a:gd name="T13" fmla="*/ 61 h 71"/>
                <a:gd name="T14" fmla="*/ 68 w 70"/>
                <a:gd name="T15" fmla="*/ 49 h 71"/>
                <a:gd name="T16" fmla="*/ 70 w 70"/>
                <a:gd name="T17" fmla="*/ 35 h 71"/>
                <a:gd name="T18" fmla="*/ 68 w 70"/>
                <a:gd name="T19" fmla="*/ 21 h 71"/>
                <a:gd name="T20" fmla="*/ 61 w 70"/>
                <a:gd name="T21" fmla="*/ 10 h 71"/>
                <a:gd name="T22" fmla="*/ 50 w 70"/>
                <a:gd name="T23" fmla="*/ 2 h 71"/>
                <a:gd name="T24" fmla="*/ 37 w 70"/>
                <a:gd name="T25" fmla="*/ 0 h 71"/>
                <a:gd name="T26" fmla="*/ 23 w 70"/>
                <a:gd name="T27" fmla="*/ 2 h 71"/>
                <a:gd name="T28" fmla="*/ 12 w 70"/>
                <a:gd name="T29" fmla="*/ 10 h 71"/>
                <a:gd name="T30" fmla="*/ 4 w 70"/>
                <a:gd name="T31" fmla="*/ 21 h 71"/>
                <a:gd name="T32" fmla="*/ 0 w 70"/>
                <a:gd name="T3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1">
                  <a:moveTo>
                    <a:pt x="0" y="35"/>
                  </a:moveTo>
                  <a:lnTo>
                    <a:pt x="4" y="49"/>
                  </a:lnTo>
                  <a:lnTo>
                    <a:pt x="12" y="61"/>
                  </a:lnTo>
                  <a:lnTo>
                    <a:pt x="23" y="68"/>
                  </a:lnTo>
                  <a:lnTo>
                    <a:pt x="37" y="71"/>
                  </a:lnTo>
                  <a:lnTo>
                    <a:pt x="50" y="68"/>
                  </a:lnTo>
                  <a:lnTo>
                    <a:pt x="61" y="61"/>
                  </a:lnTo>
                  <a:lnTo>
                    <a:pt x="68" y="49"/>
                  </a:lnTo>
                  <a:lnTo>
                    <a:pt x="70" y="35"/>
                  </a:lnTo>
                  <a:lnTo>
                    <a:pt x="68" y="21"/>
                  </a:lnTo>
                  <a:lnTo>
                    <a:pt x="61" y="10"/>
                  </a:lnTo>
                  <a:lnTo>
                    <a:pt x="50" y="2"/>
                  </a:lnTo>
                  <a:lnTo>
                    <a:pt x="37" y="0"/>
                  </a:lnTo>
                  <a:lnTo>
                    <a:pt x="23" y="2"/>
                  </a:lnTo>
                  <a:lnTo>
                    <a:pt x="12" y="10"/>
                  </a:lnTo>
                  <a:lnTo>
                    <a:pt x="4" y="21"/>
                  </a:lnTo>
                  <a:lnTo>
                    <a:pt x="0" y="3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03" name="Line 299"/>
            <p:cNvSpPr>
              <a:spLocks noChangeShapeType="1"/>
            </p:cNvSpPr>
            <p:nvPr/>
          </p:nvSpPr>
          <p:spPr bwMode="auto">
            <a:xfrm>
              <a:off x="915" y="2529"/>
              <a:ext cx="4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04" name="Line 300"/>
            <p:cNvSpPr>
              <a:spLocks noChangeShapeType="1"/>
            </p:cNvSpPr>
            <p:nvPr/>
          </p:nvSpPr>
          <p:spPr bwMode="auto">
            <a:xfrm>
              <a:off x="938" y="2499"/>
              <a:ext cx="1" cy="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05" name="Freeform 301"/>
            <p:cNvSpPr>
              <a:spLocks/>
            </p:cNvSpPr>
            <p:nvPr/>
          </p:nvSpPr>
          <p:spPr bwMode="auto">
            <a:xfrm>
              <a:off x="924" y="2511"/>
              <a:ext cx="28" cy="35"/>
            </a:xfrm>
            <a:custGeom>
              <a:avLst/>
              <a:gdLst>
                <a:gd name="T0" fmla="*/ 0 w 55"/>
                <a:gd name="T1" fmla="*/ 35 h 71"/>
                <a:gd name="T2" fmla="*/ 2 w 55"/>
                <a:gd name="T3" fmla="*/ 49 h 71"/>
                <a:gd name="T4" fmla="*/ 9 w 55"/>
                <a:gd name="T5" fmla="*/ 61 h 71"/>
                <a:gd name="T6" fmla="*/ 18 w 55"/>
                <a:gd name="T7" fmla="*/ 68 h 71"/>
                <a:gd name="T8" fmla="*/ 29 w 55"/>
                <a:gd name="T9" fmla="*/ 71 h 71"/>
                <a:gd name="T10" fmla="*/ 39 w 55"/>
                <a:gd name="T11" fmla="*/ 68 h 71"/>
                <a:gd name="T12" fmla="*/ 47 w 55"/>
                <a:gd name="T13" fmla="*/ 61 h 71"/>
                <a:gd name="T14" fmla="*/ 53 w 55"/>
                <a:gd name="T15" fmla="*/ 49 h 71"/>
                <a:gd name="T16" fmla="*/ 55 w 55"/>
                <a:gd name="T17" fmla="*/ 35 h 71"/>
                <a:gd name="T18" fmla="*/ 53 w 55"/>
                <a:gd name="T19" fmla="*/ 21 h 71"/>
                <a:gd name="T20" fmla="*/ 47 w 55"/>
                <a:gd name="T21" fmla="*/ 10 h 71"/>
                <a:gd name="T22" fmla="*/ 39 w 55"/>
                <a:gd name="T23" fmla="*/ 2 h 71"/>
                <a:gd name="T24" fmla="*/ 29 w 55"/>
                <a:gd name="T25" fmla="*/ 0 h 71"/>
                <a:gd name="T26" fmla="*/ 18 w 55"/>
                <a:gd name="T27" fmla="*/ 2 h 71"/>
                <a:gd name="T28" fmla="*/ 9 w 55"/>
                <a:gd name="T29" fmla="*/ 10 h 71"/>
                <a:gd name="T30" fmla="*/ 2 w 55"/>
                <a:gd name="T31" fmla="*/ 21 h 71"/>
                <a:gd name="T32" fmla="*/ 0 w 55"/>
                <a:gd name="T3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71">
                  <a:moveTo>
                    <a:pt x="0" y="35"/>
                  </a:moveTo>
                  <a:lnTo>
                    <a:pt x="2" y="49"/>
                  </a:lnTo>
                  <a:lnTo>
                    <a:pt x="9" y="61"/>
                  </a:lnTo>
                  <a:lnTo>
                    <a:pt x="18" y="68"/>
                  </a:lnTo>
                  <a:lnTo>
                    <a:pt x="29" y="71"/>
                  </a:lnTo>
                  <a:lnTo>
                    <a:pt x="39" y="68"/>
                  </a:lnTo>
                  <a:lnTo>
                    <a:pt x="47" y="61"/>
                  </a:lnTo>
                  <a:lnTo>
                    <a:pt x="53" y="49"/>
                  </a:lnTo>
                  <a:lnTo>
                    <a:pt x="55" y="35"/>
                  </a:lnTo>
                  <a:lnTo>
                    <a:pt x="53" y="21"/>
                  </a:lnTo>
                  <a:lnTo>
                    <a:pt x="47" y="10"/>
                  </a:lnTo>
                  <a:lnTo>
                    <a:pt x="39" y="2"/>
                  </a:lnTo>
                  <a:lnTo>
                    <a:pt x="29" y="0"/>
                  </a:lnTo>
                  <a:lnTo>
                    <a:pt x="18" y="2"/>
                  </a:lnTo>
                  <a:lnTo>
                    <a:pt x="9" y="10"/>
                  </a:lnTo>
                  <a:lnTo>
                    <a:pt x="2" y="21"/>
                  </a:lnTo>
                  <a:lnTo>
                    <a:pt x="0" y="3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06" name="Freeform 302"/>
            <p:cNvSpPr>
              <a:spLocks/>
            </p:cNvSpPr>
            <p:nvPr/>
          </p:nvSpPr>
          <p:spPr bwMode="auto">
            <a:xfrm>
              <a:off x="844" y="2511"/>
              <a:ext cx="15" cy="35"/>
            </a:xfrm>
            <a:custGeom>
              <a:avLst/>
              <a:gdLst>
                <a:gd name="T0" fmla="*/ 0 w 29"/>
                <a:gd name="T1" fmla="*/ 71 h 71"/>
                <a:gd name="T2" fmla="*/ 2 w 29"/>
                <a:gd name="T3" fmla="*/ 71 h 71"/>
                <a:gd name="T4" fmla="*/ 13 w 29"/>
                <a:gd name="T5" fmla="*/ 68 h 71"/>
                <a:gd name="T6" fmla="*/ 21 w 29"/>
                <a:gd name="T7" fmla="*/ 61 h 71"/>
                <a:gd name="T8" fmla="*/ 26 w 29"/>
                <a:gd name="T9" fmla="*/ 49 h 71"/>
                <a:gd name="T10" fmla="*/ 29 w 29"/>
                <a:gd name="T11" fmla="*/ 35 h 71"/>
                <a:gd name="T12" fmla="*/ 26 w 29"/>
                <a:gd name="T13" fmla="*/ 21 h 71"/>
                <a:gd name="T14" fmla="*/ 21 w 29"/>
                <a:gd name="T15" fmla="*/ 10 h 71"/>
                <a:gd name="T16" fmla="*/ 13 w 29"/>
                <a:gd name="T17" fmla="*/ 2 h 71"/>
                <a:gd name="T18" fmla="*/ 2 w 29"/>
                <a:gd name="T19" fmla="*/ 0 h 71"/>
                <a:gd name="T20" fmla="*/ 0 w 29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71">
                  <a:moveTo>
                    <a:pt x="0" y="71"/>
                  </a:moveTo>
                  <a:lnTo>
                    <a:pt x="2" y="71"/>
                  </a:lnTo>
                  <a:lnTo>
                    <a:pt x="13" y="68"/>
                  </a:lnTo>
                  <a:lnTo>
                    <a:pt x="21" y="61"/>
                  </a:lnTo>
                  <a:lnTo>
                    <a:pt x="26" y="49"/>
                  </a:lnTo>
                  <a:lnTo>
                    <a:pt x="29" y="35"/>
                  </a:lnTo>
                  <a:lnTo>
                    <a:pt x="26" y="21"/>
                  </a:lnTo>
                  <a:lnTo>
                    <a:pt x="21" y="10"/>
                  </a:lnTo>
                  <a:lnTo>
                    <a:pt x="13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07" name="Line 303"/>
            <p:cNvSpPr>
              <a:spLocks noChangeShapeType="1"/>
            </p:cNvSpPr>
            <p:nvPr/>
          </p:nvSpPr>
          <p:spPr bwMode="auto">
            <a:xfrm>
              <a:off x="823" y="2529"/>
              <a:ext cx="4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08" name="Line 304"/>
            <p:cNvSpPr>
              <a:spLocks noChangeShapeType="1"/>
            </p:cNvSpPr>
            <p:nvPr/>
          </p:nvSpPr>
          <p:spPr bwMode="auto">
            <a:xfrm>
              <a:off x="1323" y="288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09" name="Line 305"/>
            <p:cNvSpPr>
              <a:spLocks noChangeShapeType="1"/>
            </p:cNvSpPr>
            <p:nvPr/>
          </p:nvSpPr>
          <p:spPr bwMode="auto">
            <a:xfrm>
              <a:off x="1300" y="2909"/>
              <a:ext cx="4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10" name="Freeform 306"/>
            <p:cNvSpPr>
              <a:spLocks/>
            </p:cNvSpPr>
            <p:nvPr/>
          </p:nvSpPr>
          <p:spPr bwMode="auto">
            <a:xfrm>
              <a:off x="1304" y="2891"/>
              <a:ext cx="37" cy="36"/>
            </a:xfrm>
            <a:custGeom>
              <a:avLst/>
              <a:gdLst>
                <a:gd name="T0" fmla="*/ 0 w 73"/>
                <a:gd name="T1" fmla="*/ 36 h 71"/>
                <a:gd name="T2" fmla="*/ 4 w 73"/>
                <a:gd name="T3" fmla="*/ 50 h 71"/>
                <a:gd name="T4" fmla="*/ 12 w 73"/>
                <a:gd name="T5" fmla="*/ 61 h 71"/>
                <a:gd name="T6" fmla="*/ 24 w 73"/>
                <a:gd name="T7" fmla="*/ 69 h 71"/>
                <a:gd name="T8" fmla="*/ 37 w 73"/>
                <a:gd name="T9" fmla="*/ 71 h 71"/>
                <a:gd name="T10" fmla="*/ 51 w 73"/>
                <a:gd name="T11" fmla="*/ 69 h 71"/>
                <a:gd name="T12" fmla="*/ 63 w 73"/>
                <a:gd name="T13" fmla="*/ 61 h 71"/>
                <a:gd name="T14" fmla="*/ 70 w 73"/>
                <a:gd name="T15" fmla="*/ 50 h 71"/>
                <a:gd name="T16" fmla="*/ 73 w 73"/>
                <a:gd name="T17" fmla="*/ 36 h 71"/>
                <a:gd name="T18" fmla="*/ 70 w 73"/>
                <a:gd name="T19" fmla="*/ 22 h 71"/>
                <a:gd name="T20" fmla="*/ 63 w 73"/>
                <a:gd name="T21" fmla="*/ 12 h 71"/>
                <a:gd name="T22" fmla="*/ 51 w 73"/>
                <a:gd name="T23" fmla="*/ 4 h 71"/>
                <a:gd name="T24" fmla="*/ 37 w 73"/>
                <a:gd name="T25" fmla="*/ 0 h 71"/>
                <a:gd name="T26" fmla="*/ 24 w 73"/>
                <a:gd name="T27" fmla="*/ 4 h 71"/>
                <a:gd name="T28" fmla="*/ 12 w 73"/>
                <a:gd name="T29" fmla="*/ 12 h 71"/>
                <a:gd name="T30" fmla="*/ 4 w 73"/>
                <a:gd name="T31" fmla="*/ 22 h 71"/>
                <a:gd name="T32" fmla="*/ 0 w 73"/>
                <a:gd name="T33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1">
                  <a:moveTo>
                    <a:pt x="0" y="36"/>
                  </a:moveTo>
                  <a:lnTo>
                    <a:pt x="4" y="50"/>
                  </a:lnTo>
                  <a:lnTo>
                    <a:pt x="12" y="61"/>
                  </a:lnTo>
                  <a:lnTo>
                    <a:pt x="24" y="69"/>
                  </a:lnTo>
                  <a:lnTo>
                    <a:pt x="37" y="71"/>
                  </a:lnTo>
                  <a:lnTo>
                    <a:pt x="51" y="69"/>
                  </a:lnTo>
                  <a:lnTo>
                    <a:pt x="63" y="61"/>
                  </a:lnTo>
                  <a:lnTo>
                    <a:pt x="70" y="50"/>
                  </a:lnTo>
                  <a:lnTo>
                    <a:pt x="73" y="36"/>
                  </a:lnTo>
                  <a:lnTo>
                    <a:pt x="70" y="22"/>
                  </a:lnTo>
                  <a:lnTo>
                    <a:pt x="63" y="12"/>
                  </a:lnTo>
                  <a:lnTo>
                    <a:pt x="51" y="4"/>
                  </a:lnTo>
                  <a:lnTo>
                    <a:pt x="37" y="0"/>
                  </a:lnTo>
                  <a:lnTo>
                    <a:pt x="24" y="4"/>
                  </a:lnTo>
                  <a:lnTo>
                    <a:pt x="12" y="12"/>
                  </a:lnTo>
                  <a:lnTo>
                    <a:pt x="4" y="22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11" name="Freeform 307"/>
            <p:cNvSpPr>
              <a:spLocks/>
            </p:cNvSpPr>
            <p:nvPr/>
          </p:nvSpPr>
          <p:spPr bwMode="auto">
            <a:xfrm>
              <a:off x="1315" y="2918"/>
              <a:ext cx="32" cy="59"/>
            </a:xfrm>
            <a:custGeom>
              <a:avLst/>
              <a:gdLst>
                <a:gd name="T0" fmla="*/ 0 w 65"/>
                <a:gd name="T1" fmla="*/ 0 h 120"/>
                <a:gd name="T2" fmla="*/ 65 w 65"/>
                <a:gd name="T3" fmla="*/ 0 h 120"/>
                <a:gd name="T4" fmla="*/ 65 w 65"/>
                <a:gd name="T5" fmla="*/ 120 h 120"/>
                <a:gd name="T6" fmla="*/ 7 w 65"/>
                <a:gd name="T7" fmla="*/ 120 h 120"/>
                <a:gd name="T8" fmla="*/ 7 w 65"/>
                <a:gd name="T9" fmla="*/ 105 h 120"/>
                <a:gd name="T10" fmla="*/ 31 w 65"/>
                <a:gd name="T11" fmla="*/ 105 h 120"/>
                <a:gd name="T12" fmla="*/ 31 w 65"/>
                <a:gd name="T13" fmla="*/ 18 h 120"/>
                <a:gd name="T14" fmla="*/ 3 w 65"/>
                <a:gd name="T15" fmla="*/ 18 h 120"/>
                <a:gd name="T16" fmla="*/ 3 w 65"/>
                <a:gd name="T17" fmla="*/ 0 h 120"/>
                <a:gd name="T18" fmla="*/ 0 w 65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0">
                  <a:moveTo>
                    <a:pt x="0" y="0"/>
                  </a:moveTo>
                  <a:lnTo>
                    <a:pt x="65" y="0"/>
                  </a:lnTo>
                  <a:lnTo>
                    <a:pt x="65" y="120"/>
                  </a:lnTo>
                  <a:lnTo>
                    <a:pt x="7" y="120"/>
                  </a:lnTo>
                  <a:lnTo>
                    <a:pt x="7" y="105"/>
                  </a:lnTo>
                  <a:lnTo>
                    <a:pt x="31" y="105"/>
                  </a:lnTo>
                  <a:lnTo>
                    <a:pt x="31" y="18"/>
                  </a:lnTo>
                  <a:lnTo>
                    <a:pt x="3" y="18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12" name="Line 308"/>
            <p:cNvSpPr>
              <a:spLocks noChangeShapeType="1"/>
            </p:cNvSpPr>
            <p:nvPr/>
          </p:nvSpPr>
          <p:spPr bwMode="auto">
            <a:xfrm>
              <a:off x="1188" y="288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13" name="Line 309"/>
            <p:cNvSpPr>
              <a:spLocks noChangeShapeType="1"/>
            </p:cNvSpPr>
            <p:nvPr/>
          </p:nvSpPr>
          <p:spPr bwMode="auto">
            <a:xfrm>
              <a:off x="1165" y="2909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14" name="Freeform 310"/>
            <p:cNvSpPr>
              <a:spLocks/>
            </p:cNvSpPr>
            <p:nvPr/>
          </p:nvSpPr>
          <p:spPr bwMode="auto">
            <a:xfrm>
              <a:off x="1170" y="2891"/>
              <a:ext cx="36" cy="36"/>
            </a:xfrm>
            <a:custGeom>
              <a:avLst/>
              <a:gdLst>
                <a:gd name="T0" fmla="*/ 0 w 71"/>
                <a:gd name="T1" fmla="*/ 36 h 71"/>
                <a:gd name="T2" fmla="*/ 3 w 71"/>
                <a:gd name="T3" fmla="*/ 50 h 71"/>
                <a:gd name="T4" fmla="*/ 12 w 71"/>
                <a:gd name="T5" fmla="*/ 61 h 71"/>
                <a:gd name="T6" fmla="*/ 22 w 71"/>
                <a:gd name="T7" fmla="*/ 69 h 71"/>
                <a:gd name="T8" fmla="*/ 36 w 71"/>
                <a:gd name="T9" fmla="*/ 71 h 71"/>
                <a:gd name="T10" fmla="*/ 50 w 71"/>
                <a:gd name="T11" fmla="*/ 69 h 71"/>
                <a:gd name="T12" fmla="*/ 61 w 71"/>
                <a:gd name="T13" fmla="*/ 61 h 71"/>
                <a:gd name="T14" fmla="*/ 69 w 71"/>
                <a:gd name="T15" fmla="*/ 50 h 71"/>
                <a:gd name="T16" fmla="*/ 71 w 71"/>
                <a:gd name="T17" fmla="*/ 36 h 71"/>
                <a:gd name="T18" fmla="*/ 69 w 71"/>
                <a:gd name="T19" fmla="*/ 22 h 71"/>
                <a:gd name="T20" fmla="*/ 61 w 71"/>
                <a:gd name="T21" fmla="*/ 12 h 71"/>
                <a:gd name="T22" fmla="*/ 50 w 71"/>
                <a:gd name="T23" fmla="*/ 4 h 71"/>
                <a:gd name="T24" fmla="*/ 36 w 71"/>
                <a:gd name="T25" fmla="*/ 0 h 71"/>
                <a:gd name="T26" fmla="*/ 22 w 71"/>
                <a:gd name="T27" fmla="*/ 4 h 71"/>
                <a:gd name="T28" fmla="*/ 12 w 71"/>
                <a:gd name="T29" fmla="*/ 12 h 71"/>
                <a:gd name="T30" fmla="*/ 3 w 71"/>
                <a:gd name="T31" fmla="*/ 22 h 71"/>
                <a:gd name="T32" fmla="*/ 0 w 71"/>
                <a:gd name="T33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71">
                  <a:moveTo>
                    <a:pt x="0" y="36"/>
                  </a:moveTo>
                  <a:lnTo>
                    <a:pt x="3" y="50"/>
                  </a:lnTo>
                  <a:lnTo>
                    <a:pt x="12" y="61"/>
                  </a:lnTo>
                  <a:lnTo>
                    <a:pt x="22" y="69"/>
                  </a:lnTo>
                  <a:lnTo>
                    <a:pt x="36" y="71"/>
                  </a:lnTo>
                  <a:lnTo>
                    <a:pt x="50" y="69"/>
                  </a:lnTo>
                  <a:lnTo>
                    <a:pt x="61" y="61"/>
                  </a:lnTo>
                  <a:lnTo>
                    <a:pt x="69" y="50"/>
                  </a:lnTo>
                  <a:lnTo>
                    <a:pt x="71" y="36"/>
                  </a:lnTo>
                  <a:lnTo>
                    <a:pt x="69" y="22"/>
                  </a:lnTo>
                  <a:lnTo>
                    <a:pt x="61" y="12"/>
                  </a:lnTo>
                  <a:lnTo>
                    <a:pt x="50" y="4"/>
                  </a:lnTo>
                  <a:lnTo>
                    <a:pt x="36" y="0"/>
                  </a:lnTo>
                  <a:lnTo>
                    <a:pt x="22" y="4"/>
                  </a:lnTo>
                  <a:lnTo>
                    <a:pt x="12" y="12"/>
                  </a:lnTo>
                  <a:lnTo>
                    <a:pt x="3" y="22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15" name="Line 311"/>
            <p:cNvSpPr>
              <a:spLocks noChangeShapeType="1"/>
            </p:cNvSpPr>
            <p:nvPr/>
          </p:nvSpPr>
          <p:spPr bwMode="auto">
            <a:xfrm>
              <a:off x="1055" y="288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16" name="Line 312"/>
            <p:cNvSpPr>
              <a:spLocks noChangeShapeType="1"/>
            </p:cNvSpPr>
            <p:nvPr/>
          </p:nvSpPr>
          <p:spPr bwMode="auto">
            <a:xfrm>
              <a:off x="1032" y="2909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17" name="Freeform 313"/>
            <p:cNvSpPr>
              <a:spLocks/>
            </p:cNvSpPr>
            <p:nvPr/>
          </p:nvSpPr>
          <p:spPr bwMode="auto">
            <a:xfrm>
              <a:off x="1037" y="2891"/>
              <a:ext cx="36" cy="36"/>
            </a:xfrm>
            <a:custGeom>
              <a:avLst/>
              <a:gdLst>
                <a:gd name="T0" fmla="*/ 0 w 71"/>
                <a:gd name="T1" fmla="*/ 36 h 71"/>
                <a:gd name="T2" fmla="*/ 2 w 71"/>
                <a:gd name="T3" fmla="*/ 50 h 71"/>
                <a:gd name="T4" fmla="*/ 10 w 71"/>
                <a:gd name="T5" fmla="*/ 61 h 71"/>
                <a:gd name="T6" fmla="*/ 22 w 71"/>
                <a:gd name="T7" fmla="*/ 69 h 71"/>
                <a:gd name="T8" fmla="*/ 36 w 71"/>
                <a:gd name="T9" fmla="*/ 71 h 71"/>
                <a:gd name="T10" fmla="*/ 49 w 71"/>
                <a:gd name="T11" fmla="*/ 69 h 71"/>
                <a:gd name="T12" fmla="*/ 61 w 71"/>
                <a:gd name="T13" fmla="*/ 61 h 71"/>
                <a:gd name="T14" fmla="*/ 69 w 71"/>
                <a:gd name="T15" fmla="*/ 50 h 71"/>
                <a:gd name="T16" fmla="*/ 71 w 71"/>
                <a:gd name="T17" fmla="*/ 36 h 71"/>
                <a:gd name="T18" fmla="*/ 69 w 71"/>
                <a:gd name="T19" fmla="*/ 22 h 71"/>
                <a:gd name="T20" fmla="*/ 61 w 71"/>
                <a:gd name="T21" fmla="*/ 12 h 71"/>
                <a:gd name="T22" fmla="*/ 49 w 71"/>
                <a:gd name="T23" fmla="*/ 4 h 71"/>
                <a:gd name="T24" fmla="*/ 36 w 71"/>
                <a:gd name="T25" fmla="*/ 0 h 71"/>
                <a:gd name="T26" fmla="*/ 22 w 71"/>
                <a:gd name="T27" fmla="*/ 4 h 71"/>
                <a:gd name="T28" fmla="*/ 10 w 71"/>
                <a:gd name="T29" fmla="*/ 12 h 71"/>
                <a:gd name="T30" fmla="*/ 2 w 71"/>
                <a:gd name="T31" fmla="*/ 22 h 71"/>
                <a:gd name="T32" fmla="*/ 0 w 71"/>
                <a:gd name="T33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71">
                  <a:moveTo>
                    <a:pt x="0" y="36"/>
                  </a:moveTo>
                  <a:lnTo>
                    <a:pt x="2" y="50"/>
                  </a:lnTo>
                  <a:lnTo>
                    <a:pt x="10" y="61"/>
                  </a:lnTo>
                  <a:lnTo>
                    <a:pt x="22" y="69"/>
                  </a:lnTo>
                  <a:lnTo>
                    <a:pt x="36" y="71"/>
                  </a:lnTo>
                  <a:lnTo>
                    <a:pt x="49" y="69"/>
                  </a:lnTo>
                  <a:lnTo>
                    <a:pt x="61" y="61"/>
                  </a:lnTo>
                  <a:lnTo>
                    <a:pt x="69" y="50"/>
                  </a:lnTo>
                  <a:lnTo>
                    <a:pt x="71" y="36"/>
                  </a:lnTo>
                  <a:lnTo>
                    <a:pt x="69" y="22"/>
                  </a:lnTo>
                  <a:lnTo>
                    <a:pt x="61" y="12"/>
                  </a:lnTo>
                  <a:lnTo>
                    <a:pt x="49" y="4"/>
                  </a:lnTo>
                  <a:lnTo>
                    <a:pt x="36" y="0"/>
                  </a:lnTo>
                  <a:lnTo>
                    <a:pt x="22" y="4"/>
                  </a:lnTo>
                  <a:lnTo>
                    <a:pt x="10" y="12"/>
                  </a:lnTo>
                  <a:lnTo>
                    <a:pt x="2" y="22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18" name="Line 314"/>
            <p:cNvSpPr>
              <a:spLocks noChangeShapeType="1"/>
            </p:cNvSpPr>
            <p:nvPr/>
          </p:nvSpPr>
          <p:spPr bwMode="auto">
            <a:xfrm>
              <a:off x="877" y="2430"/>
              <a:ext cx="6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19" name="Line 315"/>
            <p:cNvSpPr>
              <a:spLocks noChangeShapeType="1"/>
            </p:cNvSpPr>
            <p:nvPr/>
          </p:nvSpPr>
          <p:spPr bwMode="auto">
            <a:xfrm>
              <a:off x="985" y="2430"/>
              <a:ext cx="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20" name="Line 316"/>
            <p:cNvSpPr>
              <a:spLocks noChangeShapeType="1"/>
            </p:cNvSpPr>
            <p:nvPr/>
          </p:nvSpPr>
          <p:spPr bwMode="auto">
            <a:xfrm>
              <a:off x="917" y="2451"/>
              <a:ext cx="10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21" name="Line 317"/>
            <p:cNvSpPr>
              <a:spLocks noChangeShapeType="1"/>
            </p:cNvSpPr>
            <p:nvPr/>
          </p:nvSpPr>
          <p:spPr bwMode="auto">
            <a:xfrm>
              <a:off x="871" y="2466"/>
              <a:ext cx="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22" name="Freeform 318"/>
            <p:cNvSpPr>
              <a:spLocks/>
            </p:cNvSpPr>
            <p:nvPr/>
          </p:nvSpPr>
          <p:spPr bwMode="auto">
            <a:xfrm>
              <a:off x="1316" y="1927"/>
              <a:ext cx="37" cy="54"/>
            </a:xfrm>
            <a:custGeom>
              <a:avLst/>
              <a:gdLst>
                <a:gd name="T0" fmla="*/ 0 w 72"/>
                <a:gd name="T1" fmla="*/ 5 h 109"/>
                <a:gd name="T2" fmla="*/ 7 w 72"/>
                <a:gd name="T3" fmla="*/ 109 h 109"/>
                <a:gd name="T4" fmla="*/ 72 w 72"/>
                <a:gd name="T5" fmla="*/ 104 h 109"/>
                <a:gd name="T6" fmla="*/ 64 w 72"/>
                <a:gd name="T7" fmla="*/ 0 h 109"/>
                <a:gd name="T8" fmla="*/ 0 w 72"/>
                <a:gd name="T9" fmla="*/ 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09">
                  <a:moveTo>
                    <a:pt x="0" y="5"/>
                  </a:moveTo>
                  <a:lnTo>
                    <a:pt x="7" y="109"/>
                  </a:lnTo>
                  <a:lnTo>
                    <a:pt x="72" y="104"/>
                  </a:lnTo>
                  <a:lnTo>
                    <a:pt x="64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23" name="Freeform 319"/>
            <p:cNvSpPr>
              <a:spLocks/>
            </p:cNvSpPr>
            <p:nvPr/>
          </p:nvSpPr>
          <p:spPr bwMode="auto">
            <a:xfrm>
              <a:off x="1327" y="1979"/>
              <a:ext cx="36" cy="274"/>
            </a:xfrm>
            <a:custGeom>
              <a:avLst/>
              <a:gdLst>
                <a:gd name="T0" fmla="*/ 0 w 71"/>
                <a:gd name="T1" fmla="*/ 2 h 547"/>
                <a:gd name="T2" fmla="*/ 38 w 71"/>
                <a:gd name="T3" fmla="*/ 547 h 547"/>
                <a:gd name="T4" fmla="*/ 71 w 71"/>
                <a:gd name="T5" fmla="*/ 545 h 547"/>
                <a:gd name="T6" fmla="*/ 33 w 71"/>
                <a:gd name="T7" fmla="*/ 0 h 547"/>
                <a:gd name="T8" fmla="*/ 0 w 71"/>
                <a:gd name="T9" fmla="*/ 2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47">
                  <a:moveTo>
                    <a:pt x="0" y="2"/>
                  </a:moveTo>
                  <a:lnTo>
                    <a:pt x="38" y="547"/>
                  </a:lnTo>
                  <a:lnTo>
                    <a:pt x="71" y="545"/>
                  </a:lnTo>
                  <a:lnTo>
                    <a:pt x="33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24" name="Line 320"/>
            <p:cNvSpPr>
              <a:spLocks noChangeShapeType="1"/>
            </p:cNvSpPr>
            <p:nvPr/>
          </p:nvSpPr>
          <p:spPr bwMode="auto">
            <a:xfrm flipV="1">
              <a:off x="1319" y="1975"/>
              <a:ext cx="34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25" name="Freeform 321"/>
            <p:cNvSpPr>
              <a:spLocks/>
            </p:cNvSpPr>
            <p:nvPr/>
          </p:nvSpPr>
          <p:spPr bwMode="auto">
            <a:xfrm>
              <a:off x="1350" y="1958"/>
              <a:ext cx="6" cy="5"/>
            </a:xfrm>
            <a:custGeom>
              <a:avLst/>
              <a:gdLst>
                <a:gd name="T0" fmla="*/ 0 w 12"/>
                <a:gd name="T1" fmla="*/ 0 h 11"/>
                <a:gd name="T2" fmla="*/ 3 w 12"/>
                <a:gd name="T3" fmla="*/ 11 h 11"/>
                <a:gd name="T4" fmla="*/ 12 w 12"/>
                <a:gd name="T5" fmla="*/ 11 h 11"/>
                <a:gd name="T6" fmla="*/ 10 w 12"/>
                <a:gd name="T7" fmla="*/ 0 h 11"/>
                <a:gd name="T8" fmla="*/ 0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3" y="11"/>
                  </a:lnTo>
                  <a:lnTo>
                    <a:pt x="12" y="11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26" name="Freeform 322"/>
            <p:cNvSpPr>
              <a:spLocks/>
            </p:cNvSpPr>
            <p:nvPr/>
          </p:nvSpPr>
          <p:spPr bwMode="auto">
            <a:xfrm>
              <a:off x="1346" y="1958"/>
              <a:ext cx="29" cy="56"/>
            </a:xfrm>
            <a:custGeom>
              <a:avLst/>
              <a:gdLst>
                <a:gd name="T0" fmla="*/ 22 w 56"/>
                <a:gd name="T1" fmla="*/ 5 h 111"/>
                <a:gd name="T2" fmla="*/ 23 w 56"/>
                <a:gd name="T3" fmla="*/ 5 h 111"/>
                <a:gd name="T4" fmla="*/ 24 w 56"/>
                <a:gd name="T5" fmla="*/ 4 h 111"/>
                <a:gd name="T6" fmla="*/ 25 w 56"/>
                <a:gd name="T7" fmla="*/ 4 h 111"/>
                <a:gd name="T8" fmla="*/ 26 w 56"/>
                <a:gd name="T9" fmla="*/ 3 h 111"/>
                <a:gd name="T10" fmla="*/ 28 w 56"/>
                <a:gd name="T11" fmla="*/ 3 h 111"/>
                <a:gd name="T12" fmla="*/ 30 w 56"/>
                <a:gd name="T13" fmla="*/ 2 h 111"/>
                <a:gd name="T14" fmla="*/ 31 w 56"/>
                <a:gd name="T15" fmla="*/ 2 h 111"/>
                <a:gd name="T16" fmla="*/ 32 w 56"/>
                <a:gd name="T17" fmla="*/ 0 h 111"/>
                <a:gd name="T18" fmla="*/ 45 w 56"/>
                <a:gd name="T19" fmla="*/ 0 h 111"/>
                <a:gd name="T20" fmla="*/ 46 w 56"/>
                <a:gd name="T21" fmla="*/ 2 h 111"/>
                <a:gd name="T22" fmla="*/ 47 w 56"/>
                <a:gd name="T23" fmla="*/ 2 h 111"/>
                <a:gd name="T24" fmla="*/ 49 w 56"/>
                <a:gd name="T25" fmla="*/ 4 h 111"/>
                <a:gd name="T26" fmla="*/ 50 w 56"/>
                <a:gd name="T27" fmla="*/ 4 h 111"/>
                <a:gd name="T28" fmla="*/ 50 w 56"/>
                <a:gd name="T29" fmla="*/ 5 h 111"/>
                <a:gd name="T30" fmla="*/ 51 w 56"/>
                <a:gd name="T31" fmla="*/ 5 h 111"/>
                <a:gd name="T32" fmla="*/ 51 w 56"/>
                <a:gd name="T33" fmla="*/ 6 h 111"/>
                <a:gd name="T34" fmla="*/ 54 w 56"/>
                <a:gd name="T35" fmla="*/ 9 h 111"/>
                <a:gd name="T36" fmla="*/ 54 w 56"/>
                <a:gd name="T37" fmla="*/ 10 h 111"/>
                <a:gd name="T38" fmla="*/ 55 w 56"/>
                <a:gd name="T39" fmla="*/ 11 h 111"/>
                <a:gd name="T40" fmla="*/ 55 w 56"/>
                <a:gd name="T41" fmla="*/ 15 h 111"/>
                <a:gd name="T42" fmla="*/ 56 w 56"/>
                <a:gd name="T43" fmla="*/ 17 h 111"/>
                <a:gd name="T44" fmla="*/ 56 w 56"/>
                <a:gd name="T45" fmla="*/ 19 h 111"/>
                <a:gd name="T46" fmla="*/ 55 w 56"/>
                <a:gd name="T47" fmla="*/ 20 h 111"/>
                <a:gd name="T48" fmla="*/ 55 w 56"/>
                <a:gd name="T49" fmla="*/ 25 h 111"/>
                <a:gd name="T50" fmla="*/ 54 w 56"/>
                <a:gd name="T51" fmla="*/ 26 h 111"/>
                <a:gd name="T52" fmla="*/ 54 w 56"/>
                <a:gd name="T53" fmla="*/ 28 h 111"/>
                <a:gd name="T54" fmla="*/ 53 w 56"/>
                <a:gd name="T55" fmla="*/ 29 h 111"/>
                <a:gd name="T56" fmla="*/ 53 w 56"/>
                <a:gd name="T57" fmla="*/ 32 h 111"/>
                <a:gd name="T58" fmla="*/ 51 w 56"/>
                <a:gd name="T59" fmla="*/ 33 h 111"/>
                <a:gd name="T60" fmla="*/ 51 w 56"/>
                <a:gd name="T61" fmla="*/ 35 h 111"/>
                <a:gd name="T62" fmla="*/ 50 w 56"/>
                <a:gd name="T63" fmla="*/ 37 h 111"/>
                <a:gd name="T64" fmla="*/ 49 w 56"/>
                <a:gd name="T65" fmla="*/ 39 h 111"/>
                <a:gd name="T66" fmla="*/ 48 w 56"/>
                <a:gd name="T67" fmla="*/ 41 h 111"/>
                <a:gd name="T68" fmla="*/ 47 w 56"/>
                <a:gd name="T69" fmla="*/ 43 h 111"/>
                <a:gd name="T70" fmla="*/ 46 w 56"/>
                <a:gd name="T71" fmla="*/ 44 h 111"/>
                <a:gd name="T72" fmla="*/ 45 w 56"/>
                <a:gd name="T73" fmla="*/ 47 h 111"/>
                <a:gd name="T74" fmla="*/ 43 w 56"/>
                <a:gd name="T75" fmla="*/ 49 h 111"/>
                <a:gd name="T76" fmla="*/ 42 w 56"/>
                <a:gd name="T77" fmla="*/ 51 h 111"/>
                <a:gd name="T78" fmla="*/ 41 w 56"/>
                <a:gd name="T79" fmla="*/ 53 h 111"/>
                <a:gd name="T80" fmla="*/ 40 w 56"/>
                <a:gd name="T81" fmla="*/ 56 h 111"/>
                <a:gd name="T82" fmla="*/ 38 w 56"/>
                <a:gd name="T83" fmla="*/ 58 h 111"/>
                <a:gd name="T84" fmla="*/ 36 w 56"/>
                <a:gd name="T85" fmla="*/ 60 h 111"/>
                <a:gd name="T86" fmla="*/ 35 w 56"/>
                <a:gd name="T87" fmla="*/ 63 h 111"/>
                <a:gd name="T88" fmla="*/ 33 w 56"/>
                <a:gd name="T89" fmla="*/ 65 h 111"/>
                <a:gd name="T90" fmla="*/ 32 w 56"/>
                <a:gd name="T91" fmla="*/ 67 h 111"/>
                <a:gd name="T92" fmla="*/ 30 w 56"/>
                <a:gd name="T93" fmla="*/ 70 h 111"/>
                <a:gd name="T94" fmla="*/ 28 w 56"/>
                <a:gd name="T95" fmla="*/ 73 h 111"/>
                <a:gd name="T96" fmla="*/ 24 w 56"/>
                <a:gd name="T97" fmla="*/ 78 h 111"/>
                <a:gd name="T98" fmla="*/ 23 w 56"/>
                <a:gd name="T99" fmla="*/ 81 h 111"/>
                <a:gd name="T100" fmla="*/ 20 w 56"/>
                <a:gd name="T101" fmla="*/ 83 h 111"/>
                <a:gd name="T102" fmla="*/ 18 w 56"/>
                <a:gd name="T103" fmla="*/ 87 h 111"/>
                <a:gd name="T104" fmla="*/ 16 w 56"/>
                <a:gd name="T105" fmla="*/ 89 h 111"/>
                <a:gd name="T106" fmla="*/ 13 w 56"/>
                <a:gd name="T107" fmla="*/ 93 h 111"/>
                <a:gd name="T108" fmla="*/ 11 w 56"/>
                <a:gd name="T109" fmla="*/ 95 h 111"/>
                <a:gd name="T110" fmla="*/ 9 w 56"/>
                <a:gd name="T111" fmla="*/ 98 h 111"/>
                <a:gd name="T112" fmla="*/ 7 w 56"/>
                <a:gd name="T113" fmla="*/ 102 h 111"/>
                <a:gd name="T114" fmla="*/ 4 w 56"/>
                <a:gd name="T115" fmla="*/ 104 h 111"/>
                <a:gd name="T116" fmla="*/ 2 w 56"/>
                <a:gd name="T117" fmla="*/ 108 h 111"/>
                <a:gd name="T118" fmla="*/ 0 w 56"/>
                <a:gd name="T11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" h="111">
                  <a:moveTo>
                    <a:pt x="22" y="5"/>
                  </a:moveTo>
                  <a:lnTo>
                    <a:pt x="23" y="5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2" y="0"/>
                  </a:lnTo>
                  <a:lnTo>
                    <a:pt x="45" y="0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9" y="4"/>
                  </a:lnTo>
                  <a:lnTo>
                    <a:pt x="50" y="4"/>
                  </a:lnTo>
                  <a:lnTo>
                    <a:pt x="50" y="5"/>
                  </a:lnTo>
                  <a:lnTo>
                    <a:pt x="51" y="5"/>
                  </a:lnTo>
                  <a:lnTo>
                    <a:pt x="51" y="6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5" y="11"/>
                  </a:lnTo>
                  <a:lnTo>
                    <a:pt x="55" y="15"/>
                  </a:lnTo>
                  <a:lnTo>
                    <a:pt x="56" y="17"/>
                  </a:lnTo>
                  <a:lnTo>
                    <a:pt x="56" y="19"/>
                  </a:lnTo>
                  <a:lnTo>
                    <a:pt x="55" y="20"/>
                  </a:lnTo>
                  <a:lnTo>
                    <a:pt x="55" y="25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3" y="29"/>
                  </a:lnTo>
                  <a:lnTo>
                    <a:pt x="53" y="32"/>
                  </a:lnTo>
                  <a:lnTo>
                    <a:pt x="51" y="33"/>
                  </a:lnTo>
                  <a:lnTo>
                    <a:pt x="51" y="35"/>
                  </a:lnTo>
                  <a:lnTo>
                    <a:pt x="50" y="37"/>
                  </a:lnTo>
                  <a:lnTo>
                    <a:pt x="49" y="39"/>
                  </a:lnTo>
                  <a:lnTo>
                    <a:pt x="48" y="41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5" y="47"/>
                  </a:lnTo>
                  <a:lnTo>
                    <a:pt x="43" y="49"/>
                  </a:lnTo>
                  <a:lnTo>
                    <a:pt x="42" y="51"/>
                  </a:lnTo>
                  <a:lnTo>
                    <a:pt x="41" y="53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0"/>
                  </a:lnTo>
                  <a:lnTo>
                    <a:pt x="35" y="63"/>
                  </a:lnTo>
                  <a:lnTo>
                    <a:pt x="33" y="65"/>
                  </a:lnTo>
                  <a:lnTo>
                    <a:pt x="32" y="67"/>
                  </a:lnTo>
                  <a:lnTo>
                    <a:pt x="30" y="70"/>
                  </a:lnTo>
                  <a:lnTo>
                    <a:pt x="28" y="73"/>
                  </a:lnTo>
                  <a:lnTo>
                    <a:pt x="24" y="78"/>
                  </a:lnTo>
                  <a:lnTo>
                    <a:pt x="23" y="81"/>
                  </a:lnTo>
                  <a:lnTo>
                    <a:pt x="20" y="83"/>
                  </a:lnTo>
                  <a:lnTo>
                    <a:pt x="18" y="87"/>
                  </a:lnTo>
                  <a:lnTo>
                    <a:pt x="16" y="89"/>
                  </a:lnTo>
                  <a:lnTo>
                    <a:pt x="13" y="93"/>
                  </a:lnTo>
                  <a:lnTo>
                    <a:pt x="11" y="95"/>
                  </a:lnTo>
                  <a:lnTo>
                    <a:pt x="9" y="98"/>
                  </a:lnTo>
                  <a:lnTo>
                    <a:pt x="7" y="102"/>
                  </a:lnTo>
                  <a:lnTo>
                    <a:pt x="4" y="104"/>
                  </a:lnTo>
                  <a:lnTo>
                    <a:pt x="2" y="108"/>
                  </a:lnTo>
                  <a:lnTo>
                    <a:pt x="0" y="11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27" name="Rectangle 323"/>
            <p:cNvSpPr>
              <a:spLocks noChangeArrowheads="1"/>
            </p:cNvSpPr>
            <p:nvPr/>
          </p:nvSpPr>
          <p:spPr bwMode="auto">
            <a:xfrm>
              <a:off x="1339" y="2250"/>
              <a:ext cx="33" cy="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28" name="Freeform 324"/>
            <p:cNvSpPr>
              <a:spLocks/>
            </p:cNvSpPr>
            <p:nvPr/>
          </p:nvSpPr>
          <p:spPr bwMode="auto">
            <a:xfrm>
              <a:off x="1387" y="1927"/>
              <a:ext cx="35" cy="53"/>
            </a:xfrm>
            <a:custGeom>
              <a:avLst/>
              <a:gdLst>
                <a:gd name="T0" fmla="*/ 0 w 70"/>
                <a:gd name="T1" fmla="*/ 3 h 106"/>
                <a:gd name="T2" fmla="*/ 5 w 70"/>
                <a:gd name="T3" fmla="*/ 106 h 106"/>
                <a:gd name="T4" fmla="*/ 70 w 70"/>
                <a:gd name="T5" fmla="*/ 104 h 106"/>
                <a:gd name="T6" fmla="*/ 65 w 70"/>
                <a:gd name="T7" fmla="*/ 0 h 106"/>
                <a:gd name="T8" fmla="*/ 0 w 70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6">
                  <a:moveTo>
                    <a:pt x="0" y="3"/>
                  </a:moveTo>
                  <a:lnTo>
                    <a:pt x="5" y="106"/>
                  </a:lnTo>
                  <a:lnTo>
                    <a:pt x="70" y="104"/>
                  </a:lnTo>
                  <a:lnTo>
                    <a:pt x="65" y="0"/>
                  </a:lnTo>
                  <a:lnTo>
                    <a:pt x="0" y="3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29" name="Freeform 325"/>
            <p:cNvSpPr>
              <a:spLocks/>
            </p:cNvSpPr>
            <p:nvPr/>
          </p:nvSpPr>
          <p:spPr bwMode="auto">
            <a:xfrm>
              <a:off x="1397" y="1979"/>
              <a:ext cx="27" cy="273"/>
            </a:xfrm>
            <a:custGeom>
              <a:avLst/>
              <a:gdLst>
                <a:gd name="T0" fmla="*/ 0 w 53"/>
                <a:gd name="T1" fmla="*/ 0 h 545"/>
                <a:gd name="T2" fmla="*/ 18 w 53"/>
                <a:gd name="T3" fmla="*/ 545 h 545"/>
                <a:gd name="T4" fmla="*/ 53 w 53"/>
                <a:gd name="T5" fmla="*/ 545 h 545"/>
                <a:gd name="T6" fmla="*/ 33 w 53"/>
                <a:gd name="T7" fmla="*/ 0 h 545"/>
                <a:gd name="T8" fmla="*/ 0 w 53"/>
                <a:gd name="T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5">
                  <a:moveTo>
                    <a:pt x="0" y="0"/>
                  </a:moveTo>
                  <a:lnTo>
                    <a:pt x="18" y="545"/>
                  </a:lnTo>
                  <a:lnTo>
                    <a:pt x="53" y="5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30" name="Line 326"/>
            <p:cNvSpPr>
              <a:spLocks noChangeShapeType="1"/>
            </p:cNvSpPr>
            <p:nvPr/>
          </p:nvSpPr>
          <p:spPr bwMode="auto">
            <a:xfrm flipV="1">
              <a:off x="1390" y="1974"/>
              <a:ext cx="3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31" name="Rectangle 327"/>
            <p:cNvSpPr>
              <a:spLocks noChangeArrowheads="1"/>
            </p:cNvSpPr>
            <p:nvPr/>
          </p:nvSpPr>
          <p:spPr bwMode="auto">
            <a:xfrm>
              <a:off x="1421" y="1958"/>
              <a:ext cx="5" cy="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32" name="Freeform 328"/>
            <p:cNvSpPr>
              <a:spLocks/>
            </p:cNvSpPr>
            <p:nvPr/>
          </p:nvSpPr>
          <p:spPr bwMode="auto">
            <a:xfrm>
              <a:off x="1415" y="1958"/>
              <a:ext cx="29" cy="54"/>
            </a:xfrm>
            <a:custGeom>
              <a:avLst/>
              <a:gdLst>
                <a:gd name="T0" fmla="*/ 24 w 58"/>
                <a:gd name="T1" fmla="*/ 5 h 109"/>
                <a:gd name="T2" fmla="*/ 25 w 58"/>
                <a:gd name="T3" fmla="*/ 5 h 109"/>
                <a:gd name="T4" fmla="*/ 26 w 58"/>
                <a:gd name="T5" fmla="*/ 4 h 109"/>
                <a:gd name="T6" fmla="*/ 27 w 58"/>
                <a:gd name="T7" fmla="*/ 4 h 109"/>
                <a:gd name="T8" fmla="*/ 29 w 58"/>
                <a:gd name="T9" fmla="*/ 3 h 109"/>
                <a:gd name="T10" fmla="*/ 31 w 58"/>
                <a:gd name="T11" fmla="*/ 3 h 109"/>
                <a:gd name="T12" fmla="*/ 32 w 58"/>
                <a:gd name="T13" fmla="*/ 2 h 109"/>
                <a:gd name="T14" fmla="*/ 33 w 58"/>
                <a:gd name="T15" fmla="*/ 2 h 109"/>
                <a:gd name="T16" fmla="*/ 34 w 58"/>
                <a:gd name="T17" fmla="*/ 0 h 109"/>
                <a:gd name="T18" fmla="*/ 47 w 58"/>
                <a:gd name="T19" fmla="*/ 0 h 109"/>
                <a:gd name="T20" fmla="*/ 48 w 58"/>
                <a:gd name="T21" fmla="*/ 2 h 109"/>
                <a:gd name="T22" fmla="*/ 49 w 58"/>
                <a:gd name="T23" fmla="*/ 2 h 109"/>
                <a:gd name="T24" fmla="*/ 52 w 58"/>
                <a:gd name="T25" fmla="*/ 4 h 109"/>
                <a:gd name="T26" fmla="*/ 53 w 58"/>
                <a:gd name="T27" fmla="*/ 4 h 109"/>
                <a:gd name="T28" fmla="*/ 53 w 58"/>
                <a:gd name="T29" fmla="*/ 5 h 109"/>
                <a:gd name="T30" fmla="*/ 54 w 58"/>
                <a:gd name="T31" fmla="*/ 5 h 109"/>
                <a:gd name="T32" fmla="*/ 54 w 58"/>
                <a:gd name="T33" fmla="*/ 6 h 109"/>
                <a:gd name="T34" fmla="*/ 56 w 58"/>
                <a:gd name="T35" fmla="*/ 9 h 109"/>
                <a:gd name="T36" fmla="*/ 56 w 58"/>
                <a:gd name="T37" fmla="*/ 10 h 109"/>
                <a:gd name="T38" fmla="*/ 57 w 58"/>
                <a:gd name="T39" fmla="*/ 11 h 109"/>
                <a:gd name="T40" fmla="*/ 57 w 58"/>
                <a:gd name="T41" fmla="*/ 13 h 109"/>
                <a:gd name="T42" fmla="*/ 58 w 58"/>
                <a:gd name="T43" fmla="*/ 14 h 109"/>
                <a:gd name="T44" fmla="*/ 58 w 58"/>
                <a:gd name="T45" fmla="*/ 20 h 109"/>
                <a:gd name="T46" fmla="*/ 57 w 58"/>
                <a:gd name="T47" fmla="*/ 21 h 109"/>
                <a:gd name="T48" fmla="*/ 57 w 58"/>
                <a:gd name="T49" fmla="*/ 25 h 109"/>
                <a:gd name="T50" fmla="*/ 56 w 58"/>
                <a:gd name="T51" fmla="*/ 26 h 109"/>
                <a:gd name="T52" fmla="*/ 56 w 58"/>
                <a:gd name="T53" fmla="*/ 28 h 109"/>
                <a:gd name="T54" fmla="*/ 55 w 58"/>
                <a:gd name="T55" fmla="*/ 29 h 109"/>
                <a:gd name="T56" fmla="*/ 55 w 58"/>
                <a:gd name="T57" fmla="*/ 32 h 109"/>
                <a:gd name="T58" fmla="*/ 54 w 58"/>
                <a:gd name="T59" fmla="*/ 33 h 109"/>
                <a:gd name="T60" fmla="*/ 54 w 58"/>
                <a:gd name="T61" fmla="*/ 35 h 109"/>
                <a:gd name="T62" fmla="*/ 53 w 58"/>
                <a:gd name="T63" fmla="*/ 36 h 109"/>
                <a:gd name="T64" fmla="*/ 52 w 58"/>
                <a:gd name="T65" fmla="*/ 39 h 109"/>
                <a:gd name="T66" fmla="*/ 50 w 58"/>
                <a:gd name="T67" fmla="*/ 41 h 109"/>
                <a:gd name="T68" fmla="*/ 49 w 58"/>
                <a:gd name="T69" fmla="*/ 42 h 109"/>
                <a:gd name="T70" fmla="*/ 48 w 58"/>
                <a:gd name="T71" fmla="*/ 44 h 109"/>
                <a:gd name="T72" fmla="*/ 47 w 58"/>
                <a:gd name="T73" fmla="*/ 47 h 109"/>
                <a:gd name="T74" fmla="*/ 46 w 58"/>
                <a:gd name="T75" fmla="*/ 49 h 109"/>
                <a:gd name="T76" fmla="*/ 42 w 58"/>
                <a:gd name="T77" fmla="*/ 52 h 109"/>
                <a:gd name="T78" fmla="*/ 41 w 58"/>
                <a:gd name="T79" fmla="*/ 55 h 109"/>
                <a:gd name="T80" fmla="*/ 40 w 58"/>
                <a:gd name="T81" fmla="*/ 57 h 109"/>
                <a:gd name="T82" fmla="*/ 38 w 58"/>
                <a:gd name="T83" fmla="*/ 59 h 109"/>
                <a:gd name="T84" fmla="*/ 37 w 58"/>
                <a:gd name="T85" fmla="*/ 62 h 109"/>
                <a:gd name="T86" fmla="*/ 35 w 58"/>
                <a:gd name="T87" fmla="*/ 64 h 109"/>
                <a:gd name="T88" fmla="*/ 33 w 58"/>
                <a:gd name="T89" fmla="*/ 66 h 109"/>
                <a:gd name="T90" fmla="*/ 31 w 58"/>
                <a:gd name="T91" fmla="*/ 70 h 109"/>
                <a:gd name="T92" fmla="*/ 30 w 58"/>
                <a:gd name="T93" fmla="*/ 72 h 109"/>
                <a:gd name="T94" fmla="*/ 25 w 58"/>
                <a:gd name="T95" fmla="*/ 77 h 109"/>
                <a:gd name="T96" fmla="*/ 24 w 58"/>
                <a:gd name="T97" fmla="*/ 80 h 109"/>
                <a:gd name="T98" fmla="*/ 19 w 58"/>
                <a:gd name="T99" fmla="*/ 85 h 109"/>
                <a:gd name="T100" fmla="*/ 17 w 58"/>
                <a:gd name="T101" fmla="*/ 88 h 109"/>
                <a:gd name="T102" fmla="*/ 15 w 58"/>
                <a:gd name="T103" fmla="*/ 90 h 109"/>
                <a:gd name="T104" fmla="*/ 12 w 58"/>
                <a:gd name="T105" fmla="*/ 94 h 109"/>
                <a:gd name="T106" fmla="*/ 10 w 58"/>
                <a:gd name="T107" fmla="*/ 96 h 109"/>
                <a:gd name="T108" fmla="*/ 8 w 58"/>
                <a:gd name="T109" fmla="*/ 100 h 109"/>
                <a:gd name="T110" fmla="*/ 5 w 58"/>
                <a:gd name="T111" fmla="*/ 103 h 109"/>
                <a:gd name="T112" fmla="*/ 2 w 58"/>
                <a:gd name="T113" fmla="*/ 105 h 109"/>
                <a:gd name="T114" fmla="*/ 0 w 58"/>
                <a:gd name="T11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" h="109">
                  <a:moveTo>
                    <a:pt x="24" y="5"/>
                  </a:moveTo>
                  <a:lnTo>
                    <a:pt x="25" y="5"/>
                  </a:lnTo>
                  <a:lnTo>
                    <a:pt x="26" y="4"/>
                  </a:lnTo>
                  <a:lnTo>
                    <a:pt x="27" y="4"/>
                  </a:lnTo>
                  <a:lnTo>
                    <a:pt x="29" y="3"/>
                  </a:lnTo>
                  <a:lnTo>
                    <a:pt x="31" y="3"/>
                  </a:lnTo>
                  <a:lnTo>
                    <a:pt x="32" y="2"/>
                  </a:lnTo>
                  <a:lnTo>
                    <a:pt x="33" y="2"/>
                  </a:lnTo>
                  <a:lnTo>
                    <a:pt x="34" y="0"/>
                  </a:lnTo>
                  <a:lnTo>
                    <a:pt x="47" y="0"/>
                  </a:lnTo>
                  <a:lnTo>
                    <a:pt x="48" y="2"/>
                  </a:lnTo>
                  <a:lnTo>
                    <a:pt x="49" y="2"/>
                  </a:lnTo>
                  <a:lnTo>
                    <a:pt x="52" y="4"/>
                  </a:lnTo>
                  <a:lnTo>
                    <a:pt x="53" y="4"/>
                  </a:lnTo>
                  <a:lnTo>
                    <a:pt x="53" y="5"/>
                  </a:lnTo>
                  <a:lnTo>
                    <a:pt x="54" y="5"/>
                  </a:lnTo>
                  <a:lnTo>
                    <a:pt x="54" y="6"/>
                  </a:lnTo>
                  <a:lnTo>
                    <a:pt x="56" y="9"/>
                  </a:lnTo>
                  <a:lnTo>
                    <a:pt x="56" y="10"/>
                  </a:lnTo>
                  <a:lnTo>
                    <a:pt x="57" y="11"/>
                  </a:lnTo>
                  <a:lnTo>
                    <a:pt x="57" y="13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57" y="21"/>
                  </a:lnTo>
                  <a:lnTo>
                    <a:pt x="57" y="25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4" y="33"/>
                  </a:lnTo>
                  <a:lnTo>
                    <a:pt x="54" y="35"/>
                  </a:lnTo>
                  <a:lnTo>
                    <a:pt x="53" y="36"/>
                  </a:lnTo>
                  <a:lnTo>
                    <a:pt x="52" y="39"/>
                  </a:lnTo>
                  <a:lnTo>
                    <a:pt x="50" y="41"/>
                  </a:lnTo>
                  <a:lnTo>
                    <a:pt x="49" y="42"/>
                  </a:lnTo>
                  <a:lnTo>
                    <a:pt x="48" y="44"/>
                  </a:lnTo>
                  <a:lnTo>
                    <a:pt x="47" y="47"/>
                  </a:lnTo>
                  <a:lnTo>
                    <a:pt x="46" y="49"/>
                  </a:lnTo>
                  <a:lnTo>
                    <a:pt x="42" y="52"/>
                  </a:lnTo>
                  <a:lnTo>
                    <a:pt x="41" y="55"/>
                  </a:lnTo>
                  <a:lnTo>
                    <a:pt x="40" y="57"/>
                  </a:lnTo>
                  <a:lnTo>
                    <a:pt x="38" y="59"/>
                  </a:lnTo>
                  <a:lnTo>
                    <a:pt x="37" y="62"/>
                  </a:lnTo>
                  <a:lnTo>
                    <a:pt x="35" y="64"/>
                  </a:lnTo>
                  <a:lnTo>
                    <a:pt x="33" y="66"/>
                  </a:lnTo>
                  <a:lnTo>
                    <a:pt x="31" y="70"/>
                  </a:lnTo>
                  <a:lnTo>
                    <a:pt x="30" y="72"/>
                  </a:lnTo>
                  <a:lnTo>
                    <a:pt x="25" y="77"/>
                  </a:lnTo>
                  <a:lnTo>
                    <a:pt x="24" y="80"/>
                  </a:lnTo>
                  <a:lnTo>
                    <a:pt x="19" y="85"/>
                  </a:lnTo>
                  <a:lnTo>
                    <a:pt x="17" y="88"/>
                  </a:lnTo>
                  <a:lnTo>
                    <a:pt x="15" y="90"/>
                  </a:lnTo>
                  <a:lnTo>
                    <a:pt x="12" y="94"/>
                  </a:lnTo>
                  <a:lnTo>
                    <a:pt x="10" y="96"/>
                  </a:lnTo>
                  <a:lnTo>
                    <a:pt x="8" y="100"/>
                  </a:lnTo>
                  <a:lnTo>
                    <a:pt x="5" y="103"/>
                  </a:lnTo>
                  <a:lnTo>
                    <a:pt x="2" y="105"/>
                  </a:lnTo>
                  <a:lnTo>
                    <a:pt x="0" y="10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33" name="Freeform 329"/>
            <p:cNvSpPr>
              <a:spLocks/>
            </p:cNvSpPr>
            <p:nvPr/>
          </p:nvSpPr>
          <p:spPr bwMode="auto">
            <a:xfrm>
              <a:off x="1456" y="1927"/>
              <a:ext cx="33" cy="52"/>
            </a:xfrm>
            <a:custGeom>
              <a:avLst/>
              <a:gdLst>
                <a:gd name="T0" fmla="*/ 0 w 66"/>
                <a:gd name="T1" fmla="*/ 0 h 104"/>
                <a:gd name="T2" fmla="*/ 2 w 66"/>
                <a:gd name="T3" fmla="*/ 104 h 104"/>
                <a:gd name="T4" fmla="*/ 66 w 66"/>
                <a:gd name="T5" fmla="*/ 104 h 104"/>
                <a:gd name="T6" fmla="*/ 64 w 66"/>
                <a:gd name="T7" fmla="*/ 0 h 104"/>
                <a:gd name="T8" fmla="*/ 0 w 66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04">
                  <a:moveTo>
                    <a:pt x="0" y="0"/>
                  </a:moveTo>
                  <a:lnTo>
                    <a:pt x="2" y="104"/>
                  </a:lnTo>
                  <a:lnTo>
                    <a:pt x="66" y="104"/>
                  </a:lnTo>
                  <a:lnTo>
                    <a:pt x="6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34" name="Freeform 330"/>
            <p:cNvSpPr>
              <a:spLocks/>
            </p:cNvSpPr>
            <p:nvPr/>
          </p:nvSpPr>
          <p:spPr bwMode="auto">
            <a:xfrm>
              <a:off x="1464" y="1979"/>
              <a:ext cx="22" cy="273"/>
            </a:xfrm>
            <a:custGeom>
              <a:avLst/>
              <a:gdLst>
                <a:gd name="T0" fmla="*/ 0 w 43"/>
                <a:gd name="T1" fmla="*/ 0 h 545"/>
                <a:gd name="T2" fmla="*/ 10 w 43"/>
                <a:gd name="T3" fmla="*/ 545 h 545"/>
                <a:gd name="T4" fmla="*/ 43 w 43"/>
                <a:gd name="T5" fmla="*/ 542 h 545"/>
                <a:gd name="T6" fmla="*/ 34 w 43"/>
                <a:gd name="T7" fmla="*/ 0 h 545"/>
                <a:gd name="T8" fmla="*/ 0 w 43"/>
                <a:gd name="T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45">
                  <a:moveTo>
                    <a:pt x="0" y="0"/>
                  </a:moveTo>
                  <a:lnTo>
                    <a:pt x="10" y="545"/>
                  </a:lnTo>
                  <a:lnTo>
                    <a:pt x="43" y="542"/>
                  </a:lnTo>
                  <a:lnTo>
                    <a:pt x="3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35" name="Line 331"/>
            <p:cNvSpPr>
              <a:spLocks noChangeShapeType="1"/>
            </p:cNvSpPr>
            <p:nvPr/>
          </p:nvSpPr>
          <p:spPr bwMode="auto">
            <a:xfrm flipV="1">
              <a:off x="1457" y="1974"/>
              <a:ext cx="3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36" name="Rectangle 332"/>
            <p:cNvSpPr>
              <a:spLocks noChangeArrowheads="1"/>
            </p:cNvSpPr>
            <p:nvPr/>
          </p:nvSpPr>
          <p:spPr bwMode="auto">
            <a:xfrm>
              <a:off x="1489" y="1958"/>
              <a:ext cx="5" cy="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37" name="Freeform 333"/>
            <p:cNvSpPr>
              <a:spLocks/>
            </p:cNvSpPr>
            <p:nvPr/>
          </p:nvSpPr>
          <p:spPr bwMode="auto">
            <a:xfrm>
              <a:off x="1481" y="1959"/>
              <a:ext cx="31" cy="53"/>
            </a:xfrm>
            <a:custGeom>
              <a:avLst/>
              <a:gdLst>
                <a:gd name="T0" fmla="*/ 26 w 61"/>
                <a:gd name="T1" fmla="*/ 3 h 107"/>
                <a:gd name="T2" fmla="*/ 27 w 61"/>
                <a:gd name="T3" fmla="*/ 3 h 107"/>
                <a:gd name="T4" fmla="*/ 28 w 61"/>
                <a:gd name="T5" fmla="*/ 2 h 107"/>
                <a:gd name="T6" fmla="*/ 30 w 61"/>
                <a:gd name="T7" fmla="*/ 2 h 107"/>
                <a:gd name="T8" fmla="*/ 31 w 61"/>
                <a:gd name="T9" fmla="*/ 1 h 107"/>
                <a:gd name="T10" fmla="*/ 37 w 61"/>
                <a:gd name="T11" fmla="*/ 1 h 107"/>
                <a:gd name="T12" fmla="*/ 38 w 61"/>
                <a:gd name="T13" fmla="*/ 0 h 107"/>
                <a:gd name="T14" fmla="*/ 47 w 61"/>
                <a:gd name="T15" fmla="*/ 0 h 107"/>
                <a:gd name="T16" fmla="*/ 49 w 61"/>
                <a:gd name="T17" fmla="*/ 1 h 107"/>
                <a:gd name="T18" fmla="*/ 52 w 61"/>
                <a:gd name="T19" fmla="*/ 1 h 107"/>
                <a:gd name="T20" fmla="*/ 52 w 61"/>
                <a:gd name="T21" fmla="*/ 2 h 107"/>
                <a:gd name="T22" fmla="*/ 53 w 61"/>
                <a:gd name="T23" fmla="*/ 2 h 107"/>
                <a:gd name="T24" fmla="*/ 56 w 61"/>
                <a:gd name="T25" fmla="*/ 4 h 107"/>
                <a:gd name="T26" fmla="*/ 57 w 61"/>
                <a:gd name="T27" fmla="*/ 4 h 107"/>
                <a:gd name="T28" fmla="*/ 57 w 61"/>
                <a:gd name="T29" fmla="*/ 5 h 107"/>
                <a:gd name="T30" fmla="*/ 58 w 61"/>
                <a:gd name="T31" fmla="*/ 5 h 107"/>
                <a:gd name="T32" fmla="*/ 58 w 61"/>
                <a:gd name="T33" fmla="*/ 7 h 107"/>
                <a:gd name="T34" fmla="*/ 60 w 61"/>
                <a:gd name="T35" fmla="*/ 9 h 107"/>
                <a:gd name="T36" fmla="*/ 60 w 61"/>
                <a:gd name="T37" fmla="*/ 10 h 107"/>
                <a:gd name="T38" fmla="*/ 61 w 61"/>
                <a:gd name="T39" fmla="*/ 11 h 107"/>
                <a:gd name="T40" fmla="*/ 61 w 61"/>
                <a:gd name="T41" fmla="*/ 20 h 107"/>
                <a:gd name="T42" fmla="*/ 60 w 61"/>
                <a:gd name="T43" fmla="*/ 22 h 107"/>
                <a:gd name="T44" fmla="*/ 60 w 61"/>
                <a:gd name="T45" fmla="*/ 23 h 107"/>
                <a:gd name="T46" fmla="*/ 59 w 61"/>
                <a:gd name="T47" fmla="*/ 25 h 107"/>
                <a:gd name="T48" fmla="*/ 59 w 61"/>
                <a:gd name="T49" fmla="*/ 26 h 107"/>
                <a:gd name="T50" fmla="*/ 58 w 61"/>
                <a:gd name="T51" fmla="*/ 27 h 107"/>
                <a:gd name="T52" fmla="*/ 58 w 61"/>
                <a:gd name="T53" fmla="*/ 30 h 107"/>
                <a:gd name="T54" fmla="*/ 57 w 61"/>
                <a:gd name="T55" fmla="*/ 31 h 107"/>
                <a:gd name="T56" fmla="*/ 56 w 61"/>
                <a:gd name="T57" fmla="*/ 33 h 107"/>
                <a:gd name="T58" fmla="*/ 56 w 61"/>
                <a:gd name="T59" fmla="*/ 34 h 107"/>
                <a:gd name="T60" fmla="*/ 54 w 61"/>
                <a:gd name="T61" fmla="*/ 37 h 107"/>
                <a:gd name="T62" fmla="*/ 53 w 61"/>
                <a:gd name="T63" fmla="*/ 39 h 107"/>
                <a:gd name="T64" fmla="*/ 52 w 61"/>
                <a:gd name="T65" fmla="*/ 40 h 107"/>
                <a:gd name="T66" fmla="*/ 51 w 61"/>
                <a:gd name="T67" fmla="*/ 42 h 107"/>
                <a:gd name="T68" fmla="*/ 47 w 61"/>
                <a:gd name="T69" fmla="*/ 46 h 107"/>
                <a:gd name="T70" fmla="*/ 46 w 61"/>
                <a:gd name="T71" fmla="*/ 48 h 107"/>
                <a:gd name="T72" fmla="*/ 45 w 61"/>
                <a:gd name="T73" fmla="*/ 50 h 107"/>
                <a:gd name="T74" fmla="*/ 43 w 61"/>
                <a:gd name="T75" fmla="*/ 53 h 107"/>
                <a:gd name="T76" fmla="*/ 42 w 61"/>
                <a:gd name="T77" fmla="*/ 55 h 107"/>
                <a:gd name="T78" fmla="*/ 41 w 61"/>
                <a:gd name="T79" fmla="*/ 57 h 107"/>
                <a:gd name="T80" fmla="*/ 38 w 61"/>
                <a:gd name="T81" fmla="*/ 60 h 107"/>
                <a:gd name="T82" fmla="*/ 37 w 61"/>
                <a:gd name="T83" fmla="*/ 62 h 107"/>
                <a:gd name="T84" fmla="*/ 33 w 61"/>
                <a:gd name="T85" fmla="*/ 66 h 107"/>
                <a:gd name="T86" fmla="*/ 31 w 61"/>
                <a:gd name="T87" fmla="*/ 69 h 107"/>
                <a:gd name="T88" fmla="*/ 29 w 61"/>
                <a:gd name="T89" fmla="*/ 72 h 107"/>
                <a:gd name="T90" fmla="*/ 24 w 61"/>
                <a:gd name="T91" fmla="*/ 77 h 107"/>
                <a:gd name="T92" fmla="*/ 22 w 61"/>
                <a:gd name="T93" fmla="*/ 80 h 107"/>
                <a:gd name="T94" fmla="*/ 20 w 61"/>
                <a:gd name="T95" fmla="*/ 83 h 107"/>
                <a:gd name="T96" fmla="*/ 18 w 61"/>
                <a:gd name="T97" fmla="*/ 86 h 107"/>
                <a:gd name="T98" fmla="*/ 15 w 61"/>
                <a:gd name="T99" fmla="*/ 88 h 107"/>
                <a:gd name="T100" fmla="*/ 13 w 61"/>
                <a:gd name="T101" fmla="*/ 92 h 107"/>
                <a:gd name="T102" fmla="*/ 11 w 61"/>
                <a:gd name="T103" fmla="*/ 94 h 107"/>
                <a:gd name="T104" fmla="*/ 8 w 61"/>
                <a:gd name="T105" fmla="*/ 98 h 107"/>
                <a:gd name="T106" fmla="*/ 6 w 61"/>
                <a:gd name="T107" fmla="*/ 101 h 107"/>
                <a:gd name="T108" fmla="*/ 3 w 61"/>
                <a:gd name="T109" fmla="*/ 103 h 107"/>
                <a:gd name="T110" fmla="*/ 0 w 61"/>
                <a:gd name="T11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" h="107">
                  <a:moveTo>
                    <a:pt x="26" y="3"/>
                  </a:moveTo>
                  <a:lnTo>
                    <a:pt x="27" y="3"/>
                  </a:lnTo>
                  <a:lnTo>
                    <a:pt x="28" y="2"/>
                  </a:lnTo>
                  <a:lnTo>
                    <a:pt x="30" y="2"/>
                  </a:lnTo>
                  <a:lnTo>
                    <a:pt x="31" y="1"/>
                  </a:lnTo>
                  <a:lnTo>
                    <a:pt x="37" y="1"/>
                  </a:lnTo>
                  <a:lnTo>
                    <a:pt x="38" y="0"/>
                  </a:lnTo>
                  <a:lnTo>
                    <a:pt x="47" y="0"/>
                  </a:lnTo>
                  <a:lnTo>
                    <a:pt x="49" y="1"/>
                  </a:lnTo>
                  <a:lnTo>
                    <a:pt x="52" y="1"/>
                  </a:lnTo>
                  <a:lnTo>
                    <a:pt x="52" y="2"/>
                  </a:lnTo>
                  <a:lnTo>
                    <a:pt x="53" y="2"/>
                  </a:lnTo>
                  <a:lnTo>
                    <a:pt x="56" y="4"/>
                  </a:lnTo>
                  <a:lnTo>
                    <a:pt x="57" y="4"/>
                  </a:lnTo>
                  <a:lnTo>
                    <a:pt x="57" y="5"/>
                  </a:lnTo>
                  <a:lnTo>
                    <a:pt x="58" y="5"/>
                  </a:lnTo>
                  <a:lnTo>
                    <a:pt x="58" y="7"/>
                  </a:lnTo>
                  <a:lnTo>
                    <a:pt x="60" y="9"/>
                  </a:lnTo>
                  <a:lnTo>
                    <a:pt x="60" y="10"/>
                  </a:lnTo>
                  <a:lnTo>
                    <a:pt x="61" y="11"/>
                  </a:lnTo>
                  <a:lnTo>
                    <a:pt x="61" y="20"/>
                  </a:lnTo>
                  <a:lnTo>
                    <a:pt x="60" y="22"/>
                  </a:lnTo>
                  <a:lnTo>
                    <a:pt x="60" y="23"/>
                  </a:lnTo>
                  <a:lnTo>
                    <a:pt x="59" y="25"/>
                  </a:lnTo>
                  <a:lnTo>
                    <a:pt x="59" y="26"/>
                  </a:lnTo>
                  <a:lnTo>
                    <a:pt x="58" y="27"/>
                  </a:lnTo>
                  <a:lnTo>
                    <a:pt x="58" y="30"/>
                  </a:lnTo>
                  <a:lnTo>
                    <a:pt x="57" y="31"/>
                  </a:lnTo>
                  <a:lnTo>
                    <a:pt x="56" y="33"/>
                  </a:lnTo>
                  <a:lnTo>
                    <a:pt x="56" y="34"/>
                  </a:lnTo>
                  <a:lnTo>
                    <a:pt x="54" y="37"/>
                  </a:lnTo>
                  <a:lnTo>
                    <a:pt x="53" y="39"/>
                  </a:lnTo>
                  <a:lnTo>
                    <a:pt x="52" y="40"/>
                  </a:lnTo>
                  <a:lnTo>
                    <a:pt x="51" y="42"/>
                  </a:lnTo>
                  <a:lnTo>
                    <a:pt x="47" y="46"/>
                  </a:lnTo>
                  <a:lnTo>
                    <a:pt x="46" y="48"/>
                  </a:lnTo>
                  <a:lnTo>
                    <a:pt x="45" y="50"/>
                  </a:lnTo>
                  <a:lnTo>
                    <a:pt x="43" y="53"/>
                  </a:lnTo>
                  <a:lnTo>
                    <a:pt x="42" y="55"/>
                  </a:lnTo>
                  <a:lnTo>
                    <a:pt x="41" y="57"/>
                  </a:lnTo>
                  <a:lnTo>
                    <a:pt x="38" y="60"/>
                  </a:lnTo>
                  <a:lnTo>
                    <a:pt x="37" y="62"/>
                  </a:lnTo>
                  <a:lnTo>
                    <a:pt x="33" y="66"/>
                  </a:lnTo>
                  <a:lnTo>
                    <a:pt x="31" y="69"/>
                  </a:lnTo>
                  <a:lnTo>
                    <a:pt x="29" y="72"/>
                  </a:lnTo>
                  <a:lnTo>
                    <a:pt x="24" y="77"/>
                  </a:lnTo>
                  <a:lnTo>
                    <a:pt x="22" y="80"/>
                  </a:lnTo>
                  <a:lnTo>
                    <a:pt x="20" y="83"/>
                  </a:lnTo>
                  <a:lnTo>
                    <a:pt x="18" y="86"/>
                  </a:lnTo>
                  <a:lnTo>
                    <a:pt x="15" y="88"/>
                  </a:lnTo>
                  <a:lnTo>
                    <a:pt x="13" y="92"/>
                  </a:lnTo>
                  <a:lnTo>
                    <a:pt x="11" y="94"/>
                  </a:lnTo>
                  <a:lnTo>
                    <a:pt x="8" y="98"/>
                  </a:lnTo>
                  <a:lnTo>
                    <a:pt x="6" y="101"/>
                  </a:lnTo>
                  <a:lnTo>
                    <a:pt x="3" y="103"/>
                  </a:lnTo>
                  <a:lnTo>
                    <a:pt x="0" y="10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38" name="Rectangle 334"/>
            <p:cNvSpPr>
              <a:spLocks noChangeArrowheads="1"/>
            </p:cNvSpPr>
            <p:nvPr/>
          </p:nvSpPr>
          <p:spPr bwMode="auto">
            <a:xfrm>
              <a:off x="1406" y="2088"/>
              <a:ext cx="69" cy="3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39" name="Rectangle 335"/>
            <p:cNvSpPr>
              <a:spLocks noChangeArrowheads="1"/>
            </p:cNvSpPr>
            <p:nvPr/>
          </p:nvSpPr>
          <p:spPr bwMode="auto">
            <a:xfrm>
              <a:off x="1430" y="2082"/>
              <a:ext cx="21" cy="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40" name="Freeform 336"/>
            <p:cNvSpPr>
              <a:spLocks/>
            </p:cNvSpPr>
            <p:nvPr/>
          </p:nvSpPr>
          <p:spPr bwMode="auto">
            <a:xfrm>
              <a:off x="1428" y="1810"/>
              <a:ext cx="24" cy="272"/>
            </a:xfrm>
            <a:custGeom>
              <a:avLst/>
              <a:gdLst>
                <a:gd name="T0" fmla="*/ 49 w 49"/>
                <a:gd name="T1" fmla="*/ 545 h 545"/>
                <a:gd name="T2" fmla="*/ 36 w 49"/>
                <a:gd name="T3" fmla="*/ 533 h 545"/>
                <a:gd name="T4" fmla="*/ 29 w 49"/>
                <a:gd name="T5" fmla="*/ 0 h 545"/>
                <a:gd name="T6" fmla="*/ 0 w 49"/>
                <a:gd name="T7" fmla="*/ 0 h 545"/>
                <a:gd name="T8" fmla="*/ 12 w 49"/>
                <a:gd name="T9" fmla="*/ 530 h 545"/>
                <a:gd name="T10" fmla="*/ 3 w 49"/>
                <a:gd name="T11" fmla="*/ 545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45">
                  <a:moveTo>
                    <a:pt x="49" y="545"/>
                  </a:moveTo>
                  <a:lnTo>
                    <a:pt x="36" y="533"/>
                  </a:lnTo>
                  <a:lnTo>
                    <a:pt x="29" y="0"/>
                  </a:lnTo>
                  <a:lnTo>
                    <a:pt x="0" y="0"/>
                  </a:lnTo>
                  <a:lnTo>
                    <a:pt x="12" y="530"/>
                  </a:lnTo>
                  <a:lnTo>
                    <a:pt x="3" y="54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41" name="Rectangle 337"/>
            <p:cNvSpPr>
              <a:spLocks noChangeArrowheads="1"/>
            </p:cNvSpPr>
            <p:nvPr/>
          </p:nvSpPr>
          <p:spPr bwMode="auto">
            <a:xfrm>
              <a:off x="1399" y="2250"/>
              <a:ext cx="33" cy="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42" name="Rectangle 338"/>
            <p:cNvSpPr>
              <a:spLocks noChangeArrowheads="1"/>
            </p:cNvSpPr>
            <p:nvPr/>
          </p:nvSpPr>
          <p:spPr bwMode="auto">
            <a:xfrm>
              <a:off x="1429" y="2122"/>
              <a:ext cx="22" cy="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43" name="Line 339"/>
            <p:cNvSpPr>
              <a:spLocks noChangeShapeType="1"/>
            </p:cNvSpPr>
            <p:nvPr/>
          </p:nvSpPr>
          <p:spPr bwMode="auto">
            <a:xfrm>
              <a:off x="1447" y="2125"/>
              <a:ext cx="6" cy="1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44" name="Line 340"/>
            <p:cNvSpPr>
              <a:spLocks noChangeShapeType="1"/>
            </p:cNvSpPr>
            <p:nvPr/>
          </p:nvSpPr>
          <p:spPr bwMode="auto">
            <a:xfrm>
              <a:off x="1436" y="2126"/>
              <a:ext cx="5" cy="1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45" name="Rectangle 341"/>
            <p:cNvSpPr>
              <a:spLocks noChangeArrowheads="1"/>
            </p:cNvSpPr>
            <p:nvPr/>
          </p:nvSpPr>
          <p:spPr bwMode="auto">
            <a:xfrm>
              <a:off x="1435" y="2250"/>
              <a:ext cx="23" cy="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46" name="Rectangle 342"/>
            <p:cNvSpPr>
              <a:spLocks noChangeArrowheads="1"/>
            </p:cNvSpPr>
            <p:nvPr/>
          </p:nvSpPr>
          <p:spPr bwMode="auto">
            <a:xfrm>
              <a:off x="1462" y="2250"/>
              <a:ext cx="32" cy="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47" name="Line 343"/>
            <p:cNvSpPr>
              <a:spLocks noChangeShapeType="1"/>
            </p:cNvSpPr>
            <p:nvPr/>
          </p:nvSpPr>
          <p:spPr bwMode="auto">
            <a:xfrm flipH="1">
              <a:off x="1664" y="2378"/>
              <a:ext cx="5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48" name="Line 344"/>
            <p:cNvSpPr>
              <a:spLocks noChangeShapeType="1"/>
            </p:cNvSpPr>
            <p:nvPr/>
          </p:nvSpPr>
          <p:spPr bwMode="auto">
            <a:xfrm flipH="1">
              <a:off x="1625" y="2378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49" name="Rectangle 345"/>
            <p:cNvSpPr>
              <a:spLocks noChangeArrowheads="1"/>
            </p:cNvSpPr>
            <p:nvPr/>
          </p:nvSpPr>
          <p:spPr bwMode="auto">
            <a:xfrm>
              <a:off x="1572" y="2378"/>
              <a:ext cx="40" cy="26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50" name="Line 346"/>
            <p:cNvSpPr>
              <a:spLocks noChangeShapeType="1"/>
            </p:cNvSpPr>
            <p:nvPr/>
          </p:nvSpPr>
          <p:spPr bwMode="auto">
            <a:xfrm>
              <a:off x="1625" y="2642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51" name="Line 347"/>
            <p:cNvSpPr>
              <a:spLocks noChangeShapeType="1"/>
            </p:cNvSpPr>
            <p:nvPr/>
          </p:nvSpPr>
          <p:spPr bwMode="auto">
            <a:xfrm>
              <a:off x="1665" y="2642"/>
              <a:ext cx="5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52" name="Rectangle 348"/>
            <p:cNvSpPr>
              <a:spLocks noChangeArrowheads="1"/>
            </p:cNvSpPr>
            <p:nvPr/>
          </p:nvSpPr>
          <p:spPr bwMode="auto">
            <a:xfrm>
              <a:off x="984" y="3510"/>
              <a:ext cx="25" cy="2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53" name="Rectangle 349"/>
            <p:cNvSpPr>
              <a:spLocks noChangeArrowheads="1"/>
            </p:cNvSpPr>
            <p:nvPr/>
          </p:nvSpPr>
          <p:spPr bwMode="auto">
            <a:xfrm>
              <a:off x="1717" y="3510"/>
              <a:ext cx="26" cy="2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54" name="Rectangle 350"/>
            <p:cNvSpPr>
              <a:spLocks noChangeArrowheads="1"/>
            </p:cNvSpPr>
            <p:nvPr/>
          </p:nvSpPr>
          <p:spPr bwMode="auto">
            <a:xfrm>
              <a:off x="1223" y="3651"/>
              <a:ext cx="22" cy="4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55" name="Rectangle 351"/>
            <p:cNvSpPr>
              <a:spLocks noChangeArrowheads="1"/>
            </p:cNvSpPr>
            <p:nvPr/>
          </p:nvSpPr>
          <p:spPr bwMode="auto">
            <a:xfrm>
              <a:off x="1066" y="3651"/>
              <a:ext cx="21" cy="4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56" name="Rectangle 352"/>
            <p:cNvSpPr>
              <a:spLocks noChangeArrowheads="1"/>
            </p:cNvSpPr>
            <p:nvPr/>
          </p:nvSpPr>
          <p:spPr bwMode="auto">
            <a:xfrm>
              <a:off x="1123" y="3658"/>
              <a:ext cx="38" cy="3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57" name="Line 353"/>
            <p:cNvSpPr>
              <a:spLocks noChangeShapeType="1"/>
            </p:cNvSpPr>
            <p:nvPr/>
          </p:nvSpPr>
          <p:spPr bwMode="auto">
            <a:xfrm flipH="1">
              <a:off x="1245" y="366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58" name="Line 354"/>
            <p:cNvSpPr>
              <a:spLocks noChangeShapeType="1"/>
            </p:cNvSpPr>
            <p:nvPr/>
          </p:nvSpPr>
          <p:spPr bwMode="auto">
            <a:xfrm flipH="1">
              <a:off x="1245" y="3689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59" name="Line 355"/>
            <p:cNvSpPr>
              <a:spLocks noChangeShapeType="1"/>
            </p:cNvSpPr>
            <p:nvPr/>
          </p:nvSpPr>
          <p:spPr bwMode="auto">
            <a:xfrm flipH="1">
              <a:off x="1161" y="3661"/>
              <a:ext cx="6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60" name="Line 356"/>
            <p:cNvSpPr>
              <a:spLocks noChangeShapeType="1"/>
            </p:cNvSpPr>
            <p:nvPr/>
          </p:nvSpPr>
          <p:spPr bwMode="auto">
            <a:xfrm flipH="1">
              <a:off x="1161" y="3689"/>
              <a:ext cx="6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61" name="Line 357"/>
            <p:cNvSpPr>
              <a:spLocks noChangeShapeType="1"/>
            </p:cNvSpPr>
            <p:nvPr/>
          </p:nvSpPr>
          <p:spPr bwMode="auto">
            <a:xfrm flipH="1">
              <a:off x="1088" y="3661"/>
              <a:ext cx="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62" name="Line 358"/>
            <p:cNvSpPr>
              <a:spLocks noChangeShapeType="1"/>
            </p:cNvSpPr>
            <p:nvPr/>
          </p:nvSpPr>
          <p:spPr bwMode="auto">
            <a:xfrm flipH="1">
              <a:off x="1088" y="3689"/>
              <a:ext cx="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63" name="Line 359"/>
            <p:cNvSpPr>
              <a:spLocks noChangeShapeType="1"/>
            </p:cNvSpPr>
            <p:nvPr/>
          </p:nvSpPr>
          <p:spPr bwMode="auto">
            <a:xfrm flipH="1">
              <a:off x="984" y="3661"/>
              <a:ext cx="8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64" name="Line 360"/>
            <p:cNvSpPr>
              <a:spLocks noChangeShapeType="1"/>
            </p:cNvSpPr>
            <p:nvPr/>
          </p:nvSpPr>
          <p:spPr bwMode="auto">
            <a:xfrm flipH="1">
              <a:off x="984" y="3689"/>
              <a:ext cx="8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65" name="Rectangle 361"/>
            <p:cNvSpPr>
              <a:spLocks noChangeArrowheads="1"/>
            </p:cNvSpPr>
            <p:nvPr/>
          </p:nvSpPr>
          <p:spPr bwMode="auto">
            <a:xfrm>
              <a:off x="1834" y="3797"/>
              <a:ext cx="49" cy="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66" name="Rectangle 362"/>
            <p:cNvSpPr>
              <a:spLocks noChangeArrowheads="1"/>
            </p:cNvSpPr>
            <p:nvPr/>
          </p:nvSpPr>
          <p:spPr bwMode="auto">
            <a:xfrm>
              <a:off x="1402" y="3804"/>
              <a:ext cx="12" cy="4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67" name="Rectangle 363"/>
            <p:cNvSpPr>
              <a:spLocks noChangeArrowheads="1"/>
            </p:cNvSpPr>
            <p:nvPr/>
          </p:nvSpPr>
          <p:spPr bwMode="auto">
            <a:xfrm>
              <a:off x="1488" y="3804"/>
              <a:ext cx="12" cy="4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68" name="Rectangle 364"/>
            <p:cNvSpPr>
              <a:spLocks noChangeArrowheads="1"/>
            </p:cNvSpPr>
            <p:nvPr/>
          </p:nvSpPr>
          <p:spPr bwMode="auto">
            <a:xfrm>
              <a:off x="1571" y="3804"/>
              <a:ext cx="12" cy="4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69" name="Rectangle 365"/>
            <p:cNvSpPr>
              <a:spLocks noChangeArrowheads="1"/>
            </p:cNvSpPr>
            <p:nvPr/>
          </p:nvSpPr>
          <p:spPr bwMode="auto">
            <a:xfrm>
              <a:off x="1282" y="3834"/>
              <a:ext cx="120" cy="1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70" name="Rectangle 366"/>
            <p:cNvSpPr>
              <a:spLocks noChangeArrowheads="1"/>
            </p:cNvSpPr>
            <p:nvPr/>
          </p:nvSpPr>
          <p:spPr bwMode="auto">
            <a:xfrm>
              <a:off x="1583" y="3834"/>
              <a:ext cx="120" cy="1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71" name="Rectangle 367"/>
            <p:cNvSpPr>
              <a:spLocks noChangeArrowheads="1"/>
            </p:cNvSpPr>
            <p:nvPr/>
          </p:nvSpPr>
          <p:spPr bwMode="auto">
            <a:xfrm>
              <a:off x="1294" y="3804"/>
              <a:ext cx="13" cy="21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72" name="Rectangle 368"/>
            <p:cNvSpPr>
              <a:spLocks noChangeArrowheads="1"/>
            </p:cNvSpPr>
            <p:nvPr/>
          </p:nvSpPr>
          <p:spPr bwMode="auto">
            <a:xfrm>
              <a:off x="1282" y="3853"/>
              <a:ext cx="82" cy="1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73" name="Line 369"/>
            <p:cNvSpPr>
              <a:spLocks noChangeShapeType="1"/>
            </p:cNvSpPr>
            <p:nvPr/>
          </p:nvSpPr>
          <p:spPr bwMode="auto">
            <a:xfrm>
              <a:off x="1286" y="3827"/>
              <a:ext cx="1" cy="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74" name="Rectangle 370"/>
            <p:cNvSpPr>
              <a:spLocks noChangeArrowheads="1"/>
            </p:cNvSpPr>
            <p:nvPr/>
          </p:nvSpPr>
          <p:spPr bwMode="auto">
            <a:xfrm>
              <a:off x="1307" y="3900"/>
              <a:ext cx="72" cy="1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75" name="Rectangle 371"/>
            <p:cNvSpPr>
              <a:spLocks noChangeArrowheads="1"/>
            </p:cNvSpPr>
            <p:nvPr/>
          </p:nvSpPr>
          <p:spPr bwMode="auto">
            <a:xfrm>
              <a:off x="1363" y="3913"/>
              <a:ext cx="16" cy="9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76" name="Line 372"/>
            <p:cNvSpPr>
              <a:spLocks noChangeShapeType="1"/>
            </p:cNvSpPr>
            <p:nvPr/>
          </p:nvSpPr>
          <p:spPr bwMode="auto">
            <a:xfrm>
              <a:off x="1364" y="3868"/>
              <a:ext cx="15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77" name="Rectangle 373"/>
            <p:cNvSpPr>
              <a:spLocks noChangeArrowheads="1"/>
            </p:cNvSpPr>
            <p:nvPr/>
          </p:nvSpPr>
          <p:spPr bwMode="auto">
            <a:xfrm>
              <a:off x="1621" y="3853"/>
              <a:ext cx="83" cy="1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78" name="Rectangle 374"/>
            <p:cNvSpPr>
              <a:spLocks noChangeArrowheads="1"/>
            </p:cNvSpPr>
            <p:nvPr/>
          </p:nvSpPr>
          <p:spPr bwMode="auto">
            <a:xfrm>
              <a:off x="1668" y="3804"/>
              <a:ext cx="15" cy="4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79" name="Line 375"/>
            <p:cNvSpPr>
              <a:spLocks noChangeShapeType="1"/>
            </p:cNvSpPr>
            <p:nvPr/>
          </p:nvSpPr>
          <p:spPr bwMode="auto">
            <a:xfrm flipV="1">
              <a:off x="1373" y="3868"/>
              <a:ext cx="23" cy="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80" name="Line 376"/>
            <p:cNvSpPr>
              <a:spLocks noChangeShapeType="1"/>
            </p:cNvSpPr>
            <p:nvPr/>
          </p:nvSpPr>
          <p:spPr bwMode="auto">
            <a:xfrm flipV="1">
              <a:off x="1375" y="3868"/>
              <a:ext cx="3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81" name="Line 377"/>
            <p:cNvSpPr>
              <a:spLocks noChangeShapeType="1"/>
            </p:cNvSpPr>
            <p:nvPr/>
          </p:nvSpPr>
          <p:spPr bwMode="auto">
            <a:xfrm>
              <a:off x="1694" y="3817"/>
              <a:ext cx="1" cy="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82" name="Line 378"/>
            <p:cNvSpPr>
              <a:spLocks noChangeShapeType="1"/>
            </p:cNvSpPr>
            <p:nvPr/>
          </p:nvSpPr>
          <p:spPr bwMode="auto">
            <a:xfrm flipH="1">
              <a:off x="1592" y="3868"/>
              <a:ext cx="29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83" name="Line 379"/>
            <p:cNvSpPr>
              <a:spLocks noChangeShapeType="1"/>
            </p:cNvSpPr>
            <p:nvPr/>
          </p:nvSpPr>
          <p:spPr bwMode="auto">
            <a:xfrm flipH="1" flipV="1">
              <a:off x="1582" y="3868"/>
              <a:ext cx="22" cy="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84" name="Line 380"/>
            <p:cNvSpPr>
              <a:spLocks noChangeShapeType="1"/>
            </p:cNvSpPr>
            <p:nvPr/>
          </p:nvSpPr>
          <p:spPr bwMode="auto">
            <a:xfrm flipH="1" flipV="1">
              <a:off x="1572" y="3868"/>
              <a:ext cx="28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85" name="Rectangle 381"/>
            <p:cNvSpPr>
              <a:spLocks noChangeArrowheads="1"/>
            </p:cNvSpPr>
            <p:nvPr/>
          </p:nvSpPr>
          <p:spPr bwMode="auto">
            <a:xfrm>
              <a:off x="1592" y="3900"/>
              <a:ext cx="131" cy="1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86" name="Rectangle 382"/>
            <p:cNvSpPr>
              <a:spLocks noChangeArrowheads="1"/>
            </p:cNvSpPr>
            <p:nvPr/>
          </p:nvSpPr>
          <p:spPr bwMode="auto">
            <a:xfrm>
              <a:off x="1592" y="3913"/>
              <a:ext cx="15" cy="9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87" name="Rectangle 383"/>
            <p:cNvSpPr>
              <a:spLocks noChangeArrowheads="1"/>
            </p:cNvSpPr>
            <p:nvPr/>
          </p:nvSpPr>
          <p:spPr bwMode="auto">
            <a:xfrm>
              <a:off x="1668" y="3868"/>
              <a:ext cx="15" cy="4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88" name="Freeform 384"/>
            <p:cNvSpPr>
              <a:spLocks/>
            </p:cNvSpPr>
            <p:nvPr/>
          </p:nvSpPr>
          <p:spPr bwMode="auto">
            <a:xfrm>
              <a:off x="1662" y="3914"/>
              <a:ext cx="6" cy="72"/>
            </a:xfrm>
            <a:custGeom>
              <a:avLst/>
              <a:gdLst>
                <a:gd name="T0" fmla="*/ 13 w 13"/>
                <a:gd name="T1" fmla="*/ 0 h 144"/>
                <a:gd name="T2" fmla="*/ 0 w 13"/>
                <a:gd name="T3" fmla="*/ 12 h 144"/>
                <a:gd name="T4" fmla="*/ 0 w 13"/>
                <a:gd name="T5" fmla="*/ 133 h 144"/>
                <a:gd name="T6" fmla="*/ 13 w 13"/>
                <a:gd name="T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4">
                  <a:moveTo>
                    <a:pt x="13" y="0"/>
                  </a:moveTo>
                  <a:lnTo>
                    <a:pt x="0" y="12"/>
                  </a:lnTo>
                  <a:lnTo>
                    <a:pt x="0" y="133"/>
                  </a:lnTo>
                  <a:lnTo>
                    <a:pt x="13" y="14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89" name="Freeform 385"/>
            <p:cNvSpPr>
              <a:spLocks/>
            </p:cNvSpPr>
            <p:nvPr/>
          </p:nvSpPr>
          <p:spPr bwMode="auto">
            <a:xfrm>
              <a:off x="1676" y="3914"/>
              <a:ext cx="7" cy="72"/>
            </a:xfrm>
            <a:custGeom>
              <a:avLst/>
              <a:gdLst>
                <a:gd name="T0" fmla="*/ 13 w 13"/>
                <a:gd name="T1" fmla="*/ 0 h 144"/>
                <a:gd name="T2" fmla="*/ 0 w 13"/>
                <a:gd name="T3" fmla="*/ 12 h 144"/>
                <a:gd name="T4" fmla="*/ 0 w 13"/>
                <a:gd name="T5" fmla="*/ 133 h 144"/>
                <a:gd name="T6" fmla="*/ 13 w 13"/>
                <a:gd name="T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4">
                  <a:moveTo>
                    <a:pt x="13" y="0"/>
                  </a:moveTo>
                  <a:lnTo>
                    <a:pt x="0" y="12"/>
                  </a:lnTo>
                  <a:lnTo>
                    <a:pt x="0" y="133"/>
                  </a:lnTo>
                  <a:lnTo>
                    <a:pt x="13" y="14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90" name="Rectangle 386"/>
            <p:cNvSpPr>
              <a:spLocks noChangeArrowheads="1"/>
            </p:cNvSpPr>
            <p:nvPr/>
          </p:nvSpPr>
          <p:spPr bwMode="auto">
            <a:xfrm>
              <a:off x="1668" y="4013"/>
              <a:ext cx="37" cy="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91" name="Rectangle 387"/>
            <p:cNvSpPr>
              <a:spLocks noChangeArrowheads="1"/>
            </p:cNvSpPr>
            <p:nvPr/>
          </p:nvSpPr>
          <p:spPr bwMode="auto">
            <a:xfrm>
              <a:off x="1668" y="3986"/>
              <a:ext cx="15" cy="2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92" name="Rectangle 388"/>
            <p:cNvSpPr>
              <a:spLocks noChangeArrowheads="1"/>
            </p:cNvSpPr>
            <p:nvPr/>
          </p:nvSpPr>
          <p:spPr bwMode="auto">
            <a:xfrm>
              <a:off x="1683" y="3986"/>
              <a:ext cx="165" cy="1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93" name="Rectangle 389"/>
            <p:cNvSpPr>
              <a:spLocks noChangeArrowheads="1"/>
            </p:cNvSpPr>
            <p:nvPr/>
          </p:nvSpPr>
          <p:spPr bwMode="auto">
            <a:xfrm>
              <a:off x="1835" y="3804"/>
              <a:ext cx="13" cy="18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94" name="Freeform 390"/>
            <p:cNvSpPr>
              <a:spLocks/>
            </p:cNvSpPr>
            <p:nvPr/>
          </p:nvSpPr>
          <p:spPr bwMode="auto">
            <a:xfrm>
              <a:off x="1691" y="3820"/>
              <a:ext cx="51" cy="82"/>
            </a:xfrm>
            <a:custGeom>
              <a:avLst/>
              <a:gdLst>
                <a:gd name="T0" fmla="*/ 101 w 101"/>
                <a:gd name="T1" fmla="*/ 10 h 163"/>
                <a:gd name="T2" fmla="*/ 101 w 101"/>
                <a:gd name="T3" fmla="*/ 34 h 163"/>
                <a:gd name="T4" fmla="*/ 26 w 101"/>
                <a:gd name="T5" fmla="*/ 163 h 163"/>
                <a:gd name="T6" fmla="*/ 0 w 101"/>
                <a:gd name="T7" fmla="*/ 163 h 163"/>
                <a:gd name="T8" fmla="*/ 101 w 101"/>
                <a:gd name="T9" fmla="*/ 0 h 163"/>
                <a:gd name="T10" fmla="*/ 101 w 101"/>
                <a:gd name="T11" fmla="*/ 1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63">
                  <a:moveTo>
                    <a:pt x="101" y="10"/>
                  </a:moveTo>
                  <a:lnTo>
                    <a:pt x="101" y="34"/>
                  </a:lnTo>
                  <a:lnTo>
                    <a:pt x="26" y="163"/>
                  </a:lnTo>
                  <a:lnTo>
                    <a:pt x="0" y="163"/>
                  </a:lnTo>
                  <a:lnTo>
                    <a:pt x="101" y="0"/>
                  </a:lnTo>
                  <a:lnTo>
                    <a:pt x="101" y="1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095" name="Line 391"/>
            <p:cNvSpPr>
              <a:spLocks noChangeShapeType="1"/>
            </p:cNvSpPr>
            <p:nvPr/>
          </p:nvSpPr>
          <p:spPr bwMode="auto">
            <a:xfrm>
              <a:off x="1723" y="3900"/>
              <a:ext cx="1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96" name="Line 392"/>
            <p:cNvSpPr>
              <a:spLocks noChangeShapeType="1"/>
            </p:cNvSpPr>
            <p:nvPr/>
          </p:nvSpPr>
          <p:spPr bwMode="auto">
            <a:xfrm>
              <a:off x="1723" y="3913"/>
              <a:ext cx="1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97" name="Line 393"/>
            <p:cNvSpPr>
              <a:spLocks noChangeShapeType="1"/>
            </p:cNvSpPr>
            <p:nvPr/>
          </p:nvSpPr>
          <p:spPr bwMode="auto">
            <a:xfrm flipH="1">
              <a:off x="1683" y="3868"/>
              <a:ext cx="19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98" name="Line 394"/>
            <p:cNvSpPr>
              <a:spLocks noChangeShapeType="1"/>
            </p:cNvSpPr>
            <p:nvPr/>
          </p:nvSpPr>
          <p:spPr bwMode="auto">
            <a:xfrm>
              <a:off x="1283" y="3868"/>
              <a:ext cx="1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099" name="Rectangle 395"/>
            <p:cNvSpPr>
              <a:spLocks noChangeArrowheads="1"/>
            </p:cNvSpPr>
            <p:nvPr/>
          </p:nvSpPr>
          <p:spPr bwMode="auto">
            <a:xfrm>
              <a:off x="1271" y="4013"/>
              <a:ext cx="38" cy="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00" name="Line 396"/>
            <p:cNvSpPr>
              <a:spLocks noChangeShapeType="1"/>
            </p:cNvSpPr>
            <p:nvPr/>
          </p:nvSpPr>
          <p:spPr bwMode="auto">
            <a:xfrm>
              <a:off x="1375" y="4005"/>
              <a:ext cx="2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101" name="Rectangle 397"/>
            <p:cNvSpPr>
              <a:spLocks noChangeArrowheads="1"/>
            </p:cNvSpPr>
            <p:nvPr/>
          </p:nvSpPr>
          <p:spPr bwMode="auto">
            <a:xfrm>
              <a:off x="985" y="3805"/>
              <a:ext cx="22" cy="2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102" name="Rectangle 398"/>
            <p:cNvSpPr>
              <a:spLocks noChangeArrowheads="1"/>
            </p:cNvSpPr>
            <p:nvPr/>
          </p:nvSpPr>
          <p:spPr bwMode="auto">
            <a:xfrm>
              <a:off x="1861" y="3805"/>
              <a:ext cx="22" cy="2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03" name="Rectangle 399"/>
            <p:cNvSpPr>
              <a:spLocks noChangeArrowheads="1"/>
            </p:cNvSpPr>
            <p:nvPr/>
          </p:nvSpPr>
          <p:spPr bwMode="auto">
            <a:xfrm>
              <a:off x="1052" y="3804"/>
              <a:ext cx="223" cy="1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104" name="Line 400"/>
            <p:cNvSpPr>
              <a:spLocks noChangeShapeType="1"/>
            </p:cNvSpPr>
            <p:nvPr/>
          </p:nvSpPr>
          <p:spPr bwMode="auto">
            <a:xfrm>
              <a:off x="1068" y="3850"/>
              <a:ext cx="1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105" name="Line 401"/>
            <p:cNvSpPr>
              <a:spLocks noChangeShapeType="1"/>
            </p:cNvSpPr>
            <p:nvPr/>
          </p:nvSpPr>
          <p:spPr bwMode="auto">
            <a:xfrm>
              <a:off x="1068" y="3866"/>
              <a:ext cx="1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106" name="Freeform 402"/>
            <p:cNvSpPr>
              <a:spLocks/>
            </p:cNvSpPr>
            <p:nvPr/>
          </p:nvSpPr>
          <p:spPr bwMode="auto">
            <a:xfrm>
              <a:off x="1063" y="3850"/>
              <a:ext cx="6" cy="16"/>
            </a:xfrm>
            <a:custGeom>
              <a:avLst/>
              <a:gdLst>
                <a:gd name="T0" fmla="*/ 9 w 11"/>
                <a:gd name="T1" fmla="*/ 0 h 31"/>
                <a:gd name="T2" fmla="*/ 7 w 11"/>
                <a:gd name="T3" fmla="*/ 2 h 31"/>
                <a:gd name="T4" fmla="*/ 7 w 11"/>
                <a:gd name="T5" fmla="*/ 3 h 31"/>
                <a:gd name="T6" fmla="*/ 6 w 11"/>
                <a:gd name="T7" fmla="*/ 3 h 31"/>
                <a:gd name="T8" fmla="*/ 6 w 11"/>
                <a:gd name="T9" fmla="*/ 4 h 31"/>
                <a:gd name="T10" fmla="*/ 4 w 11"/>
                <a:gd name="T11" fmla="*/ 4 h 31"/>
                <a:gd name="T12" fmla="*/ 4 w 11"/>
                <a:gd name="T13" fmla="*/ 7 h 31"/>
                <a:gd name="T14" fmla="*/ 3 w 11"/>
                <a:gd name="T15" fmla="*/ 7 h 31"/>
                <a:gd name="T16" fmla="*/ 3 w 11"/>
                <a:gd name="T17" fmla="*/ 8 h 31"/>
                <a:gd name="T18" fmla="*/ 2 w 11"/>
                <a:gd name="T19" fmla="*/ 9 h 31"/>
                <a:gd name="T20" fmla="*/ 2 w 11"/>
                <a:gd name="T21" fmla="*/ 10 h 31"/>
                <a:gd name="T22" fmla="*/ 1 w 11"/>
                <a:gd name="T23" fmla="*/ 11 h 31"/>
                <a:gd name="T24" fmla="*/ 1 w 11"/>
                <a:gd name="T25" fmla="*/ 13 h 31"/>
                <a:gd name="T26" fmla="*/ 0 w 11"/>
                <a:gd name="T27" fmla="*/ 13 h 31"/>
                <a:gd name="T28" fmla="*/ 0 w 11"/>
                <a:gd name="T29" fmla="*/ 20 h 31"/>
                <a:gd name="T30" fmla="*/ 1 w 11"/>
                <a:gd name="T31" fmla="*/ 20 h 31"/>
                <a:gd name="T32" fmla="*/ 1 w 11"/>
                <a:gd name="T33" fmla="*/ 23 h 31"/>
                <a:gd name="T34" fmla="*/ 2 w 11"/>
                <a:gd name="T35" fmla="*/ 24 h 31"/>
                <a:gd name="T36" fmla="*/ 2 w 11"/>
                <a:gd name="T37" fmla="*/ 25 h 31"/>
                <a:gd name="T38" fmla="*/ 3 w 11"/>
                <a:gd name="T39" fmla="*/ 25 h 31"/>
                <a:gd name="T40" fmla="*/ 3 w 11"/>
                <a:gd name="T41" fmla="*/ 26 h 31"/>
                <a:gd name="T42" fmla="*/ 4 w 11"/>
                <a:gd name="T43" fmla="*/ 26 h 31"/>
                <a:gd name="T44" fmla="*/ 7 w 11"/>
                <a:gd name="T45" fmla="*/ 28 h 31"/>
                <a:gd name="T46" fmla="*/ 8 w 11"/>
                <a:gd name="T47" fmla="*/ 28 h 31"/>
                <a:gd name="T48" fmla="*/ 8 w 11"/>
                <a:gd name="T49" fmla="*/ 30 h 31"/>
                <a:gd name="T50" fmla="*/ 10 w 11"/>
                <a:gd name="T51" fmla="*/ 30 h 31"/>
                <a:gd name="T52" fmla="*/ 10 w 11"/>
                <a:gd name="T53" fmla="*/ 31 h 31"/>
                <a:gd name="T54" fmla="*/ 11 w 11"/>
                <a:gd name="T5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31">
                  <a:moveTo>
                    <a:pt x="9" y="0"/>
                  </a:moveTo>
                  <a:lnTo>
                    <a:pt x="7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7"/>
                  </a:lnTo>
                  <a:lnTo>
                    <a:pt x="3" y="7"/>
                  </a:lnTo>
                  <a:lnTo>
                    <a:pt x="3" y="8"/>
                  </a:lnTo>
                  <a:lnTo>
                    <a:pt x="2" y="9"/>
                  </a:lnTo>
                  <a:lnTo>
                    <a:pt x="2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0" y="13"/>
                  </a:lnTo>
                  <a:lnTo>
                    <a:pt x="0" y="20"/>
                  </a:lnTo>
                  <a:lnTo>
                    <a:pt x="1" y="20"/>
                  </a:lnTo>
                  <a:lnTo>
                    <a:pt x="1" y="23"/>
                  </a:lnTo>
                  <a:lnTo>
                    <a:pt x="2" y="24"/>
                  </a:lnTo>
                  <a:lnTo>
                    <a:pt x="2" y="25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0" y="31"/>
                  </a:lnTo>
                  <a:lnTo>
                    <a:pt x="11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107" name="Freeform 403"/>
            <p:cNvSpPr>
              <a:spLocks/>
            </p:cNvSpPr>
            <p:nvPr/>
          </p:nvSpPr>
          <p:spPr bwMode="auto">
            <a:xfrm>
              <a:off x="1263" y="3850"/>
              <a:ext cx="7" cy="16"/>
            </a:xfrm>
            <a:custGeom>
              <a:avLst/>
              <a:gdLst>
                <a:gd name="T0" fmla="*/ 3 w 12"/>
                <a:gd name="T1" fmla="*/ 31 h 31"/>
                <a:gd name="T2" fmla="*/ 7 w 12"/>
                <a:gd name="T3" fmla="*/ 27 h 31"/>
                <a:gd name="T4" fmla="*/ 7 w 12"/>
                <a:gd name="T5" fmla="*/ 26 h 31"/>
                <a:gd name="T6" fmla="*/ 8 w 12"/>
                <a:gd name="T7" fmla="*/ 26 h 31"/>
                <a:gd name="T8" fmla="*/ 8 w 12"/>
                <a:gd name="T9" fmla="*/ 25 h 31"/>
                <a:gd name="T10" fmla="*/ 9 w 12"/>
                <a:gd name="T11" fmla="*/ 25 h 31"/>
                <a:gd name="T12" fmla="*/ 9 w 12"/>
                <a:gd name="T13" fmla="*/ 24 h 31"/>
                <a:gd name="T14" fmla="*/ 10 w 12"/>
                <a:gd name="T15" fmla="*/ 24 h 31"/>
                <a:gd name="T16" fmla="*/ 10 w 12"/>
                <a:gd name="T17" fmla="*/ 22 h 31"/>
                <a:gd name="T18" fmla="*/ 11 w 12"/>
                <a:gd name="T19" fmla="*/ 22 h 31"/>
                <a:gd name="T20" fmla="*/ 11 w 12"/>
                <a:gd name="T21" fmla="*/ 19 h 31"/>
                <a:gd name="T22" fmla="*/ 12 w 12"/>
                <a:gd name="T23" fmla="*/ 18 h 31"/>
                <a:gd name="T24" fmla="*/ 12 w 12"/>
                <a:gd name="T25" fmla="*/ 11 h 31"/>
                <a:gd name="T26" fmla="*/ 11 w 12"/>
                <a:gd name="T27" fmla="*/ 11 h 31"/>
                <a:gd name="T28" fmla="*/ 11 w 12"/>
                <a:gd name="T29" fmla="*/ 9 h 31"/>
                <a:gd name="T30" fmla="*/ 10 w 12"/>
                <a:gd name="T31" fmla="*/ 9 h 31"/>
                <a:gd name="T32" fmla="*/ 10 w 12"/>
                <a:gd name="T33" fmla="*/ 7 h 31"/>
                <a:gd name="T34" fmla="*/ 9 w 12"/>
                <a:gd name="T35" fmla="*/ 7 h 31"/>
                <a:gd name="T36" fmla="*/ 9 w 12"/>
                <a:gd name="T37" fmla="*/ 5 h 31"/>
                <a:gd name="T38" fmla="*/ 8 w 12"/>
                <a:gd name="T39" fmla="*/ 5 h 31"/>
                <a:gd name="T40" fmla="*/ 4 w 12"/>
                <a:gd name="T41" fmla="*/ 2 h 31"/>
                <a:gd name="T42" fmla="*/ 3 w 12"/>
                <a:gd name="T43" fmla="*/ 2 h 31"/>
                <a:gd name="T44" fmla="*/ 2 w 12"/>
                <a:gd name="T45" fmla="*/ 1 h 31"/>
                <a:gd name="T46" fmla="*/ 1 w 12"/>
                <a:gd name="T47" fmla="*/ 1 h 31"/>
                <a:gd name="T48" fmla="*/ 1 w 12"/>
                <a:gd name="T49" fmla="*/ 0 h 31"/>
                <a:gd name="T50" fmla="*/ 0 w 12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1">
                  <a:moveTo>
                    <a:pt x="3" y="31"/>
                  </a:moveTo>
                  <a:lnTo>
                    <a:pt x="7" y="27"/>
                  </a:lnTo>
                  <a:lnTo>
                    <a:pt x="7" y="26"/>
                  </a:lnTo>
                  <a:lnTo>
                    <a:pt x="8" y="26"/>
                  </a:lnTo>
                  <a:lnTo>
                    <a:pt x="8" y="25"/>
                  </a:lnTo>
                  <a:lnTo>
                    <a:pt x="9" y="25"/>
                  </a:lnTo>
                  <a:lnTo>
                    <a:pt x="9" y="24"/>
                  </a:lnTo>
                  <a:lnTo>
                    <a:pt x="10" y="24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2" y="18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11" y="9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9" y="7"/>
                  </a:lnTo>
                  <a:lnTo>
                    <a:pt x="9" y="5"/>
                  </a:lnTo>
                  <a:lnTo>
                    <a:pt x="8" y="5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01108" name="Group 404"/>
          <p:cNvGrpSpPr>
            <a:grpSpLocks/>
          </p:cNvGrpSpPr>
          <p:nvPr/>
        </p:nvGrpSpPr>
        <p:grpSpPr bwMode="auto">
          <a:xfrm>
            <a:off x="490538" y="2322513"/>
            <a:ext cx="7135812" cy="4059237"/>
            <a:chOff x="309" y="1463"/>
            <a:chExt cx="4495" cy="2557"/>
          </a:xfrm>
        </p:grpSpPr>
        <p:sp>
          <p:nvSpPr>
            <p:cNvPr id="201109" name="Line 405"/>
            <p:cNvSpPr>
              <a:spLocks noChangeShapeType="1"/>
            </p:cNvSpPr>
            <p:nvPr/>
          </p:nvSpPr>
          <p:spPr bwMode="auto">
            <a:xfrm>
              <a:off x="1068" y="3917"/>
              <a:ext cx="1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10" name="Line 406"/>
            <p:cNvSpPr>
              <a:spLocks noChangeShapeType="1"/>
            </p:cNvSpPr>
            <p:nvPr/>
          </p:nvSpPr>
          <p:spPr bwMode="auto">
            <a:xfrm>
              <a:off x="1068" y="3933"/>
              <a:ext cx="1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11" name="Freeform 407"/>
            <p:cNvSpPr>
              <a:spLocks/>
            </p:cNvSpPr>
            <p:nvPr/>
          </p:nvSpPr>
          <p:spPr bwMode="auto">
            <a:xfrm>
              <a:off x="1063" y="3917"/>
              <a:ext cx="6" cy="16"/>
            </a:xfrm>
            <a:custGeom>
              <a:avLst/>
              <a:gdLst>
                <a:gd name="T0" fmla="*/ 9 w 11"/>
                <a:gd name="T1" fmla="*/ 0 h 31"/>
                <a:gd name="T2" fmla="*/ 7 w 11"/>
                <a:gd name="T3" fmla="*/ 3 h 31"/>
                <a:gd name="T4" fmla="*/ 7 w 11"/>
                <a:gd name="T5" fmla="*/ 4 h 31"/>
                <a:gd name="T6" fmla="*/ 6 w 11"/>
                <a:gd name="T7" fmla="*/ 4 h 31"/>
                <a:gd name="T8" fmla="*/ 6 w 11"/>
                <a:gd name="T9" fmla="*/ 5 h 31"/>
                <a:gd name="T10" fmla="*/ 4 w 11"/>
                <a:gd name="T11" fmla="*/ 5 h 31"/>
                <a:gd name="T12" fmla="*/ 4 w 11"/>
                <a:gd name="T13" fmla="*/ 6 h 31"/>
                <a:gd name="T14" fmla="*/ 3 w 11"/>
                <a:gd name="T15" fmla="*/ 6 h 31"/>
                <a:gd name="T16" fmla="*/ 3 w 11"/>
                <a:gd name="T17" fmla="*/ 7 h 31"/>
                <a:gd name="T18" fmla="*/ 2 w 11"/>
                <a:gd name="T19" fmla="*/ 8 h 31"/>
                <a:gd name="T20" fmla="*/ 2 w 11"/>
                <a:gd name="T21" fmla="*/ 10 h 31"/>
                <a:gd name="T22" fmla="*/ 1 w 11"/>
                <a:gd name="T23" fmla="*/ 11 h 31"/>
                <a:gd name="T24" fmla="*/ 1 w 11"/>
                <a:gd name="T25" fmla="*/ 13 h 31"/>
                <a:gd name="T26" fmla="*/ 0 w 11"/>
                <a:gd name="T27" fmla="*/ 13 h 31"/>
                <a:gd name="T28" fmla="*/ 0 w 11"/>
                <a:gd name="T29" fmla="*/ 20 h 31"/>
                <a:gd name="T30" fmla="*/ 1 w 11"/>
                <a:gd name="T31" fmla="*/ 20 h 31"/>
                <a:gd name="T32" fmla="*/ 1 w 11"/>
                <a:gd name="T33" fmla="*/ 22 h 31"/>
                <a:gd name="T34" fmla="*/ 2 w 11"/>
                <a:gd name="T35" fmla="*/ 23 h 31"/>
                <a:gd name="T36" fmla="*/ 2 w 11"/>
                <a:gd name="T37" fmla="*/ 24 h 31"/>
                <a:gd name="T38" fmla="*/ 3 w 11"/>
                <a:gd name="T39" fmla="*/ 24 h 31"/>
                <a:gd name="T40" fmla="*/ 3 w 11"/>
                <a:gd name="T41" fmla="*/ 26 h 31"/>
                <a:gd name="T42" fmla="*/ 4 w 11"/>
                <a:gd name="T43" fmla="*/ 26 h 31"/>
                <a:gd name="T44" fmla="*/ 4 w 11"/>
                <a:gd name="T45" fmla="*/ 27 h 31"/>
                <a:gd name="T46" fmla="*/ 6 w 11"/>
                <a:gd name="T47" fmla="*/ 27 h 31"/>
                <a:gd name="T48" fmla="*/ 6 w 11"/>
                <a:gd name="T49" fmla="*/ 28 h 31"/>
                <a:gd name="T50" fmla="*/ 7 w 11"/>
                <a:gd name="T51" fmla="*/ 28 h 31"/>
                <a:gd name="T52" fmla="*/ 7 w 11"/>
                <a:gd name="T53" fmla="*/ 29 h 31"/>
                <a:gd name="T54" fmla="*/ 8 w 11"/>
                <a:gd name="T55" fmla="*/ 29 h 31"/>
                <a:gd name="T56" fmla="*/ 9 w 11"/>
                <a:gd name="T57" fmla="*/ 30 h 31"/>
                <a:gd name="T58" fmla="*/ 10 w 11"/>
                <a:gd name="T59" fmla="*/ 30 h 31"/>
                <a:gd name="T60" fmla="*/ 10 w 11"/>
                <a:gd name="T61" fmla="*/ 31 h 31"/>
                <a:gd name="T62" fmla="*/ 11 w 11"/>
                <a:gd name="T6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31">
                  <a:moveTo>
                    <a:pt x="9" y="0"/>
                  </a:moveTo>
                  <a:lnTo>
                    <a:pt x="7" y="3"/>
                  </a:lnTo>
                  <a:lnTo>
                    <a:pt x="7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2" y="8"/>
                  </a:lnTo>
                  <a:lnTo>
                    <a:pt x="2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0" y="13"/>
                  </a:lnTo>
                  <a:lnTo>
                    <a:pt x="0" y="20"/>
                  </a:lnTo>
                  <a:lnTo>
                    <a:pt x="1" y="20"/>
                  </a:lnTo>
                  <a:lnTo>
                    <a:pt x="1" y="22"/>
                  </a:lnTo>
                  <a:lnTo>
                    <a:pt x="2" y="23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4" y="26"/>
                  </a:lnTo>
                  <a:lnTo>
                    <a:pt x="4" y="27"/>
                  </a:lnTo>
                  <a:lnTo>
                    <a:pt x="6" y="27"/>
                  </a:lnTo>
                  <a:lnTo>
                    <a:pt x="6" y="28"/>
                  </a:lnTo>
                  <a:lnTo>
                    <a:pt x="7" y="28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0" y="31"/>
                  </a:lnTo>
                  <a:lnTo>
                    <a:pt x="11" y="31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12" name="Freeform 408"/>
            <p:cNvSpPr>
              <a:spLocks/>
            </p:cNvSpPr>
            <p:nvPr/>
          </p:nvSpPr>
          <p:spPr bwMode="auto">
            <a:xfrm>
              <a:off x="1263" y="3917"/>
              <a:ext cx="7" cy="16"/>
            </a:xfrm>
            <a:custGeom>
              <a:avLst/>
              <a:gdLst>
                <a:gd name="T0" fmla="*/ 3 w 12"/>
                <a:gd name="T1" fmla="*/ 31 h 31"/>
                <a:gd name="T2" fmla="*/ 4 w 12"/>
                <a:gd name="T3" fmla="*/ 31 h 31"/>
                <a:gd name="T4" fmla="*/ 4 w 12"/>
                <a:gd name="T5" fmla="*/ 30 h 31"/>
                <a:gd name="T6" fmla="*/ 5 w 12"/>
                <a:gd name="T7" fmla="*/ 30 h 31"/>
                <a:gd name="T8" fmla="*/ 5 w 12"/>
                <a:gd name="T9" fmla="*/ 29 h 31"/>
                <a:gd name="T10" fmla="*/ 7 w 12"/>
                <a:gd name="T11" fmla="*/ 29 h 31"/>
                <a:gd name="T12" fmla="*/ 7 w 12"/>
                <a:gd name="T13" fmla="*/ 28 h 31"/>
                <a:gd name="T14" fmla="*/ 8 w 12"/>
                <a:gd name="T15" fmla="*/ 27 h 31"/>
                <a:gd name="T16" fmla="*/ 9 w 12"/>
                <a:gd name="T17" fmla="*/ 27 h 31"/>
                <a:gd name="T18" fmla="*/ 9 w 12"/>
                <a:gd name="T19" fmla="*/ 26 h 31"/>
                <a:gd name="T20" fmla="*/ 10 w 12"/>
                <a:gd name="T21" fmla="*/ 24 h 31"/>
                <a:gd name="T22" fmla="*/ 10 w 12"/>
                <a:gd name="T23" fmla="*/ 23 h 31"/>
                <a:gd name="T24" fmla="*/ 11 w 12"/>
                <a:gd name="T25" fmla="*/ 22 h 31"/>
                <a:gd name="T26" fmla="*/ 11 w 12"/>
                <a:gd name="T27" fmla="*/ 21 h 31"/>
                <a:gd name="T28" fmla="*/ 12 w 12"/>
                <a:gd name="T29" fmla="*/ 20 h 31"/>
                <a:gd name="T30" fmla="*/ 12 w 12"/>
                <a:gd name="T31" fmla="*/ 13 h 31"/>
                <a:gd name="T32" fmla="*/ 11 w 12"/>
                <a:gd name="T33" fmla="*/ 12 h 31"/>
                <a:gd name="T34" fmla="*/ 11 w 12"/>
                <a:gd name="T35" fmla="*/ 11 h 31"/>
                <a:gd name="T36" fmla="*/ 10 w 12"/>
                <a:gd name="T37" fmla="*/ 10 h 31"/>
                <a:gd name="T38" fmla="*/ 10 w 12"/>
                <a:gd name="T39" fmla="*/ 8 h 31"/>
                <a:gd name="T40" fmla="*/ 9 w 12"/>
                <a:gd name="T41" fmla="*/ 8 h 31"/>
                <a:gd name="T42" fmla="*/ 9 w 12"/>
                <a:gd name="T43" fmla="*/ 7 h 31"/>
                <a:gd name="T44" fmla="*/ 8 w 12"/>
                <a:gd name="T45" fmla="*/ 7 h 31"/>
                <a:gd name="T46" fmla="*/ 8 w 12"/>
                <a:gd name="T47" fmla="*/ 6 h 31"/>
                <a:gd name="T48" fmla="*/ 7 w 12"/>
                <a:gd name="T49" fmla="*/ 6 h 31"/>
                <a:gd name="T50" fmla="*/ 7 w 12"/>
                <a:gd name="T51" fmla="*/ 5 h 31"/>
                <a:gd name="T52" fmla="*/ 5 w 12"/>
                <a:gd name="T53" fmla="*/ 5 h 31"/>
                <a:gd name="T54" fmla="*/ 5 w 12"/>
                <a:gd name="T55" fmla="*/ 4 h 31"/>
                <a:gd name="T56" fmla="*/ 4 w 12"/>
                <a:gd name="T57" fmla="*/ 4 h 31"/>
                <a:gd name="T58" fmla="*/ 4 w 12"/>
                <a:gd name="T59" fmla="*/ 3 h 31"/>
                <a:gd name="T60" fmla="*/ 2 w 12"/>
                <a:gd name="T61" fmla="*/ 3 h 31"/>
                <a:gd name="T62" fmla="*/ 2 w 12"/>
                <a:gd name="T63" fmla="*/ 1 h 31"/>
                <a:gd name="T64" fmla="*/ 1 w 12"/>
                <a:gd name="T65" fmla="*/ 1 h 31"/>
                <a:gd name="T66" fmla="*/ 1 w 12"/>
                <a:gd name="T67" fmla="*/ 0 h 31"/>
                <a:gd name="T68" fmla="*/ 0 w 12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" h="31">
                  <a:moveTo>
                    <a:pt x="3" y="31"/>
                  </a:moveTo>
                  <a:lnTo>
                    <a:pt x="4" y="31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7" y="29"/>
                  </a:lnTo>
                  <a:lnTo>
                    <a:pt x="7" y="28"/>
                  </a:lnTo>
                  <a:lnTo>
                    <a:pt x="8" y="27"/>
                  </a:lnTo>
                  <a:lnTo>
                    <a:pt x="9" y="27"/>
                  </a:lnTo>
                  <a:lnTo>
                    <a:pt x="9" y="26"/>
                  </a:lnTo>
                  <a:lnTo>
                    <a:pt x="10" y="24"/>
                  </a:lnTo>
                  <a:lnTo>
                    <a:pt x="10" y="23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2" y="20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7"/>
                  </a:lnTo>
                  <a:lnTo>
                    <a:pt x="8" y="7"/>
                  </a:lnTo>
                  <a:lnTo>
                    <a:pt x="8" y="6"/>
                  </a:lnTo>
                  <a:lnTo>
                    <a:pt x="7" y="6"/>
                  </a:lnTo>
                  <a:lnTo>
                    <a:pt x="7" y="5"/>
                  </a:lnTo>
                  <a:lnTo>
                    <a:pt x="5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13" name="Line 409"/>
            <p:cNvSpPr>
              <a:spLocks noChangeShapeType="1"/>
            </p:cNvSpPr>
            <p:nvPr/>
          </p:nvSpPr>
          <p:spPr bwMode="auto">
            <a:xfrm>
              <a:off x="1073" y="3823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14" name="Line 410"/>
            <p:cNvSpPr>
              <a:spLocks noChangeShapeType="1"/>
            </p:cNvSpPr>
            <p:nvPr/>
          </p:nvSpPr>
          <p:spPr bwMode="auto">
            <a:xfrm>
              <a:off x="1260" y="3823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15" name="Line 411"/>
            <p:cNvSpPr>
              <a:spLocks noChangeShapeType="1"/>
            </p:cNvSpPr>
            <p:nvPr/>
          </p:nvSpPr>
          <p:spPr bwMode="auto">
            <a:xfrm>
              <a:off x="1073" y="3866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16" name="Line 412"/>
            <p:cNvSpPr>
              <a:spLocks noChangeShapeType="1"/>
            </p:cNvSpPr>
            <p:nvPr/>
          </p:nvSpPr>
          <p:spPr bwMode="auto">
            <a:xfrm>
              <a:off x="1260" y="3866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17" name="Rectangle 413"/>
            <p:cNvSpPr>
              <a:spLocks noChangeArrowheads="1"/>
            </p:cNvSpPr>
            <p:nvPr/>
          </p:nvSpPr>
          <p:spPr bwMode="auto">
            <a:xfrm>
              <a:off x="1051" y="4016"/>
              <a:ext cx="28" cy="4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18" name="Line 414"/>
            <p:cNvSpPr>
              <a:spLocks noChangeShapeType="1"/>
            </p:cNvSpPr>
            <p:nvPr/>
          </p:nvSpPr>
          <p:spPr bwMode="auto">
            <a:xfrm>
              <a:off x="1260" y="3933"/>
              <a:ext cx="1" cy="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19" name="Line 415"/>
            <p:cNvSpPr>
              <a:spLocks noChangeShapeType="1"/>
            </p:cNvSpPr>
            <p:nvPr/>
          </p:nvSpPr>
          <p:spPr bwMode="auto">
            <a:xfrm flipV="1">
              <a:off x="1274" y="3823"/>
              <a:ext cx="1" cy="19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20" name="Line 416"/>
            <p:cNvSpPr>
              <a:spLocks noChangeShapeType="1"/>
            </p:cNvSpPr>
            <p:nvPr/>
          </p:nvSpPr>
          <p:spPr bwMode="auto">
            <a:xfrm>
              <a:off x="1073" y="3933"/>
              <a:ext cx="1" cy="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21" name="Line 417"/>
            <p:cNvSpPr>
              <a:spLocks noChangeShapeType="1"/>
            </p:cNvSpPr>
            <p:nvPr/>
          </p:nvSpPr>
          <p:spPr bwMode="auto">
            <a:xfrm>
              <a:off x="1057" y="3823"/>
              <a:ext cx="1" cy="19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22" name="Freeform 418"/>
            <p:cNvSpPr>
              <a:spLocks/>
            </p:cNvSpPr>
            <p:nvPr/>
          </p:nvSpPr>
          <p:spPr bwMode="auto">
            <a:xfrm>
              <a:off x="534" y="2309"/>
              <a:ext cx="450" cy="1711"/>
            </a:xfrm>
            <a:custGeom>
              <a:avLst/>
              <a:gdLst>
                <a:gd name="T0" fmla="*/ 900 w 900"/>
                <a:gd name="T1" fmla="*/ 3423 h 3423"/>
                <a:gd name="T2" fmla="*/ 900 w 900"/>
                <a:gd name="T3" fmla="*/ 1747 h 3423"/>
                <a:gd name="T4" fmla="*/ 530 w 900"/>
                <a:gd name="T5" fmla="*/ 1747 h 3423"/>
                <a:gd name="T6" fmla="*/ 530 w 900"/>
                <a:gd name="T7" fmla="*/ 19 h 3423"/>
                <a:gd name="T8" fmla="*/ 511 w 900"/>
                <a:gd name="T9" fmla="*/ 0 h 3423"/>
                <a:gd name="T10" fmla="*/ 191 w 900"/>
                <a:gd name="T11" fmla="*/ 0 h 3423"/>
                <a:gd name="T12" fmla="*/ 158 w 900"/>
                <a:gd name="T13" fmla="*/ 34 h 3423"/>
                <a:gd name="T14" fmla="*/ 0 w 900"/>
                <a:gd name="T15" fmla="*/ 34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0" h="3423">
                  <a:moveTo>
                    <a:pt x="900" y="3423"/>
                  </a:moveTo>
                  <a:lnTo>
                    <a:pt x="900" y="1747"/>
                  </a:lnTo>
                  <a:lnTo>
                    <a:pt x="530" y="1747"/>
                  </a:lnTo>
                  <a:lnTo>
                    <a:pt x="530" y="19"/>
                  </a:lnTo>
                  <a:lnTo>
                    <a:pt x="511" y="0"/>
                  </a:lnTo>
                  <a:lnTo>
                    <a:pt x="191" y="0"/>
                  </a:lnTo>
                  <a:lnTo>
                    <a:pt x="158" y="34"/>
                  </a:lnTo>
                  <a:lnTo>
                    <a:pt x="0" y="3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23" name="Rectangle 419"/>
            <p:cNvSpPr>
              <a:spLocks noChangeArrowheads="1"/>
            </p:cNvSpPr>
            <p:nvPr/>
          </p:nvSpPr>
          <p:spPr bwMode="auto">
            <a:xfrm>
              <a:off x="1258" y="2218"/>
              <a:ext cx="56" cy="36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24" name="Freeform 420"/>
            <p:cNvSpPr>
              <a:spLocks/>
            </p:cNvSpPr>
            <p:nvPr/>
          </p:nvSpPr>
          <p:spPr bwMode="auto">
            <a:xfrm>
              <a:off x="1283" y="2233"/>
              <a:ext cx="6" cy="6"/>
            </a:xfrm>
            <a:custGeom>
              <a:avLst/>
              <a:gdLst>
                <a:gd name="T0" fmla="*/ 0 w 11"/>
                <a:gd name="T1" fmla="*/ 5 h 13"/>
                <a:gd name="T2" fmla="*/ 1 w 11"/>
                <a:gd name="T3" fmla="*/ 11 h 13"/>
                <a:gd name="T4" fmla="*/ 4 w 11"/>
                <a:gd name="T5" fmla="*/ 13 h 13"/>
                <a:gd name="T6" fmla="*/ 10 w 11"/>
                <a:gd name="T7" fmla="*/ 11 h 13"/>
                <a:gd name="T8" fmla="*/ 11 w 11"/>
                <a:gd name="T9" fmla="*/ 5 h 13"/>
                <a:gd name="T10" fmla="*/ 10 w 11"/>
                <a:gd name="T11" fmla="*/ 1 h 13"/>
                <a:gd name="T12" fmla="*/ 4 w 11"/>
                <a:gd name="T13" fmla="*/ 0 h 13"/>
                <a:gd name="T14" fmla="*/ 1 w 11"/>
                <a:gd name="T15" fmla="*/ 1 h 13"/>
                <a:gd name="T16" fmla="*/ 0 w 11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0" y="5"/>
                  </a:moveTo>
                  <a:lnTo>
                    <a:pt x="1" y="11"/>
                  </a:lnTo>
                  <a:lnTo>
                    <a:pt x="4" y="13"/>
                  </a:lnTo>
                  <a:lnTo>
                    <a:pt x="10" y="11"/>
                  </a:lnTo>
                  <a:lnTo>
                    <a:pt x="11" y="5"/>
                  </a:lnTo>
                  <a:lnTo>
                    <a:pt x="10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5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25" name="Freeform 421"/>
            <p:cNvSpPr>
              <a:spLocks/>
            </p:cNvSpPr>
            <p:nvPr/>
          </p:nvSpPr>
          <p:spPr bwMode="auto">
            <a:xfrm>
              <a:off x="1278" y="2228"/>
              <a:ext cx="16" cy="16"/>
            </a:xfrm>
            <a:custGeom>
              <a:avLst/>
              <a:gdLst>
                <a:gd name="T0" fmla="*/ 0 w 31"/>
                <a:gd name="T1" fmla="*/ 14 h 31"/>
                <a:gd name="T2" fmla="*/ 1 w 31"/>
                <a:gd name="T3" fmla="*/ 21 h 31"/>
                <a:gd name="T4" fmla="*/ 4 w 31"/>
                <a:gd name="T5" fmla="*/ 26 h 31"/>
                <a:gd name="T6" fmla="*/ 9 w 31"/>
                <a:gd name="T7" fmla="*/ 30 h 31"/>
                <a:gd name="T8" fmla="*/ 13 w 31"/>
                <a:gd name="T9" fmla="*/ 31 h 31"/>
                <a:gd name="T10" fmla="*/ 20 w 31"/>
                <a:gd name="T11" fmla="*/ 30 h 31"/>
                <a:gd name="T12" fmla="*/ 26 w 31"/>
                <a:gd name="T13" fmla="*/ 26 h 31"/>
                <a:gd name="T14" fmla="*/ 30 w 31"/>
                <a:gd name="T15" fmla="*/ 21 h 31"/>
                <a:gd name="T16" fmla="*/ 31 w 31"/>
                <a:gd name="T17" fmla="*/ 14 h 31"/>
                <a:gd name="T18" fmla="*/ 30 w 31"/>
                <a:gd name="T19" fmla="*/ 9 h 31"/>
                <a:gd name="T20" fmla="*/ 26 w 31"/>
                <a:gd name="T21" fmla="*/ 5 h 31"/>
                <a:gd name="T22" fmla="*/ 20 w 31"/>
                <a:gd name="T23" fmla="*/ 1 h 31"/>
                <a:gd name="T24" fmla="*/ 13 w 31"/>
                <a:gd name="T25" fmla="*/ 0 h 31"/>
                <a:gd name="T26" fmla="*/ 9 w 31"/>
                <a:gd name="T27" fmla="*/ 1 h 31"/>
                <a:gd name="T28" fmla="*/ 4 w 31"/>
                <a:gd name="T29" fmla="*/ 5 h 31"/>
                <a:gd name="T30" fmla="*/ 1 w 31"/>
                <a:gd name="T31" fmla="*/ 9 h 31"/>
                <a:gd name="T32" fmla="*/ 0 w 31"/>
                <a:gd name="T33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31">
                  <a:moveTo>
                    <a:pt x="0" y="14"/>
                  </a:moveTo>
                  <a:lnTo>
                    <a:pt x="1" y="21"/>
                  </a:lnTo>
                  <a:lnTo>
                    <a:pt x="4" y="26"/>
                  </a:lnTo>
                  <a:lnTo>
                    <a:pt x="9" y="30"/>
                  </a:lnTo>
                  <a:lnTo>
                    <a:pt x="13" y="31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30" y="21"/>
                  </a:lnTo>
                  <a:lnTo>
                    <a:pt x="31" y="14"/>
                  </a:lnTo>
                  <a:lnTo>
                    <a:pt x="30" y="9"/>
                  </a:lnTo>
                  <a:lnTo>
                    <a:pt x="26" y="5"/>
                  </a:lnTo>
                  <a:lnTo>
                    <a:pt x="20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4" y="5"/>
                  </a:lnTo>
                  <a:lnTo>
                    <a:pt x="1" y="9"/>
                  </a:lnTo>
                  <a:lnTo>
                    <a:pt x="0" y="14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26" name="Freeform 422"/>
            <p:cNvSpPr>
              <a:spLocks/>
            </p:cNvSpPr>
            <p:nvPr/>
          </p:nvSpPr>
          <p:spPr bwMode="auto">
            <a:xfrm>
              <a:off x="1273" y="2223"/>
              <a:ext cx="25" cy="26"/>
            </a:xfrm>
            <a:custGeom>
              <a:avLst/>
              <a:gdLst>
                <a:gd name="T0" fmla="*/ 0 w 51"/>
                <a:gd name="T1" fmla="*/ 26 h 52"/>
                <a:gd name="T2" fmla="*/ 1 w 51"/>
                <a:gd name="T3" fmla="*/ 36 h 52"/>
                <a:gd name="T4" fmla="*/ 7 w 51"/>
                <a:gd name="T5" fmla="*/ 44 h 52"/>
                <a:gd name="T6" fmla="*/ 14 w 51"/>
                <a:gd name="T7" fmla="*/ 50 h 52"/>
                <a:gd name="T8" fmla="*/ 24 w 51"/>
                <a:gd name="T9" fmla="*/ 52 h 52"/>
                <a:gd name="T10" fmla="*/ 35 w 51"/>
                <a:gd name="T11" fmla="*/ 50 h 52"/>
                <a:gd name="T12" fmla="*/ 43 w 51"/>
                <a:gd name="T13" fmla="*/ 44 h 52"/>
                <a:gd name="T14" fmla="*/ 49 w 51"/>
                <a:gd name="T15" fmla="*/ 36 h 52"/>
                <a:gd name="T16" fmla="*/ 51 w 51"/>
                <a:gd name="T17" fmla="*/ 26 h 52"/>
                <a:gd name="T18" fmla="*/ 49 w 51"/>
                <a:gd name="T19" fmla="*/ 17 h 52"/>
                <a:gd name="T20" fmla="*/ 43 w 51"/>
                <a:gd name="T21" fmla="*/ 8 h 52"/>
                <a:gd name="T22" fmla="*/ 35 w 51"/>
                <a:gd name="T23" fmla="*/ 3 h 52"/>
                <a:gd name="T24" fmla="*/ 24 w 51"/>
                <a:gd name="T25" fmla="*/ 0 h 52"/>
                <a:gd name="T26" fmla="*/ 14 w 51"/>
                <a:gd name="T27" fmla="*/ 3 h 52"/>
                <a:gd name="T28" fmla="*/ 7 w 51"/>
                <a:gd name="T29" fmla="*/ 8 h 52"/>
                <a:gd name="T30" fmla="*/ 1 w 51"/>
                <a:gd name="T31" fmla="*/ 17 h 52"/>
                <a:gd name="T32" fmla="*/ 0 w 51"/>
                <a:gd name="T3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0" y="26"/>
                  </a:moveTo>
                  <a:lnTo>
                    <a:pt x="1" y="36"/>
                  </a:lnTo>
                  <a:lnTo>
                    <a:pt x="7" y="44"/>
                  </a:lnTo>
                  <a:lnTo>
                    <a:pt x="14" y="50"/>
                  </a:lnTo>
                  <a:lnTo>
                    <a:pt x="24" y="52"/>
                  </a:lnTo>
                  <a:lnTo>
                    <a:pt x="35" y="50"/>
                  </a:lnTo>
                  <a:lnTo>
                    <a:pt x="43" y="44"/>
                  </a:lnTo>
                  <a:lnTo>
                    <a:pt x="49" y="36"/>
                  </a:lnTo>
                  <a:lnTo>
                    <a:pt x="51" y="26"/>
                  </a:lnTo>
                  <a:lnTo>
                    <a:pt x="49" y="17"/>
                  </a:lnTo>
                  <a:lnTo>
                    <a:pt x="43" y="8"/>
                  </a:lnTo>
                  <a:lnTo>
                    <a:pt x="35" y="3"/>
                  </a:lnTo>
                  <a:lnTo>
                    <a:pt x="24" y="0"/>
                  </a:lnTo>
                  <a:lnTo>
                    <a:pt x="14" y="3"/>
                  </a:lnTo>
                  <a:lnTo>
                    <a:pt x="7" y="8"/>
                  </a:lnTo>
                  <a:lnTo>
                    <a:pt x="1" y="17"/>
                  </a:lnTo>
                  <a:lnTo>
                    <a:pt x="0" y="26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27" name="Freeform 423"/>
            <p:cNvSpPr>
              <a:spLocks/>
            </p:cNvSpPr>
            <p:nvPr/>
          </p:nvSpPr>
          <p:spPr bwMode="auto">
            <a:xfrm>
              <a:off x="1245" y="2190"/>
              <a:ext cx="97" cy="85"/>
            </a:xfrm>
            <a:custGeom>
              <a:avLst/>
              <a:gdLst>
                <a:gd name="T0" fmla="*/ 31 w 192"/>
                <a:gd name="T1" fmla="*/ 168 h 170"/>
                <a:gd name="T2" fmla="*/ 31 w 192"/>
                <a:gd name="T3" fmla="*/ 170 h 170"/>
                <a:gd name="T4" fmla="*/ 0 w 192"/>
                <a:gd name="T5" fmla="*/ 170 h 170"/>
                <a:gd name="T6" fmla="*/ 0 w 192"/>
                <a:gd name="T7" fmla="*/ 0 h 170"/>
                <a:gd name="T8" fmla="*/ 192 w 192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70">
                  <a:moveTo>
                    <a:pt x="31" y="168"/>
                  </a:moveTo>
                  <a:lnTo>
                    <a:pt x="31" y="170"/>
                  </a:lnTo>
                  <a:lnTo>
                    <a:pt x="0" y="170"/>
                  </a:lnTo>
                  <a:lnTo>
                    <a:pt x="0" y="0"/>
                  </a:lnTo>
                  <a:lnTo>
                    <a:pt x="192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28" name="Line 424"/>
            <p:cNvSpPr>
              <a:spLocks noChangeShapeType="1"/>
            </p:cNvSpPr>
            <p:nvPr/>
          </p:nvSpPr>
          <p:spPr bwMode="auto">
            <a:xfrm>
              <a:off x="1358" y="2190"/>
              <a:ext cx="4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29" name="Line 425"/>
            <p:cNvSpPr>
              <a:spLocks noChangeShapeType="1"/>
            </p:cNvSpPr>
            <p:nvPr/>
          </p:nvSpPr>
          <p:spPr bwMode="auto">
            <a:xfrm>
              <a:off x="1422" y="2190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30" name="Line 426"/>
            <p:cNvSpPr>
              <a:spLocks noChangeShapeType="1"/>
            </p:cNvSpPr>
            <p:nvPr/>
          </p:nvSpPr>
          <p:spPr bwMode="auto">
            <a:xfrm>
              <a:off x="1449" y="2190"/>
              <a:ext cx="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31" name="Freeform 427"/>
            <p:cNvSpPr>
              <a:spLocks/>
            </p:cNvSpPr>
            <p:nvPr/>
          </p:nvSpPr>
          <p:spPr bwMode="auto">
            <a:xfrm>
              <a:off x="1485" y="2190"/>
              <a:ext cx="278" cy="84"/>
            </a:xfrm>
            <a:custGeom>
              <a:avLst/>
              <a:gdLst>
                <a:gd name="T0" fmla="*/ 0 w 557"/>
                <a:gd name="T1" fmla="*/ 0 h 168"/>
                <a:gd name="T2" fmla="*/ 557 w 557"/>
                <a:gd name="T3" fmla="*/ 0 h 168"/>
                <a:gd name="T4" fmla="*/ 557 w 557"/>
                <a:gd name="T5" fmla="*/ 168 h 168"/>
                <a:gd name="T6" fmla="*/ 547 w 557"/>
                <a:gd name="T7" fmla="*/ 168 h 168"/>
                <a:gd name="T8" fmla="*/ 547 w 557"/>
                <a:gd name="T9" fmla="*/ 161 h 168"/>
                <a:gd name="T10" fmla="*/ 550 w 557"/>
                <a:gd name="T11" fmla="*/ 161 h 168"/>
                <a:gd name="T12" fmla="*/ 550 w 557"/>
                <a:gd name="T13" fmla="*/ 22 h 168"/>
                <a:gd name="T14" fmla="*/ 2 w 557"/>
                <a:gd name="T15" fmla="*/ 2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7" h="168">
                  <a:moveTo>
                    <a:pt x="0" y="0"/>
                  </a:moveTo>
                  <a:lnTo>
                    <a:pt x="557" y="0"/>
                  </a:lnTo>
                  <a:lnTo>
                    <a:pt x="557" y="168"/>
                  </a:lnTo>
                  <a:lnTo>
                    <a:pt x="547" y="168"/>
                  </a:lnTo>
                  <a:lnTo>
                    <a:pt x="547" y="161"/>
                  </a:lnTo>
                  <a:lnTo>
                    <a:pt x="550" y="161"/>
                  </a:lnTo>
                  <a:lnTo>
                    <a:pt x="550" y="22"/>
                  </a:lnTo>
                  <a:lnTo>
                    <a:pt x="2" y="22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32" name="Line 428"/>
            <p:cNvSpPr>
              <a:spLocks noChangeShapeType="1"/>
            </p:cNvSpPr>
            <p:nvPr/>
          </p:nvSpPr>
          <p:spPr bwMode="auto">
            <a:xfrm flipH="1">
              <a:off x="1451" y="2201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33" name="Line 429"/>
            <p:cNvSpPr>
              <a:spLocks noChangeShapeType="1"/>
            </p:cNvSpPr>
            <p:nvPr/>
          </p:nvSpPr>
          <p:spPr bwMode="auto">
            <a:xfrm flipH="1">
              <a:off x="1422" y="2201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34" name="Line 430"/>
            <p:cNvSpPr>
              <a:spLocks noChangeShapeType="1"/>
            </p:cNvSpPr>
            <p:nvPr/>
          </p:nvSpPr>
          <p:spPr bwMode="auto">
            <a:xfrm flipH="1">
              <a:off x="1360" y="2201"/>
              <a:ext cx="4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35" name="Freeform 431"/>
            <p:cNvSpPr>
              <a:spLocks/>
            </p:cNvSpPr>
            <p:nvPr/>
          </p:nvSpPr>
          <p:spPr bwMode="auto">
            <a:xfrm>
              <a:off x="1254" y="2201"/>
              <a:ext cx="89" cy="73"/>
            </a:xfrm>
            <a:custGeom>
              <a:avLst/>
              <a:gdLst>
                <a:gd name="T0" fmla="*/ 178 w 178"/>
                <a:gd name="T1" fmla="*/ 0 h 146"/>
                <a:gd name="T2" fmla="*/ 0 w 178"/>
                <a:gd name="T3" fmla="*/ 0 h 146"/>
                <a:gd name="T4" fmla="*/ 0 w 178"/>
                <a:gd name="T5" fmla="*/ 146 h 146"/>
                <a:gd name="T6" fmla="*/ 7 w 178"/>
                <a:gd name="T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46">
                  <a:moveTo>
                    <a:pt x="178" y="0"/>
                  </a:moveTo>
                  <a:lnTo>
                    <a:pt x="0" y="0"/>
                  </a:lnTo>
                  <a:lnTo>
                    <a:pt x="0" y="146"/>
                  </a:lnTo>
                  <a:lnTo>
                    <a:pt x="7" y="146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36" name="Line 432"/>
            <p:cNvSpPr>
              <a:spLocks noChangeShapeType="1"/>
            </p:cNvSpPr>
            <p:nvPr/>
          </p:nvSpPr>
          <p:spPr bwMode="auto">
            <a:xfrm>
              <a:off x="1254" y="2219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37" name="Line 433"/>
            <p:cNvSpPr>
              <a:spLocks noChangeShapeType="1"/>
            </p:cNvSpPr>
            <p:nvPr/>
          </p:nvSpPr>
          <p:spPr bwMode="auto">
            <a:xfrm>
              <a:off x="1254" y="222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38" name="Line 434"/>
            <p:cNvSpPr>
              <a:spLocks noChangeShapeType="1"/>
            </p:cNvSpPr>
            <p:nvPr/>
          </p:nvSpPr>
          <p:spPr bwMode="auto">
            <a:xfrm>
              <a:off x="1314" y="2219"/>
              <a:ext cx="3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39" name="Line 435"/>
            <p:cNvSpPr>
              <a:spLocks noChangeShapeType="1"/>
            </p:cNvSpPr>
            <p:nvPr/>
          </p:nvSpPr>
          <p:spPr bwMode="auto">
            <a:xfrm>
              <a:off x="1314" y="2228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40" name="Line 436"/>
            <p:cNvSpPr>
              <a:spLocks noChangeShapeType="1"/>
            </p:cNvSpPr>
            <p:nvPr/>
          </p:nvSpPr>
          <p:spPr bwMode="auto">
            <a:xfrm>
              <a:off x="1361" y="2219"/>
              <a:ext cx="4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41" name="Line 437"/>
            <p:cNvSpPr>
              <a:spLocks noChangeShapeType="1"/>
            </p:cNvSpPr>
            <p:nvPr/>
          </p:nvSpPr>
          <p:spPr bwMode="auto">
            <a:xfrm>
              <a:off x="1361" y="2228"/>
              <a:ext cx="4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42" name="Line 438"/>
            <p:cNvSpPr>
              <a:spLocks noChangeShapeType="1"/>
            </p:cNvSpPr>
            <p:nvPr/>
          </p:nvSpPr>
          <p:spPr bwMode="auto">
            <a:xfrm>
              <a:off x="1422" y="2219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43" name="Line 439"/>
            <p:cNvSpPr>
              <a:spLocks noChangeShapeType="1"/>
            </p:cNvSpPr>
            <p:nvPr/>
          </p:nvSpPr>
          <p:spPr bwMode="auto">
            <a:xfrm>
              <a:off x="1424" y="2228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44" name="Line 440"/>
            <p:cNvSpPr>
              <a:spLocks noChangeShapeType="1"/>
            </p:cNvSpPr>
            <p:nvPr/>
          </p:nvSpPr>
          <p:spPr bwMode="auto">
            <a:xfrm>
              <a:off x="1451" y="2219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45" name="Line 441"/>
            <p:cNvSpPr>
              <a:spLocks noChangeShapeType="1"/>
            </p:cNvSpPr>
            <p:nvPr/>
          </p:nvSpPr>
          <p:spPr bwMode="auto">
            <a:xfrm>
              <a:off x="1452" y="2228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46" name="Line 442"/>
            <p:cNvSpPr>
              <a:spLocks noChangeShapeType="1"/>
            </p:cNvSpPr>
            <p:nvPr/>
          </p:nvSpPr>
          <p:spPr bwMode="auto">
            <a:xfrm>
              <a:off x="1486" y="2219"/>
              <a:ext cx="2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47" name="Line 443"/>
            <p:cNvSpPr>
              <a:spLocks noChangeShapeType="1"/>
            </p:cNvSpPr>
            <p:nvPr/>
          </p:nvSpPr>
          <p:spPr bwMode="auto">
            <a:xfrm>
              <a:off x="1486" y="2228"/>
              <a:ext cx="2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48" name="Rectangle 444"/>
            <p:cNvSpPr>
              <a:spLocks noChangeArrowheads="1"/>
            </p:cNvSpPr>
            <p:nvPr/>
          </p:nvSpPr>
          <p:spPr bwMode="auto">
            <a:xfrm>
              <a:off x="313" y="2192"/>
              <a:ext cx="932" cy="16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49" name="Line 445"/>
            <p:cNvSpPr>
              <a:spLocks noChangeShapeType="1"/>
            </p:cNvSpPr>
            <p:nvPr/>
          </p:nvSpPr>
          <p:spPr bwMode="auto">
            <a:xfrm>
              <a:off x="1763" y="2194"/>
              <a:ext cx="2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50" name="Freeform 446"/>
            <p:cNvSpPr>
              <a:spLocks/>
            </p:cNvSpPr>
            <p:nvPr/>
          </p:nvSpPr>
          <p:spPr bwMode="auto">
            <a:xfrm>
              <a:off x="1763" y="2194"/>
              <a:ext cx="219" cy="13"/>
            </a:xfrm>
            <a:custGeom>
              <a:avLst/>
              <a:gdLst>
                <a:gd name="T0" fmla="*/ 0 w 439"/>
                <a:gd name="T1" fmla="*/ 25 h 25"/>
                <a:gd name="T2" fmla="*/ 439 w 439"/>
                <a:gd name="T3" fmla="*/ 25 h 25"/>
                <a:gd name="T4" fmla="*/ 439 w 439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9" h="25">
                  <a:moveTo>
                    <a:pt x="0" y="25"/>
                  </a:moveTo>
                  <a:lnTo>
                    <a:pt x="439" y="25"/>
                  </a:lnTo>
                  <a:lnTo>
                    <a:pt x="439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51" name="Freeform 447"/>
            <p:cNvSpPr>
              <a:spLocks/>
            </p:cNvSpPr>
            <p:nvPr/>
          </p:nvSpPr>
          <p:spPr bwMode="auto">
            <a:xfrm>
              <a:off x="1929" y="3142"/>
              <a:ext cx="98" cy="28"/>
            </a:xfrm>
            <a:custGeom>
              <a:avLst/>
              <a:gdLst>
                <a:gd name="T0" fmla="*/ 195 w 195"/>
                <a:gd name="T1" fmla="*/ 58 h 58"/>
                <a:gd name="T2" fmla="*/ 0 w 195"/>
                <a:gd name="T3" fmla="*/ 58 h 58"/>
                <a:gd name="T4" fmla="*/ 0 w 195"/>
                <a:gd name="T5" fmla="*/ 0 h 58"/>
                <a:gd name="T6" fmla="*/ 162 w 19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58">
                  <a:moveTo>
                    <a:pt x="195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162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52" name="Freeform 448"/>
            <p:cNvSpPr>
              <a:spLocks/>
            </p:cNvSpPr>
            <p:nvPr/>
          </p:nvSpPr>
          <p:spPr bwMode="auto">
            <a:xfrm>
              <a:off x="1963" y="3117"/>
              <a:ext cx="18" cy="25"/>
            </a:xfrm>
            <a:custGeom>
              <a:avLst/>
              <a:gdLst>
                <a:gd name="T0" fmla="*/ 33 w 34"/>
                <a:gd name="T1" fmla="*/ 0 h 49"/>
                <a:gd name="T2" fmla="*/ 33 w 34"/>
                <a:gd name="T3" fmla="*/ 2 h 49"/>
                <a:gd name="T4" fmla="*/ 34 w 34"/>
                <a:gd name="T5" fmla="*/ 3 h 49"/>
                <a:gd name="T6" fmla="*/ 34 w 34"/>
                <a:gd name="T7" fmla="*/ 17 h 49"/>
                <a:gd name="T8" fmla="*/ 33 w 34"/>
                <a:gd name="T9" fmla="*/ 18 h 49"/>
                <a:gd name="T10" fmla="*/ 33 w 34"/>
                <a:gd name="T11" fmla="*/ 23 h 49"/>
                <a:gd name="T12" fmla="*/ 32 w 34"/>
                <a:gd name="T13" fmla="*/ 24 h 49"/>
                <a:gd name="T14" fmla="*/ 32 w 34"/>
                <a:gd name="T15" fmla="*/ 25 h 49"/>
                <a:gd name="T16" fmla="*/ 31 w 34"/>
                <a:gd name="T17" fmla="*/ 26 h 49"/>
                <a:gd name="T18" fmla="*/ 31 w 34"/>
                <a:gd name="T19" fmla="*/ 27 h 49"/>
                <a:gd name="T20" fmla="*/ 30 w 34"/>
                <a:gd name="T21" fmla="*/ 29 h 49"/>
                <a:gd name="T22" fmla="*/ 30 w 34"/>
                <a:gd name="T23" fmla="*/ 30 h 49"/>
                <a:gd name="T24" fmla="*/ 29 w 34"/>
                <a:gd name="T25" fmla="*/ 30 h 49"/>
                <a:gd name="T26" fmla="*/ 29 w 34"/>
                <a:gd name="T27" fmla="*/ 32 h 49"/>
                <a:gd name="T28" fmla="*/ 27 w 34"/>
                <a:gd name="T29" fmla="*/ 32 h 49"/>
                <a:gd name="T30" fmla="*/ 27 w 34"/>
                <a:gd name="T31" fmla="*/ 33 h 49"/>
                <a:gd name="T32" fmla="*/ 26 w 34"/>
                <a:gd name="T33" fmla="*/ 34 h 49"/>
                <a:gd name="T34" fmla="*/ 25 w 34"/>
                <a:gd name="T35" fmla="*/ 34 h 49"/>
                <a:gd name="T36" fmla="*/ 25 w 34"/>
                <a:gd name="T37" fmla="*/ 35 h 49"/>
                <a:gd name="T38" fmla="*/ 24 w 34"/>
                <a:gd name="T39" fmla="*/ 35 h 49"/>
                <a:gd name="T40" fmla="*/ 24 w 34"/>
                <a:gd name="T41" fmla="*/ 37 h 49"/>
                <a:gd name="T42" fmla="*/ 23 w 34"/>
                <a:gd name="T43" fmla="*/ 38 h 49"/>
                <a:gd name="T44" fmla="*/ 22 w 34"/>
                <a:gd name="T45" fmla="*/ 38 h 49"/>
                <a:gd name="T46" fmla="*/ 22 w 34"/>
                <a:gd name="T47" fmla="*/ 39 h 49"/>
                <a:gd name="T48" fmla="*/ 20 w 34"/>
                <a:gd name="T49" fmla="*/ 39 h 49"/>
                <a:gd name="T50" fmla="*/ 18 w 34"/>
                <a:gd name="T51" fmla="*/ 41 h 49"/>
                <a:gd name="T52" fmla="*/ 17 w 34"/>
                <a:gd name="T53" fmla="*/ 41 h 49"/>
                <a:gd name="T54" fmla="*/ 15 w 34"/>
                <a:gd name="T55" fmla="*/ 44 h 49"/>
                <a:gd name="T56" fmla="*/ 14 w 34"/>
                <a:gd name="T57" fmla="*/ 44 h 49"/>
                <a:gd name="T58" fmla="*/ 12 w 34"/>
                <a:gd name="T59" fmla="*/ 45 h 49"/>
                <a:gd name="T60" fmla="*/ 11 w 34"/>
                <a:gd name="T61" fmla="*/ 45 h 49"/>
                <a:gd name="T62" fmla="*/ 10 w 34"/>
                <a:gd name="T63" fmla="*/ 46 h 49"/>
                <a:gd name="T64" fmla="*/ 8 w 34"/>
                <a:gd name="T65" fmla="*/ 46 h 49"/>
                <a:gd name="T66" fmla="*/ 7 w 34"/>
                <a:gd name="T67" fmla="*/ 47 h 49"/>
                <a:gd name="T68" fmla="*/ 5 w 34"/>
                <a:gd name="T69" fmla="*/ 47 h 49"/>
                <a:gd name="T70" fmla="*/ 4 w 34"/>
                <a:gd name="T71" fmla="*/ 48 h 49"/>
                <a:gd name="T72" fmla="*/ 2 w 34"/>
                <a:gd name="T73" fmla="*/ 48 h 49"/>
                <a:gd name="T74" fmla="*/ 1 w 34"/>
                <a:gd name="T75" fmla="*/ 49 h 49"/>
                <a:gd name="T76" fmla="*/ 0 w 34"/>
                <a:gd name="T7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49">
                  <a:moveTo>
                    <a:pt x="33" y="0"/>
                  </a:moveTo>
                  <a:lnTo>
                    <a:pt x="33" y="2"/>
                  </a:lnTo>
                  <a:lnTo>
                    <a:pt x="34" y="3"/>
                  </a:lnTo>
                  <a:lnTo>
                    <a:pt x="34" y="17"/>
                  </a:lnTo>
                  <a:lnTo>
                    <a:pt x="33" y="18"/>
                  </a:lnTo>
                  <a:lnTo>
                    <a:pt x="33" y="23"/>
                  </a:lnTo>
                  <a:lnTo>
                    <a:pt x="32" y="24"/>
                  </a:lnTo>
                  <a:lnTo>
                    <a:pt x="32" y="25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2"/>
                  </a:lnTo>
                  <a:lnTo>
                    <a:pt x="27" y="32"/>
                  </a:lnTo>
                  <a:lnTo>
                    <a:pt x="27" y="33"/>
                  </a:lnTo>
                  <a:lnTo>
                    <a:pt x="26" y="34"/>
                  </a:lnTo>
                  <a:lnTo>
                    <a:pt x="25" y="34"/>
                  </a:lnTo>
                  <a:lnTo>
                    <a:pt x="25" y="35"/>
                  </a:lnTo>
                  <a:lnTo>
                    <a:pt x="24" y="35"/>
                  </a:lnTo>
                  <a:lnTo>
                    <a:pt x="24" y="37"/>
                  </a:lnTo>
                  <a:lnTo>
                    <a:pt x="23" y="38"/>
                  </a:lnTo>
                  <a:lnTo>
                    <a:pt x="22" y="38"/>
                  </a:lnTo>
                  <a:lnTo>
                    <a:pt x="22" y="39"/>
                  </a:lnTo>
                  <a:lnTo>
                    <a:pt x="20" y="39"/>
                  </a:lnTo>
                  <a:lnTo>
                    <a:pt x="18" y="41"/>
                  </a:lnTo>
                  <a:lnTo>
                    <a:pt x="17" y="41"/>
                  </a:lnTo>
                  <a:lnTo>
                    <a:pt x="15" y="44"/>
                  </a:lnTo>
                  <a:lnTo>
                    <a:pt x="14" y="44"/>
                  </a:lnTo>
                  <a:lnTo>
                    <a:pt x="12" y="45"/>
                  </a:lnTo>
                  <a:lnTo>
                    <a:pt x="11" y="45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7" y="47"/>
                  </a:lnTo>
                  <a:lnTo>
                    <a:pt x="5" y="47"/>
                  </a:lnTo>
                  <a:lnTo>
                    <a:pt x="4" y="48"/>
                  </a:lnTo>
                  <a:lnTo>
                    <a:pt x="2" y="48"/>
                  </a:lnTo>
                  <a:lnTo>
                    <a:pt x="1" y="49"/>
                  </a:lnTo>
                  <a:lnTo>
                    <a:pt x="0" y="49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53" name="Rectangle 449"/>
            <p:cNvSpPr>
              <a:spLocks noChangeArrowheads="1"/>
            </p:cNvSpPr>
            <p:nvPr/>
          </p:nvSpPr>
          <p:spPr bwMode="auto">
            <a:xfrm>
              <a:off x="2391" y="3241"/>
              <a:ext cx="157" cy="70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54" name="Rectangle 450"/>
            <p:cNvSpPr>
              <a:spLocks noChangeArrowheads="1"/>
            </p:cNvSpPr>
            <p:nvPr/>
          </p:nvSpPr>
          <p:spPr bwMode="auto">
            <a:xfrm>
              <a:off x="2435" y="3311"/>
              <a:ext cx="66" cy="25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55" name="Rectangle 451"/>
            <p:cNvSpPr>
              <a:spLocks noChangeArrowheads="1"/>
            </p:cNvSpPr>
            <p:nvPr/>
          </p:nvSpPr>
          <p:spPr bwMode="auto">
            <a:xfrm>
              <a:off x="2412" y="3172"/>
              <a:ext cx="81" cy="57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56" name="Rectangle 452"/>
            <p:cNvSpPr>
              <a:spLocks noChangeArrowheads="1"/>
            </p:cNvSpPr>
            <p:nvPr/>
          </p:nvSpPr>
          <p:spPr bwMode="auto">
            <a:xfrm>
              <a:off x="2399" y="3200"/>
              <a:ext cx="102" cy="18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57" name="Line 453"/>
            <p:cNvSpPr>
              <a:spLocks noChangeShapeType="1"/>
            </p:cNvSpPr>
            <p:nvPr/>
          </p:nvSpPr>
          <p:spPr bwMode="auto">
            <a:xfrm>
              <a:off x="2482" y="3229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58" name="Line 454"/>
            <p:cNvSpPr>
              <a:spLocks noChangeShapeType="1"/>
            </p:cNvSpPr>
            <p:nvPr/>
          </p:nvSpPr>
          <p:spPr bwMode="auto">
            <a:xfrm>
              <a:off x="2432" y="3229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59" name="Line 455"/>
            <p:cNvSpPr>
              <a:spLocks noChangeShapeType="1"/>
            </p:cNvSpPr>
            <p:nvPr/>
          </p:nvSpPr>
          <p:spPr bwMode="auto">
            <a:xfrm flipV="1">
              <a:off x="2484" y="2348"/>
              <a:ext cx="1" cy="8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60" name="Rectangle 456"/>
            <p:cNvSpPr>
              <a:spLocks noChangeArrowheads="1"/>
            </p:cNvSpPr>
            <p:nvPr/>
          </p:nvSpPr>
          <p:spPr bwMode="auto">
            <a:xfrm>
              <a:off x="2440" y="2302"/>
              <a:ext cx="51" cy="46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61" name="Line 457"/>
            <p:cNvSpPr>
              <a:spLocks noChangeShapeType="1"/>
            </p:cNvSpPr>
            <p:nvPr/>
          </p:nvSpPr>
          <p:spPr bwMode="auto">
            <a:xfrm>
              <a:off x="2452" y="2348"/>
              <a:ext cx="1" cy="8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62" name="Rectangle 458"/>
            <p:cNvSpPr>
              <a:spLocks noChangeArrowheads="1"/>
            </p:cNvSpPr>
            <p:nvPr/>
          </p:nvSpPr>
          <p:spPr bwMode="auto">
            <a:xfrm>
              <a:off x="2385" y="3068"/>
              <a:ext cx="28" cy="10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63" name="Rectangle 459"/>
            <p:cNvSpPr>
              <a:spLocks noChangeArrowheads="1"/>
            </p:cNvSpPr>
            <p:nvPr/>
          </p:nvSpPr>
          <p:spPr bwMode="auto">
            <a:xfrm>
              <a:off x="2412" y="3062"/>
              <a:ext cx="81" cy="27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64" name="Rectangle 460"/>
            <p:cNvSpPr>
              <a:spLocks noChangeArrowheads="1"/>
            </p:cNvSpPr>
            <p:nvPr/>
          </p:nvSpPr>
          <p:spPr bwMode="auto">
            <a:xfrm>
              <a:off x="2385" y="2835"/>
              <a:ext cx="28" cy="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65" name="Rectangle 461"/>
            <p:cNvSpPr>
              <a:spLocks noChangeArrowheads="1"/>
            </p:cNvSpPr>
            <p:nvPr/>
          </p:nvSpPr>
          <p:spPr bwMode="auto">
            <a:xfrm>
              <a:off x="2412" y="2826"/>
              <a:ext cx="81" cy="2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66" name="Rectangle 462"/>
            <p:cNvSpPr>
              <a:spLocks noChangeArrowheads="1"/>
            </p:cNvSpPr>
            <p:nvPr/>
          </p:nvSpPr>
          <p:spPr bwMode="auto">
            <a:xfrm>
              <a:off x="2385" y="2608"/>
              <a:ext cx="28" cy="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67" name="Rectangle 463"/>
            <p:cNvSpPr>
              <a:spLocks noChangeArrowheads="1"/>
            </p:cNvSpPr>
            <p:nvPr/>
          </p:nvSpPr>
          <p:spPr bwMode="auto">
            <a:xfrm>
              <a:off x="2412" y="2599"/>
              <a:ext cx="81" cy="28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68" name="Rectangle 464"/>
            <p:cNvSpPr>
              <a:spLocks noChangeArrowheads="1"/>
            </p:cNvSpPr>
            <p:nvPr/>
          </p:nvSpPr>
          <p:spPr bwMode="auto">
            <a:xfrm>
              <a:off x="2385" y="2375"/>
              <a:ext cx="67" cy="10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69" name="Rectangle 465"/>
            <p:cNvSpPr>
              <a:spLocks noChangeArrowheads="1"/>
            </p:cNvSpPr>
            <p:nvPr/>
          </p:nvSpPr>
          <p:spPr bwMode="auto">
            <a:xfrm>
              <a:off x="2440" y="2368"/>
              <a:ext cx="59" cy="28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70" name="Rectangle 466"/>
            <p:cNvSpPr>
              <a:spLocks noChangeArrowheads="1"/>
            </p:cNvSpPr>
            <p:nvPr/>
          </p:nvSpPr>
          <p:spPr bwMode="auto">
            <a:xfrm>
              <a:off x="2362" y="2249"/>
              <a:ext cx="62" cy="80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71" name="Freeform 467"/>
            <p:cNvSpPr>
              <a:spLocks/>
            </p:cNvSpPr>
            <p:nvPr/>
          </p:nvSpPr>
          <p:spPr bwMode="auto">
            <a:xfrm>
              <a:off x="2362" y="2329"/>
              <a:ext cx="62" cy="12"/>
            </a:xfrm>
            <a:custGeom>
              <a:avLst/>
              <a:gdLst>
                <a:gd name="T0" fmla="*/ 0 w 125"/>
                <a:gd name="T1" fmla="*/ 0 h 24"/>
                <a:gd name="T2" fmla="*/ 19 w 125"/>
                <a:gd name="T3" fmla="*/ 24 h 24"/>
                <a:gd name="T4" fmla="*/ 105 w 125"/>
                <a:gd name="T5" fmla="*/ 24 h 24"/>
                <a:gd name="T6" fmla="*/ 125 w 125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24">
                  <a:moveTo>
                    <a:pt x="0" y="0"/>
                  </a:moveTo>
                  <a:lnTo>
                    <a:pt x="19" y="24"/>
                  </a:lnTo>
                  <a:lnTo>
                    <a:pt x="105" y="24"/>
                  </a:lnTo>
                  <a:lnTo>
                    <a:pt x="125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72" name="Freeform 468"/>
            <p:cNvSpPr>
              <a:spLocks/>
            </p:cNvSpPr>
            <p:nvPr/>
          </p:nvSpPr>
          <p:spPr bwMode="auto">
            <a:xfrm>
              <a:off x="2424" y="2249"/>
              <a:ext cx="67" cy="51"/>
            </a:xfrm>
            <a:custGeom>
              <a:avLst/>
              <a:gdLst>
                <a:gd name="T0" fmla="*/ 0 w 132"/>
                <a:gd name="T1" fmla="*/ 0 h 104"/>
                <a:gd name="T2" fmla="*/ 132 w 132"/>
                <a:gd name="T3" fmla="*/ 0 h 104"/>
                <a:gd name="T4" fmla="*/ 132 w 132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104">
                  <a:moveTo>
                    <a:pt x="0" y="0"/>
                  </a:moveTo>
                  <a:lnTo>
                    <a:pt x="132" y="0"/>
                  </a:lnTo>
                  <a:lnTo>
                    <a:pt x="132" y="10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73" name="Line 469"/>
            <p:cNvSpPr>
              <a:spLocks noChangeShapeType="1"/>
            </p:cNvSpPr>
            <p:nvPr/>
          </p:nvSpPr>
          <p:spPr bwMode="auto">
            <a:xfrm flipV="1">
              <a:off x="2424" y="2322"/>
              <a:ext cx="16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74" name="Line 470"/>
            <p:cNvSpPr>
              <a:spLocks noChangeShapeType="1"/>
            </p:cNvSpPr>
            <p:nvPr/>
          </p:nvSpPr>
          <p:spPr bwMode="auto">
            <a:xfrm>
              <a:off x="2440" y="2249"/>
              <a:ext cx="1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75" name="Line 471"/>
            <p:cNvSpPr>
              <a:spLocks noChangeShapeType="1"/>
            </p:cNvSpPr>
            <p:nvPr/>
          </p:nvSpPr>
          <p:spPr bwMode="auto">
            <a:xfrm>
              <a:off x="2446" y="2249"/>
              <a:ext cx="1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76" name="Line 472"/>
            <p:cNvSpPr>
              <a:spLocks noChangeShapeType="1"/>
            </p:cNvSpPr>
            <p:nvPr/>
          </p:nvSpPr>
          <p:spPr bwMode="auto">
            <a:xfrm>
              <a:off x="2403" y="2401"/>
              <a:ext cx="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77" name="Line 473"/>
            <p:cNvSpPr>
              <a:spLocks noChangeShapeType="1"/>
            </p:cNvSpPr>
            <p:nvPr/>
          </p:nvSpPr>
          <p:spPr bwMode="auto">
            <a:xfrm>
              <a:off x="2483" y="2401"/>
              <a:ext cx="19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78" name="Rectangle 474"/>
            <p:cNvSpPr>
              <a:spLocks noChangeArrowheads="1"/>
            </p:cNvSpPr>
            <p:nvPr/>
          </p:nvSpPr>
          <p:spPr bwMode="auto">
            <a:xfrm>
              <a:off x="2450" y="3336"/>
              <a:ext cx="39" cy="46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79" name="Freeform 475"/>
            <p:cNvSpPr>
              <a:spLocks/>
            </p:cNvSpPr>
            <p:nvPr/>
          </p:nvSpPr>
          <p:spPr bwMode="auto">
            <a:xfrm>
              <a:off x="2171" y="2266"/>
              <a:ext cx="191" cy="59"/>
            </a:xfrm>
            <a:custGeom>
              <a:avLst/>
              <a:gdLst>
                <a:gd name="T0" fmla="*/ 0 w 382"/>
                <a:gd name="T1" fmla="*/ 0 h 117"/>
                <a:gd name="T2" fmla="*/ 0 w 382"/>
                <a:gd name="T3" fmla="*/ 117 h 117"/>
                <a:gd name="T4" fmla="*/ 382 w 382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2" h="117">
                  <a:moveTo>
                    <a:pt x="0" y="0"/>
                  </a:moveTo>
                  <a:lnTo>
                    <a:pt x="0" y="117"/>
                  </a:lnTo>
                  <a:lnTo>
                    <a:pt x="382" y="117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80" name="Rectangle 476"/>
            <p:cNvSpPr>
              <a:spLocks noChangeArrowheads="1"/>
            </p:cNvSpPr>
            <p:nvPr/>
          </p:nvSpPr>
          <p:spPr bwMode="auto">
            <a:xfrm>
              <a:off x="2491" y="2274"/>
              <a:ext cx="1634" cy="5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81" name="Line 477"/>
            <p:cNvSpPr>
              <a:spLocks noChangeShapeType="1"/>
            </p:cNvSpPr>
            <p:nvPr/>
          </p:nvSpPr>
          <p:spPr bwMode="auto">
            <a:xfrm flipV="1">
              <a:off x="2171" y="2306"/>
              <a:ext cx="1" cy="8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82" name="Line 478"/>
            <p:cNvSpPr>
              <a:spLocks noChangeShapeType="1"/>
            </p:cNvSpPr>
            <p:nvPr/>
          </p:nvSpPr>
          <p:spPr bwMode="auto">
            <a:xfrm flipV="1">
              <a:off x="2183" y="2325"/>
              <a:ext cx="1" cy="8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83" name="Line 479"/>
            <p:cNvSpPr>
              <a:spLocks noChangeShapeType="1"/>
            </p:cNvSpPr>
            <p:nvPr/>
          </p:nvSpPr>
          <p:spPr bwMode="auto">
            <a:xfrm flipV="1">
              <a:off x="2235" y="2325"/>
              <a:ext cx="1" cy="8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84" name="Freeform 480"/>
            <p:cNvSpPr>
              <a:spLocks/>
            </p:cNvSpPr>
            <p:nvPr/>
          </p:nvSpPr>
          <p:spPr bwMode="auto">
            <a:xfrm>
              <a:off x="2171" y="3156"/>
              <a:ext cx="219" cy="383"/>
            </a:xfrm>
            <a:custGeom>
              <a:avLst/>
              <a:gdLst>
                <a:gd name="T0" fmla="*/ 0 w 436"/>
                <a:gd name="T1" fmla="*/ 766 h 766"/>
                <a:gd name="T2" fmla="*/ 0 w 436"/>
                <a:gd name="T3" fmla="*/ 22 h 766"/>
                <a:gd name="T4" fmla="*/ 23 w 436"/>
                <a:gd name="T5" fmla="*/ 22 h 766"/>
                <a:gd name="T6" fmla="*/ 23 w 436"/>
                <a:gd name="T7" fmla="*/ 0 h 766"/>
                <a:gd name="T8" fmla="*/ 126 w 436"/>
                <a:gd name="T9" fmla="*/ 0 h 766"/>
                <a:gd name="T10" fmla="*/ 126 w 436"/>
                <a:gd name="T11" fmla="*/ 22 h 766"/>
                <a:gd name="T12" fmla="*/ 144 w 436"/>
                <a:gd name="T13" fmla="*/ 22 h 766"/>
                <a:gd name="T14" fmla="*/ 144 w 436"/>
                <a:gd name="T15" fmla="*/ 414 h 766"/>
                <a:gd name="T16" fmla="*/ 167 w 436"/>
                <a:gd name="T17" fmla="*/ 440 h 766"/>
                <a:gd name="T18" fmla="*/ 436 w 436"/>
                <a:gd name="T19" fmla="*/ 440 h 766"/>
                <a:gd name="T20" fmla="*/ 436 w 436"/>
                <a:gd name="T21" fmla="*/ 766 h 766"/>
                <a:gd name="T22" fmla="*/ 2 w 436"/>
                <a:gd name="T23" fmla="*/ 766 h 766"/>
                <a:gd name="T24" fmla="*/ 0 w 436"/>
                <a:gd name="T25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766">
                  <a:moveTo>
                    <a:pt x="0" y="766"/>
                  </a:moveTo>
                  <a:lnTo>
                    <a:pt x="0" y="22"/>
                  </a:lnTo>
                  <a:lnTo>
                    <a:pt x="23" y="22"/>
                  </a:lnTo>
                  <a:lnTo>
                    <a:pt x="23" y="0"/>
                  </a:lnTo>
                  <a:lnTo>
                    <a:pt x="126" y="0"/>
                  </a:lnTo>
                  <a:lnTo>
                    <a:pt x="126" y="22"/>
                  </a:lnTo>
                  <a:lnTo>
                    <a:pt x="144" y="22"/>
                  </a:lnTo>
                  <a:lnTo>
                    <a:pt x="144" y="414"/>
                  </a:lnTo>
                  <a:lnTo>
                    <a:pt x="167" y="440"/>
                  </a:lnTo>
                  <a:lnTo>
                    <a:pt x="436" y="440"/>
                  </a:lnTo>
                  <a:lnTo>
                    <a:pt x="436" y="766"/>
                  </a:lnTo>
                  <a:lnTo>
                    <a:pt x="2" y="766"/>
                  </a:lnTo>
                  <a:lnTo>
                    <a:pt x="0" y="766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85" name="Rectangle 481"/>
            <p:cNvSpPr>
              <a:spLocks noChangeArrowheads="1"/>
            </p:cNvSpPr>
            <p:nvPr/>
          </p:nvSpPr>
          <p:spPr bwMode="auto">
            <a:xfrm>
              <a:off x="2394" y="3373"/>
              <a:ext cx="36" cy="476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86" name="Freeform 482"/>
            <p:cNvSpPr>
              <a:spLocks/>
            </p:cNvSpPr>
            <p:nvPr/>
          </p:nvSpPr>
          <p:spPr bwMode="auto">
            <a:xfrm>
              <a:off x="2390" y="3538"/>
              <a:ext cx="46" cy="316"/>
            </a:xfrm>
            <a:custGeom>
              <a:avLst/>
              <a:gdLst>
                <a:gd name="T0" fmla="*/ 0 w 94"/>
                <a:gd name="T1" fmla="*/ 2 h 632"/>
                <a:gd name="T2" fmla="*/ 0 w 94"/>
                <a:gd name="T3" fmla="*/ 632 h 632"/>
                <a:gd name="T4" fmla="*/ 94 w 94"/>
                <a:gd name="T5" fmla="*/ 632 h 632"/>
                <a:gd name="T6" fmla="*/ 94 w 94"/>
                <a:gd name="T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632">
                  <a:moveTo>
                    <a:pt x="0" y="2"/>
                  </a:moveTo>
                  <a:lnTo>
                    <a:pt x="0" y="632"/>
                  </a:lnTo>
                  <a:lnTo>
                    <a:pt x="94" y="632"/>
                  </a:lnTo>
                  <a:lnTo>
                    <a:pt x="94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87" name="Rectangle 483"/>
            <p:cNvSpPr>
              <a:spLocks noChangeArrowheads="1"/>
            </p:cNvSpPr>
            <p:nvPr/>
          </p:nvSpPr>
          <p:spPr bwMode="auto">
            <a:xfrm>
              <a:off x="2668" y="2292"/>
              <a:ext cx="91" cy="2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88" name="Rectangle 484"/>
            <p:cNvSpPr>
              <a:spLocks noChangeArrowheads="1"/>
            </p:cNvSpPr>
            <p:nvPr/>
          </p:nvSpPr>
          <p:spPr bwMode="auto">
            <a:xfrm>
              <a:off x="2985" y="2292"/>
              <a:ext cx="91" cy="2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89" name="Rectangle 485"/>
            <p:cNvSpPr>
              <a:spLocks noChangeArrowheads="1"/>
            </p:cNvSpPr>
            <p:nvPr/>
          </p:nvSpPr>
          <p:spPr bwMode="auto">
            <a:xfrm>
              <a:off x="3286" y="2292"/>
              <a:ext cx="91" cy="2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90" name="Rectangle 486"/>
            <p:cNvSpPr>
              <a:spLocks noChangeArrowheads="1"/>
            </p:cNvSpPr>
            <p:nvPr/>
          </p:nvSpPr>
          <p:spPr bwMode="auto">
            <a:xfrm>
              <a:off x="3598" y="2292"/>
              <a:ext cx="91" cy="2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91" name="Rectangle 487"/>
            <p:cNvSpPr>
              <a:spLocks noChangeArrowheads="1"/>
            </p:cNvSpPr>
            <p:nvPr/>
          </p:nvSpPr>
          <p:spPr bwMode="auto">
            <a:xfrm>
              <a:off x="3909" y="2292"/>
              <a:ext cx="90" cy="2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92" name="Line 488"/>
            <p:cNvSpPr>
              <a:spLocks noChangeShapeType="1"/>
            </p:cNvSpPr>
            <p:nvPr/>
          </p:nvSpPr>
          <p:spPr bwMode="auto">
            <a:xfrm flipV="1">
              <a:off x="2632" y="2325"/>
              <a:ext cx="1" cy="8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93" name="Line 489"/>
            <p:cNvSpPr>
              <a:spLocks noChangeShapeType="1"/>
            </p:cNvSpPr>
            <p:nvPr/>
          </p:nvSpPr>
          <p:spPr bwMode="auto">
            <a:xfrm>
              <a:off x="2183" y="3149"/>
              <a:ext cx="5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94" name="Rectangle 490"/>
            <p:cNvSpPr>
              <a:spLocks noChangeArrowheads="1"/>
            </p:cNvSpPr>
            <p:nvPr/>
          </p:nvSpPr>
          <p:spPr bwMode="auto">
            <a:xfrm>
              <a:off x="2195" y="2343"/>
              <a:ext cx="21" cy="78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95" name="Freeform 491"/>
            <p:cNvSpPr>
              <a:spLocks/>
            </p:cNvSpPr>
            <p:nvPr/>
          </p:nvSpPr>
          <p:spPr bwMode="auto">
            <a:xfrm>
              <a:off x="2197" y="3132"/>
              <a:ext cx="17" cy="17"/>
            </a:xfrm>
            <a:custGeom>
              <a:avLst/>
              <a:gdLst>
                <a:gd name="T0" fmla="*/ 0 w 33"/>
                <a:gd name="T1" fmla="*/ 16 h 33"/>
                <a:gd name="T2" fmla="*/ 1 w 33"/>
                <a:gd name="T3" fmla="*/ 23 h 33"/>
                <a:gd name="T4" fmla="*/ 5 w 33"/>
                <a:gd name="T5" fmla="*/ 29 h 33"/>
                <a:gd name="T6" fmla="*/ 10 w 33"/>
                <a:gd name="T7" fmla="*/ 32 h 33"/>
                <a:gd name="T8" fmla="*/ 17 w 33"/>
                <a:gd name="T9" fmla="*/ 33 h 33"/>
                <a:gd name="T10" fmla="*/ 24 w 33"/>
                <a:gd name="T11" fmla="*/ 32 h 33"/>
                <a:gd name="T12" fmla="*/ 28 w 33"/>
                <a:gd name="T13" fmla="*/ 29 h 33"/>
                <a:gd name="T14" fmla="*/ 32 w 33"/>
                <a:gd name="T15" fmla="*/ 23 h 33"/>
                <a:gd name="T16" fmla="*/ 33 w 33"/>
                <a:gd name="T17" fmla="*/ 16 h 33"/>
                <a:gd name="T18" fmla="*/ 32 w 33"/>
                <a:gd name="T19" fmla="*/ 9 h 33"/>
                <a:gd name="T20" fmla="*/ 28 w 33"/>
                <a:gd name="T21" fmla="*/ 4 h 33"/>
                <a:gd name="T22" fmla="*/ 24 w 33"/>
                <a:gd name="T23" fmla="*/ 1 h 33"/>
                <a:gd name="T24" fmla="*/ 17 w 33"/>
                <a:gd name="T25" fmla="*/ 0 h 33"/>
                <a:gd name="T26" fmla="*/ 10 w 33"/>
                <a:gd name="T27" fmla="*/ 1 h 33"/>
                <a:gd name="T28" fmla="*/ 5 w 33"/>
                <a:gd name="T29" fmla="*/ 4 h 33"/>
                <a:gd name="T30" fmla="*/ 1 w 33"/>
                <a:gd name="T31" fmla="*/ 9 h 33"/>
                <a:gd name="T32" fmla="*/ 0 w 33"/>
                <a:gd name="T3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3">
                  <a:moveTo>
                    <a:pt x="0" y="16"/>
                  </a:moveTo>
                  <a:lnTo>
                    <a:pt x="1" y="23"/>
                  </a:lnTo>
                  <a:lnTo>
                    <a:pt x="5" y="29"/>
                  </a:lnTo>
                  <a:lnTo>
                    <a:pt x="10" y="32"/>
                  </a:lnTo>
                  <a:lnTo>
                    <a:pt x="17" y="33"/>
                  </a:lnTo>
                  <a:lnTo>
                    <a:pt x="24" y="32"/>
                  </a:lnTo>
                  <a:lnTo>
                    <a:pt x="28" y="29"/>
                  </a:lnTo>
                  <a:lnTo>
                    <a:pt x="32" y="23"/>
                  </a:lnTo>
                  <a:lnTo>
                    <a:pt x="33" y="16"/>
                  </a:lnTo>
                  <a:lnTo>
                    <a:pt x="32" y="9"/>
                  </a:lnTo>
                  <a:lnTo>
                    <a:pt x="28" y="4"/>
                  </a:lnTo>
                  <a:lnTo>
                    <a:pt x="24" y="1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6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96" name="Rectangle 492"/>
            <p:cNvSpPr>
              <a:spLocks noChangeArrowheads="1"/>
            </p:cNvSpPr>
            <p:nvPr/>
          </p:nvSpPr>
          <p:spPr bwMode="auto">
            <a:xfrm>
              <a:off x="2583" y="2343"/>
              <a:ext cx="20" cy="79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97" name="Freeform 493"/>
            <p:cNvSpPr>
              <a:spLocks/>
            </p:cNvSpPr>
            <p:nvPr/>
          </p:nvSpPr>
          <p:spPr bwMode="auto">
            <a:xfrm>
              <a:off x="2585" y="3134"/>
              <a:ext cx="17" cy="15"/>
            </a:xfrm>
            <a:custGeom>
              <a:avLst/>
              <a:gdLst>
                <a:gd name="T0" fmla="*/ 0 w 33"/>
                <a:gd name="T1" fmla="*/ 14 h 31"/>
                <a:gd name="T2" fmla="*/ 1 w 33"/>
                <a:gd name="T3" fmla="*/ 21 h 31"/>
                <a:gd name="T4" fmla="*/ 5 w 33"/>
                <a:gd name="T5" fmla="*/ 27 h 31"/>
                <a:gd name="T6" fmla="*/ 10 w 33"/>
                <a:gd name="T7" fmla="*/ 30 h 31"/>
                <a:gd name="T8" fmla="*/ 17 w 33"/>
                <a:gd name="T9" fmla="*/ 31 h 31"/>
                <a:gd name="T10" fmla="*/ 24 w 33"/>
                <a:gd name="T11" fmla="*/ 30 h 31"/>
                <a:gd name="T12" fmla="*/ 29 w 33"/>
                <a:gd name="T13" fmla="*/ 27 h 31"/>
                <a:gd name="T14" fmla="*/ 32 w 33"/>
                <a:gd name="T15" fmla="*/ 21 h 31"/>
                <a:gd name="T16" fmla="*/ 33 w 33"/>
                <a:gd name="T17" fmla="*/ 14 h 31"/>
                <a:gd name="T18" fmla="*/ 32 w 33"/>
                <a:gd name="T19" fmla="*/ 9 h 31"/>
                <a:gd name="T20" fmla="*/ 29 w 33"/>
                <a:gd name="T21" fmla="*/ 5 h 31"/>
                <a:gd name="T22" fmla="*/ 24 w 33"/>
                <a:gd name="T23" fmla="*/ 1 h 31"/>
                <a:gd name="T24" fmla="*/ 17 w 33"/>
                <a:gd name="T25" fmla="*/ 0 h 31"/>
                <a:gd name="T26" fmla="*/ 10 w 33"/>
                <a:gd name="T27" fmla="*/ 1 h 31"/>
                <a:gd name="T28" fmla="*/ 5 w 33"/>
                <a:gd name="T29" fmla="*/ 5 h 31"/>
                <a:gd name="T30" fmla="*/ 1 w 33"/>
                <a:gd name="T31" fmla="*/ 9 h 31"/>
                <a:gd name="T32" fmla="*/ 0 w 33"/>
                <a:gd name="T33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1">
                  <a:moveTo>
                    <a:pt x="0" y="14"/>
                  </a:moveTo>
                  <a:lnTo>
                    <a:pt x="1" y="21"/>
                  </a:lnTo>
                  <a:lnTo>
                    <a:pt x="5" y="27"/>
                  </a:lnTo>
                  <a:lnTo>
                    <a:pt x="10" y="30"/>
                  </a:lnTo>
                  <a:lnTo>
                    <a:pt x="17" y="31"/>
                  </a:lnTo>
                  <a:lnTo>
                    <a:pt x="24" y="30"/>
                  </a:lnTo>
                  <a:lnTo>
                    <a:pt x="29" y="27"/>
                  </a:lnTo>
                  <a:lnTo>
                    <a:pt x="32" y="21"/>
                  </a:lnTo>
                  <a:lnTo>
                    <a:pt x="33" y="14"/>
                  </a:lnTo>
                  <a:lnTo>
                    <a:pt x="32" y="9"/>
                  </a:lnTo>
                  <a:lnTo>
                    <a:pt x="29" y="5"/>
                  </a:lnTo>
                  <a:lnTo>
                    <a:pt x="24" y="1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9"/>
                  </a:lnTo>
                  <a:lnTo>
                    <a:pt x="0" y="14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98" name="Line 494"/>
            <p:cNvSpPr>
              <a:spLocks noChangeShapeType="1"/>
            </p:cNvSpPr>
            <p:nvPr/>
          </p:nvSpPr>
          <p:spPr bwMode="auto">
            <a:xfrm>
              <a:off x="2568" y="3149"/>
              <a:ext cx="5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199" name="Line 495"/>
            <p:cNvSpPr>
              <a:spLocks noChangeShapeType="1"/>
            </p:cNvSpPr>
            <p:nvPr/>
          </p:nvSpPr>
          <p:spPr bwMode="auto">
            <a:xfrm>
              <a:off x="2491" y="2260"/>
              <a:ext cx="16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00" name="Freeform 496"/>
            <p:cNvSpPr>
              <a:spLocks/>
            </p:cNvSpPr>
            <p:nvPr/>
          </p:nvSpPr>
          <p:spPr bwMode="auto">
            <a:xfrm>
              <a:off x="3532" y="2218"/>
              <a:ext cx="42" cy="42"/>
            </a:xfrm>
            <a:custGeom>
              <a:avLst/>
              <a:gdLst>
                <a:gd name="T0" fmla="*/ 0 w 85"/>
                <a:gd name="T1" fmla="*/ 44 h 84"/>
                <a:gd name="T2" fmla="*/ 2 w 85"/>
                <a:gd name="T3" fmla="*/ 53 h 84"/>
                <a:gd name="T4" fmla="*/ 4 w 85"/>
                <a:gd name="T5" fmla="*/ 60 h 84"/>
                <a:gd name="T6" fmla="*/ 13 w 85"/>
                <a:gd name="T7" fmla="*/ 73 h 84"/>
                <a:gd name="T8" fmla="*/ 26 w 85"/>
                <a:gd name="T9" fmla="*/ 81 h 84"/>
                <a:gd name="T10" fmla="*/ 41 w 85"/>
                <a:gd name="T11" fmla="*/ 84 h 84"/>
                <a:gd name="T12" fmla="*/ 58 w 85"/>
                <a:gd name="T13" fmla="*/ 81 h 84"/>
                <a:gd name="T14" fmla="*/ 72 w 85"/>
                <a:gd name="T15" fmla="*/ 73 h 84"/>
                <a:gd name="T16" fmla="*/ 78 w 85"/>
                <a:gd name="T17" fmla="*/ 67 h 84"/>
                <a:gd name="T18" fmla="*/ 81 w 85"/>
                <a:gd name="T19" fmla="*/ 60 h 84"/>
                <a:gd name="T20" fmla="*/ 83 w 85"/>
                <a:gd name="T21" fmla="*/ 53 h 84"/>
                <a:gd name="T22" fmla="*/ 85 w 85"/>
                <a:gd name="T23" fmla="*/ 44 h 84"/>
                <a:gd name="T24" fmla="*/ 83 w 85"/>
                <a:gd name="T25" fmla="*/ 35 h 84"/>
                <a:gd name="T26" fmla="*/ 81 w 85"/>
                <a:gd name="T27" fmla="*/ 27 h 84"/>
                <a:gd name="T28" fmla="*/ 78 w 85"/>
                <a:gd name="T29" fmla="*/ 20 h 84"/>
                <a:gd name="T30" fmla="*/ 72 w 85"/>
                <a:gd name="T31" fmla="*/ 13 h 84"/>
                <a:gd name="T32" fmla="*/ 65 w 85"/>
                <a:gd name="T33" fmla="*/ 7 h 84"/>
                <a:gd name="T34" fmla="*/ 58 w 85"/>
                <a:gd name="T35" fmla="*/ 3 h 84"/>
                <a:gd name="T36" fmla="*/ 50 w 85"/>
                <a:gd name="T37" fmla="*/ 1 h 84"/>
                <a:gd name="T38" fmla="*/ 41 w 85"/>
                <a:gd name="T39" fmla="*/ 0 h 84"/>
                <a:gd name="T40" fmla="*/ 33 w 85"/>
                <a:gd name="T41" fmla="*/ 1 h 84"/>
                <a:gd name="T42" fmla="*/ 26 w 85"/>
                <a:gd name="T43" fmla="*/ 3 h 84"/>
                <a:gd name="T44" fmla="*/ 13 w 85"/>
                <a:gd name="T45" fmla="*/ 13 h 84"/>
                <a:gd name="T46" fmla="*/ 4 w 85"/>
                <a:gd name="T47" fmla="*/ 27 h 84"/>
                <a:gd name="T48" fmla="*/ 2 w 85"/>
                <a:gd name="T49" fmla="*/ 35 h 84"/>
                <a:gd name="T50" fmla="*/ 0 w 85"/>
                <a:gd name="T51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84">
                  <a:moveTo>
                    <a:pt x="0" y="44"/>
                  </a:moveTo>
                  <a:lnTo>
                    <a:pt x="2" y="53"/>
                  </a:lnTo>
                  <a:lnTo>
                    <a:pt x="4" y="60"/>
                  </a:lnTo>
                  <a:lnTo>
                    <a:pt x="13" y="73"/>
                  </a:lnTo>
                  <a:lnTo>
                    <a:pt x="26" y="81"/>
                  </a:lnTo>
                  <a:lnTo>
                    <a:pt x="41" y="84"/>
                  </a:lnTo>
                  <a:lnTo>
                    <a:pt x="58" y="81"/>
                  </a:lnTo>
                  <a:lnTo>
                    <a:pt x="72" y="73"/>
                  </a:lnTo>
                  <a:lnTo>
                    <a:pt x="78" y="67"/>
                  </a:lnTo>
                  <a:lnTo>
                    <a:pt x="81" y="60"/>
                  </a:lnTo>
                  <a:lnTo>
                    <a:pt x="83" y="53"/>
                  </a:lnTo>
                  <a:lnTo>
                    <a:pt x="85" y="44"/>
                  </a:lnTo>
                  <a:lnTo>
                    <a:pt x="83" y="35"/>
                  </a:lnTo>
                  <a:lnTo>
                    <a:pt x="81" y="27"/>
                  </a:lnTo>
                  <a:lnTo>
                    <a:pt x="78" y="20"/>
                  </a:lnTo>
                  <a:lnTo>
                    <a:pt x="72" y="13"/>
                  </a:lnTo>
                  <a:lnTo>
                    <a:pt x="65" y="7"/>
                  </a:lnTo>
                  <a:lnTo>
                    <a:pt x="58" y="3"/>
                  </a:lnTo>
                  <a:lnTo>
                    <a:pt x="50" y="1"/>
                  </a:lnTo>
                  <a:lnTo>
                    <a:pt x="41" y="0"/>
                  </a:lnTo>
                  <a:lnTo>
                    <a:pt x="33" y="1"/>
                  </a:lnTo>
                  <a:lnTo>
                    <a:pt x="26" y="3"/>
                  </a:lnTo>
                  <a:lnTo>
                    <a:pt x="13" y="13"/>
                  </a:lnTo>
                  <a:lnTo>
                    <a:pt x="4" y="27"/>
                  </a:lnTo>
                  <a:lnTo>
                    <a:pt x="2" y="35"/>
                  </a:lnTo>
                  <a:lnTo>
                    <a:pt x="0" y="44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01" name="Freeform 497"/>
            <p:cNvSpPr>
              <a:spLocks/>
            </p:cNvSpPr>
            <p:nvPr/>
          </p:nvSpPr>
          <p:spPr bwMode="auto">
            <a:xfrm>
              <a:off x="3829" y="2218"/>
              <a:ext cx="41" cy="42"/>
            </a:xfrm>
            <a:custGeom>
              <a:avLst/>
              <a:gdLst>
                <a:gd name="T0" fmla="*/ 0 w 83"/>
                <a:gd name="T1" fmla="*/ 44 h 84"/>
                <a:gd name="T2" fmla="*/ 1 w 83"/>
                <a:gd name="T3" fmla="*/ 53 h 84"/>
                <a:gd name="T4" fmla="*/ 3 w 83"/>
                <a:gd name="T5" fmla="*/ 60 h 84"/>
                <a:gd name="T6" fmla="*/ 11 w 83"/>
                <a:gd name="T7" fmla="*/ 73 h 84"/>
                <a:gd name="T8" fmla="*/ 25 w 83"/>
                <a:gd name="T9" fmla="*/ 81 h 84"/>
                <a:gd name="T10" fmla="*/ 40 w 83"/>
                <a:gd name="T11" fmla="*/ 84 h 84"/>
                <a:gd name="T12" fmla="*/ 57 w 83"/>
                <a:gd name="T13" fmla="*/ 81 h 84"/>
                <a:gd name="T14" fmla="*/ 70 w 83"/>
                <a:gd name="T15" fmla="*/ 73 h 84"/>
                <a:gd name="T16" fmla="*/ 76 w 83"/>
                <a:gd name="T17" fmla="*/ 67 h 84"/>
                <a:gd name="T18" fmla="*/ 79 w 83"/>
                <a:gd name="T19" fmla="*/ 60 h 84"/>
                <a:gd name="T20" fmla="*/ 82 w 83"/>
                <a:gd name="T21" fmla="*/ 53 h 84"/>
                <a:gd name="T22" fmla="*/ 83 w 83"/>
                <a:gd name="T23" fmla="*/ 44 h 84"/>
                <a:gd name="T24" fmla="*/ 82 w 83"/>
                <a:gd name="T25" fmla="*/ 35 h 84"/>
                <a:gd name="T26" fmla="*/ 79 w 83"/>
                <a:gd name="T27" fmla="*/ 27 h 84"/>
                <a:gd name="T28" fmla="*/ 70 w 83"/>
                <a:gd name="T29" fmla="*/ 13 h 84"/>
                <a:gd name="T30" fmla="*/ 64 w 83"/>
                <a:gd name="T31" fmla="*/ 7 h 84"/>
                <a:gd name="T32" fmla="*/ 57 w 83"/>
                <a:gd name="T33" fmla="*/ 3 h 84"/>
                <a:gd name="T34" fmla="*/ 49 w 83"/>
                <a:gd name="T35" fmla="*/ 1 h 84"/>
                <a:gd name="T36" fmla="*/ 40 w 83"/>
                <a:gd name="T37" fmla="*/ 0 h 84"/>
                <a:gd name="T38" fmla="*/ 32 w 83"/>
                <a:gd name="T39" fmla="*/ 1 h 84"/>
                <a:gd name="T40" fmla="*/ 25 w 83"/>
                <a:gd name="T41" fmla="*/ 3 h 84"/>
                <a:gd name="T42" fmla="*/ 11 w 83"/>
                <a:gd name="T43" fmla="*/ 13 h 84"/>
                <a:gd name="T44" fmla="*/ 3 w 83"/>
                <a:gd name="T45" fmla="*/ 27 h 84"/>
                <a:gd name="T46" fmla="*/ 1 w 83"/>
                <a:gd name="T47" fmla="*/ 35 h 84"/>
                <a:gd name="T48" fmla="*/ 0 w 83"/>
                <a:gd name="T4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84">
                  <a:moveTo>
                    <a:pt x="0" y="44"/>
                  </a:moveTo>
                  <a:lnTo>
                    <a:pt x="1" y="53"/>
                  </a:lnTo>
                  <a:lnTo>
                    <a:pt x="3" y="60"/>
                  </a:lnTo>
                  <a:lnTo>
                    <a:pt x="11" y="73"/>
                  </a:lnTo>
                  <a:lnTo>
                    <a:pt x="25" y="81"/>
                  </a:lnTo>
                  <a:lnTo>
                    <a:pt x="40" y="84"/>
                  </a:lnTo>
                  <a:lnTo>
                    <a:pt x="57" y="81"/>
                  </a:lnTo>
                  <a:lnTo>
                    <a:pt x="70" y="73"/>
                  </a:lnTo>
                  <a:lnTo>
                    <a:pt x="76" y="67"/>
                  </a:lnTo>
                  <a:lnTo>
                    <a:pt x="79" y="60"/>
                  </a:lnTo>
                  <a:lnTo>
                    <a:pt x="82" y="53"/>
                  </a:lnTo>
                  <a:lnTo>
                    <a:pt x="83" y="44"/>
                  </a:lnTo>
                  <a:lnTo>
                    <a:pt x="82" y="35"/>
                  </a:lnTo>
                  <a:lnTo>
                    <a:pt x="79" y="27"/>
                  </a:lnTo>
                  <a:lnTo>
                    <a:pt x="70" y="13"/>
                  </a:lnTo>
                  <a:lnTo>
                    <a:pt x="64" y="7"/>
                  </a:lnTo>
                  <a:lnTo>
                    <a:pt x="57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32" y="1"/>
                  </a:lnTo>
                  <a:lnTo>
                    <a:pt x="25" y="3"/>
                  </a:lnTo>
                  <a:lnTo>
                    <a:pt x="11" y="13"/>
                  </a:lnTo>
                  <a:lnTo>
                    <a:pt x="3" y="27"/>
                  </a:lnTo>
                  <a:lnTo>
                    <a:pt x="1" y="35"/>
                  </a:lnTo>
                  <a:lnTo>
                    <a:pt x="0" y="44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02" name="Rectangle 498"/>
            <p:cNvSpPr>
              <a:spLocks noChangeArrowheads="1"/>
            </p:cNvSpPr>
            <p:nvPr/>
          </p:nvSpPr>
          <p:spPr bwMode="auto">
            <a:xfrm>
              <a:off x="3547" y="2228"/>
              <a:ext cx="308" cy="1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03" name="Freeform 499"/>
            <p:cNvSpPr>
              <a:spLocks/>
            </p:cNvSpPr>
            <p:nvPr/>
          </p:nvSpPr>
          <p:spPr bwMode="auto">
            <a:xfrm>
              <a:off x="2682" y="2198"/>
              <a:ext cx="1447" cy="11"/>
            </a:xfrm>
            <a:custGeom>
              <a:avLst/>
              <a:gdLst>
                <a:gd name="T0" fmla="*/ 0 w 2892"/>
                <a:gd name="T1" fmla="*/ 0 h 22"/>
                <a:gd name="T2" fmla="*/ 276 w 2892"/>
                <a:gd name="T3" fmla="*/ 0 h 22"/>
                <a:gd name="T4" fmla="*/ 1380 w 2892"/>
                <a:gd name="T5" fmla="*/ 0 h 22"/>
                <a:gd name="T6" fmla="*/ 2892 w 2892"/>
                <a:gd name="T7" fmla="*/ 0 h 22"/>
                <a:gd name="T8" fmla="*/ 2892 w 2892"/>
                <a:gd name="T9" fmla="*/ 22 h 22"/>
                <a:gd name="T10" fmla="*/ 1380 w 2892"/>
                <a:gd name="T11" fmla="*/ 22 h 22"/>
                <a:gd name="T12" fmla="*/ 259 w 2892"/>
                <a:gd name="T13" fmla="*/ 22 h 22"/>
                <a:gd name="T14" fmla="*/ 0 w 2892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2" h="22">
                  <a:moveTo>
                    <a:pt x="0" y="0"/>
                  </a:moveTo>
                  <a:lnTo>
                    <a:pt x="276" y="0"/>
                  </a:lnTo>
                  <a:lnTo>
                    <a:pt x="1380" y="0"/>
                  </a:lnTo>
                  <a:lnTo>
                    <a:pt x="2892" y="0"/>
                  </a:lnTo>
                  <a:lnTo>
                    <a:pt x="2892" y="22"/>
                  </a:lnTo>
                  <a:lnTo>
                    <a:pt x="1380" y="22"/>
                  </a:lnTo>
                  <a:lnTo>
                    <a:pt x="259" y="22"/>
                  </a:lnTo>
                  <a:lnTo>
                    <a:pt x="0" y="22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04" name="Line 500"/>
            <p:cNvSpPr>
              <a:spLocks noChangeShapeType="1"/>
            </p:cNvSpPr>
            <p:nvPr/>
          </p:nvSpPr>
          <p:spPr bwMode="auto">
            <a:xfrm flipV="1">
              <a:off x="3537" y="2209"/>
              <a:ext cx="1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05" name="Line 501"/>
            <p:cNvSpPr>
              <a:spLocks noChangeShapeType="1"/>
            </p:cNvSpPr>
            <p:nvPr/>
          </p:nvSpPr>
          <p:spPr bwMode="auto">
            <a:xfrm flipV="1">
              <a:off x="3570" y="2209"/>
              <a:ext cx="1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06" name="Line 502"/>
            <p:cNvSpPr>
              <a:spLocks noChangeShapeType="1"/>
            </p:cNvSpPr>
            <p:nvPr/>
          </p:nvSpPr>
          <p:spPr bwMode="auto">
            <a:xfrm flipV="1">
              <a:off x="3537" y="2175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07" name="Line 503"/>
            <p:cNvSpPr>
              <a:spLocks noChangeShapeType="1"/>
            </p:cNvSpPr>
            <p:nvPr/>
          </p:nvSpPr>
          <p:spPr bwMode="auto">
            <a:xfrm flipV="1">
              <a:off x="3570" y="2175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08" name="Freeform 504"/>
            <p:cNvSpPr>
              <a:spLocks/>
            </p:cNvSpPr>
            <p:nvPr/>
          </p:nvSpPr>
          <p:spPr bwMode="auto">
            <a:xfrm>
              <a:off x="3537" y="2166"/>
              <a:ext cx="33" cy="9"/>
            </a:xfrm>
            <a:custGeom>
              <a:avLst/>
              <a:gdLst>
                <a:gd name="T0" fmla="*/ 0 w 65"/>
                <a:gd name="T1" fmla="*/ 19 h 19"/>
                <a:gd name="T2" fmla="*/ 2 w 65"/>
                <a:gd name="T3" fmla="*/ 17 h 19"/>
                <a:gd name="T4" fmla="*/ 2 w 65"/>
                <a:gd name="T5" fmla="*/ 15 h 19"/>
                <a:gd name="T6" fmla="*/ 4 w 65"/>
                <a:gd name="T7" fmla="*/ 13 h 19"/>
                <a:gd name="T8" fmla="*/ 5 w 65"/>
                <a:gd name="T9" fmla="*/ 13 h 19"/>
                <a:gd name="T10" fmla="*/ 7 w 65"/>
                <a:gd name="T11" fmla="*/ 12 h 19"/>
                <a:gd name="T12" fmla="*/ 7 w 65"/>
                <a:gd name="T13" fmla="*/ 11 h 19"/>
                <a:gd name="T14" fmla="*/ 8 w 65"/>
                <a:gd name="T15" fmla="*/ 10 h 19"/>
                <a:gd name="T16" fmla="*/ 9 w 65"/>
                <a:gd name="T17" fmla="*/ 10 h 19"/>
                <a:gd name="T18" fmla="*/ 11 w 65"/>
                <a:gd name="T19" fmla="*/ 7 h 19"/>
                <a:gd name="T20" fmla="*/ 12 w 65"/>
                <a:gd name="T21" fmla="*/ 7 h 19"/>
                <a:gd name="T22" fmla="*/ 12 w 65"/>
                <a:gd name="T23" fmla="*/ 6 h 19"/>
                <a:gd name="T24" fmla="*/ 13 w 65"/>
                <a:gd name="T25" fmla="*/ 6 h 19"/>
                <a:gd name="T26" fmla="*/ 15 w 65"/>
                <a:gd name="T27" fmla="*/ 5 h 19"/>
                <a:gd name="T28" fmla="*/ 16 w 65"/>
                <a:gd name="T29" fmla="*/ 5 h 19"/>
                <a:gd name="T30" fmla="*/ 17 w 65"/>
                <a:gd name="T31" fmla="*/ 4 h 19"/>
                <a:gd name="T32" fmla="*/ 18 w 65"/>
                <a:gd name="T33" fmla="*/ 4 h 19"/>
                <a:gd name="T34" fmla="*/ 19 w 65"/>
                <a:gd name="T35" fmla="*/ 3 h 19"/>
                <a:gd name="T36" fmla="*/ 20 w 65"/>
                <a:gd name="T37" fmla="*/ 3 h 19"/>
                <a:gd name="T38" fmla="*/ 22 w 65"/>
                <a:gd name="T39" fmla="*/ 2 h 19"/>
                <a:gd name="T40" fmla="*/ 25 w 65"/>
                <a:gd name="T41" fmla="*/ 2 h 19"/>
                <a:gd name="T42" fmla="*/ 26 w 65"/>
                <a:gd name="T43" fmla="*/ 0 h 19"/>
                <a:gd name="T44" fmla="*/ 35 w 65"/>
                <a:gd name="T45" fmla="*/ 0 h 19"/>
                <a:gd name="T46" fmla="*/ 36 w 65"/>
                <a:gd name="T47" fmla="*/ 2 h 19"/>
                <a:gd name="T48" fmla="*/ 40 w 65"/>
                <a:gd name="T49" fmla="*/ 2 h 19"/>
                <a:gd name="T50" fmla="*/ 41 w 65"/>
                <a:gd name="T51" fmla="*/ 3 h 19"/>
                <a:gd name="T52" fmla="*/ 43 w 65"/>
                <a:gd name="T53" fmla="*/ 3 h 19"/>
                <a:gd name="T54" fmla="*/ 45 w 65"/>
                <a:gd name="T55" fmla="*/ 4 h 19"/>
                <a:gd name="T56" fmla="*/ 46 w 65"/>
                <a:gd name="T57" fmla="*/ 4 h 19"/>
                <a:gd name="T58" fmla="*/ 47 w 65"/>
                <a:gd name="T59" fmla="*/ 5 h 19"/>
                <a:gd name="T60" fmla="*/ 48 w 65"/>
                <a:gd name="T61" fmla="*/ 5 h 19"/>
                <a:gd name="T62" fmla="*/ 49 w 65"/>
                <a:gd name="T63" fmla="*/ 6 h 19"/>
                <a:gd name="T64" fmla="*/ 50 w 65"/>
                <a:gd name="T65" fmla="*/ 6 h 19"/>
                <a:gd name="T66" fmla="*/ 50 w 65"/>
                <a:gd name="T67" fmla="*/ 7 h 19"/>
                <a:gd name="T68" fmla="*/ 51 w 65"/>
                <a:gd name="T69" fmla="*/ 7 h 19"/>
                <a:gd name="T70" fmla="*/ 54 w 65"/>
                <a:gd name="T71" fmla="*/ 10 h 19"/>
                <a:gd name="T72" fmla="*/ 55 w 65"/>
                <a:gd name="T73" fmla="*/ 10 h 19"/>
                <a:gd name="T74" fmla="*/ 58 w 65"/>
                <a:gd name="T75" fmla="*/ 13 h 19"/>
                <a:gd name="T76" fmla="*/ 60 w 65"/>
                <a:gd name="T77" fmla="*/ 13 h 19"/>
                <a:gd name="T78" fmla="*/ 65 w 65"/>
                <a:gd name="T7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" h="19">
                  <a:moveTo>
                    <a:pt x="0" y="19"/>
                  </a:moveTo>
                  <a:lnTo>
                    <a:pt x="2" y="17"/>
                  </a:lnTo>
                  <a:lnTo>
                    <a:pt x="2" y="15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8" y="10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8" y="4"/>
                  </a:lnTo>
                  <a:lnTo>
                    <a:pt x="19" y="3"/>
                  </a:lnTo>
                  <a:lnTo>
                    <a:pt x="20" y="3"/>
                  </a:lnTo>
                  <a:lnTo>
                    <a:pt x="22" y="2"/>
                  </a:lnTo>
                  <a:lnTo>
                    <a:pt x="25" y="2"/>
                  </a:lnTo>
                  <a:lnTo>
                    <a:pt x="26" y="0"/>
                  </a:lnTo>
                  <a:lnTo>
                    <a:pt x="35" y="0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3" y="3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7" y="5"/>
                  </a:lnTo>
                  <a:lnTo>
                    <a:pt x="48" y="5"/>
                  </a:lnTo>
                  <a:lnTo>
                    <a:pt x="49" y="6"/>
                  </a:lnTo>
                  <a:lnTo>
                    <a:pt x="50" y="6"/>
                  </a:lnTo>
                  <a:lnTo>
                    <a:pt x="50" y="7"/>
                  </a:lnTo>
                  <a:lnTo>
                    <a:pt x="51" y="7"/>
                  </a:lnTo>
                  <a:lnTo>
                    <a:pt x="54" y="10"/>
                  </a:lnTo>
                  <a:lnTo>
                    <a:pt x="55" y="10"/>
                  </a:lnTo>
                  <a:lnTo>
                    <a:pt x="58" y="13"/>
                  </a:lnTo>
                  <a:lnTo>
                    <a:pt x="60" y="13"/>
                  </a:lnTo>
                  <a:lnTo>
                    <a:pt x="65" y="19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09" name="Freeform 505"/>
            <p:cNvSpPr>
              <a:spLocks/>
            </p:cNvSpPr>
            <p:nvPr/>
          </p:nvSpPr>
          <p:spPr bwMode="auto">
            <a:xfrm>
              <a:off x="2684" y="2130"/>
              <a:ext cx="1445" cy="15"/>
            </a:xfrm>
            <a:custGeom>
              <a:avLst/>
              <a:gdLst>
                <a:gd name="T0" fmla="*/ 17 w 2890"/>
                <a:gd name="T1" fmla="*/ 31 h 31"/>
                <a:gd name="T2" fmla="*/ 233 w 2890"/>
                <a:gd name="T3" fmla="*/ 31 h 31"/>
                <a:gd name="T4" fmla="*/ 1378 w 2890"/>
                <a:gd name="T5" fmla="*/ 31 h 31"/>
                <a:gd name="T6" fmla="*/ 2890 w 2890"/>
                <a:gd name="T7" fmla="*/ 31 h 31"/>
                <a:gd name="T8" fmla="*/ 2890 w 2890"/>
                <a:gd name="T9" fmla="*/ 0 h 31"/>
                <a:gd name="T10" fmla="*/ 1378 w 2890"/>
                <a:gd name="T11" fmla="*/ 0 h 31"/>
                <a:gd name="T12" fmla="*/ 279 w 2890"/>
                <a:gd name="T13" fmla="*/ 0 h 31"/>
                <a:gd name="T14" fmla="*/ 0 w 2890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0" h="31">
                  <a:moveTo>
                    <a:pt x="17" y="31"/>
                  </a:moveTo>
                  <a:lnTo>
                    <a:pt x="233" y="31"/>
                  </a:lnTo>
                  <a:lnTo>
                    <a:pt x="1378" y="31"/>
                  </a:lnTo>
                  <a:lnTo>
                    <a:pt x="2890" y="31"/>
                  </a:lnTo>
                  <a:lnTo>
                    <a:pt x="2890" y="0"/>
                  </a:lnTo>
                  <a:lnTo>
                    <a:pt x="1378" y="0"/>
                  </a:lnTo>
                  <a:lnTo>
                    <a:pt x="279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10" name="Line 506"/>
            <p:cNvSpPr>
              <a:spLocks noChangeShapeType="1"/>
            </p:cNvSpPr>
            <p:nvPr/>
          </p:nvSpPr>
          <p:spPr bwMode="auto">
            <a:xfrm>
              <a:off x="3623" y="1951"/>
              <a:ext cx="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11" name="Line 507"/>
            <p:cNvSpPr>
              <a:spLocks noChangeShapeType="1"/>
            </p:cNvSpPr>
            <p:nvPr/>
          </p:nvSpPr>
          <p:spPr bwMode="auto">
            <a:xfrm>
              <a:off x="3666" y="1916"/>
              <a:ext cx="1" cy="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12" name="Freeform 508"/>
            <p:cNvSpPr>
              <a:spLocks/>
            </p:cNvSpPr>
            <p:nvPr/>
          </p:nvSpPr>
          <p:spPr bwMode="auto">
            <a:xfrm>
              <a:off x="3640" y="1925"/>
              <a:ext cx="53" cy="53"/>
            </a:xfrm>
            <a:custGeom>
              <a:avLst/>
              <a:gdLst>
                <a:gd name="T0" fmla="*/ 0 w 106"/>
                <a:gd name="T1" fmla="*/ 53 h 106"/>
                <a:gd name="T2" fmla="*/ 1 w 106"/>
                <a:gd name="T3" fmla="*/ 63 h 106"/>
                <a:gd name="T4" fmla="*/ 4 w 106"/>
                <a:gd name="T5" fmla="*/ 73 h 106"/>
                <a:gd name="T6" fmla="*/ 9 w 106"/>
                <a:gd name="T7" fmla="*/ 83 h 106"/>
                <a:gd name="T8" fmla="*/ 16 w 106"/>
                <a:gd name="T9" fmla="*/ 90 h 106"/>
                <a:gd name="T10" fmla="*/ 23 w 106"/>
                <a:gd name="T11" fmla="*/ 96 h 106"/>
                <a:gd name="T12" fmla="*/ 32 w 106"/>
                <a:gd name="T13" fmla="*/ 101 h 106"/>
                <a:gd name="T14" fmla="*/ 43 w 106"/>
                <a:gd name="T15" fmla="*/ 105 h 106"/>
                <a:gd name="T16" fmla="*/ 53 w 106"/>
                <a:gd name="T17" fmla="*/ 106 h 106"/>
                <a:gd name="T18" fmla="*/ 63 w 106"/>
                <a:gd name="T19" fmla="*/ 105 h 106"/>
                <a:gd name="T20" fmla="*/ 74 w 106"/>
                <a:gd name="T21" fmla="*/ 101 h 106"/>
                <a:gd name="T22" fmla="*/ 83 w 106"/>
                <a:gd name="T23" fmla="*/ 96 h 106"/>
                <a:gd name="T24" fmla="*/ 90 w 106"/>
                <a:gd name="T25" fmla="*/ 90 h 106"/>
                <a:gd name="T26" fmla="*/ 97 w 106"/>
                <a:gd name="T27" fmla="*/ 83 h 106"/>
                <a:gd name="T28" fmla="*/ 101 w 106"/>
                <a:gd name="T29" fmla="*/ 73 h 106"/>
                <a:gd name="T30" fmla="*/ 105 w 106"/>
                <a:gd name="T31" fmla="*/ 63 h 106"/>
                <a:gd name="T32" fmla="*/ 106 w 106"/>
                <a:gd name="T33" fmla="*/ 53 h 106"/>
                <a:gd name="T34" fmla="*/ 105 w 106"/>
                <a:gd name="T35" fmla="*/ 42 h 106"/>
                <a:gd name="T36" fmla="*/ 101 w 106"/>
                <a:gd name="T37" fmla="*/ 32 h 106"/>
                <a:gd name="T38" fmla="*/ 97 w 106"/>
                <a:gd name="T39" fmla="*/ 23 h 106"/>
                <a:gd name="T40" fmla="*/ 90 w 106"/>
                <a:gd name="T41" fmla="*/ 16 h 106"/>
                <a:gd name="T42" fmla="*/ 83 w 106"/>
                <a:gd name="T43" fmla="*/ 9 h 106"/>
                <a:gd name="T44" fmla="*/ 74 w 106"/>
                <a:gd name="T45" fmla="*/ 4 h 106"/>
                <a:gd name="T46" fmla="*/ 63 w 106"/>
                <a:gd name="T47" fmla="*/ 1 h 106"/>
                <a:gd name="T48" fmla="*/ 53 w 106"/>
                <a:gd name="T49" fmla="*/ 0 h 106"/>
                <a:gd name="T50" fmla="*/ 43 w 106"/>
                <a:gd name="T51" fmla="*/ 1 h 106"/>
                <a:gd name="T52" fmla="*/ 32 w 106"/>
                <a:gd name="T53" fmla="*/ 4 h 106"/>
                <a:gd name="T54" fmla="*/ 23 w 106"/>
                <a:gd name="T55" fmla="*/ 9 h 106"/>
                <a:gd name="T56" fmla="*/ 16 w 106"/>
                <a:gd name="T57" fmla="*/ 16 h 106"/>
                <a:gd name="T58" fmla="*/ 9 w 106"/>
                <a:gd name="T59" fmla="*/ 23 h 106"/>
                <a:gd name="T60" fmla="*/ 4 w 106"/>
                <a:gd name="T61" fmla="*/ 32 h 106"/>
                <a:gd name="T62" fmla="*/ 1 w 106"/>
                <a:gd name="T63" fmla="*/ 42 h 106"/>
                <a:gd name="T64" fmla="*/ 0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0" y="53"/>
                  </a:moveTo>
                  <a:lnTo>
                    <a:pt x="1" y="63"/>
                  </a:lnTo>
                  <a:lnTo>
                    <a:pt x="4" y="73"/>
                  </a:lnTo>
                  <a:lnTo>
                    <a:pt x="9" y="83"/>
                  </a:lnTo>
                  <a:lnTo>
                    <a:pt x="16" y="90"/>
                  </a:lnTo>
                  <a:lnTo>
                    <a:pt x="23" y="96"/>
                  </a:lnTo>
                  <a:lnTo>
                    <a:pt x="32" y="101"/>
                  </a:lnTo>
                  <a:lnTo>
                    <a:pt x="43" y="105"/>
                  </a:lnTo>
                  <a:lnTo>
                    <a:pt x="53" y="106"/>
                  </a:lnTo>
                  <a:lnTo>
                    <a:pt x="63" y="105"/>
                  </a:lnTo>
                  <a:lnTo>
                    <a:pt x="74" y="101"/>
                  </a:lnTo>
                  <a:lnTo>
                    <a:pt x="83" y="96"/>
                  </a:lnTo>
                  <a:lnTo>
                    <a:pt x="90" y="90"/>
                  </a:lnTo>
                  <a:lnTo>
                    <a:pt x="97" y="83"/>
                  </a:lnTo>
                  <a:lnTo>
                    <a:pt x="101" y="73"/>
                  </a:lnTo>
                  <a:lnTo>
                    <a:pt x="105" y="63"/>
                  </a:lnTo>
                  <a:lnTo>
                    <a:pt x="106" y="53"/>
                  </a:lnTo>
                  <a:lnTo>
                    <a:pt x="105" y="42"/>
                  </a:lnTo>
                  <a:lnTo>
                    <a:pt x="101" y="32"/>
                  </a:lnTo>
                  <a:lnTo>
                    <a:pt x="97" y="23"/>
                  </a:lnTo>
                  <a:lnTo>
                    <a:pt x="90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43" y="1"/>
                  </a:lnTo>
                  <a:lnTo>
                    <a:pt x="32" y="4"/>
                  </a:lnTo>
                  <a:lnTo>
                    <a:pt x="23" y="9"/>
                  </a:lnTo>
                  <a:lnTo>
                    <a:pt x="16" y="16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3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13" name="Rectangle 509"/>
            <p:cNvSpPr>
              <a:spLocks noChangeArrowheads="1"/>
            </p:cNvSpPr>
            <p:nvPr/>
          </p:nvSpPr>
          <p:spPr bwMode="auto">
            <a:xfrm>
              <a:off x="3696" y="1924"/>
              <a:ext cx="9" cy="206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14" name="Rectangle 510"/>
            <p:cNvSpPr>
              <a:spLocks noChangeArrowheads="1"/>
            </p:cNvSpPr>
            <p:nvPr/>
          </p:nvSpPr>
          <p:spPr bwMode="auto">
            <a:xfrm>
              <a:off x="3779" y="1924"/>
              <a:ext cx="9" cy="206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15" name="Rectangle 511"/>
            <p:cNvSpPr>
              <a:spLocks noChangeArrowheads="1"/>
            </p:cNvSpPr>
            <p:nvPr/>
          </p:nvSpPr>
          <p:spPr bwMode="auto">
            <a:xfrm>
              <a:off x="3615" y="1979"/>
              <a:ext cx="81" cy="143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16" name="Rectangle 512"/>
            <p:cNvSpPr>
              <a:spLocks noChangeArrowheads="1"/>
            </p:cNvSpPr>
            <p:nvPr/>
          </p:nvSpPr>
          <p:spPr bwMode="auto">
            <a:xfrm>
              <a:off x="3628" y="1987"/>
              <a:ext cx="68" cy="125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17" name="Line 513"/>
            <p:cNvSpPr>
              <a:spLocks noChangeShapeType="1"/>
            </p:cNvSpPr>
            <p:nvPr/>
          </p:nvSpPr>
          <p:spPr bwMode="auto">
            <a:xfrm>
              <a:off x="3628" y="2052"/>
              <a:ext cx="6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18" name="Line 514"/>
            <p:cNvSpPr>
              <a:spLocks noChangeShapeType="1"/>
            </p:cNvSpPr>
            <p:nvPr/>
          </p:nvSpPr>
          <p:spPr bwMode="auto">
            <a:xfrm>
              <a:off x="3628" y="2063"/>
              <a:ext cx="6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19" name="Line 515"/>
            <p:cNvSpPr>
              <a:spLocks noChangeShapeType="1"/>
            </p:cNvSpPr>
            <p:nvPr/>
          </p:nvSpPr>
          <p:spPr bwMode="auto">
            <a:xfrm flipV="1">
              <a:off x="3538" y="2145"/>
              <a:ext cx="14" cy="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20" name="Line 516"/>
            <p:cNvSpPr>
              <a:spLocks noChangeShapeType="1"/>
            </p:cNvSpPr>
            <p:nvPr/>
          </p:nvSpPr>
          <p:spPr bwMode="auto">
            <a:xfrm flipV="1">
              <a:off x="3561" y="2023"/>
              <a:ext cx="54" cy="1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21" name="Line 517"/>
            <p:cNvSpPr>
              <a:spLocks noChangeShapeType="1"/>
            </p:cNvSpPr>
            <p:nvPr/>
          </p:nvSpPr>
          <p:spPr bwMode="auto">
            <a:xfrm flipV="1">
              <a:off x="3628" y="1987"/>
              <a:ext cx="5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22" name="Line 518"/>
            <p:cNvSpPr>
              <a:spLocks noChangeShapeType="1"/>
            </p:cNvSpPr>
            <p:nvPr/>
          </p:nvSpPr>
          <p:spPr bwMode="auto">
            <a:xfrm flipV="1">
              <a:off x="3638" y="1966"/>
              <a:ext cx="7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23" name="Line 519"/>
            <p:cNvSpPr>
              <a:spLocks noChangeShapeType="1"/>
            </p:cNvSpPr>
            <p:nvPr/>
          </p:nvSpPr>
          <p:spPr bwMode="auto">
            <a:xfrm flipV="1">
              <a:off x="3568" y="2145"/>
              <a:ext cx="16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24" name="Line 520"/>
            <p:cNvSpPr>
              <a:spLocks noChangeShapeType="1"/>
            </p:cNvSpPr>
            <p:nvPr/>
          </p:nvSpPr>
          <p:spPr bwMode="auto">
            <a:xfrm flipV="1">
              <a:off x="3592" y="2084"/>
              <a:ext cx="23" cy="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25" name="Line 521"/>
            <p:cNvSpPr>
              <a:spLocks noChangeShapeType="1"/>
            </p:cNvSpPr>
            <p:nvPr/>
          </p:nvSpPr>
          <p:spPr bwMode="auto">
            <a:xfrm flipV="1">
              <a:off x="3632" y="1987"/>
              <a:ext cx="32" cy="6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26" name="Rectangle 522"/>
            <p:cNvSpPr>
              <a:spLocks noChangeArrowheads="1"/>
            </p:cNvSpPr>
            <p:nvPr/>
          </p:nvSpPr>
          <p:spPr bwMode="auto">
            <a:xfrm>
              <a:off x="3617" y="2145"/>
              <a:ext cx="13" cy="53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27" name="Rectangle 523"/>
            <p:cNvSpPr>
              <a:spLocks noChangeArrowheads="1"/>
            </p:cNvSpPr>
            <p:nvPr/>
          </p:nvSpPr>
          <p:spPr bwMode="auto">
            <a:xfrm>
              <a:off x="3696" y="2145"/>
              <a:ext cx="9" cy="53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28" name="Rectangle 524"/>
            <p:cNvSpPr>
              <a:spLocks noChangeArrowheads="1"/>
            </p:cNvSpPr>
            <p:nvPr/>
          </p:nvSpPr>
          <p:spPr bwMode="auto">
            <a:xfrm>
              <a:off x="3779" y="2145"/>
              <a:ext cx="9" cy="55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29" name="Rectangle 525"/>
            <p:cNvSpPr>
              <a:spLocks noChangeArrowheads="1"/>
            </p:cNvSpPr>
            <p:nvPr/>
          </p:nvSpPr>
          <p:spPr bwMode="auto">
            <a:xfrm>
              <a:off x="3696" y="2209"/>
              <a:ext cx="9" cy="1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30" name="Rectangle 526"/>
            <p:cNvSpPr>
              <a:spLocks noChangeArrowheads="1"/>
            </p:cNvSpPr>
            <p:nvPr/>
          </p:nvSpPr>
          <p:spPr bwMode="auto">
            <a:xfrm>
              <a:off x="3779" y="2209"/>
              <a:ext cx="9" cy="1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31" name="Rectangle 527"/>
            <p:cNvSpPr>
              <a:spLocks noChangeArrowheads="1"/>
            </p:cNvSpPr>
            <p:nvPr/>
          </p:nvSpPr>
          <p:spPr bwMode="auto">
            <a:xfrm>
              <a:off x="3705" y="2170"/>
              <a:ext cx="74" cy="1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32" name="Rectangle 528"/>
            <p:cNvSpPr>
              <a:spLocks noChangeArrowheads="1"/>
            </p:cNvSpPr>
            <p:nvPr/>
          </p:nvSpPr>
          <p:spPr bwMode="auto">
            <a:xfrm>
              <a:off x="3705" y="2101"/>
              <a:ext cx="74" cy="1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33" name="Freeform 529"/>
            <p:cNvSpPr>
              <a:spLocks/>
            </p:cNvSpPr>
            <p:nvPr/>
          </p:nvSpPr>
          <p:spPr bwMode="auto">
            <a:xfrm>
              <a:off x="2170" y="2129"/>
              <a:ext cx="526" cy="138"/>
            </a:xfrm>
            <a:custGeom>
              <a:avLst/>
              <a:gdLst>
                <a:gd name="T0" fmla="*/ 1052 w 1052"/>
                <a:gd name="T1" fmla="*/ 0 h 276"/>
                <a:gd name="T2" fmla="*/ 0 w 1052"/>
                <a:gd name="T3" fmla="*/ 0 h 276"/>
                <a:gd name="T4" fmla="*/ 0 w 1052"/>
                <a:gd name="T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2" h="276">
                  <a:moveTo>
                    <a:pt x="1052" y="0"/>
                  </a:move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34" name="Rectangle 530"/>
            <p:cNvSpPr>
              <a:spLocks noChangeArrowheads="1"/>
            </p:cNvSpPr>
            <p:nvPr/>
          </p:nvSpPr>
          <p:spPr bwMode="auto">
            <a:xfrm>
              <a:off x="2170" y="2200"/>
              <a:ext cx="526" cy="1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35" name="Freeform 531"/>
            <p:cNvSpPr>
              <a:spLocks/>
            </p:cNvSpPr>
            <p:nvPr/>
          </p:nvSpPr>
          <p:spPr bwMode="auto">
            <a:xfrm>
              <a:off x="2183" y="2145"/>
              <a:ext cx="513" cy="55"/>
            </a:xfrm>
            <a:custGeom>
              <a:avLst/>
              <a:gdLst>
                <a:gd name="T0" fmla="*/ 1025 w 1025"/>
                <a:gd name="T1" fmla="*/ 0 h 108"/>
                <a:gd name="T2" fmla="*/ 0 w 1025"/>
                <a:gd name="T3" fmla="*/ 0 h 108"/>
                <a:gd name="T4" fmla="*/ 0 w 1025"/>
                <a:gd name="T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5" h="108">
                  <a:moveTo>
                    <a:pt x="1025" y="0"/>
                  </a:moveTo>
                  <a:lnTo>
                    <a:pt x="0" y="0"/>
                  </a:lnTo>
                  <a:lnTo>
                    <a:pt x="0" y="108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36" name="Line 532"/>
            <p:cNvSpPr>
              <a:spLocks noChangeShapeType="1"/>
            </p:cNvSpPr>
            <p:nvPr/>
          </p:nvSpPr>
          <p:spPr bwMode="auto">
            <a:xfrm flipH="1">
              <a:off x="1764" y="2260"/>
              <a:ext cx="5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37" name="Line 533"/>
            <p:cNvSpPr>
              <a:spLocks noChangeShapeType="1"/>
            </p:cNvSpPr>
            <p:nvPr/>
          </p:nvSpPr>
          <p:spPr bwMode="auto">
            <a:xfrm flipH="1">
              <a:off x="1756" y="2274"/>
              <a:ext cx="6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38" name="Line 534"/>
            <p:cNvSpPr>
              <a:spLocks noChangeShapeType="1"/>
            </p:cNvSpPr>
            <p:nvPr/>
          </p:nvSpPr>
          <p:spPr bwMode="auto">
            <a:xfrm>
              <a:off x="2183" y="2211"/>
              <a:ext cx="1" cy="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39" name="Freeform 535"/>
            <p:cNvSpPr>
              <a:spLocks/>
            </p:cNvSpPr>
            <p:nvPr/>
          </p:nvSpPr>
          <p:spPr bwMode="auto">
            <a:xfrm>
              <a:off x="2333" y="2211"/>
              <a:ext cx="119" cy="115"/>
            </a:xfrm>
            <a:custGeom>
              <a:avLst/>
              <a:gdLst>
                <a:gd name="T0" fmla="*/ 0 w 238"/>
                <a:gd name="T1" fmla="*/ 231 h 231"/>
                <a:gd name="T2" fmla="*/ 0 w 238"/>
                <a:gd name="T3" fmla="*/ 38 h 231"/>
                <a:gd name="T4" fmla="*/ 238 w 238"/>
                <a:gd name="T5" fmla="*/ 38 h 231"/>
                <a:gd name="T6" fmla="*/ 238 w 238"/>
                <a:gd name="T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231">
                  <a:moveTo>
                    <a:pt x="0" y="231"/>
                  </a:moveTo>
                  <a:lnTo>
                    <a:pt x="0" y="38"/>
                  </a:lnTo>
                  <a:lnTo>
                    <a:pt x="238" y="38"/>
                  </a:lnTo>
                  <a:lnTo>
                    <a:pt x="238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40" name="Line 536"/>
            <p:cNvSpPr>
              <a:spLocks noChangeShapeType="1"/>
            </p:cNvSpPr>
            <p:nvPr/>
          </p:nvSpPr>
          <p:spPr bwMode="auto">
            <a:xfrm flipH="1">
              <a:off x="2170" y="2133"/>
              <a:ext cx="5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41" name="Line 537"/>
            <p:cNvSpPr>
              <a:spLocks noChangeShapeType="1"/>
            </p:cNvSpPr>
            <p:nvPr/>
          </p:nvSpPr>
          <p:spPr bwMode="auto">
            <a:xfrm>
              <a:off x="2356" y="2211"/>
              <a:ext cx="1" cy="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42" name="Line 538"/>
            <p:cNvSpPr>
              <a:spLocks noChangeShapeType="1"/>
            </p:cNvSpPr>
            <p:nvPr/>
          </p:nvSpPr>
          <p:spPr bwMode="auto">
            <a:xfrm flipV="1">
              <a:off x="2438" y="2211"/>
              <a:ext cx="1" cy="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43" name="Line 539"/>
            <p:cNvSpPr>
              <a:spLocks noChangeShapeType="1"/>
            </p:cNvSpPr>
            <p:nvPr/>
          </p:nvSpPr>
          <p:spPr bwMode="auto">
            <a:xfrm>
              <a:off x="2438" y="2145"/>
              <a:ext cx="1" cy="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44" name="Line 540"/>
            <p:cNvSpPr>
              <a:spLocks noChangeShapeType="1"/>
            </p:cNvSpPr>
            <p:nvPr/>
          </p:nvSpPr>
          <p:spPr bwMode="auto">
            <a:xfrm>
              <a:off x="2452" y="2145"/>
              <a:ext cx="1" cy="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45" name="Rectangle 541"/>
            <p:cNvSpPr>
              <a:spLocks noChangeArrowheads="1"/>
            </p:cNvSpPr>
            <p:nvPr/>
          </p:nvSpPr>
          <p:spPr bwMode="auto">
            <a:xfrm>
              <a:off x="1697" y="2275"/>
              <a:ext cx="474" cy="18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46" name="Rectangle 542"/>
            <p:cNvSpPr>
              <a:spLocks noChangeArrowheads="1"/>
            </p:cNvSpPr>
            <p:nvPr/>
          </p:nvSpPr>
          <p:spPr bwMode="auto">
            <a:xfrm>
              <a:off x="546" y="2275"/>
              <a:ext cx="779" cy="18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47" name="Freeform 543"/>
            <p:cNvSpPr>
              <a:spLocks/>
            </p:cNvSpPr>
            <p:nvPr/>
          </p:nvSpPr>
          <p:spPr bwMode="auto">
            <a:xfrm>
              <a:off x="1483" y="2129"/>
              <a:ext cx="513" cy="131"/>
            </a:xfrm>
            <a:custGeom>
              <a:avLst/>
              <a:gdLst>
                <a:gd name="T0" fmla="*/ 1024 w 1024"/>
                <a:gd name="T1" fmla="*/ 261 h 261"/>
                <a:gd name="T2" fmla="*/ 1024 w 1024"/>
                <a:gd name="T3" fmla="*/ 0 h 261"/>
                <a:gd name="T4" fmla="*/ 0 w 1024"/>
                <a:gd name="T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4" h="261">
                  <a:moveTo>
                    <a:pt x="1024" y="261"/>
                  </a:moveTo>
                  <a:lnTo>
                    <a:pt x="1024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48" name="Freeform 544"/>
            <p:cNvSpPr>
              <a:spLocks/>
            </p:cNvSpPr>
            <p:nvPr/>
          </p:nvSpPr>
          <p:spPr bwMode="auto">
            <a:xfrm>
              <a:off x="1483" y="2145"/>
              <a:ext cx="499" cy="115"/>
            </a:xfrm>
            <a:custGeom>
              <a:avLst/>
              <a:gdLst>
                <a:gd name="T0" fmla="*/ 998 w 998"/>
                <a:gd name="T1" fmla="*/ 228 h 228"/>
                <a:gd name="T2" fmla="*/ 998 w 998"/>
                <a:gd name="T3" fmla="*/ 0 h 228"/>
                <a:gd name="T4" fmla="*/ 0 w 998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8" h="228">
                  <a:moveTo>
                    <a:pt x="998" y="228"/>
                  </a:moveTo>
                  <a:lnTo>
                    <a:pt x="998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49" name="Line 545"/>
            <p:cNvSpPr>
              <a:spLocks noChangeShapeType="1"/>
            </p:cNvSpPr>
            <p:nvPr/>
          </p:nvSpPr>
          <p:spPr bwMode="auto">
            <a:xfrm flipH="1">
              <a:off x="1483" y="2133"/>
              <a:ext cx="5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50" name="Line 546"/>
            <p:cNvSpPr>
              <a:spLocks noChangeShapeType="1"/>
            </p:cNvSpPr>
            <p:nvPr/>
          </p:nvSpPr>
          <p:spPr bwMode="auto">
            <a:xfrm flipH="1">
              <a:off x="309" y="2135"/>
              <a:ext cx="10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51" name="Line 547"/>
            <p:cNvSpPr>
              <a:spLocks noChangeShapeType="1"/>
            </p:cNvSpPr>
            <p:nvPr/>
          </p:nvSpPr>
          <p:spPr bwMode="auto">
            <a:xfrm>
              <a:off x="366" y="214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52" name="Line 548"/>
            <p:cNvSpPr>
              <a:spLocks noChangeShapeType="1"/>
            </p:cNvSpPr>
            <p:nvPr/>
          </p:nvSpPr>
          <p:spPr bwMode="auto">
            <a:xfrm>
              <a:off x="366" y="2208"/>
              <a:ext cx="1" cy="10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53" name="Line 549"/>
            <p:cNvSpPr>
              <a:spLocks noChangeShapeType="1"/>
            </p:cNvSpPr>
            <p:nvPr/>
          </p:nvSpPr>
          <p:spPr bwMode="auto">
            <a:xfrm>
              <a:off x="398" y="214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54" name="Line 550"/>
            <p:cNvSpPr>
              <a:spLocks noChangeShapeType="1"/>
            </p:cNvSpPr>
            <p:nvPr/>
          </p:nvSpPr>
          <p:spPr bwMode="auto">
            <a:xfrm>
              <a:off x="398" y="2208"/>
              <a:ext cx="1" cy="10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55" name="Line 551"/>
            <p:cNvSpPr>
              <a:spLocks noChangeShapeType="1"/>
            </p:cNvSpPr>
            <p:nvPr/>
          </p:nvSpPr>
          <p:spPr bwMode="auto">
            <a:xfrm>
              <a:off x="514" y="214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56" name="Line 552"/>
            <p:cNvSpPr>
              <a:spLocks noChangeShapeType="1"/>
            </p:cNvSpPr>
            <p:nvPr/>
          </p:nvSpPr>
          <p:spPr bwMode="auto">
            <a:xfrm>
              <a:off x="547" y="214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57" name="Line 553"/>
            <p:cNvSpPr>
              <a:spLocks noChangeShapeType="1"/>
            </p:cNvSpPr>
            <p:nvPr/>
          </p:nvSpPr>
          <p:spPr bwMode="auto">
            <a:xfrm>
              <a:off x="514" y="2208"/>
              <a:ext cx="1" cy="10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58" name="Line 554"/>
            <p:cNvSpPr>
              <a:spLocks noChangeShapeType="1"/>
            </p:cNvSpPr>
            <p:nvPr/>
          </p:nvSpPr>
          <p:spPr bwMode="auto">
            <a:xfrm>
              <a:off x="547" y="2208"/>
              <a:ext cx="1" cy="10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59" name="Line 555"/>
            <p:cNvSpPr>
              <a:spLocks noChangeShapeType="1"/>
            </p:cNvSpPr>
            <p:nvPr/>
          </p:nvSpPr>
          <p:spPr bwMode="auto">
            <a:xfrm>
              <a:off x="734" y="214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60" name="Line 556"/>
            <p:cNvSpPr>
              <a:spLocks noChangeShapeType="1"/>
            </p:cNvSpPr>
            <p:nvPr/>
          </p:nvSpPr>
          <p:spPr bwMode="auto">
            <a:xfrm>
              <a:off x="767" y="214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61" name="Freeform 557"/>
            <p:cNvSpPr>
              <a:spLocks/>
            </p:cNvSpPr>
            <p:nvPr/>
          </p:nvSpPr>
          <p:spPr bwMode="auto">
            <a:xfrm>
              <a:off x="643" y="2266"/>
              <a:ext cx="602" cy="9"/>
            </a:xfrm>
            <a:custGeom>
              <a:avLst/>
              <a:gdLst>
                <a:gd name="T0" fmla="*/ 0 w 1205"/>
                <a:gd name="T1" fmla="*/ 18 h 18"/>
                <a:gd name="T2" fmla="*/ 0 w 1205"/>
                <a:gd name="T3" fmla="*/ 0 h 18"/>
                <a:gd name="T4" fmla="*/ 1205 w 1205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5" h="18">
                  <a:moveTo>
                    <a:pt x="0" y="18"/>
                  </a:moveTo>
                  <a:lnTo>
                    <a:pt x="0" y="0"/>
                  </a:lnTo>
                  <a:lnTo>
                    <a:pt x="1205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62" name="Line 558"/>
            <p:cNvSpPr>
              <a:spLocks noChangeShapeType="1"/>
            </p:cNvSpPr>
            <p:nvPr/>
          </p:nvSpPr>
          <p:spPr bwMode="auto">
            <a:xfrm>
              <a:off x="960" y="214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63" name="Line 559"/>
            <p:cNvSpPr>
              <a:spLocks noChangeShapeType="1"/>
            </p:cNvSpPr>
            <p:nvPr/>
          </p:nvSpPr>
          <p:spPr bwMode="auto">
            <a:xfrm>
              <a:off x="991" y="2145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64" name="Line 560"/>
            <p:cNvSpPr>
              <a:spLocks noChangeShapeType="1"/>
            </p:cNvSpPr>
            <p:nvPr/>
          </p:nvSpPr>
          <p:spPr bwMode="auto">
            <a:xfrm>
              <a:off x="734" y="2208"/>
              <a:ext cx="1" cy="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65" name="Line 561"/>
            <p:cNvSpPr>
              <a:spLocks noChangeShapeType="1"/>
            </p:cNvSpPr>
            <p:nvPr/>
          </p:nvSpPr>
          <p:spPr bwMode="auto">
            <a:xfrm>
              <a:off x="767" y="2208"/>
              <a:ext cx="1" cy="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66" name="Line 562"/>
            <p:cNvSpPr>
              <a:spLocks noChangeShapeType="1"/>
            </p:cNvSpPr>
            <p:nvPr/>
          </p:nvSpPr>
          <p:spPr bwMode="auto">
            <a:xfrm>
              <a:off x="959" y="2208"/>
              <a:ext cx="1" cy="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67" name="Line 563"/>
            <p:cNvSpPr>
              <a:spLocks noChangeShapeType="1"/>
            </p:cNvSpPr>
            <p:nvPr/>
          </p:nvSpPr>
          <p:spPr bwMode="auto">
            <a:xfrm>
              <a:off x="991" y="2208"/>
              <a:ext cx="1" cy="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68" name="Freeform 564"/>
            <p:cNvSpPr>
              <a:spLocks/>
            </p:cNvSpPr>
            <p:nvPr/>
          </p:nvSpPr>
          <p:spPr bwMode="auto">
            <a:xfrm>
              <a:off x="2894" y="2333"/>
              <a:ext cx="21" cy="881"/>
            </a:xfrm>
            <a:custGeom>
              <a:avLst/>
              <a:gdLst>
                <a:gd name="T0" fmla="*/ 0 w 42"/>
                <a:gd name="T1" fmla="*/ 1751 h 1762"/>
                <a:gd name="T2" fmla="*/ 0 w 42"/>
                <a:gd name="T3" fmla="*/ 0 h 1762"/>
                <a:gd name="T4" fmla="*/ 42 w 42"/>
                <a:gd name="T5" fmla="*/ 0 h 1762"/>
                <a:gd name="T6" fmla="*/ 42 w 42"/>
                <a:gd name="T7" fmla="*/ 1751 h 1762"/>
                <a:gd name="T8" fmla="*/ 39 w 42"/>
                <a:gd name="T9" fmla="*/ 1754 h 1762"/>
                <a:gd name="T10" fmla="*/ 38 w 42"/>
                <a:gd name="T11" fmla="*/ 1754 h 1762"/>
                <a:gd name="T12" fmla="*/ 38 w 42"/>
                <a:gd name="T13" fmla="*/ 1755 h 1762"/>
                <a:gd name="T14" fmla="*/ 37 w 42"/>
                <a:gd name="T15" fmla="*/ 1755 h 1762"/>
                <a:gd name="T16" fmla="*/ 37 w 42"/>
                <a:gd name="T17" fmla="*/ 1757 h 1762"/>
                <a:gd name="T18" fmla="*/ 34 w 42"/>
                <a:gd name="T19" fmla="*/ 1757 h 1762"/>
                <a:gd name="T20" fmla="*/ 34 w 42"/>
                <a:gd name="T21" fmla="*/ 1758 h 1762"/>
                <a:gd name="T22" fmla="*/ 33 w 42"/>
                <a:gd name="T23" fmla="*/ 1758 h 1762"/>
                <a:gd name="T24" fmla="*/ 33 w 42"/>
                <a:gd name="T25" fmla="*/ 1759 h 1762"/>
                <a:gd name="T26" fmla="*/ 31 w 42"/>
                <a:gd name="T27" fmla="*/ 1759 h 1762"/>
                <a:gd name="T28" fmla="*/ 31 w 42"/>
                <a:gd name="T29" fmla="*/ 1760 h 1762"/>
                <a:gd name="T30" fmla="*/ 28 w 42"/>
                <a:gd name="T31" fmla="*/ 1760 h 1762"/>
                <a:gd name="T32" fmla="*/ 27 w 42"/>
                <a:gd name="T33" fmla="*/ 1761 h 1762"/>
                <a:gd name="T34" fmla="*/ 24 w 42"/>
                <a:gd name="T35" fmla="*/ 1761 h 1762"/>
                <a:gd name="T36" fmla="*/ 24 w 42"/>
                <a:gd name="T37" fmla="*/ 1762 h 1762"/>
                <a:gd name="T38" fmla="*/ 15 w 42"/>
                <a:gd name="T39" fmla="*/ 1762 h 1762"/>
                <a:gd name="T40" fmla="*/ 13 w 42"/>
                <a:gd name="T41" fmla="*/ 1761 h 1762"/>
                <a:gd name="T42" fmla="*/ 11 w 42"/>
                <a:gd name="T43" fmla="*/ 1761 h 1762"/>
                <a:gd name="T44" fmla="*/ 10 w 42"/>
                <a:gd name="T45" fmla="*/ 1760 h 1762"/>
                <a:gd name="T46" fmla="*/ 9 w 42"/>
                <a:gd name="T47" fmla="*/ 1760 h 1762"/>
                <a:gd name="T48" fmla="*/ 8 w 42"/>
                <a:gd name="T49" fmla="*/ 1759 h 1762"/>
                <a:gd name="T50" fmla="*/ 7 w 42"/>
                <a:gd name="T51" fmla="*/ 1759 h 1762"/>
                <a:gd name="T52" fmla="*/ 7 w 42"/>
                <a:gd name="T53" fmla="*/ 1758 h 1762"/>
                <a:gd name="T54" fmla="*/ 4 w 42"/>
                <a:gd name="T55" fmla="*/ 1758 h 1762"/>
                <a:gd name="T56" fmla="*/ 4 w 42"/>
                <a:gd name="T57" fmla="*/ 1757 h 1762"/>
                <a:gd name="T58" fmla="*/ 3 w 42"/>
                <a:gd name="T59" fmla="*/ 1757 h 1762"/>
                <a:gd name="T60" fmla="*/ 3 w 42"/>
                <a:gd name="T61" fmla="*/ 1755 h 1762"/>
                <a:gd name="T62" fmla="*/ 2 w 42"/>
                <a:gd name="T63" fmla="*/ 1755 h 1762"/>
                <a:gd name="T64" fmla="*/ 0 w 42"/>
                <a:gd name="T65" fmla="*/ 1753 h 1762"/>
                <a:gd name="T66" fmla="*/ 0 w 42"/>
                <a:gd name="T67" fmla="*/ 1751 h 1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1762">
                  <a:moveTo>
                    <a:pt x="0" y="1751"/>
                  </a:moveTo>
                  <a:lnTo>
                    <a:pt x="0" y="0"/>
                  </a:lnTo>
                  <a:lnTo>
                    <a:pt x="42" y="0"/>
                  </a:lnTo>
                  <a:lnTo>
                    <a:pt x="42" y="1751"/>
                  </a:lnTo>
                  <a:lnTo>
                    <a:pt x="39" y="1754"/>
                  </a:lnTo>
                  <a:lnTo>
                    <a:pt x="38" y="1754"/>
                  </a:lnTo>
                  <a:lnTo>
                    <a:pt x="38" y="1755"/>
                  </a:lnTo>
                  <a:lnTo>
                    <a:pt x="37" y="1755"/>
                  </a:lnTo>
                  <a:lnTo>
                    <a:pt x="37" y="1757"/>
                  </a:lnTo>
                  <a:lnTo>
                    <a:pt x="34" y="1757"/>
                  </a:lnTo>
                  <a:lnTo>
                    <a:pt x="34" y="1758"/>
                  </a:lnTo>
                  <a:lnTo>
                    <a:pt x="33" y="1758"/>
                  </a:lnTo>
                  <a:lnTo>
                    <a:pt x="33" y="1759"/>
                  </a:lnTo>
                  <a:lnTo>
                    <a:pt x="31" y="1759"/>
                  </a:lnTo>
                  <a:lnTo>
                    <a:pt x="31" y="1760"/>
                  </a:lnTo>
                  <a:lnTo>
                    <a:pt x="28" y="1760"/>
                  </a:lnTo>
                  <a:lnTo>
                    <a:pt x="27" y="1761"/>
                  </a:lnTo>
                  <a:lnTo>
                    <a:pt x="24" y="1761"/>
                  </a:lnTo>
                  <a:lnTo>
                    <a:pt x="24" y="1762"/>
                  </a:lnTo>
                  <a:lnTo>
                    <a:pt x="15" y="1762"/>
                  </a:lnTo>
                  <a:lnTo>
                    <a:pt x="13" y="1761"/>
                  </a:lnTo>
                  <a:lnTo>
                    <a:pt x="11" y="1761"/>
                  </a:lnTo>
                  <a:lnTo>
                    <a:pt x="10" y="1760"/>
                  </a:lnTo>
                  <a:lnTo>
                    <a:pt x="9" y="1760"/>
                  </a:lnTo>
                  <a:lnTo>
                    <a:pt x="8" y="1759"/>
                  </a:lnTo>
                  <a:lnTo>
                    <a:pt x="7" y="1759"/>
                  </a:lnTo>
                  <a:lnTo>
                    <a:pt x="7" y="1758"/>
                  </a:lnTo>
                  <a:lnTo>
                    <a:pt x="4" y="1758"/>
                  </a:lnTo>
                  <a:lnTo>
                    <a:pt x="4" y="1757"/>
                  </a:lnTo>
                  <a:lnTo>
                    <a:pt x="3" y="1757"/>
                  </a:lnTo>
                  <a:lnTo>
                    <a:pt x="3" y="1755"/>
                  </a:lnTo>
                  <a:lnTo>
                    <a:pt x="2" y="1755"/>
                  </a:lnTo>
                  <a:lnTo>
                    <a:pt x="0" y="1753"/>
                  </a:lnTo>
                  <a:lnTo>
                    <a:pt x="0" y="1751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69" name="Rectangle 565"/>
            <p:cNvSpPr>
              <a:spLocks noChangeArrowheads="1"/>
            </p:cNvSpPr>
            <p:nvPr/>
          </p:nvSpPr>
          <p:spPr bwMode="auto">
            <a:xfrm>
              <a:off x="2874" y="2413"/>
              <a:ext cx="60" cy="15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70" name="Freeform 566"/>
            <p:cNvSpPr>
              <a:spLocks/>
            </p:cNvSpPr>
            <p:nvPr/>
          </p:nvSpPr>
          <p:spPr bwMode="auto">
            <a:xfrm>
              <a:off x="2880" y="2307"/>
              <a:ext cx="32" cy="26"/>
            </a:xfrm>
            <a:custGeom>
              <a:avLst/>
              <a:gdLst>
                <a:gd name="T0" fmla="*/ 59 w 63"/>
                <a:gd name="T1" fmla="*/ 50 h 51"/>
                <a:gd name="T2" fmla="*/ 60 w 63"/>
                <a:gd name="T3" fmla="*/ 47 h 51"/>
                <a:gd name="T4" fmla="*/ 61 w 63"/>
                <a:gd name="T5" fmla="*/ 42 h 51"/>
                <a:gd name="T6" fmla="*/ 62 w 63"/>
                <a:gd name="T7" fmla="*/ 34 h 51"/>
                <a:gd name="T8" fmla="*/ 63 w 63"/>
                <a:gd name="T9" fmla="*/ 28 h 51"/>
                <a:gd name="T10" fmla="*/ 62 w 63"/>
                <a:gd name="T11" fmla="*/ 23 h 51"/>
                <a:gd name="T12" fmla="*/ 61 w 63"/>
                <a:gd name="T13" fmla="*/ 19 h 51"/>
                <a:gd name="T14" fmla="*/ 60 w 63"/>
                <a:gd name="T15" fmla="*/ 17 h 51"/>
                <a:gd name="T16" fmla="*/ 59 w 63"/>
                <a:gd name="T17" fmla="*/ 16 h 51"/>
                <a:gd name="T18" fmla="*/ 56 w 63"/>
                <a:gd name="T19" fmla="*/ 12 h 51"/>
                <a:gd name="T20" fmla="*/ 54 w 63"/>
                <a:gd name="T21" fmla="*/ 11 h 51"/>
                <a:gd name="T22" fmla="*/ 53 w 63"/>
                <a:gd name="T23" fmla="*/ 10 h 51"/>
                <a:gd name="T24" fmla="*/ 51 w 63"/>
                <a:gd name="T25" fmla="*/ 9 h 51"/>
                <a:gd name="T26" fmla="*/ 47 w 63"/>
                <a:gd name="T27" fmla="*/ 7 h 51"/>
                <a:gd name="T28" fmla="*/ 45 w 63"/>
                <a:gd name="T29" fmla="*/ 5 h 51"/>
                <a:gd name="T30" fmla="*/ 43 w 63"/>
                <a:gd name="T31" fmla="*/ 4 h 51"/>
                <a:gd name="T32" fmla="*/ 39 w 63"/>
                <a:gd name="T33" fmla="*/ 3 h 51"/>
                <a:gd name="T34" fmla="*/ 36 w 63"/>
                <a:gd name="T35" fmla="*/ 2 h 51"/>
                <a:gd name="T36" fmla="*/ 30 w 63"/>
                <a:gd name="T37" fmla="*/ 1 h 51"/>
                <a:gd name="T38" fmla="*/ 25 w 63"/>
                <a:gd name="T39" fmla="*/ 0 h 51"/>
                <a:gd name="T40" fmla="*/ 21 w 63"/>
                <a:gd name="T41" fmla="*/ 1 h 51"/>
                <a:gd name="T42" fmla="*/ 18 w 63"/>
                <a:gd name="T43" fmla="*/ 2 h 51"/>
                <a:gd name="T44" fmla="*/ 14 w 63"/>
                <a:gd name="T45" fmla="*/ 5 h 51"/>
                <a:gd name="T46" fmla="*/ 10 w 63"/>
                <a:gd name="T47" fmla="*/ 8 h 51"/>
                <a:gd name="T48" fmla="*/ 8 w 63"/>
                <a:gd name="T49" fmla="*/ 11 h 51"/>
                <a:gd name="T50" fmla="*/ 6 w 63"/>
                <a:gd name="T51" fmla="*/ 12 h 51"/>
                <a:gd name="T52" fmla="*/ 5 w 63"/>
                <a:gd name="T53" fmla="*/ 15 h 51"/>
                <a:gd name="T54" fmla="*/ 2 w 63"/>
                <a:gd name="T55" fmla="*/ 18 h 51"/>
                <a:gd name="T56" fmla="*/ 1 w 63"/>
                <a:gd name="T57" fmla="*/ 20 h 51"/>
                <a:gd name="T58" fmla="*/ 2 w 63"/>
                <a:gd name="T59" fmla="*/ 24 h 51"/>
                <a:gd name="T60" fmla="*/ 25 w 63"/>
                <a:gd name="T61" fmla="*/ 25 h 51"/>
                <a:gd name="T62" fmla="*/ 32 w 63"/>
                <a:gd name="T63" fmla="*/ 26 h 51"/>
                <a:gd name="T64" fmla="*/ 37 w 63"/>
                <a:gd name="T65" fmla="*/ 30 h 51"/>
                <a:gd name="T66" fmla="*/ 38 w 63"/>
                <a:gd name="T67" fmla="*/ 31 h 51"/>
                <a:gd name="T68" fmla="*/ 39 w 63"/>
                <a:gd name="T69" fmla="*/ 33 h 51"/>
                <a:gd name="T70" fmla="*/ 38 w 63"/>
                <a:gd name="T71" fmla="*/ 47 h 51"/>
                <a:gd name="T72" fmla="*/ 37 w 63"/>
                <a:gd name="T73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51">
                  <a:moveTo>
                    <a:pt x="59" y="51"/>
                  </a:moveTo>
                  <a:lnTo>
                    <a:pt x="59" y="50"/>
                  </a:lnTo>
                  <a:lnTo>
                    <a:pt x="60" y="49"/>
                  </a:lnTo>
                  <a:lnTo>
                    <a:pt x="60" y="47"/>
                  </a:lnTo>
                  <a:lnTo>
                    <a:pt x="61" y="46"/>
                  </a:lnTo>
                  <a:lnTo>
                    <a:pt x="61" y="42"/>
                  </a:lnTo>
                  <a:lnTo>
                    <a:pt x="62" y="41"/>
                  </a:lnTo>
                  <a:lnTo>
                    <a:pt x="62" y="34"/>
                  </a:lnTo>
                  <a:lnTo>
                    <a:pt x="63" y="33"/>
                  </a:lnTo>
                  <a:lnTo>
                    <a:pt x="63" y="28"/>
                  </a:lnTo>
                  <a:lnTo>
                    <a:pt x="62" y="27"/>
                  </a:lnTo>
                  <a:lnTo>
                    <a:pt x="62" y="23"/>
                  </a:lnTo>
                  <a:lnTo>
                    <a:pt x="61" y="22"/>
                  </a:lnTo>
                  <a:lnTo>
                    <a:pt x="61" y="19"/>
                  </a:lnTo>
                  <a:lnTo>
                    <a:pt x="60" y="18"/>
                  </a:lnTo>
                  <a:lnTo>
                    <a:pt x="60" y="17"/>
                  </a:lnTo>
                  <a:lnTo>
                    <a:pt x="59" y="17"/>
                  </a:lnTo>
                  <a:lnTo>
                    <a:pt x="59" y="16"/>
                  </a:lnTo>
                  <a:lnTo>
                    <a:pt x="56" y="13"/>
                  </a:lnTo>
                  <a:lnTo>
                    <a:pt x="56" y="12"/>
                  </a:lnTo>
                  <a:lnTo>
                    <a:pt x="55" y="12"/>
                  </a:lnTo>
                  <a:lnTo>
                    <a:pt x="54" y="11"/>
                  </a:lnTo>
                  <a:lnTo>
                    <a:pt x="54" y="10"/>
                  </a:lnTo>
                  <a:lnTo>
                    <a:pt x="53" y="10"/>
                  </a:lnTo>
                  <a:lnTo>
                    <a:pt x="52" y="9"/>
                  </a:lnTo>
                  <a:lnTo>
                    <a:pt x="51" y="9"/>
                  </a:lnTo>
                  <a:lnTo>
                    <a:pt x="48" y="7"/>
                  </a:lnTo>
                  <a:lnTo>
                    <a:pt x="47" y="7"/>
                  </a:lnTo>
                  <a:lnTo>
                    <a:pt x="46" y="5"/>
                  </a:lnTo>
                  <a:lnTo>
                    <a:pt x="45" y="5"/>
                  </a:lnTo>
                  <a:lnTo>
                    <a:pt x="44" y="4"/>
                  </a:lnTo>
                  <a:lnTo>
                    <a:pt x="43" y="4"/>
                  </a:lnTo>
                  <a:lnTo>
                    <a:pt x="41" y="3"/>
                  </a:lnTo>
                  <a:lnTo>
                    <a:pt x="39" y="3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5" y="1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6" y="12"/>
                  </a:lnTo>
                  <a:lnTo>
                    <a:pt x="5" y="13"/>
                  </a:lnTo>
                  <a:lnTo>
                    <a:pt x="5" y="15"/>
                  </a:lnTo>
                  <a:lnTo>
                    <a:pt x="2" y="17"/>
                  </a:lnTo>
                  <a:lnTo>
                    <a:pt x="2" y="18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4" y="24"/>
                  </a:lnTo>
                  <a:lnTo>
                    <a:pt x="25" y="25"/>
                  </a:lnTo>
                  <a:lnTo>
                    <a:pt x="31" y="25"/>
                  </a:lnTo>
                  <a:lnTo>
                    <a:pt x="32" y="26"/>
                  </a:lnTo>
                  <a:lnTo>
                    <a:pt x="33" y="26"/>
                  </a:lnTo>
                  <a:lnTo>
                    <a:pt x="37" y="30"/>
                  </a:lnTo>
                  <a:lnTo>
                    <a:pt x="37" y="31"/>
                  </a:lnTo>
                  <a:lnTo>
                    <a:pt x="38" y="31"/>
                  </a:lnTo>
                  <a:lnTo>
                    <a:pt x="38" y="32"/>
                  </a:lnTo>
                  <a:lnTo>
                    <a:pt x="39" y="33"/>
                  </a:lnTo>
                  <a:lnTo>
                    <a:pt x="39" y="46"/>
                  </a:lnTo>
                  <a:lnTo>
                    <a:pt x="38" y="47"/>
                  </a:lnTo>
                  <a:lnTo>
                    <a:pt x="38" y="49"/>
                  </a:lnTo>
                  <a:lnTo>
                    <a:pt x="37" y="50"/>
                  </a:lnTo>
                  <a:lnTo>
                    <a:pt x="37" y="51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71" name="Freeform 567"/>
            <p:cNvSpPr>
              <a:spLocks/>
            </p:cNvSpPr>
            <p:nvPr/>
          </p:nvSpPr>
          <p:spPr bwMode="auto">
            <a:xfrm>
              <a:off x="2969" y="2338"/>
              <a:ext cx="22" cy="1001"/>
            </a:xfrm>
            <a:custGeom>
              <a:avLst/>
              <a:gdLst>
                <a:gd name="T0" fmla="*/ 0 w 42"/>
                <a:gd name="T1" fmla="*/ 1988 h 2001"/>
                <a:gd name="T2" fmla="*/ 0 w 42"/>
                <a:gd name="T3" fmla="*/ 0 h 2001"/>
                <a:gd name="T4" fmla="*/ 42 w 42"/>
                <a:gd name="T5" fmla="*/ 0 h 2001"/>
                <a:gd name="T6" fmla="*/ 42 w 42"/>
                <a:gd name="T7" fmla="*/ 1988 h 2001"/>
                <a:gd name="T8" fmla="*/ 35 w 42"/>
                <a:gd name="T9" fmla="*/ 1994 h 2001"/>
                <a:gd name="T10" fmla="*/ 34 w 42"/>
                <a:gd name="T11" fmla="*/ 1994 h 2001"/>
                <a:gd name="T12" fmla="*/ 34 w 42"/>
                <a:gd name="T13" fmla="*/ 1996 h 2001"/>
                <a:gd name="T14" fmla="*/ 33 w 42"/>
                <a:gd name="T15" fmla="*/ 1996 h 2001"/>
                <a:gd name="T16" fmla="*/ 33 w 42"/>
                <a:gd name="T17" fmla="*/ 1997 h 2001"/>
                <a:gd name="T18" fmla="*/ 31 w 42"/>
                <a:gd name="T19" fmla="*/ 1997 h 2001"/>
                <a:gd name="T20" fmla="*/ 31 w 42"/>
                <a:gd name="T21" fmla="*/ 1998 h 2001"/>
                <a:gd name="T22" fmla="*/ 28 w 42"/>
                <a:gd name="T23" fmla="*/ 1998 h 2001"/>
                <a:gd name="T24" fmla="*/ 28 w 42"/>
                <a:gd name="T25" fmla="*/ 1999 h 2001"/>
                <a:gd name="T26" fmla="*/ 27 w 42"/>
                <a:gd name="T27" fmla="*/ 1999 h 2001"/>
                <a:gd name="T28" fmla="*/ 26 w 42"/>
                <a:gd name="T29" fmla="*/ 2000 h 2001"/>
                <a:gd name="T30" fmla="*/ 24 w 42"/>
                <a:gd name="T31" fmla="*/ 2000 h 2001"/>
                <a:gd name="T32" fmla="*/ 23 w 42"/>
                <a:gd name="T33" fmla="*/ 2001 h 2001"/>
                <a:gd name="T34" fmla="*/ 13 w 42"/>
                <a:gd name="T35" fmla="*/ 2001 h 2001"/>
                <a:gd name="T36" fmla="*/ 13 w 42"/>
                <a:gd name="T37" fmla="*/ 2000 h 2001"/>
                <a:gd name="T38" fmla="*/ 11 w 42"/>
                <a:gd name="T39" fmla="*/ 2000 h 2001"/>
                <a:gd name="T40" fmla="*/ 10 w 42"/>
                <a:gd name="T41" fmla="*/ 1999 h 2001"/>
                <a:gd name="T42" fmla="*/ 9 w 42"/>
                <a:gd name="T43" fmla="*/ 1999 h 2001"/>
                <a:gd name="T44" fmla="*/ 9 w 42"/>
                <a:gd name="T45" fmla="*/ 1998 h 2001"/>
                <a:gd name="T46" fmla="*/ 8 w 42"/>
                <a:gd name="T47" fmla="*/ 1998 h 2001"/>
                <a:gd name="T48" fmla="*/ 5 w 42"/>
                <a:gd name="T49" fmla="*/ 1996 h 2001"/>
                <a:gd name="T50" fmla="*/ 4 w 42"/>
                <a:gd name="T51" fmla="*/ 1996 h 2001"/>
                <a:gd name="T52" fmla="*/ 2 w 42"/>
                <a:gd name="T53" fmla="*/ 1993 h 2001"/>
                <a:gd name="T54" fmla="*/ 2 w 42"/>
                <a:gd name="T55" fmla="*/ 1992 h 2001"/>
                <a:gd name="T56" fmla="*/ 1 w 42"/>
                <a:gd name="T57" fmla="*/ 1992 h 2001"/>
                <a:gd name="T58" fmla="*/ 1 w 42"/>
                <a:gd name="T59" fmla="*/ 1991 h 2001"/>
                <a:gd name="T60" fmla="*/ 0 w 42"/>
                <a:gd name="T61" fmla="*/ 1991 h 2001"/>
                <a:gd name="T62" fmla="*/ 0 w 42"/>
                <a:gd name="T63" fmla="*/ 1988 h 2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2001">
                  <a:moveTo>
                    <a:pt x="0" y="1988"/>
                  </a:moveTo>
                  <a:lnTo>
                    <a:pt x="0" y="0"/>
                  </a:lnTo>
                  <a:lnTo>
                    <a:pt x="42" y="0"/>
                  </a:lnTo>
                  <a:lnTo>
                    <a:pt x="42" y="1988"/>
                  </a:lnTo>
                  <a:lnTo>
                    <a:pt x="35" y="1994"/>
                  </a:lnTo>
                  <a:lnTo>
                    <a:pt x="34" y="1994"/>
                  </a:lnTo>
                  <a:lnTo>
                    <a:pt x="34" y="1996"/>
                  </a:lnTo>
                  <a:lnTo>
                    <a:pt x="33" y="1996"/>
                  </a:lnTo>
                  <a:lnTo>
                    <a:pt x="33" y="1997"/>
                  </a:lnTo>
                  <a:lnTo>
                    <a:pt x="31" y="1997"/>
                  </a:lnTo>
                  <a:lnTo>
                    <a:pt x="31" y="1998"/>
                  </a:lnTo>
                  <a:lnTo>
                    <a:pt x="28" y="1998"/>
                  </a:lnTo>
                  <a:lnTo>
                    <a:pt x="28" y="1999"/>
                  </a:lnTo>
                  <a:lnTo>
                    <a:pt x="27" y="1999"/>
                  </a:lnTo>
                  <a:lnTo>
                    <a:pt x="26" y="2000"/>
                  </a:lnTo>
                  <a:lnTo>
                    <a:pt x="24" y="2000"/>
                  </a:lnTo>
                  <a:lnTo>
                    <a:pt x="23" y="2001"/>
                  </a:lnTo>
                  <a:lnTo>
                    <a:pt x="13" y="2001"/>
                  </a:lnTo>
                  <a:lnTo>
                    <a:pt x="13" y="2000"/>
                  </a:lnTo>
                  <a:lnTo>
                    <a:pt x="11" y="2000"/>
                  </a:lnTo>
                  <a:lnTo>
                    <a:pt x="10" y="1999"/>
                  </a:lnTo>
                  <a:lnTo>
                    <a:pt x="9" y="1999"/>
                  </a:lnTo>
                  <a:lnTo>
                    <a:pt x="9" y="1998"/>
                  </a:lnTo>
                  <a:lnTo>
                    <a:pt x="8" y="1998"/>
                  </a:lnTo>
                  <a:lnTo>
                    <a:pt x="5" y="1996"/>
                  </a:lnTo>
                  <a:lnTo>
                    <a:pt x="4" y="1996"/>
                  </a:lnTo>
                  <a:lnTo>
                    <a:pt x="2" y="1993"/>
                  </a:lnTo>
                  <a:lnTo>
                    <a:pt x="2" y="1992"/>
                  </a:lnTo>
                  <a:lnTo>
                    <a:pt x="1" y="1992"/>
                  </a:lnTo>
                  <a:lnTo>
                    <a:pt x="1" y="1991"/>
                  </a:lnTo>
                  <a:lnTo>
                    <a:pt x="0" y="1991"/>
                  </a:lnTo>
                  <a:lnTo>
                    <a:pt x="0" y="198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72" name="Rectangle 568"/>
            <p:cNvSpPr>
              <a:spLocks noChangeArrowheads="1"/>
            </p:cNvSpPr>
            <p:nvPr/>
          </p:nvSpPr>
          <p:spPr bwMode="auto">
            <a:xfrm>
              <a:off x="2950" y="2413"/>
              <a:ext cx="59" cy="15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73" name="Freeform 569"/>
            <p:cNvSpPr>
              <a:spLocks/>
            </p:cNvSpPr>
            <p:nvPr/>
          </p:nvSpPr>
          <p:spPr bwMode="auto">
            <a:xfrm>
              <a:off x="2954" y="2307"/>
              <a:ext cx="33" cy="31"/>
            </a:xfrm>
            <a:custGeom>
              <a:avLst/>
              <a:gdLst>
                <a:gd name="T0" fmla="*/ 61 w 65"/>
                <a:gd name="T1" fmla="*/ 60 h 62"/>
                <a:gd name="T2" fmla="*/ 62 w 65"/>
                <a:gd name="T3" fmla="*/ 56 h 62"/>
                <a:gd name="T4" fmla="*/ 63 w 65"/>
                <a:gd name="T5" fmla="*/ 50 h 62"/>
                <a:gd name="T6" fmla="*/ 64 w 65"/>
                <a:gd name="T7" fmla="*/ 42 h 62"/>
                <a:gd name="T8" fmla="*/ 65 w 65"/>
                <a:gd name="T9" fmla="*/ 30 h 62"/>
                <a:gd name="T10" fmla="*/ 64 w 65"/>
                <a:gd name="T11" fmla="*/ 23 h 62"/>
                <a:gd name="T12" fmla="*/ 63 w 65"/>
                <a:gd name="T13" fmla="*/ 20 h 62"/>
                <a:gd name="T14" fmla="*/ 62 w 65"/>
                <a:gd name="T15" fmla="*/ 18 h 62"/>
                <a:gd name="T16" fmla="*/ 61 w 65"/>
                <a:gd name="T17" fmla="*/ 16 h 62"/>
                <a:gd name="T18" fmla="*/ 58 w 65"/>
                <a:gd name="T19" fmla="*/ 12 h 62"/>
                <a:gd name="T20" fmla="*/ 56 w 65"/>
                <a:gd name="T21" fmla="*/ 11 h 62"/>
                <a:gd name="T22" fmla="*/ 55 w 65"/>
                <a:gd name="T23" fmla="*/ 9 h 62"/>
                <a:gd name="T24" fmla="*/ 52 w 65"/>
                <a:gd name="T25" fmla="*/ 7 h 62"/>
                <a:gd name="T26" fmla="*/ 49 w 65"/>
                <a:gd name="T27" fmla="*/ 5 h 62"/>
                <a:gd name="T28" fmla="*/ 47 w 65"/>
                <a:gd name="T29" fmla="*/ 4 h 62"/>
                <a:gd name="T30" fmla="*/ 43 w 65"/>
                <a:gd name="T31" fmla="*/ 3 h 62"/>
                <a:gd name="T32" fmla="*/ 41 w 65"/>
                <a:gd name="T33" fmla="*/ 2 h 62"/>
                <a:gd name="T34" fmla="*/ 38 w 65"/>
                <a:gd name="T35" fmla="*/ 1 h 62"/>
                <a:gd name="T36" fmla="*/ 32 w 65"/>
                <a:gd name="T37" fmla="*/ 0 h 62"/>
                <a:gd name="T38" fmla="*/ 25 w 65"/>
                <a:gd name="T39" fmla="*/ 1 h 62"/>
                <a:gd name="T40" fmla="*/ 20 w 65"/>
                <a:gd name="T41" fmla="*/ 2 h 62"/>
                <a:gd name="T42" fmla="*/ 17 w 65"/>
                <a:gd name="T43" fmla="*/ 4 h 62"/>
                <a:gd name="T44" fmla="*/ 15 w 65"/>
                <a:gd name="T45" fmla="*/ 5 h 62"/>
                <a:gd name="T46" fmla="*/ 13 w 65"/>
                <a:gd name="T47" fmla="*/ 8 h 62"/>
                <a:gd name="T48" fmla="*/ 7 w 65"/>
                <a:gd name="T49" fmla="*/ 13 h 62"/>
                <a:gd name="T50" fmla="*/ 4 w 65"/>
                <a:gd name="T51" fmla="*/ 17 h 62"/>
                <a:gd name="T52" fmla="*/ 2 w 65"/>
                <a:gd name="T53" fmla="*/ 20 h 62"/>
                <a:gd name="T54" fmla="*/ 1 w 65"/>
                <a:gd name="T55" fmla="*/ 23 h 62"/>
                <a:gd name="T56" fmla="*/ 0 w 65"/>
                <a:gd name="T57" fmla="*/ 26 h 62"/>
                <a:gd name="T58" fmla="*/ 11 w 65"/>
                <a:gd name="T59" fmla="*/ 28 h 62"/>
                <a:gd name="T60" fmla="*/ 32 w 65"/>
                <a:gd name="T61" fmla="*/ 27 h 62"/>
                <a:gd name="T62" fmla="*/ 33 w 65"/>
                <a:gd name="T63" fmla="*/ 28 h 62"/>
                <a:gd name="T64" fmla="*/ 35 w 65"/>
                <a:gd name="T65" fmla="*/ 30 h 62"/>
                <a:gd name="T66" fmla="*/ 37 w 65"/>
                <a:gd name="T67" fmla="*/ 32 h 62"/>
                <a:gd name="T68" fmla="*/ 38 w 65"/>
                <a:gd name="T69" fmla="*/ 33 h 62"/>
                <a:gd name="T70" fmla="*/ 39 w 65"/>
                <a:gd name="T71" fmla="*/ 35 h 62"/>
                <a:gd name="T72" fmla="*/ 40 w 65"/>
                <a:gd name="T73" fmla="*/ 39 h 62"/>
                <a:gd name="T74" fmla="*/ 39 w 65"/>
                <a:gd name="T75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62">
                  <a:moveTo>
                    <a:pt x="61" y="62"/>
                  </a:moveTo>
                  <a:lnTo>
                    <a:pt x="61" y="60"/>
                  </a:lnTo>
                  <a:lnTo>
                    <a:pt x="62" y="58"/>
                  </a:lnTo>
                  <a:lnTo>
                    <a:pt x="62" y="56"/>
                  </a:lnTo>
                  <a:lnTo>
                    <a:pt x="63" y="55"/>
                  </a:lnTo>
                  <a:lnTo>
                    <a:pt x="63" y="50"/>
                  </a:lnTo>
                  <a:lnTo>
                    <a:pt x="64" y="49"/>
                  </a:lnTo>
                  <a:lnTo>
                    <a:pt x="64" y="42"/>
                  </a:lnTo>
                  <a:lnTo>
                    <a:pt x="65" y="41"/>
                  </a:lnTo>
                  <a:lnTo>
                    <a:pt x="65" y="30"/>
                  </a:lnTo>
                  <a:lnTo>
                    <a:pt x="64" y="28"/>
                  </a:lnTo>
                  <a:lnTo>
                    <a:pt x="64" y="23"/>
                  </a:lnTo>
                  <a:lnTo>
                    <a:pt x="63" y="22"/>
                  </a:lnTo>
                  <a:lnTo>
                    <a:pt x="63" y="20"/>
                  </a:lnTo>
                  <a:lnTo>
                    <a:pt x="62" y="19"/>
                  </a:lnTo>
                  <a:lnTo>
                    <a:pt x="62" y="18"/>
                  </a:lnTo>
                  <a:lnTo>
                    <a:pt x="61" y="17"/>
                  </a:lnTo>
                  <a:lnTo>
                    <a:pt x="61" y="16"/>
                  </a:lnTo>
                  <a:lnTo>
                    <a:pt x="58" y="13"/>
                  </a:lnTo>
                  <a:lnTo>
                    <a:pt x="58" y="12"/>
                  </a:lnTo>
                  <a:lnTo>
                    <a:pt x="57" y="11"/>
                  </a:lnTo>
                  <a:lnTo>
                    <a:pt x="56" y="11"/>
                  </a:lnTo>
                  <a:lnTo>
                    <a:pt x="55" y="10"/>
                  </a:lnTo>
                  <a:lnTo>
                    <a:pt x="55" y="9"/>
                  </a:lnTo>
                  <a:lnTo>
                    <a:pt x="54" y="9"/>
                  </a:lnTo>
                  <a:lnTo>
                    <a:pt x="52" y="7"/>
                  </a:lnTo>
                  <a:lnTo>
                    <a:pt x="50" y="7"/>
                  </a:lnTo>
                  <a:lnTo>
                    <a:pt x="49" y="5"/>
                  </a:lnTo>
                  <a:lnTo>
                    <a:pt x="48" y="5"/>
                  </a:lnTo>
                  <a:lnTo>
                    <a:pt x="47" y="4"/>
                  </a:lnTo>
                  <a:lnTo>
                    <a:pt x="45" y="4"/>
                  </a:lnTo>
                  <a:lnTo>
                    <a:pt x="43" y="3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39" y="2"/>
                  </a:lnTo>
                  <a:lnTo>
                    <a:pt x="38" y="1"/>
                  </a:lnTo>
                  <a:lnTo>
                    <a:pt x="33" y="1"/>
                  </a:lnTo>
                  <a:lnTo>
                    <a:pt x="32" y="0"/>
                  </a:lnTo>
                  <a:lnTo>
                    <a:pt x="25" y="0"/>
                  </a:lnTo>
                  <a:lnTo>
                    <a:pt x="25" y="1"/>
                  </a:lnTo>
                  <a:lnTo>
                    <a:pt x="22" y="1"/>
                  </a:lnTo>
                  <a:lnTo>
                    <a:pt x="20" y="2"/>
                  </a:lnTo>
                  <a:lnTo>
                    <a:pt x="19" y="2"/>
                  </a:lnTo>
                  <a:lnTo>
                    <a:pt x="17" y="4"/>
                  </a:lnTo>
                  <a:lnTo>
                    <a:pt x="16" y="4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7" y="13"/>
                  </a:lnTo>
                  <a:lnTo>
                    <a:pt x="7" y="15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1" y="23"/>
                  </a:lnTo>
                  <a:lnTo>
                    <a:pt x="1" y="25"/>
                  </a:lnTo>
                  <a:lnTo>
                    <a:pt x="0" y="26"/>
                  </a:lnTo>
                  <a:lnTo>
                    <a:pt x="2" y="28"/>
                  </a:lnTo>
                  <a:lnTo>
                    <a:pt x="11" y="28"/>
                  </a:lnTo>
                  <a:lnTo>
                    <a:pt x="12" y="27"/>
                  </a:lnTo>
                  <a:lnTo>
                    <a:pt x="32" y="27"/>
                  </a:lnTo>
                  <a:lnTo>
                    <a:pt x="32" y="28"/>
                  </a:lnTo>
                  <a:lnTo>
                    <a:pt x="33" y="28"/>
                  </a:lnTo>
                  <a:lnTo>
                    <a:pt x="34" y="30"/>
                  </a:lnTo>
                  <a:lnTo>
                    <a:pt x="35" y="30"/>
                  </a:lnTo>
                  <a:lnTo>
                    <a:pt x="35" y="32"/>
                  </a:lnTo>
                  <a:lnTo>
                    <a:pt x="37" y="32"/>
                  </a:lnTo>
                  <a:lnTo>
                    <a:pt x="37" y="33"/>
                  </a:lnTo>
                  <a:lnTo>
                    <a:pt x="38" y="33"/>
                  </a:lnTo>
                  <a:lnTo>
                    <a:pt x="38" y="35"/>
                  </a:lnTo>
                  <a:lnTo>
                    <a:pt x="39" y="35"/>
                  </a:lnTo>
                  <a:lnTo>
                    <a:pt x="39" y="38"/>
                  </a:lnTo>
                  <a:lnTo>
                    <a:pt x="40" y="39"/>
                  </a:lnTo>
                  <a:lnTo>
                    <a:pt x="40" y="57"/>
                  </a:lnTo>
                  <a:lnTo>
                    <a:pt x="39" y="58"/>
                  </a:lnTo>
                  <a:lnTo>
                    <a:pt x="39" y="62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74" name="Freeform 570"/>
            <p:cNvSpPr>
              <a:spLocks/>
            </p:cNvSpPr>
            <p:nvPr/>
          </p:nvSpPr>
          <p:spPr bwMode="auto">
            <a:xfrm>
              <a:off x="2826" y="2338"/>
              <a:ext cx="19" cy="1002"/>
            </a:xfrm>
            <a:custGeom>
              <a:avLst/>
              <a:gdLst>
                <a:gd name="T0" fmla="*/ 0 w 38"/>
                <a:gd name="T1" fmla="*/ 1990 h 2004"/>
                <a:gd name="T2" fmla="*/ 0 w 38"/>
                <a:gd name="T3" fmla="*/ 0 h 2004"/>
                <a:gd name="T4" fmla="*/ 38 w 38"/>
                <a:gd name="T5" fmla="*/ 0 h 2004"/>
                <a:gd name="T6" fmla="*/ 38 w 38"/>
                <a:gd name="T7" fmla="*/ 1991 h 2004"/>
                <a:gd name="T8" fmla="*/ 37 w 38"/>
                <a:gd name="T9" fmla="*/ 1991 h 2004"/>
                <a:gd name="T10" fmla="*/ 37 w 38"/>
                <a:gd name="T11" fmla="*/ 1992 h 2004"/>
                <a:gd name="T12" fmla="*/ 34 w 38"/>
                <a:gd name="T13" fmla="*/ 1994 h 2004"/>
                <a:gd name="T14" fmla="*/ 34 w 38"/>
                <a:gd name="T15" fmla="*/ 1996 h 2004"/>
                <a:gd name="T16" fmla="*/ 33 w 38"/>
                <a:gd name="T17" fmla="*/ 1996 h 2004"/>
                <a:gd name="T18" fmla="*/ 33 w 38"/>
                <a:gd name="T19" fmla="*/ 1997 h 2004"/>
                <a:gd name="T20" fmla="*/ 32 w 38"/>
                <a:gd name="T21" fmla="*/ 1997 h 2004"/>
                <a:gd name="T22" fmla="*/ 32 w 38"/>
                <a:gd name="T23" fmla="*/ 1998 h 2004"/>
                <a:gd name="T24" fmla="*/ 31 w 38"/>
                <a:gd name="T25" fmla="*/ 1998 h 2004"/>
                <a:gd name="T26" fmla="*/ 31 w 38"/>
                <a:gd name="T27" fmla="*/ 1999 h 2004"/>
                <a:gd name="T28" fmla="*/ 30 w 38"/>
                <a:gd name="T29" fmla="*/ 1999 h 2004"/>
                <a:gd name="T30" fmla="*/ 30 w 38"/>
                <a:gd name="T31" fmla="*/ 2000 h 2004"/>
                <a:gd name="T32" fmla="*/ 29 w 38"/>
                <a:gd name="T33" fmla="*/ 2000 h 2004"/>
                <a:gd name="T34" fmla="*/ 27 w 38"/>
                <a:gd name="T35" fmla="*/ 2001 h 2004"/>
                <a:gd name="T36" fmla="*/ 26 w 38"/>
                <a:gd name="T37" fmla="*/ 2001 h 2004"/>
                <a:gd name="T38" fmla="*/ 26 w 38"/>
                <a:gd name="T39" fmla="*/ 2003 h 2004"/>
                <a:gd name="T40" fmla="*/ 24 w 38"/>
                <a:gd name="T41" fmla="*/ 2003 h 2004"/>
                <a:gd name="T42" fmla="*/ 23 w 38"/>
                <a:gd name="T43" fmla="*/ 2004 h 2004"/>
                <a:gd name="T44" fmla="*/ 16 w 38"/>
                <a:gd name="T45" fmla="*/ 2004 h 2004"/>
                <a:gd name="T46" fmla="*/ 15 w 38"/>
                <a:gd name="T47" fmla="*/ 2003 h 2004"/>
                <a:gd name="T48" fmla="*/ 13 w 38"/>
                <a:gd name="T49" fmla="*/ 2003 h 2004"/>
                <a:gd name="T50" fmla="*/ 13 w 38"/>
                <a:gd name="T51" fmla="*/ 2001 h 2004"/>
                <a:gd name="T52" fmla="*/ 11 w 38"/>
                <a:gd name="T53" fmla="*/ 2001 h 2004"/>
                <a:gd name="T54" fmla="*/ 10 w 38"/>
                <a:gd name="T55" fmla="*/ 2000 h 2004"/>
                <a:gd name="T56" fmla="*/ 9 w 38"/>
                <a:gd name="T57" fmla="*/ 2000 h 2004"/>
                <a:gd name="T58" fmla="*/ 9 w 38"/>
                <a:gd name="T59" fmla="*/ 1999 h 2004"/>
                <a:gd name="T60" fmla="*/ 8 w 38"/>
                <a:gd name="T61" fmla="*/ 1999 h 2004"/>
                <a:gd name="T62" fmla="*/ 3 w 38"/>
                <a:gd name="T63" fmla="*/ 1994 h 2004"/>
                <a:gd name="T64" fmla="*/ 3 w 38"/>
                <a:gd name="T65" fmla="*/ 1993 h 2004"/>
                <a:gd name="T66" fmla="*/ 2 w 38"/>
                <a:gd name="T67" fmla="*/ 1993 h 2004"/>
                <a:gd name="T68" fmla="*/ 2 w 38"/>
                <a:gd name="T69" fmla="*/ 1992 h 2004"/>
                <a:gd name="T70" fmla="*/ 0 w 38"/>
                <a:gd name="T71" fmla="*/ 1990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004">
                  <a:moveTo>
                    <a:pt x="0" y="1990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991"/>
                  </a:lnTo>
                  <a:lnTo>
                    <a:pt x="37" y="1991"/>
                  </a:lnTo>
                  <a:lnTo>
                    <a:pt x="37" y="1992"/>
                  </a:lnTo>
                  <a:lnTo>
                    <a:pt x="34" y="1994"/>
                  </a:lnTo>
                  <a:lnTo>
                    <a:pt x="34" y="1996"/>
                  </a:lnTo>
                  <a:lnTo>
                    <a:pt x="33" y="1996"/>
                  </a:lnTo>
                  <a:lnTo>
                    <a:pt x="33" y="1997"/>
                  </a:lnTo>
                  <a:lnTo>
                    <a:pt x="32" y="1997"/>
                  </a:lnTo>
                  <a:lnTo>
                    <a:pt x="32" y="1998"/>
                  </a:lnTo>
                  <a:lnTo>
                    <a:pt x="31" y="1998"/>
                  </a:lnTo>
                  <a:lnTo>
                    <a:pt x="31" y="1999"/>
                  </a:lnTo>
                  <a:lnTo>
                    <a:pt x="30" y="1999"/>
                  </a:lnTo>
                  <a:lnTo>
                    <a:pt x="30" y="2000"/>
                  </a:lnTo>
                  <a:lnTo>
                    <a:pt x="29" y="2000"/>
                  </a:lnTo>
                  <a:lnTo>
                    <a:pt x="27" y="2001"/>
                  </a:lnTo>
                  <a:lnTo>
                    <a:pt x="26" y="2001"/>
                  </a:lnTo>
                  <a:lnTo>
                    <a:pt x="26" y="2003"/>
                  </a:lnTo>
                  <a:lnTo>
                    <a:pt x="24" y="2003"/>
                  </a:lnTo>
                  <a:lnTo>
                    <a:pt x="23" y="2004"/>
                  </a:lnTo>
                  <a:lnTo>
                    <a:pt x="16" y="2004"/>
                  </a:lnTo>
                  <a:lnTo>
                    <a:pt x="15" y="2003"/>
                  </a:lnTo>
                  <a:lnTo>
                    <a:pt x="13" y="2003"/>
                  </a:lnTo>
                  <a:lnTo>
                    <a:pt x="13" y="2001"/>
                  </a:lnTo>
                  <a:lnTo>
                    <a:pt x="11" y="2001"/>
                  </a:lnTo>
                  <a:lnTo>
                    <a:pt x="10" y="2000"/>
                  </a:lnTo>
                  <a:lnTo>
                    <a:pt x="9" y="2000"/>
                  </a:lnTo>
                  <a:lnTo>
                    <a:pt x="9" y="1999"/>
                  </a:lnTo>
                  <a:lnTo>
                    <a:pt x="8" y="1999"/>
                  </a:lnTo>
                  <a:lnTo>
                    <a:pt x="3" y="1994"/>
                  </a:lnTo>
                  <a:lnTo>
                    <a:pt x="3" y="1993"/>
                  </a:lnTo>
                  <a:lnTo>
                    <a:pt x="2" y="1993"/>
                  </a:lnTo>
                  <a:lnTo>
                    <a:pt x="2" y="1992"/>
                  </a:lnTo>
                  <a:lnTo>
                    <a:pt x="0" y="1990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75" name="Rectangle 571"/>
            <p:cNvSpPr>
              <a:spLocks noChangeArrowheads="1"/>
            </p:cNvSpPr>
            <p:nvPr/>
          </p:nvSpPr>
          <p:spPr bwMode="auto">
            <a:xfrm>
              <a:off x="2810" y="2413"/>
              <a:ext cx="52" cy="15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76" name="Freeform 572"/>
            <p:cNvSpPr>
              <a:spLocks/>
            </p:cNvSpPr>
            <p:nvPr/>
          </p:nvSpPr>
          <p:spPr bwMode="auto">
            <a:xfrm>
              <a:off x="2814" y="2307"/>
              <a:ext cx="29" cy="31"/>
            </a:xfrm>
            <a:custGeom>
              <a:avLst/>
              <a:gdLst>
                <a:gd name="T0" fmla="*/ 55 w 58"/>
                <a:gd name="T1" fmla="*/ 60 h 62"/>
                <a:gd name="T2" fmla="*/ 56 w 58"/>
                <a:gd name="T3" fmla="*/ 55 h 62"/>
                <a:gd name="T4" fmla="*/ 57 w 58"/>
                <a:gd name="T5" fmla="*/ 49 h 62"/>
                <a:gd name="T6" fmla="*/ 58 w 58"/>
                <a:gd name="T7" fmla="*/ 24 h 62"/>
                <a:gd name="T8" fmla="*/ 57 w 58"/>
                <a:gd name="T9" fmla="*/ 20 h 62"/>
                <a:gd name="T10" fmla="*/ 56 w 58"/>
                <a:gd name="T11" fmla="*/ 18 h 62"/>
                <a:gd name="T12" fmla="*/ 55 w 58"/>
                <a:gd name="T13" fmla="*/ 16 h 62"/>
                <a:gd name="T14" fmla="*/ 53 w 58"/>
                <a:gd name="T15" fmla="*/ 13 h 62"/>
                <a:gd name="T16" fmla="*/ 48 w 58"/>
                <a:gd name="T17" fmla="*/ 9 h 62"/>
                <a:gd name="T18" fmla="*/ 47 w 58"/>
                <a:gd name="T19" fmla="*/ 7 h 62"/>
                <a:gd name="T20" fmla="*/ 44 w 58"/>
                <a:gd name="T21" fmla="*/ 5 h 62"/>
                <a:gd name="T22" fmla="*/ 42 w 58"/>
                <a:gd name="T23" fmla="*/ 4 h 62"/>
                <a:gd name="T24" fmla="*/ 40 w 58"/>
                <a:gd name="T25" fmla="*/ 3 h 62"/>
                <a:gd name="T26" fmla="*/ 37 w 58"/>
                <a:gd name="T27" fmla="*/ 2 h 62"/>
                <a:gd name="T28" fmla="*/ 34 w 58"/>
                <a:gd name="T29" fmla="*/ 1 h 62"/>
                <a:gd name="T30" fmla="*/ 29 w 58"/>
                <a:gd name="T31" fmla="*/ 0 h 62"/>
                <a:gd name="T32" fmla="*/ 24 w 58"/>
                <a:gd name="T33" fmla="*/ 1 h 62"/>
                <a:gd name="T34" fmla="*/ 17 w 58"/>
                <a:gd name="T35" fmla="*/ 4 h 62"/>
                <a:gd name="T36" fmla="*/ 13 w 58"/>
                <a:gd name="T37" fmla="*/ 7 h 62"/>
                <a:gd name="T38" fmla="*/ 12 w 58"/>
                <a:gd name="T39" fmla="*/ 8 h 62"/>
                <a:gd name="T40" fmla="*/ 9 w 58"/>
                <a:gd name="T41" fmla="*/ 12 h 62"/>
                <a:gd name="T42" fmla="*/ 6 w 58"/>
                <a:gd name="T43" fmla="*/ 16 h 62"/>
                <a:gd name="T44" fmla="*/ 4 w 58"/>
                <a:gd name="T45" fmla="*/ 19 h 62"/>
                <a:gd name="T46" fmla="*/ 2 w 58"/>
                <a:gd name="T47" fmla="*/ 24 h 62"/>
                <a:gd name="T48" fmla="*/ 0 w 58"/>
                <a:gd name="T49" fmla="*/ 26 h 62"/>
                <a:gd name="T50" fmla="*/ 11 w 58"/>
                <a:gd name="T51" fmla="*/ 28 h 62"/>
                <a:gd name="T52" fmla="*/ 30 w 58"/>
                <a:gd name="T53" fmla="*/ 27 h 62"/>
                <a:gd name="T54" fmla="*/ 32 w 58"/>
                <a:gd name="T55" fmla="*/ 28 h 62"/>
                <a:gd name="T56" fmla="*/ 34 w 58"/>
                <a:gd name="T57" fmla="*/ 32 h 62"/>
                <a:gd name="T58" fmla="*/ 35 w 58"/>
                <a:gd name="T59" fmla="*/ 33 h 62"/>
                <a:gd name="T60" fmla="*/ 36 w 58"/>
                <a:gd name="T61" fmla="*/ 37 h 62"/>
                <a:gd name="T62" fmla="*/ 37 w 58"/>
                <a:gd name="T63" fmla="*/ 54 h 62"/>
                <a:gd name="T64" fmla="*/ 36 w 58"/>
                <a:gd name="T65" fmla="*/ 58 h 62"/>
                <a:gd name="T66" fmla="*/ 35 w 58"/>
                <a:gd name="T6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8" h="62">
                  <a:moveTo>
                    <a:pt x="55" y="62"/>
                  </a:moveTo>
                  <a:lnTo>
                    <a:pt x="55" y="60"/>
                  </a:lnTo>
                  <a:lnTo>
                    <a:pt x="56" y="58"/>
                  </a:lnTo>
                  <a:lnTo>
                    <a:pt x="56" y="55"/>
                  </a:lnTo>
                  <a:lnTo>
                    <a:pt x="57" y="53"/>
                  </a:lnTo>
                  <a:lnTo>
                    <a:pt x="57" y="49"/>
                  </a:lnTo>
                  <a:lnTo>
                    <a:pt x="58" y="47"/>
                  </a:lnTo>
                  <a:lnTo>
                    <a:pt x="58" y="24"/>
                  </a:lnTo>
                  <a:lnTo>
                    <a:pt x="57" y="23"/>
                  </a:lnTo>
                  <a:lnTo>
                    <a:pt x="57" y="20"/>
                  </a:lnTo>
                  <a:lnTo>
                    <a:pt x="56" y="20"/>
                  </a:lnTo>
                  <a:lnTo>
                    <a:pt x="56" y="18"/>
                  </a:lnTo>
                  <a:lnTo>
                    <a:pt x="55" y="17"/>
                  </a:lnTo>
                  <a:lnTo>
                    <a:pt x="55" y="16"/>
                  </a:lnTo>
                  <a:lnTo>
                    <a:pt x="53" y="15"/>
                  </a:lnTo>
                  <a:lnTo>
                    <a:pt x="53" y="13"/>
                  </a:lnTo>
                  <a:lnTo>
                    <a:pt x="49" y="9"/>
                  </a:lnTo>
                  <a:lnTo>
                    <a:pt x="48" y="9"/>
                  </a:lnTo>
                  <a:lnTo>
                    <a:pt x="48" y="8"/>
                  </a:lnTo>
                  <a:lnTo>
                    <a:pt x="47" y="7"/>
                  </a:lnTo>
                  <a:lnTo>
                    <a:pt x="45" y="7"/>
                  </a:lnTo>
                  <a:lnTo>
                    <a:pt x="44" y="5"/>
                  </a:lnTo>
                  <a:lnTo>
                    <a:pt x="43" y="5"/>
                  </a:lnTo>
                  <a:lnTo>
                    <a:pt x="42" y="4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3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24" y="1"/>
                  </a:lnTo>
                  <a:lnTo>
                    <a:pt x="20" y="1"/>
                  </a:lnTo>
                  <a:lnTo>
                    <a:pt x="17" y="4"/>
                  </a:lnTo>
                  <a:lnTo>
                    <a:pt x="15" y="4"/>
                  </a:lnTo>
                  <a:lnTo>
                    <a:pt x="13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6" y="15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0" y="25"/>
                  </a:lnTo>
                  <a:lnTo>
                    <a:pt x="0" y="26"/>
                  </a:lnTo>
                  <a:lnTo>
                    <a:pt x="3" y="28"/>
                  </a:lnTo>
                  <a:lnTo>
                    <a:pt x="11" y="28"/>
                  </a:lnTo>
                  <a:lnTo>
                    <a:pt x="12" y="27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32" y="28"/>
                  </a:lnTo>
                  <a:lnTo>
                    <a:pt x="34" y="31"/>
                  </a:lnTo>
                  <a:lnTo>
                    <a:pt x="34" y="32"/>
                  </a:lnTo>
                  <a:lnTo>
                    <a:pt x="35" y="32"/>
                  </a:lnTo>
                  <a:lnTo>
                    <a:pt x="35" y="33"/>
                  </a:lnTo>
                  <a:lnTo>
                    <a:pt x="36" y="34"/>
                  </a:lnTo>
                  <a:lnTo>
                    <a:pt x="36" y="37"/>
                  </a:lnTo>
                  <a:lnTo>
                    <a:pt x="37" y="38"/>
                  </a:lnTo>
                  <a:lnTo>
                    <a:pt x="37" y="54"/>
                  </a:lnTo>
                  <a:lnTo>
                    <a:pt x="36" y="55"/>
                  </a:lnTo>
                  <a:lnTo>
                    <a:pt x="36" y="58"/>
                  </a:lnTo>
                  <a:lnTo>
                    <a:pt x="35" y="61"/>
                  </a:lnTo>
                  <a:lnTo>
                    <a:pt x="35" y="62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77" name="Freeform 573"/>
            <p:cNvSpPr>
              <a:spLocks/>
            </p:cNvSpPr>
            <p:nvPr/>
          </p:nvSpPr>
          <p:spPr bwMode="auto">
            <a:xfrm>
              <a:off x="4415" y="1463"/>
              <a:ext cx="273" cy="216"/>
            </a:xfrm>
            <a:custGeom>
              <a:avLst/>
              <a:gdLst>
                <a:gd name="T0" fmla="*/ 533 w 545"/>
                <a:gd name="T1" fmla="*/ 150 h 432"/>
                <a:gd name="T2" fmla="*/ 434 w 545"/>
                <a:gd name="T3" fmla="*/ 150 h 432"/>
                <a:gd name="T4" fmla="*/ 434 w 545"/>
                <a:gd name="T5" fmla="*/ 383 h 432"/>
                <a:gd name="T6" fmla="*/ 545 w 545"/>
                <a:gd name="T7" fmla="*/ 383 h 432"/>
                <a:gd name="T8" fmla="*/ 545 w 545"/>
                <a:gd name="T9" fmla="*/ 432 h 432"/>
                <a:gd name="T10" fmla="*/ 22 w 545"/>
                <a:gd name="T11" fmla="*/ 432 h 432"/>
                <a:gd name="T12" fmla="*/ 22 w 545"/>
                <a:gd name="T13" fmla="*/ 412 h 432"/>
                <a:gd name="T14" fmla="*/ 0 w 545"/>
                <a:gd name="T15" fmla="*/ 412 h 432"/>
                <a:gd name="T16" fmla="*/ 0 w 545"/>
                <a:gd name="T17" fmla="*/ 0 h 432"/>
                <a:gd name="T18" fmla="*/ 533 w 545"/>
                <a:gd name="T19" fmla="*/ 0 h 432"/>
                <a:gd name="T20" fmla="*/ 533 w 545"/>
                <a:gd name="T21" fmla="*/ 15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5" h="432">
                  <a:moveTo>
                    <a:pt x="533" y="150"/>
                  </a:moveTo>
                  <a:lnTo>
                    <a:pt x="434" y="150"/>
                  </a:lnTo>
                  <a:lnTo>
                    <a:pt x="434" y="383"/>
                  </a:lnTo>
                  <a:lnTo>
                    <a:pt x="545" y="383"/>
                  </a:lnTo>
                  <a:lnTo>
                    <a:pt x="545" y="432"/>
                  </a:lnTo>
                  <a:lnTo>
                    <a:pt x="22" y="432"/>
                  </a:lnTo>
                  <a:lnTo>
                    <a:pt x="22" y="412"/>
                  </a:lnTo>
                  <a:lnTo>
                    <a:pt x="0" y="412"/>
                  </a:lnTo>
                  <a:lnTo>
                    <a:pt x="0" y="0"/>
                  </a:lnTo>
                  <a:lnTo>
                    <a:pt x="533" y="0"/>
                  </a:lnTo>
                  <a:lnTo>
                    <a:pt x="533" y="150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78" name="Rectangle 574"/>
            <p:cNvSpPr>
              <a:spLocks noChangeArrowheads="1"/>
            </p:cNvSpPr>
            <p:nvPr/>
          </p:nvSpPr>
          <p:spPr bwMode="auto">
            <a:xfrm>
              <a:off x="4415" y="1739"/>
              <a:ext cx="273" cy="92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79" name="Line 575"/>
            <p:cNvSpPr>
              <a:spLocks noChangeShapeType="1"/>
            </p:cNvSpPr>
            <p:nvPr/>
          </p:nvSpPr>
          <p:spPr bwMode="auto">
            <a:xfrm>
              <a:off x="4262" y="1706"/>
              <a:ext cx="5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80" name="Line 576"/>
            <p:cNvSpPr>
              <a:spLocks noChangeShapeType="1"/>
            </p:cNvSpPr>
            <p:nvPr/>
          </p:nvSpPr>
          <p:spPr bwMode="auto">
            <a:xfrm>
              <a:off x="4761" y="1716"/>
              <a:ext cx="1" cy="2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81" name="Line 577"/>
            <p:cNvSpPr>
              <a:spLocks noChangeShapeType="1"/>
            </p:cNvSpPr>
            <p:nvPr/>
          </p:nvSpPr>
          <p:spPr bwMode="auto">
            <a:xfrm>
              <a:off x="4795" y="1704"/>
              <a:ext cx="1" cy="2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82" name="Line 578"/>
            <p:cNvSpPr>
              <a:spLocks noChangeShapeType="1"/>
            </p:cNvSpPr>
            <p:nvPr/>
          </p:nvSpPr>
          <p:spPr bwMode="auto">
            <a:xfrm>
              <a:off x="4769" y="1974"/>
              <a:ext cx="1" cy="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83" name="Line 579"/>
            <p:cNvSpPr>
              <a:spLocks noChangeShapeType="1"/>
            </p:cNvSpPr>
            <p:nvPr/>
          </p:nvSpPr>
          <p:spPr bwMode="auto">
            <a:xfrm>
              <a:off x="4788" y="1974"/>
              <a:ext cx="1" cy="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84" name="Freeform 580"/>
            <p:cNvSpPr>
              <a:spLocks/>
            </p:cNvSpPr>
            <p:nvPr/>
          </p:nvSpPr>
          <p:spPr bwMode="auto">
            <a:xfrm>
              <a:off x="4761" y="1967"/>
              <a:ext cx="8" cy="7"/>
            </a:xfrm>
            <a:custGeom>
              <a:avLst/>
              <a:gdLst>
                <a:gd name="T0" fmla="*/ 0 w 15"/>
                <a:gd name="T1" fmla="*/ 0 h 14"/>
                <a:gd name="T2" fmla="*/ 1 w 15"/>
                <a:gd name="T3" fmla="*/ 1 h 14"/>
                <a:gd name="T4" fmla="*/ 3 w 15"/>
                <a:gd name="T5" fmla="*/ 1 h 14"/>
                <a:gd name="T6" fmla="*/ 3 w 15"/>
                <a:gd name="T7" fmla="*/ 2 h 14"/>
                <a:gd name="T8" fmla="*/ 4 w 15"/>
                <a:gd name="T9" fmla="*/ 2 h 14"/>
                <a:gd name="T10" fmla="*/ 4 w 15"/>
                <a:gd name="T11" fmla="*/ 3 h 14"/>
                <a:gd name="T12" fmla="*/ 5 w 15"/>
                <a:gd name="T13" fmla="*/ 3 h 14"/>
                <a:gd name="T14" fmla="*/ 5 w 15"/>
                <a:gd name="T15" fmla="*/ 4 h 14"/>
                <a:gd name="T16" fmla="*/ 6 w 15"/>
                <a:gd name="T17" fmla="*/ 4 h 14"/>
                <a:gd name="T18" fmla="*/ 6 w 15"/>
                <a:gd name="T19" fmla="*/ 6 h 14"/>
                <a:gd name="T20" fmla="*/ 7 w 15"/>
                <a:gd name="T21" fmla="*/ 6 h 14"/>
                <a:gd name="T22" fmla="*/ 11 w 15"/>
                <a:gd name="T23" fmla="*/ 9 h 14"/>
                <a:gd name="T24" fmla="*/ 12 w 15"/>
                <a:gd name="T25" fmla="*/ 9 h 14"/>
                <a:gd name="T26" fmla="*/ 12 w 15"/>
                <a:gd name="T27" fmla="*/ 10 h 14"/>
                <a:gd name="T28" fmla="*/ 15 w 15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0" y="0"/>
                  </a:moveTo>
                  <a:lnTo>
                    <a:pt x="1" y="1"/>
                  </a:lnTo>
                  <a:lnTo>
                    <a:pt x="3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7" y="6"/>
                  </a:lnTo>
                  <a:lnTo>
                    <a:pt x="11" y="9"/>
                  </a:lnTo>
                  <a:lnTo>
                    <a:pt x="12" y="9"/>
                  </a:lnTo>
                  <a:lnTo>
                    <a:pt x="12" y="10"/>
                  </a:lnTo>
                  <a:lnTo>
                    <a:pt x="15" y="1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85" name="Freeform 581"/>
            <p:cNvSpPr>
              <a:spLocks/>
            </p:cNvSpPr>
            <p:nvPr/>
          </p:nvSpPr>
          <p:spPr bwMode="auto">
            <a:xfrm>
              <a:off x="4788" y="1967"/>
              <a:ext cx="7" cy="7"/>
            </a:xfrm>
            <a:custGeom>
              <a:avLst/>
              <a:gdLst>
                <a:gd name="T0" fmla="*/ 15 w 15"/>
                <a:gd name="T1" fmla="*/ 0 h 14"/>
                <a:gd name="T2" fmla="*/ 14 w 15"/>
                <a:gd name="T3" fmla="*/ 1 h 14"/>
                <a:gd name="T4" fmla="*/ 14 w 15"/>
                <a:gd name="T5" fmla="*/ 2 h 14"/>
                <a:gd name="T6" fmla="*/ 13 w 15"/>
                <a:gd name="T7" fmla="*/ 2 h 14"/>
                <a:gd name="T8" fmla="*/ 13 w 15"/>
                <a:gd name="T9" fmla="*/ 3 h 14"/>
                <a:gd name="T10" fmla="*/ 12 w 15"/>
                <a:gd name="T11" fmla="*/ 3 h 14"/>
                <a:gd name="T12" fmla="*/ 12 w 15"/>
                <a:gd name="T13" fmla="*/ 4 h 14"/>
                <a:gd name="T14" fmla="*/ 11 w 15"/>
                <a:gd name="T15" fmla="*/ 4 h 14"/>
                <a:gd name="T16" fmla="*/ 11 w 15"/>
                <a:gd name="T17" fmla="*/ 6 h 14"/>
                <a:gd name="T18" fmla="*/ 9 w 15"/>
                <a:gd name="T19" fmla="*/ 6 h 14"/>
                <a:gd name="T20" fmla="*/ 9 w 15"/>
                <a:gd name="T21" fmla="*/ 7 h 14"/>
                <a:gd name="T22" fmla="*/ 4 w 15"/>
                <a:gd name="T23" fmla="*/ 12 h 14"/>
                <a:gd name="T24" fmla="*/ 3 w 15"/>
                <a:gd name="T25" fmla="*/ 12 h 14"/>
                <a:gd name="T26" fmla="*/ 3 w 15"/>
                <a:gd name="T27" fmla="*/ 14 h 14"/>
                <a:gd name="T28" fmla="*/ 0 w 15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5" y="0"/>
                  </a:moveTo>
                  <a:lnTo>
                    <a:pt x="14" y="1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0" y="1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86" name="Freeform 582"/>
            <p:cNvSpPr>
              <a:spLocks/>
            </p:cNvSpPr>
            <p:nvPr/>
          </p:nvSpPr>
          <p:spPr bwMode="auto">
            <a:xfrm>
              <a:off x="4769" y="2029"/>
              <a:ext cx="35" cy="19"/>
            </a:xfrm>
            <a:custGeom>
              <a:avLst/>
              <a:gdLst>
                <a:gd name="T0" fmla="*/ 0 w 72"/>
                <a:gd name="T1" fmla="*/ 0 h 37"/>
                <a:gd name="T2" fmla="*/ 1 w 72"/>
                <a:gd name="T3" fmla="*/ 1 h 37"/>
                <a:gd name="T4" fmla="*/ 3 w 72"/>
                <a:gd name="T5" fmla="*/ 4 h 37"/>
                <a:gd name="T6" fmla="*/ 3 w 72"/>
                <a:gd name="T7" fmla="*/ 5 h 37"/>
                <a:gd name="T8" fmla="*/ 5 w 72"/>
                <a:gd name="T9" fmla="*/ 7 h 37"/>
                <a:gd name="T10" fmla="*/ 6 w 72"/>
                <a:gd name="T11" fmla="*/ 9 h 37"/>
                <a:gd name="T12" fmla="*/ 7 w 72"/>
                <a:gd name="T13" fmla="*/ 11 h 37"/>
                <a:gd name="T14" fmla="*/ 7 w 72"/>
                <a:gd name="T15" fmla="*/ 12 h 37"/>
                <a:gd name="T16" fmla="*/ 12 w 72"/>
                <a:gd name="T17" fmla="*/ 16 h 37"/>
                <a:gd name="T18" fmla="*/ 12 w 72"/>
                <a:gd name="T19" fmla="*/ 18 h 37"/>
                <a:gd name="T20" fmla="*/ 19 w 72"/>
                <a:gd name="T21" fmla="*/ 24 h 37"/>
                <a:gd name="T22" fmla="*/ 19 w 72"/>
                <a:gd name="T23" fmla="*/ 26 h 37"/>
                <a:gd name="T24" fmla="*/ 20 w 72"/>
                <a:gd name="T25" fmla="*/ 26 h 37"/>
                <a:gd name="T26" fmla="*/ 22 w 72"/>
                <a:gd name="T27" fmla="*/ 28 h 37"/>
                <a:gd name="T28" fmla="*/ 23 w 72"/>
                <a:gd name="T29" fmla="*/ 28 h 37"/>
                <a:gd name="T30" fmla="*/ 26 w 72"/>
                <a:gd name="T31" fmla="*/ 30 h 37"/>
                <a:gd name="T32" fmla="*/ 27 w 72"/>
                <a:gd name="T33" fmla="*/ 30 h 37"/>
                <a:gd name="T34" fmla="*/ 27 w 72"/>
                <a:gd name="T35" fmla="*/ 31 h 37"/>
                <a:gd name="T36" fmla="*/ 28 w 72"/>
                <a:gd name="T37" fmla="*/ 32 h 37"/>
                <a:gd name="T38" fmla="*/ 29 w 72"/>
                <a:gd name="T39" fmla="*/ 32 h 37"/>
                <a:gd name="T40" fmla="*/ 30 w 72"/>
                <a:gd name="T41" fmla="*/ 34 h 37"/>
                <a:gd name="T42" fmla="*/ 32 w 72"/>
                <a:gd name="T43" fmla="*/ 34 h 37"/>
                <a:gd name="T44" fmla="*/ 34 w 72"/>
                <a:gd name="T45" fmla="*/ 35 h 37"/>
                <a:gd name="T46" fmla="*/ 36 w 72"/>
                <a:gd name="T47" fmla="*/ 35 h 37"/>
                <a:gd name="T48" fmla="*/ 37 w 72"/>
                <a:gd name="T49" fmla="*/ 36 h 37"/>
                <a:gd name="T50" fmla="*/ 43 w 72"/>
                <a:gd name="T51" fmla="*/ 36 h 37"/>
                <a:gd name="T52" fmla="*/ 44 w 72"/>
                <a:gd name="T53" fmla="*/ 37 h 37"/>
                <a:gd name="T54" fmla="*/ 54 w 72"/>
                <a:gd name="T55" fmla="*/ 37 h 37"/>
                <a:gd name="T56" fmla="*/ 56 w 72"/>
                <a:gd name="T57" fmla="*/ 36 h 37"/>
                <a:gd name="T58" fmla="*/ 61 w 72"/>
                <a:gd name="T59" fmla="*/ 36 h 37"/>
                <a:gd name="T60" fmla="*/ 61 w 72"/>
                <a:gd name="T61" fmla="*/ 35 h 37"/>
                <a:gd name="T62" fmla="*/ 65 w 72"/>
                <a:gd name="T63" fmla="*/ 35 h 37"/>
                <a:gd name="T64" fmla="*/ 65 w 72"/>
                <a:gd name="T65" fmla="*/ 34 h 37"/>
                <a:gd name="T66" fmla="*/ 67 w 72"/>
                <a:gd name="T67" fmla="*/ 34 h 37"/>
                <a:gd name="T68" fmla="*/ 67 w 72"/>
                <a:gd name="T69" fmla="*/ 32 h 37"/>
                <a:gd name="T70" fmla="*/ 69 w 72"/>
                <a:gd name="T71" fmla="*/ 30 h 37"/>
                <a:gd name="T72" fmla="*/ 69 w 72"/>
                <a:gd name="T73" fmla="*/ 29 h 37"/>
                <a:gd name="T74" fmla="*/ 71 w 72"/>
                <a:gd name="T75" fmla="*/ 28 h 37"/>
                <a:gd name="T76" fmla="*/ 71 w 72"/>
                <a:gd name="T77" fmla="*/ 26 h 37"/>
                <a:gd name="T78" fmla="*/ 72 w 72"/>
                <a:gd name="T79" fmla="*/ 24 h 37"/>
                <a:gd name="T80" fmla="*/ 72 w 72"/>
                <a:gd name="T81" fmla="*/ 12 h 37"/>
                <a:gd name="T82" fmla="*/ 71 w 72"/>
                <a:gd name="T83" fmla="*/ 11 h 37"/>
                <a:gd name="T84" fmla="*/ 71 w 72"/>
                <a:gd name="T85" fmla="*/ 8 h 37"/>
                <a:gd name="T86" fmla="*/ 69 w 72"/>
                <a:gd name="T87" fmla="*/ 8 h 37"/>
                <a:gd name="T88" fmla="*/ 69 w 72"/>
                <a:gd name="T89" fmla="*/ 7 h 37"/>
                <a:gd name="T90" fmla="*/ 67 w 72"/>
                <a:gd name="T91" fmla="*/ 5 h 37"/>
                <a:gd name="T92" fmla="*/ 66 w 72"/>
                <a:gd name="T93" fmla="*/ 5 h 37"/>
                <a:gd name="T94" fmla="*/ 66 w 72"/>
                <a:gd name="T95" fmla="*/ 4 h 37"/>
                <a:gd name="T96" fmla="*/ 64 w 72"/>
                <a:gd name="T97" fmla="*/ 4 h 37"/>
                <a:gd name="T98" fmla="*/ 64 w 72"/>
                <a:gd name="T99" fmla="*/ 3 h 37"/>
                <a:gd name="T100" fmla="*/ 61 w 72"/>
                <a:gd name="T101" fmla="*/ 3 h 37"/>
                <a:gd name="T102" fmla="*/ 60 w 72"/>
                <a:gd name="T103" fmla="*/ 1 h 37"/>
                <a:gd name="T104" fmla="*/ 56 w 72"/>
                <a:gd name="T105" fmla="*/ 1 h 37"/>
                <a:gd name="T106" fmla="*/ 54 w 72"/>
                <a:gd name="T107" fmla="*/ 0 h 37"/>
                <a:gd name="T108" fmla="*/ 38 w 72"/>
                <a:gd name="T10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" h="37">
                  <a:moveTo>
                    <a:pt x="0" y="0"/>
                  </a:moveTo>
                  <a:lnTo>
                    <a:pt x="1" y="1"/>
                  </a:lnTo>
                  <a:lnTo>
                    <a:pt x="3" y="4"/>
                  </a:lnTo>
                  <a:lnTo>
                    <a:pt x="3" y="5"/>
                  </a:lnTo>
                  <a:lnTo>
                    <a:pt x="5" y="7"/>
                  </a:lnTo>
                  <a:lnTo>
                    <a:pt x="6" y="9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9" y="24"/>
                  </a:lnTo>
                  <a:lnTo>
                    <a:pt x="19" y="26"/>
                  </a:lnTo>
                  <a:lnTo>
                    <a:pt x="20" y="26"/>
                  </a:lnTo>
                  <a:lnTo>
                    <a:pt x="22" y="28"/>
                  </a:lnTo>
                  <a:lnTo>
                    <a:pt x="23" y="28"/>
                  </a:lnTo>
                  <a:lnTo>
                    <a:pt x="26" y="30"/>
                  </a:lnTo>
                  <a:lnTo>
                    <a:pt x="27" y="30"/>
                  </a:lnTo>
                  <a:lnTo>
                    <a:pt x="27" y="31"/>
                  </a:lnTo>
                  <a:lnTo>
                    <a:pt x="28" y="32"/>
                  </a:lnTo>
                  <a:lnTo>
                    <a:pt x="29" y="32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4" y="35"/>
                  </a:lnTo>
                  <a:lnTo>
                    <a:pt x="36" y="35"/>
                  </a:lnTo>
                  <a:lnTo>
                    <a:pt x="37" y="36"/>
                  </a:lnTo>
                  <a:lnTo>
                    <a:pt x="43" y="36"/>
                  </a:lnTo>
                  <a:lnTo>
                    <a:pt x="44" y="37"/>
                  </a:lnTo>
                  <a:lnTo>
                    <a:pt x="54" y="37"/>
                  </a:lnTo>
                  <a:lnTo>
                    <a:pt x="56" y="36"/>
                  </a:lnTo>
                  <a:lnTo>
                    <a:pt x="61" y="36"/>
                  </a:lnTo>
                  <a:lnTo>
                    <a:pt x="61" y="35"/>
                  </a:lnTo>
                  <a:lnTo>
                    <a:pt x="65" y="35"/>
                  </a:lnTo>
                  <a:lnTo>
                    <a:pt x="65" y="34"/>
                  </a:lnTo>
                  <a:lnTo>
                    <a:pt x="67" y="34"/>
                  </a:lnTo>
                  <a:lnTo>
                    <a:pt x="67" y="32"/>
                  </a:lnTo>
                  <a:lnTo>
                    <a:pt x="69" y="30"/>
                  </a:lnTo>
                  <a:lnTo>
                    <a:pt x="69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72" y="24"/>
                  </a:lnTo>
                  <a:lnTo>
                    <a:pt x="72" y="12"/>
                  </a:lnTo>
                  <a:lnTo>
                    <a:pt x="71" y="11"/>
                  </a:lnTo>
                  <a:lnTo>
                    <a:pt x="71" y="8"/>
                  </a:lnTo>
                  <a:lnTo>
                    <a:pt x="69" y="8"/>
                  </a:lnTo>
                  <a:lnTo>
                    <a:pt x="69" y="7"/>
                  </a:lnTo>
                  <a:lnTo>
                    <a:pt x="67" y="5"/>
                  </a:lnTo>
                  <a:lnTo>
                    <a:pt x="66" y="5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4" y="3"/>
                  </a:lnTo>
                  <a:lnTo>
                    <a:pt x="61" y="3"/>
                  </a:lnTo>
                  <a:lnTo>
                    <a:pt x="60" y="1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38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87" name="Freeform 583"/>
            <p:cNvSpPr>
              <a:spLocks/>
            </p:cNvSpPr>
            <p:nvPr/>
          </p:nvSpPr>
          <p:spPr bwMode="auto">
            <a:xfrm>
              <a:off x="4764" y="1687"/>
              <a:ext cx="31" cy="17"/>
            </a:xfrm>
            <a:custGeom>
              <a:avLst/>
              <a:gdLst>
                <a:gd name="T0" fmla="*/ 62 w 62"/>
                <a:gd name="T1" fmla="*/ 34 h 34"/>
                <a:gd name="T2" fmla="*/ 61 w 62"/>
                <a:gd name="T3" fmla="*/ 32 h 34"/>
                <a:gd name="T4" fmla="*/ 60 w 62"/>
                <a:gd name="T5" fmla="*/ 31 h 34"/>
                <a:gd name="T6" fmla="*/ 59 w 62"/>
                <a:gd name="T7" fmla="*/ 29 h 34"/>
                <a:gd name="T8" fmla="*/ 58 w 62"/>
                <a:gd name="T9" fmla="*/ 26 h 34"/>
                <a:gd name="T10" fmla="*/ 56 w 62"/>
                <a:gd name="T11" fmla="*/ 25 h 34"/>
                <a:gd name="T12" fmla="*/ 55 w 62"/>
                <a:gd name="T13" fmla="*/ 23 h 34"/>
                <a:gd name="T14" fmla="*/ 53 w 62"/>
                <a:gd name="T15" fmla="*/ 21 h 34"/>
                <a:gd name="T16" fmla="*/ 52 w 62"/>
                <a:gd name="T17" fmla="*/ 18 h 34"/>
                <a:gd name="T18" fmla="*/ 52 w 62"/>
                <a:gd name="T19" fmla="*/ 17 h 34"/>
                <a:gd name="T20" fmla="*/ 38 w 62"/>
                <a:gd name="T21" fmla="*/ 3 h 34"/>
                <a:gd name="T22" fmla="*/ 37 w 62"/>
                <a:gd name="T23" fmla="*/ 3 h 34"/>
                <a:gd name="T24" fmla="*/ 36 w 62"/>
                <a:gd name="T25" fmla="*/ 2 h 34"/>
                <a:gd name="T26" fmla="*/ 35 w 62"/>
                <a:gd name="T27" fmla="*/ 2 h 34"/>
                <a:gd name="T28" fmla="*/ 33 w 62"/>
                <a:gd name="T29" fmla="*/ 1 h 34"/>
                <a:gd name="T30" fmla="*/ 32 w 62"/>
                <a:gd name="T31" fmla="*/ 1 h 34"/>
                <a:gd name="T32" fmla="*/ 31 w 62"/>
                <a:gd name="T33" fmla="*/ 0 h 34"/>
                <a:gd name="T34" fmla="*/ 21 w 62"/>
                <a:gd name="T35" fmla="*/ 0 h 34"/>
                <a:gd name="T36" fmla="*/ 21 w 62"/>
                <a:gd name="T37" fmla="*/ 1 h 34"/>
                <a:gd name="T38" fmla="*/ 18 w 62"/>
                <a:gd name="T39" fmla="*/ 1 h 34"/>
                <a:gd name="T40" fmla="*/ 17 w 62"/>
                <a:gd name="T41" fmla="*/ 2 h 34"/>
                <a:gd name="T42" fmla="*/ 16 w 62"/>
                <a:gd name="T43" fmla="*/ 2 h 34"/>
                <a:gd name="T44" fmla="*/ 16 w 62"/>
                <a:gd name="T45" fmla="*/ 3 h 34"/>
                <a:gd name="T46" fmla="*/ 15 w 62"/>
                <a:gd name="T47" fmla="*/ 3 h 34"/>
                <a:gd name="T48" fmla="*/ 8 w 62"/>
                <a:gd name="T49" fmla="*/ 10 h 34"/>
                <a:gd name="T50" fmla="*/ 8 w 62"/>
                <a:gd name="T51" fmla="*/ 11 h 34"/>
                <a:gd name="T52" fmla="*/ 5 w 62"/>
                <a:gd name="T53" fmla="*/ 15 h 34"/>
                <a:gd name="T54" fmla="*/ 5 w 62"/>
                <a:gd name="T55" fmla="*/ 16 h 34"/>
                <a:gd name="T56" fmla="*/ 3 w 62"/>
                <a:gd name="T57" fmla="*/ 18 h 34"/>
                <a:gd name="T58" fmla="*/ 1 w 62"/>
                <a:gd name="T59" fmla="*/ 21 h 34"/>
                <a:gd name="T60" fmla="*/ 1 w 62"/>
                <a:gd name="T61" fmla="*/ 23 h 34"/>
                <a:gd name="T62" fmla="*/ 0 w 62"/>
                <a:gd name="T6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34">
                  <a:moveTo>
                    <a:pt x="62" y="34"/>
                  </a:moveTo>
                  <a:lnTo>
                    <a:pt x="61" y="32"/>
                  </a:lnTo>
                  <a:lnTo>
                    <a:pt x="60" y="31"/>
                  </a:lnTo>
                  <a:lnTo>
                    <a:pt x="59" y="29"/>
                  </a:lnTo>
                  <a:lnTo>
                    <a:pt x="58" y="26"/>
                  </a:lnTo>
                  <a:lnTo>
                    <a:pt x="56" y="25"/>
                  </a:lnTo>
                  <a:lnTo>
                    <a:pt x="55" y="23"/>
                  </a:lnTo>
                  <a:lnTo>
                    <a:pt x="53" y="21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38" y="3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2"/>
                  </a:lnTo>
                  <a:lnTo>
                    <a:pt x="33" y="1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1" y="0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16" y="3"/>
                  </a:lnTo>
                  <a:lnTo>
                    <a:pt x="15" y="3"/>
                  </a:lnTo>
                  <a:lnTo>
                    <a:pt x="8" y="10"/>
                  </a:lnTo>
                  <a:lnTo>
                    <a:pt x="8" y="11"/>
                  </a:lnTo>
                  <a:lnTo>
                    <a:pt x="5" y="15"/>
                  </a:lnTo>
                  <a:lnTo>
                    <a:pt x="5" y="16"/>
                  </a:lnTo>
                  <a:lnTo>
                    <a:pt x="3" y="18"/>
                  </a:lnTo>
                  <a:lnTo>
                    <a:pt x="1" y="21"/>
                  </a:lnTo>
                  <a:lnTo>
                    <a:pt x="1" y="23"/>
                  </a:lnTo>
                  <a:lnTo>
                    <a:pt x="0" y="2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88" name="Line 584"/>
            <p:cNvSpPr>
              <a:spLocks noChangeShapeType="1"/>
            </p:cNvSpPr>
            <p:nvPr/>
          </p:nvSpPr>
          <p:spPr bwMode="auto">
            <a:xfrm>
              <a:off x="4688" y="1679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89" name="Line 585"/>
            <p:cNvSpPr>
              <a:spLocks noChangeShapeType="1"/>
            </p:cNvSpPr>
            <p:nvPr/>
          </p:nvSpPr>
          <p:spPr bwMode="auto">
            <a:xfrm>
              <a:off x="4688" y="1734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90" name="Rectangle 586"/>
            <p:cNvSpPr>
              <a:spLocks noChangeArrowheads="1"/>
            </p:cNvSpPr>
            <p:nvPr/>
          </p:nvSpPr>
          <p:spPr bwMode="auto">
            <a:xfrm>
              <a:off x="4398" y="1670"/>
              <a:ext cx="17" cy="6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91" name="Rectangle 587"/>
            <p:cNvSpPr>
              <a:spLocks noChangeArrowheads="1"/>
            </p:cNvSpPr>
            <p:nvPr/>
          </p:nvSpPr>
          <p:spPr bwMode="auto">
            <a:xfrm>
              <a:off x="4415" y="1681"/>
              <a:ext cx="273" cy="55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92" name="Line 588"/>
            <p:cNvSpPr>
              <a:spLocks noChangeShapeType="1"/>
            </p:cNvSpPr>
            <p:nvPr/>
          </p:nvSpPr>
          <p:spPr bwMode="auto">
            <a:xfrm>
              <a:off x="4681" y="1681"/>
              <a:ext cx="1" cy="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93" name="Line 589"/>
            <p:cNvSpPr>
              <a:spLocks noChangeShapeType="1"/>
            </p:cNvSpPr>
            <p:nvPr/>
          </p:nvSpPr>
          <p:spPr bwMode="auto">
            <a:xfrm>
              <a:off x="4688" y="1681"/>
              <a:ext cx="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94" name="Line 590"/>
            <p:cNvSpPr>
              <a:spLocks noChangeShapeType="1"/>
            </p:cNvSpPr>
            <p:nvPr/>
          </p:nvSpPr>
          <p:spPr bwMode="auto">
            <a:xfrm>
              <a:off x="4688" y="1735"/>
              <a:ext cx="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95" name="Freeform 591"/>
            <p:cNvSpPr>
              <a:spLocks/>
            </p:cNvSpPr>
            <p:nvPr/>
          </p:nvSpPr>
          <p:spPr bwMode="auto">
            <a:xfrm>
              <a:off x="4732" y="1681"/>
              <a:ext cx="25" cy="21"/>
            </a:xfrm>
            <a:custGeom>
              <a:avLst/>
              <a:gdLst>
                <a:gd name="T0" fmla="*/ 0 w 48"/>
                <a:gd name="T1" fmla="*/ 0 h 43"/>
                <a:gd name="T2" fmla="*/ 1 w 48"/>
                <a:gd name="T3" fmla="*/ 1 h 43"/>
                <a:gd name="T4" fmla="*/ 2 w 48"/>
                <a:gd name="T5" fmla="*/ 1 h 43"/>
                <a:gd name="T6" fmla="*/ 3 w 48"/>
                <a:gd name="T7" fmla="*/ 3 h 43"/>
                <a:gd name="T8" fmla="*/ 5 w 48"/>
                <a:gd name="T9" fmla="*/ 4 h 43"/>
                <a:gd name="T10" fmla="*/ 7 w 48"/>
                <a:gd name="T11" fmla="*/ 5 h 43"/>
                <a:gd name="T12" fmla="*/ 8 w 48"/>
                <a:gd name="T13" fmla="*/ 5 h 43"/>
                <a:gd name="T14" fmla="*/ 10 w 48"/>
                <a:gd name="T15" fmla="*/ 7 h 43"/>
                <a:gd name="T16" fmla="*/ 11 w 48"/>
                <a:gd name="T17" fmla="*/ 7 h 43"/>
                <a:gd name="T18" fmla="*/ 13 w 48"/>
                <a:gd name="T19" fmla="*/ 9 h 43"/>
                <a:gd name="T20" fmla="*/ 15 w 48"/>
                <a:gd name="T21" fmla="*/ 9 h 43"/>
                <a:gd name="T22" fmla="*/ 17 w 48"/>
                <a:gd name="T23" fmla="*/ 12 h 43"/>
                <a:gd name="T24" fmla="*/ 18 w 48"/>
                <a:gd name="T25" fmla="*/ 12 h 43"/>
                <a:gd name="T26" fmla="*/ 19 w 48"/>
                <a:gd name="T27" fmla="*/ 13 h 43"/>
                <a:gd name="T28" fmla="*/ 19 w 48"/>
                <a:gd name="T29" fmla="*/ 14 h 43"/>
                <a:gd name="T30" fmla="*/ 20 w 48"/>
                <a:gd name="T31" fmla="*/ 14 h 43"/>
                <a:gd name="T32" fmla="*/ 23 w 48"/>
                <a:gd name="T33" fmla="*/ 16 h 43"/>
                <a:gd name="T34" fmla="*/ 24 w 48"/>
                <a:gd name="T35" fmla="*/ 16 h 43"/>
                <a:gd name="T36" fmla="*/ 25 w 48"/>
                <a:gd name="T37" fmla="*/ 18 h 43"/>
                <a:gd name="T38" fmla="*/ 25 w 48"/>
                <a:gd name="T39" fmla="*/ 19 h 43"/>
                <a:gd name="T40" fmla="*/ 26 w 48"/>
                <a:gd name="T41" fmla="*/ 19 h 43"/>
                <a:gd name="T42" fmla="*/ 27 w 48"/>
                <a:gd name="T43" fmla="*/ 20 h 43"/>
                <a:gd name="T44" fmla="*/ 28 w 48"/>
                <a:gd name="T45" fmla="*/ 20 h 43"/>
                <a:gd name="T46" fmla="*/ 30 w 48"/>
                <a:gd name="T47" fmla="*/ 21 h 43"/>
                <a:gd name="T48" fmla="*/ 30 w 48"/>
                <a:gd name="T49" fmla="*/ 22 h 43"/>
                <a:gd name="T50" fmla="*/ 31 w 48"/>
                <a:gd name="T51" fmla="*/ 22 h 43"/>
                <a:gd name="T52" fmla="*/ 35 w 48"/>
                <a:gd name="T53" fmla="*/ 27 h 43"/>
                <a:gd name="T54" fmla="*/ 36 w 48"/>
                <a:gd name="T55" fmla="*/ 27 h 43"/>
                <a:gd name="T56" fmla="*/ 36 w 48"/>
                <a:gd name="T57" fmla="*/ 28 h 43"/>
                <a:gd name="T58" fmla="*/ 38 w 48"/>
                <a:gd name="T59" fmla="*/ 28 h 43"/>
                <a:gd name="T60" fmla="*/ 38 w 48"/>
                <a:gd name="T61" fmla="*/ 29 h 43"/>
                <a:gd name="T62" fmla="*/ 39 w 48"/>
                <a:gd name="T63" fmla="*/ 29 h 43"/>
                <a:gd name="T64" fmla="*/ 39 w 48"/>
                <a:gd name="T65" fmla="*/ 30 h 43"/>
                <a:gd name="T66" fmla="*/ 43 w 48"/>
                <a:gd name="T67" fmla="*/ 35 h 43"/>
                <a:gd name="T68" fmla="*/ 43 w 48"/>
                <a:gd name="T69" fmla="*/ 36 h 43"/>
                <a:gd name="T70" fmla="*/ 45 w 48"/>
                <a:gd name="T71" fmla="*/ 36 h 43"/>
                <a:gd name="T72" fmla="*/ 45 w 48"/>
                <a:gd name="T73" fmla="*/ 37 h 43"/>
                <a:gd name="T74" fmla="*/ 47 w 48"/>
                <a:gd name="T75" fmla="*/ 39 h 43"/>
                <a:gd name="T76" fmla="*/ 47 w 48"/>
                <a:gd name="T77" fmla="*/ 42 h 43"/>
                <a:gd name="T78" fmla="*/ 48 w 48"/>
                <a:gd name="T79" fmla="*/ 42 h 43"/>
                <a:gd name="T80" fmla="*/ 48 w 48"/>
                <a:gd name="T8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" h="43">
                  <a:moveTo>
                    <a:pt x="0" y="0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3" y="3"/>
                  </a:lnTo>
                  <a:lnTo>
                    <a:pt x="5" y="4"/>
                  </a:lnTo>
                  <a:lnTo>
                    <a:pt x="7" y="5"/>
                  </a:lnTo>
                  <a:lnTo>
                    <a:pt x="8" y="5"/>
                  </a:lnTo>
                  <a:lnTo>
                    <a:pt x="10" y="7"/>
                  </a:lnTo>
                  <a:lnTo>
                    <a:pt x="11" y="7"/>
                  </a:lnTo>
                  <a:lnTo>
                    <a:pt x="13" y="9"/>
                  </a:lnTo>
                  <a:lnTo>
                    <a:pt x="15" y="9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9" y="13"/>
                  </a:lnTo>
                  <a:lnTo>
                    <a:pt x="19" y="14"/>
                  </a:lnTo>
                  <a:lnTo>
                    <a:pt x="20" y="14"/>
                  </a:lnTo>
                  <a:lnTo>
                    <a:pt x="23" y="16"/>
                  </a:lnTo>
                  <a:lnTo>
                    <a:pt x="24" y="16"/>
                  </a:lnTo>
                  <a:lnTo>
                    <a:pt x="25" y="18"/>
                  </a:lnTo>
                  <a:lnTo>
                    <a:pt x="25" y="19"/>
                  </a:lnTo>
                  <a:lnTo>
                    <a:pt x="26" y="19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1" y="22"/>
                  </a:lnTo>
                  <a:lnTo>
                    <a:pt x="35" y="27"/>
                  </a:lnTo>
                  <a:lnTo>
                    <a:pt x="36" y="27"/>
                  </a:lnTo>
                  <a:lnTo>
                    <a:pt x="36" y="28"/>
                  </a:lnTo>
                  <a:lnTo>
                    <a:pt x="38" y="28"/>
                  </a:lnTo>
                  <a:lnTo>
                    <a:pt x="38" y="29"/>
                  </a:lnTo>
                  <a:lnTo>
                    <a:pt x="39" y="29"/>
                  </a:lnTo>
                  <a:lnTo>
                    <a:pt x="39" y="30"/>
                  </a:lnTo>
                  <a:lnTo>
                    <a:pt x="43" y="35"/>
                  </a:lnTo>
                  <a:lnTo>
                    <a:pt x="43" y="36"/>
                  </a:lnTo>
                  <a:lnTo>
                    <a:pt x="45" y="36"/>
                  </a:lnTo>
                  <a:lnTo>
                    <a:pt x="45" y="37"/>
                  </a:lnTo>
                  <a:lnTo>
                    <a:pt x="47" y="39"/>
                  </a:lnTo>
                  <a:lnTo>
                    <a:pt x="47" y="42"/>
                  </a:lnTo>
                  <a:lnTo>
                    <a:pt x="48" y="42"/>
                  </a:lnTo>
                  <a:lnTo>
                    <a:pt x="48" y="43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96" name="Freeform 592"/>
            <p:cNvSpPr>
              <a:spLocks/>
            </p:cNvSpPr>
            <p:nvPr/>
          </p:nvSpPr>
          <p:spPr bwMode="auto">
            <a:xfrm>
              <a:off x="4732" y="1713"/>
              <a:ext cx="25" cy="22"/>
            </a:xfrm>
            <a:custGeom>
              <a:avLst/>
              <a:gdLst>
                <a:gd name="T0" fmla="*/ 0 w 48"/>
                <a:gd name="T1" fmla="*/ 44 h 44"/>
                <a:gd name="T2" fmla="*/ 1 w 48"/>
                <a:gd name="T3" fmla="*/ 42 h 44"/>
                <a:gd name="T4" fmla="*/ 2 w 48"/>
                <a:gd name="T5" fmla="*/ 42 h 44"/>
                <a:gd name="T6" fmla="*/ 3 w 48"/>
                <a:gd name="T7" fmla="*/ 41 h 44"/>
                <a:gd name="T8" fmla="*/ 5 w 48"/>
                <a:gd name="T9" fmla="*/ 40 h 44"/>
                <a:gd name="T10" fmla="*/ 7 w 48"/>
                <a:gd name="T11" fmla="*/ 39 h 44"/>
                <a:gd name="T12" fmla="*/ 8 w 48"/>
                <a:gd name="T13" fmla="*/ 39 h 44"/>
                <a:gd name="T14" fmla="*/ 10 w 48"/>
                <a:gd name="T15" fmla="*/ 37 h 44"/>
                <a:gd name="T16" fmla="*/ 11 w 48"/>
                <a:gd name="T17" fmla="*/ 37 h 44"/>
                <a:gd name="T18" fmla="*/ 13 w 48"/>
                <a:gd name="T19" fmla="*/ 34 h 44"/>
                <a:gd name="T20" fmla="*/ 15 w 48"/>
                <a:gd name="T21" fmla="*/ 34 h 44"/>
                <a:gd name="T22" fmla="*/ 17 w 48"/>
                <a:gd name="T23" fmla="*/ 32 h 44"/>
                <a:gd name="T24" fmla="*/ 18 w 48"/>
                <a:gd name="T25" fmla="*/ 32 h 44"/>
                <a:gd name="T26" fmla="*/ 19 w 48"/>
                <a:gd name="T27" fmla="*/ 31 h 44"/>
                <a:gd name="T28" fmla="*/ 19 w 48"/>
                <a:gd name="T29" fmla="*/ 30 h 44"/>
                <a:gd name="T30" fmla="*/ 20 w 48"/>
                <a:gd name="T31" fmla="*/ 30 h 44"/>
                <a:gd name="T32" fmla="*/ 23 w 48"/>
                <a:gd name="T33" fmla="*/ 27 h 44"/>
                <a:gd name="T34" fmla="*/ 24 w 48"/>
                <a:gd name="T35" fmla="*/ 27 h 44"/>
                <a:gd name="T36" fmla="*/ 27 w 48"/>
                <a:gd name="T37" fmla="*/ 24 h 44"/>
                <a:gd name="T38" fmla="*/ 28 w 48"/>
                <a:gd name="T39" fmla="*/ 24 h 44"/>
                <a:gd name="T40" fmla="*/ 30 w 48"/>
                <a:gd name="T41" fmla="*/ 23 h 44"/>
                <a:gd name="T42" fmla="*/ 30 w 48"/>
                <a:gd name="T43" fmla="*/ 22 h 44"/>
                <a:gd name="T44" fmla="*/ 31 w 48"/>
                <a:gd name="T45" fmla="*/ 22 h 44"/>
                <a:gd name="T46" fmla="*/ 35 w 48"/>
                <a:gd name="T47" fmla="*/ 17 h 44"/>
                <a:gd name="T48" fmla="*/ 36 w 48"/>
                <a:gd name="T49" fmla="*/ 17 h 44"/>
                <a:gd name="T50" fmla="*/ 36 w 48"/>
                <a:gd name="T51" fmla="*/ 16 h 44"/>
                <a:gd name="T52" fmla="*/ 38 w 48"/>
                <a:gd name="T53" fmla="*/ 16 h 44"/>
                <a:gd name="T54" fmla="*/ 38 w 48"/>
                <a:gd name="T55" fmla="*/ 15 h 44"/>
                <a:gd name="T56" fmla="*/ 43 w 48"/>
                <a:gd name="T57" fmla="*/ 9 h 44"/>
                <a:gd name="T58" fmla="*/ 43 w 48"/>
                <a:gd name="T59" fmla="*/ 8 h 44"/>
                <a:gd name="T60" fmla="*/ 45 w 48"/>
                <a:gd name="T61" fmla="*/ 7 h 44"/>
                <a:gd name="T62" fmla="*/ 45 w 48"/>
                <a:gd name="T63" fmla="*/ 6 h 44"/>
                <a:gd name="T64" fmla="*/ 46 w 48"/>
                <a:gd name="T65" fmla="*/ 6 h 44"/>
                <a:gd name="T66" fmla="*/ 46 w 48"/>
                <a:gd name="T67" fmla="*/ 4 h 44"/>
                <a:gd name="T68" fmla="*/ 47 w 48"/>
                <a:gd name="T69" fmla="*/ 3 h 44"/>
                <a:gd name="T70" fmla="*/ 47 w 48"/>
                <a:gd name="T71" fmla="*/ 1 h 44"/>
                <a:gd name="T72" fmla="*/ 48 w 48"/>
                <a:gd name="T73" fmla="*/ 1 h 44"/>
                <a:gd name="T74" fmla="*/ 48 w 48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4">
                  <a:moveTo>
                    <a:pt x="0" y="44"/>
                  </a:moveTo>
                  <a:lnTo>
                    <a:pt x="1" y="42"/>
                  </a:lnTo>
                  <a:lnTo>
                    <a:pt x="2" y="42"/>
                  </a:lnTo>
                  <a:lnTo>
                    <a:pt x="3" y="41"/>
                  </a:lnTo>
                  <a:lnTo>
                    <a:pt x="5" y="40"/>
                  </a:lnTo>
                  <a:lnTo>
                    <a:pt x="7" y="39"/>
                  </a:lnTo>
                  <a:lnTo>
                    <a:pt x="8" y="39"/>
                  </a:lnTo>
                  <a:lnTo>
                    <a:pt x="10" y="37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4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19" y="31"/>
                  </a:lnTo>
                  <a:lnTo>
                    <a:pt x="19" y="30"/>
                  </a:lnTo>
                  <a:lnTo>
                    <a:pt x="20" y="30"/>
                  </a:lnTo>
                  <a:lnTo>
                    <a:pt x="23" y="27"/>
                  </a:lnTo>
                  <a:lnTo>
                    <a:pt x="24" y="27"/>
                  </a:lnTo>
                  <a:lnTo>
                    <a:pt x="27" y="24"/>
                  </a:lnTo>
                  <a:lnTo>
                    <a:pt x="28" y="24"/>
                  </a:lnTo>
                  <a:lnTo>
                    <a:pt x="30" y="23"/>
                  </a:lnTo>
                  <a:lnTo>
                    <a:pt x="30" y="22"/>
                  </a:lnTo>
                  <a:lnTo>
                    <a:pt x="31" y="22"/>
                  </a:lnTo>
                  <a:lnTo>
                    <a:pt x="35" y="17"/>
                  </a:lnTo>
                  <a:lnTo>
                    <a:pt x="36" y="17"/>
                  </a:lnTo>
                  <a:lnTo>
                    <a:pt x="36" y="16"/>
                  </a:lnTo>
                  <a:lnTo>
                    <a:pt x="38" y="16"/>
                  </a:lnTo>
                  <a:lnTo>
                    <a:pt x="38" y="15"/>
                  </a:lnTo>
                  <a:lnTo>
                    <a:pt x="43" y="9"/>
                  </a:lnTo>
                  <a:lnTo>
                    <a:pt x="43" y="8"/>
                  </a:lnTo>
                  <a:lnTo>
                    <a:pt x="45" y="7"/>
                  </a:lnTo>
                  <a:lnTo>
                    <a:pt x="45" y="6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7" y="3"/>
                  </a:lnTo>
                  <a:lnTo>
                    <a:pt x="47" y="1"/>
                  </a:lnTo>
                  <a:lnTo>
                    <a:pt x="48" y="1"/>
                  </a:lnTo>
                  <a:lnTo>
                    <a:pt x="48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97" name="Freeform 593"/>
            <p:cNvSpPr>
              <a:spLocks/>
            </p:cNvSpPr>
            <p:nvPr/>
          </p:nvSpPr>
          <p:spPr bwMode="auto">
            <a:xfrm>
              <a:off x="4757" y="1699"/>
              <a:ext cx="21" cy="17"/>
            </a:xfrm>
            <a:custGeom>
              <a:avLst/>
              <a:gdLst>
                <a:gd name="T0" fmla="*/ 1 w 43"/>
                <a:gd name="T1" fmla="*/ 6 h 35"/>
                <a:gd name="T2" fmla="*/ 2 w 43"/>
                <a:gd name="T3" fmla="*/ 5 h 35"/>
                <a:gd name="T4" fmla="*/ 3 w 43"/>
                <a:gd name="T5" fmla="*/ 3 h 35"/>
                <a:gd name="T6" fmla="*/ 6 w 43"/>
                <a:gd name="T7" fmla="*/ 2 h 35"/>
                <a:gd name="T8" fmla="*/ 8 w 43"/>
                <a:gd name="T9" fmla="*/ 1 h 35"/>
                <a:gd name="T10" fmla="*/ 21 w 43"/>
                <a:gd name="T11" fmla="*/ 0 h 35"/>
                <a:gd name="T12" fmla="*/ 23 w 43"/>
                <a:gd name="T13" fmla="*/ 1 h 35"/>
                <a:gd name="T14" fmla="*/ 27 w 43"/>
                <a:gd name="T15" fmla="*/ 2 h 35"/>
                <a:gd name="T16" fmla="*/ 29 w 43"/>
                <a:gd name="T17" fmla="*/ 3 h 35"/>
                <a:gd name="T18" fmla="*/ 31 w 43"/>
                <a:gd name="T19" fmla="*/ 5 h 35"/>
                <a:gd name="T20" fmla="*/ 33 w 43"/>
                <a:gd name="T21" fmla="*/ 6 h 35"/>
                <a:gd name="T22" fmla="*/ 35 w 43"/>
                <a:gd name="T23" fmla="*/ 7 h 35"/>
                <a:gd name="T24" fmla="*/ 37 w 43"/>
                <a:gd name="T25" fmla="*/ 8 h 35"/>
                <a:gd name="T26" fmla="*/ 38 w 43"/>
                <a:gd name="T27" fmla="*/ 9 h 35"/>
                <a:gd name="T28" fmla="*/ 41 w 43"/>
                <a:gd name="T29" fmla="*/ 14 h 35"/>
                <a:gd name="T30" fmla="*/ 41 w 43"/>
                <a:gd name="T31" fmla="*/ 15 h 35"/>
                <a:gd name="T32" fmla="*/ 38 w 43"/>
                <a:gd name="T33" fmla="*/ 21 h 35"/>
                <a:gd name="T34" fmla="*/ 37 w 43"/>
                <a:gd name="T35" fmla="*/ 22 h 35"/>
                <a:gd name="T36" fmla="*/ 35 w 43"/>
                <a:gd name="T37" fmla="*/ 23 h 35"/>
                <a:gd name="T38" fmla="*/ 33 w 43"/>
                <a:gd name="T39" fmla="*/ 25 h 35"/>
                <a:gd name="T40" fmla="*/ 31 w 43"/>
                <a:gd name="T41" fmla="*/ 26 h 35"/>
                <a:gd name="T42" fmla="*/ 30 w 43"/>
                <a:gd name="T43" fmla="*/ 28 h 35"/>
                <a:gd name="T44" fmla="*/ 28 w 43"/>
                <a:gd name="T45" fmla="*/ 29 h 35"/>
                <a:gd name="T46" fmla="*/ 25 w 43"/>
                <a:gd name="T47" fmla="*/ 30 h 35"/>
                <a:gd name="T48" fmla="*/ 24 w 43"/>
                <a:gd name="T49" fmla="*/ 31 h 35"/>
                <a:gd name="T50" fmla="*/ 21 w 43"/>
                <a:gd name="T51" fmla="*/ 32 h 35"/>
                <a:gd name="T52" fmla="*/ 20 w 43"/>
                <a:gd name="T53" fmla="*/ 33 h 35"/>
                <a:gd name="T54" fmla="*/ 17 w 43"/>
                <a:gd name="T55" fmla="*/ 35 h 35"/>
                <a:gd name="T56" fmla="*/ 9 w 43"/>
                <a:gd name="T57" fmla="*/ 33 h 35"/>
                <a:gd name="T58" fmla="*/ 6 w 43"/>
                <a:gd name="T59" fmla="*/ 32 h 35"/>
                <a:gd name="T60" fmla="*/ 3 w 43"/>
                <a:gd name="T61" fmla="*/ 31 h 35"/>
                <a:gd name="T62" fmla="*/ 0 w 43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35">
                  <a:moveTo>
                    <a:pt x="0" y="7"/>
                  </a:moveTo>
                  <a:lnTo>
                    <a:pt x="1" y="6"/>
                  </a:lnTo>
                  <a:lnTo>
                    <a:pt x="1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21" y="0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4" y="2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3"/>
                  </a:lnTo>
                  <a:lnTo>
                    <a:pt x="30" y="5"/>
                  </a:lnTo>
                  <a:lnTo>
                    <a:pt x="31" y="5"/>
                  </a:lnTo>
                  <a:lnTo>
                    <a:pt x="32" y="6"/>
                  </a:lnTo>
                  <a:lnTo>
                    <a:pt x="33" y="6"/>
                  </a:lnTo>
                  <a:lnTo>
                    <a:pt x="33" y="7"/>
                  </a:lnTo>
                  <a:lnTo>
                    <a:pt x="35" y="7"/>
                  </a:lnTo>
                  <a:lnTo>
                    <a:pt x="36" y="8"/>
                  </a:lnTo>
                  <a:lnTo>
                    <a:pt x="37" y="8"/>
                  </a:lnTo>
                  <a:lnTo>
                    <a:pt x="37" y="9"/>
                  </a:lnTo>
                  <a:lnTo>
                    <a:pt x="38" y="9"/>
                  </a:lnTo>
                  <a:lnTo>
                    <a:pt x="41" y="13"/>
                  </a:lnTo>
                  <a:lnTo>
                    <a:pt x="41" y="14"/>
                  </a:lnTo>
                  <a:lnTo>
                    <a:pt x="43" y="15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38" y="21"/>
                  </a:lnTo>
                  <a:lnTo>
                    <a:pt x="38" y="22"/>
                  </a:lnTo>
                  <a:lnTo>
                    <a:pt x="37" y="22"/>
                  </a:lnTo>
                  <a:lnTo>
                    <a:pt x="36" y="23"/>
                  </a:lnTo>
                  <a:lnTo>
                    <a:pt x="35" y="23"/>
                  </a:lnTo>
                  <a:lnTo>
                    <a:pt x="35" y="24"/>
                  </a:lnTo>
                  <a:lnTo>
                    <a:pt x="33" y="25"/>
                  </a:lnTo>
                  <a:lnTo>
                    <a:pt x="32" y="25"/>
                  </a:lnTo>
                  <a:lnTo>
                    <a:pt x="31" y="26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4" y="30"/>
                  </a:lnTo>
                  <a:lnTo>
                    <a:pt x="24" y="31"/>
                  </a:lnTo>
                  <a:lnTo>
                    <a:pt x="22" y="31"/>
                  </a:lnTo>
                  <a:lnTo>
                    <a:pt x="21" y="32"/>
                  </a:lnTo>
                  <a:lnTo>
                    <a:pt x="20" y="32"/>
                  </a:lnTo>
                  <a:lnTo>
                    <a:pt x="20" y="33"/>
                  </a:lnTo>
                  <a:lnTo>
                    <a:pt x="17" y="33"/>
                  </a:lnTo>
                  <a:lnTo>
                    <a:pt x="17" y="35"/>
                  </a:lnTo>
                  <a:lnTo>
                    <a:pt x="9" y="35"/>
                  </a:lnTo>
                  <a:lnTo>
                    <a:pt x="9" y="33"/>
                  </a:lnTo>
                  <a:lnTo>
                    <a:pt x="7" y="33"/>
                  </a:lnTo>
                  <a:lnTo>
                    <a:pt x="6" y="32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2" y="31"/>
                  </a:lnTo>
                  <a:lnTo>
                    <a:pt x="0" y="29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98" name="Line 594"/>
            <p:cNvSpPr>
              <a:spLocks noChangeShapeType="1"/>
            </p:cNvSpPr>
            <p:nvPr/>
          </p:nvSpPr>
          <p:spPr bwMode="auto">
            <a:xfrm flipH="1">
              <a:off x="4278" y="1674"/>
              <a:ext cx="120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299" name="Line 595"/>
            <p:cNvSpPr>
              <a:spLocks noChangeShapeType="1"/>
            </p:cNvSpPr>
            <p:nvPr/>
          </p:nvSpPr>
          <p:spPr bwMode="auto">
            <a:xfrm flipH="1" flipV="1">
              <a:off x="4278" y="1713"/>
              <a:ext cx="120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00" name="Line 596"/>
            <p:cNvSpPr>
              <a:spLocks noChangeShapeType="1"/>
            </p:cNvSpPr>
            <p:nvPr/>
          </p:nvSpPr>
          <p:spPr bwMode="auto">
            <a:xfrm>
              <a:off x="4251" y="1717"/>
              <a:ext cx="1" cy="2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01" name="Line 597"/>
            <p:cNvSpPr>
              <a:spLocks noChangeShapeType="1"/>
            </p:cNvSpPr>
            <p:nvPr/>
          </p:nvSpPr>
          <p:spPr bwMode="auto">
            <a:xfrm>
              <a:off x="4283" y="1717"/>
              <a:ext cx="1" cy="2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02" name="Line 598"/>
            <p:cNvSpPr>
              <a:spLocks noChangeShapeType="1"/>
            </p:cNvSpPr>
            <p:nvPr/>
          </p:nvSpPr>
          <p:spPr bwMode="auto">
            <a:xfrm>
              <a:off x="4258" y="1974"/>
              <a:ext cx="1" cy="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03" name="Line 599"/>
            <p:cNvSpPr>
              <a:spLocks noChangeShapeType="1"/>
            </p:cNvSpPr>
            <p:nvPr/>
          </p:nvSpPr>
          <p:spPr bwMode="auto">
            <a:xfrm>
              <a:off x="4277" y="1974"/>
              <a:ext cx="1" cy="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04" name="Freeform 600"/>
            <p:cNvSpPr>
              <a:spLocks/>
            </p:cNvSpPr>
            <p:nvPr/>
          </p:nvSpPr>
          <p:spPr bwMode="auto">
            <a:xfrm>
              <a:off x="4251" y="1967"/>
              <a:ext cx="7" cy="7"/>
            </a:xfrm>
            <a:custGeom>
              <a:avLst/>
              <a:gdLst>
                <a:gd name="T0" fmla="*/ 0 w 14"/>
                <a:gd name="T1" fmla="*/ 0 h 14"/>
                <a:gd name="T2" fmla="*/ 0 w 14"/>
                <a:gd name="T3" fmla="*/ 1 h 14"/>
                <a:gd name="T4" fmla="*/ 2 w 14"/>
                <a:gd name="T5" fmla="*/ 1 h 14"/>
                <a:gd name="T6" fmla="*/ 2 w 14"/>
                <a:gd name="T7" fmla="*/ 3 h 14"/>
                <a:gd name="T8" fmla="*/ 3 w 14"/>
                <a:gd name="T9" fmla="*/ 3 h 14"/>
                <a:gd name="T10" fmla="*/ 3 w 14"/>
                <a:gd name="T11" fmla="*/ 4 h 14"/>
                <a:gd name="T12" fmla="*/ 7 w 14"/>
                <a:gd name="T13" fmla="*/ 9 h 14"/>
                <a:gd name="T14" fmla="*/ 9 w 14"/>
                <a:gd name="T15" fmla="*/ 9 h 14"/>
                <a:gd name="T16" fmla="*/ 9 w 14"/>
                <a:gd name="T17" fmla="*/ 10 h 14"/>
                <a:gd name="T18" fmla="*/ 10 w 14"/>
                <a:gd name="T19" fmla="*/ 10 h 14"/>
                <a:gd name="T20" fmla="*/ 10 w 14"/>
                <a:gd name="T21" fmla="*/ 11 h 14"/>
                <a:gd name="T22" fmla="*/ 11 w 14"/>
                <a:gd name="T23" fmla="*/ 11 h 14"/>
                <a:gd name="T24" fmla="*/ 12 w 14"/>
                <a:gd name="T25" fmla="*/ 12 h 14"/>
                <a:gd name="T26" fmla="*/ 13 w 14"/>
                <a:gd name="T27" fmla="*/ 12 h 14"/>
                <a:gd name="T28" fmla="*/ 13 w 14"/>
                <a:gd name="T29" fmla="*/ 14 h 14"/>
                <a:gd name="T30" fmla="*/ 14 w 14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7" y="9"/>
                  </a:lnTo>
                  <a:lnTo>
                    <a:pt x="9" y="9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11"/>
                  </a:lnTo>
                  <a:lnTo>
                    <a:pt x="11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3" y="14"/>
                  </a:lnTo>
                  <a:lnTo>
                    <a:pt x="14" y="1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05" name="Freeform 601"/>
            <p:cNvSpPr>
              <a:spLocks/>
            </p:cNvSpPr>
            <p:nvPr/>
          </p:nvSpPr>
          <p:spPr bwMode="auto">
            <a:xfrm>
              <a:off x="4277" y="1967"/>
              <a:ext cx="6" cy="7"/>
            </a:xfrm>
            <a:custGeom>
              <a:avLst/>
              <a:gdLst>
                <a:gd name="T0" fmla="*/ 14 w 14"/>
                <a:gd name="T1" fmla="*/ 0 h 14"/>
                <a:gd name="T2" fmla="*/ 14 w 14"/>
                <a:gd name="T3" fmla="*/ 1 h 14"/>
                <a:gd name="T4" fmla="*/ 13 w 14"/>
                <a:gd name="T5" fmla="*/ 1 h 14"/>
                <a:gd name="T6" fmla="*/ 13 w 14"/>
                <a:gd name="T7" fmla="*/ 3 h 14"/>
                <a:gd name="T8" fmla="*/ 12 w 14"/>
                <a:gd name="T9" fmla="*/ 4 h 14"/>
                <a:gd name="T10" fmla="*/ 12 w 14"/>
                <a:gd name="T11" fmla="*/ 6 h 14"/>
                <a:gd name="T12" fmla="*/ 11 w 14"/>
                <a:gd name="T13" fmla="*/ 6 h 14"/>
                <a:gd name="T14" fmla="*/ 11 w 14"/>
                <a:gd name="T15" fmla="*/ 8 h 14"/>
                <a:gd name="T16" fmla="*/ 9 w 14"/>
                <a:gd name="T17" fmla="*/ 8 h 14"/>
                <a:gd name="T18" fmla="*/ 9 w 14"/>
                <a:gd name="T19" fmla="*/ 9 h 14"/>
                <a:gd name="T20" fmla="*/ 8 w 14"/>
                <a:gd name="T21" fmla="*/ 9 h 14"/>
                <a:gd name="T22" fmla="*/ 8 w 14"/>
                <a:gd name="T23" fmla="*/ 10 h 14"/>
                <a:gd name="T24" fmla="*/ 6 w 14"/>
                <a:gd name="T25" fmla="*/ 12 h 14"/>
                <a:gd name="T26" fmla="*/ 5 w 14"/>
                <a:gd name="T27" fmla="*/ 12 h 14"/>
                <a:gd name="T28" fmla="*/ 5 w 14"/>
                <a:gd name="T29" fmla="*/ 14 h 14"/>
                <a:gd name="T30" fmla="*/ 0 w 14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lnTo>
                    <a:pt x="14" y="1"/>
                  </a:lnTo>
                  <a:lnTo>
                    <a:pt x="13" y="1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9" y="8"/>
                  </a:lnTo>
                  <a:lnTo>
                    <a:pt x="9" y="9"/>
                  </a:lnTo>
                  <a:lnTo>
                    <a:pt x="8" y="9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0" y="1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06" name="Freeform 602"/>
            <p:cNvSpPr>
              <a:spLocks/>
            </p:cNvSpPr>
            <p:nvPr/>
          </p:nvSpPr>
          <p:spPr bwMode="auto">
            <a:xfrm>
              <a:off x="4258" y="2029"/>
              <a:ext cx="36" cy="19"/>
            </a:xfrm>
            <a:custGeom>
              <a:avLst/>
              <a:gdLst>
                <a:gd name="T0" fmla="*/ 0 w 72"/>
                <a:gd name="T1" fmla="*/ 0 h 37"/>
                <a:gd name="T2" fmla="*/ 1 w 72"/>
                <a:gd name="T3" fmla="*/ 1 h 37"/>
                <a:gd name="T4" fmla="*/ 1 w 72"/>
                <a:gd name="T5" fmla="*/ 4 h 37"/>
                <a:gd name="T6" fmla="*/ 4 w 72"/>
                <a:gd name="T7" fmla="*/ 6 h 37"/>
                <a:gd name="T8" fmla="*/ 4 w 72"/>
                <a:gd name="T9" fmla="*/ 7 h 37"/>
                <a:gd name="T10" fmla="*/ 5 w 72"/>
                <a:gd name="T11" fmla="*/ 9 h 37"/>
                <a:gd name="T12" fmla="*/ 6 w 72"/>
                <a:gd name="T13" fmla="*/ 11 h 37"/>
                <a:gd name="T14" fmla="*/ 6 w 72"/>
                <a:gd name="T15" fmla="*/ 12 h 37"/>
                <a:gd name="T16" fmla="*/ 10 w 72"/>
                <a:gd name="T17" fmla="*/ 15 h 37"/>
                <a:gd name="T18" fmla="*/ 10 w 72"/>
                <a:gd name="T19" fmla="*/ 16 h 37"/>
                <a:gd name="T20" fmla="*/ 13 w 72"/>
                <a:gd name="T21" fmla="*/ 20 h 37"/>
                <a:gd name="T22" fmla="*/ 13 w 72"/>
                <a:gd name="T23" fmla="*/ 21 h 37"/>
                <a:gd name="T24" fmla="*/ 20 w 72"/>
                <a:gd name="T25" fmla="*/ 28 h 37"/>
                <a:gd name="T26" fmla="*/ 21 w 72"/>
                <a:gd name="T27" fmla="*/ 28 h 37"/>
                <a:gd name="T28" fmla="*/ 23 w 72"/>
                <a:gd name="T29" fmla="*/ 30 h 37"/>
                <a:gd name="T30" fmla="*/ 24 w 72"/>
                <a:gd name="T31" fmla="*/ 30 h 37"/>
                <a:gd name="T32" fmla="*/ 24 w 72"/>
                <a:gd name="T33" fmla="*/ 31 h 37"/>
                <a:gd name="T34" fmla="*/ 26 w 72"/>
                <a:gd name="T35" fmla="*/ 32 h 37"/>
                <a:gd name="T36" fmla="*/ 27 w 72"/>
                <a:gd name="T37" fmla="*/ 32 h 37"/>
                <a:gd name="T38" fmla="*/ 28 w 72"/>
                <a:gd name="T39" fmla="*/ 34 h 37"/>
                <a:gd name="T40" fmla="*/ 30 w 72"/>
                <a:gd name="T41" fmla="*/ 34 h 37"/>
                <a:gd name="T42" fmla="*/ 31 w 72"/>
                <a:gd name="T43" fmla="*/ 35 h 37"/>
                <a:gd name="T44" fmla="*/ 35 w 72"/>
                <a:gd name="T45" fmla="*/ 35 h 37"/>
                <a:gd name="T46" fmla="*/ 36 w 72"/>
                <a:gd name="T47" fmla="*/ 36 h 37"/>
                <a:gd name="T48" fmla="*/ 42 w 72"/>
                <a:gd name="T49" fmla="*/ 36 h 37"/>
                <a:gd name="T50" fmla="*/ 43 w 72"/>
                <a:gd name="T51" fmla="*/ 37 h 37"/>
                <a:gd name="T52" fmla="*/ 54 w 72"/>
                <a:gd name="T53" fmla="*/ 37 h 37"/>
                <a:gd name="T54" fmla="*/ 56 w 72"/>
                <a:gd name="T55" fmla="*/ 36 h 37"/>
                <a:gd name="T56" fmla="*/ 61 w 72"/>
                <a:gd name="T57" fmla="*/ 36 h 37"/>
                <a:gd name="T58" fmla="*/ 63 w 72"/>
                <a:gd name="T59" fmla="*/ 35 h 37"/>
                <a:gd name="T60" fmla="*/ 66 w 72"/>
                <a:gd name="T61" fmla="*/ 35 h 37"/>
                <a:gd name="T62" fmla="*/ 66 w 72"/>
                <a:gd name="T63" fmla="*/ 34 h 37"/>
                <a:gd name="T64" fmla="*/ 68 w 72"/>
                <a:gd name="T65" fmla="*/ 34 h 37"/>
                <a:gd name="T66" fmla="*/ 68 w 72"/>
                <a:gd name="T67" fmla="*/ 32 h 37"/>
                <a:gd name="T68" fmla="*/ 71 w 72"/>
                <a:gd name="T69" fmla="*/ 30 h 37"/>
                <a:gd name="T70" fmla="*/ 71 w 72"/>
                <a:gd name="T71" fmla="*/ 29 h 37"/>
                <a:gd name="T72" fmla="*/ 72 w 72"/>
                <a:gd name="T73" fmla="*/ 28 h 37"/>
                <a:gd name="T74" fmla="*/ 72 w 72"/>
                <a:gd name="T75" fmla="*/ 14 h 37"/>
                <a:gd name="T76" fmla="*/ 71 w 72"/>
                <a:gd name="T77" fmla="*/ 13 h 37"/>
                <a:gd name="T78" fmla="*/ 71 w 72"/>
                <a:gd name="T79" fmla="*/ 11 h 37"/>
                <a:gd name="T80" fmla="*/ 69 w 72"/>
                <a:gd name="T81" fmla="*/ 9 h 37"/>
                <a:gd name="T82" fmla="*/ 69 w 72"/>
                <a:gd name="T83" fmla="*/ 8 h 37"/>
                <a:gd name="T84" fmla="*/ 68 w 72"/>
                <a:gd name="T85" fmla="*/ 8 h 37"/>
                <a:gd name="T86" fmla="*/ 68 w 72"/>
                <a:gd name="T87" fmla="*/ 7 h 37"/>
                <a:gd name="T88" fmla="*/ 66 w 72"/>
                <a:gd name="T89" fmla="*/ 5 h 37"/>
                <a:gd name="T90" fmla="*/ 65 w 72"/>
                <a:gd name="T91" fmla="*/ 5 h 37"/>
                <a:gd name="T92" fmla="*/ 64 w 72"/>
                <a:gd name="T93" fmla="*/ 4 h 37"/>
                <a:gd name="T94" fmla="*/ 63 w 72"/>
                <a:gd name="T95" fmla="*/ 4 h 37"/>
                <a:gd name="T96" fmla="*/ 61 w 72"/>
                <a:gd name="T97" fmla="*/ 3 h 37"/>
                <a:gd name="T98" fmla="*/ 59 w 72"/>
                <a:gd name="T99" fmla="*/ 3 h 37"/>
                <a:gd name="T100" fmla="*/ 59 w 72"/>
                <a:gd name="T101" fmla="*/ 1 h 37"/>
                <a:gd name="T102" fmla="*/ 54 w 72"/>
                <a:gd name="T103" fmla="*/ 1 h 37"/>
                <a:gd name="T104" fmla="*/ 53 w 72"/>
                <a:gd name="T105" fmla="*/ 0 h 37"/>
                <a:gd name="T106" fmla="*/ 37 w 72"/>
                <a:gd name="T10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37">
                  <a:moveTo>
                    <a:pt x="0" y="0"/>
                  </a:moveTo>
                  <a:lnTo>
                    <a:pt x="1" y="1"/>
                  </a:lnTo>
                  <a:lnTo>
                    <a:pt x="1" y="4"/>
                  </a:lnTo>
                  <a:lnTo>
                    <a:pt x="4" y="6"/>
                  </a:lnTo>
                  <a:lnTo>
                    <a:pt x="4" y="7"/>
                  </a:lnTo>
                  <a:lnTo>
                    <a:pt x="5" y="9"/>
                  </a:lnTo>
                  <a:lnTo>
                    <a:pt x="6" y="11"/>
                  </a:lnTo>
                  <a:lnTo>
                    <a:pt x="6" y="12"/>
                  </a:lnTo>
                  <a:lnTo>
                    <a:pt x="10" y="15"/>
                  </a:lnTo>
                  <a:lnTo>
                    <a:pt x="10" y="16"/>
                  </a:lnTo>
                  <a:lnTo>
                    <a:pt x="13" y="20"/>
                  </a:lnTo>
                  <a:lnTo>
                    <a:pt x="13" y="21"/>
                  </a:lnTo>
                  <a:lnTo>
                    <a:pt x="20" y="28"/>
                  </a:lnTo>
                  <a:lnTo>
                    <a:pt x="21" y="28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4" y="31"/>
                  </a:lnTo>
                  <a:lnTo>
                    <a:pt x="26" y="32"/>
                  </a:lnTo>
                  <a:lnTo>
                    <a:pt x="27" y="32"/>
                  </a:lnTo>
                  <a:lnTo>
                    <a:pt x="28" y="34"/>
                  </a:lnTo>
                  <a:lnTo>
                    <a:pt x="30" y="34"/>
                  </a:lnTo>
                  <a:lnTo>
                    <a:pt x="31" y="35"/>
                  </a:lnTo>
                  <a:lnTo>
                    <a:pt x="35" y="35"/>
                  </a:lnTo>
                  <a:lnTo>
                    <a:pt x="36" y="36"/>
                  </a:lnTo>
                  <a:lnTo>
                    <a:pt x="42" y="36"/>
                  </a:lnTo>
                  <a:lnTo>
                    <a:pt x="43" y="37"/>
                  </a:lnTo>
                  <a:lnTo>
                    <a:pt x="54" y="37"/>
                  </a:lnTo>
                  <a:lnTo>
                    <a:pt x="56" y="36"/>
                  </a:lnTo>
                  <a:lnTo>
                    <a:pt x="61" y="36"/>
                  </a:lnTo>
                  <a:lnTo>
                    <a:pt x="63" y="35"/>
                  </a:lnTo>
                  <a:lnTo>
                    <a:pt x="66" y="35"/>
                  </a:lnTo>
                  <a:lnTo>
                    <a:pt x="66" y="34"/>
                  </a:lnTo>
                  <a:lnTo>
                    <a:pt x="68" y="34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9"/>
                  </a:lnTo>
                  <a:lnTo>
                    <a:pt x="72" y="28"/>
                  </a:lnTo>
                  <a:lnTo>
                    <a:pt x="72" y="14"/>
                  </a:lnTo>
                  <a:lnTo>
                    <a:pt x="71" y="13"/>
                  </a:lnTo>
                  <a:lnTo>
                    <a:pt x="71" y="11"/>
                  </a:lnTo>
                  <a:lnTo>
                    <a:pt x="69" y="9"/>
                  </a:lnTo>
                  <a:lnTo>
                    <a:pt x="69" y="8"/>
                  </a:lnTo>
                  <a:lnTo>
                    <a:pt x="68" y="8"/>
                  </a:lnTo>
                  <a:lnTo>
                    <a:pt x="68" y="7"/>
                  </a:lnTo>
                  <a:lnTo>
                    <a:pt x="66" y="5"/>
                  </a:lnTo>
                  <a:lnTo>
                    <a:pt x="65" y="5"/>
                  </a:lnTo>
                  <a:lnTo>
                    <a:pt x="64" y="4"/>
                  </a:lnTo>
                  <a:lnTo>
                    <a:pt x="63" y="4"/>
                  </a:lnTo>
                  <a:lnTo>
                    <a:pt x="61" y="3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37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07" name="Freeform 603"/>
            <p:cNvSpPr>
              <a:spLocks/>
            </p:cNvSpPr>
            <p:nvPr/>
          </p:nvSpPr>
          <p:spPr bwMode="auto">
            <a:xfrm>
              <a:off x="4267" y="1699"/>
              <a:ext cx="10" cy="14"/>
            </a:xfrm>
            <a:custGeom>
              <a:avLst/>
              <a:gdLst>
                <a:gd name="T0" fmla="*/ 19 w 19"/>
                <a:gd name="T1" fmla="*/ 0 h 29"/>
                <a:gd name="T2" fmla="*/ 18 w 19"/>
                <a:gd name="T3" fmla="*/ 0 h 29"/>
                <a:gd name="T4" fmla="*/ 17 w 19"/>
                <a:gd name="T5" fmla="*/ 1 h 29"/>
                <a:gd name="T6" fmla="*/ 16 w 19"/>
                <a:gd name="T7" fmla="*/ 1 h 29"/>
                <a:gd name="T8" fmla="*/ 15 w 19"/>
                <a:gd name="T9" fmla="*/ 2 h 29"/>
                <a:gd name="T10" fmla="*/ 13 w 19"/>
                <a:gd name="T11" fmla="*/ 2 h 29"/>
                <a:gd name="T12" fmla="*/ 12 w 19"/>
                <a:gd name="T13" fmla="*/ 3 h 29"/>
                <a:gd name="T14" fmla="*/ 11 w 19"/>
                <a:gd name="T15" fmla="*/ 3 h 29"/>
                <a:gd name="T16" fmla="*/ 10 w 19"/>
                <a:gd name="T17" fmla="*/ 5 h 29"/>
                <a:gd name="T18" fmla="*/ 9 w 19"/>
                <a:gd name="T19" fmla="*/ 5 h 29"/>
                <a:gd name="T20" fmla="*/ 8 w 19"/>
                <a:gd name="T21" fmla="*/ 6 h 29"/>
                <a:gd name="T22" fmla="*/ 6 w 19"/>
                <a:gd name="T23" fmla="*/ 6 h 29"/>
                <a:gd name="T24" fmla="*/ 4 w 19"/>
                <a:gd name="T25" fmla="*/ 8 h 29"/>
                <a:gd name="T26" fmla="*/ 3 w 19"/>
                <a:gd name="T27" fmla="*/ 8 h 29"/>
                <a:gd name="T28" fmla="*/ 3 w 19"/>
                <a:gd name="T29" fmla="*/ 9 h 29"/>
                <a:gd name="T30" fmla="*/ 2 w 19"/>
                <a:gd name="T31" fmla="*/ 9 h 29"/>
                <a:gd name="T32" fmla="*/ 2 w 19"/>
                <a:gd name="T33" fmla="*/ 10 h 29"/>
                <a:gd name="T34" fmla="*/ 1 w 19"/>
                <a:gd name="T35" fmla="*/ 10 h 29"/>
                <a:gd name="T36" fmla="*/ 1 w 19"/>
                <a:gd name="T37" fmla="*/ 13 h 29"/>
                <a:gd name="T38" fmla="*/ 0 w 19"/>
                <a:gd name="T39" fmla="*/ 13 h 29"/>
                <a:gd name="T40" fmla="*/ 0 w 19"/>
                <a:gd name="T41" fmla="*/ 17 h 29"/>
                <a:gd name="T42" fmla="*/ 1 w 19"/>
                <a:gd name="T43" fmla="*/ 17 h 29"/>
                <a:gd name="T44" fmla="*/ 1 w 19"/>
                <a:gd name="T45" fmla="*/ 18 h 29"/>
                <a:gd name="T46" fmla="*/ 2 w 19"/>
                <a:gd name="T47" fmla="*/ 20 h 29"/>
                <a:gd name="T48" fmla="*/ 2 w 19"/>
                <a:gd name="T49" fmla="*/ 21 h 29"/>
                <a:gd name="T50" fmla="*/ 3 w 19"/>
                <a:gd name="T51" fmla="*/ 21 h 29"/>
                <a:gd name="T52" fmla="*/ 4 w 19"/>
                <a:gd name="T53" fmla="*/ 22 h 29"/>
                <a:gd name="T54" fmla="*/ 5 w 19"/>
                <a:gd name="T55" fmla="*/ 22 h 29"/>
                <a:gd name="T56" fmla="*/ 5 w 19"/>
                <a:gd name="T57" fmla="*/ 23 h 29"/>
                <a:gd name="T58" fmla="*/ 6 w 19"/>
                <a:gd name="T59" fmla="*/ 23 h 29"/>
                <a:gd name="T60" fmla="*/ 8 w 19"/>
                <a:gd name="T61" fmla="*/ 24 h 29"/>
                <a:gd name="T62" fmla="*/ 9 w 19"/>
                <a:gd name="T63" fmla="*/ 24 h 29"/>
                <a:gd name="T64" fmla="*/ 10 w 19"/>
                <a:gd name="T65" fmla="*/ 25 h 29"/>
                <a:gd name="T66" fmla="*/ 11 w 19"/>
                <a:gd name="T67" fmla="*/ 25 h 29"/>
                <a:gd name="T68" fmla="*/ 12 w 19"/>
                <a:gd name="T69" fmla="*/ 26 h 29"/>
                <a:gd name="T70" fmla="*/ 13 w 19"/>
                <a:gd name="T71" fmla="*/ 26 h 29"/>
                <a:gd name="T72" fmla="*/ 15 w 19"/>
                <a:gd name="T73" fmla="*/ 28 h 29"/>
                <a:gd name="T74" fmla="*/ 17 w 19"/>
                <a:gd name="T75" fmla="*/ 28 h 29"/>
                <a:gd name="T76" fmla="*/ 18 w 19"/>
                <a:gd name="T77" fmla="*/ 29 h 29"/>
                <a:gd name="T78" fmla="*/ 19 w 19"/>
                <a:gd name="T7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lnTo>
                    <a:pt x="18" y="0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3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3" y="8"/>
                  </a:lnTo>
                  <a:lnTo>
                    <a:pt x="3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" y="17"/>
                  </a:lnTo>
                  <a:lnTo>
                    <a:pt x="1" y="18"/>
                  </a:lnTo>
                  <a:lnTo>
                    <a:pt x="2" y="20"/>
                  </a:lnTo>
                  <a:lnTo>
                    <a:pt x="2" y="21"/>
                  </a:lnTo>
                  <a:lnTo>
                    <a:pt x="3" y="21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6" y="23"/>
                  </a:lnTo>
                  <a:lnTo>
                    <a:pt x="8" y="24"/>
                  </a:lnTo>
                  <a:lnTo>
                    <a:pt x="9" y="24"/>
                  </a:lnTo>
                  <a:lnTo>
                    <a:pt x="10" y="25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3" y="26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8" y="29"/>
                  </a:lnTo>
                  <a:lnTo>
                    <a:pt x="19" y="29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08" name="Freeform 604"/>
            <p:cNvSpPr>
              <a:spLocks/>
            </p:cNvSpPr>
            <p:nvPr/>
          </p:nvSpPr>
          <p:spPr bwMode="auto">
            <a:xfrm>
              <a:off x="4248" y="1609"/>
              <a:ext cx="43" cy="108"/>
            </a:xfrm>
            <a:custGeom>
              <a:avLst/>
              <a:gdLst>
                <a:gd name="T0" fmla="*/ 6 w 86"/>
                <a:gd name="T1" fmla="*/ 216 h 216"/>
                <a:gd name="T2" fmla="*/ 0 w 86"/>
                <a:gd name="T3" fmla="*/ 216 h 216"/>
                <a:gd name="T4" fmla="*/ 0 w 86"/>
                <a:gd name="T5" fmla="*/ 0 h 216"/>
                <a:gd name="T6" fmla="*/ 76 w 86"/>
                <a:gd name="T7" fmla="*/ 0 h 216"/>
                <a:gd name="T8" fmla="*/ 86 w 86"/>
                <a:gd name="T9" fmla="*/ 9 h 216"/>
                <a:gd name="T10" fmla="*/ 86 w 86"/>
                <a:gd name="T11" fmla="*/ 43 h 216"/>
                <a:gd name="T12" fmla="*/ 73 w 86"/>
                <a:gd name="T13" fmla="*/ 56 h 216"/>
                <a:gd name="T14" fmla="*/ 73 w 86"/>
                <a:gd name="T15" fmla="*/ 18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16">
                  <a:moveTo>
                    <a:pt x="6" y="216"/>
                  </a:moveTo>
                  <a:lnTo>
                    <a:pt x="0" y="216"/>
                  </a:lnTo>
                  <a:lnTo>
                    <a:pt x="0" y="0"/>
                  </a:lnTo>
                  <a:lnTo>
                    <a:pt x="76" y="0"/>
                  </a:lnTo>
                  <a:lnTo>
                    <a:pt x="86" y="9"/>
                  </a:lnTo>
                  <a:lnTo>
                    <a:pt x="86" y="43"/>
                  </a:lnTo>
                  <a:lnTo>
                    <a:pt x="73" y="56"/>
                  </a:lnTo>
                  <a:lnTo>
                    <a:pt x="73" y="18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01309" name="Group 605"/>
          <p:cNvGrpSpPr>
            <a:grpSpLocks/>
          </p:cNvGrpSpPr>
          <p:nvPr/>
        </p:nvGrpSpPr>
        <p:grpSpPr bwMode="auto">
          <a:xfrm>
            <a:off x="436563" y="1709738"/>
            <a:ext cx="8705850" cy="4951412"/>
            <a:chOff x="275" y="1077"/>
            <a:chExt cx="5484" cy="3119"/>
          </a:xfrm>
        </p:grpSpPr>
        <p:sp>
          <p:nvSpPr>
            <p:cNvPr id="201310" name="Freeform 606"/>
            <p:cNvSpPr>
              <a:spLocks/>
            </p:cNvSpPr>
            <p:nvPr/>
          </p:nvSpPr>
          <p:spPr bwMode="auto">
            <a:xfrm>
              <a:off x="4283" y="1715"/>
              <a:ext cx="2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5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5"/>
                  </a:lnTo>
                  <a:lnTo>
                    <a:pt x="0" y="5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11" name="Line 607"/>
            <p:cNvSpPr>
              <a:spLocks noChangeShapeType="1"/>
            </p:cNvSpPr>
            <p:nvPr/>
          </p:nvSpPr>
          <p:spPr bwMode="auto">
            <a:xfrm flipH="1">
              <a:off x="4248" y="1637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12" name="Line 608"/>
            <p:cNvSpPr>
              <a:spLocks noChangeShapeType="1"/>
            </p:cNvSpPr>
            <p:nvPr/>
          </p:nvSpPr>
          <p:spPr bwMode="auto">
            <a:xfrm flipH="1">
              <a:off x="4248" y="1662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13" name="Line 609"/>
            <p:cNvSpPr>
              <a:spLocks noChangeShapeType="1"/>
            </p:cNvSpPr>
            <p:nvPr/>
          </p:nvSpPr>
          <p:spPr bwMode="auto">
            <a:xfrm flipH="1">
              <a:off x="4248" y="1717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14" name="Line 610"/>
            <p:cNvSpPr>
              <a:spLocks noChangeShapeType="1"/>
            </p:cNvSpPr>
            <p:nvPr/>
          </p:nvSpPr>
          <p:spPr bwMode="auto">
            <a:xfrm>
              <a:off x="4335" y="1614"/>
              <a:ext cx="1" cy="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15" name="Line 611"/>
            <p:cNvSpPr>
              <a:spLocks noChangeShapeType="1"/>
            </p:cNvSpPr>
            <p:nvPr/>
          </p:nvSpPr>
          <p:spPr bwMode="auto">
            <a:xfrm>
              <a:off x="4308" y="1639"/>
              <a:ext cx="5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16" name="Freeform 612"/>
            <p:cNvSpPr>
              <a:spLocks/>
            </p:cNvSpPr>
            <p:nvPr/>
          </p:nvSpPr>
          <p:spPr bwMode="auto">
            <a:xfrm>
              <a:off x="4315" y="1619"/>
              <a:ext cx="39" cy="40"/>
            </a:xfrm>
            <a:custGeom>
              <a:avLst/>
              <a:gdLst>
                <a:gd name="T0" fmla="*/ 0 w 80"/>
                <a:gd name="T1" fmla="*/ 40 h 80"/>
                <a:gd name="T2" fmla="*/ 1 w 80"/>
                <a:gd name="T3" fmla="*/ 49 h 80"/>
                <a:gd name="T4" fmla="*/ 4 w 80"/>
                <a:gd name="T5" fmla="*/ 56 h 80"/>
                <a:gd name="T6" fmla="*/ 12 w 80"/>
                <a:gd name="T7" fmla="*/ 69 h 80"/>
                <a:gd name="T8" fmla="*/ 26 w 80"/>
                <a:gd name="T9" fmla="*/ 77 h 80"/>
                <a:gd name="T10" fmla="*/ 32 w 80"/>
                <a:gd name="T11" fmla="*/ 79 h 80"/>
                <a:gd name="T12" fmla="*/ 42 w 80"/>
                <a:gd name="T13" fmla="*/ 80 h 80"/>
                <a:gd name="T14" fmla="*/ 57 w 80"/>
                <a:gd name="T15" fmla="*/ 77 h 80"/>
                <a:gd name="T16" fmla="*/ 68 w 80"/>
                <a:gd name="T17" fmla="*/ 69 h 80"/>
                <a:gd name="T18" fmla="*/ 76 w 80"/>
                <a:gd name="T19" fmla="*/ 56 h 80"/>
                <a:gd name="T20" fmla="*/ 79 w 80"/>
                <a:gd name="T21" fmla="*/ 49 h 80"/>
                <a:gd name="T22" fmla="*/ 80 w 80"/>
                <a:gd name="T23" fmla="*/ 40 h 80"/>
                <a:gd name="T24" fmla="*/ 76 w 80"/>
                <a:gd name="T25" fmla="*/ 25 h 80"/>
                <a:gd name="T26" fmla="*/ 68 w 80"/>
                <a:gd name="T27" fmla="*/ 11 h 80"/>
                <a:gd name="T28" fmla="*/ 57 w 80"/>
                <a:gd name="T29" fmla="*/ 3 h 80"/>
                <a:gd name="T30" fmla="*/ 50 w 80"/>
                <a:gd name="T31" fmla="*/ 1 h 80"/>
                <a:gd name="T32" fmla="*/ 42 w 80"/>
                <a:gd name="T33" fmla="*/ 0 h 80"/>
                <a:gd name="T34" fmla="*/ 32 w 80"/>
                <a:gd name="T35" fmla="*/ 1 h 80"/>
                <a:gd name="T36" fmla="*/ 26 w 80"/>
                <a:gd name="T37" fmla="*/ 3 h 80"/>
                <a:gd name="T38" fmla="*/ 12 w 80"/>
                <a:gd name="T39" fmla="*/ 11 h 80"/>
                <a:gd name="T40" fmla="*/ 4 w 80"/>
                <a:gd name="T41" fmla="*/ 25 h 80"/>
                <a:gd name="T42" fmla="*/ 0 w 80"/>
                <a:gd name="T43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0" y="40"/>
                  </a:moveTo>
                  <a:lnTo>
                    <a:pt x="1" y="49"/>
                  </a:lnTo>
                  <a:lnTo>
                    <a:pt x="4" y="56"/>
                  </a:lnTo>
                  <a:lnTo>
                    <a:pt x="12" y="69"/>
                  </a:lnTo>
                  <a:lnTo>
                    <a:pt x="26" y="77"/>
                  </a:lnTo>
                  <a:lnTo>
                    <a:pt x="32" y="79"/>
                  </a:lnTo>
                  <a:lnTo>
                    <a:pt x="42" y="80"/>
                  </a:lnTo>
                  <a:lnTo>
                    <a:pt x="57" y="77"/>
                  </a:lnTo>
                  <a:lnTo>
                    <a:pt x="68" y="69"/>
                  </a:lnTo>
                  <a:lnTo>
                    <a:pt x="76" y="56"/>
                  </a:lnTo>
                  <a:lnTo>
                    <a:pt x="79" y="49"/>
                  </a:lnTo>
                  <a:lnTo>
                    <a:pt x="80" y="40"/>
                  </a:lnTo>
                  <a:lnTo>
                    <a:pt x="76" y="25"/>
                  </a:lnTo>
                  <a:lnTo>
                    <a:pt x="68" y="11"/>
                  </a:lnTo>
                  <a:lnTo>
                    <a:pt x="57" y="3"/>
                  </a:lnTo>
                  <a:lnTo>
                    <a:pt x="50" y="1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6" y="3"/>
                  </a:lnTo>
                  <a:lnTo>
                    <a:pt x="12" y="11"/>
                  </a:lnTo>
                  <a:lnTo>
                    <a:pt x="4" y="25"/>
                  </a:lnTo>
                  <a:lnTo>
                    <a:pt x="0" y="40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17" name="Line 613"/>
            <p:cNvSpPr>
              <a:spLocks noChangeShapeType="1"/>
            </p:cNvSpPr>
            <p:nvPr/>
          </p:nvSpPr>
          <p:spPr bwMode="auto">
            <a:xfrm>
              <a:off x="4327" y="1658"/>
              <a:ext cx="1" cy="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18" name="Line 614"/>
            <p:cNvSpPr>
              <a:spLocks noChangeShapeType="1"/>
            </p:cNvSpPr>
            <p:nvPr/>
          </p:nvSpPr>
          <p:spPr bwMode="auto">
            <a:xfrm>
              <a:off x="4343" y="1658"/>
              <a:ext cx="1" cy="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19" name="Freeform 615"/>
            <p:cNvSpPr>
              <a:spLocks/>
            </p:cNvSpPr>
            <p:nvPr/>
          </p:nvSpPr>
          <p:spPr bwMode="auto">
            <a:xfrm>
              <a:off x="4327" y="1677"/>
              <a:ext cx="16" cy="4"/>
            </a:xfrm>
            <a:custGeom>
              <a:avLst/>
              <a:gdLst>
                <a:gd name="T0" fmla="*/ 0 w 34"/>
                <a:gd name="T1" fmla="*/ 0 h 9"/>
                <a:gd name="T2" fmla="*/ 4 w 34"/>
                <a:gd name="T3" fmla="*/ 3 h 9"/>
                <a:gd name="T4" fmla="*/ 5 w 34"/>
                <a:gd name="T5" fmla="*/ 3 h 9"/>
                <a:gd name="T6" fmla="*/ 5 w 34"/>
                <a:gd name="T7" fmla="*/ 5 h 9"/>
                <a:gd name="T8" fmla="*/ 6 w 34"/>
                <a:gd name="T9" fmla="*/ 5 h 9"/>
                <a:gd name="T10" fmla="*/ 7 w 34"/>
                <a:gd name="T11" fmla="*/ 6 h 9"/>
                <a:gd name="T12" fmla="*/ 8 w 34"/>
                <a:gd name="T13" fmla="*/ 6 h 9"/>
                <a:gd name="T14" fmla="*/ 10 w 34"/>
                <a:gd name="T15" fmla="*/ 7 h 9"/>
                <a:gd name="T16" fmla="*/ 11 w 34"/>
                <a:gd name="T17" fmla="*/ 7 h 9"/>
                <a:gd name="T18" fmla="*/ 11 w 34"/>
                <a:gd name="T19" fmla="*/ 8 h 9"/>
                <a:gd name="T20" fmla="*/ 14 w 34"/>
                <a:gd name="T21" fmla="*/ 8 h 9"/>
                <a:gd name="T22" fmla="*/ 14 w 34"/>
                <a:gd name="T23" fmla="*/ 9 h 9"/>
                <a:gd name="T24" fmla="*/ 23 w 34"/>
                <a:gd name="T25" fmla="*/ 9 h 9"/>
                <a:gd name="T26" fmla="*/ 23 w 34"/>
                <a:gd name="T27" fmla="*/ 8 h 9"/>
                <a:gd name="T28" fmla="*/ 27 w 34"/>
                <a:gd name="T29" fmla="*/ 8 h 9"/>
                <a:gd name="T30" fmla="*/ 27 w 34"/>
                <a:gd name="T31" fmla="*/ 7 h 9"/>
                <a:gd name="T32" fmla="*/ 28 w 34"/>
                <a:gd name="T33" fmla="*/ 7 h 9"/>
                <a:gd name="T34" fmla="*/ 29 w 34"/>
                <a:gd name="T35" fmla="*/ 6 h 9"/>
                <a:gd name="T36" fmla="*/ 30 w 34"/>
                <a:gd name="T37" fmla="*/ 6 h 9"/>
                <a:gd name="T38" fmla="*/ 30 w 34"/>
                <a:gd name="T39" fmla="*/ 5 h 9"/>
                <a:gd name="T40" fmla="*/ 32 w 34"/>
                <a:gd name="T41" fmla="*/ 5 h 9"/>
                <a:gd name="T42" fmla="*/ 34 w 34"/>
                <a:gd name="T4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9">
                  <a:moveTo>
                    <a:pt x="0" y="0"/>
                  </a:moveTo>
                  <a:lnTo>
                    <a:pt x="4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6" y="5"/>
                  </a:lnTo>
                  <a:lnTo>
                    <a:pt x="7" y="6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1" y="7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14" y="9"/>
                  </a:lnTo>
                  <a:lnTo>
                    <a:pt x="23" y="9"/>
                  </a:lnTo>
                  <a:lnTo>
                    <a:pt x="23" y="8"/>
                  </a:lnTo>
                  <a:lnTo>
                    <a:pt x="27" y="8"/>
                  </a:lnTo>
                  <a:lnTo>
                    <a:pt x="27" y="7"/>
                  </a:lnTo>
                  <a:lnTo>
                    <a:pt x="28" y="7"/>
                  </a:lnTo>
                  <a:lnTo>
                    <a:pt x="29" y="6"/>
                  </a:lnTo>
                  <a:lnTo>
                    <a:pt x="30" y="6"/>
                  </a:lnTo>
                  <a:lnTo>
                    <a:pt x="30" y="5"/>
                  </a:lnTo>
                  <a:lnTo>
                    <a:pt x="32" y="5"/>
                  </a:lnTo>
                  <a:lnTo>
                    <a:pt x="34" y="2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20" name="Freeform 616"/>
            <p:cNvSpPr>
              <a:spLocks/>
            </p:cNvSpPr>
            <p:nvPr/>
          </p:nvSpPr>
          <p:spPr bwMode="auto">
            <a:xfrm>
              <a:off x="4343" y="1661"/>
              <a:ext cx="55" cy="16"/>
            </a:xfrm>
            <a:custGeom>
              <a:avLst/>
              <a:gdLst>
                <a:gd name="T0" fmla="*/ 108 w 108"/>
                <a:gd name="T1" fmla="*/ 21 h 31"/>
                <a:gd name="T2" fmla="*/ 108 w 108"/>
                <a:gd name="T3" fmla="*/ 0 h 31"/>
                <a:gd name="T4" fmla="*/ 62 w 108"/>
                <a:gd name="T5" fmla="*/ 0 h 31"/>
                <a:gd name="T6" fmla="*/ 62 w 108"/>
                <a:gd name="T7" fmla="*/ 31 h 31"/>
                <a:gd name="T8" fmla="*/ 0 w 108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31">
                  <a:moveTo>
                    <a:pt x="108" y="21"/>
                  </a:moveTo>
                  <a:lnTo>
                    <a:pt x="108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0" y="31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21" name="Freeform 617"/>
            <p:cNvSpPr>
              <a:spLocks/>
            </p:cNvSpPr>
            <p:nvPr/>
          </p:nvSpPr>
          <p:spPr bwMode="auto">
            <a:xfrm>
              <a:off x="4309" y="1677"/>
              <a:ext cx="18" cy="16"/>
            </a:xfrm>
            <a:custGeom>
              <a:avLst/>
              <a:gdLst>
                <a:gd name="T0" fmla="*/ 35 w 35"/>
                <a:gd name="T1" fmla="*/ 0 h 33"/>
                <a:gd name="T2" fmla="*/ 0 w 35"/>
                <a:gd name="T3" fmla="*/ 21 h 33"/>
                <a:gd name="T4" fmla="*/ 0 w 35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3">
                  <a:moveTo>
                    <a:pt x="35" y="0"/>
                  </a:moveTo>
                  <a:lnTo>
                    <a:pt x="0" y="21"/>
                  </a:lnTo>
                  <a:lnTo>
                    <a:pt x="0" y="33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22" name="Line 618"/>
            <p:cNvSpPr>
              <a:spLocks noChangeShapeType="1"/>
            </p:cNvSpPr>
            <p:nvPr/>
          </p:nvSpPr>
          <p:spPr bwMode="auto">
            <a:xfrm>
              <a:off x="4335" y="1735"/>
              <a:ext cx="1" cy="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23" name="Rectangle 619"/>
            <p:cNvSpPr>
              <a:spLocks noChangeArrowheads="1"/>
            </p:cNvSpPr>
            <p:nvPr/>
          </p:nvSpPr>
          <p:spPr bwMode="auto">
            <a:xfrm>
              <a:off x="4327" y="1734"/>
              <a:ext cx="16" cy="3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24" name="Freeform 620"/>
            <p:cNvSpPr>
              <a:spLocks/>
            </p:cNvSpPr>
            <p:nvPr/>
          </p:nvSpPr>
          <p:spPr bwMode="auto">
            <a:xfrm>
              <a:off x="4327" y="1765"/>
              <a:ext cx="16" cy="5"/>
            </a:xfrm>
            <a:custGeom>
              <a:avLst/>
              <a:gdLst>
                <a:gd name="T0" fmla="*/ 0 w 34"/>
                <a:gd name="T1" fmla="*/ 0 h 10"/>
                <a:gd name="T2" fmla="*/ 5 w 34"/>
                <a:gd name="T3" fmla="*/ 5 h 10"/>
                <a:gd name="T4" fmla="*/ 6 w 34"/>
                <a:gd name="T5" fmla="*/ 5 h 10"/>
                <a:gd name="T6" fmla="*/ 6 w 34"/>
                <a:gd name="T7" fmla="*/ 6 h 10"/>
                <a:gd name="T8" fmla="*/ 8 w 34"/>
                <a:gd name="T9" fmla="*/ 6 h 10"/>
                <a:gd name="T10" fmla="*/ 8 w 34"/>
                <a:gd name="T11" fmla="*/ 7 h 10"/>
                <a:gd name="T12" fmla="*/ 11 w 34"/>
                <a:gd name="T13" fmla="*/ 7 h 10"/>
                <a:gd name="T14" fmla="*/ 11 w 34"/>
                <a:gd name="T15" fmla="*/ 9 h 10"/>
                <a:gd name="T16" fmla="*/ 13 w 34"/>
                <a:gd name="T17" fmla="*/ 9 h 10"/>
                <a:gd name="T18" fmla="*/ 13 w 34"/>
                <a:gd name="T19" fmla="*/ 10 h 10"/>
                <a:gd name="T20" fmla="*/ 22 w 34"/>
                <a:gd name="T21" fmla="*/ 10 h 10"/>
                <a:gd name="T22" fmla="*/ 22 w 34"/>
                <a:gd name="T23" fmla="*/ 9 h 10"/>
                <a:gd name="T24" fmla="*/ 25 w 34"/>
                <a:gd name="T25" fmla="*/ 9 h 10"/>
                <a:gd name="T26" fmla="*/ 25 w 34"/>
                <a:gd name="T27" fmla="*/ 7 h 10"/>
                <a:gd name="T28" fmla="*/ 27 w 34"/>
                <a:gd name="T29" fmla="*/ 7 h 10"/>
                <a:gd name="T30" fmla="*/ 27 w 34"/>
                <a:gd name="T31" fmla="*/ 6 h 10"/>
                <a:gd name="T32" fmla="*/ 28 w 34"/>
                <a:gd name="T33" fmla="*/ 6 h 10"/>
                <a:gd name="T34" fmla="*/ 29 w 34"/>
                <a:gd name="T35" fmla="*/ 5 h 10"/>
                <a:gd name="T36" fmla="*/ 30 w 34"/>
                <a:gd name="T37" fmla="*/ 5 h 10"/>
                <a:gd name="T38" fmla="*/ 30 w 34"/>
                <a:gd name="T39" fmla="*/ 4 h 10"/>
                <a:gd name="T40" fmla="*/ 34 w 34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10">
                  <a:moveTo>
                    <a:pt x="0" y="0"/>
                  </a:moveTo>
                  <a:lnTo>
                    <a:pt x="5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22" y="10"/>
                  </a:lnTo>
                  <a:lnTo>
                    <a:pt x="22" y="9"/>
                  </a:lnTo>
                  <a:lnTo>
                    <a:pt x="25" y="9"/>
                  </a:lnTo>
                  <a:lnTo>
                    <a:pt x="25" y="7"/>
                  </a:lnTo>
                  <a:lnTo>
                    <a:pt x="27" y="7"/>
                  </a:lnTo>
                  <a:lnTo>
                    <a:pt x="27" y="6"/>
                  </a:lnTo>
                  <a:lnTo>
                    <a:pt x="28" y="6"/>
                  </a:lnTo>
                  <a:lnTo>
                    <a:pt x="29" y="5"/>
                  </a:lnTo>
                  <a:lnTo>
                    <a:pt x="30" y="5"/>
                  </a:lnTo>
                  <a:lnTo>
                    <a:pt x="30" y="4"/>
                  </a:lnTo>
                  <a:lnTo>
                    <a:pt x="34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25" name="Freeform 621"/>
            <p:cNvSpPr>
              <a:spLocks/>
            </p:cNvSpPr>
            <p:nvPr/>
          </p:nvSpPr>
          <p:spPr bwMode="auto">
            <a:xfrm>
              <a:off x="4343" y="1739"/>
              <a:ext cx="55" cy="8"/>
            </a:xfrm>
            <a:custGeom>
              <a:avLst/>
              <a:gdLst>
                <a:gd name="T0" fmla="*/ 108 w 108"/>
                <a:gd name="T1" fmla="*/ 0 h 18"/>
                <a:gd name="T2" fmla="*/ 108 w 108"/>
                <a:gd name="T3" fmla="*/ 18 h 18"/>
                <a:gd name="T4" fmla="*/ 0 w 108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18">
                  <a:moveTo>
                    <a:pt x="108" y="0"/>
                  </a:moveTo>
                  <a:lnTo>
                    <a:pt x="108" y="18"/>
                  </a:lnTo>
                  <a:lnTo>
                    <a:pt x="0" y="18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26" name="Line 622"/>
            <p:cNvSpPr>
              <a:spLocks noChangeShapeType="1"/>
            </p:cNvSpPr>
            <p:nvPr/>
          </p:nvSpPr>
          <p:spPr bwMode="auto">
            <a:xfrm>
              <a:off x="4315" y="1747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27" name="Freeform 623"/>
            <p:cNvSpPr>
              <a:spLocks/>
            </p:cNvSpPr>
            <p:nvPr/>
          </p:nvSpPr>
          <p:spPr bwMode="auto">
            <a:xfrm>
              <a:off x="4283" y="1747"/>
              <a:ext cx="32" cy="47"/>
            </a:xfrm>
            <a:custGeom>
              <a:avLst/>
              <a:gdLst>
                <a:gd name="T0" fmla="*/ 0 w 62"/>
                <a:gd name="T1" fmla="*/ 86 h 93"/>
                <a:gd name="T2" fmla="*/ 1 w 62"/>
                <a:gd name="T3" fmla="*/ 87 h 93"/>
                <a:gd name="T4" fmla="*/ 1 w 62"/>
                <a:gd name="T5" fmla="*/ 88 h 93"/>
                <a:gd name="T6" fmla="*/ 2 w 62"/>
                <a:gd name="T7" fmla="*/ 88 h 93"/>
                <a:gd name="T8" fmla="*/ 2 w 62"/>
                <a:gd name="T9" fmla="*/ 90 h 93"/>
                <a:gd name="T10" fmla="*/ 3 w 62"/>
                <a:gd name="T11" fmla="*/ 91 h 93"/>
                <a:gd name="T12" fmla="*/ 5 w 62"/>
                <a:gd name="T13" fmla="*/ 91 h 93"/>
                <a:gd name="T14" fmla="*/ 6 w 62"/>
                <a:gd name="T15" fmla="*/ 92 h 93"/>
                <a:gd name="T16" fmla="*/ 7 w 62"/>
                <a:gd name="T17" fmla="*/ 92 h 93"/>
                <a:gd name="T18" fmla="*/ 8 w 62"/>
                <a:gd name="T19" fmla="*/ 93 h 93"/>
                <a:gd name="T20" fmla="*/ 13 w 62"/>
                <a:gd name="T21" fmla="*/ 93 h 93"/>
                <a:gd name="T22" fmla="*/ 13 w 62"/>
                <a:gd name="T23" fmla="*/ 92 h 93"/>
                <a:gd name="T24" fmla="*/ 15 w 62"/>
                <a:gd name="T25" fmla="*/ 92 h 93"/>
                <a:gd name="T26" fmla="*/ 15 w 62"/>
                <a:gd name="T27" fmla="*/ 91 h 93"/>
                <a:gd name="T28" fmla="*/ 17 w 62"/>
                <a:gd name="T29" fmla="*/ 91 h 93"/>
                <a:gd name="T30" fmla="*/ 24 w 62"/>
                <a:gd name="T31" fmla="*/ 84 h 93"/>
                <a:gd name="T32" fmla="*/ 24 w 62"/>
                <a:gd name="T33" fmla="*/ 83 h 93"/>
                <a:gd name="T34" fmla="*/ 29 w 62"/>
                <a:gd name="T35" fmla="*/ 78 h 93"/>
                <a:gd name="T36" fmla="*/ 30 w 62"/>
                <a:gd name="T37" fmla="*/ 76 h 93"/>
                <a:gd name="T38" fmla="*/ 30 w 62"/>
                <a:gd name="T39" fmla="*/ 75 h 93"/>
                <a:gd name="T40" fmla="*/ 31 w 62"/>
                <a:gd name="T41" fmla="*/ 72 h 93"/>
                <a:gd name="T42" fmla="*/ 32 w 62"/>
                <a:gd name="T43" fmla="*/ 71 h 93"/>
                <a:gd name="T44" fmla="*/ 33 w 62"/>
                <a:gd name="T45" fmla="*/ 69 h 93"/>
                <a:gd name="T46" fmla="*/ 35 w 62"/>
                <a:gd name="T47" fmla="*/ 68 h 93"/>
                <a:gd name="T48" fmla="*/ 36 w 62"/>
                <a:gd name="T49" fmla="*/ 65 h 93"/>
                <a:gd name="T50" fmla="*/ 37 w 62"/>
                <a:gd name="T51" fmla="*/ 63 h 93"/>
                <a:gd name="T52" fmla="*/ 38 w 62"/>
                <a:gd name="T53" fmla="*/ 61 h 93"/>
                <a:gd name="T54" fmla="*/ 39 w 62"/>
                <a:gd name="T55" fmla="*/ 59 h 93"/>
                <a:gd name="T56" fmla="*/ 40 w 62"/>
                <a:gd name="T57" fmla="*/ 56 h 93"/>
                <a:gd name="T58" fmla="*/ 41 w 62"/>
                <a:gd name="T59" fmla="*/ 54 h 93"/>
                <a:gd name="T60" fmla="*/ 43 w 62"/>
                <a:gd name="T61" fmla="*/ 52 h 93"/>
                <a:gd name="T62" fmla="*/ 44 w 62"/>
                <a:gd name="T63" fmla="*/ 49 h 93"/>
                <a:gd name="T64" fmla="*/ 44 w 62"/>
                <a:gd name="T65" fmla="*/ 47 h 93"/>
                <a:gd name="T66" fmla="*/ 45 w 62"/>
                <a:gd name="T67" fmla="*/ 45 h 93"/>
                <a:gd name="T68" fmla="*/ 46 w 62"/>
                <a:gd name="T69" fmla="*/ 41 h 93"/>
                <a:gd name="T70" fmla="*/ 47 w 62"/>
                <a:gd name="T71" fmla="*/ 39 h 93"/>
                <a:gd name="T72" fmla="*/ 48 w 62"/>
                <a:gd name="T73" fmla="*/ 35 h 93"/>
                <a:gd name="T74" fmla="*/ 50 w 62"/>
                <a:gd name="T75" fmla="*/ 33 h 93"/>
                <a:gd name="T76" fmla="*/ 51 w 62"/>
                <a:gd name="T77" fmla="*/ 30 h 93"/>
                <a:gd name="T78" fmla="*/ 53 w 62"/>
                <a:gd name="T79" fmla="*/ 27 h 93"/>
                <a:gd name="T80" fmla="*/ 54 w 62"/>
                <a:gd name="T81" fmla="*/ 24 h 93"/>
                <a:gd name="T82" fmla="*/ 55 w 62"/>
                <a:gd name="T83" fmla="*/ 20 h 93"/>
                <a:gd name="T84" fmla="*/ 56 w 62"/>
                <a:gd name="T85" fmla="*/ 17 h 93"/>
                <a:gd name="T86" fmla="*/ 58 w 62"/>
                <a:gd name="T87" fmla="*/ 14 h 93"/>
                <a:gd name="T88" fmla="*/ 59 w 62"/>
                <a:gd name="T89" fmla="*/ 10 h 93"/>
                <a:gd name="T90" fmla="*/ 60 w 62"/>
                <a:gd name="T91" fmla="*/ 7 h 93"/>
                <a:gd name="T92" fmla="*/ 61 w 62"/>
                <a:gd name="T93" fmla="*/ 3 h 93"/>
                <a:gd name="T94" fmla="*/ 62 w 62"/>
                <a:gd name="T9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" h="93">
                  <a:moveTo>
                    <a:pt x="0" y="86"/>
                  </a:moveTo>
                  <a:lnTo>
                    <a:pt x="1" y="87"/>
                  </a:lnTo>
                  <a:lnTo>
                    <a:pt x="1" y="88"/>
                  </a:lnTo>
                  <a:lnTo>
                    <a:pt x="2" y="88"/>
                  </a:lnTo>
                  <a:lnTo>
                    <a:pt x="2" y="90"/>
                  </a:lnTo>
                  <a:lnTo>
                    <a:pt x="3" y="91"/>
                  </a:lnTo>
                  <a:lnTo>
                    <a:pt x="5" y="91"/>
                  </a:lnTo>
                  <a:lnTo>
                    <a:pt x="6" y="92"/>
                  </a:lnTo>
                  <a:lnTo>
                    <a:pt x="7" y="92"/>
                  </a:lnTo>
                  <a:lnTo>
                    <a:pt x="8" y="93"/>
                  </a:lnTo>
                  <a:lnTo>
                    <a:pt x="13" y="93"/>
                  </a:lnTo>
                  <a:lnTo>
                    <a:pt x="13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7" y="91"/>
                  </a:lnTo>
                  <a:lnTo>
                    <a:pt x="24" y="84"/>
                  </a:lnTo>
                  <a:lnTo>
                    <a:pt x="24" y="83"/>
                  </a:lnTo>
                  <a:lnTo>
                    <a:pt x="29" y="78"/>
                  </a:lnTo>
                  <a:lnTo>
                    <a:pt x="30" y="76"/>
                  </a:lnTo>
                  <a:lnTo>
                    <a:pt x="30" y="75"/>
                  </a:lnTo>
                  <a:lnTo>
                    <a:pt x="31" y="72"/>
                  </a:lnTo>
                  <a:lnTo>
                    <a:pt x="32" y="71"/>
                  </a:lnTo>
                  <a:lnTo>
                    <a:pt x="33" y="69"/>
                  </a:lnTo>
                  <a:lnTo>
                    <a:pt x="35" y="68"/>
                  </a:lnTo>
                  <a:lnTo>
                    <a:pt x="36" y="65"/>
                  </a:lnTo>
                  <a:lnTo>
                    <a:pt x="37" y="63"/>
                  </a:lnTo>
                  <a:lnTo>
                    <a:pt x="38" y="61"/>
                  </a:lnTo>
                  <a:lnTo>
                    <a:pt x="39" y="59"/>
                  </a:lnTo>
                  <a:lnTo>
                    <a:pt x="40" y="56"/>
                  </a:lnTo>
                  <a:lnTo>
                    <a:pt x="41" y="54"/>
                  </a:lnTo>
                  <a:lnTo>
                    <a:pt x="43" y="52"/>
                  </a:lnTo>
                  <a:lnTo>
                    <a:pt x="44" y="49"/>
                  </a:lnTo>
                  <a:lnTo>
                    <a:pt x="44" y="47"/>
                  </a:lnTo>
                  <a:lnTo>
                    <a:pt x="45" y="45"/>
                  </a:lnTo>
                  <a:lnTo>
                    <a:pt x="46" y="41"/>
                  </a:lnTo>
                  <a:lnTo>
                    <a:pt x="47" y="39"/>
                  </a:lnTo>
                  <a:lnTo>
                    <a:pt x="48" y="35"/>
                  </a:lnTo>
                  <a:lnTo>
                    <a:pt x="50" y="33"/>
                  </a:lnTo>
                  <a:lnTo>
                    <a:pt x="51" y="30"/>
                  </a:lnTo>
                  <a:lnTo>
                    <a:pt x="53" y="27"/>
                  </a:lnTo>
                  <a:lnTo>
                    <a:pt x="54" y="24"/>
                  </a:lnTo>
                  <a:lnTo>
                    <a:pt x="55" y="20"/>
                  </a:lnTo>
                  <a:lnTo>
                    <a:pt x="56" y="17"/>
                  </a:lnTo>
                  <a:lnTo>
                    <a:pt x="58" y="14"/>
                  </a:lnTo>
                  <a:lnTo>
                    <a:pt x="59" y="10"/>
                  </a:lnTo>
                  <a:lnTo>
                    <a:pt x="60" y="7"/>
                  </a:lnTo>
                  <a:lnTo>
                    <a:pt x="61" y="3"/>
                  </a:lnTo>
                  <a:lnTo>
                    <a:pt x="62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28" name="Line 624"/>
            <p:cNvSpPr>
              <a:spLocks noChangeShapeType="1"/>
            </p:cNvSpPr>
            <p:nvPr/>
          </p:nvSpPr>
          <p:spPr bwMode="auto">
            <a:xfrm>
              <a:off x="4405" y="1848"/>
              <a:ext cx="2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29" name="Line 625"/>
            <p:cNvSpPr>
              <a:spLocks noChangeShapeType="1"/>
            </p:cNvSpPr>
            <p:nvPr/>
          </p:nvSpPr>
          <p:spPr bwMode="auto">
            <a:xfrm>
              <a:off x="4415" y="1831"/>
              <a:ext cx="1" cy="3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30" name="Line 626"/>
            <p:cNvSpPr>
              <a:spLocks noChangeShapeType="1"/>
            </p:cNvSpPr>
            <p:nvPr/>
          </p:nvSpPr>
          <p:spPr bwMode="auto">
            <a:xfrm>
              <a:off x="4688" y="1831"/>
              <a:ext cx="1" cy="3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31" name="Freeform 627"/>
            <p:cNvSpPr>
              <a:spLocks/>
            </p:cNvSpPr>
            <p:nvPr/>
          </p:nvSpPr>
          <p:spPr bwMode="auto">
            <a:xfrm>
              <a:off x="4402" y="1949"/>
              <a:ext cx="159" cy="52"/>
            </a:xfrm>
            <a:custGeom>
              <a:avLst/>
              <a:gdLst>
                <a:gd name="T0" fmla="*/ 116 w 317"/>
                <a:gd name="T1" fmla="*/ 18 h 105"/>
                <a:gd name="T2" fmla="*/ 0 w 317"/>
                <a:gd name="T3" fmla="*/ 71 h 105"/>
                <a:gd name="T4" fmla="*/ 0 w 317"/>
                <a:gd name="T5" fmla="*/ 105 h 105"/>
                <a:gd name="T6" fmla="*/ 317 w 317"/>
                <a:gd name="T7" fmla="*/ 105 h 105"/>
                <a:gd name="T8" fmla="*/ 317 w 317"/>
                <a:gd name="T9" fmla="*/ 23 h 105"/>
                <a:gd name="T10" fmla="*/ 157 w 317"/>
                <a:gd name="T11" fmla="*/ 23 h 105"/>
                <a:gd name="T12" fmla="*/ 157 w 317"/>
                <a:gd name="T13" fmla="*/ 0 h 105"/>
                <a:gd name="T14" fmla="*/ 116 w 317"/>
                <a:gd name="T15" fmla="*/ 0 h 105"/>
                <a:gd name="T16" fmla="*/ 116 w 317"/>
                <a:gd name="T17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105">
                  <a:moveTo>
                    <a:pt x="116" y="18"/>
                  </a:moveTo>
                  <a:lnTo>
                    <a:pt x="0" y="71"/>
                  </a:lnTo>
                  <a:lnTo>
                    <a:pt x="0" y="105"/>
                  </a:lnTo>
                  <a:lnTo>
                    <a:pt x="317" y="105"/>
                  </a:lnTo>
                  <a:lnTo>
                    <a:pt x="317" y="23"/>
                  </a:lnTo>
                  <a:lnTo>
                    <a:pt x="157" y="23"/>
                  </a:lnTo>
                  <a:lnTo>
                    <a:pt x="157" y="0"/>
                  </a:lnTo>
                  <a:lnTo>
                    <a:pt x="116" y="0"/>
                  </a:lnTo>
                  <a:lnTo>
                    <a:pt x="116" y="1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32" name="Freeform 628"/>
            <p:cNvSpPr>
              <a:spLocks/>
            </p:cNvSpPr>
            <p:nvPr/>
          </p:nvSpPr>
          <p:spPr bwMode="auto">
            <a:xfrm>
              <a:off x="4402" y="2042"/>
              <a:ext cx="159" cy="53"/>
            </a:xfrm>
            <a:custGeom>
              <a:avLst/>
              <a:gdLst>
                <a:gd name="T0" fmla="*/ 116 w 317"/>
                <a:gd name="T1" fmla="*/ 86 h 106"/>
                <a:gd name="T2" fmla="*/ 0 w 317"/>
                <a:gd name="T3" fmla="*/ 33 h 106"/>
                <a:gd name="T4" fmla="*/ 0 w 317"/>
                <a:gd name="T5" fmla="*/ 0 h 106"/>
                <a:gd name="T6" fmla="*/ 317 w 317"/>
                <a:gd name="T7" fmla="*/ 0 h 106"/>
                <a:gd name="T8" fmla="*/ 317 w 317"/>
                <a:gd name="T9" fmla="*/ 82 h 106"/>
                <a:gd name="T10" fmla="*/ 157 w 317"/>
                <a:gd name="T11" fmla="*/ 82 h 106"/>
                <a:gd name="T12" fmla="*/ 157 w 317"/>
                <a:gd name="T13" fmla="*/ 106 h 106"/>
                <a:gd name="T14" fmla="*/ 116 w 317"/>
                <a:gd name="T15" fmla="*/ 106 h 106"/>
                <a:gd name="T16" fmla="*/ 116 w 317"/>
                <a:gd name="T1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106">
                  <a:moveTo>
                    <a:pt x="116" y="86"/>
                  </a:moveTo>
                  <a:lnTo>
                    <a:pt x="0" y="33"/>
                  </a:lnTo>
                  <a:lnTo>
                    <a:pt x="0" y="0"/>
                  </a:lnTo>
                  <a:lnTo>
                    <a:pt x="317" y="0"/>
                  </a:lnTo>
                  <a:lnTo>
                    <a:pt x="317" y="82"/>
                  </a:lnTo>
                  <a:lnTo>
                    <a:pt x="157" y="82"/>
                  </a:lnTo>
                  <a:lnTo>
                    <a:pt x="157" y="106"/>
                  </a:lnTo>
                  <a:lnTo>
                    <a:pt x="116" y="106"/>
                  </a:lnTo>
                  <a:lnTo>
                    <a:pt x="116" y="86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33" name="Rectangle 629"/>
            <p:cNvSpPr>
              <a:spLocks noChangeArrowheads="1"/>
            </p:cNvSpPr>
            <p:nvPr/>
          </p:nvSpPr>
          <p:spPr bwMode="auto">
            <a:xfrm>
              <a:off x="4481" y="1936"/>
              <a:ext cx="63" cy="26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34" name="Rectangle 630"/>
            <p:cNvSpPr>
              <a:spLocks noChangeArrowheads="1"/>
            </p:cNvSpPr>
            <p:nvPr/>
          </p:nvSpPr>
          <p:spPr bwMode="auto">
            <a:xfrm>
              <a:off x="4481" y="2083"/>
              <a:ext cx="63" cy="26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35" name="Freeform 631"/>
            <p:cNvSpPr>
              <a:spLocks/>
            </p:cNvSpPr>
            <p:nvPr/>
          </p:nvSpPr>
          <p:spPr bwMode="auto">
            <a:xfrm>
              <a:off x="4544" y="2063"/>
              <a:ext cx="60" cy="66"/>
            </a:xfrm>
            <a:custGeom>
              <a:avLst/>
              <a:gdLst>
                <a:gd name="T0" fmla="*/ 0 w 120"/>
                <a:gd name="T1" fmla="*/ 133 h 133"/>
                <a:gd name="T2" fmla="*/ 120 w 120"/>
                <a:gd name="T3" fmla="*/ 133 h 133"/>
                <a:gd name="T4" fmla="*/ 120 w 120"/>
                <a:gd name="T5" fmla="*/ 0 h 133"/>
                <a:gd name="T6" fmla="*/ 31 w 120"/>
                <a:gd name="T7" fmla="*/ 0 h 133"/>
                <a:gd name="T8" fmla="*/ 31 w 120"/>
                <a:gd name="T9" fmla="*/ 42 h 133"/>
                <a:gd name="T10" fmla="*/ 0 w 120"/>
                <a:gd name="T11" fmla="*/ 42 h 133"/>
                <a:gd name="T12" fmla="*/ 0 w 120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33">
                  <a:moveTo>
                    <a:pt x="0" y="133"/>
                  </a:moveTo>
                  <a:lnTo>
                    <a:pt x="120" y="133"/>
                  </a:lnTo>
                  <a:lnTo>
                    <a:pt x="120" y="0"/>
                  </a:lnTo>
                  <a:lnTo>
                    <a:pt x="31" y="0"/>
                  </a:lnTo>
                  <a:lnTo>
                    <a:pt x="31" y="42"/>
                  </a:lnTo>
                  <a:lnTo>
                    <a:pt x="0" y="42"/>
                  </a:lnTo>
                  <a:lnTo>
                    <a:pt x="0" y="133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36" name="Rectangle 632"/>
            <p:cNvSpPr>
              <a:spLocks noChangeArrowheads="1"/>
            </p:cNvSpPr>
            <p:nvPr/>
          </p:nvSpPr>
          <p:spPr bwMode="auto">
            <a:xfrm>
              <a:off x="4402" y="2001"/>
              <a:ext cx="64" cy="40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37" name="Rectangle 633"/>
            <p:cNvSpPr>
              <a:spLocks noChangeArrowheads="1"/>
            </p:cNvSpPr>
            <p:nvPr/>
          </p:nvSpPr>
          <p:spPr bwMode="auto">
            <a:xfrm>
              <a:off x="4466" y="1998"/>
              <a:ext cx="95" cy="48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38" name="Rectangle 634"/>
            <p:cNvSpPr>
              <a:spLocks noChangeArrowheads="1"/>
            </p:cNvSpPr>
            <p:nvPr/>
          </p:nvSpPr>
          <p:spPr bwMode="auto">
            <a:xfrm>
              <a:off x="4561" y="1987"/>
              <a:ext cx="70" cy="7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39" name="Rectangle 635"/>
            <p:cNvSpPr>
              <a:spLocks noChangeArrowheads="1"/>
            </p:cNvSpPr>
            <p:nvPr/>
          </p:nvSpPr>
          <p:spPr bwMode="auto">
            <a:xfrm>
              <a:off x="4561" y="1982"/>
              <a:ext cx="70" cy="5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40" name="Freeform 636"/>
            <p:cNvSpPr>
              <a:spLocks/>
            </p:cNvSpPr>
            <p:nvPr/>
          </p:nvSpPr>
          <p:spPr bwMode="auto">
            <a:xfrm>
              <a:off x="4415" y="1864"/>
              <a:ext cx="273" cy="118"/>
            </a:xfrm>
            <a:custGeom>
              <a:avLst/>
              <a:gdLst>
                <a:gd name="T0" fmla="*/ 0 w 545"/>
                <a:gd name="T1" fmla="*/ 0 h 237"/>
                <a:gd name="T2" fmla="*/ 545 w 545"/>
                <a:gd name="T3" fmla="*/ 0 h 237"/>
                <a:gd name="T4" fmla="*/ 545 w 545"/>
                <a:gd name="T5" fmla="*/ 126 h 237"/>
                <a:gd name="T6" fmla="*/ 432 w 545"/>
                <a:gd name="T7" fmla="*/ 201 h 237"/>
                <a:gd name="T8" fmla="*/ 432 w 545"/>
                <a:gd name="T9" fmla="*/ 237 h 237"/>
                <a:gd name="T10" fmla="*/ 401 w 545"/>
                <a:gd name="T11" fmla="*/ 237 h 237"/>
                <a:gd name="T12" fmla="*/ 377 w 545"/>
                <a:gd name="T13" fmla="*/ 215 h 237"/>
                <a:gd name="T14" fmla="*/ 377 w 545"/>
                <a:gd name="T15" fmla="*/ 102 h 237"/>
                <a:gd name="T16" fmla="*/ 257 w 545"/>
                <a:gd name="T17" fmla="*/ 102 h 237"/>
                <a:gd name="T18" fmla="*/ 257 w 545"/>
                <a:gd name="T19" fmla="*/ 144 h 237"/>
                <a:gd name="T20" fmla="*/ 130 w 545"/>
                <a:gd name="T21" fmla="*/ 144 h 237"/>
                <a:gd name="T22" fmla="*/ 130 w 545"/>
                <a:gd name="T23" fmla="*/ 170 h 237"/>
                <a:gd name="T24" fmla="*/ 89 w 545"/>
                <a:gd name="T25" fmla="*/ 170 h 237"/>
                <a:gd name="T26" fmla="*/ 89 w 545"/>
                <a:gd name="T27" fmla="*/ 188 h 237"/>
                <a:gd name="T28" fmla="*/ 33 w 545"/>
                <a:gd name="T29" fmla="*/ 215 h 237"/>
                <a:gd name="T30" fmla="*/ 0 w 545"/>
                <a:gd name="T31" fmla="*/ 230 h 237"/>
                <a:gd name="T32" fmla="*/ 0 w 545"/>
                <a:gd name="T3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5" h="237">
                  <a:moveTo>
                    <a:pt x="0" y="0"/>
                  </a:moveTo>
                  <a:lnTo>
                    <a:pt x="545" y="0"/>
                  </a:lnTo>
                  <a:lnTo>
                    <a:pt x="545" y="126"/>
                  </a:lnTo>
                  <a:lnTo>
                    <a:pt x="432" y="201"/>
                  </a:lnTo>
                  <a:lnTo>
                    <a:pt x="432" y="237"/>
                  </a:lnTo>
                  <a:lnTo>
                    <a:pt x="401" y="237"/>
                  </a:lnTo>
                  <a:lnTo>
                    <a:pt x="377" y="215"/>
                  </a:lnTo>
                  <a:lnTo>
                    <a:pt x="377" y="102"/>
                  </a:lnTo>
                  <a:lnTo>
                    <a:pt x="257" y="102"/>
                  </a:lnTo>
                  <a:lnTo>
                    <a:pt x="257" y="144"/>
                  </a:lnTo>
                  <a:lnTo>
                    <a:pt x="130" y="144"/>
                  </a:lnTo>
                  <a:lnTo>
                    <a:pt x="130" y="170"/>
                  </a:lnTo>
                  <a:lnTo>
                    <a:pt x="89" y="170"/>
                  </a:lnTo>
                  <a:lnTo>
                    <a:pt x="89" y="188"/>
                  </a:lnTo>
                  <a:lnTo>
                    <a:pt x="33" y="215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41" name="Rectangle 637"/>
            <p:cNvSpPr>
              <a:spLocks noChangeArrowheads="1"/>
            </p:cNvSpPr>
            <p:nvPr/>
          </p:nvSpPr>
          <p:spPr bwMode="auto">
            <a:xfrm>
              <a:off x="4561" y="2058"/>
              <a:ext cx="70" cy="5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42" name="Freeform 638"/>
            <p:cNvSpPr>
              <a:spLocks/>
            </p:cNvSpPr>
            <p:nvPr/>
          </p:nvSpPr>
          <p:spPr bwMode="auto">
            <a:xfrm>
              <a:off x="4415" y="2063"/>
              <a:ext cx="273" cy="100"/>
            </a:xfrm>
            <a:custGeom>
              <a:avLst/>
              <a:gdLst>
                <a:gd name="T0" fmla="*/ 432 w 545"/>
                <a:gd name="T1" fmla="*/ 0 h 202"/>
                <a:gd name="T2" fmla="*/ 377 w 545"/>
                <a:gd name="T3" fmla="*/ 0 h 202"/>
                <a:gd name="T4" fmla="*/ 377 w 545"/>
                <a:gd name="T5" fmla="*/ 133 h 202"/>
                <a:gd name="T6" fmla="*/ 257 w 545"/>
                <a:gd name="T7" fmla="*/ 133 h 202"/>
                <a:gd name="T8" fmla="*/ 257 w 545"/>
                <a:gd name="T9" fmla="*/ 92 h 202"/>
                <a:gd name="T10" fmla="*/ 130 w 545"/>
                <a:gd name="T11" fmla="*/ 92 h 202"/>
                <a:gd name="T12" fmla="*/ 130 w 545"/>
                <a:gd name="T13" fmla="*/ 66 h 202"/>
                <a:gd name="T14" fmla="*/ 89 w 545"/>
                <a:gd name="T15" fmla="*/ 66 h 202"/>
                <a:gd name="T16" fmla="*/ 89 w 545"/>
                <a:gd name="T17" fmla="*/ 46 h 202"/>
                <a:gd name="T18" fmla="*/ 0 w 545"/>
                <a:gd name="T19" fmla="*/ 6 h 202"/>
                <a:gd name="T20" fmla="*/ 0 w 545"/>
                <a:gd name="T21" fmla="*/ 179 h 202"/>
                <a:gd name="T22" fmla="*/ 288 w 545"/>
                <a:gd name="T23" fmla="*/ 179 h 202"/>
                <a:gd name="T24" fmla="*/ 288 w 545"/>
                <a:gd name="T25" fmla="*/ 202 h 202"/>
                <a:gd name="T26" fmla="*/ 545 w 545"/>
                <a:gd name="T27" fmla="*/ 202 h 202"/>
                <a:gd name="T28" fmla="*/ 545 w 545"/>
                <a:gd name="T29" fmla="*/ 121 h 202"/>
                <a:gd name="T30" fmla="*/ 432 w 545"/>
                <a:gd name="T31" fmla="*/ 27 h 202"/>
                <a:gd name="T32" fmla="*/ 432 w 545"/>
                <a:gd name="T3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5" h="202">
                  <a:moveTo>
                    <a:pt x="432" y="0"/>
                  </a:moveTo>
                  <a:lnTo>
                    <a:pt x="377" y="0"/>
                  </a:lnTo>
                  <a:lnTo>
                    <a:pt x="377" y="133"/>
                  </a:lnTo>
                  <a:lnTo>
                    <a:pt x="257" y="133"/>
                  </a:lnTo>
                  <a:lnTo>
                    <a:pt x="257" y="92"/>
                  </a:lnTo>
                  <a:lnTo>
                    <a:pt x="130" y="92"/>
                  </a:lnTo>
                  <a:lnTo>
                    <a:pt x="130" y="66"/>
                  </a:lnTo>
                  <a:lnTo>
                    <a:pt x="89" y="66"/>
                  </a:lnTo>
                  <a:lnTo>
                    <a:pt x="89" y="46"/>
                  </a:lnTo>
                  <a:lnTo>
                    <a:pt x="0" y="6"/>
                  </a:lnTo>
                  <a:lnTo>
                    <a:pt x="0" y="179"/>
                  </a:lnTo>
                  <a:lnTo>
                    <a:pt x="288" y="179"/>
                  </a:lnTo>
                  <a:lnTo>
                    <a:pt x="288" y="202"/>
                  </a:lnTo>
                  <a:lnTo>
                    <a:pt x="545" y="202"/>
                  </a:lnTo>
                  <a:lnTo>
                    <a:pt x="545" y="121"/>
                  </a:lnTo>
                  <a:lnTo>
                    <a:pt x="432" y="27"/>
                  </a:lnTo>
                  <a:lnTo>
                    <a:pt x="432" y="0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43" name="Line 639"/>
            <p:cNvSpPr>
              <a:spLocks noChangeShapeType="1"/>
            </p:cNvSpPr>
            <p:nvPr/>
          </p:nvSpPr>
          <p:spPr bwMode="auto">
            <a:xfrm>
              <a:off x="4688" y="1925"/>
              <a:ext cx="1" cy="2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44" name="Freeform 640"/>
            <p:cNvSpPr>
              <a:spLocks/>
            </p:cNvSpPr>
            <p:nvPr/>
          </p:nvSpPr>
          <p:spPr bwMode="auto">
            <a:xfrm>
              <a:off x="4415" y="2186"/>
              <a:ext cx="298" cy="230"/>
            </a:xfrm>
            <a:custGeom>
              <a:avLst/>
              <a:gdLst>
                <a:gd name="T0" fmla="*/ 0 w 596"/>
                <a:gd name="T1" fmla="*/ 26 h 458"/>
                <a:gd name="T2" fmla="*/ 288 w 596"/>
                <a:gd name="T3" fmla="*/ 26 h 458"/>
                <a:gd name="T4" fmla="*/ 288 w 596"/>
                <a:gd name="T5" fmla="*/ 0 h 458"/>
                <a:gd name="T6" fmla="*/ 545 w 596"/>
                <a:gd name="T7" fmla="*/ 0 h 458"/>
                <a:gd name="T8" fmla="*/ 545 w 596"/>
                <a:gd name="T9" fmla="*/ 334 h 458"/>
                <a:gd name="T10" fmla="*/ 596 w 596"/>
                <a:gd name="T11" fmla="*/ 334 h 458"/>
                <a:gd name="T12" fmla="*/ 596 w 596"/>
                <a:gd name="T13" fmla="*/ 458 h 458"/>
                <a:gd name="T14" fmla="*/ 0 w 596"/>
                <a:gd name="T15" fmla="*/ 458 h 458"/>
                <a:gd name="T16" fmla="*/ 0 w 596"/>
                <a:gd name="T17" fmla="*/ 2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" h="458">
                  <a:moveTo>
                    <a:pt x="0" y="26"/>
                  </a:moveTo>
                  <a:lnTo>
                    <a:pt x="288" y="26"/>
                  </a:lnTo>
                  <a:lnTo>
                    <a:pt x="288" y="0"/>
                  </a:lnTo>
                  <a:lnTo>
                    <a:pt x="545" y="0"/>
                  </a:lnTo>
                  <a:lnTo>
                    <a:pt x="545" y="334"/>
                  </a:lnTo>
                  <a:lnTo>
                    <a:pt x="596" y="334"/>
                  </a:lnTo>
                  <a:lnTo>
                    <a:pt x="596" y="458"/>
                  </a:lnTo>
                  <a:lnTo>
                    <a:pt x="0" y="458"/>
                  </a:lnTo>
                  <a:lnTo>
                    <a:pt x="0" y="26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45" name="Line 641"/>
            <p:cNvSpPr>
              <a:spLocks noChangeShapeType="1"/>
            </p:cNvSpPr>
            <p:nvPr/>
          </p:nvSpPr>
          <p:spPr bwMode="auto">
            <a:xfrm>
              <a:off x="4401" y="2174"/>
              <a:ext cx="3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46" name="Line 642"/>
            <p:cNvSpPr>
              <a:spLocks noChangeShapeType="1"/>
            </p:cNvSpPr>
            <p:nvPr/>
          </p:nvSpPr>
          <p:spPr bwMode="auto">
            <a:xfrm>
              <a:off x="4688" y="2161"/>
              <a:ext cx="1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47" name="Line 643"/>
            <p:cNvSpPr>
              <a:spLocks noChangeShapeType="1"/>
            </p:cNvSpPr>
            <p:nvPr/>
          </p:nvSpPr>
          <p:spPr bwMode="auto">
            <a:xfrm>
              <a:off x="4559" y="2161"/>
              <a:ext cx="1" cy="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48" name="Line 644"/>
            <p:cNvSpPr>
              <a:spLocks noChangeShapeType="1"/>
            </p:cNvSpPr>
            <p:nvPr/>
          </p:nvSpPr>
          <p:spPr bwMode="auto">
            <a:xfrm>
              <a:off x="4415" y="21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49" name="Freeform 645"/>
            <p:cNvSpPr>
              <a:spLocks/>
            </p:cNvSpPr>
            <p:nvPr/>
          </p:nvSpPr>
          <p:spPr bwMode="auto">
            <a:xfrm>
              <a:off x="4207" y="2995"/>
              <a:ext cx="21" cy="344"/>
            </a:xfrm>
            <a:custGeom>
              <a:avLst/>
              <a:gdLst>
                <a:gd name="T0" fmla="*/ 0 w 42"/>
                <a:gd name="T1" fmla="*/ 682 h 686"/>
                <a:gd name="T2" fmla="*/ 0 w 42"/>
                <a:gd name="T3" fmla="*/ 0 h 686"/>
                <a:gd name="T4" fmla="*/ 42 w 42"/>
                <a:gd name="T5" fmla="*/ 0 h 686"/>
                <a:gd name="T6" fmla="*/ 42 w 42"/>
                <a:gd name="T7" fmla="*/ 682 h 686"/>
                <a:gd name="T8" fmla="*/ 41 w 42"/>
                <a:gd name="T9" fmla="*/ 682 h 686"/>
                <a:gd name="T10" fmla="*/ 40 w 42"/>
                <a:gd name="T11" fmla="*/ 683 h 686"/>
                <a:gd name="T12" fmla="*/ 39 w 42"/>
                <a:gd name="T13" fmla="*/ 683 h 686"/>
                <a:gd name="T14" fmla="*/ 38 w 42"/>
                <a:gd name="T15" fmla="*/ 684 h 686"/>
                <a:gd name="T16" fmla="*/ 34 w 42"/>
                <a:gd name="T17" fmla="*/ 684 h 686"/>
                <a:gd name="T18" fmla="*/ 34 w 42"/>
                <a:gd name="T19" fmla="*/ 685 h 686"/>
                <a:gd name="T20" fmla="*/ 30 w 42"/>
                <a:gd name="T21" fmla="*/ 685 h 686"/>
                <a:gd name="T22" fmla="*/ 29 w 42"/>
                <a:gd name="T23" fmla="*/ 686 h 686"/>
                <a:gd name="T24" fmla="*/ 15 w 42"/>
                <a:gd name="T25" fmla="*/ 686 h 686"/>
                <a:gd name="T26" fmla="*/ 14 w 42"/>
                <a:gd name="T27" fmla="*/ 685 h 686"/>
                <a:gd name="T28" fmla="*/ 9 w 42"/>
                <a:gd name="T29" fmla="*/ 685 h 686"/>
                <a:gd name="T30" fmla="*/ 8 w 42"/>
                <a:gd name="T31" fmla="*/ 684 h 686"/>
                <a:gd name="T32" fmla="*/ 4 w 42"/>
                <a:gd name="T33" fmla="*/ 684 h 686"/>
                <a:gd name="T34" fmla="*/ 4 w 42"/>
                <a:gd name="T35" fmla="*/ 683 h 686"/>
                <a:gd name="T36" fmla="*/ 2 w 42"/>
                <a:gd name="T37" fmla="*/ 683 h 686"/>
                <a:gd name="T38" fmla="*/ 1 w 42"/>
                <a:gd name="T39" fmla="*/ 682 h 686"/>
                <a:gd name="T40" fmla="*/ 0 w 42"/>
                <a:gd name="T41" fmla="*/ 68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86">
                  <a:moveTo>
                    <a:pt x="0" y="682"/>
                  </a:moveTo>
                  <a:lnTo>
                    <a:pt x="0" y="0"/>
                  </a:lnTo>
                  <a:lnTo>
                    <a:pt x="42" y="0"/>
                  </a:lnTo>
                  <a:lnTo>
                    <a:pt x="42" y="682"/>
                  </a:lnTo>
                  <a:lnTo>
                    <a:pt x="41" y="682"/>
                  </a:lnTo>
                  <a:lnTo>
                    <a:pt x="40" y="683"/>
                  </a:lnTo>
                  <a:lnTo>
                    <a:pt x="39" y="683"/>
                  </a:lnTo>
                  <a:lnTo>
                    <a:pt x="38" y="684"/>
                  </a:lnTo>
                  <a:lnTo>
                    <a:pt x="34" y="684"/>
                  </a:lnTo>
                  <a:lnTo>
                    <a:pt x="34" y="685"/>
                  </a:lnTo>
                  <a:lnTo>
                    <a:pt x="30" y="685"/>
                  </a:lnTo>
                  <a:lnTo>
                    <a:pt x="29" y="686"/>
                  </a:lnTo>
                  <a:lnTo>
                    <a:pt x="15" y="686"/>
                  </a:lnTo>
                  <a:lnTo>
                    <a:pt x="14" y="685"/>
                  </a:lnTo>
                  <a:lnTo>
                    <a:pt x="9" y="685"/>
                  </a:lnTo>
                  <a:lnTo>
                    <a:pt x="8" y="684"/>
                  </a:lnTo>
                  <a:lnTo>
                    <a:pt x="4" y="684"/>
                  </a:lnTo>
                  <a:lnTo>
                    <a:pt x="4" y="683"/>
                  </a:lnTo>
                  <a:lnTo>
                    <a:pt x="2" y="683"/>
                  </a:lnTo>
                  <a:lnTo>
                    <a:pt x="1" y="682"/>
                  </a:lnTo>
                  <a:lnTo>
                    <a:pt x="0" y="682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50" name="Freeform 646"/>
            <p:cNvSpPr>
              <a:spLocks/>
            </p:cNvSpPr>
            <p:nvPr/>
          </p:nvSpPr>
          <p:spPr bwMode="auto">
            <a:xfrm>
              <a:off x="4196" y="2965"/>
              <a:ext cx="43" cy="72"/>
            </a:xfrm>
            <a:custGeom>
              <a:avLst/>
              <a:gdLst>
                <a:gd name="T0" fmla="*/ 22 w 86"/>
                <a:gd name="T1" fmla="*/ 144 h 144"/>
                <a:gd name="T2" fmla="*/ 0 w 86"/>
                <a:gd name="T3" fmla="*/ 144 h 144"/>
                <a:gd name="T4" fmla="*/ 0 w 86"/>
                <a:gd name="T5" fmla="*/ 0 h 144"/>
                <a:gd name="T6" fmla="*/ 86 w 86"/>
                <a:gd name="T7" fmla="*/ 0 h 144"/>
                <a:gd name="T8" fmla="*/ 86 w 86"/>
                <a:gd name="T9" fmla="*/ 144 h 144"/>
                <a:gd name="T10" fmla="*/ 64 w 86"/>
                <a:gd name="T1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4">
                  <a:moveTo>
                    <a:pt x="22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144"/>
                  </a:lnTo>
                  <a:lnTo>
                    <a:pt x="64" y="14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51" name="Freeform 647"/>
            <p:cNvSpPr>
              <a:spLocks/>
            </p:cNvSpPr>
            <p:nvPr/>
          </p:nvSpPr>
          <p:spPr bwMode="auto">
            <a:xfrm>
              <a:off x="4105" y="2325"/>
              <a:ext cx="1045" cy="98"/>
            </a:xfrm>
            <a:custGeom>
              <a:avLst/>
              <a:gdLst>
                <a:gd name="T0" fmla="*/ 0 w 2090"/>
                <a:gd name="T1" fmla="*/ 0 h 196"/>
                <a:gd name="T2" fmla="*/ 607 w 2090"/>
                <a:gd name="T3" fmla="*/ 0 h 196"/>
                <a:gd name="T4" fmla="*/ 607 w 2090"/>
                <a:gd name="T5" fmla="*/ 196 h 196"/>
                <a:gd name="T6" fmla="*/ 1230 w 2090"/>
                <a:gd name="T7" fmla="*/ 196 h 196"/>
                <a:gd name="T8" fmla="*/ 1230 w 2090"/>
                <a:gd name="T9" fmla="*/ 34 h 196"/>
                <a:gd name="T10" fmla="*/ 2023 w 2090"/>
                <a:gd name="T11" fmla="*/ 34 h 196"/>
                <a:gd name="T12" fmla="*/ 2023 w 2090"/>
                <a:gd name="T13" fmla="*/ 67 h 196"/>
                <a:gd name="T14" fmla="*/ 2090 w 2090"/>
                <a:gd name="T15" fmla="*/ 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0" h="196">
                  <a:moveTo>
                    <a:pt x="0" y="0"/>
                  </a:moveTo>
                  <a:lnTo>
                    <a:pt x="607" y="0"/>
                  </a:lnTo>
                  <a:lnTo>
                    <a:pt x="607" y="196"/>
                  </a:lnTo>
                  <a:lnTo>
                    <a:pt x="1230" y="196"/>
                  </a:lnTo>
                  <a:lnTo>
                    <a:pt x="1230" y="34"/>
                  </a:lnTo>
                  <a:lnTo>
                    <a:pt x="2023" y="34"/>
                  </a:lnTo>
                  <a:lnTo>
                    <a:pt x="2023" y="67"/>
                  </a:lnTo>
                  <a:lnTo>
                    <a:pt x="2090" y="67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52" name="Line 648"/>
            <p:cNvSpPr>
              <a:spLocks noChangeShapeType="1"/>
            </p:cNvSpPr>
            <p:nvPr/>
          </p:nvSpPr>
          <p:spPr bwMode="auto">
            <a:xfrm>
              <a:off x="4402" y="2325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53" name="Rectangle 649"/>
            <p:cNvSpPr>
              <a:spLocks noChangeArrowheads="1"/>
            </p:cNvSpPr>
            <p:nvPr/>
          </p:nvSpPr>
          <p:spPr bwMode="auto">
            <a:xfrm>
              <a:off x="4719" y="2311"/>
              <a:ext cx="176" cy="30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54" name="Freeform 650"/>
            <p:cNvSpPr>
              <a:spLocks/>
            </p:cNvSpPr>
            <p:nvPr/>
          </p:nvSpPr>
          <p:spPr bwMode="auto">
            <a:xfrm>
              <a:off x="4688" y="2300"/>
              <a:ext cx="31" cy="11"/>
            </a:xfrm>
            <a:custGeom>
              <a:avLst/>
              <a:gdLst>
                <a:gd name="T0" fmla="*/ 0 w 62"/>
                <a:gd name="T1" fmla="*/ 0 h 22"/>
                <a:gd name="T2" fmla="*/ 19 w 62"/>
                <a:gd name="T3" fmla="*/ 0 h 22"/>
                <a:gd name="T4" fmla="*/ 19 w 62"/>
                <a:gd name="T5" fmla="*/ 22 h 22"/>
                <a:gd name="T6" fmla="*/ 62 w 62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22">
                  <a:moveTo>
                    <a:pt x="0" y="0"/>
                  </a:moveTo>
                  <a:lnTo>
                    <a:pt x="19" y="0"/>
                  </a:lnTo>
                  <a:lnTo>
                    <a:pt x="19" y="22"/>
                  </a:lnTo>
                  <a:lnTo>
                    <a:pt x="62" y="22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55" name="Freeform 651"/>
            <p:cNvSpPr>
              <a:spLocks/>
            </p:cNvSpPr>
            <p:nvPr/>
          </p:nvSpPr>
          <p:spPr bwMode="auto">
            <a:xfrm>
              <a:off x="4713" y="2341"/>
              <a:ext cx="7" cy="12"/>
            </a:xfrm>
            <a:custGeom>
              <a:avLst/>
              <a:gdLst>
                <a:gd name="T0" fmla="*/ 13 w 13"/>
                <a:gd name="T1" fmla="*/ 0 h 24"/>
                <a:gd name="T2" fmla="*/ 0 w 13"/>
                <a:gd name="T3" fmla="*/ 0 h 24"/>
                <a:gd name="T4" fmla="*/ 0 w 1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4">
                  <a:moveTo>
                    <a:pt x="13" y="0"/>
                  </a:move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56" name="Rectangle 652"/>
            <p:cNvSpPr>
              <a:spLocks noChangeArrowheads="1"/>
            </p:cNvSpPr>
            <p:nvPr/>
          </p:nvSpPr>
          <p:spPr bwMode="auto">
            <a:xfrm>
              <a:off x="4954" y="2090"/>
              <a:ext cx="147" cy="225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57" name="Rectangle 653"/>
            <p:cNvSpPr>
              <a:spLocks noChangeArrowheads="1"/>
            </p:cNvSpPr>
            <p:nvPr/>
          </p:nvSpPr>
          <p:spPr bwMode="auto">
            <a:xfrm>
              <a:off x="4895" y="2298"/>
              <a:ext cx="163" cy="43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58" name="Freeform 654"/>
            <p:cNvSpPr>
              <a:spLocks/>
            </p:cNvSpPr>
            <p:nvPr/>
          </p:nvSpPr>
          <p:spPr bwMode="auto">
            <a:xfrm>
              <a:off x="5101" y="2298"/>
              <a:ext cx="139" cy="17"/>
            </a:xfrm>
            <a:custGeom>
              <a:avLst/>
              <a:gdLst>
                <a:gd name="T0" fmla="*/ 0 w 279"/>
                <a:gd name="T1" fmla="*/ 34 h 34"/>
                <a:gd name="T2" fmla="*/ 29 w 279"/>
                <a:gd name="T3" fmla="*/ 34 h 34"/>
                <a:gd name="T4" fmla="*/ 29 w 279"/>
                <a:gd name="T5" fmla="*/ 0 h 34"/>
                <a:gd name="T6" fmla="*/ 279 w 27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4">
                  <a:moveTo>
                    <a:pt x="0" y="34"/>
                  </a:moveTo>
                  <a:lnTo>
                    <a:pt x="29" y="34"/>
                  </a:lnTo>
                  <a:lnTo>
                    <a:pt x="29" y="0"/>
                  </a:lnTo>
                  <a:lnTo>
                    <a:pt x="279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59" name="Line 655"/>
            <p:cNvSpPr>
              <a:spLocks noChangeShapeType="1"/>
            </p:cNvSpPr>
            <p:nvPr/>
          </p:nvSpPr>
          <p:spPr bwMode="auto">
            <a:xfrm>
              <a:off x="5117" y="2313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60" name="Line 656"/>
            <p:cNvSpPr>
              <a:spLocks noChangeShapeType="1"/>
            </p:cNvSpPr>
            <p:nvPr/>
          </p:nvSpPr>
          <p:spPr bwMode="auto">
            <a:xfrm>
              <a:off x="4719" y="2400"/>
              <a:ext cx="41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61" name="Line 657"/>
            <p:cNvSpPr>
              <a:spLocks noChangeShapeType="1"/>
            </p:cNvSpPr>
            <p:nvPr/>
          </p:nvSpPr>
          <p:spPr bwMode="auto">
            <a:xfrm>
              <a:off x="4123" y="2274"/>
              <a:ext cx="29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62" name="Freeform 658"/>
            <p:cNvSpPr>
              <a:spLocks/>
            </p:cNvSpPr>
            <p:nvPr/>
          </p:nvSpPr>
          <p:spPr bwMode="auto">
            <a:xfrm>
              <a:off x="4137" y="2274"/>
              <a:ext cx="11" cy="51"/>
            </a:xfrm>
            <a:custGeom>
              <a:avLst/>
              <a:gdLst>
                <a:gd name="T0" fmla="*/ 22 w 22"/>
                <a:gd name="T1" fmla="*/ 0 h 101"/>
                <a:gd name="T2" fmla="*/ 22 w 22"/>
                <a:gd name="T3" fmla="*/ 17 h 101"/>
                <a:gd name="T4" fmla="*/ 0 w 22"/>
                <a:gd name="T5" fmla="*/ 17 h 101"/>
                <a:gd name="T6" fmla="*/ 0 w 22"/>
                <a:gd name="T7" fmla="*/ 82 h 101"/>
                <a:gd name="T8" fmla="*/ 22 w 22"/>
                <a:gd name="T9" fmla="*/ 82 h 101"/>
                <a:gd name="T10" fmla="*/ 22 w 22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1">
                  <a:moveTo>
                    <a:pt x="22" y="0"/>
                  </a:moveTo>
                  <a:lnTo>
                    <a:pt x="22" y="17"/>
                  </a:lnTo>
                  <a:lnTo>
                    <a:pt x="0" y="17"/>
                  </a:lnTo>
                  <a:lnTo>
                    <a:pt x="0" y="82"/>
                  </a:lnTo>
                  <a:lnTo>
                    <a:pt x="22" y="82"/>
                  </a:lnTo>
                  <a:lnTo>
                    <a:pt x="22" y="101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63" name="Rectangle 659"/>
            <p:cNvSpPr>
              <a:spLocks noChangeArrowheads="1"/>
            </p:cNvSpPr>
            <p:nvPr/>
          </p:nvSpPr>
          <p:spPr bwMode="auto">
            <a:xfrm>
              <a:off x="4125" y="2260"/>
              <a:ext cx="290" cy="14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64" name="Rectangle 660"/>
            <p:cNvSpPr>
              <a:spLocks noChangeArrowheads="1"/>
            </p:cNvSpPr>
            <p:nvPr/>
          </p:nvSpPr>
          <p:spPr bwMode="auto">
            <a:xfrm>
              <a:off x="4129" y="2100"/>
              <a:ext cx="12" cy="160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65" name="Rectangle 661"/>
            <p:cNvSpPr>
              <a:spLocks noChangeArrowheads="1"/>
            </p:cNvSpPr>
            <p:nvPr/>
          </p:nvSpPr>
          <p:spPr bwMode="auto">
            <a:xfrm>
              <a:off x="4111" y="2100"/>
              <a:ext cx="18" cy="10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66" name="Freeform 662"/>
            <p:cNvSpPr>
              <a:spLocks/>
            </p:cNvSpPr>
            <p:nvPr/>
          </p:nvSpPr>
          <p:spPr bwMode="auto">
            <a:xfrm>
              <a:off x="4279" y="2101"/>
              <a:ext cx="136" cy="159"/>
            </a:xfrm>
            <a:custGeom>
              <a:avLst/>
              <a:gdLst>
                <a:gd name="T0" fmla="*/ 0 w 273"/>
                <a:gd name="T1" fmla="*/ 317 h 317"/>
                <a:gd name="T2" fmla="*/ 0 w 273"/>
                <a:gd name="T3" fmla="*/ 0 h 317"/>
                <a:gd name="T4" fmla="*/ 273 w 273"/>
                <a:gd name="T5" fmla="*/ 0 h 317"/>
                <a:gd name="T6" fmla="*/ 273 w 273"/>
                <a:gd name="T7" fmla="*/ 46 h 317"/>
                <a:gd name="T8" fmla="*/ 22 w 273"/>
                <a:gd name="T9" fmla="*/ 46 h 317"/>
                <a:gd name="T10" fmla="*/ 22 w 273"/>
                <a:gd name="T11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317">
                  <a:moveTo>
                    <a:pt x="0" y="317"/>
                  </a:moveTo>
                  <a:lnTo>
                    <a:pt x="0" y="0"/>
                  </a:lnTo>
                  <a:lnTo>
                    <a:pt x="273" y="0"/>
                  </a:lnTo>
                  <a:lnTo>
                    <a:pt x="273" y="46"/>
                  </a:lnTo>
                  <a:lnTo>
                    <a:pt x="22" y="46"/>
                  </a:lnTo>
                  <a:lnTo>
                    <a:pt x="22" y="317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67" name="Line 663"/>
            <p:cNvSpPr>
              <a:spLocks noChangeShapeType="1"/>
            </p:cNvSpPr>
            <p:nvPr/>
          </p:nvSpPr>
          <p:spPr bwMode="auto">
            <a:xfrm>
              <a:off x="4279" y="2110"/>
              <a:ext cx="13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68" name="Line 664"/>
            <p:cNvSpPr>
              <a:spLocks noChangeShapeType="1"/>
            </p:cNvSpPr>
            <p:nvPr/>
          </p:nvSpPr>
          <p:spPr bwMode="auto">
            <a:xfrm>
              <a:off x="4290" y="2200"/>
              <a:ext cx="1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69" name="Line 665"/>
            <p:cNvSpPr>
              <a:spLocks noChangeShapeType="1"/>
            </p:cNvSpPr>
            <p:nvPr/>
          </p:nvSpPr>
          <p:spPr bwMode="auto">
            <a:xfrm>
              <a:off x="4290" y="2209"/>
              <a:ext cx="1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70" name="Rectangle 666"/>
            <p:cNvSpPr>
              <a:spLocks noChangeArrowheads="1"/>
            </p:cNvSpPr>
            <p:nvPr/>
          </p:nvSpPr>
          <p:spPr bwMode="auto">
            <a:xfrm>
              <a:off x="4545" y="1107"/>
              <a:ext cx="12" cy="213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71" name="Rectangle 667"/>
            <p:cNvSpPr>
              <a:spLocks noChangeArrowheads="1"/>
            </p:cNvSpPr>
            <p:nvPr/>
          </p:nvSpPr>
          <p:spPr bwMode="auto">
            <a:xfrm>
              <a:off x="4441" y="1088"/>
              <a:ext cx="1104" cy="22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72" name="Line 668"/>
            <p:cNvSpPr>
              <a:spLocks noChangeShapeType="1"/>
            </p:cNvSpPr>
            <p:nvPr/>
          </p:nvSpPr>
          <p:spPr bwMode="auto">
            <a:xfrm>
              <a:off x="4441" y="1097"/>
              <a:ext cx="110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73" name="Rectangle 669"/>
            <p:cNvSpPr>
              <a:spLocks noChangeArrowheads="1"/>
            </p:cNvSpPr>
            <p:nvPr/>
          </p:nvSpPr>
          <p:spPr bwMode="auto">
            <a:xfrm>
              <a:off x="4595" y="1110"/>
              <a:ext cx="10" cy="197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74" name="Rectangle 670"/>
            <p:cNvSpPr>
              <a:spLocks noChangeArrowheads="1"/>
            </p:cNvSpPr>
            <p:nvPr/>
          </p:nvSpPr>
          <p:spPr bwMode="auto">
            <a:xfrm>
              <a:off x="4785" y="1110"/>
              <a:ext cx="11" cy="197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75" name="Rectangle 671"/>
            <p:cNvSpPr>
              <a:spLocks noChangeArrowheads="1"/>
            </p:cNvSpPr>
            <p:nvPr/>
          </p:nvSpPr>
          <p:spPr bwMode="auto">
            <a:xfrm>
              <a:off x="5180" y="1110"/>
              <a:ext cx="11" cy="197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76" name="Rectangle 672"/>
            <p:cNvSpPr>
              <a:spLocks noChangeArrowheads="1"/>
            </p:cNvSpPr>
            <p:nvPr/>
          </p:nvSpPr>
          <p:spPr bwMode="auto">
            <a:xfrm>
              <a:off x="5520" y="1110"/>
              <a:ext cx="11" cy="197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77" name="Rectangle 673"/>
            <p:cNvSpPr>
              <a:spLocks noChangeArrowheads="1"/>
            </p:cNvSpPr>
            <p:nvPr/>
          </p:nvSpPr>
          <p:spPr bwMode="auto">
            <a:xfrm>
              <a:off x="4419" y="1183"/>
              <a:ext cx="1126" cy="17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78" name="Freeform 674"/>
            <p:cNvSpPr>
              <a:spLocks/>
            </p:cNvSpPr>
            <p:nvPr/>
          </p:nvSpPr>
          <p:spPr bwMode="auto">
            <a:xfrm>
              <a:off x="985" y="3179"/>
              <a:ext cx="1042" cy="841"/>
            </a:xfrm>
            <a:custGeom>
              <a:avLst/>
              <a:gdLst>
                <a:gd name="T0" fmla="*/ 0 w 2083"/>
                <a:gd name="T1" fmla="*/ 1683 h 1683"/>
                <a:gd name="T2" fmla="*/ 1797 w 2083"/>
                <a:gd name="T3" fmla="*/ 1683 h 1683"/>
                <a:gd name="T4" fmla="*/ 1797 w 2083"/>
                <a:gd name="T5" fmla="*/ 0 h 1683"/>
                <a:gd name="T6" fmla="*/ 2083 w 2083"/>
                <a:gd name="T7" fmla="*/ 0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3" h="1683">
                  <a:moveTo>
                    <a:pt x="0" y="1683"/>
                  </a:moveTo>
                  <a:lnTo>
                    <a:pt x="1797" y="1683"/>
                  </a:lnTo>
                  <a:lnTo>
                    <a:pt x="1797" y="0"/>
                  </a:lnTo>
                  <a:lnTo>
                    <a:pt x="2083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79" name="Freeform 675"/>
            <p:cNvSpPr>
              <a:spLocks/>
            </p:cNvSpPr>
            <p:nvPr/>
          </p:nvSpPr>
          <p:spPr bwMode="auto">
            <a:xfrm>
              <a:off x="1887" y="3185"/>
              <a:ext cx="116" cy="729"/>
            </a:xfrm>
            <a:custGeom>
              <a:avLst/>
              <a:gdLst>
                <a:gd name="T0" fmla="*/ 0 w 233"/>
                <a:gd name="T1" fmla="*/ 1455 h 1457"/>
                <a:gd name="T2" fmla="*/ 0 w 233"/>
                <a:gd name="T3" fmla="*/ 0 h 1457"/>
                <a:gd name="T4" fmla="*/ 233 w 233"/>
                <a:gd name="T5" fmla="*/ 0 h 1457"/>
                <a:gd name="T6" fmla="*/ 233 w 233"/>
                <a:gd name="T7" fmla="*/ 665 h 1457"/>
                <a:gd name="T8" fmla="*/ 180 w 233"/>
                <a:gd name="T9" fmla="*/ 665 h 1457"/>
                <a:gd name="T10" fmla="*/ 180 w 233"/>
                <a:gd name="T11" fmla="*/ 1457 h 1457"/>
                <a:gd name="T12" fmla="*/ 0 w 233"/>
                <a:gd name="T13" fmla="*/ 1457 h 1457"/>
                <a:gd name="T14" fmla="*/ 0 w 233"/>
                <a:gd name="T15" fmla="*/ 1455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1457">
                  <a:moveTo>
                    <a:pt x="0" y="1455"/>
                  </a:moveTo>
                  <a:lnTo>
                    <a:pt x="0" y="0"/>
                  </a:lnTo>
                  <a:lnTo>
                    <a:pt x="233" y="0"/>
                  </a:lnTo>
                  <a:lnTo>
                    <a:pt x="233" y="665"/>
                  </a:lnTo>
                  <a:lnTo>
                    <a:pt x="180" y="665"/>
                  </a:lnTo>
                  <a:lnTo>
                    <a:pt x="180" y="1457"/>
                  </a:lnTo>
                  <a:lnTo>
                    <a:pt x="0" y="1457"/>
                  </a:lnTo>
                  <a:lnTo>
                    <a:pt x="0" y="1455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80" name="Freeform 676"/>
            <p:cNvSpPr>
              <a:spLocks/>
            </p:cNvSpPr>
            <p:nvPr/>
          </p:nvSpPr>
          <p:spPr bwMode="auto">
            <a:xfrm>
              <a:off x="275" y="3873"/>
              <a:ext cx="5472" cy="311"/>
            </a:xfrm>
            <a:custGeom>
              <a:avLst/>
              <a:gdLst>
                <a:gd name="T0" fmla="*/ 3227 w 10945"/>
                <a:gd name="T1" fmla="*/ 81 h 622"/>
                <a:gd name="T2" fmla="*/ 3404 w 10945"/>
                <a:gd name="T3" fmla="*/ 81 h 622"/>
                <a:gd name="T4" fmla="*/ 3404 w 10945"/>
                <a:gd name="T5" fmla="*/ 21 h 622"/>
                <a:gd name="T6" fmla="*/ 3646 w 10945"/>
                <a:gd name="T7" fmla="*/ 21 h 622"/>
                <a:gd name="T8" fmla="*/ 3646 w 10945"/>
                <a:gd name="T9" fmla="*/ 223 h 622"/>
                <a:gd name="T10" fmla="*/ 3887 w 10945"/>
                <a:gd name="T11" fmla="*/ 223 h 622"/>
                <a:gd name="T12" fmla="*/ 3887 w 10945"/>
                <a:gd name="T13" fmla="*/ 103 h 622"/>
                <a:gd name="T14" fmla="*/ 7065 w 10945"/>
                <a:gd name="T15" fmla="*/ 103 h 622"/>
                <a:gd name="T16" fmla="*/ 7065 w 10945"/>
                <a:gd name="T17" fmla="*/ 21 h 622"/>
                <a:gd name="T18" fmla="*/ 10575 w 10945"/>
                <a:gd name="T19" fmla="*/ 21 h 622"/>
                <a:gd name="T20" fmla="*/ 10575 w 10945"/>
                <a:gd name="T21" fmla="*/ 0 h 622"/>
                <a:gd name="T22" fmla="*/ 10675 w 10945"/>
                <a:gd name="T23" fmla="*/ 0 h 622"/>
                <a:gd name="T24" fmla="*/ 10675 w 10945"/>
                <a:gd name="T25" fmla="*/ 21 h 622"/>
                <a:gd name="T26" fmla="*/ 10699 w 10945"/>
                <a:gd name="T27" fmla="*/ 21 h 622"/>
                <a:gd name="T28" fmla="*/ 10699 w 10945"/>
                <a:gd name="T29" fmla="*/ 95 h 622"/>
                <a:gd name="T30" fmla="*/ 10945 w 10945"/>
                <a:gd name="T31" fmla="*/ 95 h 622"/>
                <a:gd name="T32" fmla="*/ 10945 w 10945"/>
                <a:gd name="T33" fmla="*/ 268 h 622"/>
                <a:gd name="T34" fmla="*/ 4014 w 10945"/>
                <a:gd name="T35" fmla="*/ 268 h 622"/>
                <a:gd name="T36" fmla="*/ 3586 w 10945"/>
                <a:gd name="T37" fmla="*/ 622 h 622"/>
                <a:gd name="T38" fmla="*/ 1138 w 10945"/>
                <a:gd name="T39" fmla="*/ 622 h 622"/>
                <a:gd name="T40" fmla="*/ 725 w 10945"/>
                <a:gd name="T41" fmla="*/ 261 h 622"/>
                <a:gd name="T42" fmla="*/ 0 w 10945"/>
                <a:gd name="T43" fmla="*/ 261 h 622"/>
                <a:gd name="T44" fmla="*/ 0 w 10945"/>
                <a:gd name="T45" fmla="*/ 77 h 622"/>
                <a:gd name="T46" fmla="*/ 1407 w 10945"/>
                <a:gd name="T47" fmla="*/ 77 h 622"/>
                <a:gd name="T48" fmla="*/ 1407 w 10945"/>
                <a:gd name="T49" fmla="*/ 312 h 622"/>
                <a:gd name="T50" fmla="*/ 3224 w 10945"/>
                <a:gd name="T51" fmla="*/ 312 h 622"/>
                <a:gd name="T52" fmla="*/ 3224 w 10945"/>
                <a:gd name="T53" fmla="*/ 77 h 622"/>
                <a:gd name="T54" fmla="*/ 3227 w 10945"/>
                <a:gd name="T55" fmla="*/ 8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45" h="622">
                  <a:moveTo>
                    <a:pt x="3227" y="81"/>
                  </a:moveTo>
                  <a:lnTo>
                    <a:pt x="3404" y="81"/>
                  </a:lnTo>
                  <a:lnTo>
                    <a:pt x="3404" y="21"/>
                  </a:lnTo>
                  <a:lnTo>
                    <a:pt x="3646" y="21"/>
                  </a:lnTo>
                  <a:lnTo>
                    <a:pt x="3646" y="223"/>
                  </a:lnTo>
                  <a:lnTo>
                    <a:pt x="3887" y="223"/>
                  </a:lnTo>
                  <a:lnTo>
                    <a:pt x="3887" y="103"/>
                  </a:lnTo>
                  <a:lnTo>
                    <a:pt x="7065" y="103"/>
                  </a:lnTo>
                  <a:lnTo>
                    <a:pt x="7065" y="21"/>
                  </a:lnTo>
                  <a:lnTo>
                    <a:pt x="10575" y="21"/>
                  </a:lnTo>
                  <a:lnTo>
                    <a:pt x="10575" y="0"/>
                  </a:lnTo>
                  <a:lnTo>
                    <a:pt x="10675" y="0"/>
                  </a:lnTo>
                  <a:lnTo>
                    <a:pt x="10675" y="21"/>
                  </a:lnTo>
                  <a:lnTo>
                    <a:pt x="10699" y="21"/>
                  </a:lnTo>
                  <a:lnTo>
                    <a:pt x="10699" y="95"/>
                  </a:lnTo>
                  <a:lnTo>
                    <a:pt x="10945" y="95"/>
                  </a:lnTo>
                  <a:lnTo>
                    <a:pt x="10945" y="268"/>
                  </a:lnTo>
                  <a:lnTo>
                    <a:pt x="4014" y="268"/>
                  </a:lnTo>
                  <a:lnTo>
                    <a:pt x="3586" y="622"/>
                  </a:lnTo>
                  <a:lnTo>
                    <a:pt x="1138" y="622"/>
                  </a:lnTo>
                  <a:lnTo>
                    <a:pt x="725" y="261"/>
                  </a:lnTo>
                  <a:lnTo>
                    <a:pt x="0" y="261"/>
                  </a:lnTo>
                  <a:lnTo>
                    <a:pt x="0" y="77"/>
                  </a:lnTo>
                  <a:lnTo>
                    <a:pt x="1407" y="77"/>
                  </a:lnTo>
                  <a:lnTo>
                    <a:pt x="1407" y="312"/>
                  </a:lnTo>
                  <a:lnTo>
                    <a:pt x="3224" y="312"/>
                  </a:lnTo>
                  <a:lnTo>
                    <a:pt x="3224" y="77"/>
                  </a:lnTo>
                  <a:lnTo>
                    <a:pt x="3227" y="81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381" name="Freeform 677"/>
            <p:cNvSpPr>
              <a:spLocks/>
            </p:cNvSpPr>
            <p:nvPr/>
          </p:nvSpPr>
          <p:spPr bwMode="auto">
            <a:xfrm>
              <a:off x="5699" y="3996"/>
              <a:ext cx="60" cy="23"/>
            </a:xfrm>
            <a:custGeom>
              <a:avLst/>
              <a:gdLst>
                <a:gd name="T0" fmla="*/ 97 w 121"/>
                <a:gd name="T1" fmla="*/ 47 h 47"/>
                <a:gd name="T2" fmla="*/ 104 w 121"/>
                <a:gd name="T3" fmla="*/ 47 h 47"/>
                <a:gd name="T4" fmla="*/ 108 w 121"/>
                <a:gd name="T5" fmla="*/ 45 h 47"/>
                <a:gd name="T6" fmla="*/ 119 w 121"/>
                <a:gd name="T7" fmla="*/ 36 h 47"/>
                <a:gd name="T8" fmla="*/ 121 w 121"/>
                <a:gd name="T9" fmla="*/ 31 h 47"/>
                <a:gd name="T10" fmla="*/ 121 w 121"/>
                <a:gd name="T11" fmla="*/ 16 h 47"/>
                <a:gd name="T12" fmla="*/ 119 w 121"/>
                <a:gd name="T13" fmla="*/ 12 h 47"/>
                <a:gd name="T14" fmla="*/ 108 w 121"/>
                <a:gd name="T15" fmla="*/ 2 h 47"/>
                <a:gd name="T16" fmla="*/ 104 w 121"/>
                <a:gd name="T17" fmla="*/ 0 h 47"/>
                <a:gd name="T18" fmla="*/ 17 w 121"/>
                <a:gd name="T19" fmla="*/ 0 h 47"/>
                <a:gd name="T20" fmla="*/ 13 w 121"/>
                <a:gd name="T21" fmla="*/ 2 h 47"/>
                <a:gd name="T22" fmla="*/ 3 w 121"/>
                <a:gd name="T23" fmla="*/ 12 h 47"/>
                <a:gd name="T24" fmla="*/ 0 w 121"/>
                <a:gd name="T25" fmla="*/ 16 h 47"/>
                <a:gd name="T26" fmla="*/ 0 w 121"/>
                <a:gd name="T27" fmla="*/ 31 h 47"/>
                <a:gd name="T28" fmla="*/ 3 w 121"/>
                <a:gd name="T29" fmla="*/ 36 h 47"/>
                <a:gd name="T30" fmla="*/ 13 w 121"/>
                <a:gd name="T31" fmla="*/ 45 h 47"/>
                <a:gd name="T32" fmla="*/ 17 w 121"/>
                <a:gd name="T33" fmla="*/ 47 h 47"/>
                <a:gd name="T34" fmla="*/ 24 w 121"/>
                <a:gd name="T35" fmla="*/ 47 h 47"/>
                <a:gd name="T36" fmla="*/ 97 w 121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1" h="47">
                  <a:moveTo>
                    <a:pt x="97" y="47"/>
                  </a:moveTo>
                  <a:lnTo>
                    <a:pt x="104" y="47"/>
                  </a:lnTo>
                  <a:lnTo>
                    <a:pt x="108" y="45"/>
                  </a:lnTo>
                  <a:lnTo>
                    <a:pt x="119" y="36"/>
                  </a:lnTo>
                  <a:lnTo>
                    <a:pt x="121" y="31"/>
                  </a:lnTo>
                  <a:lnTo>
                    <a:pt x="121" y="16"/>
                  </a:lnTo>
                  <a:lnTo>
                    <a:pt x="119" y="12"/>
                  </a:lnTo>
                  <a:lnTo>
                    <a:pt x="108" y="2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3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82" name="Freeform 678"/>
            <p:cNvSpPr>
              <a:spLocks/>
            </p:cNvSpPr>
            <p:nvPr/>
          </p:nvSpPr>
          <p:spPr bwMode="auto">
            <a:xfrm>
              <a:off x="5615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2 w 120"/>
                <a:gd name="T3" fmla="*/ 47 h 47"/>
                <a:gd name="T4" fmla="*/ 107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7 w 120"/>
                <a:gd name="T15" fmla="*/ 2 h 47"/>
                <a:gd name="T16" fmla="*/ 102 w 120"/>
                <a:gd name="T17" fmla="*/ 0 h 47"/>
                <a:gd name="T18" fmla="*/ 16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6 w 120"/>
                <a:gd name="T33" fmla="*/ 47 h 47"/>
                <a:gd name="T34" fmla="*/ 23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2" y="47"/>
                  </a:lnTo>
                  <a:lnTo>
                    <a:pt x="107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23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83" name="Freeform 679"/>
            <p:cNvSpPr>
              <a:spLocks/>
            </p:cNvSpPr>
            <p:nvPr/>
          </p:nvSpPr>
          <p:spPr bwMode="auto">
            <a:xfrm>
              <a:off x="5531" y="3996"/>
              <a:ext cx="60" cy="23"/>
            </a:xfrm>
            <a:custGeom>
              <a:avLst/>
              <a:gdLst>
                <a:gd name="T0" fmla="*/ 95 w 120"/>
                <a:gd name="T1" fmla="*/ 47 h 47"/>
                <a:gd name="T2" fmla="*/ 102 w 120"/>
                <a:gd name="T3" fmla="*/ 47 h 47"/>
                <a:gd name="T4" fmla="*/ 107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7 w 120"/>
                <a:gd name="T15" fmla="*/ 2 h 47"/>
                <a:gd name="T16" fmla="*/ 102 w 120"/>
                <a:gd name="T17" fmla="*/ 0 h 47"/>
                <a:gd name="T18" fmla="*/ 16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6 w 120"/>
                <a:gd name="T33" fmla="*/ 47 h 47"/>
                <a:gd name="T34" fmla="*/ 24 w 120"/>
                <a:gd name="T35" fmla="*/ 47 h 47"/>
                <a:gd name="T36" fmla="*/ 95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5" y="47"/>
                  </a:moveTo>
                  <a:lnTo>
                    <a:pt x="102" y="47"/>
                  </a:lnTo>
                  <a:lnTo>
                    <a:pt x="107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95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84" name="Freeform 680"/>
            <p:cNvSpPr>
              <a:spLocks/>
            </p:cNvSpPr>
            <p:nvPr/>
          </p:nvSpPr>
          <p:spPr bwMode="auto">
            <a:xfrm>
              <a:off x="5447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9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9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7 w 120"/>
                <a:gd name="T33" fmla="*/ 47 h 47"/>
                <a:gd name="T34" fmla="*/ 25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9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9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5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85" name="Freeform 681"/>
            <p:cNvSpPr>
              <a:spLocks/>
            </p:cNvSpPr>
            <p:nvPr/>
          </p:nvSpPr>
          <p:spPr bwMode="auto">
            <a:xfrm>
              <a:off x="5363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4 w 120"/>
                <a:gd name="T3" fmla="*/ 47 h 47"/>
                <a:gd name="T4" fmla="*/ 109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9 w 120"/>
                <a:gd name="T15" fmla="*/ 2 h 47"/>
                <a:gd name="T16" fmla="*/ 104 w 120"/>
                <a:gd name="T17" fmla="*/ 0 h 47"/>
                <a:gd name="T18" fmla="*/ 18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8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4" y="47"/>
                  </a:lnTo>
                  <a:lnTo>
                    <a:pt x="109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8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86" name="Freeform 682"/>
            <p:cNvSpPr>
              <a:spLocks/>
            </p:cNvSpPr>
            <p:nvPr/>
          </p:nvSpPr>
          <p:spPr bwMode="auto">
            <a:xfrm>
              <a:off x="5278" y="3996"/>
              <a:ext cx="60" cy="23"/>
            </a:xfrm>
            <a:custGeom>
              <a:avLst/>
              <a:gdLst>
                <a:gd name="T0" fmla="*/ 97 w 120"/>
                <a:gd name="T1" fmla="*/ 47 h 47"/>
                <a:gd name="T2" fmla="*/ 104 w 120"/>
                <a:gd name="T3" fmla="*/ 47 h 47"/>
                <a:gd name="T4" fmla="*/ 108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8 w 120"/>
                <a:gd name="T15" fmla="*/ 2 h 47"/>
                <a:gd name="T16" fmla="*/ 104 w 120"/>
                <a:gd name="T17" fmla="*/ 0 h 47"/>
                <a:gd name="T18" fmla="*/ 17 w 120"/>
                <a:gd name="T19" fmla="*/ 0 h 47"/>
                <a:gd name="T20" fmla="*/ 13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3 w 120"/>
                <a:gd name="T31" fmla="*/ 45 h 47"/>
                <a:gd name="T32" fmla="*/ 17 w 120"/>
                <a:gd name="T33" fmla="*/ 47 h 47"/>
                <a:gd name="T34" fmla="*/ 24 w 120"/>
                <a:gd name="T35" fmla="*/ 47 h 47"/>
                <a:gd name="T36" fmla="*/ 97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7" y="47"/>
                  </a:moveTo>
                  <a:lnTo>
                    <a:pt x="104" y="47"/>
                  </a:lnTo>
                  <a:lnTo>
                    <a:pt x="108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8" y="2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3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87" name="Freeform 683"/>
            <p:cNvSpPr>
              <a:spLocks/>
            </p:cNvSpPr>
            <p:nvPr/>
          </p:nvSpPr>
          <p:spPr bwMode="auto">
            <a:xfrm>
              <a:off x="5194" y="3996"/>
              <a:ext cx="61" cy="23"/>
            </a:xfrm>
            <a:custGeom>
              <a:avLst/>
              <a:gdLst>
                <a:gd name="T0" fmla="*/ 97 w 121"/>
                <a:gd name="T1" fmla="*/ 47 h 47"/>
                <a:gd name="T2" fmla="*/ 103 w 121"/>
                <a:gd name="T3" fmla="*/ 47 h 47"/>
                <a:gd name="T4" fmla="*/ 108 w 121"/>
                <a:gd name="T5" fmla="*/ 45 h 47"/>
                <a:gd name="T6" fmla="*/ 118 w 121"/>
                <a:gd name="T7" fmla="*/ 36 h 47"/>
                <a:gd name="T8" fmla="*/ 121 w 121"/>
                <a:gd name="T9" fmla="*/ 31 h 47"/>
                <a:gd name="T10" fmla="*/ 121 w 121"/>
                <a:gd name="T11" fmla="*/ 16 h 47"/>
                <a:gd name="T12" fmla="*/ 118 w 121"/>
                <a:gd name="T13" fmla="*/ 12 h 47"/>
                <a:gd name="T14" fmla="*/ 108 w 121"/>
                <a:gd name="T15" fmla="*/ 2 h 47"/>
                <a:gd name="T16" fmla="*/ 103 w 121"/>
                <a:gd name="T17" fmla="*/ 0 h 47"/>
                <a:gd name="T18" fmla="*/ 17 w 121"/>
                <a:gd name="T19" fmla="*/ 0 h 47"/>
                <a:gd name="T20" fmla="*/ 12 w 121"/>
                <a:gd name="T21" fmla="*/ 2 h 47"/>
                <a:gd name="T22" fmla="*/ 3 w 121"/>
                <a:gd name="T23" fmla="*/ 12 h 47"/>
                <a:gd name="T24" fmla="*/ 0 w 121"/>
                <a:gd name="T25" fmla="*/ 16 h 47"/>
                <a:gd name="T26" fmla="*/ 0 w 121"/>
                <a:gd name="T27" fmla="*/ 31 h 47"/>
                <a:gd name="T28" fmla="*/ 3 w 121"/>
                <a:gd name="T29" fmla="*/ 36 h 47"/>
                <a:gd name="T30" fmla="*/ 12 w 121"/>
                <a:gd name="T31" fmla="*/ 45 h 47"/>
                <a:gd name="T32" fmla="*/ 17 w 121"/>
                <a:gd name="T33" fmla="*/ 47 h 47"/>
                <a:gd name="T34" fmla="*/ 24 w 121"/>
                <a:gd name="T35" fmla="*/ 47 h 47"/>
                <a:gd name="T36" fmla="*/ 97 w 121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1" h="47">
                  <a:moveTo>
                    <a:pt x="97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8" y="36"/>
                  </a:lnTo>
                  <a:lnTo>
                    <a:pt x="121" y="31"/>
                  </a:lnTo>
                  <a:lnTo>
                    <a:pt x="121" y="16"/>
                  </a:lnTo>
                  <a:lnTo>
                    <a:pt x="118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88" name="Freeform 684"/>
            <p:cNvSpPr>
              <a:spLocks/>
            </p:cNvSpPr>
            <p:nvPr/>
          </p:nvSpPr>
          <p:spPr bwMode="auto">
            <a:xfrm>
              <a:off x="5111" y="3996"/>
              <a:ext cx="60" cy="23"/>
            </a:xfrm>
            <a:custGeom>
              <a:avLst/>
              <a:gdLst>
                <a:gd name="T0" fmla="*/ 95 w 120"/>
                <a:gd name="T1" fmla="*/ 47 h 47"/>
                <a:gd name="T2" fmla="*/ 102 w 120"/>
                <a:gd name="T3" fmla="*/ 47 h 47"/>
                <a:gd name="T4" fmla="*/ 107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7 w 120"/>
                <a:gd name="T15" fmla="*/ 2 h 47"/>
                <a:gd name="T16" fmla="*/ 102 w 120"/>
                <a:gd name="T17" fmla="*/ 0 h 47"/>
                <a:gd name="T18" fmla="*/ 16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6 w 120"/>
                <a:gd name="T33" fmla="*/ 47 h 47"/>
                <a:gd name="T34" fmla="*/ 23 w 120"/>
                <a:gd name="T35" fmla="*/ 47 h 47"/>
                <a:gd name="T36" fmla="*/ 95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5" y="47"/>
                  </a:moveTo>
                  <a:lnTo>
                    <a:pt x="102" y="47"/>
                  </a:lnTo>
                  <a:lnTo>
                    <a:pt x="107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23" y="47"/>
                  </a:lnTo>
                  <a:lnTo>
                    <a:pt x="95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89" name="Freeform 685"/>
            <p:cNvSpPr>
              <a:spLocks/>
            </p:cNvSpPr>
            <p:nvPr/>
          </p:nvSpPr>
          <p:spPr bwMode="auto">
            <a:xfrm>
              <a:off x="5027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8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8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7 w 120"/>
                <a:gd name="T33" fmla="*/ 47 h 47"/>
                <a:gd name="T34" fmla="*/ 25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5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90" name="Freeform 686"/>
            <p:cNvSpPr>
              <a:spLocks/>
            </p:cNvSpPr>
            <p:nvPr/>
          </p:nvSpPr>
          <p:spPr bwMode="auto">
            <a:xfrm>
              <a:off x="4943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9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9 w 120"/>
                <a:gd name="T15" fmla="*/ 2 h 47"/>
                <a:gd name="T16" fmla="*/ 103 w 120"/>
                <a:gd name="T17" fmla="*/ 0 h 47"/>
                <a:gd name="T18" fmla="*/ 16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6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9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9" y="2"/>
                  </a:lnTo>
                  <a:lnTo>
                    <a:pt x="103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91" name="Freeform 687"/>
            <p:cNvSpPr>
              <a:spLocks/>
            </p:cNvSpPr>
            <p:nvPr/>
          </p:nvSpPr>
          <p:spPr bwMode="auto">
            <a:xfrm>
              <a:off x="4858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4 w 120"/>
                <a:gd name="T3" fmla="*/ 47 h 47"/>
                <a:gd name="T4" fmla="*/ 108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8 w 120"/>
                <a:gd name="T15" fmla="*/ 2 h 47"/>
                <a:gd name="T16" fmla="*/ 104 w 120"/>
                <a:gd name="T17" fmla="*/ 0 h 47"/>
                <a:gd name="T18" fmla="*/ 17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7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4" y="47"/>
                  </a:lnTo>
                  <a:lnTo>
                    <a:pt x="108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8" y="2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92" name="Freeform 688"/>
            <p:cNvSpPr>
              <a:spLocks/>
            </p:cNvSpPr>
            <p:nvPr/>
          </p:nvSpPr>
          <p:spPr bwMode="auto">
            <a:xfrm>
              <a:off x="4774" y="3996"/>
              <a:ext cx="60" cy="23"/>
            </a:xfrm>
            <a:custGeom>
              <a:avLst/>
              <a:gdLst>
                <a:gd name="T0" fmla="*/ 97 w 120"/>
                <a:gd name="T1" fmla="*/ 47 h 47"/>
                <a:gd name="T2" fmla="*/ 103 w 120"/>
                <a:gd name="T3" fmla="*/ 47 h 47"/>
                <a:gd name="T4" fmla="*/ 108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8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2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2 w 120"/>
                <a:gd name="T31" fmla="*/ 45 h 47"/>
                <a:gd name="T32" fmla="*/ 17 w 120"/>
                <a:gd name="T33" fmla="*/ 47 h 47"/>
                <a:gd name="T34" fmla="*/ 24 w 120"/>
                <a:gd name="T35" fmla="*/ 47 h 47"/>
                <a:gd name="T36" fmla="*/ 97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7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93" name="Freeform 689"/>
            <p:cNvSpPr>
              <a:spLocks/>
            </p:cNvSpPr>
            <p:nvPr/>
          </p:nvSpPr>
          <p:spPr bwMode="auto">
            <a:xfrm>
              <a:off x="4690" y="3996"/>
              <a:ext cx="61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8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8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7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94" name="Freeform 690"/>
            <p:cNvSpPr>
              <a:spLocks/>
            </p:cNvSpPr>
            <p:nvPr/>
          </p:nvSpPr>
          <p:spPr bwMode="auto">
            <a:xfrm>
              <a:off x="4607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8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8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7 w 120"/>
                <a:gd name="T33" fmla="*/ 47 h 47"/>
                <a:gd name="T34" fmla="*/ 23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3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95" name="Freeform 691"/>
            <p:cNvSpPr>
              <a:spLocks/>
            </p:cNvSpPr>
            <p:nvPr/>
          </p:nvSpPr>
          <p:spPr bwMode="auto">
            <a:xfrm>
              <a:off x="4523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7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7 w 120"/>
                <a:gd name="T15" fmla="*/ 2 h 47"/>
                <a:gd name="T16" fmla="*/ 103 w 120"/>
                <a:gd name="T17" fmla="*/ 0 h 47"/>
                <a:gd name="T18" fmla="*/ 16 w 120"/>
                <a:gd name="T19" fmla="*/ 0 h 47"/>
                <a:gd name="T20" fmla="*/ 12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2 w 120"/>
                <a:gd name="T31" fmla="*/ 45 h 47"/>
                <a:gd name="T32" fmla="*/ 16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7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2" y="45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96" name="Freeform 692"/>
            <p:cNvSpPr>
              <a:spLocks/>
            </p:cNvSpPr>
            <p:nvPr/>
          </p:nvSpPr>
          <p:spPr bwMode="auto">
            <a:xfrm>
              <a:off x="4438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8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8 w 120"/>
                <a:gd name="T15" fmla="*/ 2 h 47"/>
                <a:gd name="T16" fmla="*/ 103 w 120"/>
                <a:gd name="T17" fmla="*/ 0 h 47"/>
                <a:gd name="T18" fmla="*/ 16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6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97" name="Freeform 693"/>
            <p:cNvSpPr>
              <a:spLocks/>
            </p:cNvSpPr>
            <p:nvPr/>
          </p:nvSpPr>
          <p:spPr bwMode="auto">
            <a:xfrm>
              <a:off x="4354" y="3996"/>
              <a:ext cx="60" cy="23"/>
            </a:xfrm>
            <a:custGeom>
              <a:avLst/>
              <a:gdLst>
                <a:gd name="T0" fmla="*/ 95 w 120"/>
                <a:gd name="T1" fmla="*/ 47 h 47"/>
                <a:gd name="T2" fmla="*/ 103 w 120"/>
                <a:gd name="T3" fmla="*/ 47 h 47"/>
                <a:gd name="T4" fmla="*/ 108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8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7 w 120"/>
                <a:gd name="T33" fmla="*/ 47 h 47"/>
                <a:gd name="T34" fmla="*/ 24 w 120"/>
                <a:gd name="T35" fmla="*/ 47 h 47"/>
                <a:gd name="T36" fmla="*/ 95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5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5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98" name="Freeform 694"/>
            <p:cNvSpPr>
              <a:spLocks/>
            </p:cNvSpPr>
            <p:nvPr/>
          </p:nvSpPr>
          <p:spPr bwMode="auto">
            <a:xfrm>
              <a:off x="4270" y="3996"/>
              <a:ext cx="60" cy="23"/>
            </a:xfrm>
            <a:custGeom>
              <a:avLst/>
              <a:gdLst>
                <a:gd name="T0" fmla="*/ 97 w 120"/>
                <a:gd name="T1" fmla="*/ 47 h 47"/>
                <a:gd name="T2" fmla="*/ 104 w 120"/>
                <a:gd name="T3" fmla="*/ 47 h 47"/>
                <a:gd name="T4" fmla="*/ 109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9 w 120"/>
                <a:gd name="T15" fmla="*/ 2 h 47"/>
                <a:gd name="T16" fmla="*/ 104 w 120"/>
                <a:gd name="T17" fmla="*/ 0 h 47"/>
                <a:gd name="T18" fmla="*/ 18 w 120"/>
                <a:gd name="T19" fmla="*/ 0 h 47"/>
                <a:gd name="T20" fmla="*/ 13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3 w 120"/>
                <a:gd name="T31" fmla="*/ 45 h 47"/>
                <a:gd name="T32" fmla="*/ 18 w 120"/>
                <a:gd name="T33" fmla="*/ 47 h 47"/>
                <a:gd name="T34" fmla="*/ 25 w 120"/>
                <a:gd name="T35" fmla="*/ 47 h 47"/>
                <a:gd name="T36" fmla="*/ 97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7" y="47"/>
                  </a:moveTo>
                  <a:lnTo>
                    <a:pt x="104" y="47"/>
                  </a:lnTo>
                  <a:lnTo>
                    <a:pt x="109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3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3" y="45"/>
                  </a:lnTo>
                  <a:lnTo>
                    <a:pt x="18" y="47"/>
                  </a:lnTo>
                  <a:lnTo>
                    <a:pt x="25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399" name="Freeform 695"/>
            <p:cNvSpPr>
              <a:spLocks/>
            </p:cNvSpPr>
            <p:nvPr/>
          </p:nvSpPr>
          <p:spPr bwMode="auto">
            <a:xfrm>
              <a:off x="4186" y="3996"/>
              <a:ext cx="61" cy="23"/>
            </a:xfrm>
            <a:custGeom>
              <a:avLst/>
              <a:gdLst>
                <a:gd name="T0" fmla="*/ 97 w 121"/>
                <a:gd name="T1" fmla="*/ 47 h 47"/>
                <a:gd name="T2" fmla="*/ 104 w 121"/>
                <a:gd name="T3" fmla="*/ 47 h 47"/>
                <a:gd name="T4" fmla="*/ 109 w 121"/>
                <a:gd name="T5" fmla="*/ 45 h 47"/>
                <a:gd name="T6" fmla="*/ 119 w 121"/>
                <a:gd name="T7" fmla="*/ 36 h 47"/>
                <a:gd name="T8" fmla="*/ 121 w 121"/>
                <a:gd name="T9" fmla="*/ 31 h 47"/>
                <a:gd name="T10" fmla="*/ 121 w 121"/>
                <a:gd name="T11" fmla="*/ 16 h 47"/>
                <a:gd name="T12" fmla="*/ 119 w 121"/>
                <a:gd name="T13" fmla="*/ 12 h 47"/>
                <a:gd name="T14" fmla="*/ 109 w 121"/>
                <a:gd name="T15" fmla="*/ 2 h 47"/>
                <a:gd name="T16" fmla="*/ 104 w 121"/>
                <a:gd name="T17" fmla="*/ 0 h 47"/>
                <a:gd name="T18" fmla="*/ 18 w 121"/>
                <a:gd name="T19" fmla="*/ 0 h 47"/>
                <a:gd name="T20" fmla="*/ 13 w 121"/>
                <a:gd name="T21" fmla="*/ 2 h 47"/>
                <a:gd name="T22" fmla="*/ 4 w 121"/>
                <a:gd name="T23" fmla="*/ 12 h 47"/>
                <a:gd name="T24" fmla="*/ 0 w 121"/>
                <a:gd name="T25" fmla="*/ 16 h 47"/>
                <a:gd name="T26" fmla="*/ 0 w 121"/>
                <a:gd name="T27" fmla="*/ 31 h 47"/>
                <a:gd name="T28" fmla="*/ 4 w 121"/>
                <a:gd name="T29" fmla="*/ 36 h 47"/>
                <a:gd name="T30" fmla="*/ 13 w 121"/>
                <a:gd name="T31" fmla="*/ 45 h 47"/>
                <a:gd name="T32" fmla="*/ 18 w 121"/>
                <a:gd name="T33" fmla="*/ 47 h 47"/>
                <a:gd name="T34" fmla="*/ 24 w 121"/>
                <a:gd name="T35" fmla="*/ 47 h 47"/>
                <a:gd name="T36" fmla="*/ 97 w 121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1" h="47">
                  <a:moveTo>
                    <a:pt x="97" y="47"/>
                  </a:moveTo>
                  <a:lnTo>
                    <a:pt x="104" y="47"/>
                  </a:lnTo>
                  <a:lnTo>
                    <a:pt x="109" y="45"/>
                  </a:lnTo>
                  <a:lnTo>
                    <a:pt x="119" y="36"/>
                  </a:lnTo>
                  <a:lnTo>
                    <a:pt x="121" y="31"/>
                  </a:lnTo>
                  <a:lnTo>
                    <a:pt x="121" y="16"/>
                  </a:lnTo>
                  <a:lnTo>
                    <a:pt x="119" y="12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3" y="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4" y="36"/>
                  </a:lnTo>
                  <a:lnTo>
                    <a:pt x="13" y="45"/>
                  </a:lnTo>
                  <a:lnTo>
                    <a:pt x="18" y="47"/>
                  </a:lnTo>
                  <a:lnTo>
                    <a:pt x="24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00" name="Freeform 696"/>
            <p:cNvSpPr>
              <a:spLocks/>
            </p:cNvSpPr>
            <p:nvPr/>
          </p:nvSpPr>
          <p:spPr bwMode="auto">
            <a:xfrm>
              <a:off x="4103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7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7 w 120"/>
                <a:gd name="T15" fmla="*/ 2 h 47"/>
                <a:gd name="T16" fmla="*/ 103 w 120"/>
                <a:gd name="T17" fmla="*/ 0 h 47"/>
                <a:gd name="T18" fmla="*/ 16 w 120"/>
                <a:gd name="T19" fmla="*/ 0 h 47"/>
                <a:gd name="T20" fmla="*/ 12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2 w 120"/>
                <a:gd name="T31" fmla="*/ 45 h 47"/>
                <a:gd name="T32" fmla="*/ 16 w 120"/>
                <a:gd name="T33" fmla="*/ 47 h 47"/>
                <a:gd name="T34" fmla="*/ 23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7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2" y="45"/>
                  </a:lnTo>
                  <a:lnTo>
                    <a:pt x="16" y="47"/>
                  </a:lnTo>
                  <a:lnTo>
                    <a:pt x="23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01" name="Freeform 697"/>
            <p:cNvSpPr>
              <a:spLocks/>
            </p:cNvSpPr>
            <p:nvPr/>
          </p:nvSpPr>
          <p:spPr bwMode="auto">
            <a:xfrm>
              <a:off x="4018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2 w 120"/>
                <a:gd name="T3" fmla="*/ 47 h 47"/>
                <a:gd name="T4" fmla="*/ 107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7 w 120"/>
                <a:gd name="T15" fmla="*/ 2 h 47"/>
                <a:gd name="T16" fmla="*/ 102 w 120"/>
                <a:gd name="T17" fmla="*/ 0 h 47"/>
                <a:gd name="T18" fmla="*/ 16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6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2" y="47"/>
                  </a:lnTo>
                  <a:lnTo>
                    <a:pt x="107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02" name="Freeform 698"/>
            <p:cNvSpPr>
              <a:spLocks/>
            </p:cNvSpPr>
            <p:nvPr/>
          </p:nvSpPr>
          <p:spPr bwMode="auto">
            <a:xfrm>
              <a:off x="3934" y="3996"/>
              <a:ext cx="60" cy="23"/>
            </a:xfrm>
            <a:custGeom>
              <a:avLst/>
              <a:gdLst>
                <a:gd name="T0" fmla="*/ 95 w 120"/>
                <a:gd name="T1" fmla="*/ 47 h 47"/>
                <a:gd name="T2" fmla="*/ 102 w 120"/>
                <a:gd name="T3" fmla="*/ 47 h 47"/>
                <a:gd name="T4" fmla="*/ 108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8 w 120"/>
                <a:gd name="T15" fmla="*/ 2 h 47"/>
                <a:gd name="T16" fmla="*/ 102 w 120"/>
                <a:gd name="T17" fmla="*/ 0 h 47"/>
                <a:gd name="T18" fmla="*/ 16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6 w 120"/>
                <a:gd name="T33" fmla="*/ 47 h 47"/>
                <a:gd name="T34" fmla="*/ 24 w 120"/>
                <a:gd name="T35" fmla="*/ 47 h 47"/>
                <a:gd name="T36" fmla="*/ 95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5" y="47"/>
                  </a:moveTo>
                  <a:lnTo>
                    <a:pt x="102" y="47"/>
                  </a:lnTo>
                  <a:lnTo>
                    <a:pt x="108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8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95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03" name="Freeform 699"/>
            <p:cNvSpPr>
              <a:spLocks/>
            </p:cNvSpPr>
            <p:nvPr/>
          </p:nvSpPr>
          <p:spPr bwMode="auto">
            <a:xfrm>
              <a:off x="3850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4 w 120"/>
                <a:gd name="T3" fmla="*/ 47 h 47"/>
                <a:gd name="T4" fmla="*/ 109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9 w 120"/>
                <a:gd name="T15" fmla="*/ 2 h 47"/>
                <a:gd name="T16" fmla="*/ 104 w 120"/>
                <a:gd name="T17" fmla="*/ 0 h 47"/>
                <a:gd name="T18" fmla="*/ 18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8 w 120"/>
                <a:gd name="T33" fmla="*/ 47 h 47"/>
                <a:gd name="T34" fmla="*/ 25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4" y="47"/>
                  </a:lnTo>
                  <a:lnTo>
                    <a:pt x="109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8" y="47"/>
                  </a:lnTo>
                  <a:lnTo>
                    <a:pt x="25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04" name="Freeform 700"/>
            <p:cNvSpPr>
              <a:spLocks/>
            </p:cNvSpPr>
            <p:nvPr/>
          </p:nvSpPr>
          <p:spPr bwMode="auto">
            <a:xfrm>
              <a:off x="3766" y="3996"/>
              <a:ext cx="60" cy="23"/>
            </a:xfrm>
            <a:custGeom>
              <a:avLst/>
              <a:gdLst>
                <a:gd name="T0" fmla="*/ 97 w 120"/>
                <a:gd name="T1" fmla="*/ 47 h 47"/>
                <a:gd name="T2" fmla="*/ 104 w 120"/>
                <a:gd name="T3" fmla="*/ 47 h 47"/>
                <a:gd name="T4" fmla="*/ 109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9 w 120"/>
                <a:gd name="T15" fmla="*/ 2 h 47"/>
                <a:gd name="T16" fmla="*/ 104 w 120"/>
                <a:gd name="T17" fmla="*/ 0 h 47"/>
                <a:gd name="T18" fmla="*/ 18 w 120"/>
                <a:gd name="T19" fmla="*/ 0 h 47"/>
                <a:gd name="T20" fmla="*/ 13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3 w 120"/>
                <a:gd name="T31" fmla="*/ 45 h 47"/>
                <a:gd name="T32" fmla="*/ 18 w 120"/>
                <a:gd name="T33" fmla="*/ 47 h 47"/>
                <a:gd name="T34" fmla="*/ 24 w 120"/>
                <a:gd name="T35" fmla="*/ 47 h 47"/>
                <a:gd name="T36" fmla="*/ 97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7" y="47"/>
                  </a:moveTo>
                  <a:lnTo>
                    <a:pt x="104" y="47"/>
                  </a:lnTo>
                  <a:lnTo>
                    <a:pt x="109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3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3" y="45"/>
                  </a:lnTo>
                  <a:lnTo>
                    <a:pt x="18" y="47"/>
                  </a:lnTo>
                  <a:lnTo>
                    <a:pt x="24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05" name="Freeform 701"/>
            <p:cNvSpPr>
              <a:spLocks/>
            </p:cNvSpPr>
            <p:nvPr/>
          </p:nvSpPr>
          <p:spPr bwMode="auto">
            <a:xfrm>
              <a:off x="3682" y="3996"/>
              <a:ext cx="60" cy="23"/>
            </a:xfrm>
            <a:custGeom>
              <a:avLst/>
              <a:gdLst>
                <a:gd name="T0" fmla="*/ 97 w 121"/>
                <a:gd name="T1" fmla="*/ 47 h 47"/>
                <a:gd name="T2" fmla="*/ 104 w 121"/>
                <a:gd name="T3" fmla="*/ 47 h 47"/>
                <a:gd name="T4" fmla="*/ 108 w 121"/>
                <a:gd name="T5" fmla="*/ 45 h 47"/>
                <a:gd name="T6" fmla="*/ 119 w 121"/>
                <a:gd name="T7" fmla="*/ 36 h 47"/>
                <a:gd name="T8" fmla="*/ 121 w 121"/>
                <a:gd name="T9" fmla="*/ 31 h 47"/>
                <a:gd name="T10" fmla="*/ 121 w 121"/>
                <a:gd name="T11" fmla="*/ 16 h 47"/>
                <a:gd name="T12" fmla="*/ 119 w 121"/>
                <a:gd name="T13" fmla="*/ 12 h 47"/>
                <a:gd name="T14" fmla="*/ 108 w 121"/>
                <a:gd name="T15" fmla="*/ 2 h 47"/>
                <a:gd name="T16" fmla="*/ 104 w 121"/>
                <a:gd name="T17" fmla="*/ 0 h 47"/>
                <a:gd name="T18" fmla="*/ 17 w 121"/>
                <a:gd name="T19" fmla="*/ 0 h 47"/>
                <a:gd name="T20" fmla="*/ 13 w 121"/>
                <a:gd name="T21" fmla="*/ 2 h 47"/>
                <a:gd name="T22" fmla="*/ 3 w 121"/>
                <a:gd name="T23" fmla="*/ 12 h 47"/>
                <a:gd name="T24" fmla="*/ 0 w 121"/>
                <a:gd name="T25" fmla="*/ 16 h 47"/>
                <a:gd name="T26" fmla="*/ 0 w 121"/>
                <a:gd name="T27" fmla="*/ 31 h 47"/>
                <a:gd name="T28" fmla="*/ 3 w 121"/>
                <a:gd name="T29" fmla="*/ 36 h 47"/>
                <a:gd name="T30" fmla="*/ 13 w 121"/>
                <a:gd name="T31" fmla="*/ 45 h 47"/>
                <a:gd name="T32" fmla="*/ 17 w 121"/>
                <a:gd name="T33" fmla="*/ 47 h 47"/>
                <a:gd name="T34" fmla="*/ 24 w 121"/>
                <a:gd name="T35" fmla="*/ 47 h 47"/>
                <a:gd name="T36" fmla="*/ 97 w 121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1" h="47">
                  <a:moveTo>
                    <a:pt x="97" y="47"/>
                  </a:moveTo>
                  <a:lnTo>
                    <a:pt x="104" y="47"/>
                  </a:lnTo>
                  <a:lnTo>
                    <a:pt x="108" y="45"/>
                  </a:lnTo>
                  <a:lnTo>
                    <a:pt x="119" y="36"/>
                  </a:lnTo>
                  <a:lnTo>
                    <a:pt x="121" y="31"/>
                  </a:lnTo>
                  <a:lnTo>
                    <a:pt x="121" y="16"/>
                  </a:lnTo>
                  <a:lnTo>
                    <a:pt x="119" y="12"/>
                  </a:lnTo>
                  <a:lnTo>
                    <a:pt x="108" y="2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3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06" name="Freeform 702"/>
            <p:cNvSpPr>
              <a:spLocks/>
            </p:cNvSpPr>
            <p:nvPr/>
          </p:nvSpPr>
          <p:spPr bwMode="auto">
            <a:xfrm>
              <a:off x="3598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2 w 120"/>
                <a:gd name="T3" fmla="*/ 47 h 47"/>
                <a:gd name="T4" fmla="*/ 107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7 w 120"/>
                <a:gd name="T15" fmla="*/ 2 h 47"/>
                <a:gd name="T16" fmla="*/ 102 w 120"/>
                <a:gd name="T17" fmla="*/ 0 h 47"/>
                <a:gd name="T18" fmla="*/ 16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6 w 120"/>
                <a:gd name="T33" fmla="*/ 47 h 47"/>
                <a:gd name="T34" fmla="*/ 23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2" y="47"/>
                  </a:lnTo>
                  <a:lnTo>
                    <a:pt x="107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23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07" name="Freeform 703"/>
            <p:cNvSpPr>
              <a:spLocks/>
            </p:cNvSpPr>
            <p:nvPr/>
          </p:nvSpPr>
          <p:spPr bwMode="auto">
            <a:xfrm>
              <a:off x="3514" y="3996"/>
              <a:ext cx="60" cy="23"/>
            </a:xfrm>
            <a:custGeom>
              <a:avLst/>
              <a:gdLst>
                <a:gd name="T0" fmla="*/ 95 w 120"/>
                <a:gd name="T1" fmla="*/ 47 h 47"/>
                <a:gd name="T2" fmla="*/ 102 w 120"/>
                <a:gd name="T3" fmla="*/ 47 h 47"/>
                <a:gd name="T4" fmla="*/ 107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7 w 120"/>
                <a:gd name="T15" fmla="*/ 2 h 47"/>
                <a:gd name="T16" fmla="*/ 102 w 120"/>
                <a:gd name="T17" fmla="*/ 0 h 47"/>
                <a:gd name="T18" fmla="*/ 16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6 w 120"/>
                <a:gd name="T33" fmla="*/ 47 h 47"/>
                <a:gd name="T34" fmla="*/ 24 w 120"/>
                <a:gd name="T35" fmla="*/ 47 h 47"/>
                <a:gd name="T36" fmla="*/ 95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5" y="47"/>
                  </a:moveTo>
                  <a:lnTo>
                    <a:pt x="102" y="47"/>
                  </a:lnTo>
                  <a:lnTo>
                    <a:pt x="107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95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08" name="Freeform 704"/>
            <p:cNvSpPr>
              <a:spLocks/>
            </p:cNvSpPr>
            <p:nvPr/>
          </p:nvSpPr>
          <p:spPr bwMode="auto">
            <a:xfrm>
              <a:off x="3430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9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9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7 w 120"/>
                <a:gd name="T33" fmla="*/ 47 h 47"/>
                <a:gd name="T34" fmla="*/ 25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9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9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5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09" name="Freeform 705"/>
            <p:cNvSpPr>
              <a:spLocks/>
            </p:cNvSpPr>
            <p:nvPr/>
          </p:nvSpPr>
          <p:spPr bwMode="auto">
            <a:xfrm>
              <a:off x="3346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4 w 120"/>
                <a:gd name="T3" fmla="*/ 47 h 47"/>
                <a:gd name="T4" fmla="*/ 109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9 w 120"/>
                <a:gd name="T15" fmla="*/ 2 h 47"/>
                <a:gd name="T16" fmla="*/ 104 w 120"/>
                <a:gd name="T17" fmla="*/ 0 h 47"/>
                <a:gd name="T18" fmla="*/ 17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7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4" y="47"/>
                  </a:lnTo>
                  <a:lnTo>
                    <a:pt x="109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10" name="Freeform 706"/>
            <p:cNvSpPr>
              <a:spLocks/>
            </p:cNvSpPr>
            <p:nvPr/>
          </p:nvSpPr>
          <p:spPr bwMode="auto">
            <a:xfrm>
              <a:off x="3262" y="3996"/>
              <a:ext cx="60" cy="23"/>
            </a:xfrm>
            <a:custGeom>
              <a:avLst/>
              <a:gdLst>
                <a:gd name="T0" fmla="*/ 97 w 120"/>
                <a:gd name="T1" fmla="*/ 47 h 47"/>
                <a:gd name="T2" fmla="*/ 104 w 120"/>
                <a:gd name="T3" fmla="*/ 47 h 47"/>
                <a:gd name="T4" fmla="*/ 108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8 w 120"/>
                <a:gd name="T15" fmla="*/ 2 h 47"/>
                <a:gd name="T16" fmla="*/ 104 w 120"/>
                <a:gd name="T17" fmla="*/ 0 h 47"/>
                <a:gd name="T18" fmla="*/ 17 w 120"/>
                <a:gd name="T19" fmla="*/ 0 h 47"/>
                <a:gd name="T20" fmla="*/ 13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3 w 120"/>
                <a:gd name="T31" fmla="*/ 45 h 47"/>
                <a:gd name="T32" fmla="*/ 17 w 120"/>
                <a:gd name="T33" fmla="*/ 47 h 47"/>
                <a:gd name="T34" fmla="*/ 24 w 120"/>
                <a:gd name="T35" fmla="*/ 47 h 47"/>
                <a:gd name="T36" fmla="*/ 97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7" y="47"/>
                  </a:moveTo>
                  <a:lnTo>
                    <a:pt x="104" y="47"/>
                  </a:lnTo>
                  <a:lnTo>
                    <a:pt x="108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8" y="2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3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11" name="Freeform 707"/>
            <p:cNvSpPr>
              <a:spLocks/>
            </p:cNvSpPr>
            <p:nvPr/>
          </p:nvSpPr>
          <p:spPr bwMode="auto">
            <a:xfrm>
              <a:off x="3178" y="3996"/>
              <a:ext cx="60" cy="23"/>
            </a:xfrm>
            <a:custGeom>
              <a:avLst/>
              <a:gdLst>
                <a:gd name="T0" fmla="*/ 97 w 121"/>
                <a:gd name="T1" fmla="*/ 47 h 47"/>
                <a:gd name="T2" fmla="*/ 103 w 121"/>
                <a:gd name="T3" fmla="*/ 47 h 47"/>
                <a:gd name="T4" fmla="*/ 108 w 121"/>
                <a:gd name="T5" fmla="*/ 45 h 47"/>
                <a:gd name="T6" fmla="*/ 118 w 121"/>
                <a:gd name="T7" fmla="*/ 36 h 47"/>
                <a:gd name="T8" fmla="*/ 121 w 121"/>
                <a:gd name="T9" fmla="*/ 31 h 47"/>
                <a:gd name="T10" fmla="*/ 121 w 121"/>
                <a:gd name="T11" fmla="*/ 16 h 47"/>
                <a:gd name="T12" fmla="*/ 118 w 121"/>
                <a:gd name="T13" fmla="*/ 12 h 47"/>
                <a:gd name="T14" fmla="*/ 108 w 121"/>
                <a:gd name="T15" fmla="*/ 2 h 47"/>
                <a:gd name="T16" fmla="*/ 103 w 121"/>
                <a:gd name="T17" fmla="*/ 0 h 47"/>
                <a:gd name="T18" fmla="*/ 17 w 121"/>
                <a:gd name="T19" fmla="*/ 0 h 47"/>
                <a:gd name="T20" fmla="*/ 12 w 121"/>
                <a:gd name="T21" fmla="*/ 2 h 47"/>
                <a:gd name="T22" fmla="*/ 3 w 121"/>
                <a:gd name="T23" fmla="*/ 12 h 47"/>
                <a:gd name="T24" fmla="*/ 0 w 121"/>
                <a:gd name="T25" fmla="*/ 16 h 47"/>
                <a:gd name="T26" fmla="*/ 0 w 121"/>
                <a:gd name="T27" fmla="*/ 31 h 47"/>
                <a:gd name="T28" fmla="*/ 3 w 121"/>
                <a:gd name="T29" fmla="*/ 36 h 47"/>
                <a:gd name="T30" fmla="*/ 12 w 121"/>
                <a:gd name="T31" fmla="*/ 45 h 47"/>
                <a:gd name="T32" fmla="*/ 17 w 121"/>
                <a:gd name="T33" fmla="*/ 47 h 47"/>
                <a:gd name="T34" fmla="*/ 24 w 121"/>
                <a:gd name="T35" fmla="*/ 47 h 47"/>
                <a:gd name="T36" fmla="*/ 97 w 121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1" h="47">
                  <a:moveTo>
                    <a:pt x="97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8" y="36"/>
                  </a:lnTo>
                  <a:lnTo>
                    <a:pt x="121" y="31"/>
                  </a:lnTo>
                  <a:lnTo>
                    <a:pt x="121" y="16"/>
                  </a:lnTo>
                  <a:lnTo>
                    <a:pt x="118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12" name="Freeform 708"/>
            <p:cNvSpPr>
              <a:spLocks/>
            </p:cNvSpPr>
            <p:nvPr/>
          </p:nvSpPr>
          <p:spPr bwMode="auto">
            <a:xfrm>
              <a:off x="3094" y="3996"/>
              <a:ext cx="60" cy="23"/>
            </a:xfrm>
            <a:custGeom>
              <a:avLst/>
              <a:gdLst>
                <a:gd name="T0" fmla="*/ 95 w 119"/>
                <a:gd name="T1" fmla="*/ 47 h 47"/>
                <a:gd name="T2" fmla="*/ 102 w 119"/>
                <a:gd name="T3" fmla="*/ 47 h 47"/>
                <a:gd name="T4" fmla="*/ 107 w 119"/>
                <a:gd name="T5" fmla="*/ 45 h 47"/>
                <a:gd name="T6" fmla="*/ 117 w 119"/>
                <a:gd name="T7" fmla="*/ 36 h 47"/>
                <a:gd name="T8" fmla="*/ 119 w 119"/>
                <a:gd name="T9" fmla="*/ 31 h 47"/>
                <a:gd name="T10" fmla="*/ 119 w 119"/>
                <a:gd name="T11" fmla="*/ 16 h 47"/>
                <a:gd name="T12" fmla="*/ 117 w 119"/>
                <a:gd name="T13" fmla="*/ 12 h 47"/>
                <a:gd name="T14" fmla="*/ 107 w 119"/>
                <a:gd name="T15" fmla="*/ 2 h 47"/>
                <a:gd name="T16" fmla="*/ 102 w 119"/>
                <a:gd name="T17" fmla="*/ 0 h 47"/>
                <a:gd name="T18" fmla="*/ 16 w 119"/>
                <a:gd name="T19" fmla="*/ 0 h 47"/>
                <a:gd name="T20" fmla="*/ 11 w 119"/>
                <a:gd name="T21" fmla="*/ 2 h 47"/>
                <a:gd name="T22" fmla="*/ 2 w 119"/>
                <a:gd name="T23" fmla="*/ 12 h 47"/>
                <a:gd name="T24" fmla="*/ 0 w 119"/>
                <a:gd name="T25" fmla="*/ 16 h 47"/>
                <a:gd name="T26" fmla="*/ 0 w 119"/>
                <a:gd name="T27" fmla="*/ 31 h 47"/>
                <a:gd name="T28" fmla="*/ 2 w 119"/>
                <a:gd name="T29" fmla="*/ 36 h 47"/>
                <a:gd name="T30" fmla="*/ 11 w 119"/>
                <a:gd name="T31" fmla="*/ 45 h 47"/>
                <a:gd name="T32" fmla="*/ 16 w 119"/>
                <a:gd name="T33" fmla="*/ 47 h 47"/>
                <a:gd name="T34" fmla="*/ 23 w 119"/>
                <a:gd name="T35" fmla="*/ 47 h 47"/>
                <a:gd name="T36" fmla="*/ 95 w 119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47">
                  <a:moveTo>
                    <a:pt x="95" y="47"/>
                  </a:moveTo>
                  <a:lnTo>
                    <a:pt x="102" y="47"/>
                  </a:lnTo>
                  <a:lnTo>
                    <a:pt x="107" y="45"/>
                  </a:lnTo>
                  <a:lnTo>
                    <a:pt x="117" y="36"/>
                  </a:lnTo>
                  <a:lnTo>
                    <a:pt x="119" y="31"/>
                  </a:lnTo>
                  <a:lnTo>
                    <a:pt x="119" y="16"/>
                  </a:lnTo>
                  <a:lnTo>
                    <a:pt x="117" y="12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23" y="47"/>
                  </a:lnTo>
                  <a:lnTo>
                    <a:pt x="95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13" name="Freeform 709"/>
            <p:cNvSpPr>
              <a:spLocks/>
            </p:cNvSpPr>
            <p:nvPr/>
          </p:nvSpPr>
          <p:spPr bwMode="auto">
            <a:xfrm>
              <a:off x="3010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8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8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7 w 120"/>
                <a:gd name="T33" fmla="*/ 47 h 47"/>
                <a:gd name="T34" fmla="*/ 25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5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14" name="Freeform 710"/>
            <p:cNvSpPr>
              <a:spLocks/>
            </p:cNvSpPr>
            <p:nvPr/>
          </p:nvSpPr>
          <p:spPr bwMode="auto">
            <a:xfrm>
              <a:off x="2926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9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9 w 120"/>
                <a:gd name="T15" fmla="*/ 2 h 47"/>
                <a:gd name="T16" fmla="*/ 103 w 120"/>
                <a:gd name="T17" fmla="*/ 0 h 47"/>
                <a:gd name="T18" fmla="*/ 16 w 120"/>
                <a:gd name="T19" fmla="*/ 0 h 47"/>
                <a:gd name="T20" fmla="*/ 12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2 w 120"/>
                <a:gd name="T31" fmla="*/ 45 h 47"/>
                <a:gd name="T32" fmla="*/ 16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9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9" y="2"/>
                  </a:lnTo>
                  <a:lnTo>
                    <a:pt x="103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2" y="45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15" name="Freeform 711"/>
            <p:cNvSpPr>
              <a:spLocks/>
            </p:cNvSpPr>
            <p:nvPr/>
          </p:nvSpPr>
          <p:spPr bwMode="auto">
            <a:xfrm>
              <a:off x="2842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4 w 120"/>
                <a:gd name="T3" fmla="*/ 47 h 47"/>
                <a:gd name="T4" fmla="*/ 108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8 w 120"/>
                <a:gd name="T15" fmla="*/ 2 h 47"/>
                <a:gd name="T16" fmla="*/ 104 w 120"/>
                <a:gd name="T17" fmla="*/ 0 h 47"/>
                <a:gd name="T18" fmla="*/ 17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7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4" y="47"/>
                  </a:lnTo>
                  <a:lnTo>
                    <a:pt x="108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8" y="2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16" name="Freeform 712"/>
            <p:cNvSpPr>
              <a:spLocks/>
            </p:cNvSpPr>
            <p:nvPr/>
          </p:nvSpPr>
          <p:spPr bwMode="auto">
            <a:xfrm>
              <a:off x="2758" y="3996"/>
              <a:ext cx="60" cy="23"/>
            </a:xfrm>
            <a:custGeom>
              <a:avLst/>
              <a:gdLst>
                <a:gd name="T0" fmla="*/ 97 w 120"/>
                <a:gd name="T1" fmla="*/ 47 h 47"/>
                <a:gd name="T2" fmla="*/ 103 w 120"/>
                <a:gd name="T3" fmla="*/ 47 h 47"/>
                <a:gd name="T4" fmla="*/ 108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8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2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2 w 120"/>
                <a:gd name="T31" fmla="*/ 45 h 47"/>
                <a:gd name="T32" fmla="*/ 17 w 120"/>
                <a:gd name="T33" fmla="*/ 47 h 47"/>
                <a:gd name="T34" fmla="*/ 24 w 120"/>
                <a:gd name="T35" fmla="*/ 47 h 47"/>
                <a:gd name="T36" fmla="*/ 97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7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17" name="Freeform 713"/>
            <p:cNvSpPr>
              <a:spLocks/>
            </p:cNvSpPr>
            <p:nvPr/>
          </p:nvSpPr>
          <p:spPr bwMode="auto">
            <a:xfrm>
              <a:off x="2674" y="3996"/>
              <a:ext cx="60" cy="23"/>
            </a:xfrm>
            <a:custGeom>
              <a:avLst/>
              <a:gdLst>
                <a:gd name="T0" fmla="*/ 97 w 121"/>
                <a:gd name="T1" fmla="*/ 47 h 47"/>
                <a:gd name="T2" fmla="*/ 104 w 121"/>
                <a:gd name="T3" fmla="*/ 47 h 47"/>
                <a:gd name="T4" fmla="*/ 109 w 121"/>
                <a:gd name="T5" fmla="*/ 45 h 47"/>
                <a:gd name="T6" fmla="*/ 119 w 121"/>
                <a:gd name="T7" fmla="*/ 36 h 47"/>
                <a:gd name="T8" fmla="*/ 121 w 121"/>
                <a:gd name="T9" fmla="*/ 31 h 47"/>
                <a:gd name="T10" fmla="*/ 121 w 121"/>
                <a:gd name="T11" fmla="*/ 16 h 47"/>
                <a:gd name="T12" fmla="*/ 119 w 121"/>
                <a:gd name="T13" fmla="*/ 12 h 47"/>
                <a:gd name="T14" fmla="*/ 109 w 121"/>
                <a:gd name="T15" fmla="*/ 2 h 47"/>
                <a:gd name="T16" fmla="*/ 104 w 121"/>
                <a:gd name="T17" fmla="*/ 0 h 47"/>
                <a:gd name="T18" fmla="*/ 18 w 121"/>
                <a:gd name="T19" fmla="*/ 0 h 47"/>
                <a:gd name="T20" fmla="*/ 13 w 121"/>
                <a:gd name="T21" fmla="*/ 2 h 47"/>
                <a:gd name="T22" fmla="*/ 4 w 121"/>
                <a:gd name="T23" fmla="*/ 12 h 47"/>
                <a:gd name="T24" fmla="*/ 0 w 121"/>
                <a:gd name="T25" fmla="*/ 16 h 47"/>
                <a:gd name="T26" fmla="*/ 0 w 121"/>
                <a:gd name="T27" fmla="*/ 31 h 47"/>
                <a:gd name="T28" fmla="*/ 4 w 121"/>
                <a:gd name="T29" fmla="*/ 36 h 47"/>
                <a:gd name="T30" fmla="*/ 13 w 121"/>
                <a:gd name="T31" fmla="*/ 45 h 47"/>
                <a:gd name="T32" fmla="*/ 18 w 121"/>
                <a:gd name="T33" fmla="*/ 47 h 47"/>
                <a:gd name="T34" fmla="*/ 25 w 121"/>
                <a:gd name="T35" fmla="*/ 47 h 47"/>
                <a:gd name="T36" fmla="*/ 97 w 121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1" h="47">
                  <a:moveTo>
                    <a:pt x="97" y="47"/>
                  </a:moveTo>
                  <a:lnTo>
                    <a:pt x="104" y="47"/>
                  </a:lnTo>
                  <a:lnTo>
                    <a:pt x="109" y="45"/>
                  </a:lnTo>
                  <a:lnTo>
                    <a:pt x="119" y="36"/>
                  </a:lnTo>
                  <a:lnTo>
                    <a:pt x="121" y="31"/>
                  </a:lnTo>
                  <a:lnTo>
                    <a:pt x="121" y="16"/>
                  </a:lnTo>
                  <a:lnTo>
                    <a:pt x="119" y="12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3" y="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4" y="36"/>
                  </a:lnTo>
                  <a:lnTo>
                    <a:pt x="13" y="45"/>
                  </a:lnTo>
                  <a:lnTo>
                    <a:pt x="18" y="47"/>
                  </a:lnTo>
                  <a:lnTo>
                    <a:pt x="25" y="47"/>
                  </a:lnTo>
                  <a:lnTo>
                    <a:pt x="97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18" name="Freeform 714"/>
            <p:cNvSpPr>
              <a:spLocks/>
            </p:cNvSpPr>
            <p:nvPr/>
          </p:nvSpPr>
          <p:spPr bwMode="auto">
            <a:xfrm>
              <a:off x="2590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8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8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2 w 120"/>
                <a:gd name="T21" fmla="*/ 2 h 47"/>
                <a:gd name="T22" fmla="*/ 3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3 w 120"/>
                <a:gd name="T29" fmla="*/ 36 h 47"/>
                <a:gd name="T30" fmla="*/ 12 w 120"/>
                <a:gd name="T31" fmla="*/ 45 h 47"/>
                <a:gd name="T32" fmla="*/ 17 w 120"/>
                <a:gd name="T33" fmla="*/ 47 h 47"/>
                <a:gd name="T34" fmla="*/ 23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6"/>
                  </a:lnTo>
                  <a:lnTo>
                    <a:pt x="12" y="45"/>
                  </a:lnTo>
                  <a:lnTo>
                    <a:pt x="17" y="47"/>
                  </a:lnTo>
                  <a:lnTo>
                    <a:pt x="23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19" name="Freeform 715"/>
            <p:cNvSpPr>
              <a:spLocks/>
            </p:cNvSpPr>
            <p:nvPr/>
          </p:nvSpPr>
          <p:spPr bwMode="auto">
            <a:xfrm>
              <a:off x="2506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3 w 120"/>
                <a:gd name="T3" fmla="*/ 47 h 47"/>
                <a:gd name="T4" fmla="*/ 107 w 120"/>
                <a:gd name="T5" fmla="*/ 45 h 47"/>
                <a:gd name="T6" fmla="*/ 118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8 w 120"/>
                <a:gd name="T13" fmla="*/ 12 h 47"/>
                <a:gd name="T14" fmla="*/ 107 w 120"/>
                <a:gd name="T15" fmla="*/ 2 h 47"/>
                <a:gd name="T16" fmla="*/ 103 w 120"/>
                <a:gd name="T17" fmla="*/ 0 h 47"/>
                <a:gd name="T18" fmla="*/ 16 w 120"/>
                <a:gd name="T19" fmla="*/ 0 h 47"/>
                <a:gd name="T20" fmla="*/ 12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2 w 120"/>
                <a:gd name="T31" fmla="*/ 45 h 47"/>
                <a:gd name="T32" fmla="*/ 16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3" y="47"/>
                  </a:lnTo>
                  <a:lnTo>
                    <a:pt x="107" y="45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2" y="45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20" name="Freeform 716"/>
            <p:cNvSpPr>
              <a:spLocks/>
            </p:cNvSpPr>
            <p:nvPr/>
          </p:nvSpPr>
          <p:spPr bwMode="auto">
            <a:xfrm>
              <a:off x="2422" y="3996"/>
              <a:ext cx="60" cy="23"/>
            </a:xfrm>
            <a:custGeom>
              <a:avLst/>
              <a:gdLst>
                <a:gd name="T0" fmla="*/ 96 w 120"/>
                <a:gd name="T1" fmla="*/ 47 h 47"/>
                <a:gd name="T2" fmla="*/ 102 w 120"/>
                <a:gd name="T3" fmla="*/ 47 h 47"/>
                <a:gd name="T4" fmla="*/ 108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8 w 120"/>
                <a:gd name="T15" fmla="*/ 2 h 47"/>
                <a:gd name="T16" fmla="*/ 102 w 120"/>
                <a:gd name="T17" fmla="*/ 0 h 47"/>
                <a:gd name="T18" fmla="*/ 16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6 w 120"/>
                <a:gd name="T33" fmla="*/ 47 h 47"/>
                <a:gd name="T34" fmla="*/ 24 w 120"/>
                <a:gd name="T35" fmla="*/ 47 h 47"/>
                <a:gd name="T36" fmla="*/ 96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6" y="47"/>
                  </a:moveTo>
                  <a:lnTo>
                    <a:pt x="102" y="47"/>
                  </a:lnTo>
                  <a:lnTo>
                    <a:pt x="108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8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96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21" name="Freeform 717"/>
            <p:cNvSpPr>
              <a:spLocks/>
            </p:cNvSpPr>
            <p:nvPr/>
          </p:nvSpPr>
          <p:spPr bwMode="auto">
            <a:xfrm>
              <a:off x="2338" y="3996"/>
              <a:ext cx="60" cy="23"/>
            </a:xfrm>
            <a:custGeom>
              <a:avLst/>
              <a:gdLst>
                <a:gd name="T0" fmla="*/ 95 w 120"/>
                <a:gd name="T1" fmla="*/ 47 h 47"/>
                <a:gd name="T2" fmla="*/ 103 w 120"/>
                <a:gd name="T3" fmla="*/ 47 h 47"/>
                <a:gd name="T4" fmla="*/ 108 w 120"/>
                <a:gd name="T5" fmla="*/ 45 h 47"/>
                <a:gd name="T6" fmla="*/ 117 w 120"/>
                <a:gd name="T7" fmla="*/ 36 h 47"/>
                <a:gd name="T8" fmla="*/ 120 w 120"/>
                <a:gd name="T9" fmla="*/ 31 h 47"/>
                <a:gd name="T10" fmla="*/ 120 w 120"/>
                <a:gd name="T11" fmla="*/ 16 h 47"/>
                <a:gd name="T12" fmla="*/ 117 w 120"/>
                <a:gd name="T13" fmla="*/ 12 h 47"/>
                <a:gd name="T14" fmla="*/ 108 w 120"/>
                <a:gd name="T15" fmla="*/ 2 h 47"/>
                <a:gd name="T16" fmla="*/ 103 w 120"/>
                <a:gd name="T17" fmla="*/ 0 h 47"/>
                <a:gd name="T18" fmla="*/ 17 w 120"/>
                <a:gd name="T19" fmla="*/ 0 h 47"/>
                <a:gd name="T20" fmla="*/ 11 w 120"/>
                <a:gd name="T21" fmla="*/ 2 h 47"/>
                <a:gd name="T22" fmla="*/ 2 w 120"/>
                <a:gd name="T23" fmla="*/ 12 h 47"/>
                <a:gd name="T24" fmla="*/ 0 w 120"/>
                <a:gd name="T25" fmla="*/ 16 h 47"/>
                <a:gd name="T26" fmla="*/ 0 w 120"/>
                <a:gd name="T27" fmla="*/ 31 h 47"/>
                <a:gd name="T28" fmla="*/ 2 w 120"/>
                <a:gd name="T29" fmla="*/ 36 h 47"/>
                <a:gd name="T30" fmla="*/ 11 w 120"/>
                <a:gd name="T31" fmla="*/ 45 h 47"/>
                <a:gd name="T32" fmla="*/ 17 w 120"/>
                <a:gd name="T33" fmla="*/ 47 h 47"/>
                <a:gd name="T34" fmla="*/ 24 w 120"/>
                <a:gd name="T35" fmla="*/ 47 h 47"/>
                <a:gd name="T36" fmla="*/ 95 w 120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7">
                  <a:moveTo>
                    <a:pt x="95" y="47"/>
                  </a:moveTo>
                  <a:lnTo>
                    <a:pt x="103" y="47"/>
                  </a:lnTo>
                  <a:lnTo>
                    <a:pt x="108" y="45"/>
                  </a:lnTo>
                  <a:lnTo>
                    <a:pt x="117" y="36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6"/>
                  </a:lnTo>
                  <a:lnTo>
                    <a:pt x="11" y="45"/>
                  </a:lnTo>
                  <a:lnTo>
                    <a:pt x="17" y="47"/>
                  </a:lnTo>
                  <a:lnTo>
                    <a:pt x="24" y="47"/>
                  </a:lnTo>
                  <a:lnTo>
                    <a:pt x="95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22" name="Freeform 718"/>
            <p:cNvSpPr>
              <a:spLocks/>
            </p:cNvSpPr>
            <p:nvPr/>
          </p:nvSpPr>
          <p:spPr bwMode="auto">
            <a:xfrm>
              <a:off x="2257" y="3996"/>
              <a:ext cx="57" cy="33"/>
            </a:xfrm>
            <a:custGeom>
              <a:avLst/>
              <a:gdLst>
                <a:gd name="T0" fmla="*/ 90 w 113"/>
                <a:gd name="T1" fmla="*/ 47 h 67"/>
                <a:gd name="T2" fmla="*/ 97 w 113"/>
                <a:gd name="T3" fmla="*/ 47 h 67"/>
                <a:gd name="T4" fmla="*/ 102 w 113"/>
                <a:gd name="T5" fmla="*/ 45 h 67"/>
                <a:gd name="T6" fmla="*/ 111 w 113"/>
                <a:gd name="T7" fmla="*/ 36 h 67"/>
                <a:gd name="T8" fmla="*/ 113 w 113"/>
                <a:gd name="T9" fmla="*/ 31 h 67"/>
                <a:gd name="T10" fmla="*/ 113 w 113"/>
                <a:gd name="T11" fmla="*/ 16 h 67"/>
                <a:gd name="T12" fmla="*/ 111 w 113"/>
                <a:gd name="T13" fmla="*/ 12 h 67"/>
                <a:gd name="T14" fmla="*/ 102 w 113"/>
                <a:gd name="T15" fmla="*/ 2 h 67"/>
                <a:gd name="T16" fmla="*/ 97 w 113"/>
                <a:gd name="T17" fmla="*/ 0 h 67"/>
                <a:gd name="T18" fmla="*/ 40 w 113"/>
                <a:gd name="T19" fmla="*/ 0 h 67"/>
                <a:gd name="T20" fmla="*/ 35 w 113"/>
                <a:gd name="T21" fmla="*/ 2 h 67"/>
                <a:gd name="T22" fmla="*/ 29 w 113"/>
                <a:gd name="T23" fmla="*/ 7 h 67"/>
                <a:gd name="T24" fmla="*/ 8 w 113"/>
                <a:gd name="T25" fmla="*/ 27 h 67"/>
                <a:gd name="T26" fmla="*/ 6 w 113"/>
                <a:gd name="T27" fmla="*/ 29 h 67"/>
                <a:gd name="T28" fmla="*/ 4 w 113"/>
                <a:gd name="T29" fmla="*/ 36 h 67"/>
                <a:gd name="T30" fmla="*/ 0 w 113"/>
                <a:gd name="T31" fmla="*/ 40 h 67"/>
                <a:gd name="T32" fmla="*/ 0 w 113"/>
                <a:gd name="T33" fmla="*/ 47 h 67"/>
                <a:gd name="T34" fmla="*/ 4 w 113"/>
                <a:gd name="T35" fmla="*/ 52 h 67"/>
                <a:gd name="T36" fmla="*/ 8 w 113"/>
                <a:gd name="T37" fmla="*/ 60 h 67"/>
                <a:gd name="T38" fmla="*/ 11 w 113"/>
                <a:gd name="T39" fmla="*/ 62 h 67"/>
                <a:gd name="T40" fmla="*/ 18 w 113"/>
                <a:gd name="T41" fmla="*/ 65 h 67"/>
                <a:gd name="T42" fmla="*/ 22 w 113"/>
                <a:gd name="T43" fmla="*/ 67 h 67"/>
                <a:gd name="T44" fmla="*/ 29 w 113"/>
                <a:gd name="T45" fmla="*/ 67 h 67"/>
                <a:gd name="T46" fmla="*/ 35 w 113"/>
                <a:gd name="T47" fmla="*/ 65 h 67"/>
                <a:gd name="T48" fmla="*/ 42 w 113"/>
                <a:gd name="T49" fmla="*/ 60 h 67"/>
                <a:gd name="T50" fmla="*/ 64 w 113"/>
                <a:gd name="T51" fmla="*/ 40 h 67"/>
                <a:gd name="T52" fmla="*/ 46 w 113"/>
                <a:gd name="T53" fmla="*/ 47 h 67"/>
                <a:gd name="T54" fmla="*/ 90 w 113"/>
                <a:gd name="T55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3" h="67">
                  <a:moveTo>
                    <a:pt x="90" y="47"/>
                  </a:moveTo>
                  <a:lnTo>
                    <a:pt x="97" y="47"/>
                  </a:lnTo>
                  <a:lnTo>
                    <a:pt x="102" y="45"/>
                  </a:lnTo>
                  <a:lnTo>
                    <a:pt x="111" y="36"/>
                  </a:lnTo>
                  <a:lnTo>
                    <a:pt x="113" y="31"/>
                  </a:lnTo>
                  <a:lnTo>
                    <a:pt x="113" y="16"/>
                  </a:lnTo>
                  <a:lnTo>
                    <a:pt x="111" y="12"/>
                  </a:lnTo>
                  <a:lnTo>
                    <a:pt x="102" y="2"/>
                  </a:lnTo>
                  <a:lnTo>
                    <a:pt x="97" y="0"/>
                  </a:lnTo>
                  <a:lnTo>
                    <a:pt x="40" y="0"/>
                  </a:lnTo>
                  <a:lnTo>
                    <a:pt x="35" y="2"/>
                  </a:lnTo>
                  <a:lnTo>
                    <a:pt x="29" y="7"/>
                  </a:lnTo>
                  <a:lnTo>
                    <a:pt x="8" y="27"/>
                  </a:lnTo>
                  <a:lnTo>
                    <a:pt x="6" y="29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4" y="52"/>
                  </a:lnTo>
                  <a:lnTo>
                    <a:pt x="8" y="60"/>
                  </a:lnTo>
                  <a:lnTo>
                    <a:pt x="11" y="62"/>
                  </a:lnTo>
                  <a:lnTo>
                    <a:pt x="18" y="65"/>
                  </a:lnTo>
                  <a:lnTo>
                    <a:pt x="22" y="67"/>
                  </a:lnTo>
                  <a:lnTo>
                    <a:pt x="29" y="67"/>
                  </a:lnTo>
                  <a:lnTo>
                    <a:pt x="35" y="65"/>
                  </a:lnTo>
                  <a:lnTo>
                    <a:pt x="42" y="60"/>
                  </a:lnTo>
                  <a:lnTo>
                    <a:pt x="64" y="40"/>
                  </a:lnTo>
                  <a:lnTo>
                    <a:pt x="46" y="47"/>
                  </a:lnTo>
                  <a:lnTo>
                    <a:pt x="90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23" name="Freeform 719"/>
            <p:cNvSpPr>
              <a:spLocks/>
            </p:cNvSpPr>
            <p:nvPr/>
          </p:nvSpPr>
          <p:spPr bwMode="auto">
            <a:xfrm>
              <a:off x="2193" y="4035"/>
              <a:ext cx="52" cy="47"/>
            </a:xfrm>
            <a:custGeom>
              <a:avLst/>
              <a:gdLst>
                <a:gd name="T0" fmla="*/ 94 w 104"/>
                <a:gd name="T1" fmla="*/ 44 h 95"/>
                <a:gd name="T2" fmla="*/ 98 w 104"/>
                <a:gd name="T3" fmla="*/ 40 h 95"/>
                <a:gd name="T4" fmla="*/ 102 w 104"/>
                <a:gd name="T5" fmla="*/ 31 h 95"/>
                <a:gd name="T6" fmla="*/ 104 w 104"/>
                <a:gd name="T7" fmla="*/ 27 h 95"/>
                <a:gd name="T8" fmla="*/ 104 w 104"/>
                <a:gd name="T9" fmla="*/ 20 h 95"/>
                <a:gd name="T10" fmla="*/ 102 w 104"/>
                <a:gd name="T11" fmla="*/ 15 h 95"/>
                <a:gd name="T12" fmla="*/ 98 w 104"/>
                <a:gd name="T13" fmla="*/ 11 h 95"/>
                <a:gd name="T14" fmla="*/ 94 w 104"/>
                <a:gd name="T15" fmla="*/ 6 h 95"/>
                <a:gd name="T16" fmla="*/ 87 w 104"/>
                <a:gd name="T17" fmla="*/ 3 h 95"/>
                <a:gd name="T18" fmla="*/ 82 w 104"/>
                <a:gd name="T19" fmla="*/ 0 h 95"/>
                <a:gd name="T20" fmla="*/ 75 w 104"/>
                <a:gd name="T21" fmla="*/ 0 h 95"/>
                <a:gd name="T22" fmla="*/ 69 w 104"/>
                <a:gd name="T23" fmla="*/ 3 h 95"/>
                <a:gd name="T24" fmla="*/ 65 w 104"/>
                <a:gd name="T25" fmla="*/ 6 h 95"/>
                <a:gd name="T26" fmla="*/ 10 w 104"/>
                <a:gd name="T27" fmla="*/ 51 h 95"/>
                <a:gd name="T28" fmla="*/ 5 w 104"/>
                <a:gd name="T29" fmla="*/ 56 h 95"/>
                <a:gd name="T30" fmla="*/ 3 w 104"/>
                <a:gd name="T31" fmla="*/ 64 h 95"/>
                <a:gd name="T32" fmla="*/ 0 w 104"/>
                <a:gd name="T33" fmla="*/ 68 h 95"/>
                <a:gd name="T34" fmla="*/ 0 w 104"/>
                <a:gd name="T35" fmla="*/ 75 h 95"/>
                <a:gd name="T36" fmla="*/ 3 w 104"/>
                <a:gd name="T37" fmla="*/ 80 h 95"/>
                <a:gd name="T38" fmla="*/ 5 w 104"/>
                <a:gd name="T39" fmla="*/ 84 h 95"/>
                <a:gd name="T40" fmla="*/ 10 w 104"/>
                <a:gd name="T41" fmla="*/ 89 h 95"/>
                <a:gd name="T42" fmla="*/ 18 w 104"/>
                <a:gd name="T43" fmla="*/ 93 h 95"/>
                <a:gd name="T44" fmla="*/ 22 w 104"/>
                <a:gd name="T45" fmla="*/ 95 h 95"/>
                <a:gd name="T46" fmla="*/ 29 w 104"/>
                <a:gd name="T47" fmla="*/ 95 h 95"/>
                <a:gd name="T48" fmla="*/ 34 w 104"/>
                <a:gd name="T49" fmla="*/ 93 h 95"/>
                <a:gd name="T50" fmla="*/ 38 w 104"/>
                <a:gd name="T51" fmla="*/ 89 h 95"/>
                <a:gd name="T52" fmla="*/ 94 w 104"/>
                <a:gd name="T53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95">
                  <a:moveTo>
                    <a:pt x="94" y="44"/>
                  </a:moveTo>
                  <a:lnTo>
                    <a:pt x="98" y="40"/>
                  </a:lnTo>
                  <a:lnTo>
                    <a:pt x="102" y="31"/>
                  </a:lnTo>
                  <a:lnTo>
                    <a:pt x="104" y="27"/>
                  </a:lnTo>
                  <a:lnTo>
                    <a:pt x="104" y="20"/>
                  </a:lnTo>
                  <a:lnTo>
                    <a:pt x="102" y="15"/>
                  </a:lnTo>
                  <a:lnTo>
                    <a:pt x="98" y="11"/>
                  </a:lnTo>
                  <a:lnTo>
                    <a:pt x="94" y="6"/>
                  </a:lnTo>
                  <a:lnTo>
                    <a:pt x="87" y="3"/>
                  </a:lnTo>
                  <a:lnTo>
                    <a:pt x="82" y="0"/>
                  </a:lnTo>
                  <a:lnTo>
                    <a:pt x="75" y="0"/>
                  </a:lnTo>
                  <a:lnTo>
                    <a:pt x="69" y="3"/>
                  </a:lnTo>
                  <a:lnTo>
                    <a:pt x="65" y="6"/>
                  </a:lnTo>
                  <a:lnTo>
                    <a:pt x="10" y="51"/>
                  </a:lnTo>
                  <a:lnTo>
                    <a:pt x="5" y="56"/>
                  </a:lnTo>
                  <a:lnTo>
                    <a:pt x="3" y="64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3" y="80"/>
                  </a:lnTo>
                  <a:lnTo>
                    <a:pt x="5" y="84"/>
                  </a:lnTo>
                  <a:lnTo>
                    <a:pt x="10" y="89"/>
                  </a:lnTo>
                  <a:lnTo>
                    <a:pt x="18" y="93"/>
                  </a:lnTo>
                  <a:lnTo>
                    <a:pt x="22" y="95"/>
                  </a:lnTo>
                  <a:lnTo>
                    <a:pt x="29" y="95"/>
                  </a:lnTo>
                  <a:lnTo>
                    <a:pt x="34" y="93"/>
                  </a:lnTo>
                  <a:lnTo>
                    <a:pt x="38" y="89"/>
                  </a:lnTo>
                  <a:lnTo>
                    <a:pt x="94" y="44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24" name="Freeform 720"/>
            <p:cNvSpPr>
              <a:spLocks/>
            </p:cNvSpPr>
            <p:nvPr/>
          </p:nvSpPr>
          <p:spPr bwMode="auto">
            <a:xfrm>
              <a:off x="2128" y="4089"/>
              <a:ext cx="51" cy="47"/>
            </a:xfrm>
            <a:custGeom>
              <a:avLst/>
              <a:gdLst>
                <a:gd name="T0" fmla="*/ 95 w 104"/>
                <a:gd name="T1" fmla="*/ 43 h 93"/>
                <a:gd name="T2" fmla="*/ 99 w 104"/>
                <a:gd name="T3" fmla="*/ 38 h 93"/>
                <a:gd name="T4" fmla="*/ 102 w 104"/>
                <a:gd name="T5" fmla="*/ 31 h 93"/>
                <a:gd name="T6" fmla="*/ 104 w 104"/>
                <a:gd name="T7" fmla="*/ 26 h 93"/>
                <a:gd name="T8" fmla="*/ 104 w 104"/>
                <a:gd name="T9" fmla="*/ 19 h 93"/>
                <a:gd name="T10" fmla="*/ 102 w 104"/>
                <a:gd name="T11" fmla="*/ 15 h 93"/>
                <a:gd name="T12" fmla="*/ 99 w 104"/>
                <a:gd name="T13" fmla="*/ 9 h 93"/>
                <a:gd name="T14" fmla="*/ 95 w 104"/>
                <a:gd name="T15" fmla="*/ 4 h 93"/>
                <a:gd name="T16" fmla="*/ 87 w 104"/>
                <a:gd name="T17" fmla="*/ 2 h 93"/>
                <a:gd name="T18" fmla="*/ 82 w 104"/>
                <a:gd name="T19" fmla="*/ 0 h 93"/>
                <a:gd name="T20" fmla="*/ 75 w 104"/>
                <a:gd name="T21" fmla="*/ 0 h 93"/>
                <a:gd name="T22" fmla="*/ 70 w 104"/>
                <a:gd name="T23" fmla="*/ 2 h 93"/>
                <a:gd name="T24" fmla="*/ 66 w 104"/>
                <a:gd name="T25" fmla="*/ 4 h 93"/>
                <a:gd name="T26" fmla="*/ 10 w 104"/>
                <a:gd name="T27" fmla="*/ 50 h 93"/>
                <a:gd name="T28" fmla="*/ 6 w 104"/>
                <a:gd name="T29" fmla="*/ 55 h 93"/>
                <a:gd name="T30" fmla="*/ 4 w 104"/>
                <a:gd name="T31" fmla="*/ 62 h 93"/>
                <a:gd name="T32" fmla="*/ 0 w 104"/>
                <a:gd name="T33" fmla="*/ 67 h 93"/>
                <a:gd name="T34" fmla="*/ 0 w 104"/>
                <a:gd name="T35" fmla="*/ 75 h 93"/>
                <a:gd name="T36" fmla="*/ 4 w 104"/>
                <a:gd name="T37" fmla="*/ 79 h 93"/>
                <a:gd name="T38" fmla="*/ 6 w 104"/>
                <a:gd name="T39" fmla="*/ 84 h 93"/>
                <a:gd name="T40" fmla="*/ 10 w 104"/>
                <a:gd name="T41" fmla="*/ 88 h 93"/>
                <a:gd name="T42" fmla="*/ 17 w 104"/>
                <a:gd name="T43" fmla="*/ 91 h 93"/>
                <a:gd name="T44" fmla="*/ 22 w 104"/>
                <a:gd name="T45" fmla="*/ 93 h 93"/>
                <a:gd name="T46" fmla="*/ 29 w 104"/>
                <a:gd name="T47" fmla="*/ 93 h 93"/>
                <a:gd name="T48" fmla="*/ 35 w 104"/>
                <a:gd name="T49" fmla="*/ 91 h 93"/>
                <a:gd name="T50" fmla="*/ 39 w 104"/>
                <a:gd name="T51" fmla="*/ 88 h 93"/>
                <a:gd name="T52" fmla="*/ 95 w 104"/>
                <a:gd name="T53" fmla="*/ 4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93">
                  <a:moveTo>
                    <a:pt x="95" y="43"/>
                  </a:moveTo>
                  <a:lnTo>
                    <a:pt x="99" y="38"/>
                  </a:lnTo>
                  <a:lnTo>
                    <a:pt x="102" y="31"/>
                  </a:lnTo>
                  <a:lnTo>
                    <a:pt x="104" y="26"/>
                  </a:lnTo>
                  <a:lnTo>
                    <a:pt x="104" y="19"/>
                  </a:lnTo>
                  <a:lnTo>
                    <a:pt x="102" y="15"/>
                  </a:lnTo>
                  <a:lnTo>
                    <a:pt x="99" y="9"/>
                  </a:lnTo>
                  <a:lnTo>
                    <a:pt x="95" y="4"/>
                  </a:lnTo>
                  <a:lnTo>
                    <a:pt x="87" y="2"/>
                  </a:lnTo>
                  <a:lnTo>
                    <a:pt x="82" y="0"/>
                  </a:lnTo>
                  <a:lnTo>
                    <a:pt x="75" y="0"/>
                  </a:lnTo>
                  <a:lnTo>
                    <a:pt x="70" y="2"/>
                  </a:lnTo>
                  <a:lnTo>
                    <a:pt x="66" y="4"/>
                  </a:lnTo>
                  <a:lnTo>
                    <a:pt x="10" y="50"/>
                  </a:lnTo>
                  <a:lnTo>
                    <a:pt x="6" y="55"/>
                  </a:lnTo>
                  <a:lnTo>
                    <a:pt x="4" y="62"/>
                  </a:lnTo>
                  <a:lnTo>
                    <a:pt x="0" y="67"/>
                  </a:lnTo>
                  <a:lnTo>
                    <a:pt x="0" y="75"/>
                  </a:lnTo>
                  <a:lnTo>
                    <a:pt x="4" y="79"/>
                  </a:lnTo>
                  <a:lnTo>
                    <a:pt x="6" y="84"/>
                  </a:lnTo>
                  <a:lnTo>
                    <a:pt x="10" y="88"/>
                  </a:lnTo>
                  <a:lnTo>
                    <a:pt x="17" y="91"/>
                  </a:lnTo>
                  <a:lnTo>
                    <a:pt x="22" y="93"/>
                  </a:lnTo>
                  <a:lnTo>
                    <a:pt x="29" y="93"/>
                  </a:lnTo>
                  <a:lnTo>
                    <a:pt x="35" y="91"/>
                  </a:lnTo>
                  <a:lnTo>
                    <a:pt x="39" y="88"/>
                  </a:lnTo>
                  <a:lnTo>
                    <a:pt x="95" y="43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25" name="Freeform 721"/>
            <p:cNvSpPr>
              <a:spLocks/>
            </p:cNvSpPr>
            <p:nvPr/>
          </p:nvSpPr>
          <p:spPr bwMode="auto">
            <a:xfrm>
              <a:off x="2063" y="4142"/>
              <a:ext cx="52" cy="48"/>
            </a:xfrm>
            <a:custGeom>
              <a:avLst/>
              <a:gdLst>
                <a:gd name="T0" fmla="*/ 96 w 104"/>
                <a:gd name="T1" fmla="*/ 42 h 95"/>
                <a:gd name="T2" fmla="*/ 98 w 104"/>
                <a:gd name="T3" fmla="*/ 38 h 95"/>
                <a:gd name="T4" fmla="*/ 101 w 104"/>
                <a:gd name="T5" fmla="*/ 31 h 95"/>
                <a:gd name="T6" fmla="*/ 104 w 104"/>
                <a:gd name="T7" fmla="*/ 26 h 95"/>
                <a:gd name="T8" fmla="*/ 104 w 104"/>
                <a:gd name="T9" fmla="*/ 18 h 95"/>
                <a:gd name="T10" fmla="*/ 101 w 104"/>
                <a:gd name="T11" fmla="*/ 14 h 95"/>
                <a:gd name="T12" fmla="*/ 98 w 104"/>
                <a:gd name="T13" fmla="*/ 7 h 95"/>
                <a:gd name="T14" fmla="*/ 93 w 104"/>
                <a:gd name="T15" fmla="*/ 4 h 95"/>
                <a:gd name="T16" fmla="*/ 86 w 104"/>
                <a:gd name="T17" fmla="*/ 2 h 95"/>
                <a:gd name="T18" fmla="*/ 82 w 104"/>
                <a:gd name="T19" fmla="*/ 0 h 95"/>
                <a:gd name="T20" fmla="*/ 75 w 104"/>
                <a:gd name="T21" fmla="*/ 0 h 95"/>
                <a:gd name="T22" fmla="*/ 69 w 104"/>
                <a:gd name="T23" fmla="*/ 2 h 95"/>
                <a:gd name="T24" fmla="*/ 62 w 104"/>
                <a:gd name="T25" fmla="*/ 4 h 95"/>
                <a:gd name="T26" fmla="*/ 7 w 104"/>
                <a:gd name="T27" fmla="*/ 53 h 95"/>
                <a:gd name="T28" fmla="*/ 5 w 104"/>
                <a:gd name="T29" fmla="*/ 57 h 95"/>
                <a:gd name="T30" fmla="*/ 2 w 104"/>
                <a:gd name="T31" fmla="*/ 64 h 95"/>
                <a:gd name="T32" fmla="*/ 0 w 104"/>
                <a:gd name="T33" fmla="*/ 69 h 95"/>
                <a:gd name="T34" fmla="*/ 0 w 104"/>
                <a:gd name="T35" fmla="*/ 76 h 95"/>
                <a:gd name="T36" fmla="*/ 2 w 104"/>
                <a:gd name="T37" fmla="*/ 81 h 95"/>
                <a:gd name="T38" fmla="*/ 5 w 104"/>
                <a:gd name="T39" fmla="*/ 88 h 95"/>
                <a:gd name="T40" fmla="*/ 9 w 104"/>
                <a:gd name="T41" fmla="*/ 91 h 95"/>
                <a:gd name="T42" fmla="*/ 17 w 104"/>
                <a:gd name="T43" fmla="*/ 93 h 95"/>
                <a:gd name="T44" fmla="*/ 22 w 104"/>
                <a:gd name="T45" fmla="*/ 95 h 95"/>
                <a:gd name="T46" fmla="*/ 29 w 104"/>
                <a:gd name="T47" fmla="*/ 95 h 95"/>
                <a:gd name="T48" fmla="*/ 33 w 104"/>
                <a:gd name="T49" fmla="*/ 93 h 95"/>
                <a:gd name="T50" fmla="*/ 40 w 104"/>
                <a:gd name="T51" fmla="*/ 91 h 95"/>
                <a:gd name="T52" fmla="*/ 96 w 104"/>
                <a:gd name="T5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95">
                  <a:moveTo>
                    <a:pt x="96" y="42"/>
                  </a:moveTo>
                  <a:lnTo>
                    <a:pt x="98" y="38"/>
                  </a:lnTo>
                  <a:lnTo>
                    <a:pt x="101" y="31"/>
                  </a:lnTo>
                  <a:lnTo>
                    <a:pt x="104" y="26"/>
                  </a:lnTo>
                  <a:lnTo>
                    <a:pt x="104" y="18"/>
                  </a:lnTo>
                  <a:lnTo>
                    <a:pt x="101" y="14"/>
                  </a:lnTo>
                  <a:lnTo>
                    <a:pt x="98" y="7"/>
                  </a:lnTo>
                  <a:lnTo>
                    <a:pt x="93" y="4"/>
                  </a:lnTo>
                  <a:lnTo>
                    <a:pt x="86" y="2"/>
                  </a:lnTo>
                  <a:lnTo>
                    <a:pt x="82" y="0"/>
                  </a:lnTo>
                  <a:lnTo>
                    <a:pt x="75" y="0"/>
                  </a:lnTo>
                  <a:lnTo>
                    <a:pt x="69" y="2"/>
                  </a:lnTo>
                  <a:lnTo>
                    <a:pt x="62" y="4"/>
                  </a:lnTo>
                  <a:lnTo>
                    <a:pt x="7" y="53"/>
                  </a:lnTo>
                  <a:lnTo>
                    <a:pt x="5" y="57"/>
                  </a:lnTo>
                  <a:lnTo>
                    <a:pt x="2" y="64"/>
                  </a:lnTo>
                  <a:lnTo>
                    <a:pt x="0" y="69"/>
                  </a:lnTo>
                  <a:lnTo>
                    <a:pt x="0" y="76"/>
                  </a:lnTo>
                  <a:lnTo>
                    <a:pt x="2" y="81"/>
                  </a:lnTo>
                  <a:lnTo>
                    <a:pt x="5" y="88"/>
                  </a:lnTo>
                  <a:lnTo>
                    <a:pt x="9" y="91"/>
                  </a:lnTo>
                  <a:lnTo>
                    <a:pt x="17" y="93"/>
                  </a:lnTo>
                  <a:lnTo>
                    <a:pt x="22" y="95"/>
                  </a:lnTo>
                  <a:lnTo>
                    <a:pt x="29" y="95"/>
                  </a:lnTo>
                  <a:lnTo>
                    <a:pt x="33" y="93"/>
                  </a:lnTo>
                  <a:lnTo>
                    <a:pt x="40" y="91"/>
                  </a:lnTo>
                  <a:lnTo>
                    <a:pt x="96" y="42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26" name="Freeform 722"/>
            <p:cNvSpPr>
              <a:spLocks/>
            </p:cNvSpPr>
            <p:nvPr/>
          </p:nvSpPr>
          <p:spPr bwMode="auto">
            <a:xfrm>
              <a:off x="1981" y="4172"/>
              <a:ext cx="60" cy="24"/>
            </a:xfrm>
            <a:custGeom>
              <a:avLst/>
              <a:gdLst>
                <a:gd name="T0" fmla="*/ 97 w 120"/>
                <a:gd name="T1" fmla="*/ 48 h 48"/>
                <a:gd name="T2" fmla="*/ 104 w 120"/>
                <a:gd name="T3" fmla="*/ 48 h 48"/>
                <a:gd name="T4" fmla="*/ 109 w 120"/>
                <a:gd name="T5" fmla="*/ 45 h 48"/>
                <a:gd name="T6" fmla="*/ 118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8 w 120"/>
                <a:gd name="T13" fmla="*/ 11 h 48"/>
                <a:gd name="T14" fmla="*/ 109 w 120"/>
                <a:gd name="T15" fmla="*/ 2 h 48"/>
                <a:gd name="T16" fmla="*/ 104 w 120"/>
                <a:gd name="T17" fmla="*/ 0 h 48"/>
                <a:gd name="T18" fmla="*/ 18 w 120"/>
                <a:gd name="T19" fmla="*/ 0 h 48"/>
                <a:gd name="T20" fmla="*/ 13 w 120"/>
                <a:gd name="T21" fmla="*/ 2 h 48"/>
                <a:gd name="T22" fmla="*/ 3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3 w 120"/>
                <a:gd name="T29" fmla="*/ 35 h 48"/>
                <a:gd name="T30" fmla="*/ 13 w 120"/>
                <a:gd name="T31" fmla="*/ 45 h 48"/>
                <a:gd name="T32" fmla="*/ 18 w 120"/>
                <a:gd name="T33" fmla="*/ 48 h 48"/>
                <a:gd name="T34" fmla="*/ 25 w 120"/>
                <a:gd name="T35" fmla="*/ 48 h 48"/>
                <a:gd name="T36" fmla="*/ 97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7" y="48"/>
                  </a:moveTo>
                  <a:lnTo>
                    <a:pt x="104" y="48"/>
                  </a:lnTo>
                  <a:lnTo>
                    <a:pt x="109" y="45"/>
                  </a:lnTo>
                  <a:lnTo>
                    <a:pt x="118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1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3" y="2"/>
                  </a:lnTo>
                  <a:lnTo>
                    <a:pt x="3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5"/>
                  </a:lnTo>
                  <a:lnTo>
                    <a:pt x="13" y="45"/>
                  </a:lnTo>
                  <a:lnTo>
                    <a:pt x="18" y="48"/>
                  </a:lnTo>
                  <a:lnTo>
                    <a:pt x="25" y="48"/>
                  </a:lnTo>
                  <a:lnTo>
                    <a:pt x="97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27" name="Freeform 723"/>
            <p:cNvSpPr>
              <a:spLocks/>
            </p:cNvSpPr>
            <p:nvPr/>
          </p:nvSpPr>
          <p:spPr bwMode="auto">
            <a:xfrm>
              <a:off x="1898" y="4172"/>
              <a:ext cx="60" cy="24"/>
            </a:xfrm>
            <a:custGeom>
              <a:avLst/>
              <a:gdLst>
                <a:gd name="T0" fmla="*/ 96 w 120"/>
                <a:gd name="T1" fmla="*/ 48 h 48"/>
                <a:gd name="T2" fmla="*/ 103 w 120"/>
                <a:gd name="T3" fmla="*/ 48 h 48"/>
                <a:gd name="T4" fmla="*/ 108 w 120"/>
                <a:gd name="T5" fmla="*/ 45 h 48"/>
                <a:gd name="T6" fmla="*/ 118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8 w 120"/>
                <a:gd name="T13" fmla="*/ 11 h 48"/>
                <a:gd name="T14" fmla="*/ 108 w 120"/>
                <a:gd name="T15" fmla="*/ 2 h 48"/>
                <a:gd name="T16" fmla="*/ 103 w 120"/>
                <a:gd name="T17" fmla="*/ 0 h 48"/>
                <a:gd name="T18" fmla="*/ 16 w 120"/>
                <a:gd name="T19" fmla="*/ 0 h 48"/>
                <a:gd name="T20" fmla="*/ 12 w 120"/>
                <a:gd name="T21" fmla="*/ 2 h 48"/>
                <a:gd name="T22" fmla="*/ 3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3 w 120"/>
                <a:gd name="T29" fmla="*/ 35 h 48"/>
                <a:gd name="T30" fmla="*/ 12 w 120"/>
                <a:gd name="T31" fmla="*/ 45 h 48"/>
                <a:gd name="T32" fmla="*/ 16 w 120"/>
                <a:gd name="T33" fmla="*/ 48 h 48"/>
                <a:gd name="T34" fmla="*/ 23 w 120"/>
                <a:gd name="T35" fmla="*/ 48 h 48"/>
                <a:gd name="T36" fmla="*/ 96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6" y="48"/>
                  </a:moveTo>
                  <a:lnTo>
                    <a:pt x="103" y="48"/>
                  </a:lnTo>
                  <a:lnTo>
                    <a:pt x="108" y="45"/>
                  </a:lnTo>
                  <a:lnTo>
                    <a:pt x="118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1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3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5"/>
                  </a:lnTo>
                  <a:lnTo>
                    <a:pt x="12" y="45"/>
                  </a:lnTo>
                  <a:lnTo>
                    <a:pt x="16" y="48"/>
                  </a:lnTo>
                  <a:lnTo>
                    <a:pt x="23" y="48"/>
                  </a:lnTo>
                  <a:lnTo>
                    <a:pt x="96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28" name="Freeform 724"/>
            <p:cNvSpPr>
              <a:spLocks/>
            </p:cNvSpPr>
            <p:nvPr/>
          </p:nvSpPr>
          <p:spPr bwMode="auto">
            <a:xfrm>
              <a:off x="1814" y="4172"/>
              <a:ext cx="59" cy="24"/>
            </a:xfrm>
            <a:custGeom>
              <a:avLst/>
              <a:gdLst>
                <a:gd name="T0" fmla="*/ 96 w 120"/>
                <a:gd name="T1" fmla="*/ 48 h 48"/>
                <a:gd name="T2" fmla="*/ 103 w 120"/>
                <a:gd name="T3" fmla="*/ 48 h 48"/>
                <a:gd name="T4" fmla="*/ 107 w 120"/>
                <a:gd name="T5" fmla="*/ 45 h 48"/>
                <a:gd name="T6" fmla="*/ 118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8 w 120"/>
                <a:gd name="T13" fmla="*/ 11 h 48"/>
                <a:gd name="T14" fmla="*/ 107 w 120"/>
                <a:gd name="T15" fmla="*/ 2 h 48"/>
                <a:gd name="T16" fmla="*/ 103 w 120"/>
                <a:gd name="T17" fmla="*/ 0 h 48"/>
                <a:gd name="T18" fmla="*/ 16 w 120"/>
                <a:gd name="T19" fmla="*/ 0 h 48"/>
                <a:gd name="T20" fmla="*/ 12 w 120"/>
                <a:gd name="T21" fmla="*/ 2 h 48"/>
                <a:gd name="T22" fmla="*/ 2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2 w 120"/>
                <a:gd name="T29" fmla="*/ 35 h 48"/>
                <a:gd name="T30" fmla="*/ 12 w 120"/>
                <a:gd name="T31" fmla="*/ 45 h 48"/>
                <a:gd name="T32" fmla="*/ 16 w 120"/>
                <a:gd name="T33" fmla="*/ 48 h 48"/>
                <a:gd name="T34" fmla="*/ 23 w 120"/>
                <a:gd name="T35" fmla="*/ 48 h 48"/>
                <a:gd name="T36" fmla="*/ 96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6" y="48"/>
                  </a:moveTo>
                  <a:lnTo>
                    <a:pt x="103" y="48"/>
                  </a:lnTo>
                  <a:lnTo>
                    <a:pt x="107" y="45"/>
                  </a:lnTo>
                  <a:lnTo>
                    <a:pt x="118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1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2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12" y="45"/>
                  </a:lnTo>
                  <a:lnTo>
                    <a:pt x="16" y="48"/>
                  </a:lnTo>
                  <a:lnTo>
                    <a:pt x="23" y="48"/>
                  </a:lnTo>
                  <a:lnTo>
                    <a:pt x="96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29" name="Freeform 725"/>
            <p:cNvSpPr>
              <a:spLocks/>
            </p:cNvSpPr>
            <p:nvPr/>
          </p:nvSpPr>
          <p:spPr bwMode="auto">
            <a:xfrm>
              <a:off x="1729" y="4172"/>
              <a:ext cx="60" cy="24"/>
            </a:xfrm>
            <a:custGeom>
              <a:avLst/>
              <a:gdLst>
                <a:gd name="T0" fmla="*/ 96 w 120"/>
                <a:gd name="T1" fmla="*/ 48 h 48"/>
                <a:gd name="T2" fmla="*/ 102 w 120"/>
                <a:gd name="T3" fmla="*/ 48 h 48"/>
                <a:gd name="T4" fmla="*/ 108 w 120"/>
                <a:gd name="T5" fmla="*/ 45 h 48"/>
                <a:gd name="T6" fmla="*/ 117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7 w 120"/>
                <a:gd name="T13" fmla="*/ 11 h 48"/>
                <a:gd name="T14" fmla="*/ 108 w 120"/>
                <a:gd name="T15" fmla="*/ 2 h 48"/>
                <a:gd name="T16" fmla="*/ 102 w 120"/>
                <a:gd name="T17" fmla="*/ 0 h 48"/>
                <a:gd name="T18" fmla="*/ 16 w 120"/>
                <a:gd name="T19" fmla="*/ 0 h 48"/>
                <a:gd name="T20" fmla="*/ 11 w 120"/>
                <a:gd name="T21" fmla="*/ 2 h 48"/>
                <a:gd name="T22" fmla="*/ 2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2 w 120"/>
                <a:gd name="T29" fmla="*/ 35 h 48"/>
                <a:gd name="T30" fmla="*/ 11 w 120"/>
                <a:gd name="T31" fmla="*/ 45 h 48"/>
                <a:gd name="T32" fmla="*/ 16 w 120"/>
                <a:gd name="T33" fmla="*/ 48 h 48"/>
                <a:gd name="T34" fmla="*/ 24 w 120"/>
                <a:gd name="T35" fmla="*/ 48 h 48"/>
                <a:gd name="T36" fmla="*/ 96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6" y="48"/>
                  </a:moveTo>
                  <a:lnTo>
                    <a:pt x="102" y="48"/>
                  </a:lnTo>
                  <a:lnTo>
                    <a:pt x="108" y="45"/>
                  </a:lnTo>
                  <a:lnTo>
                    <a:pt x="117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1"/>
                  </a:lnTo>
                  <a:lnTo>
                    <a:pt x="108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11" y="45"/>
                  </a:lnTo>
                  <a:lnTo>
                    <a:pt x="16" y="48"/>
                  </a:lnTo>
                  <a:lnTo>
                    <a:pt x="24" y="48"/>
                  </a:lnTo>
                  <a:lnTo>
                    <a:pt x="96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30" name="Freeform 726"/>
            <p:cNvSpPr>
              <a:spLocks/>
            </p:cNvSpPr>
            <p:nvPr/>
          </p:nvSpPr>
          <p:spPr bwMode="auto">
            <a:xfrm>
              <a:off x="1645" y="4172"/>
              <a:ext cx="60" cy="24"/>
            </a:xfrm>
            <a:custGeom>
              <a:avLst/>
              <a:gdLst>
                <a:gd name="T0" fmla="*/ 95 w 119"/>
                <a:gd name="T1" fmla="*/ 48 h 48"/>
                <a:gd name="T2" fmla="*/ 103 w 119"/>
                <a:gd name="T3" fmla="*/ 48 h 48"/>
                <a:gd name="T4" fmla="*/ 108 w 119"/>
                <a:gd name="T5" fmla="*/ 45 h 48"/>
                <a:gd name="T6" fmla="*/ 117 w 119"/>
                <a:gd name="T7" fmla="*/ 35 h 48"/>
                <a:gd name="T8" fmla="*/ 119 w 119"/>
                <a:gd name="T9" fmla="*/ 31 h 48"/>
                <a:gd name="T10" fmla="*/ 119 w 119"/>
                <a:gd name="T11" fmla="*/ 16 h 48"/>
                <a:gd name="T12" fmla="*/ 117 w 119"/>
                <a:gd name="T13" fmla="*/ 11 h 48"/>
                <a:gd name="T14" fmla="*/ 108 w 119"/>
                <a:gd name="T15" fmla="*/ 2 h 48"/>
                <a:gd name="T16" fmla="*/ 103 w 119"/>
                <a:gd name="T17" fmla="*/ 0 h 48"/>
                <a:gd name="T18" fmla="*/ 17 w 119"/>
                <a:gd name="T19" fmla="*/ 0 h 48"/>
                <a:gd name="T20" fmla="*/ 11 w 119"/>
                <a:gd name="T21" fmla="*/ 2 h 48"/>
                <a:gd name="T22" fmla="*/ 2 w 119"/>
                <a:gd name="T23" fmla="*/ 11 h 48"/>
                <a:gd name="T24" fmla="*/ 0 w 119"/>
                <a:gd name="T25" fmla="*/ 16 h 48"/>
                <a:gd name="T26" fmla="*/ 0 w 119"/>
                <a:gd name="T27" fmla="*/ 31 h 48"/>
                <a:gd name="T28" fmla="*/ 2 w 119"/>
                <a:gd name="T29" fmla="*/ 35 h 48"/>
                <a:gd name="T30" fmla="*/ 11 w 119"/>
                <a:gd name="T31" fmla="*/ 45 h 48"/>
                <a:gd name="T32" fmla="*/ 17 w 119"/>
                <a:gd name="T33" fmla="*/ 48 h 48"/>
                <a:gd name="T34" fmla="*/ 24 w 119"/>
                <a:gd name="T35" fmla="*/ 48 h 48"/>
                <a:gd name="T36" fmla="*/ 95 w 119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48">
                  <a:moveTo>
                    <a:pt x="95" y="48"/>
                  </a:moveTo>
                  <a:lnTo>
                    <a:pt x="103" y="48"/>
                  </a:lnTo>
                  <a:lnTo>
                    <a:pt x="108" y="45"/>
                  </a:lnTo>
                  <a:lnTo>
                    <a:pt x="117" y="35"/>
                  </a:lnTo>
                  <a:lnTo>
                    <a:pt x="119" y="31"/>
                  </a:lnTo>
                  <a:lnTo>
                    <a:pt x="119" y="16"/>
                  </a:lnTo>
                  <a:lnTo>
                    <a:pt x="117" y="11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2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11" y="45"/>
                  </a:lnTo>
                  <a:lnTo>
                    <a:pt x="17" y="48"/>
                  </a:lnTo>
                  <a:lnTo>
                    <a:pt x="24" y="48"/>
                  </a:lnTo>
                  <a:lnTo>
                    <a:pt x="95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31" name="Freeform 727"/>
            <p:cNvSpPr>
              <a:spLocks/>
            </p:cNvSpPr>
            <p:nvPr/>
          </p:nvSpPr>
          <p:spPr bwMode="auto">
            <a:xfrm>
              <a:off x="1561" y="4172"/>
              <a:ext cx="60" cy="24"/>
            </a:xfrm>
            <a:custGeom>
              <a:avLst/>
              <a:gdLst>
                <a:gd name="T0" fmla="*/ 96 w 120"/>
                <a:gd name="T1" fmla="*/ 48 h 48"/>
                <a:gd name="T2" fmla="*/ 104 w 120"/>
                <a:gd name="T3" fmla="*/ 48 h 48"/>
                <a:gd name="T4" fmla="*/ 109 w 120"/>
                <a:gd name="T5" fmla="*/ 45 h 48"/>
                <a:gd name="T6" fmla="*/ 118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8 w 120"/>
                <a:gd name="T13" fmla="*/ 11 h 48"/>
                <a:gd name="T14" fmla="*/ 109 w 120"/>
                <a:gd name="T15" fmla="*/ 2 h 48"/>
                <a:gd name="T16" fmla="*/ 104 w 120"/>
                <a:gd name="T17" fmla="*/ 0 h 48"/>
                <a:gd name="T18" fmla="*/ 18 w 120"/>
                <a:gd name="T19" fmla="*/ 0 h 48"/>
                <a:gd name="T20" fmla="*/ 13 w 120"/>
                <a:gd name="T21" fmla="*/ 2 h 48"/>
                <a:gd name="T22" fmla="*/ 3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3 w 120"/>
                <a:gd name="T29" fmla="*/ 35 h 48"/>
                <a:gd name="T30" fmla="*/ 13 w 120"/>
                <a:gd name="T31" fmla="*/ 45 h 48"/>
                <a:gd name="T32" fmla="*/ 18 w 120"/>
                <a:gd name="T33" fmla="*/ 48 h 48"/>
                <a:gd name="T34" fmla="*/ 25 w 120"/>
                <a:gd name="T35" fmla="*/ 48 h 48"/>
                <a:gd name="T36" fmla="*/ 96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6" y="48"/>
                  </a:moveTo>
                  <a:lnTo>
                    <a:pt x="104" y="48"/>
                  </a:lnTo>
                  <a:lnTo>
                    <a:pt x="109" y="45"/>
                  </a:lnTo>
                  <a:lnTo>
                    <a:pt x="118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1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3" y="2"/>
                  </a:lnTo>
                  <a:lnTo>
                    <a:pt x="3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5"/>
                  </a:lnTo>
                  <a:lnTo>
                    <a:pt x="13" y="45"/>
                  </a:lnTo>
                  <a:lnTo>
                    <a:pt x="18" y="48"/>
                  </a:lnTo>
                  <a:lnTo>
                    <a:pt x="25" y="48"/>
                  </a:lnTo>
                  <a:lnTo>
                    <a:pt x="96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32" name="Freeform 728"/>
            <p:cNvSpPr>
              <a:spLocks/>
            </p:cNvSpPr>
            <p:nvPr/>
          </p:nvSpPr>
          <p:spPr bwMode="auto">
            <a:xfrm>
              <a:off x="1477" y="4172"/>
              <a:ext cx="60" cy="24"/>
            </a:xfrm>
            <a:custGeom>
              <a:avLst/>
              <a:gdLst>
                <a:gd name="T0" fmla="*/ 97 w 120"/>
                <a:gd name="T1" fmla="*/ 48 h 48"/>
                <a:gd name="T2" fmla="*/ 104 w 120"/>
                <a:gd name="T3" fmla="*/ 48 h 48"/>
                <a:gd name="T4" fmla="*/ 108 w 120"/>
                <a:gd name="T5" fmla="*/ 45 h 48"/>
                <a:gd name="T6" fmla="*/ 118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8 w 120"/>
                <a:gd name="T13" fmla="*/ 11 h 48"/>
                <a:gd name="T14" fmla="*/ 108 w 120"/>
                <a:gd name="T15" fmla="*/ 2 h 48"/>
                <a:gd name="T16" fmla="*/ 104 w 120"/>
                <a:gd name="T17" fmla="*/ 0 h 48"/>
                <a:gd name="T18" fmla="*/ 17 w 120"/>
                <a:gd name="T19" fmla="*/ 0 h 48"/>
                <a:gd name="T20" fmla="*/ 13 w 120"/>
                <a:gd name="T21" fmla="*/ 2 h 48"/>
                <a:gd name="T22" fmla="*/ 2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2 w 120"/>
                <a:gd name="T29" fmla="*/ 35 h 48"/>
                <a:gd name="T30" fmla="*/ 13 w 120"/>
                <a:gd name="T31" fmla="*/ 45 h 48"/>
                <a:gd name="T32" fmla="*/ 17 w 120"/>
                <a:gd name="T33" fmla="*/ 48 h 48"/>
                <a:gd name="T34" fmla="*/ 24 w 120"/>
                <a:gd name="T35" fmla="*/ 48 h 48"/>
                <a:gd name="T36" fmla="*/ 97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7" y="48"/>
                  </a:moveTo>
                  <a:lnTo>
                    <a:pt x="104" y="48"/>
                  </a:lnTo>
                  <a:lnTo>
                    <a:pt x="108" y="45"/>
                  </a:lnTo>
                  <a:lnTo>
                    <a:pt x="118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1"/>
                  </a:lnTo>
                  <a:lnTo>
                    <a:pt x="108" y="2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2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13" y="45"/>
                  </a:lnTo>
                  <a:lnTo>
                    <a:pt x="17" y="48"/>
                  </a:lnTo>
                  <a:lnTo>
                    <a:pt x="24" y="48"/>
                  </a:lnTo>
                  <a:lnTo>
                    <a:pt x="97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33" name="Freeform 729"/>
            <p:cNvSpPr>
              <a:spLocks/>
            </p:cNvSpPr>
            <p:nvPr/>
          </p:nvSpPr>
          <p:spPr bwMode="auto">
            <a:xfrm>
              <a:off x="1394" y="4172"/>
              <a:ext cx="59" cy="24"/>
            </a:xfrm>
            <a:custGeom>
              <a:avLst/>
              <a:gdLst>
                <a:gd name="T0" fmla="*/ 96 w 120"/>
                <a:gd name="T1" fmla="*/ 48 h 48"/>
                <a:gd name="T2" fmla="*/ 103 w 120"/>
                <a:gd name="T3" fmla="*/ 48 h 48"/>
                <a:gd name="T4" fmla="*/ 107 w 120"/>
                <a:gd name="T5" fmla="*/ 45 h 48"/>
                <a:gd name="T6" fmla="*/ 118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8 w 120"/>
                <a:gd name="T13" fmla="*/ 11 h 48"/>
                <a:gd name="T14" fmla="*/ 107 w 120"/>
                <a:gd name="T15" fmla="*/ 2 h 48"/>
                <a:gd name="T16" fmla="*/ 103 w 120"/>
                <a:gd name="T17" fmla="*/ 0 h 48"/>
                <a:gd name="T18" fmla="*/ 16 w 120"/>
                <a:gd name="T19" fmla="*/ 0 h 48"/>
                <a:gd name="T20" fmla="*/ 12 w 120"/>
                <a:gd name="T21" fmla="*/ 2 h 48"/>
                <a:gd name="T22" fmla="*/ 2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2 w 120"/>
                <a:gd name="T29" fmla="*/ 35 h 48"/>
                <a:gd name="T30" fmla="*/ 12 w 120"/>
                <a:gd name="T31" fmla="*/ 45 h 48"/>
                <a:gd name="T32" fmla="*/ 16 w 120"/>
                <a:gd name="T33" fmla="*/ 48 h 48"/>
                <a:gd name="T34" fmla="*/ 23 w 120"/>
                <a:gd name="T35" fmla="*/ 48 h 48"/>
                <a:gd name="T36" fmla="*/ 96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6" y="48"/>
                  </a:moveTo>
                  <a:lnTo>
                    <a:pt x="103" y="48"/>
                  </a:lnTo>
                  <a:lnTo>
                    <a:pt x="107" y="45"/>
                  </a:lnTo>
                  <a:lnTo>
                    <a:pt x="118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1"/>
                  </a:lnTo>
                  <a:lnTo>
                    <a:pt x="107" y="2"/>
                  </a:lnTo>
                  <a:lnTo>
                    <a:pt x="103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2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12" y="45"/>
                  </a:lnTo>
                  <a:lnTo>
                    <a:pt x="16" y="48"/>
                  </a:lnTo>
                  <a:lnTo>
                    <a:pt x="23" y="48"/>
                  </a:lnTo>
                  <a:lnTo>
                    <a:pt x="96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34" name="Freeform 730"/>
            <p:cNvSpPr>
              <a:spLocks/>
            </p:cNvSpPr>
            <p:nvPr/>
          </p:nvSpPr>
          <p:spPr bwMode="auto">
            <a:xfrm>
              <a:off x="1309" y="4172"/>
              <a:ext cx="60" cy="24"/>
            </a:xfrm>
            <a:custGeom>
              <a:avLst/>
              <a:gdLst>
                <a:gd name="T0" fmla="*/ 96 w 120"/>
                <a:gd name="T1" fmla="*/ 48 h 48"/>
                <a:gd name="T2" fmla="*/ 102 w 120"/>
                <a:gd name="T3" fmla="*/ 48 h 48"/>
                <a:gd name="T4" fmla="*/ 107 w 120"/>
                <a:gd name="T5" fmla="*/ 45 h 48"/>
                <a:gd name="T6" fmla="*/ 117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7 w 120"/>
                <a:gd name="T13" fmla="*/ 11 h 48"/>
                <a:gd name="T14" fmla="*/ 107 w 120"/>
                <a:gd name="T15" fmla="*/ 2 h 48"/>
                <a:gd name="T16" fmla="*/ 102 w 120"/>
                <a:gd name="T17" fmla="*/ 0 h 48"/>
                <a:gd name="T18" fmla="*/ 16 w 120"/>
                <a:gd name="T19" fmla="*/ 0 h 48"/>
                <a:gd name="T20" fmla="*/ 11 w 120"/>
                <a:gd name="T21" fmla="*/ 2 h 48"/>
                <a:gd name="T22" fmla="*/ 2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2 w 120"/>
                <a:gd name="T29" fmla="*/ 35 h 48"/>
                <a:gd name="T30" fmla="*/ 11 w 120"/>
                <a:gd name="T31" fmla="*/ 45 h 48"/>
                <a:gd name="T32" fmla="*/ 16 w 120"/>
                <a:gd name="T33" fmla="*/ 48 h 48"/>
                <a:gd name="T34" fmla="*/ 23 w 120"/>
                <a:gd name="T35" fmla="*/ 48 h 48"/>
                <a:gd name="T36" fmla="*/ 96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6" y="48"/>
                  </a:moveTo>
                  <a:lnTo>
                    <a:pt x="102" y="48"/>
                  </a:lnTo>
                  <a:lnTo>
                    <a:pt x="107" y="45"/>
                  </a:lnTo>
                  <a:lnTo>
                    <a:pt x="117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1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11" y="45"/>
                  </a:lnTo>
                  <a:lnTo>
                    <a:pt x="16" y="48"/>
                  </a:lnTo>
                  <a:lnTo>
                    <a:pt x="23" y="48"/>
                  </a:lnTo>
                  <a:lnTo>
                    <a:pt x="96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35" name="Freeform 731"/>
            <p:cNvSpPr>
              <a:spLocks/>
            </p:cNvSpPr>
            <p:nvPr/>
          </p:nvSpPr>
          <p:spPr bwMode="auto">
            <a:xfrm>
              <a:off x="1225" y="4172"/>
              <a:ext cx="60" cy="24"/>
            </a:xfrm>
            <a:custGeom>
              <a:avLst/>
              <a:gdLst>
                <a:gd name="T0" fmla="*/ 95 w 119"/>
                <a:gd name="T1" fmla="*/ 48 h 48"/>
                <a:gd name="T2" fmla="*/ 102 w 119"/>
                <a:gd name="T3" fmla="*/ 48 h 48"/>
                <a:gd name="T4" fmla="*/ 108 w 119"/>
                <a:gd name="T5" fmla="*/ 45 h 48"/>
                <a:gd name="T6" fmla="*/ 117 w 119"/>
                <a:gd name="T7" fmla="*/ 35 h 48"/>
                <a:gd name="T8" fmla="*/ 119 w 119"/>
                <a:gd name="T9" fmla="*/ 31 h 48"/>
                <a:gd name="T10" fmla="*/ 119 w 119"/>
                <a:gd name="T11" fmla="*/ 16 h 48"/>
                <a:gd name="T12" fmla="*/ 117 w 119"/>
                <a:gd name="T13" fmla="*/ 11 h 48"/>
                <a:gd name="T14" fmla="*/ 108 w 119"/>
                <a:gd name="T15" fmla="*/ 2 h 48"/>
                <a:gd name="T16" fmla="*/ 102 w 119"/>
                <a:gd name="T17" fmla="*/ 0 h 48"/>
                <a:gd name="T18" fmla="*/ 16 w 119"/>
                <a:gd name="T19" fmla="*/ 0 h 48"/>
                <a:gd name="T20" fmla="*/ 11 w 119"/>
                <a:gd name="T21" fmla="*/ 2 h 48"/>
                <a:gd name="T22" fmla="*/ 2 w 119"/>
                <a:gd name="T23" fmla="*/ 11 h 48"/>
                <a:gd name="T24" fmla="*/ 0 w 119"/>
                <a:gd name="T25" fmla="*/ 16 h 48"/>
                <a:gd name="T26" fmla="*/ 0 w 119"/>
                <a:gd name="T27" fmla="*/ 31 h 48"/>
                <a:gd name="T28" fmla="*/ 2 w 119"/>
                <a:gd name="T29" fmla="*/ 35 h 48"/>
                <a:gd name="T30" fmla="*/ 11 w 119"/>
                <a:gd name="T31" fmla="*/ 45 h 48"/>
                <a:gd name="T32" fmla="*/ 16 w 119"/>
                <a:gd name="T33" fmla="*/ 48 h 48"/>
                <a:gd name="T34" fmla="*/ 24 w 119"/>
                <a:gd name="T35" fmla="*/ 48 h 48"/>
                <a:gd name="T36" fmla="*/ 95 w 119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48">
                  <a:moveTo>
                    <a:pt x="95" y="48"/>
                  </a:moveTo>
                  <a:lnTo>
                    <a:pt x="102" y="48"/>
                  </a:lnTo>
                  <a:lnTo>
                    <a:pt x="108" y="45"/>
                  </a:lnTo>
                  <a:lnTo>
                    <a:pt x="117" y="35"/>
                  </a:lnTo>
                  <a:lnTo>
                    <a:pt x="119" y="31"/>
                  </a:lnTo>
                  <a:lnTo>
                    <a:pt x="119" y="16"/>
                  </a:lnTo>
                  <a:lnTo>
                    <a:pt x="117" y="11"/>
                  </a:lnTo>
                  <a:lnTo>
                    <a:pt x="108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11" y="45"/>
                  </a:lnTo>
                  <a:lnTo>
                    <a:pt x="16" y="48"/>
                  </a:lnTo>
                  <a:lnTo>
                    <a:pt x="24" y="48"/>
                  </a:lnTo>
                  <a:lnTo>
                    <a:pt x="95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36" name="Freeform 732"/>
            <p:cNvSpPr>
              <a:spLocks/>
            </p:cNvSpPr>
            <p:nvPr/>
          </p:nvSpPr>
          <p:spPr bwMode="auto">
            <a:xfrm>
              <a:off x="1141" y="4172"/>
              <a:ext cx="60" cy="24"/>
            </a:xfrm>
            <a:custGeom>
              <a:avLst/>
              <a:gdLst>
                <a:gd name="T0" fmla="*/ 96 w 120"/>
                <a:gd name="T1" fmla="*/ 48 h 48"/>
                <a:gd name="T2" fmla="*/ 104 w 120"/>
                <a:gd name="T3" fmla="*/ 48 h 48"/>
                <a:gd name="T4" fmla="*/ 109 w 120"/>
                <a:gd name="T5" fmla="*/ 45 h 48"/>
                <a:gd name="T6" fmla="*/ 118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8 w 120"/>
                <a:gd name="T13" fmla="*/ 11 h 48"/>
                <a:gd name="T14" fmla="*/ 109 w 120"/>
                <a:gd name="T15" fmla="*/ 2 h 48"/>
                <a:gd name="T16" fmla="*/ 104 w 120"/>
                <a:gd name="T17" fmla="*/ 0 h 48"/>
                <a:gd name="T18" fmla="*/ 18 w 120"/>
                <a:gd name="T19" fmla="*/ 0 h 48"/>
                <a:gd name="T20" fmla="*/ 12 w 120"/>
                <a:gd name="T21" fmla="*/ 2 h 48"/>
                <a:gd name="T22" fmla="*/ 3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3 w 120"/>
                <a:gd name="T29" fmla="*/ 35 h 48"/>
                <a:gd name="T30" fmla="*/ 12 w 120"/>
                <a:gd name="T31" fmla="*/ 45 h 48"/>
                <a:gd name="T32" fmla="*/ 18 w 120"/>
                <a:gd name="T33" fmla="*/ 48 h 48"/>
                <a:gd name="T34" fmla="*/ 25 w 120"/>
                <a:gd name="T35" fmla="*/ 48 h 48"/>
                <a:gd name="T36" fmla="*/ 96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6" y="48"/>
                  </a:moveTo>
                  <a:lnTo>
                    <a:pt x="104" y="48"/>
                  </a:lnTo>
                  <a:lnTo>
                    <a:pt x="109" y="45"/>
                  </a:lnTo>
                  <a:lnTo>
                    <a:pt x="118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1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3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3" y="35"/>
                  </a:lnTo>
                  <a:lnTo>
                    <a:pt x="12" y="45"/>
                  </a:lnTo>
                  <a:lnTo>
                    <a:pt x="18" y="48"/>
                  </a:lnTo>
                  <a:lnTo>
                    <a:pt x="25" y="48"/>
                  </a:lnTo>
                  <a:lnTo>
                    <a:pt x="96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37" name="Freeform 733"/>
            <p:cNvSpPr>
              <a:spLocks/>
            </p:cNvSpPr>
            <p:nvPr/>
          </p:nvSpPr>
          <p:spPr bwMode="auto">
            <a:xfrm>
              <a:off x="1057" y="4172"/>
              <a:ext cx="60" cy="24"/>
            </a:xfrm>
            <a:custGeom>
              <a:avLst/>
              <a:gdLst>
                <a:gd name="T0" fmla="*/ 96 w 120"/>
                <a:gd name="T1" fmla="*/ 48 h 48"/>
                <a:gd name="T2" fmla="*/ 104 w 120"/>
                <a:gd name="T3" fmla="*/ 48 h 48"/>
                <a:gd name="T4" fmla="*/ 108 w 120"/>
                <a:gd name="T5" fmla="*/ 45 h 48"/>
                <a:gd name="T6" fmla="*/ 118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8 w 120"/>
                <a:gd name="T13" fmla="*/ 11 h 48"/>
                <a:gd name="T14" fmla="*/ 108 w 120"/>
                <a:gd name="T15" fmla="*/ 2 h 48"/>
                <a:gd name="T16" fmla="*/ 104 w 120"/>
                <a:gd name="T17" fmla="*/ 0 h 48"/>
                <a:gd name="T18" fmla="*/ 17 w 120"/>
                <a:gd name="T19" fmla="*/ 0 h 48"/>
                <a:gd name="T20" fmla="*/ 13 w 120"/>
                <a:gd name="T21" fmla="*/ 2 h 48"/>
                <a:gd name="T22" fmla="*/ 2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2 w 120"/>
                <a:gd name="T29" fmla="*/ 35 h 48"/>
                <a:gd name="T30" fmla="*/ 13 w 120"/>
                <a:gd name="T31" fmla="*/ 45 h 48"/>
                <a:gd name="T32" fmla="*/ 17 w 120"/>
                <a:gd name="T33" fmla="*/ 48 h 48"/>
                <a:gd name="T34" fmla="*/ 24 w 120"/>
                <a:gd name="T35" fmla="*/ 48 h 48"/>
                <a:gd name="T36" fmla="*/ 96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6" y="48"/>
                  </a:moveTo>
                  <a:lnTo>
                    <a:pt x="104" y="48"/>
                  </a:lnTo>
                  <a:lnTo>
                    <a:pt x="108" y="45"/>
                  </a:lnTo>
                  <a:lnTo>
                    <a:pt x="118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8" y="11"/>
                  </a:lnTo>
                  <a:lnTo>
                    <a:pt x="108" y="2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2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13" y="45"/>
                  </a:lnTo>
                  <a:lnTo>
                    <a:pt x="17" y="48"/>
                  </a:lnTo>
                  <a:lnTo>
                    <a:pt x="24" y="48"/>
                  </a:lnTo>
                  <a:lnTo>
                    <a:pt x="96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38" name="Freeform 734"/>
            <p:cNvSpPr>
              <a:spLocks/>
            </p:cNvSpPr>
            <p:nvPr/>
          </p:nvSpPr>
          <p:spPr bwMode="auto">
            <a:xfrm>
              <a:off x="973" y="4172"/>
              <a:ext cx="60" cy="24"/>
            </a:xfrm>
            <a:custGeom>
              <a:avLst/>
              <a:gdLst>
                <a:gd name="T0" fmla="*/ 97 w 120"/>
                <a:gd name="T1" fmla="*/ 48 h 48"/>
                <a:gd name="T2" fmla="*/ 104 w 120"/>
                <a:gd name="T3" fmla="*/ 48 h 48"/>
                <a:gd name="T4" fmla="*/ 108 w 120"/>
                <a:gd name="T5" fmla="*/ 45 h 48"/>
                <a:gd name="T6" fmla="*/ 117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7 w 120"/>
                <a:gd name="T13" fmla="*/ 11 h 48"/>
                <a:gd name="T14" fmla="*/ 108 w 120"/>
                <a:gd name="T15" fmla="*/ 2 h 48"/>
                <a:gd name="T16" fmla="*/ 104 w 120"/>
                <a:gd name="T17" fmla="*/ 0 h 48"/>
                <a:gd name="T18" fmla="*/ 17 w 120"/>
                <a:gd name="T19" fmla="*/ 0 h 48"/>
                <a:gd name="T20" fmla="*/ 13 w 120"/>
                <a:gd name="T21" fmla="*/ 2 h 48"/>
                <a:gd name="T22" fmla="*/ 2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2 w 120"/>
                <a:gd name="T29" fmla="*/ 35 h 48"/>
                <a:gd name="T30" fmla="*/ 13 w 120"/>
                <a:gd name="T31" fmla="*/ 45 h 48"/>
                <a:gd name="T32" fmla="*/ 17 w 120"/>
                <a:gd name="T33" fmla="*/ 48 h 48"/>
                <a:gd name="T34" fmla="*/ 24 w 120"/>
                <a:gd name="T35" fmla="*/ 48 h 48"/>
                <a:gd name="T36" fmla="*/ 97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7" y="48"/>
                  </a:moveTo>
                  <a:lnTo>
                    <a:pt x="104" y="48"/>
                  </a:lnTo>
                  <a:lnTo>
                    <a:pt x="108" y="45"/>
                  </a:lnTo>
                  <a:lnTo>
                    <a:pt x="117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1"/>
                  </a:lnTo>
                  <a:lnTo>
                    <a:pt x="108" y="2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2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13" y="45"/>
                  </a:lnTo>
                  <a:lnTo>
                    <a:pt x="17" y="48"/>
                  </a:lnTo>
                  <a:lnTo>
                    <a:pt x="24" y="48"/>
                  </a:lnTo>
                  <a:lnTo>
                    <a:pt x="97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39" name="Freeform 735"/>
            <p:cNvSpPr>
              <a:spLocks/>
            </p:cNvSpPr>
            <p:nvPr/>
          </p:nvSpPr>
          <p:spPr bwMode="auto">
            <a:xfrm>
              <a:off x="889" y="4172"/>
              <a:ext cx="60" cy="24"/>
            </a:xfrm>
            <a:custGeom>
              <a:avLst/>
              <a:gdLst>
                <a:gd name="T0" fmla="*/ 95 w 120"/>
                <a:gd name="T1" fmla="*/ 48 h 48"/>
                <a:gd name="T2" fmla="*/ 102 w 120"/>
                <a:gd name="T3" fmla="*/ 48 h 48"/>
                <a:gd name="T4" fmla="*/ 107 w 120"/>
                <a:gd name="T5" fmla="*/ 45 h 48"/>
                <a:gd name="T6" fmla="*/ 117 w 120"/>
                <a:gd name="T7" fmla="*/ 35 h 48"/>
                <a:gd name="T8" fmla="*/ 120 w 120"/>
                <a:gd name="T9" fmla="*/ 31 h 48"/>
                <a:gd name="T10" fmla="*/ 120 w 120"/>
                <a:gd name="T11" fmla="*/ 16 h 48"/>
                <a:gd name="T12" fmla="*/ 117 w 120"/>
                <a:gd name="T13" fmla="*/ 11 h 48"/>
                <a:gd name="T14" fmla="*/ 107 w 120"/>
                <a:gd name="T15" fmla="*/ 2 h 48"/>
                <a:gd name="T16" fmla="*/ 102 w 120"/>
                <a:gd name="T17" fmla="*/ 0 h 48"/>
                <a:gd name="T18" fmla="*/ 16 w 120"/>
                <a:gd name="T19" fmla="*/ 0 h 48"/>
                <a:gd name="T20" fmla="*/ 11 w 120"/>
                <a:gd name="T21" fmla="*/ 2 h 48"/>
                <a:gd name="T22" fmla="*/ 2 w 120"/>
                <a:gd name="T23" fmla="*/ 11 h 48"/>
                <a:gd name="T24" fmla="*/ 0 w 120"/>
                <a:gd name="T25" fmla="*/ 16 h 48"/>
                <a:gd name="T26" fmla="*/ 0 w 120"/>
                <a:gd name="T27" fmla="*/ 31 h 48"/>
                <a:gd name="T28" fmla="*/ 2 w 120"/>
                <a:gd name="T29" fmla="*/ 35 h 48"/>
                <a:gd name="T30" fmla="*/ 11 w 120"/>
                <a:gd name="T31" fmla="*/ 45 h 48"/>
                <a:gd name="T32" fmla="*/ 16 w 120"/>
                <a:gd name="T33" fmla="*/ 48 h 48"/>
                <a:gd name="T34" fmla="*/ 23 w 120"/>
                <a:gd name="T35" fmla="*/ 48 h 48"/>
                <a:gd name="T36" fmla="*/ 95 w 120"/>
                <a:gd name="T3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8">
                  <a:moveTo>
                    <a:pt x="95" y="48"/>
                  </a:moveTo>
                  <a:lnTo>
                    <a:pt x="102" y="48"/>
                  </a:lnTo>
                  <a:lnTo>
                    <a:pt x="107" y="45"/>
                  </a:lnTo>
                  <a:lnTo>
                    <a:pt x="117" y="35"/>
                  </a:lnTo>
                  <a:lnTo>
                    <a:pt x="120" y="31"/>
                  </a:lnTo>
                  <a:lnTo>
                    <a:pt x="120" y="16"/>
                  </a:lnTo>
                  <a:lnTo>
                    <a:pt x="117" y="11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1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11" y="45"/>
                  </a:lnTo>
                  <a:lnTo>
                    <a:pt x="16" y="48"/>
                  </a:lnTo>
                  <a:lnTo>
                    <a:pt x="23" y="48"/>
                  </a:lnTo>
                  <a:lnTo>
                    <a:pt x="95" y="48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40" name="Freeform 736"/>
            <p:cNvSpPr>
              <a:spLocks/>
            </p:cNvSpPr>
            <p:nvPr/>
          </p:nvSpPr>
          <p:spPr bwMode="auto">
            <a:xfrm>
              <a:off x="811" y="4155"/>
              <a:ext cx="54" cy="41"/>
            </a:xfrm>
            <a:custGeom>
              <a:avLst/>
              <a:gdLst>
                <a:gd name="T0" fmla="*/ 84 w 108"/>
                <a:gd name="T1" fmla="*/ 82 h 82"/>
                <a:gd name="T2" fmla="*/ 91 w 108"/>
                <a:gd name="T3" fmla="*/ 82 h 82"/>
                <a:gd name="T4" fmla="*/ 96 w 108"/>
                <a:gd name="T5" fmla="*/ 79 h 82"/>
                <a:gd name="T6" fmla="*/ 106 w 108"/>
                <a:gd name="T7" fmla="*/ 69 h 82"/>
                <a:gd name="T8" fmla="*/ 108 w 108"/>
                <a:gd name="T9" fmla="*/ 65 h 82"/>
                <a:gd name="T10" fmla="*/ 108 w 108"/>
                <a:gd name="T11" fmla="*/ 50 h 82"/>
                <a:gd name="T12" fmla="*/ 106 w 108"/>
                <a:gd name="T13" fmla="*/ 45 h 82"/>
                <a:gd name="T14" fmla="*/ 96 w 108"/>
                <a:gd name="T15" fmla="*/ 36 h 82"/>
                <a:gd name="T16" fmla="*/ 91 w 108"/>
                <a:gd name="T17" fmla="*/ 34 h 82"/>
                <a:gd name="T18" fmla="*/ 62 w 108"/>
                <a:gd name="T19" fmla="*/ 34 h 82"/>
                <a:gd name="T20" fmla="*/ 80 w 108"/>
                <a:gd name="T21" fmla="*/ 38 h 82"/>
                <a:gd name="T22" fmla="*/ 40 w 108"/>
                <a:gd name="T23" fmla="*/ 5 h 82"/>
                <a:gd name="T24" fmla="*/ 34 w 108"/>
                <a:gd name="T25" fmla="*/ 2 h 82"/>
                <a:gd name="T26" fmla="*/ 29 w 108"/>
                <a:gd name="T27" fmla="*/ 0 h 82"/>
                <a:gd name="T28" fmla="*/ 22 w 108"/>
                <a:gd name="T29" fmla="*/ 0 h 82"/>
                <a:gd name="T30" fmla="*/ 17 w 108"/>
                <a:gd name="T31" fmla="*/ 2 h 82"/>
                <a:gd name="T32" fmla="*/ 9 w 108"/>
                <a:gd name="T33" fmla="*/ 5 h 82"/>
                <a:gd name="T34" fmla="*/ 5 w 108"/>
                <a:gd name="T35" fmla="*/ 7 h 82"/>
                <a:gd name="T36" fmla="*/ 2 w 108"/>
                <a:gd name="T37" fmla="*/ 14 h 82"/>
                <a:gd name="T38" fmla="*/ 0 w 108"/>
                <a:gd name="T39" fmla="*/ 19 h 82"/>
                <a:gd name="T40" fmla="*/ 0 w 108"/>
                <a:gd name="T41" fmla="*/ 27 h 82"/>
                <a:gd name="T42" fmla="*/ 2 w 108"/>
                <a:gd name="T43" fmla="*/ 31 h 82"/>
                <a:gd name="T44" fmla="*/ 5 w 108"/>
                <a:gd name="T45" fmla="*/ 38 h 82"/>
                <a:gd name="T46" fmla="*/ 7 w 108"/>
                <a:gd name="T47" fmla="*/ 43 h 82"/>
                <a:gd name="T48" fmla="*/ 46 w 108"/>
                <a:gd name="T49" fmla="*/ 76 h 82"/>
                <a:gd name="T50" fmla="*/ 51 w 108"/>
                <a:gd name="T51" fmla="*/ 79 h 82"/>
                <a:gd name="T52" fmla="*/ 55 w 108"/>
                <a:gd name="T53" fmla="*/ 82 h 82"/>
                <a:gd name="T54" fmla="*/ 62 w 108"/>
                <a:gd name="T55" fmla="*/ 82 h 82"/>
                <a:gd name="T56" fmla="*/ 84 w 108"/>
                <a:gd name="T5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82">
                  <a:moveTo>
                    <a:pt x="84" y="82"/>
                  </a:moveTo>
                  <a:lnTo>
                    <a:pt x="91" y="82"/>
                  </a:lnTo>
                  <a:lnTo>
                    <a:pt x="96" y="79"/>
                  </a:lnTo>
                  <a:lnTo>
                    <a:pt x="106" y="69"/>
                  </a:lnTo>
                  <a:lnTo>
                    <a:pt x="108" y="65"/>
                  </a:lnTo>
                  <a:lnTo>
                    <a:pt x="108" y="50"/>
                  </a:lnTo>
                  <a:lnTo>
                    <a:pt x="106" y="45"/>
                  </a:lnTo>
                  <a:lnTo>
                    <a:pt x="96" y="36"/>
                  </a:lnTo>
                  <a:lnTo>
                    <a:pt x="91" y="34"/>
                  </a:lnTo>
                  <a:lnTo>
                    <a:pt x="62" y="34"/>
                  </a:lnTo>
                  <a:lnTo>
                    <a:pt x="80" y="38"/>
                  </a:lnTo>
                  <a:lnTo>
                    <a:pt x="40" y="5"/>
                  </a:lnTo>
                  <a:lnTo>
                    <a:pt x="34" y="2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7" y="2"/>
                  </a:lnTo>
                  <a:lnTo>
                    <a:pt x="9" y="5"/>
                  </a:lnTo>
                  <a:lnTo>
                    <a:pt x="5" y="7"/>
                  </a:lnTo>
                  <a:lnTo>
                    <a:pt x="2" y="14"/>
                  </a:lnTo>
                  <a:lnTo>
                    <a:pt x="0" y="19"/>
                  </a:lnTo>
                  <a:lnTo>
                    <a:pt x="0" y="27"/>
                  </a:lnTo>
                  <a:lnTo>
                    <a:pt x="2" y="31"/>
                  </a:lnTo>
                  <a:lnTo>
                    <a:pt x="5" y="38"/>
                  </a:lnTo>
                  <a:lnTo>
                    <a:pt x="7" y="43"/>
                  </a:lnTo>
                  <a:lnTo>
                    <a:pt x="46" y="76"/>
                  </a:lnTo>
                  <a:lnTo>
                    <a:pt x="51" y="79"/>
                  </a:lnTo>
                  <a:lnTo>
                    <a:pt x="55" y="82"/>
                  </a:lnTo>
                  <a:lnTo>
                    <a:pt x="62" y="82"/>
                  </a:lnTo>
                  <a:lnTo>
                    <a:pt x="84" y="82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41" name="Freeform 737"/>
            <p:cNvSpPr>
              <a:spLocks/>
            </p:cNvSpPr>
            <p:nvPr/>
          </p:nvSpPr>
          <p:spPr bwMode="auto">
            <a:xfrm>
              <a:off x="748" y="4100"/>
              <a:ext cx="51" cy="48"/>
            </a:xfrm>
            <a:custGeom>
              <a:avLst/>
              <a:gdLst>
                <a:gd name="T0" fmla="*/ 63 w 103"/>
                <a:gd name="T1" fmla="*/ 91 h 95"/>
                <a:gd name="T2" fmla="*/ 70 w 103"/>
                <a:gd name="T3" fmla="*/ 93 h 95"/>
                <a:gd name="T4" fmla="*/ 74 w 103"/>
                <a:gd name="T5" fmla="*/ 95 h 95"/>
                <a:gd name="T6" fmla="*/ 81 w 103"/>
                <a:gd name="T7" fmla="*/ 95 h 95"/>
                <a:gd name="T8" fmla="*/ 87 w 103"/>
                <a:gd name="T9" fmla="*/ 93 h 95"/>
                <a:gd name="T10" fmla="*/ 94 w 103"/>
                <a:gd name="T11" fmla="*/ 91 h 95"/>
                <a:gd name="T12" fmla="*/ 98 w 103"/>
                <a:gd name="T13" fmla="*/ 88 h 95"/>
                <a:gd name="T14" fmla="*/ 101 w 103"/>
                <a:gd name="T15" fmla="*/ 81 h 95"/>
                <a:gd name="T16" fmla="*/ 103 w 103"/>
                <a:gd name="T17" fmla="*/ 77 h 95"/>
                <a:gd name="T18" fmla="*/ 103 w 103"/>
                <a:gd name="T19" fmla="*/ 69 h 95"/>
                <a:gd name="T20" fmla="*/ 101 w 103"/>
                <a:gd name="T21" fmla="*/ 64 h 95"/>
                <a:gd name="T22" fmla="*/ 98 w 103"/>
                <a:gd name="T23" fmla="*/ 57 h 95"/>
                <a:gd name="T24" fmla="*/ 96 w 103"/>
                <a:gd name="T25" fmla="*/ 53 h 95"/>
                <a:gd name="T26" fmla="*/ 41 w 103"/>
                <a:gd name="T27" fmla="*/ 4 h 95"/>
                <a:gd name="T28" fmla="*/ 34 w 103"/>
                <a:gd name="T29" fmla="*/ 2 h 95"/>
                <a:gd name="T30" fmla="*/ 29 w 103"/>
                <a:gd name="T31" fmla="*/ 0 h 95"/>
                <a:gd name="T32" fmla="*/ 21 w 103"/>
                <a:gd name="T33" fmla="*/ 0 h 95"/>
                <a:gd name="T34" fmla="*/ 17 w 103"/>
                <a:gd name="T35" fmla="*/ 2 h 95"/>
                <a:gd name="T36" fmla="*/ 10 w 103"/>
                <a:gd name="T37" fmla="*/ 4 h 95"/>
                <a:gd name="T38" fmla="*/ 5 w 103"/>
                <a:gd name="T39" fmla="*/ 6 h 95"/>
                <a:gd name="T40" fmla="*/ 3 w 103"/>
                <a:gd name="T41" fmla="*/ 13 h 95"/>
                <a:gd name="T42" fmla="*/ 0 w 103"/>
                <a:gd name="T43" fmla="*/ 19 h 95"/>
                <a:gd name="T44" fmla="*/ 0 w 103"/>
                <a:gd name="T45" fmla="*/ 26 h 95"/>
                <a:gd name="T46" fmla="*/ 3 w 103"/>
                <a:gd name="T47" fmla="*/ 31 h 95"/>
                <a:gd name="T48" fmla="*/ 5 w 103"/>
                <a:gd name="T49" fmla="*/ 38 h 95"/>
                <a:gd name="T50" fmla="*/ 7 w 103"/>
                <a:gd name="T51" fmla="*/ 42 h 95"/>
                <a:gd name="T52" fmla="*/ 63 w 103"/>
                <a:gd name="T53" fmla="*/ 9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95">
                  <a:moveTo>
                    <a:pt x="63" y="91"/>
                  </a:moveTo>
                  <a:lnTo>
                    <a:pt x="70" y="93"/>
                  </a:lnTo>
                  <a:lnTo>
                    <a:pt x="74" y="95"/>
                  </a:lnTo>
                  <a:lnTo>
                    <a:pt x="81" y="95"/>
                  </a:lnTo>
                  <a:lnTo>
                    <a:pt x="87" y="93"/>
                  </a:lnTo>
                  <a:lnTo>
                    <a:pt x="94" y="91"/>
                  </a:lnTo>
                  <a:lnTo>
                    <a:pt x="98" y="88"/>
                  </a:lnTo>
                  <a:lnTo>
                    <a:pt x="101" y="81"/>
                  </a:lnTo>
                  <a:lnTo>
                    <a:pt x="103" y="77"/>
                  </a:lnTo>
                  <a:lnTo>
                    <a:pt x="103" y="69"/>
                  </a:lnTo>
                  <a:lnTo>
                    <a:pt x="101" y="64"/>
                  </a:lnTo>
                  <a:lnTo>
                    <a:pt x="98" y="57"/>
                  </a:lnTo>
                  <a:lnTo>
                    <a:pt x="96" y="53"/>
                  </a:lnTo>
                  <a:lnTo>
                    <a:pt x="41" y="4"/>
                  </a:lnTo>
                  <a:lnTo>
                    <a:pt x="34" y="2"/>
                  </a:lnTo>
                  <a:lnTo>
                    <a:pt x="29" y="0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0" y="4"/>
                  </a:lnTo>
                  <a:lnTo>
                    <a:pt x="5" y="6"/>
                  </a:lnTo>
                  <a:lnTo>
                    <a:pt x="3" y="13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3" y="31"/>
                  </a:lnTo>
                  <a:lnTo>
                    <a:pt x="5" y="38"/>
                  </a:lnTo>
                  <a:lnTo>
                    <a:pt x="7" y="42"/>
                  </a:lnTo>
                  <a:lnTo>
                    <a:pt x="63" y="91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42" name="Freeform 738"/>
            <p:cNvSpPr>
              <a:spLocks/>
            </p:cNvSpPr>
            <p:nvPr/>
          </p:nvSpPr>
          <p:spPr bwMode="auto">
            <a:xfrm>
              <a:off x="684" y="4046"/>
              <a:ext cx="52" cy="46"/>
            </a:xfrm>
            <a:custGeom>
              <a:avLst/>
              <a:gdLst>
                <a:gd name="T0" fmla="*/ 65 w 104"/>
                <a:gd name="T1" fmla="*/ 89 h 94"/>
                <a:gd name="T2" fmla="*/ 71 w 104"/>
                <a:gd name="T3" fmla="*/ 91 h 94"/>
                <a:gd name="T4" fmla="*/ 75 w 104"/>
                <a:gd name="T5" fmla="*/ 94 h 94"/>
                <a:gd name="T6" fmla="*/ 82 w 104"/>
                <a:gd name="T7" fmla="*/ 94 h 94"/>
                <a:gd name="T8" fmla="*/ 87 w 104"/>
                <a:gd name="T9" fmla="*/ 91 h 94"/>
                <a:gd name="T10" fmla="*/ 94 w 104"/>
                <a:gd name="T11" fmla="*/ 89 h 94"/>
                <a:gd name="T12" fmla="*/ 100 w 104"/>
                <a:gd name="T13" fmla="*/ 84 h 94"/>
                <a:gd name="T14" fmla="*/ 102 w 104"/>
                <a:gd name="T15" fmla="*/ 80 h 94"/>
                <a:gd name="T16" fmla="*/ 104 w 104"/>
                <a:gd name="T17" fmla="*/ 75 h 94"/>
                <a:gd name="T18" fmla="*/ 104 w 104"/>
                <a:gd name="T19" fmla="*/ 67 h 94"/>
                <a:gd name="T20" fmla="*/ 102 w 104"/>
                <a:gd name="T21" fmla="*/ 62 h 94"/>
                <a:gd name="T22" fmla="*/ 100 w 104"/>
                <a:gd name="T23" fmla="*/ 56 h 94"/>
                <a:gd name="T24" fmla="*/ 94 w 104"/>
                <a:gd name="T25" fmla="*/ 51 h 94"/>
                <a:gd name="T26" fmla="*/ 40 w 104"/>
                <a:gd name="T27" fmla="*/ 5 h 94"/>
                <a:gd name="T28" fmla="*/ 34 w 104"/>
                <a:gd name="T29" fmla="*/ 3 h 94"/>
                <a:gd name="T30" fmla="*/ 29 w 104"/>
                <a:gd name="T31" fmla="*/ 0 h 94"/>
                <a:gd name="T32" fmla="*/ 22 w 104"/>
                <a:gd name="T33" fmla="*/ 0 h 94"/>
                <a:gd name="T34" fmla="*/ 18 w 104"/>
                <a:gd name="T35" fmla="*/ 3 h 94"/>
                <a:gd name="T36" fmla="*/ 11 w 104"/>
                <a:gd name="T37" fmla="*/ 5 h 94"/>
                <a:gd name="T38" fmla="*/ 5 w 104"/>
                <a:gd name="T39" fmla="*/ 9 h 94"/>
                <a:gd name="T40" fmla="*/ 3 w 104"/>
                <a:gd name="T41" fmla="*/ 15 h 94"/>
                <a:gd name="T42" fmla="*/ 0 w 104"/>
                <a:gd name="T43" fmla="*/ 20 h 94"/>
                <a:gd name="T44" fmla="*/ 0 w 104"/>
                <a:gd name="T45" fmla="*/ 27 h 94"/>
                <a:gd name="T46" fmla="*/ 3 w 104"/>
                <a:gd name="T47" fmla="*/ 31 h 94"/>
                <a:gd name="T48" fmla="*/ 5 w 104"/>
                <a:gd name="T49" fmla="*/ 38 h 94"/>
                <a:gd name="T50" fmla="*/ 11 w 104"/>
                <a:gd name="T51" fmla="*/ 44 h 94"/>
                <a:gd name="T52" fmla="*/ 65 w 104"/>
                <a:gd name="T53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94">
                  <a:moveTo>
                    <a:pt x="65" y="89"/>
                  </a:moveTo>
                  <a:lnTo>
                    <a:pt x="71" y="91"/>
                  </a:lnTo>
                  <a:lnTo>
                    <a:pt x="75" y="94"/>
                  </a:lnTo>
                  <a:lnTo>
                    <a:pt x="82" y="94"/>
                  </a:lnTo>
                  <a:lnTo>
                    <a:pt x="87" y="91"/>
                  </a:lnTo>
                  <a:lnTo>
                    <a:pt x="94" y="89"/>
                  </a:lnTo>
                  <a:lnTo>
                    <a:pt x="100" y="84"/>
                  </a:lnTo>
                  <a:lnTo>
                    <a:pt x="102" y="80"/>
                  </a:lnTo>
                  <a:lnTo>
                    <a:pt x="104" y="75"/>
                  </a:lnTo>
                  <a:lnTo>
                    <a:pt x="104" y="67"/>
                  </a:lnTo>
                  <a:lnTo>
                    <a:pt x="102" y="62"/>
                  </a:lnTo>
                  <a:lnTo>
                    <a:pt x="100" y="56"/>
                  </a:lnTo>
                  <a:lnTo>
                    <a:pt x="94" y="51"/>
                  </a:lnTo>
                  <a:lnTo>
                    <a:pt x="40" y="5"/>
                  </a:lnTo>
                  <a:lnTo>
                    <a:pt x="34" y="3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5"/>
                  </a:lnTo>
                  <a:lnTo>
                    <a:pt x="5" y="9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3" y="31"/>
                  </a:lnTo>
                  <a:lnTo>
                    <a:pt x="5" y="38"/>
                  </a:lnTo>
                  <a:lnTo>
                    <a:pt x="11" y="44"/>
                  </a:lnTo>
                  <a:lnTo>
                    <a:pt x="65" y="89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43" name="Freeform 739"/>
            <p:cNvSpPr>
              <a:spLocks/>
            </p:cNvSpPr>
            <p:nvPr/>
          </p:nvSpPr>
          <p:spPr bwMode="auto">
            <a:xfrm>
              <a:off x="620" y="3993"/>
              <a:ext cx="52" cy="45"/>
            </a:xfrm>
            <a:custGeom>
              <a:avLst/>
              <a:gdLst>
                <a:gd name="T0" fmla="*/ 64 w 102"/>
                <a:gd name="T1" fmla="*/ 84 h 90"/>
                <a:gd name="T2" fmla="*/ 69 w 102"/>
                <a:gd name="T3" fmla="*/ 87 h 90"/>
                <a:gd name="T4" fmla="*/ 73 w 102"/>
                <a:gd name="T5" fmla="*/ 90 h 90"/>
                <a:gd name="T6" fmla="*/ 82 w 102"/>
                <a:gd name="T7" fmla="*/ 90 h 90"/>
                <a:gd name="T8" fmla="*/ 86 w 102"/>
                <a:gd name="T9" fmla="*/ 87 h 90"/>
                <a:gd name="T10" fmla="*/ 93 w 102"/>
                <a:gd name="T11" fmla="*/ 84 h 90"/>
                <a:gd name="T12" fmla="*/ 98 w 102"/>
                <a:gd name="T13" fmla="*/ 80 h 90"/>
                <a:gd name="T14" fmla="*/ 100 w 102"/>
                <a:gd name="T15" fmla="*/ 75 h 90"/>
                <a:gd name="T16" fmla="*/ 102 w 102"/>
                <a:gd name="T17" fmla="*/ 71 h 90"/>
                <a:gd name="T18" fmla="*/ 102 w 102"/>
                <a:gd name="T19" fmla="*/ 64 h 90"/>
                <a:gd name="T20" fmla="*/ 100 w 102"/>
                <a:gd name="T21" fmla="*/ 58 h 90"/>
                <a:gd name="T22" fmla="*/ 98 w 102"/>
                <a:gd name="T23" fmla="*/ 51 h 90"/>
                <a:gd name="T24" fmla="*/ 93 w 102"/>
                <a:gd name="T25" fmla="*/ 46 h 90"/>
                <a:gd name="T26" fmla="*/ 45 w 102"/>
                <a:gd name="T27" fmla="*/ 6 h 90"/>
                <a:gd name="T28" fmla="*/ 40 w 102"/>
                <a:gd name="T29" fmla="*/ 4 h 90"/>
                <a:gd name="T30" fmla="*/ 35 w 102"/>
                <a:gd name="T31" fmla="*/ 0 h 90"/>
                <a:gd name="T32" fmla="*/ 16 w 102"/>
                <a:gd name="T33" fmla="*/ 0 h 90"/>
                <a:gd name="T34" fmla="*/ 11 w 102"/>
                <a:gd name="T35" fmla="*/ 4 h 90"/>
                <a:gd name="T36" fmla="*/ 2 w 102"/>
                <a:gd name="T37" fmla="*/ 13 h 90"/>
                <a:gd name="T38" fmla="*/ 0 w 102"/>
                <a:gd name="T39" fmla="*/ 18 h 90"/>
                <a:gd name="T40" fmla="*/ 0 w 102"/>
                <a:gd name="T41" fmla="*/ 33 h 90"/>
                <a:gd name="T42" fmla="*/ 2 w 102"/>
                <a:gd name="T43" fmla="*/ 37 h 90"/>
                <a:gd name="T44" fmla="*/ 11 w 102"/>
                <a:gd name="T45" fmla="*/ 46 h 90"/>
                <a:gd name="T46" fmla="*/ 16 w 102"/>
                <a:gd name="T47" fmla="*/ 49 h 90"/>
                <a:gd name="T48" fmla="*/ 24 w 102"/>
                <a:gd name="T49" fmla="*/ 49 h 90"/>
                <a:gd name="T50" fmla="*/ 31 w 102"/>
                <a:gd name="T51" fmla="*/ 49 h 90"/>
                <a:gd name="T52" fmla="*/ 16 w 102"/>
                <a:gd name="T53" fmla="*/ 44 h 90"/>
                <a:gd name="T54" fmla="*/ 64 w 102"/>
                <a:gd name="T55" fmla="*/ 8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90">
                  <a:moveTo>
                    <a:pt x="64" y="84"/>
                  </a:moveTo>
                  <a:lnTo>
                    <a:pt x="69" y="87"/>
                  </a:lnTo>
                  <a:lnTo>
                    <a:pt x="73" y="90"/>
                  </a:lnTo>
                  <a:lnTo>
                    <a:pt x="82" y="90"/>
                  </a:lnTo>
                  <a:lnTo>
                    <a:pt x="86" y="87"/>
                  </a:lnTo>
                  <a:lnTo>
                    <a:pt x="93" y="84"/>
                  </a:lnTo>
                  <a:lnTo>
                    <a:pt x="98" y="80"/>
                  </a:lnTo>
                  <a:lnTo>
                    <a:pt x="100" y="75"/>
                  </a:lnTo>
                  <a:lnTo>
                    <a:pt x="102" y="71"/>
                  </a:lnTo>
                  <a:lnTo>
                    <a:pt x="102" y="64"/>
                  </a:lnTo>
                  <a:lnTo>
                    <a:pt x="100" y="58"/>
                  </a:lnTo>
                  <a:lnTo>
                    <a:pt x="98" y="51"/>
                  </a:lnTo>
                  <a:lnTo>
                    <a:pt x="93" y="46"/>
                  </a:lnTo>
                  <a:lnTo>
                    <a:pt x="45" y="6"/>
                  </a:lnTo>
                  <a:lnTo>
                    <a:pt x="40" y="4"/>
                  </a:lnTo>
                  <a:lnTo>
                    <a:pt x="35" y="0"/>
                  </a:lnTo>
                  <a:lnTo>
                    <a:pt x="16" y="0"/>
                  </a:lnTo>
                  <a:lnTo>
                    <a:pt x="11" y="4"/>
                  </a:lnTo>
                  <a:lnTo>
                    <a:pt x="2" y="13"/>
                  </a:lnTo>
                  <a:lnTo>
                    <a:pt x="0" y="18"/>
                  </a:lnTo>
                  <a:lnTo>
                    <a:pt x="0" y="33"/>
                  </a:lnTo>
                  <a:lnTo>
                    <a:pt x="2" y="37"/>
                  </a:lnTo>
                  <a:lnTo>
                    <a:pt x="11" y="46"/>
                  </a:lnTo>
                  <a:lnTo>
                    <a:pt x="16" y="49"/>
                  </a:lnTo>
                  <a:lnTo>
                    <a:pt x="24" y="49"/>
                  </a:lnTo>
                  <a:lnTo>
                    <a:pt x="31" y="49"/>
                  </a:lnTo>
                  <a:lnTo>
                    <a:pt x="16" y="44"/>
                  </a:lnTo>
                  <a:lnTo>
                    <a:pt x="64" y="84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44" name="Freeform 740"/>
            <p:cNvSpPr>
              <a:spLocks/>
            </p:cNvSpPr>
            <p:nvPr/>
          </p:nvSpPr>
          <p:spPr bwMode="auto">
            <a:xfrm>
              <a:off x="536" y="3993"/>
              <a:ext cx="60" cy="24"/>
            </a:xfrm>
            <a:custGeom>
              <a:avLst/>
              <a:gdLst>
                <a:gd name="T0" fmla="*/ 96 w 120"/>
                <a:gd name="T1" fmla="*/ 49 h 49"/>
                <a:gd name="T2" fmla="*/ 104 w 120"/>
                <a:gd name="T3" fmla="*/ 49 h 49"/>
                <a:gd name="T4" fmla="*/ 109 w 120"/>
                <a:gd name="T5" fmla="*/ 46 h 49"/>
                <a:gd name="T6" fmla="*/ 118 w 120"/>
                <a:gd name="T7" fmla="*/ 37 h 49"/>
                <a:gd name="T8" fmla="*/ 120 w 120"/>
                <a:gd name="T9" fmla="*/ 33 h 49"/>
                <a:gd name="T10" fmla="*/ 120 w 120"/>
                <a:gd name="T11" fmla="*/ 18 h 49"/>
                <a:gd name="T12" fmla="*/ 118 w 120"/>
                <a:gd name="T13" fmla="*/ 13 h 49"/>
                <a:gd name="T14" fmla="*/ 109 w 120"/>
                <a:gd name="T15" fmla="*/ 4 h 49"/>
                <a:gd name="T16" fmla="*/ 104 w 120"/>
                <a:gd name="T17" fmla="*/ 0 h 49"/>
                <a:gd name="T18" fmla="*/ 18 w 120"/>
                <a:gd name="T19" fmla="*/ 0 h 49"/>
                <a:gd name="T20" fmla="*/ 12 w 120"/>
                <a:gd name="T21" fmla="*/ 4 h 49"/>
                <a:gd name="T22" fmla="*/ 3 w 120"/>
                <a:gd name="T23" fmla="*/ 13 h 49"/>
                <a:gd name="T24" fmla="*/ 0 w 120"/>
                <a:gd name="T25" fmla="*/ 18 h 49"/>
                <a:gd name="T26" fmla="*/ 0 w 120"/>
                <a:gd name="T27" fmla="*/ 33 h 49"/>
                <a:gd name="T28" fmla="*/ 3 w 120"/>
                <a:gd name="T29" fmla="*/ 37 h 49"/>
                <a:gd name="T30" fmla="*/ 12 w 120"/>
                <a:gd name="T31" fmla="*/ 46 h 49"/>
                <a:gd name="T32" fmla="*/ 18 w 120"/>
                <a:gd name="T33" fmla="*/ 49 h 49"/>
                <a:gd name="T34" fmla="*/ 25 w 120"/>
                <a:gd name="T35" fmla="*/ 49 h 49"/>
                <a:gd name="T36" fmla="*/ 96 w 120"/>
                <a:gd name="T3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9">
                  <a:moveTo>
                    <a:pt x="96" y="49"/>
                  </a:moveTo>
                  <a:lnTo>
                    <a:pt x="104" y="49"/>
                  </a:lnTo>
                  <a:lnTo>
                    <a:pt x="109" y="46"/>
                  </a:lnTo>
                  <a:lnTo>
                    <a:pt x="118" y="37"/>
                  </a:lnTo>
                  <a:lnTo>
                    <a:pt x="120" y="33"/>
                  </a:lnTo>
                  <a:lnTo>
                    <a:pt x="120" y="18"/>
                  </a:lnTo>
                  <a:lnTo>
                    <a:pt x="118" y="13"/>
                  </a:lnTo>
                  <a:lnTo>
                    <a:pt x="109" y="4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3" y="13"/>
                  </a:lnTo>
                  <a:lnTo>
                    <a:pt x="0" y="18"/>
                  </a:lnTo>
                  <a:lnTo>
                    <a:pt x="0" y="33"/>
                  </a:lnTo>
                  <a:lnTo>
                    <a:pt x="3" y="37"/>
                  </a:lnTo>
                  <a:lnTo>
                    <a:pt x="12" y="46"/>
                  </a:lnTo>
                  <a:lnTo>
                    <a:pt x="18" y="49"/>
                  </a:lnTo>
                  <a:lnTo>
                    <a:pt x="25" y="49"/>
                  </a:lnTo>
                  <a:lnTo>
                    <a:pt x="96" y="49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45" name="Freeform 741"/>
            <p:cNvSpPr>
              <a:spLocks/>
            </p:cNvSpPr>
            <p:nvPr/>
          </p:nvSpPr>
          <p:spPr bwMode="auto">
            <a:xfrm>
              <a:off x="452" y="3993"/>
              <a:ext cx="60" cy="24"/>
            </a:xfrm>
            <a:custGeom>
              <a:avLst/>
              <a:gdLst>
                <a:gd name="T0" fmla="*/ 96 w 120"/>
                <a:gd name="T1" fmla="*/ 49 h 49"/>
                <a:gd name="T2" fmla="*/ 104 w 120"/>
                <a:gd name="T3" fmla="*/ 49 h 49"/>
                <a:gd name="T4" fmla="*/ 109 w 120"/>
                <a:gd name="T5" fmla="*/ 46 h 49"/>
                <a:gd name="T6" fmla="*/ 118 w 120"/>
                <a:gd name="T7" fmla="*/ 37 h 49"/>
                <a:gd name="T8" fmla="*/ 120 w 120"/>
                <a:gd name="T9" fmla="*/ 33 h 49"/>
                <a:gd name="T10" fmla="*/ 120 w 120"/>
                <a:gd name="T11" fmla="*/ 18 h 49"/>
                <a:gd name="T12" fmla="*/ 118 w 120"/>
                <a:gd name="T13" fmla="*/ 13 h 49"/>
                <a:gd name="T14" fmla="*/ 109 w 120"/>
                <a:gd name="T15" fmla="*/ 4 h 49"/>
                <a:gd name="T16" fmla="*/ 104 w 120"/>
                <a:gd name="T17" fmla="*/ 0 h 49"/>
                <a:gd name="T18" fmla="*/ 18 w 120"/>
                <a:gd name="T19" fmla="*/ 0 h 49"/>
                <a:gd name="T20" fmla="*/ 13 w 120"/>
                <a:gd name="T21" fmla="*/ 4 h 49"/>
                <a:gd name="T22" fmla="*/ 3 w 120"/>
                <a:gd name="T23" fmla="*/ 13 h 49"/>
                <a:gd name="T24" fmla="*/ 0 w 120"/>
                <a:gd name="T25" fmla="*/ 18 h 49"/>
                <a:gd name="T26" fmla="*/ 0 w 120"/>
                <a:gd name="T27" fmla="*/ 33 h 49"/>
                <a:gd name="T28" fmla="*/ 3 w 120"/>
                <a:gd name="T29" fmla="*/ 37 h 49"/>
                <a:gd name="T30" fmla="*/ 13 w 120"/>
                <a:gd name="T31" fmla="*/ 46 h 49"/>
                <a:gd name="T32" fmla="*/ 18 w 120"/>
                <a:gd name="T33" fmla="*/ 49 h 49"/>
                <a:gd name="T34" fmla="*/ 24 w 120"/>
                <a:gd name="T35" fmla="*/ 49 h 49"/>
                <a:gd name="T36" fmla="*/ 96 w 120"/>
                <a:gd name="T3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9">
                  <a:moveTo>
                    <a:pt x="96" y="49"/>
                  </a:moveTo>
                  <a:lnTo>
                    <a:pt x="104" y="49"/>
                  </a:lnTo>
                  <a:lnTo>
                    <a:pt x="109" y="46"/>
                  </a:lnTo>
                  <a:lnTo>
                    <a:pt x="118" y="37"/>
                  </a:lnTo>
                  <a:lnTo>
                    <a:pt x="120" y="33"/>
                  </a:lnTo>
                  <a:lnTo>
                    <a:pt x="120" y="18"/>
                  </a:lnTo>
                  <a:lnTo>
                    <a:pt x="118" y="13"/>
                  </a:lnTo>
                  <a:lnTo>
                    <a:pt x="109" y="4"/>
                  </a:lnTo>
                  <a:lnTo>
                    <a:pt x="104" y="0"/>
                  </a:lnTo>
                  <a:lnTo>
                    <a:pt x="18" y="0"/>
                  </a:lnTo>
                  <a:lnTo>
                    <a:pt x="13" y="4"/>
                  </a:lnTo>
                  <a:lnTo>
                    <a:pt x="3" y="13"/>
                  </a:lnTo>
                  <a:lnTo>
                    <a:pt x="0" y="18"/>
                  </a:lnTo>
                  <a:lnTo>
                    <a:pt x="0" y="33"/>
                  </a:lnTo>
                  <a:lnTo>
                    <a:pt x="3" y="37"/>
                  </a:lnTo>
                  <a:lnTo>
                    <a:pt x="13" y="46"/>
                  </a:lnTo>
                  <a:lnTo>
                    <a:pt x="18" y="49"/>
                  </a:lnTo>
                  <a:lnTo>
                    <a:pt x="24" y="49"/>
                  </a:lnTo>
                  <a:lnTo>
                    <a:pt x="96" y="49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46" name="Freeform 742"/>
            <p:cNvSpPr>
              <a:spLocks/>
            </p:cNvSpPr>
            <p:nvPr/>
          </p:nvSpPr>
          <p:spPr bwMode="auto">
            <a:xfrm>
              <a:off x="368" y="3993"/>
              <a:ext cx="60" cy="24"/>
            </a:xfrm>
            <a:custGeom>
              <a:avLst/>
              <a:gdLst>
                <a:gd name="T0" fmla="*/ 97 w 120"/>
                <a:gd name="T1" fmla="*/ 49 h 49"/>
                <a:gd name="T2" fmla="*/ 104 w 120"/>
                <a:gd name="T3" fmla="*/ 49 h 49"/>
                <a:gd name="T4" fmla="*/ 108 w 120"/>
                <a:gd name="T5" fmla="*/ 46 h 49"/>
                <a:gd name="T6" fmla="*/ 118 w 120"/>
                <a:gd name="T7" fmla="*/ 37 h 49"/>
                <a:gd name="T8" fmla="*/ 120 w 120"/>
                <a:gd name="T9" fmla="*/ 33 h 49"/>
                <a:gd name="T10" fmla="*/ 120 w 120"/>
                <a:gd name="T11" fmla="*/ 18 h 49"/>
                <a:gd name="T12" fmla="*/ 118 w 120"/>
                <a:gd name="T13" fmla="*/ 13 h 49"/>
                <a:gd name="T14" fmla="*/ 108 w 120"/>
                <a:gd name="T15" fmla="*/ 4 h 49"/>
                <a:gd name="T16" fmla="*/ 104 w 120"/>
                <a:gd name="T17" fmla="*/ 0 h 49"/>
                <a:gd name="T18" fmla="*/ 17 w 120"/>
                <a:gd name="T19" fmla="*/ 0 h 49"/>
                <a:gd name="T20" fmla="*/ 13 w 120"/>
                <a:gd name="T21" fmla="*/ 4 h 49"/>
                <a:gd name="T22" fmla="*/ 2 w 120"/>
                <a:gd name="T23" fmla="*/ 13 h 49"/>
                <a:gd name="T24" fmla="*/ 0 w 120"/>
                <a:gd name="T25" fmla="*/ 18 h 49"/>
                <a:gd name="T26" fmla="*/ 0 w 120"/>
                <a:gd name="T27" fmla="*/ 33 h 49"/>
                <a:gd name="T28" fmla="*/ 2 w 120"/>
                <a:gd name="T29" fmla="*/ 37 h 49"/>
                <a:gd name="T30" fmla="*/ 13 w 120"/>
                <a:gd name="T31" fmla="*/ 46 h 49"/>
                <a:gd name="T32" fmla="*/ 17 w 120"/>
                <a:gd name="T33" fmla="*/ 49 h 49"/>
                <a:gd name="T34" fmla="*/ 24 w 120"/>
                <a:gd name="T35" fmla="*/ 49 h 49"/>
                <a:gd name="T36" fmla="*/ 97 w 120"/>
                <a:gd name="T3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9">
                  <a:moveTo>
                    <a:pt x="97" y="49"/>
                  </a:moveTo>
                  <a:lnTo>
                    <a:pt x="104" y="49"/>
                  </a:lnTo>
                  <a:lnTo>
                    <a:pt x="108" y="46"/>
                  </a:lnTo>
                  <a:lnTo>
                    <a:pt x="118" y="37"/>
                  </a:lnTo>
                  <a:lnTo>
                    <a:pt x="120" y="33"/>
                  </a:lnTo>
                  <a:lnTo>
                    <a:pt x="120" y="18"/>
                  </a:lnTo>
                  <a:lnTo>
                    <a:pt x="118" y="13"/>
                  </a:lnTo>
                  <a:lnTo>
                    <a:pt x="108" y="4"/>
                  </a:lnTo>
                  <a:lnTo>
                    <a:pt x="104" y="0"/>
                  </a:lnTo>
                  <a:lnTo>
                    <a:pt x="17" y="0"/>
                  </a:lnTo>
                  <a:lnTo>
                    <a:pt x="13" y="4"/>
                  </a:lnTo>
                  <a:lnTo>
                    <a:pt x="2" y="13"/>
                  </a:lnTo>
                  <a:lnTo>
                    <a:pt x="0" y="18"/>
                  </a:lnTo>
                  <a:lnTo>
                    <a:pt x="0" y="33"/>
                  </a:lnTo>
                  <a:lnTo>
                    <a:pt x="2" y="37"/>
                  </a:lnTo>
                  <a:lnTo>
                    <a:pt x="13" y="46"/>
                  </a:lnTo>
                  <a:lnTo>
                    <a:pt x="17" y="49"/>
                  </a:lnTo>
                  <a:lnTo>
                    <a:pt x="24" y="49"/>
                  </a:lnTo>
                  <a:lnTo>
                    <a:pt x="97" y="49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47" name="Freeform 743"/>
            <p:cNvSpPr>
              <a:spLocks/>
            </p:cNvSpPr>
            <p:nvPr/>
          </p:nvSpPr>
          <p:spPr bwMode="auto">
            <a:xfrm>
              <a:off x="284" y="3993"/>
              <a:ext cx="60" cy="24"/>
            </a:xfrm>
            <a:custGeom>
              <a:avLst/>
              <a:gdLst>
                <a:gd name="T0" fmla="*/ 96 w 120"/>
                <a:gd name="T1" fmla="*/ 49 h 49"/>
                <a:gd name="T2" fmla="*/ 102 w 120"/>
                <a:gd name="T3" fmla="*/ 49 h 49"/>
                <a:gd name="T4" fmla="*/ 107 w 120"/>
                <a:gd name="T5" fmla="*/ 46 h 49"/>
                <a:gd name="T6" fmla="*/ 117 w 120"/>
                <a:gd name="T7" fmla="*/ 37 h 49"/>
                <a:gd name="T8" fmla="*/ 120 w 120"/>
                <a:gd name="T9" fmla="*/ 33 h 49"/>
                <a:gd name="T10" fmla="*/ 120 w 120"/>
                <a:gd name="T11" fmla="*/ 18 h 49"/>
                <a:gd name="T12" fmla="*/ 117 w 120"/>
                <a:gd name="T13" fmla="*/ 13 h 49"/>
                <a:gd name="T14" fmla="*/ 107 w 120"/>
                <a:gd name="T15" fmla="*/ 4 h 49"/>
                <a:gd name="T16" fmla="*/ 102 w 120"/>
                <a:gd name="T17" fmla="*/ 0 h 49"/>
                <a:gd name="T18" fmla="*/ 16 w 120"/>
                <a:gd name="T19" fmla="*/ 0 h 49"/>
                <a:gd name="T20" fmla="*/ 11 w 120"/>
                <a:gd name="T21" fmla="*/ 4 h 49"/>
                <a:gd name="T22" fmla="*/ 2 w 120"/>
                <a:gd name="T23" fmla="*/ 13 h 49"/>
                <a:gd name="T24" fmla="*/ 0 w 120"/>
                <a:gd name="T25" fmla="*/ 18 h 49"/>
                <a:gd name="T26" fmla="*/ 0 w 120"/>
                <a:gd name="T27" fmla="*/ 33 h 49"/>
                <a:gd name="T28" fmla="*/ 2 w 120"/>
                <a:gd name="T29" fmla="*/ 37 h 49"/>
                <a:gd name="T30" fmla="*/ 11 w 120"/>
                <a:gd name="T31" fmla="*/ 46 h 49"/>
                <a:gd name="T32" fmla="*/ 16 w 120"/>
                <a:gd name="T33" fmla="*/ 49 h 49"/>
                <a:gd name="T34" fmla="*/ 23 w 120"/>
                <a:gd name="T35" fmla="*/ 49 h 49"/>
                <a:gd name="T36" fmla="*/ 96 w 120"/>
                <a:gd name="T3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49">
                  <a:moveTo>
                    <a:pt x="96" y="49"/>
                  </a:moveTo>
                  <a:lnTo>
                    <a:pt x="102" y="49"/>
                  </a:lnTo>
                  <a:lnTo>
                    <a:pt x="107" y="46"/>
                  </a:lnTo>
                  <a:lnTo>
                    <a:pt x="117" y="37"/>
                  </a:lnTo>
                  <a:lnTo>
                    <a:pt x="120" y="33"/>
                  </a:lnTo>
                  <a:lnTo>
                    <a:pt x="120" y="18"/>
                  </a:lnTo>
                  <a:lnTo>
                    <a:pt x="117" y="13"/>
                  </a:lnTo>
                  <a:lnTo>
                    <a:pt x="107" y="4"/>
                  </a:lnTo>
                  <a:lnTo>
                    <a:pt x="102" y="0"/>
                  </a:lnTo>
                  <a:lnTo>
                    <a:pt x="16" y="0"/>
                  </a:lnTo>
                  <a:lnTo>
                    <a:pt x="11" y="4"/>
                  </a:lnTo>
                  <a:lnTo>
                    <a:pt x="2" y="13"/>
                  </a:lnTo>
                  <a:lnTo>
                    <a:pt x="0" y="18"/>
                  </a:lnTo>
                  <a:lnTo>
                    <a:pt x="0" y="33"/>
                  </a:lnTo>
                  <a:lnTo>
                    <a:pt x="2" y="37"/>
                  </a:lnTo>
                  <a:lnTo>
                    <a:pt x="11" y="46"/>
                  </a:lnTo>
                  <a:lnTo>
                    <a:pt x="16" y="49"/>
                  </a:lnTo>
                  <a:lnTo>
                    <a:pt x="23" y="49"/>
                  </a:lnTo>
                  <a:lnTo>
                    <a:pt x="96" y="49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448" name="Rectangle 744"/>
            <p:cNvSpPr>
              <a:spLocks noChangeArrowheads="1"/>
            </p:cNvSpPr>
            <p:nvPr/>
          </p:nvSpPr>
          <p:spPr bwMode="auto">
            <a:xfrm>
              <a:off x="977" y="4028"/>
              <a:ext cx="910" cy="2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49" name="Line 745"/>
            <p:cNvSpPr>
              <a:spLocks noChangeShapeType="1"/>
            </p:cNvSpPr>
            <p:nvPr/>
          </p:nvSpPr>
          <p:spPr bwMode="auto">
            <a:xfrm flipH="1">
              <a:off x="977" y="4048"/>
              <a:ext cx="9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50" name="Line 746"/>
            <p:cNvSpPr>
              <a:spLocks noChangeShapeType="1"/>
            </p:cNvSpPr>
            <p:nvPr/>
          </p:nvSpPr>
          <p:spPr bwMode="auto">
            <a:xfrm>
              <a:off x="2095" y="3884"/>
              <a:ext cx="17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51" name="Rectangle 747"/>
            <p:cNvSpPr>
              <a:spLocks noChangeArrowheads="1"/>
            </p:cNvSpPr>
            <p:nvPr/>
          </p:nvSpPr>
          <p:spPr bwMode="auto">
            <a:xfrm>
              <a:off x="2107" y="3884"/>
              <a:ext cx="99" cy="92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52" name="Line 748"/>
            <p:cNvSpPr>
              <a:spLocks noChangeShapeType="1"/>
            </p:cNvSpPr>
            <p:nvPr/>
          </p:nvSpPr>
          <p:spPr bwMode="auto">
            <a:xfrm>
              <a:off x="2168" y="3886"/>
              <a:ext cx="1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53" name="Line 749"/>
            <p:cNvSpPr>
              <a:spLocks noChangeShapeType="1"/>
            </p:cNvSpPr>
            <p:nvPr/>
          </p:nvSpPr>
          <p:spPr bwMode="auto">
            <a:xfrm>
              <a:off x="2148" y="3900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54" name="Freeform 750"/>
            <p:cNvSpPr>
              <a:spLocks/>
            </p:cNvSpPr>
            <p:nvPr/>
          </p:nvSpPr>
          <p:spPr bwMode="auto">
            <a:xfrm>
              <a:off x="2156" y="3888"/>
              <a:ext cx="23" cy="23"/>
            </a:xfrm>
            <a:custGeom>
              <a:avLst/>
              <a:gdLst>
                <a:gd name="T0" fmla="*/ 0 w 46"/>
                <a:gd name="T1" fmla="*/ 24 h 46"/>
                <a:gd name="T2" fmla="*/ 2 w 46"/>
                <a:gd name="T3" fmla="*/ 32 h 46"/>
                <a:gd name="T4" fmla="*/ 8 w 46"/>
                <a:gd name="T5" fmla="*/ 39 h 46"/>
                <a:gd name="T6" fmla="*/ 16 w 46"/>
                <a:gd name="T7" fmla="*/ 43 h 46"/>
                <a:gd name="T8" fmla="*/ 24 w 46"/>
                <a:gd name="T9" fmla="*/ 46 h 46"/>
                <a:gd name="T10" fmla="*/ 33 w 46"/>
                <a:gd name="T11" fmla="*/ 43 h 46"/>
                <a:gd name="T12" fmla="*/ 40 w 46"/>
                <a:gd name="T13" fmla="*/ 39 h 46"/>
                <a:gd name="T14" fmla="*/ 45 w 46"/>
                <a:gd name="T15" fmla="*/ 32 h 46"/>
                <a:gd name="T16" fmla="*/ 46 w 46"/>
                <a:gd name="T17" fmla="*/ 24 h 46"/>
                <a:gd name="T18" fmla="*/ 45 w 46"/>
                <a:gd name="T19" fmla="*/ 15 h 46"/>
                <a:gd name="T20" fmla="*/ 40 w 46"/>
                <a:gd name="T21" fmla="*/ 7 h 46"/>
                <a:gd name="T22" fmla="*/ 33 w 46"/>
                <a:gd name="T23" fmla="*/ 2 h 46"/>
                <a:gd name="T24" fmla="*/ 24 w 46"/>
                <a:gd name="T25" fmla="*/ 0 h 46"/>
                <a:gd name="T26" fmla="*/ 16 w 46"/>
                <a:gd name="T27" fmla="*/ 2 h 46"/>
                <a:gd name="T28" fmla="*/ 8 w 46"/>
                <a:gd name="T29" fmla="*/ 7 h 46"/>
                <a:gd name="T30" fmla="*/ 2 w 46"/>
                <a:gd name="T31" fmla="*/ 15 h 46"/>
                <a:gd name="T32" fmla="*/ 0 w 46"/>
                <a:gd name="T3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46">
                  <a:moveTo>
                    <a:pt x="0" y="24"/>
                  </a:moveTo>
                  <a:lnTo>
                    <a:pt x="2" y="32"/>
                  </a:lnTo>
                  <a:lnTo>
                    <a:pt x="8" y="39"/>
                  </a:lnTo>
                  <a:lnTo>
                    <a:pt x="16" y="43"/>
                  </a:lnTo>
                  <a:lnTo>
                    <a:pt x="24" y="46"/>
                  </a:lnTo>
                  <a:lnTo>
                    <a:pt x="33" y="43"/>
                  </a:lnTo>
                  <a:lnTo>
                    <a:pt x="40" y="39"/>
                  </a:lnTo>
                  <a:lnTo>
                    <a:pt x="45" y="32"/>
                  </a:lnTo>
                  <a:lnTo>
                    <a:pt x="46" y="24"/>
                  </a:lnTo>
                  <a:lnTo>
                    <a:pt x="45" y="15"/>
                  </a:lnTo>
                  <a:lnTo>
                    <a:pt x="40" y="7"/>
                  </a:lnTo>
                  <a:lnTo>
                    <a:pt x="33" y="2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8" y="7"/>
                  </a:lnTo>
                  <a:lnTo>
                    <a:pt x="2" y="15"/>
                  </a:lnTo>
                  <a:lnTo>
                    <a:pt x="0" y="24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55" name="Line 751"/>
            <p:cNvSpPr>
              <a:spLocks noChangeShapeType="1"/>
            </p:cNvSpPr>
            <p:nvPr/>
          </p:nvSpPr>
          <p:spPr bwMode="auto">
            <a:xfrm>
              <a:off x="2218" y="3883"/>
              <a:ext cx="1" cy="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56" name="Line 752"/>
            <p:cNvSpPr>
              <a:spLocks noChangeShapeType="1"/>
            </p:cNvSpPr>
            <p:nvPr/>
          </p:nvSpPr>
          <p:spPr bwMode="auto">
            <a:xfrm>
              <a:off x="2172" y="3765"/>
              <a:ext cx="2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57" name="Line 753"/>
            <p:cNvSpPr>
              <a:spLocks noChangeShapeType="1"/>
            </p:cNvSpPr>
            <p:nvPr/>
          </p:nvSpPr>
          <p:spPr bwMode="auto">
            <a:xfrm>
              <a:off x="2140" y="3832"/>
              <a:ext cx="2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58" name="Freeform 754"/>
            <p:cNvSpPr>
              <a:spLocks/>
            </p:cNvSpPr>
            <p:nvPr/>
          </p:nvSpPr>
          <p:spPr bwMode="auto">
            <a:xfrm>
              <a:off x="2114" y="3726"/>
              <a:ext cx="60" cy="39"/>
            </a:xfrm>
            <a:custGeom>
              <a:avLst/>
              <a:gdLst>
                <a:gd name="T0" fmla="*/ 0 w 120"/>
                <a:gd name="T1" fmla="*/ 0 h 77"/>
                <a:gd name="T2" fmla="*/ 0 w 120"/>
                <a:gd name="T3" fmla="*/ 2 h 77"/>
                <a:gd name="T4" fmla="*/ 2 w 120"/>
                <a:gd name="T5" fmla="*/ 3 h 77"/>
                <a:gd name="T6" fmla="*/ 2 w 120"/>
                <a:gd name="T7" fmla="*/ 9 h 77"/>
                <a:gd name="T8" fmla="*/ 3 w 120"/>
                <a:gd name="T9" fmla="*/ 10 h 77"/>
                <a:gd name="T10" fmla="*/ 3 w 120"/>
                <a:gd name="T11" fmla="*/ 13 h 77"/>
                <a:gd name="T12" fmla="*/ 4 w 120"/>
                <a:gd name="T13" fmla="*/ 14 h 77"/>
                <a:gd name="T14" fmla="*/ 4 w 120"/>
                <a:gd name="T15" fmla="*/ 16 h 77"/>
                <a:gd name="T16" fmla="*/ 5 w 120"/>
                <a:gd name="T17" fmla="*/ 17 h 77"/>
                <a:gd name="T18" fmla="*/ 5 w 120"/>
                <a:gd name="T19" fmla="*/ 18 h 77"/>
                <a:gd name="T20" fmla="*/ 6 w 120"/>
                <a:gd name="T21" fmla="*/ 19 h 77"/>
                <a:gd name="T22" fmla="*/ 6 w 120"/>
                <a:gd name="T23" fmla="*/ 21 h 77"/>
                <a:gd name="T24" fmla="*/ 7 w 120"/>
                <a:gd name="T25" fmla="*/ 22 h 77"/>
                <a:gd name="T26" fmla="*/ 7 w 120"/>
                <a:gd name="T27" fmla="*/ 23 h 77"/>
                <a:gd name="T28" fmla="*/ 9 w 120"/>
                <a:gd name="T29" fmla="*/ 24 h 77"/>
                <a:gd name="T30" fmla="*/ 9 w 120"/>
                <a:gd name="T31" fmla="*/ 25 h 77"/>
                <a:gd name="T32" fmla="*/ 10 w 120"/>
                <a:gd name="T33" fmla="*/ 26 h 77"/>
                <a:gd name="T34" fmla="*/ 10 w 120"/>
                <a:gd name="T35" fmla="*/ 28 h 77"/>
                <a:gd name="T36" fmla="*/ 11 w 120"/>
                <a:gd name="T37" fmla="*/ 29 h 77"/>
                <a:gd name="T38" fmla="*/ 11 w 120"/>
                <a:gd name="T39" fmla="*/ 30 h 77"/>
                <a:gd name="T40" fmla="*/ 13 w 120"/>
                <a:gd name="T41" fmla="*/ 32 h 77"/>
                <a:gd name="T42" fmla="*/ 13 w 120"/>
                <a:gd name="T43" fmla="*/ 33 h 77"/>
                <a:gd name="T44" fmla="*/ 15 w 120"/>
                <a:gd name="T45" fmla="*/ 36 h 77"/>
                <a:gd name="T46" fmla="*/ 15 w 120"/>
                <a:gd name="T47" fmla="*/ 37 h 77"/>
                <a:gd name="T48" fmla="*/ 20 w 120"/>
                <a:gd name="T49" fmla="*/ 41 h 77"/>
                <a:gd name="T50" fmla="*/ 20 w 120"/>
                <a:gd name="T51" fmla="*/ 43 h 77"/>
                <a:gd name="T52" fmla="*/ 27 w 120"/>
                <a:gd name="T53" fmla="*/ 49 h 77"/>
                <a:gd name="T54" fmla="*/ 27 w 120"/>
                <a:gd name="T55" fmla="*/ 51 h 77"/>
                <a:gd name="T56" fmla="*/ 33 w 120"/>
                <a:gd name="T57" fmla="*/ 56 h 77"/>
                <a:gd name="T58" fmla="*/ 34 w 120"/>
                <a:gd name="T59" fmla="*/ 56 h 77"/>
                <a:gd name="T60" fmla="*/ 35 w 120"/>
                <a:gd name="T61" fmla="*/ 57 h 77"/>
                <a:gd name="T62" fmla="*/ 37 w 120"/>
                <a:gd name="T63" fmla="*/ 59 h 77"/>
                <a:gd name="T64" fmla="*/ 41 w 120"/>
                <a:gd name="T65" fmla="*/ 62 h 77"/>
                <a:gd name="T66" fmla="*/ 42 w 120"/>
                <a:gd name="T67" fmla="*/ 62 h 77"/>
                <a:gd name="T68" fmla="*/ 43 w 120"/>
                <a:gd name="T69" fmla="*/ 63 h 77"/>
                <a:gd name="T70" fmla="*/ 45 w 120"/>
                <a:gd name="T71" fmla="*/ 64 h 77"/>
                <a:gd name="T72" fmla="*/ 47 w 120"/>
                <a:gd name="T73" fmla="*/ 64 h 77"/>
                <a:gd name="T74" fmla="*/ 49 w 120"/>
                <a:gd name="T75" fmla="*/ 67 h 77"/>
                <a:gd name="T76" fmla="*/ 51 w 120"/>
                <a:gd name="T77" fmla="*/ 67 h 77"/>
                <a:gd name="T78" fmla="*/ 52 w 120"/>
                <a:gd name="T79" fmla="*/ 68 h 77"/>
                <a:gd name="T80" fmla="*/ 55 w 120"/>
                <a:gd name="T81" fmla="*/ 69 h 77"/>
                <a:gd name="T82" fmla="*/ 56 w 120"/>
                <a:gd name="T83" fmla="*/ 70 h 77"/>
                <a:gd name="T84" fmla="*/ 58 w 120"/>
                <a:gd name="T85" fmla="*/ 70 h 77"/>
                <a:gd name="T86" fmla="*/ 59 w 120"/>
                <a:gd name="T87" fmla="*/ 71 h 77"/>
                <a:gd name="T88" fmla="*/ 63 w 120"/>
                <a:gd name="T89" fmla="*/ 71 h 77"/>
                <a:gd name="T90" fmla="*/ 65 w 120"/>
                <a:gd name="T91" fmla="*/ 72 h 77"/>
                <a:gd name="T92" fmla="*/ 66 w 120"/>
                <a:gd name="T93" fmla="*/ 72 h 77"/>
                <a:gd name="T94" fmla="*/ 68 w 120"/>
                <a:gd name="T95" fmla="*/ 74 h 77"/>
                <a:gd name="T96" fmla="*/ 72 w 120"/>
                <a:gd name="T97" fmla="*/ 74 h 77"/>
                <a:gd name="T98" fmla="*/ 74 w 120"/>
                <a:gd name="T99" fmla="*/ 75 h 77"/>
                <a:gd name="T100" fmla="*/ 78 w 120"/>
                <a:gd name="T101" fmla="*/ 75 h 77"/>
                <a:gd name="T102" fmla="*/ 80 w 120"/>
                <a:gd name="T103" fmla="*/ 76 h 77"/>
                <a:gd name="T104" fmla="*/ 88 w 120"/>
                <a:gd name="T105" fmla="*/ 76 h 77"/>
                <a:gd name="T106" fmla="*/ 90 w 120"/>
                <a:gd name="T107" fmla="*/ 77 h 77"/>
                <a:gd name="T108" fmla="*/ 120 w 120"/>
                <a:gd name="T10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" h="77">
                  <a:moveTo>
                    <a:pt x="0" y="0"/>
                  </a:moveTo>
                  <a:lnTo>
                    <a:pt x="0" y="2"/>
                  </a:lnTo>
                  <a:lnTo>
                    <a:pt x="2" y="3"/>
                  </a:lnTo>
                  <a:lnTo>
                    <a:pt x="2" y="9"/>
                  </a:lnTo>
                  <a:lnTo>
                    <a:pt x="3" y="10"/>
                  </a:lnTo>
                  <a:lnTo>
                    <a:pt x="3" y="13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5" y="18"/>
                  </a:lnTo>
                  <a:lnTo>
                    <a:pt x="6" y="19"/>
                  </a:lnTo>
                  <a:lnTo>
                    <a:pt x="6" y="21"/>
                  </a:lnTo>
                  <a:lnTo>
                    <a:pt x="7" y="22"/>
                  </a:lnTo>
                  <a:lnTo>
                    <a:pt x="7" y="23"/>
                  </a:lnTo>
                  <a:lnTo>
                    <a:pt x="9" y="24"/>
                  </a:lnTo>
                  <a:lnTo>
                    <a:pt x="9" y="25"/>
                  </a:lnTo>
                  <a:lnTo>
                    <a:pt x="10" y="26"/>
                  </a:lnTo>
                  <a:lnTo>
                    <a:pt x="10" y="28"/>
                  </a:lnTo>
                  <a:lnTo>
                    <a:pt x="11" y="29"/>
                  </a:lnTo>
                  <a:lnTo>
                    <a:pt x="11" y="30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5" y="36"/>
                  </a:lnTo>
                  <a:lnTo>
                    <a:pt x="15" y="37"/>
                  </a:lnTo>
                  <a:lnTo>
                    <a:pt x="20" y="41"/>
                  </a:lnTo>
                  <a:lnTo>
                    <a:pt x="20" y="43"/>
                  </a:lnTo>
                  <a:lnTo>
                    <a:pt x="27" y="49"/>
                  </a:lnTo>
                  <a:lnTo>
                    <a:pt x="27" y="51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7"/>
                  </a:lnTo>
                  <a:lnTo>
                    <a:pt x="37" y="59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3" y="63"/>
                  </a:lnTo>
                  <a:lnTo>
                    <a:pt x="45" y="64"/>
                  </a:lnTo>
                  <a:lnTo>
                    <a:pt x="47" y="64"/>
                  </a:lnTo>
                  <a:lnTo>
                    <a:pt x="49" y="67"/>
                  </a:lnTo>
                  <a:lnTo>
                    <a:pt x="51" y="67"/>
                  </a:lnTo>
                  <a:lnTo>
                    <a:pt x="52" y="68"/>
                  </a:lnTo>
                  <a:lnTo>
                    <a:pt x="55" y="69"/>
                  </a:lnTo>
                  <a:lnTo>
                    <a:pt x="56" y="70"/>
                  </a:lnTo>
                  <a:lnTo>
                    <a:pt x="58" y="70"/>
                  </a:lnTo>
                  <a:lnTo>
                    <a:pt x="59" y="71"/>
                  </a:lnTo>
                  <a:lnTo>
                    <a:pt x="63" y="71"/>
                  </a:lnTo>
                  <a:lnTo>
                    <a:pt x="65" y="72"/>
                  </a:lnTo>
                  <a:lnTo>
                    <a:pt x="66" y="72"/>
                  </a:lnTo>
                  <a:lnTo>
                    <a:pt x="68" y="74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8" y="75"/>
                  </a:lnTo>
                  <a:lnTo>
                    <a:pt x="80" y="76"/>
                  </a:lnTo>
                  <a:lnTo>
                    <a:pt x="88" y="76"/>
                  </a:lnTo>
                  <a:lnTo>
                    <a:pt x="90" y="77"/>
                  </a:lnTo>
                  <a:lnTo>
                    <a:pt x="120" y="77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59" name="Freeform 755"/>
            <p:cNvSpPr>
              <a:spLocks/>
            </p:cNvSpPr>
            <p:nvPr/>
          </p:nvSpPr>
          <p:spPr bwMode="auto">
            <a:xfrm>
              <a:off x="2040" y="3726"/>
              <a:ext cx="101" cy="106"/>
            </a:xfrm>
            <a:custGeom>
              <a:avLst/>
              <a:gdLst>
                <a:gd name="T0" fmla="*/ 0 w 202"/>
                <a:gd name="T1" fmla="*/ 0 h 211"/>
                <a:gd name="T2" fmla="*/ 1 w 202"/>
                <a:gd name="T3" fmla="*/ 10 h 211"/>
                <a:gd name="T4" fmla="*/ 3 w 202"/>
                <a:gd name="T5" fmla="*/ 22 h 211"/>
                <a:gd name="T6" fmla="*/ 10 w 202"/>
                <a:gd name="T7" fmla="*/ 48 h 211"/>
                <a:gd name="T8" fmla="*/ 14 w 202"/>
                <a:gd name="T9" fmla="*/ 61 h 211"/>
                <a:gd name="T10" fmla="*/ 20 w 202"/>
                <a:gd name="T11" fmla="*/ 75 h 211"/>
                <a:gd name="T12" fmla="*/ 26 w 202"/>
                <a:gd name="T13" fmla="*/ 90 h 211"/>
                <a:gd name="T14" fmla="*/ 37 w 202"/>
                <a:gd name="T15" fmla="*/ 106 h 211"/>
                <a:gd name="T16" fmla="*/ 60 w 202"/>
                <a:gd name="T17" fmla="*/ 135 h 211"/>
                <a:gd name="T18" fmla="*/ 89 w 202"/>
                <a:gd name="T19" fmla="*/ 164 h 211"/>
                <a:gd name="T20" fmla="*/ 119 w 202"/>
                <a:gd name="T21" fmla="*/ 185 h 211"/>
                <a:gd name="T22" fmla="*/ 150 w 202"/>
                <a:gd name="T23" fmla="*/ 202 h 211"/>
                <a:gd name="T24" fmla="*/ 176 w 202"/>
                <a:gd name="T25" fmla="*/ 210 h 211"/>
                <a:gd name="T26" fmla="*/ 189 w 202"/>
                <a:gd name="T27" fmla="*/ 211 h 211"/>
                <a:gd name="T28" fmla="*/ 202 w 202"/>
                <a:gd name="T2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2" h="211">
                  <a:moveTo>
                    <a:pt x="0" y="0"/>
                  </a:moveTo>
                  <a:lnTo>
                    <a:pt x="1" y="10"/>
                  </a:lnTo>
                  <a:lnTo>
                    <a:pt x="3" y="22"/>
                  </a:lnTo>
                  <a:lnTo>
                    <a:pt x="10" y="48"/>
                  </a:lnTo>
                  <a:lnTo>
                    <a:pt x="14" y="61"/>
                  </a:lnTo>
                  <a:lnTo>
                    <a:pt x="20" y="75"/>
                  </a:lnTo>
                  <a:lnTo>
                    <a:pt x="26" y="90"/>
                  </a:lnTo>
                  <a:lnTo>
                    <a:pt x="37" y="106"/>
                  </a:lnTo>
                  <a:lnTo>
                    <a:pt x="60" y="135"/>
                  </a:lnTo>
                  <a:lnTo>
                    <a:pt x="89" y="164"/>
                  </a:lnTo>
                  <a:lnTo>
                    <a:pt x="119" y="185"/>
                  </a:lnTo>
                  <a:lnTo>
                    <a:pt x="150" y="202"/>
                  </a:lnTo>
                  <a:lnTo>
                    <a:pt x="176" y="210"/>
                  </a:lnTo>
                  <a:lnTo>
                    <a:pt x="189" y="211"/>
                  </a:lnTo>
                  <a:lnTo>
                    <a:pt x="202" y="211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60" name="Freeform 756"/>
            <p:cNvSpPr>
              <a:spLocks/>
            </p:cNvSpPr>
            <p:nvPr/>
          </p:nvSpPr>
          <p:spPr bwMode="auto">
            <a:xfrm>
              <a:off x="2174" y="3765"/>
              <a:ext cx="9" cy="67"/>
            </a:xfrm>
            <a:custGeom>
              <a:avLst/>
              <a:gdLst>
                <a:gd name="T0" fmla="*/ 0 w 19"/>
                <a:gd name="T1" fmla="*/ 0 h 134"/>
                <a:gd name="T2" fmla="*/ 1 w 19"/>
                <a:gd name="T3" fmla="*/ 2 h 134"/>
                <a:gd name="T4" fmla="*/ 3 w 19"/>
                <a:gd name="T5" fmla="*/ 4 h 134"/>
                <a:gd name="T6" fmla="*/ 4 w 19"/>
                <a:gd name="T7" fmla="*/ 6 h 134"/>
                <a:gd name="T8" fmla="*/ 5 w 19"/>
                <a:gd name="T9" fmla="*/ 7 h 134"/>
                <a:gd name="T10" fmla="*/ 6 w 19"/>
                <a:gd name="T11" fmla="*/ 9 h 134"/>
                <a:gd name="T12" fmla="*/ 6 w 19"/>
                <a:gd name="T13" fmla="*/ 12 h 134"/>
                <a:gd name="T14" fmla="*/ 7 w 19"/>
                <a:gd name="T15" fmla="*/ 13 h 134"/>
                <a:gd name="T16" fmla="*/ 8 w 19"/>
                <a:gd name="T17" fmla="*/ 15 h 134"/>
                <a:gd name="T18" fmla="*/ 10 w 19"/>
                <a:gd name="T19" fmla="*/ 16 h 134"/>
                <a:gd name="T20" fmla="*/ 10 w 19"/>
                <a:gd name="T21" fmla="*/ 19 h 134"/>
                <a:gd name="T22" fmla="*/ 11 w 19"/>
                <a:gd name="T23" fmla="*/ 21 h 134"/>
                <a:gd name="T24" fmla="*/ 12 w 19"/>
                <a:gd name="T25" fmla="*/ 22 h 134"/>
                <a:gd name="T26" fmla="*/ 12 w 19"/>
                <a:gd name="T27" fmla="*/ 24 h 134"/>
                <a:gd name="T28" fmla="*/ 13 w 19"/>
                <a:gd name="T29" fmla="*/ 27 h 134"/>
                <a:gd name="T30" fmla="*/ 13 w 19"/>
                <a:gd name="T31" fmla="*/ 28 h 134"/>
                <a:gd name="T32" fmla="*/ 14 w 19"/>
                <a:gd name="T33" fmla="*/ 30 h 134"/>
                <a:gd name="T34" fmla="*/ 14 w 19"/>
                <a:gd name="T35" fmla="*/ 32 h 134"/>
                <a:gd name="T36" fmla="*/ 15 w 19"/>
                <a:gd name="T37" fmla="*/ 34 h 134"/>
                <a:gd name="T38" fmla="*/ 15 w 19"/>
                <a:gd name="T39" fmla="*/ 36 h 134"/>
                <a:gd name="T40" fmla="*/ 16 w 19"/>
                <a:gd name="T41" fmla="*/ 38 h 134"/>
                <a:gd name="T42" fmla="*/ 16 w 19"/>
                <a:gd name="T43" fmla="*/ 42 h 134"/>
                <a:gd name="T44" fmla="*/ 18 w 19"/>
                <a:gd name="T45" fmla="*/ 44 h 134"/>
                <a:gd name="T46" fmla="*/ 18 w 19"/>
                <a:gd name="T47" fmla="*/ 50 h 134"/>
                <a:gd name="T48" fmla="*/ 19 w 19"/>
                <a:gd name="T49" fmla="*/ 52 h 134"/>
                <a:gd name="T50" fmla="*/ 19 w 19"/>
                <a:gd name="T51" fmla="*/ 73 h 134"/>
                <a:gd name="T52" fmla="*/ 18 w 19"/>
                <a:gd name="T53" fmla="*/ 75 h 134"/>
                <a:gd name="T54" fmla="*/ 18 w 19"/>
                <a:gd name="T55" fmla="*/ 82 h 134"/>
                <a:gd name="T56" fmla="*/ 16 w 19"/>
                <a:gd name="T57" fmla="*/ 84 h 134"/>
                <a:gd name="T58" fmla="*/ 16 w 19"/>
                <a:gd name="T59" fmla="*/ 88 h 134"/>
                <a:gd name="T60" fmla="*/ 15 w 19"/>
                <a:gd name="T61" fmla="*/ 90 h 134"/>
                <a:gd name="T62" fmla="*/ 15 w 19"/>
                <a:gd name="T63" fmla="*/ 92 h 134"/>
                <a:gd name="T64" fmla="*/ 14 w 19"/>
                <a:gd name="T65" fmla="*/ 95 h 134"/>
                <a:gd name="T66" fmla="*/ 14 w 19"/>
                <a:gd name="T67" fmla="*/ 97 h 134"/>
                <a:gd name="T68" fmla="*/ 13 w 19"/>
                <a:gd name="T69" fmla="*/ 99 h 134"/>
                <a:gd name="T70" fmla="*/ 13 w 19"/>
                <a:gd name="T71" fmla="*/ 101 h 134"/>
                <a:gd name="T72" fmla="*/ 12 w 19"/>
                <a:gd name="T73" fmla="*/ 104 h 134"/>
                <a:gd name="T74" fmla="*/ 12 w 19"/>
                <a:gd name="T75" fmla="*/ 106 h 134"/>
                <a:gd name="T76" fmla="*/ 11 w 19"/>
                <a:gd name="T77" fmla="*/ 108 h 134"/>
                <a:gd name="T78" fmla="*/ 10 w 19"/>
                <a:gd name="T79" fmla="*/ 111 h 134"/>
                <a:gd name="T80" fmla="*/ 10 w 19"/>
                <a:gd name="T81" fmla="*/ 113 h 134"/>
                <a:gd name="T82" fmla="*/ 8 w 19"/>
                <a:gd name="T83" fmla="*/ 115 h 134"/>
                <a:gd name="T84" fmla="*/ 7 w 19"/>
                <a:gd name="T85" fmla="*/ 118 h 134"/>
                <a:gd name="T86" fmla="*/ 6 w 19"/>
                <a:gd name="T87" fmla="*/ 120 h 134"/>
                <a:gd name="T88" fmla="*/ 6 w 19"/>
                <a:gd name="T89" fmla="*/ 122 h 134"/>
                <a:gd name="T90" fmla="*/ 5 w 19"/>
                <a:gd name="T91" fmla="*/ 125 h 134"/>
                <a:gd name="T92" fmla="*/ 4 w 19"/>
                <a:gd name="T93" fmla="*/ 127 h 134"/>
                <a:gd name="T94" fmla="*/ 3 w 19"/>
                <a:gd name="T95" fmla="*/ 129 h 134"/>
                <a:gd name="T96" fmla="*/ 1 w 19"/>
                <a:gd name="T97" fmla="*/ 131 h 134"/>
                <a:gd name="T98" fmla="*/ 0 w 19"/>
                <a:gd name="T9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" h="134">
                  <a:moveTo>
                    <a:pt x="0" y="0"/>
                  </a:moveTo>
                  <a:lnTo>
                    <a:pt x="1" y="2"/>
                  </a:lnTo>
                  <a:lnTo>
                    <a:pt x="3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6" y="9"/>
                  </a:lnTo>
                  <a:lnTo>
                    <a:pt x="6" y="12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0" y="16"/>
                  </a:lnTo>
                  <a:lnTo>
                    <a:pt x="10" y="19"/>
                  </a:lnTo>
                  <a:lnTo>
                    <a:pt x="11" y="21"/>
                  </a:lnTo>
                  <a:lnTo>
                    <a:pt x="12" y="22"/>
                  </a:lnTo>
                  <a:lnTo>
                    <a:pt x="12" y="24"/>
                  </a:lnTo>
                  <a:lnTo>
                    <a:pt x="13" y="27"/>
                  </a:lnTo>
                  <a:lnTo>
                    <a:pt x="13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5" y="34"/>
                  </a:lnTo>
                  <a:lnTo>
                    <a:pt x="15" y="36"/>
                  </a:lnTo>
                  <a:lnTo>
                    <a:pt x="16" y="38"/>
                  </a:lnTo>
                  <a:lnTo>
                    <a:pt x="16" y="42"/>
                  </a:lnTo>
                  <a:lnTo>
                    <a:pt x="18" y="44"/>
                  </a:lnTo>
                  <a:lnTo>
                    <a:pt x="18" y="50"/>
                  </a:lnTo>
                  <a:lnTo>
                    <a:pt x="19" y="52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82"/>
                  </a:lnTo>
                  <a:lnTo>
                    <a:pt x="16" y="84"/>
                  </a:lnTo>
                  <a:lnTo>
                    <a:pt x="16" y="88"/>
                  </a:lnTo>
                  <a:lnTo>
                    <a:pt x="15" y="90"/>
                  </a:lnTo>
                  <a:lnTo>
                    <a:pt x="15" y="92"/>
                  </a:lnTo>
                  <a:lnTo>
                    <a:pt x="14" y="95"/>
                  </a:lnTo>
                  <a:lnTo>
                    <a:pt x="14" y="97"/>
                  </a:lnTo>
                  <a:lnTo>
                    <a:pt x="13" y="99"/>
                  </a:lnTo>
                  <a:lnTo>
                    <a:pt x="13" y="101"/>
                  </a:lnTo>
                  <a:lnTo>
                    <a:pt x="12" y="104"/>
                  </a:lnTo>
                  <a:lnTo>
                    <a:pt x="12" y="106"/>
                  </a:lnTo>
                  <a:lnTo>
                    <a:pt x="11" y="108"/>
                  </a:lnTo>
                  <a:lnTo>
                    <a:pt x="10" y="111"/>
                  </a:lnTo>
                  <a:lnTo>
                    <a:pt x="10" y="113"/>
                  </a:lnTo>
                  <a:lnTo>
                    <a:pt x="8" y="115"/>
                  </a:lnTo>
                  <a:lnTo>
                    <a:pt x="7" y="118"/>
                  </a:lnTo>
                  <a:lnTo>
                    <a:pt x="6" y="120"/>
                  </a:lnTo>
                  <a:lnTo>
                    <a:pt x="6" y="122"/>
                  </a:lnTo>
                  <a:lnTo>
                    <a:pt x="5" y="125"/>
                  </a:lnTo>
                  <a:lnTo>
                    <a:pt x="4" y="127"/>
                  </a:lnTo>
                  <a:lnTo>
                    <a:pt x="3" y="129"/>
                  </a:lnTo>
                  <a:lnTo>
                    <a:pt x="1" y="131"/>
                  </a:lnTo>
                  <a:lnTo>
                    <a:pt x="0" y="13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61" name="Freeform 757"/>
            <p:cNvSpPr>
              <a:spLocks/>
            </p:cNvSpPr>
            <p:nvPr/>
          </p:nvSpPr>
          <p:spPr bwMode="auto">
            <a:xfrm>
              <a:off x="2234" y="3765"/>
              <a:ext cx="9" cy="67"/>
            </a:xfrm>
            <a:custGeom>
              <a:avLst/>
              <a:gdLst>
                <a:gd name="T0" fmla="*/ 0 w 19"/>
                <a:gd name="T1" fmla="*/ 0 h 134"/>
                <a:gd name="T2" fmla="*/ 1 w 19"/>
                <a:gd name="T3" fmla="*/ 2 h 134"/>
                <a:gd name="T4" fmla="*/ 2 w 19"/>
                <a:gd name="T5" fmla="*/ 4 h 134"/>
                <a:gd name="T6" fmla="*/ 4 w 19"/>
                <a:gd name="T7" fmla="*/ 6 h 134"/>
                <a:gd name="T8" fmla="*/ 5 w 19"/>
                <a:gd name="T9" fmla="*/ 7 h 134"/>
                <a:gd name="T10" fmla="*/ 5 w 19"/>
                <a:gd name="T11" fmla="*/ 9 h 134"/>
                <a:gd name="T12" fmla="*/ 6 w 19"/>
                <a:gd name="T13" fmla="*/ 12 h 134"/>
                <a:gd name="T14" fmla="*/ 7 w 19"/>
                <a:gd name="T15" fmla="*/ 13 h 134"/>
                <a:gd name="T16" fmla="*/ 8 w 19"/>
                <a:gd name="T17" fmla="*/ 15 h 134"/>
                <a:gd name="T18" fmla="*/ 9 w 19"/>
                <a:gd name="T19" fmla="*/ 16 h 134"/>
                <a:gd name="T20" fmla="*/ 9 w 19"/>
                <a:gd name="T21" fmla="*/ 19 h 134"/>
                <a:gd name="T22" fmla="*/ 11 w 19"/>
                <a:gd name="T23" fmla="*/ 21 h 134"/>
                <a:gd name="T24" fmla="*/ 12 w 19"/>
                <a:gd name="T25" fmla="*/ 22 h 134"/>
                <a:gd name="T26" fmla="*/ 12 w 19"/>
                <a:gd name="T27" fmla="*/ 24 h 134"/>
                <a:gd name="T28" fmla="*/ 13 w 19"/>
                <a:gd name="T29" fmla="*/ 27 h 134"/>
                <a:gd name="T30" fmla="*/ 13 w 19"/>
                <a:gd name="T31" fmla="*/ 28 h 134"/>
                <a:gd name="T32" fmla="*/ 14 w 19"/>
                <a:gd name="T33" fmla="*/ 30 h 134"/>
                <a:gd name="T34" fmla="*/ 14 w 19"/>
                <a:gd name="T35" fmla="*/ 32 h 134"/>
                <a:gd name="T36" fmla="*/ 15 w 19"/>
                <a:gd name="T37" fmla="*/ 34 h 134"/>
                <a:gd name="T38" fmla="*/ 15 w 19"/>
                <a:gd name="T39" fmla="*/ 36 h 134"/>
                <a:gd name="T40" fmla="*/ 16 w 19"/>
                <a:gd name="T41" fmla="*/ 38 h 134"/>
                <a:gd name="T42" fmla="*/ 16 w 19"/>
                <a:gd name="T43" fmla="*/ 42 h 134"/>
                <a:gd name="T44" fmla="*/ 17 w 19"/>
                <a:gd name="T45" fmla="*/ 44 h 134"/>
                <a:gd name="T46" fmla="*/ 17 w 19"/>
                <a:gd name="T47" fmla="*/ 52 h 134"/>
                <a:gd name="T48" fmla="*/ 19 w 19"/>
                <a:gd name="T49" fmla="*/ 54 h 134"/>
                <a:gd name="T50" fmla="*/ 19 w 19"/>
                <a:gd name="T51" fmla="*/ 77 h 134"/>
                <a:gd name="T52" fmla="*/ 17 w 19"/>
                <a:gd name="T53" fmla="*/ 80 h 134"/>
                <a:gd name="T54" fmla="*/ 17 w 19"/>
                <a:gd name="T55" fmla="*/ 85 h 134"/>
                <a:gd name="T56" fmla="*/ 16 w 19"/>
                <a:gd name="T57" fmla="*/ 88 h 134"/>
                <a:gd name="T58" fmla="*/ 16 w 19"/>
                <a:gd name="T59" fmla="*/ 92 h 134"/>
                <a:gd name="T60" fmla="*/ 15 w 19"/>
                <a:gd name="T61" fmla="*/ 95 h 134"/>
                <a:gd name="T62" fmla="*/ 15 w 19"/>
                <a:gd name="T63" fmla="*/ 97 h 134"/>
                <a:gd name="T64" fmla="*/ 14 w 19"/>
                <a:gd name="T65" fmla="*/ 99 h 134"/>
                <a:gd name="T66" fmla="*/ 14 w 19"/>
                <a:gd name="T67" fmla="*/ 101 h 134"/>
                <a:gd name="T68" fmla="*/ 13 w 19"/>
                <a:gd name="T69" fmla="*/ 104 h 134"/>
                <a:gd name="T70" fmla="*/ 13 w 19"/>
                <a:gd name="T71" fmla="*/ 106 h 134"/>
                <a:gd name="T72" fmla="*/ 12 w 19"/>
                <a:gd name="T73" fmla="*/ 108 h 134"/>
                <a:gd name="T74" fmla="*/ 12 w 19"/>
                <a:gd name="T75" fmla="*/ 111 h 134"/>
                <a:gd name="T76" fmla="*/ 11 w 19"/>
                <a:gd name="T77" fmla="*/ 113 h 134"/>
                <a:gd name="T78" fmla="*/ 9 w 19"/>
                <a:gd name="T79" fmla="*/ 115 h 134"/>
                <a:gd name="T80" fmla="*/ 9 w 19"/>
                <a:gd name="T81" fmla="*/ 118 h 134"/>
                <a:gd name="T82" fmla="*/ 8 w 19"/>
                <a:gd name="T83" fmla="*/ 120 h 134"/>
                <a:gd name="T84" fmla="*/ 7 w 19"/>
                <a:gd name="T85" fmla="*/ 122 h 134"/>
                <a:gd name="T86" fmla="*/ 6 w 19"/>
                <a:gd name="T87" fmla="*/ 125 h 134"/>
                <a:gd name="T88" fmla="*/ 6 w 19"/>
                <a:gd name="T89" fmla="*/ 127 h 134"/>
                <a:gd name="T90" fmla="*/ 5 w 19"/>
                <a:gd name="T91" fmla="*/ 129 h 134"/>
                <a:gd name="T92" fmla="*/ 4 w 19"/>
                <a:gd name="T93" fmla="*/ 131 h 134"/>
                <a:gd name="T94" fmla="*/ 2 w 19"/>
                <a:gd name="T9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34">
                  <a:moveTo>
                    <a:pt x="0" y="0"/>
                  </a:moveTo>
                  <a:lnTo>
                    <a:pt x="1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5" y="9"/>
                  </a:lnTo>
                  <a:lnTo>
                    <a:pt x="6" y="12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9" y="16"/>
                  </a:lnTo>
                  <a:lnTo>
                    <a:pt x="9" y="19"/>
                  </a:lnTo>
                  <a:lnTo>
                    <a:pt x="11" y="21"/>
                  </a:lnTo>
                  <a:lnTo>
                    <a:pt x="12" y="22"/>
                  </a:lnTo>
                  <a:lnTo>
                    <a:pt x="12" y="24"/>
                  </a:lnTo>
                  <a:lnTo>
                    <a:pt x="13" y="27"/>
                  </a:lnTo>
                  <a:lnTo>
                    <a:pt x="13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5" y="34"/>
                  </a:lnTo>
                  <a:lnTo>
                    <a:pt x="15" y="36"/>
                  </a:lnTo>
                  <a:lnTo>
                    <a:pt x="16" y="38"/>
                  </a:lnTo>
                  <a:lnTo>
                    <a:pt x="16" y="42"/>
                  </a:lnTo>
                  <a:lnTo>
                    <a:pt x="17" y="44"/>
                  </a:lnTo>
                  <a:lnTo>
                    <a:pt x="17" y="52"/>
                  </a:lnTo>
                  <a:lnTo>
                    <a:pt x="19" y="54"/>
                  </a:lnTo>
                  <a:lnTo>
                    <a:pt x="19" y="77"/>
                  </a:lnTo>
                  <a:lnTo>
                    <a:pt x="17" y="80"/>
                  </a:lnTo>
                  <a:lnTo>
                    <a:pt x="17" y="85"/>
                  </a:lnTo>
                  <a:lnTo>
                    <a:pt x="16" y="88"/>
                  </a:lnTo>
                  <a:lnTo>
                    <a:pt x="16" y="92"/>
                  </a:lnTo>
                  <a:lnTo>
                    <a:pt x="15" y="95"/>
                  </a:lnTo>
                  <a:lnTo>
                    <a:pt x="15" y="97"/>
                  </a:lnTo>
                  <a:lnTo>
                    <a:pt x="14" y="99"/>
                  </a:lnTo>
                  <a:lnTo>
                    <a:pt x="14" y="101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2" y="108"/>
                  </a:lnTo>
                  <a:lnTo>
                    <a:pt x="12" y="111"/>
                  </a:lnTo>
                  <a:lnTo>
                    <a:pt x="11" y="113"/>
                  </a:lnTo>
                  <a:lnTo>
                    <a:pt x="9" y="115"/>
                  </a:lnTo>
                  <a:lnTo>
                    <a:pt x="9" y="118"/>
                  </a:lnTo>
                  <a:lnTo>
                    <a:pt x="8" y="120"/>
                  </a:lnTo>
                  <a:lnTo>
                    <a:pt x="7" y="122"/>
                  </a:lnTo>
                  <a:lnTo>
                    <a:pt x="6" y="125"/>
                  </a:lnTo>
                  <a:lnTo>
                    <a:pt x="6" y="127"/>
                  </a:lnTo>
                  <a:lnTo>
                    <a:pt x="5" y="129"/>
                  </a:lnTo>
                  <a:lnTo>
                    <a:pt x="4" y="131"/>
                  </a:lnTo>
                  <a:lnTo>
                    <a:pt x="2" y="134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62" name="Line 758"/>
            <p:cNvSpPr>
              <a:spLocks noChangeShapeType="1"/>
            </p:cNvSpPr>
            <p:nvPr/>
          </p:nvSpPr>
          <p:spPr bwMode="auto">
            <a:xfrm>
              <a:off x="2153" y="3665"/>
              <a:ext cx="2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63" name="Line 759"/>
            <p:cNvSpPr>
              <a:spLocks noChangeShapeType="1"/>
            </p:cNvSpPr>
            <p:nvPr/>
          </p:nvSpPr>
          <p:spPr bwMode="auto">
            <a:xfrm>
              <a:off x="2153" y="3714"/>
              <a:ext cx="2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64" name="Freeform 760"/>
            <p:cNvSpPr>
              <a:spLocks/>
            </p:cNvSpPr>
            <p:nvPr/>
          </p:nvSpPr>
          <p:spPr bwMode="auto">
            <a:xfrm>
              <a:off x="2128" y="3683"/>
              <a:ext cx="26" cy="31"/>
            </a:xfrm>
            <a:custGeom>
              <a:avLst/>
              <a:gdLst>
                <a:gd name="T0" fmla="*/ 0 w 53"/>
                <a:gd name="T1" fmla="*/ 0 h 63"/>
                <a:gd name="T2" fmla="*/ 0 w 53"/>
                <a:gd name="T3" fmla="*/ 3 h 63"/>
                <a:gd name="T4" fmla="*/ 1 w 53"/>
                <a:gd name="T5" fmla="*/ 4 h 63"/>
                <a:gd name="T6" fmla="*/ 1 w 53"/>
                <a:gd name="T7" fmla="*/ 6 h 63"/>
                <a:gd name="T8" fmla="*/ 2 w 53"/>
                <a:gd name="T9" fmla="*/ 7 h 63"/>
                <a:gd name="T10" fmla="*/ 2 w 53"/>
                <a:gd name="T11" fmla="*/ 11 h 63"/>
                <a:gd name="T12" fmla="*/ 4 w 53"/>
                <a:gd name="T13" fmla="*/ 12 h 63"/>
                <a:gd name="T14" fmla="*/ 4 w 53"/>
                <a:gd name="T15" fmla="*/ 14 h 63"/>
                <a:gd name="T16" fmla="*/ 5 w 53"/>
                <a:gd name="T17" fmla="*/ 15 h 63"/>
                <a:gd name="T18" fmla="*/ 5 w 53"/>
                <a:gd name="T19" fmla="*/ 17 h 63"/>
                <a:gd name="T20" fmla="*/ 6 w 53"/>
                <a:gd name="T21" fmla="*/ 18 h 63"/>
                <a:gd name="T22" fmla="*/ 6 w 53"/>
                <a:gd name="T23" fmla="*/ 19 h 63"/>
                <a:gd name="T24" fmla="*/ 7 w 53"/>
                <a:gd name="T25" fmla="*/ 20 h 63"/>
                <a:gd name="T26" fmla="*/ 7 w 53"/>
                <a:gd name="T27" fmla="*/ 21 h 63"/>
                <a:gd name="T28" fmla="*/ 9 w 53"/>
                <a:gd name="T29" fmla="*/ 24 h 63"/>
                <a:gd name="T30" fmla="*/ 9 w 53"/>
                <a:gd name="T31" fmla="*/ 25 h 63"/>
                <a:gd name="T32" fmla="*/ 10 w 53"/>
                <a:gd name="T33" fmla="*/ 26 h 63"/>
                <a:gd name="T34" fmla="*/ 10 w 53"/>
                <a:gd name="T35" fmla="*/ 27 h 63"/>
                <a:gd name="T36" fmla="*/ 12 w 53"/>
                <a:gd name="T37" fmla="*/ 28 h 63"/>
                <a:gd name="T38" fmla="*/ 12 w 53"/>
                <a:gd name="T39" fmla="*/ 29 h 63"/>
                <a:gd name="T40" fmla="*/ 14 w 53"/>
                <a:gd name="T41" fmla="*/ 32 h 63"/>
                <a:gd name="T42" fmla="*/ 14 w 53"/>
                <a:gd name="T43" fmla="*/ 33 h 63"/>
                <a:gd name="T44" fmla="*/ 15 w 53"/>
                <a:gd name="T45" fmla="*/ 33 h 63"/>
                <a:gd name="T46" fmla="*/ 16 w 53"/>
                <a:gd name="T47" fmla="*/ 34 h 63"/>
                <a:gd name="T48" fmla="*/ 16 w 53"/>
                <a:gd name="T49" fmla="*/ 35 h 63"/>
                <a:gd name="T50" fmla="*/ 19 w 53"/>
                <a:gd name="T51" fmla="*/ 37 h 63"/>
                <a:gd name="T52" fmla="*/ 19 w 53"/>
                <a:gd name="T53" fmla="*/ 38 h 63"/>
                <a:gd name="T54" fmla="*/ 20 w 53"/>
                <a:gd name="T55" fmla="*/ 38 h 63"/>
                <a:gd name="T56" fmla="*/ 23 w 53"/>
                <a:gd name="T57" fmla="*/ 42 h 63"/>
                <a:gd name="T58" fmla="*/ 23 w 53"/>
                <a:gd name="T59" fmla="*/ 43 h 63"/>
                <a:gd name="T60" fmla="*/ 24 w 53"/>
                <a:gd name="T61" fmla="*/ 44 h 63"/>
                <a:gd name="T62" fmla="*/ 25 w 53"/>
                <a:gd name="T63" fmla="*/ 44 h 63"/>
                <a:gd name="T64" fmla="*/ 29 w 53"/>
                <a:gd name="T65" fmla="*/ 48 h 63"/>
                <a:gd name="T66" fmla="*/ 30 w 53"/>
                <a:gd name="T67" fmla="*/ 48 h 63"/>
                <a:gd name="T68" fmla="*/ 36 w 53"/>
                <a:gd name="T69" fmla="*/ 53 h 63"/>
                <a:gd name="T70" fmla="*/ 38 w 53"/>
                <a:gd name="T71" fmla="*/ 53 h 63"/>
                <a:gd name="T72" fmla="*/ 40 w 53"/>
                <a:gd name="T73" fmla="*/ 56 h 63"/>
                <a:gd name="T74" fmla="*/ 42 w 53"/>
                <a:gd name="T75" fmla="*/ 56 h 63"/>
                <a:gd name="T76" fmla="*/ 44 w 53"/>
                <a:gd name="T77" fmla="*/ 58 h 63"/>
                <a:gd name="T78" fmla="*/ 45 w 53"/>
                <a:gd name="T79" fmla="*/ 58 h 63"/>
                <a:gd name="T80" fmla="*/ 47 w 53"/>
                <a:gd name="T81" fmla="*/ 60 h 63"/>
                <a:gd name="T82" fmla="*/ 49 w 53"/>
                <a:gd name="T83" fmla="*/ 60 h 63"/>
                <a:gd name="T84" fmla="*/ 51 w 53"/>
                <a:gd name="T85" fmla="*/ 62 h 63"/>
                <a:gd name="T86" fmla="*/ 52 w 53"/>
                <a:gd name="T87" fmla="*/ 62 h 63"/>
                <a:gd name="T88" fmla="*/ 53 w 53"/>
                <a:gd name="T8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" h="63">
                  <a:moveTo>
                    <a:pt x="0" y="0"/>
                  </a:moveTo>
                  <a:lnTo>
                    <a:pt x="0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2" y="7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5" y="15"/>
                  </a:lnTo>
                  <a:lnTo>
                    <a:pt x="5" y="17"/>
                  </a:lnTo>
                  <a:lnTo>
                    <a:pt x="6" y="18"/>
                  </a:lnTo>
                  <a:lnTo>
                    <a:pt x="6" y="19"/>
                  </a:lnTo>
                  <a:lnTo>
                    <a:pt x="7" y="20"/>
                  </a:lnTo>
                  <a:lnTo>
                    <a:pt x="7" y="21"/>
                  </a:lnTo>
                  <a:lnTo>
                    <a:pt x="9" y="24"/>
                  </a:lnTo>
                  <a:lnTo>
                    <a:pt x="9" y="25"/>
                  </a:lnTo>
                  <a:lnTo>
                    <a:pt x="10" y="26"/>
                  </a:lnTo>
                  <a:lnTo>
                    <a:pt x="10" y="27"/>
                  </a:lnTo>
                  <a:lnTo>
                    <a:pt x="12" y="28"/>
                  </a:lnTo>
                  <a:lnTo>
                    <a:pt x="12" y="29"/>
                  </a:lnTo>
                  <a:lnTo>
                    <a:pt x="14" y="32"/>
                  </a:lnTo>
                  <a:lnTo>
                    <a:pt x="14" y="33"/>
                  </a:lnTo>
                  <a:lnTo>
                    <a:pt x="15" y="33"/>
                  </a:lnTo>
                  <a:lnTo>
                    <a:pt x="16" y="34"/>
                  </a:lnTo>
                  <a:lnTo>
                    <a:pt x="16" y="35"/>
                  </a:lnTo>
                  <a:lnTo>
                    <a:pt x="19" y="37"/>
                  </a:lnTo>
                  <a:lnTo>
                    <a:pt x="19" y="38"/>
                  </a:lnTo>
                  <a:lnTo>
                    <a:pt x="20" y="38"/>
                  </a:lnTo>
                  <a:lnTo>
                    <a:pt x="23" y="42"/>
                  </a:lnTo>
                  <a:lnTo>
                    <a:pt x="23" y="43"/>
                  </a:lnTo>
                  <a:lnTo>
                    <a:pt x="24" y="44"/>
                  </a:lnTo>
                  <a:lnTo>
                    <a:pt x="25" y="44"/>
                  </a:lnTo>
                  <a:lnTo>
                    <a:pt x="29" y="48"/>
                  </a:lnTo>
                  <a:lnTo>
                    <a:pt x="30" y="48"/>
                  </a:lnTo>
                  <a:lnTo>
                    <a:pt x="36" y="53"/>
                  </a:lnTo>
                  <a:lnTo>
                    <a:pt x="38" y="53"/>
                  </a:lnTo>
                  <a:lnTo>
                    <a:pt x="40" y="56"/>
                  </a:lnTo>
                  <a:lnTo>
                    <a:pt x="42" y="56"/>
                  </a:lnTo>
                  <a:lnTo>
                    <a:pt x="44" y="58"/>
                  </a:lnTo>
                  <a:lnTo>
                    <a:pt x="45" y="58"/>
                  </a:lnTo>
                  <a:lnTo>
                    <a:pt x="47" y="60"/>
                  </a:lnTo>
                  <a:lnTo>
                    <a:pt x="49" y="60"/>
                  </a:lnTo>
                  <a:lnTo>
                    <a:pt x="51" y="62"/>
                  </a:lnTo>
                  <a:lnTo>
                    <a:pt x="52" y="62"/>
                  </a:lnTo>
                  <a:lnTo>
                    <a:pt x="53" y="63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65" name="Freeform 761"/>
            <p:cNvSpPr>
              <a:spLocks/>
            </p:cNvSpPr>
            <p:nvPr/>
          </p:nvSpPr>
          <p:spPr bwMode="auto">
            <a:xfrm>
              <a:off x="2128" y="3635"/>
              <a:ext cx="26" cy="30"/>
            </a:xfrm>
            <a:custGeom>
              <a:avLst/>
              <a:gdLst>
                <a:gd name="T0" fmla="*/ 0 w 53"/>
                <a:gd name="T1" fmla="*/ 0 h 60"/>
                <a:gd name="T2" fmla="*/ 0 w 53"/>
                <a:gd name="T3" fmla="*/ 1 h 60"/>
                <a:gd name="T4" fmla="*/ 1 w 53"/>
                <a:gd name="T5" fmla="*/ 2 h 60"/>
                <a:gd name="T6" fmla="*/ 1 w 53"/>
                <a:gd name="T7" fmla="*/ 4 h 60"/>
                <a:gd name="T8" fmla="*/ 2 w 53"/>
                <a:gd name="T9" fmla="*/ 6 h 60"/>
                <a:gd name="T10" fmla="*/ 2 w 53"/>
                <a:gd name="T11" fmla="*/ 7 h 60"/>
                <a:gd name="T12" fmla="*/ 4 w 53"/>
                <a:gd name="T13" fmla="*/ 8 h 60"/>
                <a:gd name="T14" fmla="*/ 4 w 53"/>
                <a:gd name="T15" fmla="*/ 9 h 60"/>
                <a:gd name="T16" fmla="*/ 5 w 53"/>
                <a:gd name="T17" fmla="*/ 10 h 60"/>
                <a:gd name="T18" fmla="*/ 5 w 53"/>
                <a:gd name="T19" fmla="*/ 12 h 60"/>
                <a:gd name="T20" fmla="*/ 6 w 53"/>
                <a:gd name="T21" fmla="*/ 14 h 60"/>
                <a:gd name="T22" fmla="*/ 6 w 53"/>
                <a:gd name="T23" fmla="*/ 15 h 60"/>
                <a:gd name="T24" fmla="*/ 7 w 53"/>
                <a:gd name="T25" fmla="*/ 15 h 60"/>
                <a:gd name="T26" fmla="*/ 7 w 53"/>
                <a:gd name="T27" fmla="*/ 16 h 60"/>
                <a:gd name="T28" fmla="*/ 9 w 53"/>
                <a:gd name="T29" fmla="*/ 18 h 60"/>
                <a:gd name="T30" fmla="*/ 9 w 53"/>
                <a:gd name="T31" fmla="*/ 19 h 60"/>
                <a:gd name="T32" fmla="*/ 10 w 53"/>
                <a:gd name="T33" fmla="*/ 21 h 60"/>
                <a:gd name="T34" fmla="*/ 10 w 53"/>
                <a:gd name="T35" fmla="*/ 22 h 60"/>
                <a:gd name="T36" fmla="*/ 12 w 53"/>
                <a:gd name="T37" fmla="*/ 23 h 60"/>
                <a:gd name="T38" fmla="*/ 12 w 53"/>
                <a:gd name="T39" fmla="*/ 24 h 60"/>
                <a:gd name="T40" fmla="*/ 13 w 53"/>
                <a:gd name="T41" fmla="*/ 24 h 60"/>
                <a:gd name="T42" fmla="*/ 14 w 53"/>
                <a:gd name="T43" fmla="*/ 25 h 60"/>
                <a:gd name="T44" fmla="*/ 14 w 53"/>
                <a:gd name="T45" fmla="*/ 26 h 60"/>
                <a:gd name="T46" fmla="*/ 16 w 53"/>
                <a:gd name="T47" fmla="*/ 29 h 60"/>
                <a:gd name="T48" fmla="*/ 16 w 53"/>
                <a:gd name="T49" fmla="*/ 30 h 60"/>
                <a:gd name="T50" fmla="*/ 17 w 53"/>
                <a:gd name="T51" fmla="*/ 31 h 60"/>
                <a:gd name="T52" fmla="*/ 19 w 53"/>
                <a:gd name="T53" fmla="*/ 31 h 60"/>
                <a:gd name="T54" fmla="*/ 19 w 53"/>
                <a:gd name="T55" fmla="*/ 32 h 60"/>
                <a:gd name="T56" fmla="*/ 21 w 53"/>
                <a:gd name="T57" fmla="*/ 34 h 60"/>
                <a:gd name="T58" fmla="*/ 21 w 53"/>
                <a:gd name="T59" fmla="*/ 36 h 60"/>
                <a:gd name="T60" fmla="*/ 22 w 53"/>
                <a:gd name="T61" fmla="*/ 36 h 60"/>
                <a:gd name="T62" fmla="*/ 25 w 53"/>
                <a:gd name="T63" fmla="*/ 39 h 60"/>
                <a:gd name="T64" fmla="*/ 25 w 53"/>
                <a:gd name="T65" fmla="*/ 40 h 60"/>
                <a:gd name="T66" fmla="*/ 27 w 53"/>
                <a:gd name="T67" fmla="*/ 40 h 60"/>
                <a:gd name="T68" fmla="*/ 34 w 53"/>
                <a:gd name="T69" fmla="*/ 47 h 60"/>
                <a:gd name="T70" fmla="*/ 35 w 53"/>
                <a:gd name="T71" fmla="*/ 47 h 60"/>
                <a:gd name="T72" fmla="*/ 37 w 53"/>
                <a:gd name="T73" fmla="*/ 49 h 60"/>
                <a:gd name="T74" fmla="*/ 38 w 53"/>
                <a:gd name="T75" fmla="*/ 49 h 60"/>
                <a:gd name="T76" fmla="*/ 40 w 53"/>
                <a:gd name="T77" fmla="*/ 52 h 60"/>
                <a:gd name="T78" fmla="*/ 42 w 53"/>
                <a:gd name="T79" fmla="*/ 52 h 60"/>
                <a:gd name="T80" fmla="*/ 44 w 53"/>
                <a:gd name="T81" fmla="*/ 54 h 60"/>
                <a:gd name="T82" fmla="*/ 45 w 53"/>
                <a:gd name="T83" fmla="*/ 54 h 60"/>
                <a:gd name="T84" fmla="*/ 47 w 53"/>
                <a:gd name="T85" fmla="*/ 56 h 60"/>
                <a:gd name="T86" fmla="*/ 49 w 53"/>
                <a:gd name="T87" fmla="*/ 56 h 60"/>
                <a:gd name="T88" fmla="*/ 51 w 53"/>
                <a:gd name="T89" fmla="*/ 59 h 60"/>
                <a:gd name="T90" fmla="*/ 52 w 53"/>
                <a:gd name="T91" fmla="*/ 59 h 60"/>
                <a:gd name="T92" fmla="*/ 53 w 53"/>
                <a:gd name="T9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" h="60"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2" y="6"/>
                  </a:lnTo>
                  <a:lnTo>
                    <a:pt x="2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6" y="14"/>
                  </a:lnTo>
                  <a:lnTo>
                    <a:pt x="6" y="15"/>
                  </a:lnTo>
                  <a:lnTo>
                    <a:pt x="7" y="15"/>
                  </a:lnTo>
                  <a:lnTo>
                    <a:pt x="7" y="16"/>
                  </a:lnTo>
                  <a:lnTo>
                    <a:pt x="9" y="18"/>
                  </a:lnTo>
                  <a:lnTo>
                    <a:pt x="9" y="19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3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4" y="25"/>
                  </a:lnTo>
                  <a:lnTo>
                    <a:pt x="14" y="26"/>
                  </a:lnTo>
                  <a:lnTo>
                    <a:pt x="16" y="29"/>
                  </a:lnTo>
                  <a:lnTo>
                    <a:pt x="16" y="30"/>
                  </a:lnTo>
                  <a:lnTo>
                    <a:pt x="17" y="31"/>
                  </a:lnTo>
                  <a:lnTo>
                    <a:pt x="19" y="31"/>
                  </a:lnTo>
                  <a:lnTo>
                    <a:pt x="19" y="32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2" y="36"/>
                  </a:lnTo>
                  <a:lnTo>
                    <a:pt x="25" y="39"/>
                  </a:lnTo>
                  <a:lnTo>
                    <a:pt x="25" y="40"/>
                  </a:lnTo>
                  <a:lnTo>
                    <a:pt x="27" y="40"/>
                  </a:lnTo>
                  <a:lnTo>
                    <a:pt x="34" y="47"/>
                  </a:lnTo>
                  <a:lnTo>
                    <a:pt x="35" y="47"/>
                  </a:lnTo>
                  <a:lnTo>
                    <a:pt x="37" y="49"/>
                  </a:lnTo>
                  <a:lnTo>
                    <a:pt x="38" y="49"/>
                  </a:lnTo>
                  <a:lnTo>
                    <a:pt x="40" y="52"/>
                  </a:lnTo>
                  <a:lnTo>
                    <a:pt x="42" y="52"/>
                  </a:lnTo>
                  <a:lnTo>
                    <a:pt x="44" y="54"/>
                  </a:lnTo>
                  <a:lnTo>
                    <a:pt x="45" y="54"/>
                  </a:lnTo>
                  <a:lnTo>
                    <a:pt x="47" y="56"/>
                  </a:lnTo>
                  <a:lnTo>
                    <a:pt x="49" y="56"/>
                  </a:lnTo>
                  <a:lnTo>
                    <a:pt x="51" y="59"/>
                  </a:lnTo>
                  <a:lnTo>
                    <a:pt x="52" y="59"/>
                  </a:lnTo>
                  <a:lnTo>
                    <a:pt x="53" y="6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66" name="Rectangle 762"/>
            <p:cNvSpPr>
              <a:spLocks noChangeArrowheads="1"/>
            </p:cNvSpPr>
            <p:nvPr/>
          </p:nvSpPr>
          <p:spPr bwMode="auto">
            <a:xfrm>
              <a:off x="2436" y="3665"/>
              <a:ext cx="2504" cy="4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67" name="Rectangle 763"/>
            <p:cNvSpPr>
              <a:spLocks noChangeArrowheads="1"/>
            </p:cNvSpPr>
            <p:nvPr/>
          </p:nvSpPr>
          <p:spPr bwMode="auto">
            <a:xfrm>
              <a:off x="2531" y="3764"/>
              <a:ext cx="2409" cy="6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68" name="Freeform 764"/>
            <p:cNvSpPr>
              <a:spLocks/>
            </p:cNvSpPr>
            <p:nvPr/>
          </p:nvSpPr>
          <p:spPr bwMode="auto">
            <a:xfrm>
              <a:off x="4906" y="3764"/>
              <a:ext cx="69" cy="69"/>
            </a:xfrm>
            <a:custGeom>
              <a:avLst/>
              <a:gdLst>
                <a:gd name="T0" fmla="*/ 0 w 137"/>
                <a:gd name="T1" fmla="*/ 69 h 138"/>
                <a:gd name="T2" fmla="*/ 1 w 137"/>
                <a:gd name="T3" fmla="*/ 83 h 138"/>
                <a:gd name="T4" fmla="*/ 5 w 137"/>
                <a:gd name="T5" fmla="*/ 95 h 138"/>
                <a:gd name="T6" fmla="*/ 11 w 137"/>
                <a:gd name="T7" fmla="*/ 107 h 138"/>
                <a:gd name="T8" fmla="*/ 20 w 137"/>
                <a:gd name="T9" fmla="*/ 117 h 138"/>
                <a:gd name="T10" fmla="*/ 30 w 137"/>
                <a:gd name="T11" fmla="*/ 127 h 138"/>
                <a:gd name="T12" fmla="*/ 41 w 137"/>
                <a:gd name="T13" fmla="*/ 132 h 138"/>
                <a:gd name="T14" fmla="*/ 54 w 137"/>
                <a:gd name="T15" fmla="*/ 137 h 138"/>
                <a:gd name="T16" fmla="*/ 68 w 137"/>
                <a:gd name="T17" fmla="*/ 138 h 138"/>
                <a:gd name="T18" fmla="*/ 81 w 137"/>
                <a:gd name="T19" fmla="*/ 137 h 138"/>
                <a:gd name="T20" fmla="*/ 94 w 137"/>
                <a:gd name="T21" fmla="*/ 132 h 138"/>
                <a:gd name="T22" fmla="*/ 106 w 137"/>
                <a:gd name="T23" fmla="*/ 127 h 138"/>
                <a:gd name="T24" fmla="*/ 116 w 137"/>
                <a:gd name="T25" fmla="*/ 117 h 138"/>
                <a:gd name="T26" fmla="*/ 125 w 137"/>
                <a:gd name="T27" fmla="*/ 107 h 138"/>
                <a:gd name="T28" fmla="*/ 131 w 137"/>
                <a:gd name="T29" fmla="*/ 95 h 138"/>
                <a:gd name="T30" fmla="*/ 136 w 137"/>
                <a:gd name="T31" fmla="*/ 83 h 138"/>
                <a:gd name="T32" fmla="*/ 137 w 137"/>
                <a:gd name="T33" fmla="*/ 69 h 138"/>
                <a:gd name="T34" fmla="*/ 136 w 137"/>
                <a:gd name="T35" fmla="*/ 55 h 138"/>
                <a:gd name="T36" fmla="*/ 131 w 137"/>
                <a:gd name="T37" fmla="*/ 42 h 138"/>
                <a:gd name="T38" fmla="*/ 125 w 137"/>
                <a:gd name="T39" fmla="*/ 31 h 138"/>
                <a:gd name="T40" fmla="*/ 116 w 137"/>
                <a:gd name="T41" fmla="*/ 21 h 138"/>
                <a:gd name="T42" fmla="*/ 106 w 137"/>
                <a:gd name="T43" fmla="*/ 11 h 138"/>
                <a:gd name="T44" fmla="*/ 94 w 137"/>
                <a:gd name="T45" fmla="*/ 6 h 138"/>
                <a:gd name="T46" fmla="*/ 81 w 137"/>
                <a:gd name="T47" fmla="*/ 1 h 138"/>
                <a:gd name="T48" fmla="*/ 68 w 137"/>
                <a:gd name="T49" fmla="*/ 0 h 138"/>
                <a:gd name="T50" fmla="*/ 54 w 137"/>
                <a:gd name="T51" fmla="*/ 1 h 138"/>
                <a:gd name="T52" fmla="*/ 41 w 137"/>
                <a:gd name="T53" fmla="*/ 6 h 138"/>
                <a:gd name="T54" fmla="*/ 30 w 137"/>
                <a:gd name="T55" fmla="*/ 11 h 138"/>
                <a:gd name="T56" fmla="*/ 20 w 137"/>
                <a:gd name="T57" fmla="*/ 21 h 138"/>
                <a:gd name="T58" fmla="*/ 11 w 137"/>
                <a:gd name="T59" fmla="*/ 31 h 138"/>
                <a:gd name="T60" fmla="*/ 5 w 137"/>
                <a:gd name="T61" fmla="*/ 42 h 138"/>
                <a:gd name="T62" fmla="*/ 1 w 137"/>
                <a:gd name="T63" fmla="*/ 55 h 138"/>
                <a:gd name="T64" fmla="*/ 0 w 137"/>
                <a:gd name="T65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7" h="138">
                  <a:moveTo>
                    <a:pt x="0" y="69"/>
                  </a:moveTo>
                  <a:lnTo>
                    <a:pt x="1" y="83"/>
                  </a:lnTo>
                  <a:lnTo>
                    <a:pt x="5" y="95"/>
                  </a:lnTo>
                  <a:lnTo>
                    <a:pt x="11" y="107"/>
                  </a:lnTo>
                  <a:lnTo>
                    <a:pt x="20" y="117"/>
                  </a:lnTo>
                  <a:lnTo>
                    <a:pt x="30" y="127"/>
                  </a:lnTo>
                  <a:lnTo>
                    <a:pt x="41" y="132"/>
                  </a:lnTo>
                  <a:lnTo>
                    <a:pt x="54" y="137"/>
                  </a:lnTo>
                  <a:lnTo>
                    <a:pt x="68" y="138"/>
                  </a:lnTo>
                  <a:lnTo>
                    <a:pt x="81" y="137"/>
                  </a:lnTo>
                  <a:lnTo>
                    <a:pt x="94" y="132"/>
                  </a:lnTo>
                  <a:lnTo>
                    <a:pt x="106" y="127"/>
                  </a:lnTo>
                  <a:lnTo>
                    <a:pt x="116" y="117"/>
                  </a:lnTo>
                  <a:lnTo>
                    <a:pt x="125" y="107"/>
                  </a:lnTo>
                  <a:lnTo>
                    <a:pt x="131" y="95"/>
                  </a:lnTo>
                  <a:lnTo>
                    <a:pt x="136" y="83"/>
                  </a:lnTo>
                  <a:lnTo>
                    <a:pt x="137" y="69"/>
                  </a:lnTo>
                  <a:lnTo>
                    <a:pt x="136" y="55"/>
                  </a:lnTo>
                  <a:lnTo>
                    <a:pt x="131" y="42"/>
                  </a:lnTo>
                  <a:lnTo>
                    <a:pt x="125" y="31"/>
                  </a:lnTo>
                  <a:lnTo>
                    <a:pt x="116" y="21"/>
                  </a:lnTo>
                  <a:lnTo>
                    <a:pt x="106" y="11"/>
                  </a:lnTo>
                  <a:lnTo>
                    <a:pt x="94" y="6"/>
                  </a:lnTo>
                  <a:lnTo>
                    <a:pt x="81" y="1"/>
                  </a:lnTo>
                  <a:lnTo>
                    <a:pt x="68" y="0"/>
                  </a:lnTo>
                  <a:lnTo>
                    <a:pt x="54" y="1"/>
                  </a:lnTo>
                  <a:lnTo>
                    <a:pt x="41" y="6"/>
                  </a:lnTo>
                  <a:lnTo>
                    <a:pt x="30" y="11"/>
                  </a:lnTo>
                  <a:lnTo>
                    <a:pt x="20" y="21"/>
                  </a:lnTo>
                  <a:lnTo>
                    <a:pt x="11" y="31"/>
                  </a:lnTo>
                  <a:lnTo>
                    <a:pt x="5" y="42"/>
                  </a:lnTo>
                  <a:lnTo>
                    <a:pt x="1" y="55"/>
                  </a:lnTo>
                  <a:lnTo>
                    <a:pt x="0" y="69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69" name="Line 765"/>
            <p:cNvSpPr>
              <a:spLocks noChangeShapeType="1"/>
            </p:cNvSpPr>
            <p:nvPr/>
          </p:nvSpPr>
          <p:spPr bwMode="auto">
            <a:xfrm>
              <a:off x="4886" y="3797"/>
              <a:ext cx="1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70" name="Line 766"/>
            <p:cNvSpPr>
              <a:spLocks noChangeShapeType="1"/>
            </p:cNvSpPr>
            <p:nvPr/>
          </p:nvSpPr>
          <p:spPr bwMode="auto">
            <a:xfrm>
              <a:off x="4940" y="3752"/>
              <a:ext cx="1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71" name="Freeform 767"/>
            <p:cNvSpPr>
              <a:spLocks/>
            </p:cNvSpPr>
            <p:nvPr/>
          </p:nvSpPr>
          <p:spPr bwMode="auto">
            <a:xfrm>
              <a:off x="4917" y="3665"/>
              <a:ext cx="48" cy="48"/>
            </a:xfrm>
            <a:custGeom>
              <a:avLst/>
              <a:gdLst>
                <a:gd name="T0" fmla="*/ 0 w 95"/>
                <a:gd name="T1" fmla="*/ 47 h 95"/>
                <a:gd name="T2" fmla="*/ 1 w 95"/>
                <a:gd name="T3" fmla="*/ 56 h 95"/>
                <a:gd name="T4" fmla="*/ 3 w 95"/>
                <a:gd name="T5" fmla="*/ 65 h 95"/>
                <a:gd name="T6" fmla="*/ 8 w 95"/>
                <a:gd name="T7" fmla="*/ 73 h 95"/>
                <a:gd name="T8" fmla="*/ 13 w 95"/>
                <a:gd name="T9" fmla="*/ 82 h 95"/>
                <a:gd name="T10" fmla="*/ 21 w 95"/>
                <a:gd name="T11" fmla="*/ 87 h 95"/>
                <a:gd name="T12" fmla="*/ 29 w 95"/>
                <a:gd name="T13" fmla="*/ 92 h 95"/>
                <a:gd name="T14" fmla="*/ 39 w 95"/>
                <a:gd name="T15" fmla="*/ 94 h 95"/>
                <a:gd name="T16" fmla="*/ 48 w 95"/>
                <a:gd name="T17" fmla="*/ 95 h 95"/>
                <a:gd name="T18" fmla="*/ 57 w 95"/>
                <a:gd name="T19" fmla="*/ 94 h 95"/>
                <a:gd name="T20" fmla="*/ 66 w 95"/>
                <a:gd name="T21" fmla="*/ 92 h 95"/>
                <a:gd name="T22" fmla="*/ 74 w 95"/>
                <a:gd name="T23" fmla="*/ 87 h 95"/>
                <a:gd name="T24" fmla="*/ 81 w 95"/>
                <a:gd name="T25" fmla="*/ 82 h 95"/>
                <a:gd name="T26" fmla="*/ 87 w 95"/>
                <a:gd name="T27" fmla="*/ 73 h 95"/>
                <a:gd name="T28" fmla="*/ 92 w 95"/>
                <a:gd name="T29" fmla="*/ 65 h 95"/>
                <a:gd name="T30" fmla="*/ 94 w 95"/>
                <a:gd name="T31" fmla="*/ 56 h 95"/>
                <a:gd name="T32" fmla="*/ 95 w 95"/>
                <a:gd name="T33" fmla="*/ 47 h 95"/>
                <a:gd name="T34" fmla="*/ 94 w 95"/>
                <a:gd name="T35" fmla="*/ 38 h 95"/>
                <a:gd name="T36" fmla="*/ 92 w 95"/>
                <a:gd name="T37" fmla="*/ 29 h 95"/>
                <a:gd name="T38" fmla="*/ 87 w 95"/>
                <a:gd name="T39" fmla="*/ 20 h 95"/>
                <a:gd name="T40" fmla="*/ 81 w 95"/>
                <a:gd name="T41" fmla="*/ 14 h 95"/>
                <a:gd name="T42" fmla="*/ 74 w 95"/>
                <a:gd name="T43" fmla="*/ 8 h 95"/>
                <a:gd name="T44" fmla="*/ 66 w 95"/>
                <a:gd name="T45" fmla="*/ 3 h 95"/>
                <a:gd name="T46" fmla="*/ 57 w 95"/>
                <a:gd name="T47" fmla="*/ 1 h 95"/>
                <a:gd name="T48" fmla="*/ 48 w 95"/>
                <a:gd name="T49" fmla="*/ 0 h 95"/>
                <a:gd name="T50" fmla="*/ 39 w 95"/>
                <a:gd name="T51" fmla="*/ 1 h 95"/>
                <a:gd name="T52" fmla="*/ 29 w 95"/>
                <a:gd name="T53" fmla="*/ 3 h 95"/>
                <a:gd name="T54" fmla="*/ 21 w 95"/>
                <a:gd name="T55" fmla="*/ 8 h 95"/>
                <a:gd name="T56" fmla="*/ 13 w 95"/>
                <a:gd name="T57" fmla="*/ 14 h 95"/>
                <a:gd name="T58" fmla="*/ 8 w 95"/>
                <a:gd name="T59" fmla="*/ 20 h 95"/>
                <a:gd name="T60" fmla="*/ 3 w 95"/>
                <a:gd name="T61" fmla="*/ 29 h 95"/>
                <a:gd name="T62" fmla="*/ 1 w 95"/>
                <a:gd name="T63" fmla="*/ 38 h 95"/>
                <a:gd name="T64" fmla="*/ 0 w 95"/>
                <a:gd name="T6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" h="95">
                  <a:moveTo>
                    <a:pt x="0" y="47"/>
                  </a:moveTo>
                  <a:lnTo>
                    <a:pt x="1" y="56"/>
                  </a:lnTo>
                  <a:lnTo>
                    <a:pt x="3" y="65"/>
                  </a:lnTo>
                  <a:lnTo>
                    <a:pt x="8" y="73"/>
                  </a:lnTo>
                  <a:lnTo>
                    <a:pt x="13" y="82"/>
                  </a:lnTo>
                  <a:lnTo>
                    <a:pt x="21" y="87"/>
                  </a:lnTo>
                  <a:lnTo>
                    <a:pt x="29" y="92"/>
                  </a:lnTo>
                  <a:lnTo>
                    <a:pt x="39" y="94"/>
                  </a:lnTo>
                  <a:lnTo>
                    <a:pt x="48" y="95"/>
                  </a:lnTo>
                  <a:lnTo>
                    <a:pt x="57" y="94"/>
                  </a:lnTo>
                  <a:lnTo>
                    <a:pt x="66" y="92"/>
                  </a:lnTo>
                  <a:lnTo>
                    <a:pt x="74" y="87"/>
                  </a:lnTo>
                  <a:lnTo>
                    <a:pt x="81" y="82"/>
                  </a:lnTo>
                  <a:lnTo>
                    <a:pt x="87" y="73"/>
                  </a:lnTo>
                  <a:lnTo>
                    <a:pt x="92" y="65"/>
                  </a:lnTo>
                  <a:lnTo>
                    <a:pt x="94" y="56"/>
                  </a:lnTo>
                  <a:lnTo>
                    <a:pt x="95" y="47"/>
                  </a:lnTo>
                  <a:lnTo>
                    <a:pt x="94" y="38"/>
                  </a:lnTo>
                  <a:lnTo>
                    <a:pt x="92" y="29"/>
                  </a:lnTo>
                  <a:lnTo>
                    <a:pt x="87" y="20"/>
                  </a:lnTo>
                  <a:lnTo>
                    <a:pt x="81" y="14"/>
                  </a:lnTo>
                  <a:lnTo>
                    <a:pt x="74" y="8"/>
                  </a:lnTo>
                  <a:lnTo>
                    <a:pt x="66" y="3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39" y="1"/>
                  </a:lnTo>
                  <a:lnTo>
                    <a:pt x="29" y="3"/>
                  </a:lnTo>
                  <a:lnTo>
                    <a:pt x="21" y="8"/>
                  </a:lnTo>
                  <a:lnTo>
                    <a:pt x="13" y="14"/>
                  </a:lnTo>
                  <a:lnTo>
                    <a:pt x="8" y="20"/>
                  </a:lnTo>
                  <a:lnTo>
                    <a:pt x="3" y="29"/>
                  </a:lnTo>
                  <a:lnTo>
                    <a:pt x="1" y="38"/>
                  </a:lnTo>
                  <a:lnTo>
                    <a:pt x="0" y="47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72" name="Line 768"/>
            <p:cNvSpPr>
              <a:spLocks noChangeShapeType="1"/>
            </p:cNvSpPr>
            <p:nvPr/>
          </p:nvSpPr>
          <p:spPr bwMode="auto">
            <a:xfrm>
              <a:off x="4895" y="3690"/>
              <a:ext cx="9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73" name="Line 769"/>
            <p:cNvSpPr>
              <a:spLocks noChangeShapeType="1"/>
            </p:cNvSpPr>
            <p:nvPr/>
          </p:nvSpPr>
          <p:spPr bwMode="auto">
            <a:xfrm>
              <a:off x="4940" y="3654"/>
              <a:ext cx="1" cy="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74" name="Line 770"/>
            <p:cNvSpPr>
              <a:spLocks noChangeShapeType="1"/>
            </p:cNvSpPr>
            <p:nvPr/>
          </p:nvSpPr>
          <p:spPr bwMode="auto">
            <a:xfrm>
              <a:off x="5018" y="3742"/>
              <a:ext cx="1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75" name="Line 771"/>
            <p:cNvSpPr>
              <a:spLocks noChangeShapeType="1"/>
            </p:cNvSpPr>
            <p:nvPr/>
          </p:nvSpPr>
          <p:spPr bwMode="auto">
            <a:xfrm>
              <a:off x="5076" y="3689"/>
              <a:ext cx="1" cy="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76" name="Freeform 772"/>
            <p:cNvSpPr>
              <a:spLocks/>
            </p:cNvSpPr>
            <p:nvPr/>
          </p:nvSpPr>
          <p:spPr bwMode="auto">
            <a:xfrm>
              <a:off x="5041" y="3707"/>
              <a:ext cx="70" cy="70"/>
            </a:xfrm>
            <a:custGeom>
              <a:avLst/>
              <a:gdLst>
                <a:gd name="T0" fmla="*/ 0 w 140"/>
                <a:gd name="T1" fmla="*/ 69 h 138"/>
                <a:gd name="T2" fmla="*/ 1 w 140"/>
                <a:gd name="T3" fmla="*/ 83 h 138"/>
                <a:gd name="T4" fmla="*/ 6 w 140"/>
                <a:gd name="T5" fmla="*/ 95 h 138"/>
                <a:gd name="T6" fmla="*/ 12 w 140"/>
                <a:gd name="T7" fmla="*/ 107 h 138"/>
                <a:gd name="T8" fmla="*/ 21 w 140"/>
                <a:gd name="T9" fmla="*/ 117 h 138"/>
                <a:gd name="T10" fmla="*/ 31 w 140"/>
                <a:gd name="T11" fmla="*/ 127 h 138"/>
                <a:gd name="T12" fmla="*/ 43 w 140"/>
                <a:gd name="T13" fmla="*/ 132 h 138"/>
                <a:gd name="T14" fmla="*/ 56 w 140"/>
                <a:gd name="T15" fmla="*/ 137 h 138"/>
                <a:gd name="T16" fmla="*/ 69 w 140"/>
                <a:gd name="T17" fmla="*/ 138 h 138"/>
                <a:gd name="T18" fmla="*/ 83 w 140"/>
                <a:gd name="T19" fmla="*/ 137 h 138"/>
                <a:gd name="T20" fmla="*/ 97 w 140"/>
                <a:gd name="T21" fmla="*/ 132 h 138"/>
                <a:gd name="T22" fmla="*/ 109 w 140"/>
                <a:gd name="T23" fmla="*/ 127 h 138"/>
                <a:gd name="T24" fmla="*/ 119 w 140"/>
                <a:gd name="T25" fmla="*/ 117 h 138"/>
                <a:gd name="T26" fmla="*/ 128 w 140"/>
                <a:gd name="T27" fmla="*/ 107 h 138"/>
                <a:gd name="T28" fmla="*/ 134 w 140"/>
                <a:gd name="T29" fmla="*/ 95 h 138"/>
                <a:gd name="T30" fmla="*/ 139 w 140"/>
                <a:gd name="T31" fmla="*/ 83 h 138"/>
                <a:gd name="T32" fmla="*/ 140 w 140"/>
                <a:gd name="T33" fmla="*/ 69 h 138"/>
                <a:gd name="T34" fmla="*/ 139 w 140"/>
                <a:gd name="T35" fmla="*/ 55 h 138"/>
                <a:gd name="T36" fmla="*/ 134 w 140"/>
                <a:gd name="T37" fmla="*/ 42 h 138"/>
                <a:gd name="T38" fmla="*/ 128 w 140"/>
                <a:gd name="T39" fmla="*/ 31 h 138"/>
                <a:gd name="T40" fmla="*/ 119 w 140"/>
                <a:gd name="T41" fmla="*/ 21 h 138"/>
                <a:gd name="T42" fmla="*/ 109 w 140"/>
                <a:gd name="T43" fmla="*/ 11 h 138"/>
                <a:gd name="T44" fmla="*/ 97 w 140"/>
                <a:gd name="T45" fmla="*/ 6 h 138"/>
                <a:gd name="T46" fmla="*/ 83 w 140"/>
                <a:gd name="T47" fmla="*/ 1 h 138"/>
                <a:gd name="T48" fmla="*/ 69 w 140"/>
                <a:gd name="T49" fmla="*/ 0 h 138"/>
                <a:gd name="T50" fmla="*/ 56 w 140"/>
                <a:gd name="T51" fmla="*/ 1 h 138"/>
                <a:gd name="T52" fmla="*/ 43 w 140"/>
                <a:gd name="T53" fmla="*/ 6 h 138"/>
                <a:gd name="T54" fmla="*/ 31 w 140"/>
                <a:gd name="T55" fmla="*/ 11 h 138"/>
                <a:gd name="T56" fmla="*/ 21 w 140"/>
                <a:gd name="T57" fmla="*/ 21 h 138"/>
                <a:gd name="T58" fmla="*/ 12 w 140"/>
                <a:gd name="T59" fmla="*/ 31 h 138"/>
                <a:gd name="T60" fmla="*/ 6 w 140"/>
                <a:gd name="T61" fmla="*/ 42 h 138"/>
                <a:gd name="T62" fmla="*/ 1 w 140"/>
                <a:gd name="T63" fmla="*/ 55 h 138"/>
                <a:gd name="T64" fmla="*/ 0 w 140"/>
                <a:gd name="T65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38">
                  <a:moveTo>
                    <a:pt x="0" y="69"/>
                  </a:moveTo>
                  <a:lnTo>
                    <a:pt x="1" y="83"/>
                  </a:lnTo>
                  <a:lnTo>
                    <a:pt x="6" y="95"/>
                  </a:lnTo>
                  <a:lnTo>
                    <a:pt x="12" y="107"/>
                  </a:lnTo>
                  <a:lnTo>
                    <a:pt x="21" y="117"/>
                  </a:lnTo>
                  <a:lnTo>
                    <a:pt x="31" y="127"/>
                  </a:lnTo>
                  <a:lnTo>
                    <a:pt x="43" y="132"/>
                  </a:lnTo>
                  <a:lnTo>
                    <a:pt x="56" y="137"/>
                  </a:lnTo>
                  <a:lnTo>
                    <a:pt x="69" y="138"/>
                  </a:lnTo>
                  <a:lnTo>
                    <a:pt x="83" y="137"/>
                  </a:lnTo>
                  <a:lnTo>
                    <a:pt x="97" y="132"/>
                  </a:lnTo>
                  <a:lnTo>
                    <a:pt x="109" y="127"/>
                  </a:lnTo>
                  <a:lnTo>
                    <a:pt x="119" y="117"/>
                  </a:lnTo>
                  <a:lnTo>
                    <a:pt x="128" y="107"/>
                  </a:lnTo>
                  <a:lnTo>
                    <a:pt x="134" y="95"/>
                  </a:lnTo>
                  <a:lnTo>
                    <a:pt x="139" y="83"/>
                  </a:lnTo>
                  <a:lnTo>
                    <a:pt x="140" y="69"/>
                  </a:lnTo>
                  <a:lnTo>
                    <a:pt x="139" y="55"/>
                  </a:lnTo>
                  <a:lnTo>
                    <a:pt x="134" y="42"/>
                  </a:lnTo>
                  <a:lnTo>
                    <a:pt x="128" y="31"/>
                  </a:lnTo>
                  <a:lnTo>
                    <a:pt x="119" y="21"/>
                  </a:lnTo>
                  <a:lnTo>
                    <a:pt x="109" y="11"/>
                  </a:lnTo>
                  <a:lnTo>
                    <a:pt x="97" y="6"/>
                  </a:lnTo>
                  <a:lnTo>
                    <a:pt x="83" y="1"/>
                  </a:lnTo>
                  <a:lnTo>
                    <a:pt x="69" y="0"/>
                  </a:lnTo>
                  <a:lnTo>
                    <a:pt x="56" y="1"/>
                  </a:lnTo>
                  <a:lnTo>
                    <a:pt x="43" y="6"/>
                  </a:lnTo>
                  <a:lnTo>
                    <a:pt x="31" y="11"/>
                  </a:lnTo>
                  <a:lnTo>
                    <a:pt x="21" y="21"/>
                  </a:lnTo>
                  <a:lnTo>
                    <a:pt x="12" y="31"/>
                  </a:lnTo>
                  <a:lnTo>
                    <a:pt x="6" y="42"/>
                  </a:lnTo>
                  <a:lnTo>
                    <a:pt x="1" y="55"/>
                  </a:lnTo>
                  <a:lnTo>
                    <a:pt x="0" y="69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77" name="Line 773"/>
            <p:cNvSpPr>
              <a:spLocks noChangeShapeType="1"/>
            </p:cNvSpPr>
            <p:nvPr/>
          </p:nvSpPr>
          <p:spPr bwMode="auto">
            <a:xfrm>
              <a:off x="5075" y="3707"/>
              <a:ext cx="6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78" name="Line 774"/>
            <p:cNvSpPr>
              <a:spLocks noChangeShapeType="1"/>
            </p:cNvSpPr>
            <p:nvPr/>
          </p:nvSpPr>
          <p:spPr bwMode="auto">
            <a:xfrm>
              <a:off x="5076" y="3777"/>
              <a:ext cx="65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79" name="Rectangle 775"/>
            <p:cNvSpPr>
              <a:spLocks noChangeArrowheads="1"/>
            </p:cNvSpPr>
            <p:nvPr/>
          </p:nvSpPr>
          <p:spPr bwMode="auto">
            <a:xfrm>
              <a:off x="5552" y="3858"/>
              <a:ext cx="72" cy="26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80" name="Rectangle 776"/>
            <p:cNvSpPr>
              <a:spLocks noChangeArrowheads="1"/>
            </p:cNvSpPr>
            <p:nvPr/>
          </p:nvSpPr>
          <p:spPr bwMode="auto">
            <a:xfrm>
              <a:off x="5552" y="3566"/>
              <a:ext cx="72" cy="23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81" name="Freeform 777"/>
            <p:cNvSpPr>
              <a:spLocks/>
            </p:cNvSpPr>
            <p:nvPr/>
          </p:nvSpPr>
          <p:spPr bwMode="auto">
            <a:xfrm>
              <a:off x="5551" y="1077"/>
              <a:ext cx="73" cy="2503"/>
            </a:xfrm>
            <a:custGeom>
              <a:avLst/>
              <a:gdLst>
                <a:gd name="T0" fmla="*/ 5 w 146"/>
                <a:gd name="T1" fmla="*/ 4974 h 5005"/>
                <a:gd name="T2" fmla="*/ 22 w 146"/>
                <a:gd name="T3" fmla="*/ 4974 h 5005"/>
                <a:gd name="T4" fmla="*/ 22 w 146"/>
                <a:gd name="T5" fmla="*/ 5005 h 5005"/>
                <a:gd name="T6" fmla="*/ 122 w 146"/>
                <a:gd name="T7" fmla="*/ 5005 h 5005"/>
                <a:gd name="T8" fmla="*/ 122 w 146"/>
                <a:gd name="T9" fmla="*/ 4974 h 5005"/>
                <a:gd name="T10" fmla="*/ 146 w 146"/>
                <a:gd name="T11" fmla="*/ 4974 h 5005"/>
                <a:gd name="T12" fmla="*/ 146 w 146"/>
                <a:gd name="T13" fmla="*/ 0 h 5005"/>
                <a:gd name="T14" fmla="*/ 0 w 146"/>
                <a:gd name="T15" fmla="*/ 0 h 5005"/>
                <a:gd name="T16" fmla="*/ 0 w 146"/>
                <a:gd name="T17" fmla="*/ 4974 h 5005"/>
                <a:gd name="T18" fmla="*/ 5 w 146"/>
                <a:gd name="T19" fmla="*/ 4974 h 5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5005">
                  <a:moveTo>
                    <a:pt x="5" y="4974"/>
                  </a:moveTo>
                  <a:lnTo>
                    <a:pt x="22" y="4974"/>
                  </a:lnTo>
                  <a:lnTo>
                    <a:pt x="22" y="5005"/>
                  </a:lnTo>
                  <a:lnTo>
                    <a:pt x="122" y="5005"/>
                  </a:lnTo>
                  <a:lnTo>
                    <a:pt x="122" y="4974"/>
                  </a:lnTo>
                  <a:lnTo>
                    <a:pt x="146" y="4974"/>
                  </a:lnTo>
                  <a:lnTo>
                    <a:pt x="146" y="0"/>
                  </a:lnTo>
                  <a:lnTo>
                    <a:pt x="0" y="0"/>
                  </a:lnTo>
                  <a:lnTo>
                    <a:pt x="0" y="4974"/>
                  </a:lnTo>
                  <a:lnTo>
                    <a:pt x="5" y="4974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82" name="Rectangle 778"/>
            <p:cNvSpPr>
              <a:spLocks noChangeArrowheads="1"/>
            </p:cNvSpPr>
            <p:nvPr/>
          </p:nvSpPr>
          <p:spPr bwMode="auto">
            <a:xfrm>
              <a:off x="2858" y="3569"/>
              <a:ext cx="1633" cy="2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83" name="Freeform 779"/>
            <p:cNvSpPr>
              <a:spLocks/>
            </p:cNvSpPr>
            <p:nvPr/>
          </p:nvSpPr>
          <p:spPr bwMode="auto">
            <a:xfrm>
              <a:off x="4475" y="3569"/>
              <a:ext cx="28" cy="29"/>
            </a:xfrm>
            <a:custGeom>
              <a:avLst/>
              <a:gdLst>
                <a:gd name="T0" fmla="*/ 0 w 55"/>
                <a:gd name="T1" fmla="*/ 29 h 58"/>
                <a:gd name="T2" fmla="*/ 2 w 55"/>
                <a:gd name="T3" fmla="*/ 39 h 58"/>
                <a:gd name="T4" fmla="*/ 8 w 55"/>
                <a:gd name="T5" fmla="*/ 49 h 58"/>
                <a:gd name="T6" fmla="*/ 16 w 55"/>
                <a:gd name="T7" fmla="*/ 56 h 58"/>
                <a:gd name="T8" fmla="*/ 26 w 55"/>
                <a:gd name="T9" fmla="*/ 58 h 58"/>
                <a:gd name="T10" fmla="*/ 38 w 55"/>
                <a:gd name="T11" fmla="*/ 56 h 58"/>
                <a:gd name="T12" fmla="*/ 47 w 55"/>
                <a:gd name="T13" fmla="*/ 49 h 58"/>
                <a:gd name="T14" fmla="*/ 53 w 55"/>
                <a:gd name="T15" fmla="*/ 39 h 58"/>
                <a:gd name="T16" fmla="*/ 55 w 55"/>
                <a:gd name="T17" fmla="*/ 29 h 58"/>
                <a:gd name="T18" fmla="*/ 53 w 55"/>
                <a:gd name="T19" fmla="*/ 19 h 58"/>
                <a:gd name="T20" fmla="*/ 47 w 55"/>
                <a:gd name="T21" fmla="*/ 10 h 58"/>
                <a:gd name="T22" fmla="*/ 38 w 55"/>
                <a:gd name="T23" fmla="*/ 3 h 58"/>
                <a:gd name="T24" fmla="*/ 26 w 55"/>
                <a:gd name="T25" fmla="*/ 0 h 58"/>
                <a:gd name="T26" fmla="*/ 16 w 55"/>
                <a:gd name="T27" fmla="*/ 3 h 58"/>
                <a:gd name="T28" fmla="*/ 8 w 55"/>
                <a:gd name="T29" fmla="*/ 10 h 58"/>
                <a:gd name="T30" fmla="*/ 2 w 55"/>
                <a:gd name="T31" fmla="*/ 19 h 58"/>
                <a:gd name="T32" fmla="*/ 0 w 55"/>
                <a:gd name="T3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58">
                  <a:moveTo>
                    <a:pt x="0" y="29"/>
                  </a:moveTo>
                  <a:lnTo>
                    <a:pt x="2" y="39"/>
                  </a:lnTo>
                  <a:lnTo>
                    <a:pt x="8" y="49"/>
                  </a:lnTo>
                  <a:lnTo>
                    <a:pt x="16" y="56"/>
                  </a:lnTo>
                  <a:lnTo>
                    <a:pt x="26" y="58"/>
                  </a:lnTo>
                  <a:lnTo>
                    <a:pt x="38" y="56"/>
                  </a:lnTo>
                  <a:lnTo>
                    <a:pt x="47" y="49"/>
                  </a:lnTo>
                  <a:lnTo>
                    <a:pt x="53" y="39"/>
                  </a:lnTo>
                  <a:lnTo>
                    <a:pt x="55" y="29"/>
                  </a:lnTo>
                  <a:lnTo>
                    <a:pt x="53" y="19"/>
                  </a:lnTo>
                  <a:lnTo>
                    <a:pt x="47" y="10"/>
                  </a:lnTo>
                  <a:lnTo>
                    <a:pt x="38" y="3"/>
                  </a:lnTo>
                  <a:lnTo>
                    <a:pt x="26" y="0"/>
                  </a:lnTo>
                  <a:lnTo>
                    <a:pt x="16" y="3"/>
                  </a:lnTo>
                  <a:lnTo>
                    <a:pt x="8" y="10"/>
                  </a:lnTo>
                  <a:lnTo>
                    <a:pt x="2" y="19"/>
                  </a:lnTo>
                  <a:lnTo>
                    <a:pt x="0" y="29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84" name="Freeform 780"/>
            <p:cNvSpPr>
              <a:spLocks/>
            </p:cNvSpPr>
            <p:nvPr/>
          </p:nvSpPr>
          <p:spPr bwMode="auto">
            <a:xfrm>
              <a:off x="2842" y="3569"/>
              <a:ext cx="29" cy="29"/>
            </a:xfrm>
            <a:custGeom>
              <a:avLst/>
              <a:gdLst>
                <a:gd name="T0" fmla="*/ 0 w 58"/>
                <a:gd name="T1" fmla="*/ 29 h 58"/>
                <a:gd name="T2" fmla="*/ 2 w 58"/>
                <a:gd name="T3" fmla="*/ 39 h 58"/>
                <a:gd name="T4" fmla="*/ 9 w 58"/>
                <a:gd name="T5" fmla="*/ 49 h 58"/>
                <a:gd name="T6" fmla="*/ 18 w 58"/>
                <a:gd name="T7" fmla="*/ 56 h 58"/>
                <a:gd name="T8" fmla="*/ 29 w 58"/>
                <a:gd name="T9" fmla="*/ 58 h 58"/>
                <a:gd name="T10" fmla="*/ 40 w 58"/>
                <a:gd name="T11" fmla="*/ 56 h 58"/>
                <a:gd name="T12" fmla="*/ 50 w 58"/>
                <a:gd name="T13" fmla="*/ 49 h 58"/>
                <a:gd name="T14" fmla="*/ 55 w 58"/>
                <a:gd name="T15" fmla="*/ 39 h 58"/>
                <a:gd name="T16" fmla="*/ 58 w 58"/>
                <a:gd name="T17" fmla="*/ 29 h 58"/>
                <a:gd name="T18" fmla="*/ 55 w 58"/>
                <a:gd name="T19" fmla="*/ 19 h 58"/>
                <a:gd name="T20" fmla="*/ 50 w 58"/>
                <a:gd name="T21" fmla="*/ 10 h 58"/>
                <a:gd name="T22" fmla="*/ 40 w 58"/>
                <a:gd name="T23" fmla="*/ 3 h 58"/>
                <a:gd name="T24" fmla="*/ 29 w 58"/>
                <a:gd name="T25" fmla="*/ 0 h 58"/>
                <a:gd name="T26" fmla="*/ 18 w 58"/>
                <a:gd name="T27" fmla="*/ 3 h 58"/>
                <a:gd name="T28" fmla="*/ 9 w 58"/>
                <a:gd name="T29" fmla="*/ 10 h 58"/>
                <a:gd name="T30" fmla="*/ 2 w 58"/>
                <a:gd name="T31" fmla="*/ 19 h 58"/>
                <a:gd name="T32" fmla="*/ 0 w 58"/>
                <a:gd name="T3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0" y="29"/>
                  </a:moveTo>
                  <a:lnTo>
                    <a:pt x="2" y="39"/>
                  </a:lnTo>
                  <a:lnTo>
                    <a:pt x="9" y="49"/>
                  </a:lnTo>
                  <a:lnTo>
                    <a:pt x="18" y="56"/>
                  </a:lnTo>
                  <a:lnTo>
                    <a:pt x="29" y="58"/>
                  </a:lnTo>
                  <a:lnTo>
                    <a:pt x="40" y="56"/>
                  </a:lnTo>
                  <a:lnTo>
                    <a:pt x="50" y="49"/>
                  </a:lnTo>
                  <a:lnTo>
                    <a:pt x="55" y="39"/>
                  </a:lnTo>
                  <a:lnTo>
                    <a:pt x="58" y="29"/>
                  </a:lnTo>
                  <a:lnTo>
                    <a:pt x="55" y="19"/>
                  </a:lnTo>
                  <a:lnTo>
                    <a:pt x="50" y="10"/>
                  </a:lnTo>
                  <a:lnTo>
                    <a:pt x="40" y="3"/>
                  </a:lnTo>
                  <a:lnTo>
                    <a:pt x="29" y="0"/>
                  </a:lnTo>
                  <a:lnTo>
                    <a:pt x="18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29"/>
                  </a:lnTo>
                  <a:close/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85" name="Line 781"/>
            <p:cNvSpPr>
              <a:spLocks noChangeShapeType="1"/>
            </p:cNvSpPr>
            <p:nvPr/>
          </p:nvSpPr>
          <p:spPr bwMode="auto">
            <a:xfrm>
              <a:off x="4489" y="3569"/>
              <a:ext cx="8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86" name="Line 782"/>
            <p:cNvSpPr>
              <a:spLocks noChangeShapeType="1"/>
            </p:cNvSpPr>
            <p:nvPr/>
          </p:nvSpPr>
          <p:spPr bwMode="auto">
            <a:xfrm>
              <a:off x="4489" y="3598"/>
              <a:ext cx="8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87" name="Freeform 783"/>
            <p:cNvSpPr>
              <a:spLocks/>
            </p:cNvSpPr>
            <p:nvPr/>
          </p:nvSpPr>
          <p:spPr bwMode="auto">
            <a:xfrm>
              <a:off x="4575" y="3569"/>
              <a:ext cx="14" cy="29"/>
            </a:xfrm>
            <a:custGeom>
              <a:avLst/>
              <a:gdLst>
                <a:gd name="T0" fmla="*/ 0 w 29"/>
                <a:gd name="T1" fmla="*/ 58 h 58"/>
                <a:gd name="T2" fmla="*/ 12 w 29"/>
                <a:gd name="T3" fmla="*/ 56 h 58"/>
                <a:gd name="T4" fmla="*/ 21 w 29"/>
                <a:gd name="T5" fmla="*/ 50 h 58"/>
                <a:gd name="T6" fmla="*/ 27 w 29"/>
                <a:gd name="T7" fmla="*/ 41 h 58"/>
                <a:gd name="T8" fmla="*/ 29 w 29"/>
                <a:gd name="T9" fmla="*/ 29 h 58"/>
                <a:gd name="T10" fmla="*/ 27 w 29"/>
                <a:gd name="T11" fmla="*/ 18 h 58"/>
                <a:gd name="T12" fmla="*/ 21 w 29"/>
                <a:gd name="T13" fmla="*/ 8 h 58"/>
                <a:gd name="T14" fmla="*/ 12 w 29"/>
                <a:gd name="T15" fmla="*/ 3 h 58"/>
                <a:gd name="T16" fmla="*/ 0 w 29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2" y="56"/>
                  </a:lnTo>
                  <a:lnTo>
                    <a:pt x="21" y="50"/>
                  </a:lnTo>
                  <a:lnTo>
                    <a:pt x="27" y="41"/>
                  </a:lnTo>
                  <a:lnTo>
                    <a:pt x="29" y="29"/>
                  </a:lnTo>
                  <a:lnTo>
                    <a:pt x="27" y="18"/>
                  </a:lnTo>
                  <a:lnTo>
                    <a:pt x="21" y="8"/>
                  </a:lnTo>
                  <a:lnTo>
                    <a:pt x="12" y="3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88" name="Rectangle 784"/>
            <p:cNvSpPr>
              <a:spLocks noChangeArrowheads="1"/>
            </p:cNvSpPr>
            <p:nvPr/>
          </p:nvSpPr>
          <p:spPr bwMode="auto">
            <a:xfrm>
              <a:off x="2171" y="3620"/>
              <a:ext cx="219" cy="1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89" name="Rectangle 785"/>
            <p:cNvSpPr>
              <a:spLocks noChangeArrowheads="1"/>
            </p:cNvSpPr>
            <p:nvPr/>
          </p:nvSpPr>
          <p:spPr bwMode="auto">
            <a:xfrm>
              <a:off x="2171" y="3539"/>
              <a:ext cx="10" cy="8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90" name="Rectangle 786"/>
            <p:cNvSpPr>
              <a:spLocks noChangeArrowheads="1"/>
            </p:cNvSpPr>
            <p:nvPr/>
          </p:nvSpPr>
          <p:spPr bwMode="auto">
            <a:xfrm>
              <a:off x="2436" y="3620"/>
              <a:ext cx="2473" cy="11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91" name="Freeform 787"/>
            <p:cNvSpPr>
              <a:spLocks/>
            </p:cNvSpPr>
            <p:nvPr/>
          </p:nvSpPr>
          <p:spPr bwMode="auto">
            <a:xfrm>
              <a:off x="4909" y="3620"/>
              <a:ext cx="300" cy="87"/>
            </a:xfrm>
            <a:custGeom>
              <a:avLst/>
              <a:gdLst>
                <a:gd name="T0" fmla="*/ 0 w 600"/>
                <a:gd name="T1" fmla="*/ 0 h 175"/>
                <a:gd name="T2" fmla="*/ 600 w 600"/>
                <a:gd name="T3" fmla="*/ 0 h 175"/>
                <a:gd name="T4" fmla="*/ 600 w 600"/>
                <a:gd name="T5" fmla="*/ 175 h 175"/>
                <a:gd name="T6" fmla="*/ 557 w 600"/>
                <a:gd name="T7" fmla="*/ 175 h 175"/>
                <a:gd name="T8" fmla="*/ 0 w 600"/>
                <a:gd name="T9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175">
                  <a:moveTo>
                    <a:pt x="0" y="0"/>
                  </a:moveTo>
                  <a:lnTo>
                    <a:pt x="600" y="0"/>
                  </a:lnTo>
                  <a:lnTo>
                    <a:pt x="600" y="175"/>
                  </a:lnTo>
                  <a:lnTo>
                    <a:pt x="557" y="175"/>
                  </a:lnTo>
                  <a:lnTo>
                    <a:pt x="0" y="23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92" name="Rectangle 788"/>
            <p:cNvSpPr>
              <a:spLocks noChangeArrowheads="1"/>
            </p:cNvSpPr>
            <p:nvPr/>
          </p:nvSpPr>
          <p:spPr bwMode="auto">
            <a:xfrm>
              <a:off x="3017" y="3540"/>
              <a:ext cx="6" cy="2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93" name="Rectangle 789"/>
            <p:cNvSpPr>
              <a:spLocks noChangeArrowheads="1"/>
            </p:cNvSpPr>
            <p:nvPr/>
          </p:nvSpPr>
          <p:spPr bwMode="auto">
            <a:xfrm>
              <a:off x="3017" y="3598"/>
              <a:ext cx="6" cy="22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94" name="Freeform 790"/>
            <p:cNvSpPr>
              <a:spLocks/>
            </p:cNvSpPr>
            <p:nvPr/>
          </p:nvSpPr>
          <p:spPr bwMode="auto">
            <a:xfrm>
              <a:off x="3010" y="3631"/>
              <a:ext cx="19" cy="15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15 h 29"/>
                <a:gd name="T4" fmla="*/ 14 w 38"/>
                <a:gd name="T5" fmla="*/ 15 h 29"/>
                <a:gd name="T6" fmla="*/ 14 w 38"/>
                <a:gd name="T7" fmla="*/ 29 h 29"/>
                <a:gd name="T8" fmla="*/ 27 w 38"/>
                <a:gd name="T9" fmla="*/ 29 h 29"/>
                <a:gd name="T10" fmla="*/ 27 w 38"/>
                <a:gd name="T11" fmla="*/ 15 h 29"/>
                <a:gd name="T12" fmla="*/ 38 w 38"/>
                <a:gd name="T13" fmla="*/ 15 h 29"/>
                <a:gd name="T14" fmla="*/ 38 w 38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lnTo>
                    <a:pt x="0" y="15"/>
                  </a:lnTo>
                  <a:lnTo>
                    <a:pt x="14" y="15"/>
                  </a:lnTo>
                  <a:lnTo>
                    <a:pt x="14" y="29"/>
                  </a:lnTo>
                  <a:lnTo>
                    <a:pt x="27" y="29"/>
                  </a:lnTo>
                  <a:lnTo>
                    <a:pt x="27" y="15"/>
                  </a:lnTo>
                  <a:lnTo>
                    <a:pt x="38" y="15"/>
                  </a:lnTo>
                  <a:lnTo>
                    <a:pt x="38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95" name="Line 791"/>
            <p:cNvSpPr>
              <a:spLocks noChangeShapeType="1"/>
            </p:cNvSpPr>
            <p:nvPr/>
          </p:nvSpPr>
          <p:spPr bwMode="auto">
            <a:xfrm>
              <a:off x="3021" y="3631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96" name="Rectangle 792"/>
            <p:cNvSpPr>
              <a:spLocks noChangeArrowheads="1"/>
            </p:cNvSpPr>
            <p:nvPr/>
          </p:nvSpPr>
          <p:spPr bwMode="auto">
            <a:xfrm>
              <a:off x="3435" y="3540"/>
              <a:ext cx="6" cy="2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97" name="Rectangle 793"/>
            <p:cNvSpPr>
              <a:spLocks noChangeArrowheads="1"/>
            </p:cNvSpPr>
            <p:nvPr/>
          </p:nvSpPr>
          <p:spPr bwMode="auto">
            <a:xfrm>
              <a:off x="3435" y="3598"/>
              <a:ext cx="6" cy="22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98" name="Freeform 794"/>
            <p:cNvSpPr>
              <a:spLocks/>
            </p:cNvSpPr>
            <p:nvPr/>
          </p:nvSpPr>
          <p:spPr bwMode="auto">
            <a:xfrm>
              <a:off x="3428" y="3631"/>
              <a:ext cx="19" cy="15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15 h 29"/>
                <a:gd name="T4" fmla="*/ 11 w 38"/>
                <a:gd name="T5" fmla="*/ 15 h 29"/>
                <a:gd name="T6" fmla="*/ 11 w 38"/>
                <a:gd name="T7" fmla="*/ 29 h 29"/>
                <a:gd name="T8" fmla="*/ 26 w 38"/>
                <a:gd name="T9" fmla="*/ 29 h 29"/>
                <a:gd name="T10" fmla="*/ 26 w 38"/>
                <a:gd name="T11" fmla="*/ 15 h 29"/>
                <a:gd name="T12" fmla="*/ 38 w 38"/>
                <a:gd name="T13" fmla="*/ 15 h 29"/>
                <a:gd name="T14" fmla="*/ 38 w 38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lnTo>
                    <a:pt x="0" y="15"/>
                  </a:lnTo>
                  <a:lnTo>
                    <a:pt x="11" y="15"/>
                  </a:lnTo>
                  <a:lnTo>
                    <a:pt x="11" y="29"/>
                  </a:lnTo>
                  <a:lnTo>
                    <a:pt x="26" y="29"/>
                  </a:lnTo>
                  <a:lnTo>
                    <a:pt x="26" y="15"/>
                  </a:lnTo>
                  <a:lnTo>
                    <a:pt x="38" y="15"/>
                  </a:lnTo>
                  <a:lnTo>
                    <a:pt x="38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499" name="Line 795"/>
            <p:cNvSpPr>
              <a:spLocks noChangeShapeType="1"/>
            </p:cNvSpPr>
            <p:nvPr/>
          </p:nvSpPr>
          <p:spPr bwMode="auto">
            <a:xfrm>
              <a:off x="3437" y="3631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00" name="Rectangle 796"/>
            <p:cNvSpPr>
              <a:spLocks noChangeArrowheads="1"/>
            </p:cNvSpPr>
            <p:nvPr/>
          </p:nvSpPr>
          <p:spPr bwMode="auto">
            <a:xfrm>
              <a:off x="3853" y="3540"/>
              <a:ext cx="6" cy="2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01" name="Rectangle 797"/>
            <p:cNvSpPr>
              <a:spLocks noChangeArrowheads="1"/>
            </p:cNvSpPr>
            <p:nvPr/>
          </p:nvSpPr>
          <p:spPr bwMode="auto">
            <a:xfrm>
              <a:off x="3853" y="3598"/>
              <a:ext cx="6" cy="22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02" name="Freeform 798"/>
            <p:cNvSpPr>
              <a:spLocks/>
            </p:cNvSpPr>
            <p:nvPr/>
          </p:nvSpPr>
          <p:spPr bwMode="auto">
            <a:xfrm>
              <a:off x="3846" y="3631"/>
              <a:ext cx="19" cy="15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15 h 29"/>
                <a:gd name="T4" fmla="*/ 14 w 38"/>
                <a:gd name="T5" fmla="*/ 15 h 29"/>
                <a:gd name="T6" fmla="*/ 14 w 38"/>
                <a:gd name="T7" fmla="*/ 29 h 29"/>
                <a:gd name="T8" fmla="*/ 27 w 38"/>
                <a:gd name="T9" fmla="*/ 29 h 29"/>
                <a:gd name="T10" fmla="*/ 27 w 38"/>
                <a:gd name="T11" fmla="*/ 15 h 29"/>
                <a:gd name="T12" fmla="*/ 38 w 38"/>
                <a:gd name="T13" fmla="*/ 15 h 29"/>
                <a:gd name="T14" fmla="*/ 38 w 38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lnTo>
                    <a:pt x="0" y="15"/>
                  </a:lnTo>
                  <a:lnTo>
                    <a:pt x="14" y="15"/>
                  </a:lnTo>
                  <a:lnTo>
                    <a:pt x="14" y="29"/>
                  </a:lnTo>
                  <a:lnTo>
                    <a:pt x="27" y="29"/>
                  </a:lnTo>
                  <a:lnTo>
                    <a:pt x="27" y="15"/>
                  </a:lnTo>
                  <a:lnTo>
                    <a:pt x="38" y="15"/>
                  </a:lnTo>
                  <a:lnTo>
                    <a:pt x="38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03" name="Line 799"/>
            <p:cNvSpPr>
              <a:spLocks noChangeShapeType="1"/>
            </p:cNvSpPr>
            <p:nvPr/>
          </p:nvSpPr>
          <p:spPr bwMode="auto">
            <a:xfrm>
              <a:off x="3855" y="3631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04" name="Rectangle 800"/>
            <p:cNvSpPr>
              <a:spLocks noChangeArrowheads="1"/>
            </p:cNvSpPr>
            <p:nvPr/>
          </p:nvSpPr>
          <p:spPr bwMode="auto">
            <a:xfrm>
              <a:off x="4267" y="3540"/>
              <a:ext cx="4" cy="29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05" name="Rectangle 801"/>
            <p:cNvSpPr>
              <a:spLocks noChangeArrowheads="1"/>
            </p:cNvSpPr>
            <p:nvPr/>
          </p:nvSpPr>
          <p:spPr bwMode="auto">
            <a:xfrm>
              <a:off x="4267" y="3598"/>
              <a:ext cx="4" cy="22"/>
            </a:xfrm>
            <a:prstGeom prst="rect">
              <a:avLst/>
            </a:pr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06" name="Freeform 802"/>
            <p:cNvSpPr>
              <a:spLocks/>
            </p:cNvSpPr>
            <p:nvPr/>
          </p:nvSpPr>
          <p:spPr bwMode="auto">
            <a:xfrm>
              <a:off x="4259" y="3631"/>
              <a:ext cx="20" cy="15"/>
            </a:xfrm>
            <a:custGeom>
              <a:avLst/>
              <a:gdLst>
                <a:gd name="T0" fmla="*/ 0 w 39"/>
                <a:gd name="T1" fmla="*/ 0 h 29"/>
                <a:gd name="T2" fmla="*/ 0 w 39"/>
                <a:gd name="T3" fmla="*/ 15 h 29"/>
                <a:gd name="T4" fmla="*/ 15 w 39"/>
                <a:gd name="T5" fmla="*/ 15 h 29"/>
                <a:gd name="T6" fmla="*/ 15 w 39"/>
                <a:gd name="T7" fmla="*/ 29 h 29"/>
                <a:gd name="T8" fmla="*/ 24 w 39"/>
                <a:gd name="T9" fmla="*/ 29 h 29"/>
                <a:gd name="T10" fmla="*/ 24 w 39"/>
                <a:gd name="T11" fmla="*/ 15 h 29"/>
                <a:gd name="T12" fmla="*/ 39 w 39"/>
                <a:gd name="T13" fmla="*/ 15 h 29"/>
                <a:gd name="T14" fmla="*/ 39 w 39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9">
                  <a:moveTo>
                    <a:pt x="0" y="0"/>
                  </a:moveTo>
                  <a:lnTo>
                    <a:pt x="0" y="15"/>
                  </a:lnTo>
                  <a:lnTo>
                    <a:pt x="15" y="15"/>
                  </a:lnTo>
                  <a:lnTo>
                    <a:pt x="15" y="29"/>
                  </a:lnTo>
                  <a:lnTo>
                    <a:pt x="24" y="29"/>
                  </a:lnTo>
                  <a:lnTo>
                    <a:pt x="24" y="15"/>
                  </a:lnTo>
                  <a:lnTo>
                    <a:pt x="39" y="15"/>
                  </a:lnTo>
                  <a:lnTo>
                    <a:pt x="39" y="0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07" name="Line 803"/>
            <p:cNvSpPr>
              <a:spLocks noChangeShapeType="1"/>
            </p:cNvSpPr>
            <p:nvPr/>
          </p:nvSpPr>
          <p:spPr bwMode="auto">
            <a:xfrm>
              <a:off x="4269" y="3631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08" name="Line 804"/>
            <p:cNvSpPr>
              <a:spLocks noChangeShapeType="1"/>
            </p:cNvSpPr>
            <p:nvPr/>
          </p:nvSpPr>
          <p:spPr bwMode="auto">
            <a:xfrm>
              <a:off x="4395" y="3569"/>
              <a:ext cx="1" cy="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09" name="Freeform 805"/>
            <p:cNvSpPr>
              <a:spLocks/>
            </p:cNvSpPr>
            <p:nvPr/>
          </p:nvSpPr>
          <p:spPr bwMode="auto">
            <a:xfrm>
              <a:off x="4395" y="3558"/>
              <a:ext cx="1340" cy="65"/>
            </a:xfrm>
            <a:custGeom>
              <a:avLst/>
              <a:gdLst>
                <a:gd name="T0" fmla="*/ 0 w 2679"/>
                <a:gd name="T1" fmla="*/ 22 h 131"/>
                <a:gd name="T2" fmla="*/ 172 w 2679"/>
                <a:gd name="T3" fmla="*/ 0 h 131"/>
                <a:gd name="T4" fmla="*/ 1627 w 2679"/>
                <a:gd name="T5" fmla="*/ 0 h 131"/>
                <a:gd name="T6" fmla="*/ 2056 w 2679"/>
                <a:gd name="T7" fmla="*/ 131 h 131"/>
                <a:gd name="T8" fmla="*/ 2679 w 2679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9" h="131">
                  <a:moveTo>
                    <a:pt x="0" y="22"/>
                  </a:moveTo>
                  <a:lnTo>
                    <a:pt x="172" y="0"/>
                  </a:lnTo>
                  <a:lnTo>
                    <a:pt x="1627" y="0"/>
                  </a:lnTo>
                  <a:lnTo>
                    <a:pt x="2056" y="131"/>
                  </a:lnTo>
                  <a:lnTo>
                    <a:pt x="2679" y="131"/>
                  </a:lnTo>
                </a:path>
              </a:pathLst>
            </a:custGeom>
            <a:gradFill rotWithShape="0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01510" name="Group 806"/>
          <p:cNvGrpSpPr>
            <a:grpSpLocks/>
          </p:cNvGrpSpPr>
          <p:nvPr/>
        </p:nvGrpSpPr>
        <p:grpSpPr bwMode="auto">
          <a:xfrm>
            <a:off x="417513" y="1944688"/>
            <a:ext cx="8688387" cy="4457700"/>
            <a:chOff x="263" y="1225"/>
            <a:chExt cx="5473" cy="2808"/>
          </a:xfrm>
        </p:grpSpPr>
        <p:sp>
          <p:nvSpPr>
            <p:cNvPr id="201511" name="Freeform 807"/>
            <p:cNvSpPr>
              <a:spLocks/>
            </p:cNvSpPr>
            <p:nvPr/>
          </p:nvSpPr>
          <p:spPr bwMode="auto">
            <a:xfrm>
              <a:off x="4395" y="3598"/>
              <a:ext cx="1340" cy="78"/>
            </a:xfrm>
            <a:custGeom>
              <a:avLst/>
              <a:gdLst>
                <a:gd name="T0" fmla="*/ 0 w 2679"/>
                <a:gd name="T1" fmla="*/ 0 h 155"/>
                <a:gd name="T2" fmla="*/ 172 w 2679"/>
                <a:gd name="T3" fmla="*/ 24 h 155"/>
                <a:gd name="T4" fmla="*/ 1627 w 2679"/>
                <a:gd name="T5" fmla="*/ 24 h 155"/>
                <a:gd name="T6" fmla="*/ 2056 w 2679"/>
                <a:gd name="T7" fmla="*/ 155 h 155"/>
                <a:gd name="T8" fmla="*/ 2679 w 2679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9" h="155">
                  <a:moveTo>
                    <a:pt x="0" y="0"/>
                  </a:moveTo>
                  <a:lnTo>
                    <a:pt x="172" y="24"/>
                  </a:lnTo>
                  <a:lnTo>
                    <a:pt x="1627" y="24"/>
                  </a:lnTo>
                  <a:lnTo>
                    <a:pt x="2056" y="155"/>
                  </a:lnTo>
                  <a:lnTo>
                    <a:pt x="2679" y="15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12" name="Rectangle 808"/>
            <p:cNvSpPr>
              <a:spLocks noChangeArrowheads="1"/>
            </p:cNvSpPr>
            <p:nvPr/>
          </p:nvSpPr>
          <p:spPr bwMode="auto">
            <a:xfrm>
              <a:off x="4697" y="3539"/>
              <a:ext cx="5" cy="19"/>
            </a:xfrm>
            <a:prstGeom prst="rect">
              <a:avLst/>
            </a:prstGeom>
            <a:solidFill>
              <a:srgbClr val="E6E6E6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13" name="Rectangle 809"/>
            <p:cNvSpPr>
              <a:spLocks noChangeArrowheads="1"/>
            </p:cNvSpPr>
            <p:nvPr/>
          </p:nvSpPr>
          <p:spPr bwMode="auto">
            <a:xfrm>
              <a:off x="4697" y="3611"/>
              <a:ext cx="5" cy="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14" name="Freeform 810"/>
            <p:cNvSpPr>
              <a:spLocks/>
            </p:cNvSpPr>
            <p:nvPr/>
          </p:nvSpPr>
          <p:spPr bwMode="auto">
            <a:xfrm>
              <a:off x="4689" y="3631"/>
              <a:ext cx="20" cy="15"/>
            </a:xfrm>
            <a:custGeom>
              <a:avLst/>
              <a:gdLst>
                <a:gd name="T0" fmla="*/ 0 w 39"/>
                <a:gd name="T1" fmla="*/ 0 h 29"/>
                <a:gd name="T2" fmla="*/ 0 w 39"/>
                <a:gd name="T3" fmla="*/ 15 h 29"/>
                <a:gd name="T4" fmla="*/ 15 w 39"/>
                <a:gd name="T5" fmla="*/ 15 h 29"/>
                <a:gd name="T6" fmla="*/ 15 w 39"/>
                <a:gd name="T7" fmla="*/ 29 h 29"/>
                <a:gd name="T8" fmla="*/ 27 w 39"/>
                <a:gd name="T9" fmla="*/ 29 h 29"/>
                <a:gd name="T10" fmla="*/ 27 w 39"/>
                <a:gd name="T11" fmla="*/ 15 h 29"/>
                <a:gd name="T12" fmla="*/ 39 w 39"/>
                <a:gd name="T13" fmla="*/ 15 h 29"/>
                <a:gd name="T14" fmla="*/ 39 w 39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9">
                  <a:moveTo>
                    <a:pt x="0" y="0"/>
                  </a:moveTo>
                  <a:lnTo>
                    <a:pt x="0" y="15"/>
                  </a:lnTo>
                  <a:lnTo>
                    <a:pt x="15" y="15"/>
                  </a:lnTo>
                  <a:lnTo>
                    <a:pt x="15" y="29"/>
                  </a:lnTo>
                  <a:lnTo>
                    <a:pt x="27" y="29"/>
                  </a:lnTo>
                  <a:lnTo>
                    <a:pt x="27" y="15"/>
                  </a:lnTo>
                  <a:lnTo>
                    <a:pt x="39" y="15"/>
                  </a:lnTo>
                  <a:lnTo>
                    <a:pt x="3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15" name="Line 811"/>
            <p:cNvSpPr>
              <a:spLocks noChangeShapeType="1"/>
            </p:cNvSpPr>
            <p:nvPr/>
          </p:nvSpPr>
          <p:spPr bwMode="auto">
            <a:xfrm>
              <a:off x="4699" y="3631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16" name="Line 812"/>
            <p:cNvSpPr>
              <a:spLocks noChangeShapeType="1"/>
            </p:cNvSpPr>
            <p:nvPr/>
          </p:nvSpPr>
          <p:spPr bwMode="auto">
            <a:xfrm>
              <a:off x="5208" y="3538"/>
              <a:ext cx="1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17" name="Line 813"/>
            <p:cNvSpPr>
              <a:spLocks noChangeShapeType="1"/>
            </p:cNvSpPr>
            <p:nvPr/>
          </p:nvSpPr>
          <p:spPr bwMode="auto">
            <a:xfrm>
              <a:off x="5208" y="3611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18" name="Rectangle 814"/>
            <p:cNvSpPr>
              <a:spLocks noChangeArrowheads="1"/>
            </p:cNvSpPr>
            <p:nvPr/>
          </p:nvSpPr>
          <p:spPr bwMode="auto">
            <a:xfrm>
              <a:off x="5582" y="3591"/>
              <a:ext cx="19" cy="26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19" name="Line 815"/>
            <p:cNvSpPr>
              <a:spLocks noChangeShapeType="1"/>
            </p:cNvSpPr>
            <p:nvPr/>
          </p:nvSpPr>
          <p:spPr bwMode="auto">
            <a:xfrm>
              <a:off x="5316" y="3589"/>
              <a:ext cx="4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20" name="Line 816"/>
            <p:cNvSpPr>
              <a:spLocks noChangeShapeType="1"/>
            </p:cNvSpPr>
            <p:nvPr/>
          </p:nvSpPr>
          <p:spPr bwMode="auto">
            <a:xfrm>
              <a:off x="5552" y="3589"/>
              <a:ext cx="1" cy="3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21" name="Line 817"/>
            <p:cNvSpPr>
              <a:spLocks noChangeShapeType="1"/>
            </p:cNvSpPr>
            <p:nvPr/>
          </p:nvSpPr>
          <p:spPr bwMode="auto">
            <a:xfrm>
              <a:off x="5624" y="3589"/>
              <a:ext cx="1" cy="3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22" name="Line 818"/>
            <p:cNvSpPr>
              <a:spLocks noChangeShapeType="1"/>
            </p:cNvSpPr>
            <p:nvPr/>
          </p:nvSpPr>
          <p:spPr bwMode="auto">
            <a:xfrm>
              <a:off x="5552" y="3676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23" name="Line 819"/>
            <p:cNvSpPr>
              <a:spLocks noChangeShapeType="1"/>
            </p:cNvSpPr>
            <p:nvPr/>
          </p:nvSpPr>
          <p:spPr bwMode="auto">
            <a:xfrm>
              <a:off x="5624" y="3676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24" name="Line 820"/>
            <p:cNvSpPr>
              <a:spLocks noChangeShapeType="1"/>
            </p:cNvSpPr>
            <p:nvPr/>
          </p:nvSpPr>
          <p:spPr bwMode="auto">
            <a:xfrm flipV="1">
              <a:off x="5391" y="3676"/>
              <a:ext cx="16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25" name="Line 821"/>
            <p:cNvSpPr>
              <a:spLocks noChangeShapeType="1"/>
            </p:cNvSpPr>
            <p:nvPr/>
          </p:nvSpPr>
          <p:spPr bwMode="auto">
            <a:xfrm>
              <a:off x="5552" y="3777"/>
              <a:ext cx="1" cy="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26" name="Line 822"/>
            <p:cNvSpPr>
              <a:spLocks noChangeShapeType="1"/>
            </p:cNvSpPr>
            <p:nvPr/>
          </p:nvSpPr>
          <p:spPr bwMode="auto">
            <a:xfrm flipV="1">
              <a:off x="5624" y="3777"/>
              <a:ext cx="1" cy="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27" name="Freeform 823"/>
            <p:cNvSpPr>
              <a:spLocks/>
            </p:cNvSpPr>
            <p:nvPr/>
          </p:nvSpPr>
          <p:spPr bwMode="auto">
            <a:xfrm>
              <a:off x="510" y="2314"/>
              <a:ext cx="286" cy="468"/>
            </a:xfrm>
            <a:custGeom>
              <a:avLst/>
              <a:gdLst>
                <a:gd name="T0" fmla="*/ 47 w 572"/>
                <a:gd name="T1" fmla="*/ 34 h 936"/>
                <a:gd name="T2" fmla="*/ 209 w 572"/>
                <a:gd name="T3" fmla="*/ 34 h 936"/>
                <a:gd name="T4" fmla="*/ 244 w 572"/>
                <a:gd name="T5" fmla="*/ 0 h 936"/>
                <a:gd name="T6" fmla="*/ 557 w 572"/>
                <a:gd name="T7" fmla="*/ 0 h 936"/>
                <a:gd name="T8" fmla="*/ 572 w 572"/>
                <a:gd name="T9" fmla="*/ 17 h 936"/>
                <a:gd name="T10" fmla="*/ 572 w 572"/>
                <a:gd name="T11" fmla="*/ 936 h 936"/>
                <a:gd name="T12" fmla="*/ 0 w 572"/>
                <a:gd name="T13" fmla="*/ 936 h 936"/>
                <a:gd name="T14" fmla="*/ 0 w 572"/>
                <a:gd name="T15" fmla="*/ 840 h 936"/>
                <a:gd name="T16" fmla="*/ 47 w 572"/>
                <a:gd name="T17" fmla="*/ 840 h 936"/>
                <a:gd name="T18" fmla="*/ 47 w 572"/>
                <a:gd name="T19" fmla="*/ 34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2" h="936">
                  <a:moveTo>
                    <a:pt x="47" y="34"/>
                  </a:moveTo>
                  <a:lnTo>
                    <a:pt x="209" y="34"/>
                  </a:lnTo>
                  <a:lnTo>
                    <a:pt x="244" y="0"/>
                  </a:lnTo>
                  <a:lnTo>
                    <a:pt x="557" y="0"/>
                  </a:lnTo>
                  <a:lnTo>
                    <a:pt x="572" y="17"/>
                  </a:lnTo>
                  <a:lnTo>
                    <a:pt x="572" y="936"/>
                  </a:lnTo>
                  <a:lnTo>
                    <a:pt x="0" y="936"/>
                  </a:lnTo>
                  <a:lnTo>
                    <a:pt x="0" y="840"/>
                  </a:lnTo>
                  <a:lnTo>
                    <a:pt x="47" y="840"/>
                  </a:lnTo>
                  <a:lnTo>
                    <a:pt x="47" y="34"/>
                  </a:lnTo>
                  <a:close/>
                </a:path>
              </a:pathLst>
            </a:custGeom>
            <a:solidFill>
              <a:srgbClr val="E6E6E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28" name="Rectangle 824"/>
            <p:cNvSpPr>
              <a:spLocks noChangeArrowheads="1"/>
            </p:cNvSpPr>
            <p:nvPr/>
          </p:nvSpPr>
          <p:spPr bwMode="auto">
            <a:xfrm>
              <a:off x="486" y="2941"/>
              <a:ext cx="10" cy="2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29" name="Freeform 825"/>
            <p:cNvSpPr>
              <a:spLocks/>
            </p:cNvSpPr>
            <p:nvPr/>
          </p:nvSpPr>
          <p:spPr bwMode="auto">
            <a:xfrm>
              <a:off x="476" y="2960"/>
              <a:ext cx="29" cy="14"/>
            </a:xfrm>
            <a:custGeom>
              <a:avLst/>
              <a:gdLst>
                <a:gd name="T0" fmla="*/ 0 w 57"/>
                <a:gd name="T1" fmla="*/ 0 h 29"/>
                <a:gd name="T2" fmla="*/ 9 w 57"/>
                <a:gd name="T3" fmla="*/ 0 h 29"/>
                <a:gd name="T4" fmla="*/ 9 w 57"/>
                <a:gd name="T5" fmla="*/ 19 h 29"/>
                <a:gd name="T6" fmla="*/ 47 w 57"/>
                <a:gd name="T7" fmla="*/ 19 h 29"/>
                <a:gd name="T8" fmla="*/ 47 w 57"/>
                <a:gd name="T9" fmla="*/ 0 h 29"/>
                <a:gd name="T10" fmla="*/ 57 w 57"/>
                <a:gd name="T11" fmla="*/ 0 h 29"/>
                <a:gd name="T12" fmla="*/ 57 w 57"/>
                <a:gd name="T13" fmla="*/ 29 h 29"/>
                <a:gd name="T14" fmla="*/ 0 w 57"/>
                <a:gd name="T15" fmla="*/ 29 h 29"/>
                <a:gd name="T16" fmla="*/ 0 w 57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29">
                  <a:moveTo>
                    <a:pt x="0" y="0"/>
                  </a:moveTo>
                  <a:lnTo>
                    <a:pt x="9" y="0"/>
                  </a:lnTo>
                  <a:lnTo>
                    <a:pt x="9" y="19"/>
                  </a:lnTo>
                  <a:lnTo>
                    <a:pt x="47" y="19"/>
                  </a:lnTo>
                  <a:lnTo>
                    <a:pt x="47" y="0"/>
                  </a:lnTo>
                  <a:lnTo>
                    <a:pt x="57" y="0"/>
                  </a:lnTo>
                  <a:lnTo>
                    <a:pt x="57" y="29"/>
                  </a:lnTo>
                  <a:lnTo>
                    <a:pt x="0" y="2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30" name="Rectangle 826"/>
            <p:cNvSpPr>
              <a:spLocks noChangeArrowheads="1"/>
            </p:cNvSpPr>
            <p:nvPr/>
          </p:nvSpPr>
          <p:spPr bwMode="auto">
            <a:xfrm>
              <a:off x="470" y="2897"/>
              <a:ext cx="35" cy="3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31" name="Freeform 827"/>
            <p:cNvSpPr>
              <a:spLocks/>
            </p:cNvSpPr>
            <p:nvPr/>
          </p:nvSpPr>
          <p:spPr bwMode="auto">
            <a:xfrm>
              <a:off x="264" y="2934"/>
              <a:ext cx="206" cy="17"/>
            </a:xfrm>
            <a:custGeom>
              <a:avLst/>
              <a:gdLst>
                <a:gd name="T0" fmla="*/ 413 w 413"/>
                <a:gd name="T1" fmla="*/ 0 h 34"/>
                <a:gd name="T2" fmla="*/ 233 w 413"/>
                <a:gd name="T3" fmla="*/ 34 h 34"/>
                <a:gd name="T4" fmla="*/ 0 w 41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3" h="34">
                  <a:moveTo>
                    <a:pt x="413" y="0"/>
                  </a:moveTo>
                  <a:lnTo>
                    <a:pt x="233" y="34"/>
                  </a:lnTo>
                  <a:lnTo>
                    <a:pt x="0" y="3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32" name="Line 828"/>
            <p:cNvSpPr>
              <a:spLocks noChangeShapeType="1"/>
            </p:cNvSpPr>
            <p:nvPr/>
          </p:nvSpPr>
          <p:spPr bwMode="auto">
            <a:xfrm flipH="1">
              <a:off x="264" y="2897"/>
              <a:ext cx="20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33" name="Rectangle 829"/>
            <p:cNvSpPr>
              <a:spLocks noChangeArrowheads="1"/>
            </p:cNvSpPr>
            <p:nvPr/>
          </p:nvSpPr>
          <p:spPr bwMode="auto">
            <a:xfrm>
              <a:off x="401" y="2850"/>
              <a:ext cx="11" cy="4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34" name="Rectangle 830"/>
            <p:cNvSpPr>
              <a:spLocks noChangeArrowheads="1"/>
            </p:cNvSpPr>
            <p:nvPr/>
          </p:nvSpPr>
          <p:spPr bwMode="auto">
            <a:xfrm>
              <a:off x="391" y="2858"/>
              <a:ext cx="32" cy="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35" name="Rectangle 831"/>
            <p:cNvSpPr>
              <a:spLocks noChangeArrowheads="1"/>
            </p:cNvSpPr>
            <p:nvPr/>
          </p:nvSpPr>
          <p:spPr bwMode="auto">
            <a:xfrm>
              <a:off x="391" y="2880"/>
              <a:ext cx="32" cy="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36" name="Rectangle 832"/>
            <p:cNvSpPr>
              <a:spLocks noChangeArrowheads="1"/>
            </p:cNvSpPr>
            <p:nvPr/>
          </p:nvSpPr>
          <p:spPr bwMode="auto">
            <a:xfrm>
              <a:off x="362" y="2850"/>
              <a:ext cx="12" cy="4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37" name="Rectangle 833"/>
            <p:cNvSpPr>
              <a:spLocks noChangeArrowheads="1"/>
            </p:cNvSpPr>
            <p:nvPr/>
          </p:nvSpPr>
          <p:spPr bwMode="auto">
            <a:xfrm>
              <a:off x="352" y="2858"/>
              <a:ext cx="33" cy="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38" name="Rectangle 834"/>
            <p:cNvSpPr>
              <a:spLocks noChangeArrowheads="1"/>
            </p:cNvSpPr>
            <p:nvPr/>
          </p:nvSpPr>
          <p:spPr bwMode="auto">
            <a:xfrm>
              <a:off x="352" y="2880"/>
              <a:ext cx="33" cy="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39" name="Rectangle 835"/>
            <p:cNvSpPr>
              <a:spLocks noChangeArrowheads="1"/>
            </p:cNvSpPr>
            <p:nvPr/>
          </p:nvSpPr>
          <p:spPr bwMode="auto">
            <a:xfrm>
              <a:off x="326" y="2850"/>
              <a:ext cx="12" cy="4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40" name="Rectangle 836"/>
            <p:cNvSpPr>
              <a:spLocks noChangeArrowheads="1"/>
            </p:cNvSpPr>
            <p:nvPr/>
          </p:nvSpPr>
          <p:spPr bwMode="auto">
            <a:xfrm>
              <a:off x="317" y="2858"/>
              <a:ext cx="31" cy="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41" name="Rectangle 837"/>
            <p:cNvSpPr>
              <a:spLocks noChangeArrowheads="1"/>
            </p:cNvSpPr>
            <p:nvPr/>
          </p:nvSpPr>
          <p:spPr bwMode="auto">
            <a:xfrm>
              <a:off x="317" y="2880"/>
              <a:ext cx="31" cy="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42" name="Rectangle 838"/>
            <p:cNvSpPr>
              <a:spLocks noChangeArrowheads="1"/>
            </p:cNvSpPr>
            <p:nvPr/>
          </p:nvSpPr>
          <p:spPr bwMode="auto">
            <a:xfrm>
              <a:off x="284" y="2850"/>
              <a:ext cx="12" cy="4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43" name="Rectangle 839"/>
            <p:cNvSpPr>
              <a:spLocks noChangeArrowheads="1"/>
            </p:cNvSpPr>
            <p:nvPr/>
          </p:nvSpPr>
          <p:spPr bwMode="auto">
            <a:xfrm>
              <a:off x="275" y="2858"/>
              <a:ext cx="32" cy="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44" name="Rectangle 840"/>
            <p:cNvSpPr>
              <a:spLocks noChangeArrowheads="1"/>
            </p:cNvSpPr>
            <p:nvPr/>
          </p:nvSpPr>
          <p:spPr bwMode="auto">
            <a:xfrm>
              <a:off x="275" y="2880"/>
              <a:ext cx="32" cy="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45" name="Rectangle 841"/>
            <p:cNvSpPr>
              <a:spLocks noChangeArrowheads="1"/>
            </p:cNvSpPr>
            <p:nvPr/>
          </p:nvSpPr>
          <p:spPr bwMode="auto">
            <a:xfrm>
              <a:off x="423" y="2809"/>
              <a:ext cx="67" cy="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46" name="Rectangle 842"/>
            <p:cNvSpPr>
              <a:spLocks noChangeArrowheads="1"/>
            </p:cNvSpPr>
            <p:nvPr/>
          </p:nvSpPr>
          <p:spPr bwMode="auto">
            <a:xfrm>
              <a:off x="453" y="2816"/>
              <a:ext cx="18" cy="1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47" name="Freeform 843"/>
            <p:cNvSpPr>
              <a:spLocks/>
            </p:cNvSpPr>
            <p:nvPr/>
          </p:nvSpPr>
          <p:spPr bwMode="auto">
            <a:xfrm>
              <a:off x="4819" y="3665"/>
              <a:ext cx="13" cy="49"/>
            </a:xfrm>
            <a:custGeom>
              <a:avLst/>
              <a:gdLst>
                <a:gd name="T0" fmla="*/ 27 w 27"/>
                <a:gd name="T1" fmla="*/ 0 h 98"/>
                <a:gd name="T2" fmla="*/ 17 w 27"/>
                <a:gd name="T3" fmla="*/ 10 h 98"/>
                <a:gd name="T4" fmla="*/ 15 w 27"/>
                <a:gd name="T5" fmla="*/ 12 h 98"/>
                <a:gd name="T6" fmla="*/ 14 w 27"/>
                <a:gd name="T7" fmla="*/ 14 h 98"/>
                <a:gd name="T8" fmla="*/ 13 w 27"/>
                <a:gd name="T9" fmla="*/ 16 h 98"/>
                <a:gd name="T10" fmla="*/ 11 w 27"/>
                <a:gd name="T11" fmla="*/ 18 h 98"/>
                <a:gd name="T12" fmla="*/ 10 w 27"/>
                <a:gd name="T13" fmla="*/ 20 h 98"/>
                <a:gd name="T14" fmla="*/ 7 w 27"/>
                <a:gd name="T15" fmla="*/ 23 h 98"/>
                <a:gd name="T16" fmla="*/ 7 w 27"/>
                <a:gd name="T17" fmla="*/ 25 h 98"/>
                <a:gd name="T18" fmla="*/ 5 w 27"/>
                <a:gd name="T19" fmla="*/ 27 h 98"/>
                <a:gd name="T20" fmla="*/ 5 w 27"/>
                <a:gd name="T21" fmla="*/ 30 h 98"/>
                <a:gd name="T22" fmla="*/ 4 w 27"/>
                <a:gd name="T23" fmla="*/ 31 h 98"/>
                <a:gd name="T24" fmla="*/ 4 w 27"/>
                <a:gd name="T25" fmla="*/ 32 h 98"/>
                <a:gd name="T26" fmla="*/ 3 w 27"/>
                <a:gd name="T27" fmla="*/ 34 h 98"/>
                <a:gd name="T28" fmla="*/ 3 w 27"/>
                <a:gd name="T29" fmla="*/ 35 h 98"/>
                <a:gd name="T30" fmla="*/ 2 w 27"/>
                <a:gd name="T31" fmla="*/ 37 h 98"/>
                <a:gd name="T32" fmla="*/ 2 w 27"/>
                <a:gd name="T33" fmla="*/ 41 h 98"/>
                <a:gd name="T34" fmla="*/ 0 w 27"/>
                <a:gd name="T35" fmla="*/ 44 h 98"/>
                <a:gd name="T36" fmla="*/ 0 w 27"/>
                <a:gd name="T37" fmla="*/ 55 h 98"/>
                <a:gd name="T38" fmla="*/ 2 w 27"/>
                <a:gd name="T39" fmla="*/ 57 h 98"/>
                <a:gd name="T40" fmla="*/ 2 w 27"/>
                <a:gd name="T41" fmla="*/ 62 h 98"/>
                <a:gd name="T42" fmla="*/ 3 w 27"/>
                <a:gd name="T43" fmla="*/ 63 h 98"/>
                <a:gd name="T44" fmla="*/ 3 w 27"/>
                <a:gd name="T45" fmla="*/ 64 h 98"/>
                <a:gd name="T46" fmla="*/ 4 w 27"/>
                <a:gd name="T47" fmla="*/ 67 h 98"/>
                <a:gd name="T48" fmla="*/ 4 w 27"/>
                <a:gd name="T49" fmla="*/ 68 h 98"/>
                <a:gd name="T50" fmla="*/ 5 w 27"/>
                <a:gd name="T51" fmla="*/ 69 h 98"/>
                <a:gd name="T52" fmla="*/ 5 w 27"/>
                <a:gd name="T53" fmla="*/ 70 h 98"/>
                <a:gd name="T54" fmla="*/ 6 w 27"/>
                <a:gd name="T55" fmla="*/ 72 h 98"/>
                <a:gd name="T56" fmla="*/ 7 w 27"/>
                <a:gd name="T57" fmla="*/ 73 h 98"/>
                <a:gd name="T58" fmla="*/ 7 w 27"/>
                <a:gd name="T59" fmla="*/ 75 h 98"/>
                <a:gd name="T60" fmla="*/ 9 w 27"/>
                <a:gd name="T61" fmla="*/ 77 h 98"/>
                <a:gd name="T62" fmla="*/ 11 w 27"/>
                <a:gd name="T63" fmla="*/ 79 h 98"/>
                <a:gd name="T64" fmla="*/ 12 w 27"/>
                <a:gd name="T65" fmla="*/ 82 h 98"/>
                <a:gd name="T66" fmla="*/ 14 w 27"/>
                <a:gd name="T67" fmla="*/ 84 h 98"/>
                <a:gd name="T68" fmla="*/ 15 w 27"/>
                <a:gd name="T69" fmla="*/ 86 h 98"/>
                <a:gd name="T70" fmla="*/ 18 w 27"/>
                <a:gd name="T71" fmla="*/ 88 h 98"/>
                <a:gd name="T72" fmla="*/ 19 w 27"/>
                <a:gd name="T73" fmla="*/ 91 h 98"/>
                <a:gd name="T74" fmla="*/ 21 w 27"/>
                <a:gd name="T75" fmla="*/ 92 h 98"/>
                <a:gd name="T76" fmla="*/ 27 w 27"/>
                <a:gd name="T7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" h="98">
                  <a:moveTo>
                    <a:pt x="27" y="0"/>
                  </a:moveTo>
                  <a:lnTo>
                    <a:pt x="17" y="10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3" y="16"/>
                  </a:lnTo>
                  <a:lnTo>
                    <a:pt x="11" y="18"/>
                  </a:lnTo>
                  <a:lnTo>
                    <a:pt x="10" y="20"/>
                  </a:lnTo>
                  <a:lnTo>
                    <a:pt x="7" y="23"/>
                  </a:lnTo>
                  <a:lnTo>
                    <a:pt x="7" y="25"/>
                  </a:lnTo>
                  <a:lnTo>
                    <a:pt x="5" y="27"/>
                  </a:lnTo>
                  <a:lnTo>
                    <a:pt x="5" y="30"/>
                  </a:lnTo>
                  <a:lnTo>
                    <a:pt x="4" y="31"/>
                  </a:lnTo>
                  <a:lnTo>
                    <a:pt x="4" y="32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2" y="37"/>
                  </a:lnTo>
                  <a:lnTo>
                    <a:pt x="2" y="41"/>
                  </a:lnTo>
                  <a:lnTo>
                    <a:pt x="0" y="44"/>
                  </a:lnTo>
                  <a:lnTo>
                    <a:pt x="0" y="55"/>
                  </a:lnTo>
                  <a:lnTo>
                    <a:pt x="2" y="57"/>
                  </a:lnTo>
                  <a:lnTo>
                    <a:pt x="2" y="62"/>
                  </a:lnTo>
                  <a:lnTo>
                    <a:pt x="3" y="63"/>
                  </a:lnTo>
                  <a:lnTo>
                    <a:pt x="3" y="64"/>
                  </a:lnTo>
                  <a:lnTo>
                    <a:pt x="4" y="67"/>
                  </a:lnTo>
                  <a:lnTo>
                    <a:pt x="4" y="68"/>
                  </a:lnTo>
                  <a:lnTo>
                    <a:pt x="5" y="69"/>
                  </a:lnTo>
                  <a:lnTo>
                    <a:pt x="5" y="70"/>
                  </a:lnTo>
                  <a:lnTo>
                    <a:pt x="6" y="72"/>
                  </a:lnTo>
                  <a:lnTo>
                    <a:pt x="7" y="73"/>
                  </a:lnTo>
                  <a:lnTo>
                    <a:pt x="7" y="75"/>
                  </a:lnTo>
                  <a:lnTo>
                    <a:pt x="9" y="77"/>
                  </a:lnTo>
                  <a:lnTo>
                    <a:pt x="11" y="79"/>
                  </a:lnTo>
                  <a:lnTo>
                    <a:pt x="12" y="82"/>
                  </a:lnTo>
                  <a:lnTo>
                    <a:pt x="14" y="84"/>
                  </a:lnTo>
                  <a:lnTo>
                    <a:pt x="15" y="86"/>
                  </a:lnTo>
                  <a:lnTo>
                    <a:pt x="18" y="88"/>
                  </a:lnTo>
                  <a:lnTo>
                    <a:pt x="19" y="91"/>
                  </a:lnTo>
                  <a:lnTo>
                    <a:pt x="21" y="92"/>
                  </a:lnTo>
                  <a:lnTo>
                    <a:pt x="27" y="9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48" name="Freeform 844"/>
            <p:cNvSpPr>
              <a:spLocks/>
            </p:cNvSpPr>
            <p:nvPr/>
          </p:nvSpPr>
          <p:spPr bwMode="auto">
            <a:xfrm>
              <a:off x="4815" y="3765"/>
              <a:ext cx="17" cy="68"/>
            </a:xfrm>
            <a:custGeom>
              <a:avLst/>
              <a:gdLst>
                <a:gd name="T0" fmla="*/ 33 w 33"/>
                <a:gd name="T1" fmla="*/ 0 h 136"/>
                <a:gd name="T2" fmla="*/ 31 w 33"/>
                <a:gd name="T3" fmla="*/ 2 h 136"/>
                <a:gd name="T4" fmla="*/ 28 w 33"/>
                <a:gd name="T5" fmla="*/ 4 h 136"/>
                <a:gd name="T6" fmla="*/ 27 w 33"/>
                <a:gd name="T7" fmla="*/ 6 h 136"/>
                <a:gd name="T8" fmla="*/ 21 w 33"/>
                <a:gd name="T9" fmla="*/ 12 h 136"/>
                <a:gd name="T10" fmla="*/ 20 w 33"/>
                <a:gd name="T11" fmla="*/ 14 h 136"/>
                <a:gd name="T12" fmla="*/ 18 w 33"/>
                <a:gd name="T13" fmla="*/ 15 h 136"/>
                <a:gd name="T14" fmla="*/ 17 w 33"/>
                <a:gd name="T15" fmla="*/ 17 h 136"/>
                <a:gd name="T16" fmla="*/ 16 w 33"/>
                <a:gd name="T17" fmla="*/ 20 h 136"/>
                <a:gd name="T18" fmla="*/ 12 w 33"/>
                <a:gd name="T19" fmla="*/ 23 h 136"/>
                <a:gd name="T20" fmla="*/ 11 w 33"/>
                <a:gd name="T21" fmla="*/ 25 h 136"/>
                <a:gd name="T22" fmla="*/ 10 w 33"/>
                <a:gd name="T23" fmla="*/ 28 h 136"/>
                <a:gd name="T24" fmla="*/ 9 w 33"/>
                <a:gd name="T25" fmla="*/ 30 h 136"/>
                <a:gd name="T26" fmla="*/ 8 w 33"/>
                <a:gd name="T27" fmla="*/ 31 h 136"/>
                <a:gd name="T28" fmla="*/ 6 w 33"/>
                <a:gd name="T29" fmla="*/ 34 h 136"/>
                <a:gd name="T30" fmla="*/ 6 w 33"/>
                <a:gd name="T31" fmla="*/ 36 h 136"/>
                <a:gd name="T32" fmla="*/ 5 w 33"/>
                <a:gd name="T33" fmla="*/ 38 h 136"/>
                <a:gd name="T34" fmla="*/ 4 w 33"/>
                <a:gd name="T35" fmla="*/ 39 h 136"/>
                <a:gd name="T36" fmla="*/ 3 w 33"/>
                <a:gd name="T37" fmla="*/ 42 h 136"/>
                <a:gd name="T38" fmla="*/ 3 w 33"/>
                <a:gd name="T39" fmla="*/ 44 h 136"/>
                <a:gd name="T40" fmla="*/ 2 w 33"/>
                <a:gd name="T41" fmla="*/ 46 h 136"/>
                <a:gd name="T42" fmla="*/ 2 w 33"/>
                <a:gd name="T43" fmla="*/ 47 h 136"/>
                <a:gd name="T44" fmla="*/ 1 w 33"/>
                <a:gd name="T45" fmla="*/ 50 h 136"/>
                <a:gd name="T46" fmla="*/ 1 w 33"/>
                <a:gd name="T47" fmla="*/ 54 h 136"/>
                <a:gd name="T48" fmla="*/ 0 w 33"/>
                <a:gd name="T49" fmla="*/ 57 h 136"/>
                <a:gd name="T50" fmla="*/ 0 w 33"/>
                <a:gd name="T51" fmla="*/ 73 h 136"/>
                <a:gd name="T52" fmla="*/ 1 w 33"/>
                <a:gd name="T53" fmla="*/ 75 h 136"/>
                <a:gd name="T54" fmla="*/ 1 w 33"/>
                <a:gd name="T55" fmla="*/ 80 h 136"/>
                <a:gd name="T56" fmla="*/ 2 w 33"/>
                <a:gd name="T57" fmla="*/ 82 h 136"/>
                <a:gd name="T58" fmla="*/ 2 w 33"/>
                <a:gd name="T59" fmla="*/ 84 h 136"/>
                <a:gd name="T60" fmla="*/ 3 w 33"/>
                <a:gd name="T61" fmla="*/ 87 h 136"/>
                <a:gd name="T62" fmla="*/ 3 w 33"/>
                <a:gd name="T63" fmla="*/ 89 h 136"/>
                <a:gd name="T64" fmla="*/ 4 w 33"/>
                <a:gd name="T65" fmla="*/ 91 h 136"/>
                <a:gd name="T66" fmla="*/ 5 w 33"/>
                <a:gd name="T67" fmla="*/ 92 h 136"/>
                <a:gd name="T68" fmla="*/ 6 w 33"/>
                <a:gd name="T69" fmla="*/ 95 h 136"/>
                <a:gd name="T70" fmla="*/ 6 w 33"/>
                <a:gd name="T71" fmla="*/ 97 h 136"/>
                <a:gd name="T72" fmla="*/ 8 w 33"/>
                <a:gd name="T73" fmla="*/ 99 h 136"/>
                <a:gd name="T74" fmla="*/ 9 w 33"/>
                <a:gd name="T75" fmla="*/ 101 h 136"/>
                <a:gd name="T76" fmla="*/ 10 w 33"/>
                <a:gd name="T77" fmla="*/ 104 h 136"/>
                <a:gd name="T78" fmla="*/ 11 w 33"/>
                <a:gd name="T79" fmla="*/ 106 h 136"/>
                <a:gd name="T80" fmla="*/ 12 w 33"/>
                <a:gd name="T81" fmla="*/ 108 h 136"/>
                <a:gd name="T82" fmla="*/ 13 w 33"/>
                <a:gd name="T83" fmla="*/ 111 h 136"/>
                <a:gd name="T84" fmla="*/ 16 w 33"/>
                <a:gd name="T85" fmla="*/ 113 h 136"/>
                <a:gd name="T86" fmla="*/ 17 w 33"/>
                <a:gd name="T87" fmla="*/ 115 h 136"/>
                <a:gd name="T88" fmla="*/ 18 w 33"/>
                <a:gd name="T89" fmla="*/ 118 h 136"/>
                <a:gd name="T90" fmla="*/ 20 w 33"/>
                <a:gd name="T91" fmla="*/ 120 h 136"/>
                <a:gd name="T92" fmla="*/ 21 w 33"/>
                <a:gd name="T93" fmla="*/ 122 h 136"/>
                <a:gd name="T94" fmla="*/ 24 w 33"/>
                <a:gd name="T95" fmla="*/ 125 h 136"/>
                <a:gd name="T96" fmla="*/ 25 w 33"/>
                <a:gd name="T97" fmla="*/ 127 h 136"/>
                <a:gd name="T98" fmla="*/ 27 w 33"/>
                <a:gd name="T99" fmla="*/ 129 h 136"/>
                <a:gd name="T100" fmla="*/ 28 w 33"/>
                <a:gd name="T101" fmla="*/ 131 h 136"/>
                <a:gd name="T102" fmla="*/ 33 w 33"/>
                <a:gd name="T10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136">
                  <a:moveTo>
                    <a:pt x="33" y="0"/>
                  </a:moveTo>
                  <a:lnTo>
                    <a:pt x="31" y="2"/>
                  </a:lnTo>
                  <a:lnTo>
                    <a:pt x="28" y="4"/>
                  </a:lnTo>
                  <a:lnTo>
                    <a:pt x="27" y="6"/>
                  </a:lnTo>
                  <a:lnTo>
                    <a:pt x="21" y="12"/>
                  </a:lnTo>
                  <a:lnTo>
                    <a:pt x="20" y="14"/>
                  </a:lnTo>
                  <a:lnTo>
                    <a:pt x="18" y="15"/>
                  </a:lnTo>
                  <a:lnTo>
                    <a:pt x="17" y="17"/>
                  </a:lnTo>
                  <a:lnTo>
                    <a:pt x="16" y="20"/>
                  </a:lnTo>
                  <a:lnTo>
                    <a:pt x="12" y="23"/>
                  </a:lnTo>
                  <a:lnTo>
                    <a:pt x="11" y="25"/>
                  </a:lnTo>
                  <a:lnTo>
                    <a:pt x="10" y="28"/>
                  </a:lnTo>
                  <a:lnTo>
                    <a:pt x="9" y="30"/>
                  </a:lnTo>
                  <a:lnTo>
                    <a:pt x="8" y="31"/>
                  </a:lnTo>
                  <a:lnTo>
                    <a:pt x="6" y="34"/>
                  </a:lnTo>
                  <a:lnTo>
                    <a:pt x="6" y="36"/>
                  </a:lnTo>
                  <a:lnTo>
                    <a:pt x="5" y="38"/>
                  </a:lnTo>
                  <a:lnTo>
                    <a:pt x="4" y="39"/>
                  </a:lnTo>
                  <a:lnTo>
                    <a:pt x="3" y="42"/>
                  </a:lnTo>
                  <a:lnTo>
                    <a:pt x="3" y="44"/>
                  </a:lnTo>
                  <a:lnTo>
                    <a:pt x="2" y="46"/>
                  </a:lnTo>
                  <a:lnTo>
                    <a:pt x="2" y="47"/>
                  </a:lnTo>
                  <a:lnTo>
                    <a:pt x="1" y="50"/>
                  </a:lnTo>
                  <a:lnTo>
                    <a:pt x="1" y="54"/>
                  </a:lnTo>
                  <a:lnTo>
                    <a:pt x="0" y="57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1" y="80"/>
                  </a:lnTo>
                  <a:lnTo>
                    <a:pt x="2" y="82"/>
                  </a:lnTo>
                  <a:lnTo>
                    <a:pt x="2" y="84"/>
                  </a:lnTo>
                  <a:lnTo>
                    <a:pt x="3" y="87"/>
                  </a:lnTo>
                  <a:lnTo>
                    <a:pt x="3" y="89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6" y="95"/>
                  </a:lnTo>
                  <a:lnTo>
                    <a:pt x="6" y="97"/>
                  </a:lnTo>
                  <a:lnTo>
                    <a:pt x="8" y="99"/>
                  </a:lnTo>
                  <a:lnTo>
                    <a:pt x="9" y="101"/>
                  </a:lnTo>
                  <a:lnTo>
                    <a:pt x="10" y="104"/>
                  </a:lnTo>
                  <a:lnTo>
                    <a:pt x="11" y="106"/>
                  </a:lnTo>
                  <a:lnTo>
                    <a:pt x="12" y="108"/>
                  </a:lnTo>
                  <a:lnTo>
                    <a:pt x="13" y="111"/>
                  </a:lnTo>
                  <a:lnTo>
                    <a:pt x="16" y="113"/>
                  </a:lnTo>
                  <a:lnTo>
                    <a:pt x="17" y="115"/>
                  </a:lnTo>
                  <a:lnTo>
                    <a:pt x="18" y="118"/>
                  </a:lnTo>
                  <a:lnTo>
                    <a:pt x="20" y="120"/>
                  </a:lnTo>
                  <a:lnTo>
                    <a:pt x="21" y="122"/>
                  </a:lnTo>
                  <a:lnTo>
                    <a:pt x="24" y="125"/>
                  </a:lnTo>
                  <a:lnTo>
                    <a:pt x="25" y="127"/>
                  </a:lnTo>
                  <a:lnTo>
                    <a:pt x="27" y="129"/>
                  </a:lnTo>
                  <a:lnTo>
                    <a:pt x="28" y="131"/>
                  </a:lnTo>
                  <a:lnTo>
                    <a:pt x="33" y="13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49" name="Line 845"/>
            <p:cNvSpPr>
              <a:spLocks noChangeShapeType="1"/>
            </p:cNvSpPr>
            <p:nvPr/>
          </p:nvSpPr>
          <p:spPr bwMode="auto">
            <a:xfrm>
              <a:off x="2247" y="2902"/>
              <a:ext cx="288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50" name="Freeform 846"/>
            <p:cNvSpPr>
              <a:spLocks/>
            </p:cNvSpPr>
            <p:nvPr/>
          </p:nvSpPr>
          <p:spPr bwMode="auto">
            <a:xfrm>
              <a:off x="2246" y="2892"/>
              <a:ext cx="37" cy="20"/>
            </a:xfrm>
            <a:custGeom>
              <a:avLst/>
              <a:gdLst>
                <a:gd name="T0" fmla="*/ 3 w 74"/>
                <a:gd name="T1" fmla="*/ 20 h 41"/>
                <a:gd name="T2" fmla="*/ 74 w 74"/>
                <a:gd name="T3" fmla="*/ 0 h 41"/>
                <a:gd name="T4" fmla="*/ 74 w 74"/>
                <a:gd name="T5" fmla="*/ 41 h 41"/>
                <a:gd name="T6" fmla="*/ 0 w 74"/>
                <a:gd name="T7" fmla="*/ 20 h 41"/>
                <a:gd name="T8" fmla="*/ 3 w 74"/>
                <a:gd name="T9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1">
                  <a:moveTo>
                    <a:pt x="3" y="20"/>
                  </a:moveTo>
                  <a:lnTo>
                    <a:pt x="74" y="0"/>
                  </a:lnTo>
                  <a:lnTo>
                    <a:pt x="74" y="41"/>
                  </a:lnTo>
                  <a:lnTo>
                    <a:pt x="0" y="20"/>
                  </a:lnTo>
                  <a:lnTo>
                    <a:pt x="3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51" name="Freeform 847"/>
            <p:cNvSpPr>
              <a:spLocks/>
            </p:cNvSpPr>
            <p:nvPr/>
          </p:nvSpPr>
          <p:spPr bwMode="auto">
            <a:xfrm>
              <a:off x="5098" y="2892"/>
              <a:ext cx="36" cy="20"/>
            </a:xfrm>
            <a:custGeom>
              <a:avLst/>
              <a:gdLst>
                <a:gd name="T0" fmla="*/ 72 w 74"/>
                <a:gd name="T1" fmla="*/ 22 h 41"/>
                <a:gd name="T2" fmla="*/ 0 w 74"/>
                <a:gd name="T3" fmla="*/ 41 h 41"/>
                <a:gd name="T4" fmla="*/ 0 w 74"/>
                <a:gd name="T5" fmla="*/ 0 h 41"/>
                <a:gd name="T6" fmla="*/ 74 w 74"/>
                <a:gd name="T7" fmla="*/ 22 h 41"/>
                <a:gd name="T8" fmla="*/ 72 w 74"/>
                <a:gd name="T9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1">
                  <a:moveTo>
                    <a:pt x="72" y="22"/>
                  </a:moveTo>
                  <a:lnTo>
                    <a:pt x="0" y="41"/>
                  </a:lnTo>
                  <a:lnTo>
                    <a:pt x="0" y="0"/>
                  </a:lnTo>
                  <a:lnTo>
                    <a:pt x="74" y="22"/>
                  </a:lnTo>
                  <a:lnTo>
                    <a:pt x="7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52" name="Freeform 848"/>
            <p:cNvSpPr>
              <a:spLocks/>
            </p:cNvSpPr>
            <p:nvPr/>
          </p:nvSpPr>
          <p:spPr bwMode="auto">
            <a:xfrm>
              <a:off x="492" y="3009"/>
              <a:ext cx="22" cy="861"/>
            </a:xfrm>
            <a:custGeom>
              <a:avLst/>
              <a:gdLst>
                <a:gd name="T0" fmla="*/ 0 w 45"/>
                <a:gd name="T1" fmla="*/ 1724 h 1724"/>
                <a:gd name="T2" fmla="*/ 0 w 45"/>
                <a:gd name="T3" fmla="*/ 384 h 1724"/>
                <a:gd name="T4" fmla="*/ 45 w 45"/>
                <a:gd name="T5" fmla="*/ 295 h 1724"/>
                <a:gd name="T6" fmla="*/ 45 w 45"/>
                <a:gd name="T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724">
                  <a:moveTo>
                    <a:pt x="0" y="1724"/>
                  </a:moveTo>
                  <a:lnTo>
                    <a:pt x="0" y="384"/>
                  </a:lnTo>
                  <a:lnTo>
                    <a:pt x="45" y="295"/>
                  </a:lnTo>
                  <a:lnTo>
                    <a:pt x="4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53" name="Freeform 849"/>
            <p:cNvSpPr>
              <a:spLocks/>
            </p:cNvSpPr>
            <p:nvPr/>
          </p:nvSpPr>
          <p:spPr bwMode="auto">
            <a:xfrm>
              <a:off x="813" y="3026"/>
              <a:ext cx="78" cy="33"/>
            </a:xfrm>
            <a:custGeom>
              <a:avLst/>
              <a:gdLst>
                <a:gd name="T0" fmla="*/ 89 w 155"/>
                <a:gd name="T1" fmla="*/ 0 h 66"/>
                <a:gd name="T2" fmla="*/ 91 w 155"/>
                <a:gd name="T3" fmla="*/ 0 h 66"/>
                <a:gd name="T4" fmla="*/ 92 w 155"/>
                <a:gd name="T5" fmla="*/ 1 h 66"/>
                <a:gd name="T6" fmla="*/ 93 w 155"/>
                <a:gd name="T7" fmla="*/ 1 h 66"/>
                <a:gd name="T8" fmla="*/ 94 w 155"/>
                <a:gd name="T9" fmla="*/ 2 h 66"/>
                <a:gd name="T10" fmla="*/ 95 w 155"/>
                <a:gd name="T11" fmla="*/ 2 h 66"/>
                <a:gd name="T12" fmla="*/ 98 w 155"/>
                <a:gd name="T13" fmla="*/ 4 h 66"/>
                <a:gd name="T14" fmla="*/ 98 w 155"/>
                <a:gd name="T15" fmla="*/ 6 h 66"/>
                <a:gd name="T16" fmla="*/ 99 w 155"/>
                <a:gd name="T17" fmla="*/ 6 h 66"/>
                <a:gd name="T18" fmla="*/ 99 w 155"/>
                <a:gd name="T19" fmla="*/ 7 h 66"/>
                <a:gd name="T20" fmla="*/ 98 w 155"/>
                <a:gd name="T21" fmla="*/ 8 h 66"/>
                <a:gd name="T22" fmla="*/ 98 w 155"/>
                <a:gd name="T23" fmla="*/ 9 h 66"/>
                <a:gd name="T24" fmla="*/ 96 w 155"/>
                <a:gd name="T25" fmla="*/ 9 h 66"/>
                <a:gd name="T26" fmla="*/ 95 w 155"/>
                <a:gd name="T27" fmla="*/ 10 h 66"/>
                <a:gd name="T28" fmla="*/ 94 w 155"/>
                <a:gd name="T29" fmla="*/ 10 h 66"/>
                <a:gd name="T30" fmla="*/ 93 w 155"/>
                <a:gd name="T31" fmla="*/ 11 h 66"/>
                <a:gd name="T32" fmla="*/ 92 w 155"/>
                <a:gd name="T33" fmla="*/ 11 h 66"/>
                <a:gd name="T34" fmla="*/ 91 w 155"/>
                <a:gd name="T35" fmla="*/ 13 h 66"/>
                <a:gd name="T36" fmla="*/ 85 w 155"/>
                <a:gd name="T37" fmla="*/ 13 h 66"/>
                <a:gd name="T38" fmla="*/ 83 w 155"/>
                <a:gd name="T39" fmla="*/ 14 h 66"/>
                <a:gd name="T40" fmla="*/ 77 w 155"/>
                <a:gd name="T41" fmla="*/ 14 h 66"/>
                <a:gd name="T42" fmla="*/ 74 w 155"/>
                <a:gd name="T43" fmla="*/ 15 h 66"/>
                <a:gd name="T44" fmla="*/ 64 w 155"/>
                <a:gd name="T45" fmla="*/ 15 h 66"/>
                <a:gd name="T46" fmla="*/ 62 w 155"/>
                <a:gd name="T47" fmla="*/ 16 h 66"/>
                <a:gd name="T48" fmla="*/ 54 w 155"/>
                <a:gd name="T49" fmla="*/ 16 h 66"/>
                <a:gd name="T50" fmla="*/ 50 w 155"/>
                <a:gd name="T51" fmla="*/ 17 h 66"/>
                <a:gd name="T52" fmla="*/ 42 w 155"/>
                <a:gd name="T53" fmla="*/ 17 h 66"/>
                <a:gd name="T54" fmla="*/ 40 w 155"/>
                <a:gd name="T55" fmla="*/ 18 h 66"/>
                <a:gd name="T56" fmla="*/ 35 w 155"/>
                <a:gd name="T57" fmla="*/ 18 h 66"/>
                <a:gd name="T58" fmla="*/ 33 w 155"/>
                <a:gd name="T59" fmla="*/ 19 h 66"/>
                <a:gd name="T60" fmla="*/ 28 w 155"/>
                <a:gd name="T61" fmla="*/ 19 h 66"/>
                <a:gd name="T62" fmla="*/ 26 w 155"/>
                <a:gd name="T63" fmla="*/ 21 h 66"/>
                <a:gd name="T64" fmla="*/ 24 w 155"/>
                <a:gd name="T65" fmla="*/ 21 h 66"/>
                <a:gd name="T66" fmla="*/ 21 w 155"/>
                <a:gd name="T67" fmla="*/ 22 h 66"/>
                <a:gd name="T68" fmla="*/ 20 w 155"/>
                <a:gd name="T69" fmla="*/ 22 h 66"/>
                <a:gd name="T70" fmla="*/ 18 w 155"/>
                <a:gd name="T71" fmla="*/ 24 h 66"/>
                <a:gd name="T72" fmla="*/ 16 w 155"/>
                <a:gd name="T73" fmla="*/ 24 h 66"/>
                <a:gd name="T74" fmla="*/ 13 w 155"/>
                <a:gd name="T75" fmla="*/ 26 h 66"/>
                <a:gd name="T76" fmla="*/ 12 w 155"/>
                <a:gd name="T77" fmla="*/ 26 h 66"/>
                <a:gd name="T78" fmla="*/ 3 w 155"/>
                <a:gd name="T79" fmla="*/ 36 h 66"/>
                <a:gd name="T80" fmla="*/ 3 w 155"/>
                <a:gd name="T81" fmla="*/ 37 h 66"/>
                <a:gd name="T82" fmla="*/ 1 w 155"/>
                <a:gd name="T83" fmla="*/ 39 h 66"/>
                <a:gd name="T84" fmla="*/ 1 w 155"/>
                <a:gd name="T85" fmla="*/ 40 h 66"/>
                <a:gd name="T86" fmla="*/ 0 w 155"/>
                <a:gd name="T87" fmla="*/ 41 h 66"/>
                <a:gd name="T88" fmla="*/ 0 w 155"/>
                <a:gd name="T89" fmla="*/ 49 h 66"/>
                <a:gd name="T90" fmla="*/ 5 w 155"/>
                <a:gd name="T91" fmla="*/ 55 h 66"/>
                <a:gd name="T92" fmla="*/ 7 w 155"/>
                <a:gd name="T93" fmla="*/ 55 h 66"/>
                <a:gd name="T94" fmla="*/ 9 w 155"/>
                <a:gd name="T95" fmla="*/ 56 h 66"/>
                <a:gd name="T96" fmla="*/ 11 w 155"/>
                <a:gd name="T97" fmla="*/ 57 h 66"/>
                <a:gd name="T98" fmla="*/ 13 w 155"/>
                <a:gd name="T99" fmla="*/ 59 h 66"/>
                <a:gd name="T100" fmla="*/ 16 w 155"/>
                <a:gd name="T101" fmla="*/ 59 h 66"/>
                <a:gd name="T102" fmla="*/ 18 w 155"/>
                <a:gd name="T103" fmla="*/ 60 h 66"/>
                <a:gd name="T104" fmla="*/ 20 w 155"/>
                <a:gd name="T105" fmla="*/ 60 h 66"/>
                <a:gd name="T106" fmla="*/ 24 w 155"/>
                <a:gd name="T107" fmla="*/ 61 h 66"/>
                <a:gd name="T108" fmla="*/ 30 w 155"/>
                <a:gd name="T109" fmla="*/ 61 h 66"/>
                <a:gd name="T110" fmla="*/ 33 w 155"/>
                <a:gd name="T111" fmla="*/ 62 h 66"/>
                <a:gd name="T112" fmla="*/ 36 w 155"/>
                <a:gd name="T113" fmla="*/ 62 h 66"/>
                <a:gd name="T114" fmla="*/ 40 w 155"/>
                <a:gd name="T115" fmla="*/ 63 h 66"/>
                <a:gd name="T116" fmla="*/ 51 w 155"/>
                <a:gd name="T117" fmla="*/ 63 h 66"/>
                <a:gd name="T118" fmla="*/ 56 w 155"/>
                <a:gd name="T119" fmla="*/ 64 h 66"/>
                <a:gd name="T120" fmla="*/ 69 w 155"/>
                <a:gd name="T121" fmla="*/ 64 h 66"/>
                <a:gd name="T122" fmla="*/ 73 w 155"/>
                <a:gd name="T123" fmla="*/ 66 h 66"/>
                <a:gd name="T124" fmla="*/ 155 w 155"/>
                <a:gd name="T12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5" h="66">
                  <a:moveTo>
                    <a:pt x="89" y="0"/>
                  </a:moveTo>
                  <a:lnTo>
                    <a:pt x="91" y="0"/>
                  </a:lnTo>
                  <a:lnTo>
                    <a:pt x="92" y="1"/>
                  </a:lnTo>
                  <a:lnTo>
                    <a:pt x="93" y="1"/>
                  </a:lnTo>
                  <a:lnTo>
                    <a:pt x="94" y="2"/>
                  </a:lnTo>
                  <a:lnTo>
                    <a:pt x="95" y="2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99" y="6"/>
                  </a:lnTo>
                  <a:lnTo>
                    <a:pt x="99" y="7"/>
                  </a:lnTo>
                  <a:lnTo>
                    <a:pt x="98" y="8"/>
                  </a:lnTo>
                  <a:lnTo>
                    <a:pt x="98" y="9"/>
                  </a:lnTo>
                  <a:lnTo>
                    <a:pt x="96" y="9"/>
                  </a:lnTo>
                  <a:lnTo>
                    <a:pt x="95" y="10"/>
                  </a:lnTo>
                  <a:lnTo>
                    <a:pt x="94" y="10"/>
                  </a:lnTo>
                  <a:lnTo>
                    <a:pt x="93" y="11"/>
                  </a:lnTo>
                  <a:lnTo>
                    <a:pt x="92" y="11"/>
                  </a:lnTo>
                  <a:lnTo>
                    <a:pt x="91" y="13"/>
                  </a:lnTo>
                  <a:lnTo>
                    <a:pt x="85" y="13"/>
                  </a:lnTo>
                  <a:lnTo>
                    <a:pt x="83" y="14"/>
                  </a:lnTo>
                  <a:lnTo>
                    <a:pt x="77" y="14"/>
                  </a:lnTo>
                  <a:lnTo>
                    <a:pt x="74" y="15"/>
                  </a:lnTo>
                  <a:lnTo>
                    <a:pt x="64" y="15"/>
                  </a:lnTo>
                  <a:lnTo>
                    <a:pt x="62" y="16"/>
                  </a:lnTo>
                  <a:lnTo>
                    <a:pt x="54" y="16"/>
                  </a:lnTo>
                  <a:lnTo>
                    <a:pt x="50" y="17"/>
                  </a:lnTo>
                  <a:lnTo>
                    <a:pt x="42" y="17"/>
                  </a:lnTo>
                  <a:lnTo>
                    <a:pt x="40" y="18"/>
                  </a:lnTo>
                  <a:lnTo>
                    <a:pt x="35" y="18"/>
                  </a:lnTo>
                  <a:lnTo>
                    <a:pt x="33" y="19"/>
                  </a:lnTo>
                  <a:lnTo>
                    <a:pt x="28" y="19"/>
                  </a:lnTo>
                  <a:lnTo>
                    <a:pt x="26" y="21"/>
                  </a:lnTo>
                  <a:lnTo>
                    <a:pt x="24" y="21"/>
                  </a:lnTo>
                  <a:lnTo>
                    <a:pt x="21" y="22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2" y="26"/>
                  </a:lnTo>
                  <a:lnTo>
                    <a:pt x="3" y="36"/>
                  </a:lnTo>
                  <a:lnTo>
                    <a:pt x="3" y="37"/>
                  </a:lnTo>
                  <a:lnTo>
                    <a:pt x="1" y="39"/>
                  </a:lnTo>
                  <a:lnTo>
                    <a:pt x="1" y="40"/>
                  </a:lnTo>
                  <a:lnTo>
                    <a:pt x="0" y="41"/>
                  </a:lnTo>
                  <a:lnTo>
                    <a:pt x="0" y="49"/>
                  </a:lnTo>
                  <a:lnTo>
                    <a:pt x="5" y="55"/>
                  </a:lnTo>
                  <a:lnTo>
                    <a:pt x="7" y="55"/>
                  </a:lnTo>
                  <a:lnTo>
                    <a:pt x="9" y="56"/>
                  </a:lnTo>
                  <a:lnTo>
                    <a:pt x="11" y="57"/>
                  </a:lnTo>
                  <a:lnTo>
                    <a:pt x="13" y="59"/>
                  </a:lnTo>
                  <a:lnTo>
                    <a:pt x="16" y="59"/>
                  </a:lnTo>
                  <a:lnTo>
                    <a:pt x="18" y="60"/>
                  </a:lnTo>
                  <a:lnTo>
                    <a:pt x="20" y="60"/>
                  </a:lnTo>
                  <a:lnTo>
                    <a:pt x="24" y="61"/>
                  </a:lnTo>
                  <a:lnTo>
                    <a:pt x="30" y="61"/>
                  </a:lnTo>
                  <a:lnTo>
                    <a:pt x="33" y="62"/>
                  </a:lnTo>
                  <a:lnTo>
                    <a:pt x="36" y="62"/>
                  </a:lnTo>
                  <a:lnTo>
                    <a:pt x="40" y="63"/>
                  </a:lnTo>
                  <a:lnTo>
                    <a:pt x="51" y="63"/>
                  </a:lnTo>
                  <a:lnTo>
                    <a:pt x="56" y="64"/>
                  </a:lnTo>
                  <a:lnTo>
                    <a:pt x="69" y="64"/>
                  </a:lnTo>
                  <a:lnTo>
                    <a:pt x="73" y="66"/>
                  </a:lnTo>
                  <a:lnTo>
                    <a:pt x="155" y="6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54" name="Freeform 850"/>
            <p:cNvSpPr>
              <a:spLocks/>
            </p:cNvSpPr>
            <p:nvPr/>
          </p:nvSpPr>
          <p:spPr bwMode="auto">
            <a:xfrm>
              <a:off x="1833" y="3117"/>
              <a:ext cx="77" cy="44"/>
            </a:xfrm>
            <a:custGeom>
              <a:avLst/>
              <a:gdLst>
                <a:gd name="T0" fmla="*/ 87 w 156"/>
                <a:gd name="T1" fmla="*/ 0 h 88"/>
                <a:gd name="T2" fmla="*/ 156 w 156"/>
                <a:gd name="T3" fmla="*/ 23 h 88"/>
                <a:gd name="T4" fmla="*/ 156 w 156"/>
                <a:gd name="T5" fmla="*/ 88 h 88"/>
                <a:gd name="T6" fmla="*/ 0 w 156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8">
                  <a:moveTo>
                    <a:pt x="87" y="0"/>
                  </a:moveTo>
                  <a:lnTo>
                    <a:pt x="156" y="23"/>
                  </a:lnTo>
                  <a:lnTo>
                    <a:pt x="156" y="88"/>
                  </a:lnTo>
                  <a:lnTo>
                    <a:pt x="0" y="8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55" name="Rectangle 851"/>
            <p:cNvSpPr>
              <a:spLocks noChangeArrowheads="1"/>
            </p:cNvSpPr>
            <p:nvPr/>
          </p:nvSpPr>
          <p:spPr bwMode="auto">
            <a:xfrm>
              <a:off x="1866" y="3162"/>
              <a:ext cx="44" cy="1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56" name="Rectangle 852"/>
            <p:cNvSpPr>
              <a:spLocks noChangeArrowheads="1"/>
            </p:cNvSpPr>
            <p:nvPr/>
          </p:nvSpPr>
          <p:spPr bwMode="auto">
            <a:xfrm>
              <a:off x="1859" y="3185"/>
              <a:ext cx="24" cy="2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57" name="Line 853"/>
            <p:cNvSpPr>
              <a:spLocks noChangeShapeType="1"/>
            </p:cNvSpPr>
            <p:nvPr/>
          </p:nvSpPr>
          <p:spPr bwMode="auto">
            <a:xfrm flipH="1">
              <a:off x="1859" y="3177"/>
              <a:ext cx="7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58" name="Line 854"/>
            <p:cNvSpPr>
              <a:spLocks noChangeShapeType="1"/>
            </p:cNvSpPr>
            <p:nvPr/>
          </p:nvSpPr>
          <p:spPr bwMode="auto">
            <a:xfrm>
              <a:off x="1910" y="3177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59" name="Line 855"/>
            <p:cNvSpPr>
              <a:spLocks noChangeShapeType="1"/>
            </p:cNvSpPr>
            <p:nvPr/>
          </p:nvSpPr>
          <p:spPr bwMode="auto">
            <a:xfrm>
              <a:off x="1833" y="319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60" name="Line 856"/>
            <p:cNvSpPr>
              <a:spLocks noChangeShapeType="1"/>
            </p:cNvSpPr>
            <p:nvPr/>
          </p:nvSpPr>
          <p:spPr bwMode="auto">
            <a:xfrm>
              <a:off x="2128" y="3194"/>
              <a:ext cx="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61" name="Line 857"/>
            <p:cNvSpPr>
              <a:spLocks noChangeShapeType="1"/>
            </p:cNvSpPr>
            <p:nvPr/>
          </p:nvSpPr>
          <p:spPr bwMode="auto">
            <a:xfrm>
              <a:off x="2270" y="2457"/>
              <a:ext cx="5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62" name="Line 858"/>
            <p:cNvSpPr>
              <a:spLocks noChangeShapeType="1"/>
            </p:cNvSpPr>
            <p:nvPr/>
          </p:nvSpPr>
          <p:spPr bwMode="auto">
            <a:xfrm>
              <a:off x="2322" y="2499"/>
              <a:ext cx="5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63" name="Line 859"/>
            <p:cNvSpPr>
              <a:spLocks noChangeShapeType="1"/>
            </p:cNvSpPr>
            <p:nvPr/>
          </p:nvSpPr>
          <p:spPr bwMode="auto">
            <a:xfrm>
              <a:off x="2270" y="2548"/>
              <a:ext cx="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64" name="Line 860"/>
            <p:cNvSpPr>
              <a:spLocks noChangeShapeType="1"/>
            </p:cNvSpPr>
            <p:nvPr/>
          </p:nvSpPr>
          <p:spPr bwMode="auto">
            <a:xfrm>
              <a:off x="2325" y="2619"/>
              <a:ext cx="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65" name="Line 861"/>
            <p:cNvSpPr>
              <a:spLocks noChangeShapeType="1"/>
            </p:cNvSpPr>
            <p:nvPr/>
          </p:nvSpPr>
          <p:spPr bwMode="auto">
            <a:xfrm>
              <a:off x="2320" y="2432"/>
              <a:ext cx="4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66" name="Line 862"/>
            <p:cNvSpPr>
              <a:spLocks noChangeShapeType="1"/>
            </p:cNvSpPr>
            <p:nvPr/>
          </p:nvSpPr>
          <p:spPr bwMode="auto">
            <a:xfrm>
              <a:off x="2697" y="2446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67" name="Line 863"/>
            <p:cNvSpPr>
              <a:spLocks noChangeShapeType="1"/>
            </p:cNvSpPr>
            <p:nvPr/>
          </p:nvSpPr>
          <p:spPr bwMode="auto">
            <a:xfrm>
              <a:off x="2644" y="2492"/>
              <a:ext cx="4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68" name="Line 864"/>
            <p:cNvSpPr>
              <a:spLocks noChangeShapeType="1"/>
            </p:cNvSpPr>
            <p:nvPr/>
          </p:nvSpPr>
          <p:spPr bwMode="auto">
            <a:xfrm>
              <a:off x="2770" y="2540"/>
              <a:ext cx="4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69" name="Line 865"/>
            <p:cNvSpPr>
              <a:spLocks noChangeShapeType="1"/>
            </p:cNvSpPr>
            <p:nvPr/>
          </p:nvSpPr>
          <p:spPr bwMode="auto">
            <a:xfrm>
              <a:off x="2693" y="2608"/>
              <a:ext cx="3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70" name="Line 866"/>
            <p:cNvSpPr>
              <a:spLocks noChangeShapeType="1"/>
            </p:cNvSpPr>
            <p:nvPr/>
          </p:nvSpPr>
          <p:spPr bwMode="auto">
            <a:xfrm>
              <a:off x="2704" y="2542"/>
              <a:ext cx="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71" name="Line 867"/>
            <p:cNvSpPr>
              <a:spLocks noChangeShapeType="1"/>
            </p:cNvSpPr>
            <p:nvPr/>
          </p:nvSpPr>
          <p:spPr bwMode="auto">
            <a:xfrm>
              <a:off x="2750" y="2477"/>
              <a:ext cx="5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72" name="Line 868"/>
            <p:cNvSpPr>
              <a:spLocks noChangeShapeType="1"/>
            </p:cNvSpPr>
            <p:nvPr/>
          </p:nvSpPr>
          <p:spPr bwMode="auto">
            <a:xfrm>
              <a:off x="2669" y="2520"/>
              <a:ext cx="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73" name="Line 869"/>
            <p:cNvSpPr>
              <a:spLocks noChangeShapeType="1"/>
            </p:cNvSpPr>
            <p:nvPr/>
          </p:nvSpPr>
          <p:spPr bwMode="auto">
            <a:xfrm>
              <a:off x="3059" y="2457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74" name="Line 870"/>
            <p:cNvSpPr>
              <a:spLocks noChangeShapeType="1"/>
            </p:cNvSpPr>
            <p:nvPr/>
          </p:nvSpPr>
          <p:spPr bwMode="auto">
            <a:xfrm>
              <a:off x="3171" y="2450"/>
              <a:ext cx="5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75" name="Line 871"/>
            <p:cNvSpPr>
              <a:spLocks noChangeShapeType="1"/>
            </p:cNvSpPr>
            <p:nvPr/>
          </p:nvSpPr>
          <p:spPr bwMode="auto">
            <a:xfrm>
              <a:off x="3104" y="2499"/>
              <a:ext cx="6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76" name="Line 872"/>
            <p:cNvSpPr>
              <a:spLocks noChangeShapeType="1"/>
            </p:cNvSpPr>
            <p:nvPr/>
          </p:nvSpPr>
          <p:spPr bwMode="auto">
            <a:xfrm>
              <a:off x="3146" y="2555"/>
              <a:ext cx="8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77" name="Line 873"/>
            <p:cNvSpPr>
              <a:spLocks noChangeShapeType="1"/>
            </p:cNvSpPr>
            <p:nvPr/>
          </p:nvSpPr>
          <p:spPr bwMode="auto">
            <a:xfrm>
              <a:off x="3231" y="2459"/>
              <a:ext cx="6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78" name="Line 874"/>
            <p:cNvSpPr>
              <a:spLocks noChangeShapeType="1"/>
            </p:cNvSpPr>
            <p:nvPr/>
          </p:nvSpPr>
          <p:spPr bwMode="auto">
            <a:xfrm flipV="1">
              <a:off x="2243" y="2325"/>
              <a:ext cx="1" cy="8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79" name="Freeform 875"/>
            <p:cNvSpPr>
              <a:spLocks/>
            </p:cNvSpPr>
            <p:nvPr/>
          </p:nvSpPr>
          <p:spPr bwMode="auto">
            <a:xfrm>
              <a:off x="2639" y="2325"/>
              <a:ext cx="2494" cy="1045"/>
            </a:xfrm>
            <a:custGeom>
              <a:avLst/>
              <a:gdLst>
                <a:gd name="T0" fmla="*/ 0 w 4989"/>
                <a:gd name="T1" fmla="*/ 0 h 2091"/>
                <a:gd name="T2" fmla="*/ 0 w 4989"/>
                <a:gd name="T3" fmla="*/ 2091 h 2091"/>
                <a:gd name="T4" fmla="*/ 4989 w 4989"/>
                <a:gd name="T5" fmla="*/ 2091 h 2091"/>
                <a:gd name="T6" fmla="*/ 4989 w 4989"/>
                <a:gd name="T7" fmla="*/ 65 h 2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89" h="2091">
                  <a:moveTo>
                    <a:pt x="0" y="0"/>
                  </a:moveTo>
                  <a:lnTo>
                    <a:pt x="0" y="2091"/>
                  </a:lnTo>
                  <a:lnTo>
                    <a:pt x="4989" y="2091"/>
                  </a:lnTo>
                  <a:lnTo>
                    <a:pt x="4989" y="6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80" name="Freeform 876"/>
            <p:cNvSpPr>
              <a:spLocks/>
            </p:cNvSpPr>
            <p:nvPr/>
          </p:nvSpPr>
          <p:spPr bwMode="auto">
            <a:xfrm>
              <a:off x="835" y="3013"/>
              <a:ext cx="562" cy="36"/>
            </a:xfrm>
            <a:custGeom>
              <a:avLst/>
              <a:gdLst>
                <a:gd name="T0" fmla="*/ 1118 w 1123"/>
                <a:gd name="T1" fmla="*/ 73 h 73"/>
                <a:gd name="T2" fmla="*/ 1118 w 1123"/>
                <a:gd name="T3" fmla="*/ 53 h 73"/>
                <a:gd name="T4" fmla="*/ 762 w 1123"/>
                <a:gd name="T5" fmla="*/ 53 h 73"/>
                <a:gd name="T6" fmla="*/ 395 w 1123"/>
                <a:gd name="T7" fmla="*/ 13 h 73"/>
                <a:gd name="T8" fmla="*/ 13 w 1123"/>
                <a:gd name="T9" fmla="*/ 13 h 73"/>
                <a:gd name="T10" fmla="*/ 0 w 1123"/>
                <a:gd name="T11" fmla="*/ 0 h 73"/>
                <a:gd name="T12" fmla="*/ 0 w 1123"/>
                <a:gd name="T13" fmla="*/ 25 h 73"/>
                <a:gd name="T14" fmla="*/ 16 w 1123"/>
                <a:gd name="T15" fmla="*/ 25 h 73"/>
                <a:gd name="T16" fmla="*/ 405 w 1123"/>
                <a:gd name="T17" fmla="*/ 25 h 73"/>
                <a:gd name="T18" fmla="*/ 751 w 1123"/>
                <a:gd name="T19" fmla="*/ 71 h 73"/>
                <a:gd name="T20" fmla="*/ 1123 w 1123"/>
                <a:gd name="T21" fmla="*/ 73 h 73"/>
                <a:gd name="T22" fmla="*/ 1118 w 1123"/>
                <a:gd name="T23" fmla="*/ 53 h 73"/>
                <a:gd name="T24" fmla="*/ 1118 w 1123"/>
                <a:gd name="T2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3" h="73">
                  <a:moveTo>
                    <a:pt x="1118" y="73"/>
                  </a:moveTo>
                  <a:lnTo>
                    <a:pt x="1118" y="53"/>
                  </a:lnTo>
                  <a:lnTo>
                    <a:pt x="762" y="53"/>
                  </a:lnTo>
                  <a:lnTo>
                    <a:pt x="395" y="13"/>
                  </a:lnTo>
                  <a:lnTo>
                    <a:pt x="13" y="13"/>
                  </a:lnTo>
                  <a:lnTo>
                    <a:pt x="0" y="0"/>
                  </a:lnTo>
                  <a:lnTo>
                    <a:pt x="0" y="25"/>
                  </a:lnTo>
                  <a:lnTo>
                    <a:pt x="16" y="25"/>
                  </a:lnTo>
                  <a:lnTo>
                    <a:pt x="405" y="25"/>
                  </a:lnTo>
                  <a:lnTo>
                    <a:pt x="751" y="71"/>
                  </a:lnTo>
                  <a:lnTo>
                    <a:pt x="1123" y="73"/>
                  </a:lnTo>
                  <a:lnTo>
                    <a:pt x="1118" y="53"/>
                  </a:lnTo>
                  <a:lnTo>
                    <a:pt x="1118" y="7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81" name="Rectangle 877"/>
            <p:cNvSpPr>
              <a:spLocks noChangeArrowheads="1"/>
            </p:cNvSpPr>
            <p:nvPr/>
          </p:nvSpPr>
          <p:spPr bwMode="auto">
            <a:xfrm>
              <a:off x="835" y="3011"/>
              <a:ext cx="4" cy="1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82" name="Rectangle 878"/>
            <p:cNvSpPr>
              <a:spLocks noChangeArrowheads="1"/>
            </p:cNvSpPr>
            <p:nvPr/>
          </p:nvSpPr>
          <p:spPr bwMode="auto">
            <a:xfrm>
              <a:off x="835" y="2988"/>
              <a:ext cx="4" cy="1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83" name="Freeform 879"/>
            <p:cNvSpPr>
              <a:spLocks/>
            </p:cNvSpPr>
            <p:nvPr/>
          </p:nvSpPr>
          <p:spPr bwMode="auto">
            <a:xfrm>
              <a:off x="839" y="2981"/>
              <a:ext cx="79" cy="10"/>
            </a:xfrm>
            <a:custGeom>
              <a:avLst/>
              <a:gdLst>
                <a:gd name="T0" fmla="*/ 0 w 158"/>
                <a:gd name="T1" fmla="*/ 19 h 19"/>
                <a:gd name="T2" fmla="*/ 27 w 158"/>
                <a:gd name="T3" fmla="*/ 0 h 19"/>
                <a:gd name="T4" fmla="*/ 158 w 158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19">
                  <a:moveTo>
                    <a:pt x="0" y="19"/>
                  </a:moveTo>
                  <a:lnTo>
                    <a:pt x="27" y="0"/>
                  </a:lnTo>
                  <a:lnTo>
                    <a:pt x="15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84" name="Freeform 880"/>
            <p:cNvSpPr>
              <a:spLocks/>
            </p:cNvSpPr>
            <p:nvPr/>
          </p:nvSpPr>
          <p:spPr bwMode="auto">
            <a:xfrm>
              <a:off x="839" y="2988"/>
              <a:ext cx="79" cy="8"/>
            </a:xfrm>
            <a:custGeom>
              <a:avLst/>
              <a:gdLst>
                <a:gd name="T0" fmla="*/ 0 w 158"/>
                <a:gd name="T1" fmla="*/ 16 h 16"/>
                <a:gd name="T2" fmla="*/ 27 w 158"/>
                <a:gd name="T3" fmla="*/ 0 h 16"/>
                <a:gd name="T4" fmla="*/ 158 w 15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16">
                  <a:moveTo>
                    <a:pt x="0" y="16"/>
                  </a:moveTo>
                  <a:lnTo>
                    <a:pt x="27" y="0"/>
                  </a:lnTo>
                  <a:lnTo>
                    <a:pt x="15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85" name="Rectangle 881"/>
            <p:cNvSpPr>
              <a:spLocks noChangeArrowheads="1"/>
            </p:cNvSpPr>
            <p:nvPr/>
          </p:nvSpPr>
          <p:spPr bwMode="auto">
            <a:xfrm>
              <a:off x="902" y="2970"/>
              <a:ext cx="6" cy="2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86" name="Freeform 882"/>
            <p:cNvSpPr>
              <a:spLocks/>
            </p:cNvSpPr>
            <p:nvPr/>
          </p:nvSpPr>
          <p:spPr bwMode="auto">
            <a:xfrm>
              <a:off x="476" y="2974"/>
              <a:ext cx="53" cy="35"/>
            </a:xfrm>
            <a:custGeom>
              <a:avLst/>
              <a:gdLst>
                <a:gd name="T0" fmla="*/ 0 w 105"/>
                <a:gd name="T1" fmla="*/ 0 h 69"/>
                <a:gd name="T2" fmla="*/ 105 w 105"/>
                <a:gd name="T3" fmla="*/ 0 h 69"/>
                <a:gd name="T4" fmla="*/ 105 w 105"/>
                <a:gd name="T5" fmla="*/ 69 h 69"/>
                <a:gd name="T6" fmla="*/ 53 w 105"/>
                <a:gd name="T7" fmla="*/ 69 h 69"/>
                <a:gd name="T8" fmla="*/ 0 w 105"/>
                <a:gd name="T9" fmla="*/ 14 h 69"/>
                <a:gd name="T10" fmla="*/ 0 w 10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69">
                  <a:moveTo>
                    <a:pt x="0" y="0"/>
                  </a:moveTo>
                  <a:lnTo>
                    <a:pt x="105" y="0"/>
                  </a:lnTo>
                  <a:lnTo>
                    <a:pt x="105" y="69"/>
                  </a:lnTo>
                  <a:lnTo>
                    <a:pt x="53" y="6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87" name="Freeform 883"/>
            <p:cNvSpPr>
              <a:spLocks/>
            </p:cNvSpPr>
            <p:nvPr/>
          </p:nvSpPr>
          <p:spPr bwMode="auto">
            <a:xfrm>
              <a:off x="277" y="2849"/>
              <a:ext cx="700" cy="1062"/>
            </a:xfrm>
            <a:custGeom>
              <a:avLst/>
              <a:gdLst>
                <a:gd name="T0" fmla="*/ 0 w 1400"/>
                <a:gd name="T1" fmla="*/ 2043 h 2125"/>
                <a:gd name="T2" fmla="*/ 0 w 1400"/>
                <a:gd name="T3" fmla="*/ 2125 h 2125"/>
                <a:gd name="T4" fmla="*/ 1400 w 1400"/>
                <a:gd name="T5" fmla="*/ 2125 h 2125"/>
                <a:gd name="T6" fmla="*/ 1400 w 1400"/>
                <a:gd name="T7" fmla="*/ 682 h 2125"/>
                <a:gd name="T8" fmla="*/ 1032 w 1400"/>
                <a:gd name="T9" fmla="*/ 682 h 2125"/>
                <a:gd name="T10" fmla="*/ 1032 w 1400"/>
                <a:gd name="T11" fmla="*/ 46 h 2125"/>
                <a:gd name="T12" fmla="*/ 999 w 1400"/>
                <a:gd name="T13" fmla="*/ 46 h 2125"/>
                <a:gd name="T14" fmla="*/ 999 w 1400"/>
                <a:gd name="T15" fmla="*/ 0 h 2125"/>
                <a:gd name="T16" fmla="*/ 485 w 1400"/>
                <a:gd name="T17" fmla="*/ 0 h 2125"/>
                <a:gd name="T18" fmla="*/ 485 w 1400"/>
                <a:gd name="T19" fmla="*/ 250 h 2125"/>
                <a:gd name="T20" fmla="*/ 505 w 1400"/>
                <a:gd name="T21" fmla="*/ 250 h 2125"/>
                <a:gd name="T22" fmla="*/ 505 w 1400"/>
                <a:gd name="T23" fmla="*/ 319 h 2125"/>
                <a:gd name="T24" fmla="*/ 485 w 1400"/>
                <a:gd name="T25" fmla="*/ 319 h 2125"/>
                <a:gd name="T26" fmla="*/ 485 w 1400"/>
                <a:gd name="T27" fmla="*/ 629 h 2125"/>
                <a:gd name="T28" fmla="*/ 444 w 1400"/>
                <a:gd name="T29" fmla="*/ 701 h 2125"/>
                <a:gd name="T30" fmla="*/ 444 w 1400"/>
                <a:gd name="T31" fmla="*/ 2043 h 2125"/>
                <a:gd name="T32" fmla="*/ 0 w 1400"/>
                <a:gd name="T33" fmla="*/ 2043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00" h="2125">
                  <a:moveTo>
                    <a:pt x="0" y="2043"/>
                  </a:moveTo>
                  <a:lnTo>
                    <a:pt x="0" y="2125"/>
                  </a:lnTo>
                  <a:lnTo>
                    <a:pt x="1400" y="2125"/>
                  </a:lnTo>
                  <a:lnTo>
                    <a:pt x="1400" y="682"/>
                  </a:lnTo>
                  <a:lnTo>
                    <a:pt x="1032" y="682"/>
                  </a:lnTo>
                  <a:lnTo>
                    <a:pt x="1032" y="46"/>
                  </a:lnTo>
                  <a:lnTo>
                    <a:pt x="999" y="46"/>
                  </a:lnTo>
                  <a:lnTo>
                    <a:pt x="999" y="0"/>
                  </a:lnTo>
                  <a:lnTo>
                    <a:pt x="485" y="0"/>
                  </a:lnTo>
                  <a:lnTo>
                    <a:pt x="485" y="250"/>
                  </a:lnTo>
                  <a:lnTo>
                    <a:pt x="505" y="250"/>
                  </a:lnTo>
                  <a:lnTo>
                    <a:pt x="505" y="319"/>
                  </a:lnTo>
                  <a:lnTo>
                    <a:pt x="485" y="319"/>
                  </a:lnTo>
                  <a:lnTo>
                    <a:pt x="485" y="629"/>
                  </a:lnTo>
                  <a:lnTo>
                    <a:pt x="444" y="701"/>
                  </a:lnTo>
                  <a:lnTo>
                    <a:pt x="444" y="2043"/>
                  </a:lnTo>
                  <a:lnTo>
                    <a:pt x="0" y="2043"/>
                  </a:lnTo>
                  <a:close/>
                </a:path>
              </a:pathLst>
            </a:custGeom>
            <a:solidFill>
              <a:srgbClr val="CCCCCC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88" name="Rectangle 884"/>
            <p:cNvSpPr>
              <a:spLocks noChangeArrowheads="1"/>
            </p:cNvSpPr>
            <p:nvPr/>
          </p:nvSpPr>
          <p:spPr bwMode="auto">
            <a:xfrm>
              <a:off x="264" y="2809"/>
              <a:ext cx="514" cy="41"/>
            </a:xfrm>
            <a:prstGeom prst="rect">
              <a:avLst/>
            </a:prstGeom>
            <a:solidFill>
              <a:srgbClr val="E6E6E6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589" name="Freeform 885"/>
            <p:cNvSpPr>
              <a:spLocks/>
            </p:cNvSpPr>
            <p:nvPr/>
          </p:nvSpPr>
          <p:spPr bwMode="auto">
            <a:xfrm>
              <a:off x="264" y="2802"/>
              <a:ext cx="571" cy="223"/>
            </a:xfrm>
            <a:custGeom>
              <a:avLst/>
              <a:gdLst>
                <a:gd name="T0" fmla="*/ 0 w 1144"/>
                <a:gd name="T1" fmla="*/ 0 h 446"/>
                <a:gd name="T2" fmla="*/ 1020 w 1144"/>
                <a:gd name="T3" fmla="*/ 0 h 446"/>
                <a:gd name="T4" fmla="*/ 1040 w 1144"/>
                <a:gd name="T5" fmla="*/ 9 h 446"/>
                <a:gd name="T6" fmla="*/ 1040 w 1144"/>
                <a:gd name="T7" fmla="*/ 113 h 446"/>
                <a:gd name="T8" fmla="*/ 1049 w 1144"/>
                <a:gd name="T9" fmla="*/ 126 h 446"/>
                <a:gd name="T10" fmla="*/ 1110 w 1144"/>
                <a:gd name="T11" fmla="*/ 126 h 446"/>
                <a:gd name="T12" fmla="*/ 1110 w 1144"/>
                <a:gd name="T13" fmla="*/ 427 h 446"/>
                <a:gd name="T14" fmla="*/ 1144 w 1144"/>
                <a:gd name="T1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4" h="446">
                  <a:moveTo>
                    <a:pt x="0" y="0"/>
                  </a:moveTo>
                  <a:lnTo>
                    <a:pt x="1020" y="0"/>
                  </a:lnTo>
                  <a:lnTo>
                    <a:pt x="1040" y="9"/>
                  </a:lnTo>
                  <a:lnTo>
                    <a:pt x="1040" y="113"/>
                  </a:lnTo>
                  <a:lnTo>
                    <a:pt x="1049" y="126"/>
                  </a:lnTo>
                  <a:lnTo>
                    <a:pt x="1110" y="126"/>
                  </a:lnTo>
                  <a:lnTo>
                    <a:pt x="1110" y="427"/>
                  </a:lnTo>
                  <a:lnTo>
                    <a:pt x="1144" y="44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90" name="Freeform 886"/>
            <p:cNvSpPr>
              <a:spLocks/>
            </p:cNvSpPr>
            <p:nvPr/>
          </p:nvSpPr>
          <p:spPr bwMode="auto">
            <a:xfrm>
              <a:off x="263" y="2789"/>
              <a:ext cx="573" cy="224"/>
            </a:xfrm>
            <a:custGeom>
              <a:avLst/>
              <a:gdLst>
                <a:gd name="T0" fmla="*/ 1148 w 1148"/>
                <a:gd name="T1" fmla="*/ 448 h 448"/>
                <a:gd name="T2" fmla="*/ 1131 w 1148"/>
                <a:gd name="T3" fmla="*/ 437 h 448"/>
                <a:gd name="T4" fmla="*/ 1131 w 1148"/>
                <a:gd name="T5" fmla="*/ 5 h 448"/>
                <a:gd name="T6" fmla="*/ 1090 w 1148"/>
                <a:gd name="T7" fmla="*/ 0 h 448"/>
                <a:gd name="T8" fmla="*/ 0 w 1148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8" h="448">
                  <a:moveTo>
                    <a:pt x="1148" y="448"/>
                  </a:moveTo>
                  <a:lnTo>
                    <a:pt x="1131" y="437"/>
                  </a:lnTo>
                  <a:lnTo>
                    <a:pt x="1131" y="5"/>
                  </a:lnTo>
                  <a:lnTo>
                    <a:pt x="109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91" name="Freeform 887"/>
            <p:cNvSpPr>
              <a:spLocks/>
            </p:cNvSpPr>
            <p:nvPr/>
          </p:nvSpPr>
          <p:spPr bwMode="auto">
            <a:xfrm>
              <a:off x="554" y="2295"/>
              <a:ext cx="285" cy="693"/>
            </a:xfrm>
            <a:custGeom>
              <a:avLst/>
              <a:gdLst>
                <a:gd name="T0" fmla="*/ 569 w 569"/>
                <a:gd name="T1" fmla="*/ 1388 h 1388"/>
                <a:gd name="T2" fmla="*/ 569 w 569"/>
                <a:gd name="T3" fmla="*/ 1107 h 1388"/>
                <a:gd name="T4" fmla="*/ 514 w 569"/>
                <a:gd name="T5" fmla="*/ 1040 h 1388"/>
                <a:gd name="T6" fmla="*/ 514 w 569"/>
                <a:gd name="T7" fmla="*/ 19 h 1388"/>
                <a:gd name="T8" fmla="*/ 7 w 569"/>
                <a:gd name="T9" fmla="*/ 19 h 1388"/>
                <a:gd name="T10" fmla="*/ 0 w 569"/>
                <a:gd name="T11" fmla="*/ 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9" h="1388">
                  <a:moveTo>
                    <a:pt x="569" y="1388"/>
                  </a:moveTo>
                  <a:lnTo>
                    <a:pt x="569" y="1107"/>
                  </a:lnTo>
                  <a:lnTo>
                    <a:pt x="514" y="1040"/>
                  </a:lnTo>
                  <a:lnTo>
                    <a:pt x="514" y="19"/>
                  </a:lnTo>
                  <a:lnTo>
                    <a:pt x="7" y="1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92" name="Freeform 888"/>
            <p:cNvSpPr>
              <a:spLocks/>
            </p:cNvSpPr>
            <p:nvPr/>
          </p:nvSpPr>
          <p:spPr bwMode="auto">
            <a:xfrm>
              <a:off x="558" y="2304"/>
              <a:ext cx="72" cy="6"/>
            </a:xfrm>
            <a:custGeom>
              <a:avLst/>
              <a:gdLst>
                <a:gd name="T0" fmla="*/ 143 w 143"/>
                <a:gd name="T1" fmla="*/ 13 h 13"/>
                <a:gd name="T2" fmla="*/ 3 w 143"/>
                <a:gd name="T3" fmla="*/ 13 h 13"/>
                <a:gd name="T4" fmla="*/ 0 w 143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3">
                  <a:moveTo>
                    <a:pt x="143" y="13"/>
                  </a:moveTo>
                  <a:lnTo>
                    <a:pt x="3" y="1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93" name="Freeform 889"/>
            <p:cNvSpPr>
              <a:spLocks/>
            </p:cNvSpPr>
            <p:nvPr/>
          </p:nvSpPr>
          <p:spPr bwMode="auto">
            <a:xfrm>
              <a:off x="302" y="2129"/>
              <a:ext cx="1036" cy="197"/>
            </a:xfrm>
            <a:custGeom>
              <a:avLst/>
              <a:gdLst>
                <a:gd name="T0" fmla="*/ 2071 w 2071"/>
                <a:gd name="T1" fmla="*/ 0 h 394"/>
                <a:gd name="T2" fmla="*/ 16 w 2071"/>
                <a:gd name="T3" fmla="*/ 0 h 394"/>
                <a:gd name="T4" fmla="*/ 16 w 2071"/>
                <a:gd name="T5" fmla="*/ 33 h 394"/>
                <a:gd name="T6" fmla="*/ 0 w 2071"/>
                <a:gd name="T7" fmla="*/ 33 h 394"/>
                <a:gd name="T8" fmla="*/ 0 w 2071"/>
                <a:gd name="T9" fmla="*/ 394 h 394"/>
                <a:gd name="T10" fmla="*/ 465 w 2071"/>
                <a:gd name="T1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1" h="394">
                  <a:moveTo>
                    <a:pt x="2071" y="0"/>
                  </a:moveTo>
                  <a:lnTo>
                    <a:pt x="16" y="0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0" y="394"/>
                  </a:lnTo>
                  <a:lnTo>
                    <a:pt x="465" y="39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94" name="Freeform 890"/>
            <p:cNvSpPr>
              <a:spLocks/>
            </p:cNvSpPr>
            <p:nvPr/>
          </p:nvSpPr>
          <p:spPr bwMode="auto">
            <a:xfrm>
              <a:off x="310" y="2145"/>
              <a:ext cx="1029" cy="165"/>
            </a:xfrm>
            <a:custGeom>
              <a:avLst/>
              <a:gdLst>
                <a:gd name="T0" fmla="*/ 2058 w 2058"/>
                <a:gd name="T1" fmla="*/ 0 h 330"/>
                <a:gd name="T2" fmla="*/ 0 w 2058"/>
                <a:gd name="T3" fmla="*/ 0 h 330"/>
                <a:gd name="T4" fmla="*/ 0 w 2058"/>
                <a:gd name="T5" fmla="*/ 330 h 330"/>
                <a:gd name="T6" fmla="*/ 473 w 2058"/>
                <a:gd name="T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8" h="330">
                  <a:moveTo>
                    <a:pt x="2058" y="0"/>
                  </a:moveTo>
                  <a:lnTo>
                    <a:pt x="0" y="0"/>
                  </a:lnTo>
                  <a:lnTo>
                    <a:pt x="0" y="330"/>
                  </a:lnTo>
                  <a:lnTo>
                    <a:pt x="473" y="33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95" name="Rectangle 891"/>
            <p:cNvSpPr>
              <a:spLocks noChangeArrowheads="1"/>
            </p:cNvSpPr>
            <p:nvPr/>
          </p:nvSpPr>
          <p:spPr bwMode="auto">
            <a:xfrm>
              <a:off x="799" y="2775"/>
              <a:ext cx="6" cy="9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96" name="Freeform 892"/>
            <p:cNvSpPr>
              <a:spLocks/>
            </p:cNvSpPr>
            <p:nvPr/>
          </p:nvSpPr>
          <p:spPr bwMode="auto">
            <a:xfrm>
              <a:off x="2436" y="3765"/>
              <a:ext cx="8" cy="67"/>
            </a:xfrm>
            <a:custGeom>
              <a:avLst/>
              <a:gdLst>
                <a:gd name="T0" fmla="*/ 2 w 16"/>
                <a:gd name="T1" fmla="*/ 0 h 134"/>
                <a:gd name="T2" fmla="*/ 16 w 16"/>
                <a:gd name="T3" fmla="*/ 0 h 134"/>
                <a:gd name="T4" fmla="*/ 16 w 16"/>
                <a:gd name="T5" fmla="*/ 134 h 134"/>
                <a:gd name="T6" fmla="*/ 0 w 16"/>
                <a:gd name="T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4">
                  <a:moveTo>
                    <a:pt x="2" y="0"/>
                  </a:moveTo>
                  <a:lnTo>
                    <a:pt x="16" y="0"/>
                  </a:lnTo>
                  <a:lnTo>
                    <a:pt x="16" y="134"/>
                  </a:lnTo>
                  <a:lnTo>
                    <a:pt x="0" y="13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97" name="Line 893"/>
            <p:cNvSpPr>
              <a:spLocks noChangeShapeType="1"/>
            </p:cNvSpPr>
            <p:nvPr/>
          </p:nvSpPr>
          <p:spPr bwMode="auto">
            <a:xfrm>
              <a:off x="2444" y="3765"/>
              <a:ext cx="87" cy="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98" name="Line 894"/>
            <p:cNvSpPr>
              <a:spLocks noChangeShapeType="1"/>
            </p:cNvSpPr>
            <p:nvPr/>
          </p:nvSpPr>
          <p:spPr bwMode="auto">
            <a:xfrm flipH="1">
              <a:off x="2445" y="3764"/>
              <a:ext cx="86" cy="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599" name="Rectangle 895"/>
            <p:cNvSpPr>
              <a:spLocks noChangeArrowheads="1"/>
            </p:cNvSpPr>
            <p:nvPr/>
          </p:nvSpPr>
          <p:spPr bwMode="auto">
            <a:xfrm>
              <a:off x="2159" y="2979"/>
              <a:ext cx="12" cy="188"/>
            </a:xfrm>
            <a:prstGeom prst="rect">
              <a:avLst/>
            </a:prstGeom>
            <a:solidFill>
              <a:srgbClr val="BFBFB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00" name="Freeform 896"/>
            <p:cNvSpPr>
              <a:spLocks/>
            </p:cNvSpPr>
            <p:nvPr/>
          </p:nvSpPr>
          <p:spPr bwMode="auto">
            <a:xfrm>
              <a:off x="3249" y="1299"/>
              <a:ext cx="2282" cy="2239"/>
            </a:xfrm>
            <a:custGeom>
              <a:avLst/>
              <a:gdLst>
                <a:gd name="T0" fmla="*/ 0 w 4565"/>
                <a:gd name="T1" fmla="*/ 4175 h 4478"/>
                <a:gd name="T2" fmla="*/ 0 w 4565"/>
                <a:gd name="T3" fmla="*/ 4478 h 4478"/>
                <a:gd name="T4" fmla="*/ 4562 w 4565"/>
                <a:gd name="T5" fmla="*/ 4478 h 4478"/>
                <a:gd name="T6" fmla="*/ 4562 w 4565"/>
                <a:gd name="T7" fmla="*/ 4173 h 4478"/>
                <a:gd name="T8" fmla="*/ 4264 w 4565"/>
                <a:gd name="T9" fmla="*/ 4177 h 4478"/>
                <a:gd name="T10" fmla="*/ 4264 w 4565"/>
                <a:gd name="T11" fmla="*/ 2810 h 4478"/>
                <a:gd name="T12" fmla="*/ 4565 w 4565"/>
                <a:gd name="T13" fmla="*/ 2810 h 4478"/>
                <a:gd name="T14" fmla="*/ 4565 w 4565"/>
                <a:gd name="T15" fmla="*/ 0 h 4478"/>
                <a:gd name="T16" fmla="*/ 3520 w 4565"/>
                <a:gd name="T17" fmla="*/ 0 h 4478"/>
                <a:gd name="T18" fmla="*/ 3520 w 4565"/>
                <a:gd name="T19" fmla="*/ 243 h 4478"/>
                <a:gd name="T20" fmla="*/ 3479 w 4565"/>
                <a:gd name="T21" fmla="*/ 243 h 4478"/>
                <a:gd name="T22" fmla="*/ 3479 w 4565"/>
                <a:gd name="T23" fmla="*/ 474 h 4478"/>
                <a:gd name="T24" fmla="*/ 4067 w 4565"/>
                <a:gd name="T25" fmla="*/ 474 h 4478"/>
                <a:gd name="T26" fmla="*/ 4067 w 4565"/>
                <a:gd name="T27" fmla="*/ 735 h 4478"/>
                <a:gd name="T28" fmla="*/ 3984 w 4565"/>
                <a:gd name="T29" fmla="*/ 735 h 4478"/>
                <a:gd name="T30" fmla="*/ 3984 w 4565"/>
                <a:gd name="T31" fmla="*/ 2111 h 4478"/>
                <a:gd name="T32" fmla="*/ 3803 w 4565"/>
                <a:gd name="T33" fmla="*/ 2111 h 4478"/>
                <a:gd name="T34" fmla="*/ 3803 w 4565"/>
                <a:gd name="T35" fmla="*/ 4173 h 4478"/>
                <a:gd name="T36" fmla="*/ 0 w 4565"/>
                <a:gd name="T37" fmla="*/ 4173 h 4478"/>
                <a:gd name="T38" fmla="*/ 0 w 4565"/>
                <a:gd name="T39" fmla="*/ 4175 h 4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65" h="4478">
                  <a:moveTo>
                    <a:pt x="0" y="4175"/>
                  </a:moveTo>
                  <a:lnTo>
                    <a:pt x="0" y="4478"/>
                  </a:lnTo>
                  <a:lnTo>
                    <a:pt x="4562" y="4478"/>
                  </a:lnTo>
                  <a:lnTo>
                    <a:pt x="4562" y="4173"/>
                  </a:lnTo>
                  <a:lnTo>
                    <a:pt x="4264" y="4177"/>
                  </a:lnTo>
                  <a:lnTo>
                    <a:pt x="4264" y="2810"/>
                  </a:lnTo>
                  <a:lnTo>
                    <a:pt x="4565" y="2810"/>
                  </a:lnTo>
                  <a:lnTo>
                    <a:pt x="4565" y="0"/>
                  </a:lnTo>
                  <a:lnTo>
                    <a:pt x="3520" y="0"/>
                  </a:lnTo>
                  <a:lnTo>
                    <a:pt x="3520" y="243"/>
                  </a:lnTo>
                  <a:lnTo>
                    <a:pt x="3479" y="243"/>
                  </a:lnTo>
                  <a:lnTo>
                    <a:pt x="3479" y="474"/>
                  </a:lnTo>
                  <a:lnTo>
                    <a:pt x="4067" y="474"/>
                  </a:lnTo>
                  <a:lnTo>
                    <a:pt x="4067" y="735"/>
                  </a:lnTo>
                  <a:lnTo>
                    <a:pt x="3984" y="735"/>
                  </a:lnTo>
                  <a:lnTo>
                    <a:pt x="3984" y="2111"/>
                  </a:lnTo>
                  <a:lnTo>
                    <a:pt x="3803" y="2111"/>
                  </a:lnTo>
                  <a:lnTo>
                    <a:pt x="3803" y="4173"/>
                  </a:lnTo>
                  <a:lnTo>
                    <a:pt x="0" y="4173"/>
                  </a:lnTo>
                  <a:lnTo>
                    <a:pt x="0" y="4175"/>
                  </a:lnTo>
                  <a:close/>
                </a:path>
              </a:pathLst>
            </a:custGeom>
            <a:solidFill>
              <a:srgbClr val="E6E6E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01" name="Freeform 897"/>
            <p:cNvSpPr>
              <a:spLocks/>
            </p:cNvSpPr>
            <p:nvPr/>
          </p:nvSpPr>
          <p:spPr bwMode="auto">
            <a:xfrm>
              <a:off x="4544" y="1915"/>
              <a:ext cx="60" cy="67"/>
            </a:xfrm>
            <a:custGeom>
              <a:avLst/>
              <a:gdLst>
                <a:gd name="T0" fmla="*/ 0 w 120"/>
                <a:gd name="T1" fmla="*/ 0 h 135"/>
                <a:gd name="T2" fmla="*/ 120 w 120"/>
                <a:gd name="T3" fmla="*/ 0 h 135"/>
                <a:gd name="T4" fmla="*/ 120 w 120"/>
                <a:gd name="T5" fmla="*/ 135 h 135"/>
                <a:gd name="T6" fmla="*/ 31 w 120"/>
                <a:gd name="T7" fmla="*/ 135 h 135"/>
                <a:gd name="T8" fmla="*/ 31 w 120"/>
                <a:gd name="T9" fmla="*/ 93 h 135"/>
                <a:gd name="T10" fmla="*/ 0 w 120"/>
                <a:gd name="T11" fmla="*/ 93 h 135"/>
                <a:gd name="T12" fmla="*/ 0 w 120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35">
                  <a:moveTo>
                    <a:pt x="0" y="0"/>
                  </a:moveTo>
                  <a:lnTo>
                    <a:pt x="120" y="0"/>
                  </a:lnTo>
                  <a:lnTo>
                    <a:pt x="120" y="135"/>
                  </a:lnTo>
                  <a:lnTo>
                    <a:pt x="31" y="135"/>
                  </a:lnTo>
                  <a:lnTo>
                    <a:pt x="31" y="93"/>
                  </a:lnTo>
                  <a:lnTo>
                    <a:pt x="0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02" name="Line 898"/>
            <p:cNvSpPr>
              <a:spLocks noChangeShapeType="1"/>
            </p:cNvSpPr>
            <p:nvPr/>
          </p:nvSpPr>
          <p:spPr bwMode="auto">
            <a:xfrm>
              <a:off x="1950" y="1724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03" name="Line 899"/>
            <p:cNvSpPr>
              <a:spLocks noChangeShapeType="1"/>
            </p:cNvSpPr>
            <p:nvPr/>
          </p:nvSpPr>
          <p:spPr bwMode="auto">
            <a:xfrm>
              <a:off x="2236" y="1724"/>
              <a:ext cx="2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04" name="Rectangle 900"/>
            <p:cNvSpPr>
              <a:spLocks noChangeArrowheads="1"/>
            </p:cNvSpPr>
            <p:nvPr/>
          </p:nvSpPr>
          <p:spPr bwMode="auto">
            <a:xfrm>
              <a:off x="4202" y="1225"/>
              <a:ext cx="141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05" name="Freeform 901"/>
            <p:cNvSpPr>
              <a:spLocks/>
            </p:cNvSpPr>
            <p:nvPr/>
          </p:nvSpPr>
          <p:spPr bwMode="auto">
            <a:xfrm>
              <a:off x="4338" y="1227"/>
              <a:ext cx="514" cy="428"/>
            </a:xfrm>
            <a:custGeom>
              <a:avLst/>
              <a:gdLst>
                <a:gd name="T0" fmla="*/ 0 w 1027"/>
                <a:gd name="T1" fmla="*/ 26 h 855"/>
                <a:gd name="T2" fmla="*/ 1006 w 1027"/>
                <a:gd name="T3" fmla="*/ 855 h 855"/>
                <a:gd name="T4" fmla="*/ 1027 w 1027"/>
                <a:gd name="T5" fmla="*/ 830 h 855"/>
                <a:gd name="T6" fmla="*/ 21 w 1027"/>
                <a:gd name="T7" fmla="*/ 0 h 855"/>
                <a:gd name="T8" fmla="*/ 0 w 1027"/>
                <a:gd name="T9" fmla="*/ 26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855">
                  <a:moveTo>
                    <a:pt x="0" y="26"/>
                  </a:moveTo>
                  <a:lnTo>
                    <a:pt x="1006" y="855"/>
                  </a:lnTo>
                  <a:lnTo>
                    <a:pt x="1027" y="830"/>
                  </a:lnTo>
                  <a:lnTo>
                    <a:pt x="2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06" name="Freeform 902"/>
            <p:cNvSpPr>
              <a:spLocks/>
            </p:cNvSpPr>
            <p:nvPr/>
          </p:nvSpPr>
          <p:spPr bwMode="auto">
            <a:xfrm>
              <a:off x="4777" y="1583"/>
              <a:ext cx="69" cy="65"/>
            </a:xfrm>
            <a:custGeom>
              <a:avLst/>
              <a:gdLst>
                <a:gd name="T0" fmla="*/ 81 w 140"/>
                <a:gd name="T1" fmla="*/ 0 h 131"/>
                <a:gd name="T2" fmla="*/ 140 w 140"/>
                <a:gd name="T3" fmla="*/ 131 h 131"/>
                <a:gd name="T4" fmla="*/ 0 w 140"/>
                <a:gd name="T5" fmla="*/ 98 h 131"/>
                <a:gd name="T6" fmla="*/ 81 w 140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31">
                  <a:moveTo>
                    <a:pt x="81" y="0"/>
                  </a:moveTo>
                  <a:lnTo>
                    <a:pt x="140" y="131"/>
                  </a:lnTo>
                  <a:lnTo>
                    <a:pt x="0" y="9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07" name="Freeform 903"/>
            <p:cNvSpPr>
              <a:spLocks/>
            </p:cNvSpPr>
            <p:nvPr/>
          </p:nvSpPr>
          <p:spPr bwMode="auto">
            <a:xfrm>
              <a:off x="4762" y="1568"/>
              <a:ext cx="98" cy="92"/>
            </a:xfrm>
            <a:custGeom>
              <a:avLst/>
              <a:gdLst>
                <a:gd name="T0" fmla="*/ 122 w 195"/>
                <a:gd name="T1" fmla="*/ 41 h 184"/>
                <a:gd name="T2" fmla="*/ 94 w 195"/>
                <a:gd name="T3" fmla="*/ 37 h 184"/>
                <a:gd name="T4" fmla="*/ 153 w 195"/>
                <a:gd name="T5" fmla="*/ 167 h 184"/>
                <a:gd name="T6" fmla="*/ 171 w 195"/>
                <a:gd name="T7" fmla="*/ 144 h 184"/>
                <a:gd name="T8" fmla="*/ 32 w 195"/>
                <a:gd name="T9" fmla="*/ 112 h 184"/>
                <a:gd name="T10" fmla="*/ 41 w 195"/>
                <a:gd name="T11" fmla="*/ 139 h 184"/>
                <a:gd name="T12" fmla="*/ 122 w 195"/>
                <a:gd name="T13" fmla="*/ 41 h 184"/>
                <a:gd name="T14" fmla="*/ 112 w 195"/>
                <a:gd name="T15" fmla="*/ 0 h 184"/>
                <a:gd name="T16" fmla="*/ 0 w 195"/>
                <a:gd name="T17" fmla="*/ 138 h 184"/>
                <a:gd name="T18" fmla="*/ 195 w 195"/>
                <a:gd name="T19" fmla="*/ 184 h 184"/>
                <a:gd name="T20" fmla="*/ 112 w 195"/>
                <a:gd name="T21" fmla="*/ 0 h 184"/>
                <a:gd name="T22" fmla="*/ 122 w 195"/>
                <a:gd name="T23" fmla="*/ 4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84">
                  <a:moveTo>
                    <a:pt x="122" y="41"/>
                  </a:moveTo>
                  <a:lnTo>
                    <a:pt x="94" y="37"/>
                  </a:lnTo>
                  <a:lnTo>
                    <a:pt x="153" y="167"/>
                  </a:lnTo>
                  <a:lnTo>
                    <a:pt x="171" y="144"/>
                  </a:lnTo>
                  <a:lnTo>
                    <a:pt x="32" y="112"/>
                  </a:lnTo>
                  <a:lnTo>
                    <a:pt x="41" y="139"/>
                  </a:lnTo>
                  <a:lnTo>
                    <a:pt x="122" y="41"/>
                  </a:lnTo>
                  <a:lnTo>
                    <a:pt x="112" y="0"/>
                  </a:lnTo>
                  <a:lnTo>
                    <a:pt x="0" y="138"/>
                  </a:lnTo>
                  <a:lnTo>
                    <a:pt x="195" y="184"/>
                  </a:lnTo>
                  <a:lnTo>
                    <a:pt x="112" y="0"/>
                  </a:lnTo>
                  <a:lnTo>
                    <a:pt x="122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08" name="Line 904"/>
            <p:cNvSpPr>
              <a:spLocks noChangeShapeType="1"/>
            </p:cNvSpPr>
            <p:nvPr/>
          </p:nvSpPr>
          <p:spPr bwMode="auto">
            <a:xfrm>
              <a:off x="1066" y="3078"/>
              <a:ext cx="1" cy="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09" name="Line 905"/>
            <p:cNvSpPr>
              <a:spLocks noChangeShapeType="1"/>
            </p:cNvSpPr>
            <p:nvPr/>
          </p:nvSpPr>
          <p:spPr bwMode="auto">
            <a:xfrm>
              <a:off x="1066" y="3124"/>
              <a:ext cx="1" cy="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10" name="Line 906"/>
            <p:cNvSpPr>
              <a:spLocks noChangeShapeType="1"/>
            </p:cNvSpPr>
            <p:nvPr/>
          </p:nvSpPr>
          <p:spPr bwMode="auto">
            <a:xfrm flipH="1" flipV="1">
              <a:off x="1051" y="3161"/>
              <a:ext cx="15" cy="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11" name="Line 907"/>
            <p:cNvSpPr>
              <a:spLocks noChangeShapeType="1"/>
            </p:cNvSpPr>
            <p:nvPr/>
          </p:nvSpPr>
          <p:spPr bwMode="auto">
            <a:xfrm flipV="1">
              <a:off x="1051" y="3160"/>
              <a:ext cx="19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12" name="Rectangle 908"/>
            <p:cNvSpPr>
              <a:spLocks noChangeArrowheads="1"/>
            </p:cNvSpPr>
            <p:nvPr/>
          </p:nvSpPr>
          <p:spPr bwMode="auto">
            <a:xfrm>
              <a:off x="1079" y="3107"/>
              <a:ext cx="196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altLang="pl-PL" sz="800">
                  <a:solidFill>
                    <a:srgbClr val="000000"/>
                  </a:solidFill>
                  <a:latin typeface="Times New Roman" pitchFamily="18" charset="0"/>
                </a:rPr>
                <a:t>+2.25</a:t>
              </a:r>
              <a:endParaRPr lang="pl-PL" altLang="pl-PL" sz="2400">
                <a:latin typeface="Times New Roman" pitchFamily="18" charset="0"/>
              </a:endParaRPr>
            </a:p>
          </p:txBody>
        </p:sp>
        <p:sp>
          <p:nvSpPr>
            <p:cNvPr id="201613" name="Line 909"/>
            <p:cNvSpPr>
              <a:spLocks noChangeShapeType="1"/>
            </p:cNvSpPr>
            <p:nvPr/>
          </p:nvSpPr>
          <p:spPr bwMode="auto">
            <a:xfrm>
              <a:off x="1092" y="2817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14" name="Line 910"/>
            <p:cNvSpPr>
              <a:spLocks noChangeShapeType="1"/>
            </p:cNvSpPr>
            <p:nvPr/>
          </p:nvSpPr>
          <p:spPr bwMode="auto">
            <a:xfrm>
              <a:off x="1092" y="2862"/>
              <a:ext cx="1" cy="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15" name="Line 911"/>
            <p:cNvSpPr>
              <a:spLocks noChangeShapeType="1"/>
            </p:cNvSpPr>
            <p:nvPr/>
          </p:nvSpPr>
          <p:spPr bwMode="auto">
            <a:xfrm flipH="1" flipV="1">
              <a:off x="1077" y="2900"/>
              <a:ext cx="15" cy="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16" name="Line 912"/>
            <p:cNvSpPr>
              <a:spLocks noChangeShapeType="1"/>
            </p:cNvSpPr>
            <p:nvPr/>
          </p:nvSpPr>
          <p:spPr bwMode="auto">
            <a:xfrm flipV="1">
              <a:off x="1076" y="2899"/>
              <a:ext cx="19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17" name="Rectangle 913"/>
            <p:cNvSpPr>
              <a:spLocks noChangeArrowheads="1"/>
            </p:cNvSpPr>
            <p:nvPr/>
          </p:nvSpPr>
          <p:spPr bwMode="auto">
            <a:xfrm>
              <a:off x="1095" y="2841"/>
              <a:ext cx="160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altLang="pl-PL" sz="800">
                  <a:solidFill>
                    <a:srgbClr val="000000"/>
                  </a:solidFill>
                  <a:latin typeface="Times New Roman" pitchFamily="18" charset="0"/>
                </a:rPr>
                <a:t>+4.1</a:t>
              </a:r>
              <a:endParaRPr lang="pl-PL" altLang="pl-PL" sz="2400">
                <a:latin typeface="Times New Roman" pitchFamily="18" charset="0"/>
              </a:endParaRPr>
            </a:p>
          </p:txBody>
        </p:sp>
        <p:sp>
          <p:nvSpPr>
            <p:cNvPr id="201618" name="Line 914"/>
            <p:cNvSpPr>
              <a:spLocks noChangeShapeType="1"/>
            </p:cNvSpPr>
            <p:nvPr/>
          </p:nvSpPr>
          <p:spPr bwMode="auto">
            <a:xfrm>
              <a:off x="1161" y="2529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19" name="Line 915"/>
            <p:cNvSpPr>
              <a:spLocks noChangeShapeType="1"/>
            </p:cNvSpPr>
            <p:nvPr/>
          </p:nvSpPr>
          <p:spPr bwMode="auto">
            <a:xfrm>
              <a:off x="1062" y="2529"/>
              <a:ext cx="9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20" name="Line 916"/>
            <p:cNvSpPr>
              <a:spLocks noChangeShapeType="1"/>
            </p:cNvSpPr>
            <p:nvPr/>
          </p:nvSpPr>
          <p:spPr bwMode="auto">
            <a:xfrm>
              <a:off x="1067" y="2423"/>
              <a:ext cx="1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21" name="Line 917"/>
            <p:cNvSpPr>
              <a:spLocks noChangeShapeType="1"/>
            </p:cNvSpPr>
            <p:nvPr/>
          </p:nvSpPr>
          <p:spPr bwMode="auto">
            <a:xfrm>
              <a:off x="1067" y="2470"/>
              <a:ext cx="1" cy="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22" name="Line 918"/>
            <p:cNvSpPr>
              <a:spLocks noChangeShapeType="1"/>
            </p:cNvSpPr>
            <p:nvPr/>
          </p:nvSpPr>
          <p:spPr bwMode="auto">
            <a:xfrm flipH="1" flipV="1">
              <a:off x="1052" y="2507"/>
              <a:ext cx="15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23" name="Line 919"/>
            <p:cNvSpPr>
              <a:spLocks noChangeShapeType="1"/>
            </p:cNvSpPr>
            <p:nvPr/>
          </p:nvSpPr>
          <p:spPr bwMode="auto">
            <a:xfrm flipV="1">
              <a:off x="1052" y="2504"/>
              <a:ext cx="197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24" name="Rectangle 920"/>
            <p:cNvSpPr>
              <a:spLocks noChangeArrowheads="1"/>
            </p:cNvSpPr>
            <p:nvPr/>
          </p:nvSpPr>
          <p:spPr bwMode="auto">
            <a:xfrm>
              <a:off x="1066" y="2446"/>
              <a:ext cx="214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altLang="pl-PL" sz="800">
                  <a:solidFill>
                    <a:srgbClr val="000000"/>
                  </a:solidFill>
                  <a:latin typeface="Times New Roman" pitchFamily="18" charset="0"/>
                </a:rPr>
                <a:t>+.6.33</a:t>
              </a:r>
              <a:endParaRPr lang="pl-PL" altLang="pl-PL" sz="2400">
                <a:latin typeface="Times New Roman" pitchFamily="18" charset="0"/>
              </a:endParaRPr>
            </a:p>
          </p:txBody>
        </p:sp>
        <p:sp>
          <p:nvSpPr>
            <p:cNvPr id="201625" name="Line 921"/>
            <p:cNvSpPr>
              <a:spLocks noChangeShapeType="1"/>
            </p:cNvSpPr>
            <p:nvPr/>
          </p:nvSpPr>
          <p:spPr bwMode="auto">
            <a:xfrm flipH="1">
              <a:off x="2079" y="2979"/>
              <a:ext cx="7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26" name="Line 922"/>
            <p:cNvSpPr>
              <a:spLocks noChangeShapeType="1"/>
            </p:cNvSpPr>
            <p:nvPr/>
          </p:nvSpPr>
          <p:spPr bwMode="auto">
            <a:xfrm>
              <a:off x="2084" y="2872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27" name="Line 923"/>
            <p:cNvSpPr>
              <a:spLocks noChangeShapeType="1"/>
            </p:cNvSpPr>
            <p:nvPr/>
          </p:nvSpPr>
          <p:spPr bwMode="auto">
            <a:xfrm>
              <a:off x="2084" y="2919"/>
              <a:ext cx="1" cy="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28" name="Line 924"/>
            <p:cNvSpPr>
              <a:spLocks noChangeShapeType="1"/>
            </p:cNvSpPr>
            <p:nvPr/>
          </p:nvSpPr>
          <p:spPr bwMode="auto">
            <a:xfrm flipH="1" flipV="1">
              <a:off x="2069" y="2954"/>
              <a:ext cx="15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29" name="Line 925"/>
            <p:cNvSpPr>
              <a:spLocks noChangeShapeType="1"/>
            </p:cNvSpPr>
            <p:nvPr/>
          </p:nvSpPr>
          <p:spPr bwMode="auto">
            <a:xfrm flipV="1">
              <a:off x="2069" y="2953"/>
              <a:ext cx="19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30" name="Line 926"/>
            <p:cNvSpPr>
              <a:spLocks noChangeShapeType="1"/>
            </p:cNvSpPr>
            <p:nvPr/>
          </p:nvSpPr>
          <p:spPr bwMode="auto">
            <a:xfrm>
              <a:off x="1086" y="3913"/>
              <a:ext cx="1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31" name="Line 927"/>
            <p:cNvSpPr>
              <a:spLocks noChangeShapeType="1"/>
            </p:cNvSpPr>
            <p:nvPr/>
          </p:nvSpPr>
          <p:spPr bwMode="auto">
            <a:xfrm>
              <a:off x="1086" y="3959"/>
              <a:ext cx="1" cy="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32" name="Line 928"/>
            <p:cNvSpPr>
              <a:spLocks noChangeShapeType="1"/>
            </p:cNvSpPr>
            <p:nvPr/>
          </p:nvSpPr>
          <p:spPr bwMode="auto">
            <a:xfrm flipH="1" flipV="1">
              <a:off x="1071" y="3997"/>
              <a:ext cx="15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33" name="Line 929"/>
            <p:cNvSpPr>
              <a:spLocks noChangeShapeType="1"/>
            </p:cNvSpPr>
            <p:nvPr/>
          </p:nvSpPr>
          <p:spPr bwMode="auto">
            <a:xfrm flipV="1">
              <a:off x="1071" y="3994"/>
              <a:ext cx="196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34" name="Rectangle 930"/>
            <p:cNvSpPr>
              <a:spLocks noChangeArrowheads="1"/>
            </p:cNvSpPr>
            <p:nvPr/>
          </p:nvSpPr>
          <p:spPr bwMode="auto">
            <a:xfrm>
              <a:off x="1089" y="3934"/>
              <a:ext cx="180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altLang="pl-PL" sz="800">
                  <a:solidFill>
                    <a:srgbClr val="000000"/>
                  </a:solidFill>
                  <a:latin typeface="Times New Roman" pitchFamily="18" charset="0"/>
                </a:rPr>
                <a:t>-2.85</a:t>
              </a:r>
              <a:endParaRPr lang="pl-PL" altLang="pl-PL" sz="2400">
                <a:latin typeface="Times New Roman" pitchFamily="18" charset="0"/>
              </a:endParaRPr>
            </a:p>
          </p:txBody>
        </p:sp>
        <p:sp>
          <p:nvSpPr>
            <p:cNvPr id="201635" name="Line 931"/>
            <p:cNvSpPr>
              <a:spLocks noChangeShapeType="1"/>
            </p:cNvSpPr>
            <p:nvPr/>
          </p:nvSpPr>
          <p:spPr bwMode="auto">
            <a:xfrm>
              <a:off x="3131" y="3262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36" name="Line 932"/>
            <p:cNvSpPr>
              <a:spLocks noChangeShapeType="1"/>
            </p:cNvSpPr>
            <p:nvPr/>
          </p:nvSpPr>
          <p:spPr bwMode="auto">
            <a:xfrm>
              <a:off x="3131" y="3309"/>
              <a:ext cx="1" cy="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37" name="Line 933"/>
            <p:cNvSpPr>
              <a:spLocks noChangeShapeType="1"/>
            </p:cNvSpPr>
            <p:nvPr/>
          </p:nvSpPr>
          <p:spPr bwMode="auto">
            <a:xfrm flipH="1" flipV="1">
              <a:off x="3117" y="3344"/>
              <a:ext cx="14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38" name="Line 934"/>
            <p:cNvSpPr>
              <a:spLocks noChangeShapeType="1"/>
            </p:cNvSpPr>
            <p:nvPr/>
          </p:nvSpPr>
          <p:spPr bwMode="auto">
            <a:xfrm flipV="1">
              <a:off x="3117" y="3343"/>
              <a:ext cx="19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39" name="Rectangle 935"/>
            <p:cNvSpPr>
              <a:spLocks noChangeArrowheads="1"/>
            </p:cNvSpPr>
            <p:nvPr/>
          </p:nvSpPr>
          <p:spPr bwMode="auto">
            <a:xfrm>
              <a:off x="3136" y="3285"/>
              <a:ext cx="160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altLang="pl-PL" sz="800">
                  <a:solidFill>
                    <a:srgbClr val="000000"/>
                  </a:solidFill>
                  <a:latin typeface="Times New Roman" pitchFamily="18" charset="0"/>
                </a:rPr>
                <a:t>+1.1</a:t>
              </a:r>
              <a:endParaRPr lang="pl-PL" altLang="pl-PL" sz="2400">
                <a:latin typeface="Times New Roman" pitchFamily="18" charset="0"/>
              </a:endParaRPr>
            </a:p>
          </p:txBody>
        </p:sp>
        <p:sp>
          <p:nvSpPr>
            <p:cNvPr id="201640" name="Line 936"/>
            <p:cNvSpPr>
              <a:spLocks noChangeShapeType="1"/>
            </p:cNvSpPr>
            <p:nvPr/>
          </p:nvSpPr>
          <p:spPr bwMode="auto">
            <a:xfrm>
              <a:off x="2018" y="2149"/>
              <a:ext cx="1" cy="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41" name="Line 937"/>
            <p:cNvSpPr>
              <a:spLocks noChangeShapeType="1"/>
            </p:cNvSpPr>
            <p:nvPr/>
          </p:nvSpPr>
          <p:spPr bwMode="auto">
            <a:xfrm>
              <a:off x="2018" y="2195"/>
              <a:ext cx="1" cy="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42" name="Line 938"/>
            <p:cNvSpPr>
              <a:spLocks noChangeShapeType="1"/>
            </p:cNvSpPr>
            <p:nvPr/>
          </p:nvSpPr>
          <p:spPr bwMode="auto">
            <a:xfrm flipH="1" flipV="1">
              <a:off x="2003" y="2232"/>
              <a:ext cx="15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43" name="Line 939"/>
            <p:cNvSpPr>
              <a:spLocks noChangeShapeType="1"/>
            </p:cNvSpPr>
            <p:nvPr/>
          </p:nvSpPr>
          <p:spPr bwMode="auto">
            <a:xfrm flipV="1">
              <a:off x="2003" y="2231"/>
              <a:ext cx="19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44" name="Rectangle 940"/>
            <p:cNvSpPr>
              <a:spLocks noChangeArrowheads="1"/>
            </p:cNvSpPr>
            <p:nvPr/>
          </p:nvSpPr>
          <p:spPr bwMode="auto">
            <a:xfrm>
              <a:off x="3341" y="2846"/>
              <a:ext cx="210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altLang="pl-PL" sz="800">
                  <a:solidFill>
                    <a:srgbClr val="000000"/>
                  </a:solidFill>
                  <a:latin typeface="Times New Roman" pitchFamily="18" charset="0"/>
                </a:rPr>
                <a:t>12250</a:t>
              </a:r>
              <a:endParaRPr lang="pl-PL" altLang="pl-PL" sz="2400">
                <a:latin typeface="Times New Roman" pitchFamily="18" charset="0"/>
              </a:endParaRPr>
            </a:p>
          </p:txBody>
        </p:sp>
        <p:sp>
          <p:nvSpPr>
            <p:cNvPr id="201645" name="Freeform 941"/>
            <p:cNvSpPr>
              <a:spLocks/>
            </p:cNvSpPr>
            <p:nvPr/>
          </p:nvSpPr>
          <p:spPr bwMode="auto">
            <a:xfrm>
              <a:off x="994" y="3364"/>
              <a:ext cx="35" cy="20"/>
            </a:xfrm>
            <a:custGeom>
              <a:avLst/>
              <a:gdLst>
                <a:gd name="T0" fmla="*/ 0 w 72"/>
                <a:gd name="T1" fmla="*/ 19 h 40"/>
                <a:gd name="T2" fmla="*/ 72 w 72"/>
                <a:gd name="T3" fmla="*/ 0 h 40"/>
                <a:gd name="T4" fmla="*/ 72 w 72"/>
                <a:gd name="T5" fmla="*/ 40 h 40"/>
                <a:gd name="T6" fmla="*/ 0 w 72"/>
                <a:gd name="T7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40">
                  <a:moveTo>
                    <a:pt x="0" y="19"/>
                  </a:moveTo>
                  <a:lnTo>
                    <a:pt x="72" y="0"/>
                  </a:lnTo>
                  <a:lnTo>
                    <a:pt x="72" y="4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46" name="Line 942"/>
            <p:cNvSpPr>
              <a:spLocks noChangeShapeType="1"/>
            </p:cNvSpPr>
            <p:nvPr/>
          </p:nvSpPr>
          <p:spPr bwMode="auto">
            <a:xfrm>
              <a:off x="991" y="3373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47" name="Rectangle 943"/>
            <p:cNvSpPr>
              <a:spLocks noChangeArrowheads="1"/>
            </p:cNvSpPr>
            <p:nvPr/>
          </p:nvSpPr>
          <p:spPr bwMode="auto">
            <a:xfrm>
              <a:off x="1050" y="2646"/>
              <a:ext cx="240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altLang="pl-PL" sz="800">
                  <a:solidFill>
                    <a:srgbClr val="000000"/>
                  </a:solidFill>
                  <a:latin typeface="Times New Roman" pitchFamily="18" charset="0"/>
                </a:rPr>
                <a:t>R 3250</a:t>
              </a:r>
              <a:endParaRPr lang="pl-PL" altLang="pl-PL" sz="2400">
                <a:latin typeface="Times New Roman" pitchFamily="18" charset="0"/>
              </a:endParaRPr>
            </a:p>
          </p:txBody>
        </p:sp>
        <p:sp>
          <p:nvSpPr>
            <p:cNvPr id="201648" name="Freeform 944"/>
            <p:cNvSpPr>
              <a:spLocks/>
            </p:cNvSpPr>
            <p:nvPr/>
          </p:nvSpPr>
          <p:spPr bwMode="auto">
            <a:xfrm>
              <a:off x="799" y="2694"/>
              <a:ext cx="36" cy="21"/>
            </a:xfrm>
            <a:custGeom>
              <a:avLst/>
              <a:gdLst>
                <a:gd name="T0" fmla="*/ 0 w 73"/>
                <a:gd name="T1" fmla="*/ 22 h 41"/>
                <a:gd name="T2" fmla="*/ 73 w 73"/>
                <a:gd name="T3" fmla="*/ 41 h 41"/>
                <a:gd name="T4" fmla="*/ 73 w 73"/>
                <a:gd name="T5" fmla="*/ 0 h 41"/>
                <a:gd name="T6" fmla="*/ 0 w 73"/>
                <a:gd name="T7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41">
                  <a:moveTo>
                    <a:pt x="0" y="22"/>
                  </a:moveTo>
                  <a:lnTo>
                    <a:pt x="73" y="41"/>
                  </a:lnTo>
                  <a:lnTo>
                    <a:pt x="73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49" name="Line 945"/>
            <p:cNvSpPr>
              <a:spLocks noChangeShapeType="1"/>
            </p:cNvSpPr>
            <p:nvPr/>
          </p:nvSpPr>
          <p:spPr bwMode="auto">
            <a:xfrm>
              <a:off x="802" y="2704"/>
              <a:ext cx="69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50" name="Rectangle 946"/>
            <p:cNvSpPr>
              <a:spLocks noChangeArrowheads="1"/>
            </p:cNvSpPr>
            <p:nvPr/>
          </p:nvSpPr>
          <p:spPr bwMode="auto">
            <a:xfrm>
              <a:off x="1084" y="3309"/>
              <a:ext cx="240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altLang="pl-PL" sz="800">
                  <a:solidFill>
                    <a:srgbClr val="000000"/>
                  </a:solidFill>
                  <a:latin typeface="Times New Roman" pitchFamily="18" charset="0"/>
                </a:rPr>
                <a:t>R 2250</a:t>
              </a:r>
              <a:endParaRPr lang="pl-PL" altLang="pl-PL" sz="2400">
                <a:latin typeface="Times New Roman" pitchFamily="18" charset="0"/>
              </a:endParaRPr>
            </a:p>
          </p:txBody>
        </p:sp>
        <p:sp>
          <p:nvSpPr>
            <p:cNvPr id="201651" name="Line 947"/>
            <p:cNvSpPr>
              <a:spLocks noChangeShapeType="1"/>
            </p:cNvSpPr>
            <p:nvPr/>
          </p:nvSpPr>
          <p:spPr bwMode="auto">
            <a:xfrm>
              <a:off x="3373" y="2133"/>
              <a:ext cx="75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52" name="Freeform 948"/>
            <p:cNvSpPr>
              <a:spLocks/>
            </p:cNvSpPr>
            <p:nvPr/>
          </p:nvSpPr>
          <p:spPr bwMode="auto">
            <a:xfrm>
              <a:off x="2688" y="2133"/>
              <a:ext cx="701" cy="1"/>
            </a:xfrm>
            <a:custGeom>
              <a:avLst/>
              <a:gdLst>
                <a:gd name="T0" fmla="*/ 1403 w 1403"/>
                <a:gd name="T1" fmla="*/ 224 w 1403"/>
                <a:gd name="T2" fmla="*/ 0 w 140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03">
                  <a:moveTo>
                    <a:pt x="1403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53" name="Rectangle 949"/>
            <p:cNvSpPr>
              <a:spLocks noChangeArrowheads="1"/>
            </p:cNvSpPr>
            <p:nvPr/>
          </p:nvSpPr>
          <p:spPr bwMode="auto">
            <a:xfrm>
              <a:off x="2651" y="2406"/>
              <a:ext cx="2486" cy="57"/>
            </a:xfrm>
            <a:prstGeom prst="rect">
              <a:avLst/>
            </a:prstGeom>
            <a:solidFill>
              <a:srgbClr val="80C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54" name="Rectangle 950"/>
            <p:cNvSpPr>
              <a:spLocks noChangeArrowheads="1"/>
            </p:cNvSpPr>
            <p:nvPr/>
          </p:nvSpPr>
          <p:spPr bwMode="auto">
            <a:xfrm>
              <a:off x="2651" y="2462"/>
              <a:ext cx="2486" cy="58"/>
            </a:xfrm>
            <a:prstGeom prst="rect">
              <a:avLst/>
            </a:prstGeom>
            <a:solidFill>
              <a:srgbClr val="79B7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55" name="Rectangle 951"/>
            <p:cNvSpPr>
              <a:spLocks noChangeArrowheads="1"/>
            </p:cNvSpPr>
            <p:nvPr/>
          </p:nvSpPr>
          <p:spPr bwMode="auto">
            <a:xfrm>
              <a:off x="2651" y="2519"/>
              <a:ext cx="2486" cy="58"/>
            </a:xfrm>
            <a:prstGeom prst="rect">
              <a:avLst/>
            </a:prstGeom>
            <a:solidFill>
              <a:srgbClr val="71A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56" name="Rectangle 952"/>
            <p:cNvSpPr>
              <a:spLocks noChangeArrowheads="1"/>
            </p:cNvSpPr>
            <p:nvPr/>
          </p:nvSpPr>
          <p:spPr bwMode="auto">
            <a:xfrm>
              <a:off x="2651" y="2576"/>
              <a:ext cx="2486" cy="58"/>
            </a:xfrm>
            <a:prstGeom prst="rect">
              <a:avLst/>
            </a:prstGeom>
            <a:solidFill>
              <a:srgbClr val="699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57" name="Rectangle 953"/>
            <p:cNvSpPr>
              <a:spLocks noChangeArrowheads="1"/>
            </p:cNvSpPr>
            <p:nvPr/>
          </p:nvSpPr>
          <p:spPr bwMode="auto">
            <a:xfrm>
              <a:off x="2651" y="2633"/>
              <a:ext cx="2486" cy="58"/>
            </a:xfrm>
            <a:prstGeom prst="rect">
              <a:avLst/>
            </a:prstGeom>
            <a:solidFill>
              <a:srgbClr val="619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58" name="Rectangle 954"/>
            <p:cNvSpPr>
              <a:spLocks noChangeArrowheads="1"/>
            </p:cNvSpPr>
            <p:nvPr/>
          </p:nvSpPr>
          <p:spPr bwMode="auto">
            <a:xfrm>
              <a:off x="2651" y="2690"/>
              <a:ext cx="2486" cy="57"/>
            </a:xfrm>
            <a:prstGeom prst="rect">
              <a:avLst/>
            </a:prstGeom>
            <a:solidFill>
              <a:srgbClr val="598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59" name="Rectangle 955"/>
            <p:cNvSpPr>
              <a:spLocks noChangeArrowheads="1"/>
            </p:cNvSpPr>
            <p:nvPr/>
          </p:nvSpPr>
          <p:spPr bwMode="auto">
            <a:xfrm>
              <a:off x="2651" y="2746"/>
              <a:ext cx="2486" cy="57"/>
            </a:xfrm>
            <a:prstGeom prst="rect">
              <a:avLst/>
            </a:prstGeom>
            <a:solidFill>
              <a:srgbClr val="517A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60" name="Rectangle 956"/>
            <p:cNvSpPr>
              <a:spLocks noChangeArrowheads="1"/>
            </p:cNvSpPr>
            <p:nvPr/>
          </p:nvSpPr>
          <p:spPr bwMode="auto">
            <a:xfrm>
              <a:off x="2651" y="2803"/>
              <a:ext cx="2486" cy="57"/>
            </a:xfrm>
            <a:prstGeom prst="rect">
              <a:avLst/>
            </a:prstGeom>
            <a:solidFill>
              <a:srgbClr val="49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61" name="Rectangle 957"/>
            <p:cNvSpPr>
              <a:spLocks noChangeArrowheads="1"/>
            </p:cNvSpPr>
            <p:nvPr/>
          </p:nvSpPr>
          <p:spPr bwMode="auto">
            <a:xfrm>
              <a:off x="2651" y="2859"/>
              <a:ext cx="2486" cy="58"/>
            </a:xfrm>
            <a:prstGeom prst="rect">
              <a:avLst/>
            </a:prstGeom>
            <a:solidFill>
              <a:srgbClr val="416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62" name="Rectangle 958"/>
            <p:cNvSpPr>
              <a:spLocks noChangeArrowheads="1"/>
            </p:cNvSpPr>
            <p:nvPr/>
          </p:nvSpPr>
          <p:spPr bwMode="auto">
            <a:xfrm>
              <a:off x="2651" y="2916"/>
              <a:ext cx="2486" cy="57"/>
            </a:xfrm>
            <a:prstGeom prst="rect">
              <a:avLst/>
            </a:prstGeom>
            <a:solidFill>
              <a:srgbClr val="395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63" name="Rectangle 959"/>
            <p:cNvSpPr>
              <a:spLocks noChangeArrowheads="1"/>
            </p:cNvSpPr>
            <p:nvPr/>
          </p:nvSpPr>
          <p:spPr bwMode="auto">
            <a:xfrm>
              <a:off x="2651" y="2973"/>
              <a:ext cx="2486" cy="57"/>
            </a:xfrm>
            <a:prstGeom prst="rect">
              <a:avLst/>
            </a:prstGeom>
            <a:solidFill>
              <a:srgbClr val="314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64" name="Rectangle 960"/>
            <p:cNvSpPr>
              <a:spLocks noChangeArrowheads="1"/>
            </p:cNvSpPr>
            <p:nvPr/>
          </p:nvSpPr>
          <p:spPr bwMode="auto">
            <a:xfrm>
              <a:off x="2651" y="3029"/>
              <a:ext cx="2486" cy="57"/>
            </a:xfrm>
            <a:prstGeom prst="rect">
              <a:avLst/>
            </a:prstGeom>
            <a:solidFill>
              <a:srgbClr val="293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65" name="Rectangle 961"/>
            <p:cNvSpPr>
              <a:spLocks noChangeArrowheads="1"/>
            </p:cNvSpPr>
            <p:nvPr/>
          </p:nvSpPr>
          <p:spPr bwMode="auto">
            <a:xfrm>
              <a:off x="2651" y="3086"/>
              <a:ext cx="2486" cy="57"/>
            </a:xfrm>
            <a:prstGeom prst="rect">
              <a:avLst/>
            </a:prstGeom>
            <a:solidFill>
              <a:srgbClr val="213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66" name="Rectangle 962"/>
            <p:cNvSpPr>
              <a:spLocks noChangeArrowheads="1"/>
            </p:cNvSpPr>
            <p:nvPr/>
          </p:nvSpPr>
          <p:spPr bwMode="auto">
            <a:xfrm>
              <a:off x="2651" y="3142"/>
              <a:ext cx="2486" cy="57"/>
            </a:xfrm>
            <a:prstGeom prst="rect">
              <a:avLst/>
            </a:prstGeom>
            <a:solidFill>
              <a:srgbClr val="192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67" name="Rectangle 963"/>
            <p:cNvSpPr>
              <a:spLocks noChangeArrowheads="1"/>
            </p:cNvSpPr>
            <p:nvPr/>
          </p:nvSpPr>
          <p:spPr bwMode="auto">
            <a:xfrm>
              <a:off x="2651" y="3199"/>
              <a:ext cx="2486" cy="57"/>
            </a:xfrm>
            <a:prstGeom prst="rect">
              <a:avLst/>
            </a:prstGeom>
            <a:solidFill>
              <a:srgbClr val="111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68" name="Rectangle 964"/>
            <p:cNvSpPr>
              <a:spLocks noChangeArrowheads="1"/>
            </p:cNvSpPr>
            <p:nvPr/>
          </p:nvSpPr>
          <p:spPr bwMode="auto">
            <a:xfrm>
              <a:off x="2651" y="3255"/>
              <a:ext cx="2486" cy="57"/>
            </a:xfrm>
            <a:prstGeom prst="rect">
              <a:avLst/>
            </a:prstGeom>
            <a:solidFill>
              <a:srgbClr val="09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69" name="Rectangle 965"/>
            <p:cNvSpPr>
              <a:spLocks noChangeArrowheads="1"/>
            </p:cNvSpPr>
            <p:nvPr/>
          </p:nvSpPr>
          <p:spPr bwMode="auto">
            <a:xfrm>
              <a:off x="2651" y="3312"/>
              <a:ext cx="2486" cy="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70" name="Rectangle 966"/>
            <p:cNvSpPr>
              <a:spLocks noChangeArrowheads="1"/>
            </p:cNvSpPr>
            <p:nvPr/>
          </p:nvSpPr>
          <p:spPr bwMode="auto">
            <a:xfrm>
              <a:off x="2651" y="2406"/>
              <a:ext cx="2486" cy="962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71" name="Freeform 967"/>
            <p:cNvSpPr>
              <a:spLocks/>
            </p:cNvSpPr>
            <p:nvPr/>
          </p:nvSpPr>
          <p:spPr bwMode="auto">
            <a:xfrm>
              <a:off x="4418" y="2190"/>
              <a:ext cx="298" cy="230"/>
            </a:xfrm>
            <a:custGeom>
              <a:avLst/>
              <a:gdLst>
                <a:gd name="T0" fmla="*/ 0 w 595"/>
                <a:gd name="T1" fmla="*/ 26 h 458"/>
                <a:gd name="T2" fmla="*/ 288 w 595"/>
                <a:gd name="T3" fmla="*/ 26 h 458"/>
                <a:gd name="T4" fmla="*/ 288 w 595"/>
                <a:gd name="T5" fmla="*/ 0 h 458"/>
                <a:gd name="T6" fmla="*/ 545 w 595"/>
                <a:gd name="T7" fmla="*/ 0 h 458"/>
                <a:gd name="T8" fmla="*/ 545 w 595"/>
                <a:gd name="T9" fmla="*/ 334 h 458"/>
                <a:gd name="T10" fmla="*/ 595 w 595"/>
                <a:gd name="T11" fmla="*/ 334 h 458"/>
                <a:gd name="T12" fmla="*/ 595 w 595"/>
                <a:gd name="T13" fmla="*/ 458 h 458"/>
                <a:gd name="T14" fmla="*/ 0 w 595"/>
                <a:gd name="T15" fmla="*/ 458 h 458"/>
                <a:gd name="T16" fmla="*/ 0 w 595"/>
                <a:gd name="T17" fmla="*/ 2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458">
                  <a:moveTo>
                    <a:pt x="0" y="26"/>
                  </a:moveTo>
                  <a:lnTo>
                    <a:pt x="288" y="26"/>
                  </a:lnTo>
                  <a:lnTo>
                    <a:pt x="288" y="0"/>
                  </a:lnTo>
                  <a:lnTo>
                    <a:pt x="545" y="0"/>
                  </a:lnTo>
                  <a:lnTo>
                    <a:pt x="545" y="334"/>
                  </a:lnTo>
                  <a:lnTo>
                    <a:pt x="595" y="334"/>
                  </a:lnTo>
                  <a:lnTo>
                    <a:pt x="595" y="458"/>
                  </a:lnTo>
                  <a:lnTo>
                    <a:pt x="0" y="45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CCCCC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72" name="Freeform 968"/>
            <p:cNvSpPr>
              <a:spLocks/>
            </p:cNvSpPr>
            <p:nvPr/>
          </p:nvSpPr>
          <p:spPr bwMode="auto">
            <a:xfrm>
              <a:off x="2905" y="2354"/>
              <a:ext cx="22" cy="881"/>
            </a:xfrm>
            <a:custGeom>
              <a:avLst/>
              <a:gdLst>
                <a:gd name="T0" fmla="*/ 0 w 43"/>
                <a:gd name="T1" fmla="*/ 1750 h 1762"/>
                <a:gd name="T2" fmla="*/ 0 w 43"/>
                <a:gd name="T3" fmla="*/ 0 h 1762"/>
                <a:gd name="T4" fmla="*/ 43 w 43"/>
                <a:gd name="T5" fmla="*/ 0 h 1762"/>
                <a:gd name="T6" fmla="*/ 43 w 43"/>
                <a:gd name="T7" fmla="*/ 1750 h 1762"/>
                <a:gd name="T8" fmla="*/ 40 w 43"/>
                <a:gd name="T9" fmla="*/ 1754 h 1762"/>
                <a:gd name="T10" fmla="*/ 39 w 43"/>
                <a:gd name="T11" fmla="*/ 1754 h 1762"/>
                <a:gd name="T12" fmla="*/ 39 w 43"/>
                <a:gd name="T13" fmla="*/ 1755 h 1762"/>
                <a:gd name="T14" fmla="*/ 38 w 43"/>
                <a:gd name="T15" fmla="*/ 1755 h 1762"/>
                <a:gd name="T16" fmla="*/ 38 w 43"/>
                <a:gd name="T17" fmla="*/ 1756 h 1762"/>
                <a:gd name="T18" fmla="*/ 35 w 43"/>
                <a:gd name="T19" fmla="*/ 1756 h 1762"/>
                <a:gd name="T20" fmla="*/ 35 w 43"/>
                <a:gd name="T21" fmla="*/ 1757 h 1762"/>
                <a:gd name="T22" fmla="*/ 34 w 43"/>
                <a:gd name="T23" fmla="*/ 1757 h 1762"/>
                <a:gd name="T24" fmla="*/ 34 w 43"/>
                <a:gd name="T25" fmla="*/ 1759 h 1762"/>
                <a:gd name="T26" fmla="*/ 33 w 43"/>
                <a:gd name="T27" fmla="*/ 1759 h 1762"/>
                <a:gd name="T28" fmla="*/ 32 w 43"/>
                <a:gd name="T29" fmla="*/ 1760 h 1762"/>
                <a:gd name="T30" fmla="*/ 30 w 43"/>
                <a:gd name="T31" fmla="*/ 1760 h 1762"/>
                <a:gd name="T32" fmla="*/ 30 w 43"/>
                <a:gd name="T33" fmla="*/ 1761 h 1762"/>
                <a:gd name="T34" fmla="*/ 26 w 43"/>
                <a:gd name="T35" fmla="*/ 1761 h 1762"/>
                <a:gd name="T36" fmla="*/ 25 w 43"/>
                <a:gd name="T37" fmla="*/ 1762 h 1762"/>
                <a:gd name="T38" fmla="*/ 16 w 43"/>
                <a:gd name="T39" fmla="*/ 1762 h 1762"/>
                <a:gd name="T40" fmla="*/ 15 w 43"/>
                <a:gd name="T41" fmla="*/ 1761 h 1762"/>
                <a:gd name="T42" fmla="*/ 12 w 43"/>
                <a:gd name="T43" fmla="*/ 1761 h 1762"/>
                <a:gd name="T44" fmla="*/ 11 w 43"/>
                <a:gd name="T45" fmla="*/ 1760 h 1762"/>
                <a:gd name="T46" fmla="*/ 9 w 43"/>
                <a:gd name="T47" fmla="*/ 1760 h 1762"/>
                <a:gd name="T48" fmla="*/ 9 w 43"/>
                <a:gd name="T49" fmla="*/ 1759 h 1762"/>
                <a:gd name="T50" fmla="*/ 8 w 43"/>
                <a:gd name="T51" fmla="*/ 1759 h 1762"/>
                <a:gd name="T52" fmla="*/ 6 w 43"/>
                <a:gd name="T53" fmla="*/ 1757 h 1762"/>
                <a:gd name="T54" fmla="*/ 5 w 43"/>
                <a:gd name="T55" fmla="*/ 1757 h 1762"/>
                <a:gd name="T56" fmla="*/ 3 w 43"/>
                <a:gd name="T57" fmla="*/ 1755 h 1762"/>
                <a:gd name="T58" fmla="*/ 2 w 43"/>
                <a:gd name="T59" fmla="*/ 1755 h 1762"/>
                <a:gd name="T60" fmla="*/ 0 w 43"/>
                <a:gd name="T61" fmla="*/ 1753 h 1762"/>
                <a:gd name="T62" fmla="*/ 0 w 43"/>
                <a:gd name="T63" fmla="*/ 1750 h 1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1762">
                  <a:moveTo>
                    <a:pt x="0" y="1750"/>
                  </a:moveTo>
                  <a:lnTo>
                    <a:pt x="0" y="0"/>
                  </a:lnTo>
                  <a:lnTo>
                    <a:pt x="43" y="0"/>
                  </a:lnTo>
                  <a:lnTo>
                    <a:pt x="43" y="1750"/>
                  </a:lnTo>
                  <a:lnTo>
                    <a:pt x="40" y="1754"/>
                  </a:lnTo>
                  <a:lnTo>
                    <a:pt x="39" y="1754"/>
                  </a:lnTo>
                  <a:lnTo>
                    <a:pt x="39" y="1755"/>
                  </a:lnTo>
                  <a:lnTo>
                    <a:pt x="38" y="1755"/>
                  </a:lnTo>
                  <a:lnTo>
                    <a:pt x="38" y="1756"/>
                  </a:lnTo>
                  <a:lnTo>
                    <a:pt x="35" y="1756"/>
                  </a:lnTo>
                  <a:lnTo>
                    <a:pt x="35" y="1757"/>
                  </a:lnTo>
                  <a:lnTo>
                    <a:pt x="34" y="1757"/>
                  </a:lnTo>
                  <a:lnTo>
                    <a:pt x="34" y="1759"/>
                  </a:lnTo>
                  <a:lnTo>
                    <a:pt x="33" y="1759"/>
                  </a:lnTo>
                  <a:lnTo>
                    <a:pt x="32" y="1760"/>
                  </a:lnTo>
                  <a:lnTo>
                    <a:pt x="30" y="1760"/>
                  </a:lnTo>
                  <a:lnTo>
                    <a:pt x="30" y="1761"/>
                  </a:lnTo>
                  <a:lnTo>
                    <a:pt x="26" y="1761"/>
                  </a:lnTo>
                  <a:lnTo>
                    <a:pt x="25" y="1762"/>
                  </a:lnTo>
                  <a:lnTo>
                    <a:pt x="16" y="1762"/>
                  </a:lnTo>
                  <a:lnTo>
                    <a:pt x="15" y="1761"/>
                  </a:lnTo>
                  <a:lnTo>
                    <a:pt x="12" y="1761"/>
                  </a:lnTo>
                  <a:lnTo>
                    <a:pt x="11" y="1760"/>
                  </a:lnTo>
                  <a:lnTo>
                    <a:pt x="9" y="1760"/>
                  </a:lnTo>
                  <a:lnTo>
                    <a:pt x="9" y="1759"/>
                  </a:lnTo>
                  <a:lnTo>
                    <a:pt x="8" y="1759"/>
                  </a:lnTo>
                  <a:lnTo>
                    <a:pt x="6" y="1757"/>
                  </a:lnTo>
                  <a:lnTo>
                    <a:pt x="5" y="1757"/>
                  </a:lnTo>
                  <a:lnTo>
                    <a:pt x="3" y="1755"/>
                  </a:lnTo>
                  <a:lnTo>
                    <a:pt x="2" y="1755"/>
                  </a:lnTo>
                  <a:lnTo>
                    <a:pt x="0" y="1753"/>
                  </a:lnTo>
                  <a:lnTo>
                    <a:pt x="0" y="1750"/>
                  </a:lnTo>
                  <a:close/>
                </a:path>
              </a:pathLst>
            </a:custGeom>
            <a:solidFill>
              <a:srgbClr val="FF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73" name="Rectangle 969"/>
            <p:cNvSpPr>
              <a:spLocks noChangeArrowheads="1"/>
            </p:cNvSpPr>
            <p:nvPr/>
          </p:nvSpPr>
          <p:spPr bwMode="auto">
            <a:xfrm>
              <a:off x="2886" y="2435"/>
              <a:ext cx="60" cy="1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74" name="Freeform 970"/>
            <p:cNvSpPr>
              <a:spLocks/>
            </p:cNvSpPr>
            <p:nvPr/>
          </p:nvSpPr>
          <p:spPr bwMode="auto">
            <a:xfrm>
              <a:off x="2891" y="2328"/>
              <a:ext cx="32" cy="26"/>
            </a:xfrm>
            <a:custGeom>
              <a:avLst/>
              <a:gdLst>
                <a:gd name="T0" fmla="*/ 59 w 63"/>
                <a:gd name="T1" fmla="*/ 51 h 52"/>
                <a:gd name="T2" fmla="*/ 60 w 63"/>
                <a:gd name="T3" fmla="*/ 48 h 52"/>
                <a:gd name="T4" fmla="*/ 61 w 63"/>
                <a:gd name="T5" fmla="*/ 43 h 52"/>
                <a:gd name="T6" fmla="*/ 62 w 63"/>
                <a:gd name="T7" fmla="*/ 35 h 52"/>
                <a:gd name="T8" fmla="*/ 63 w 63"/>
                <a:gd name="T9" fmla="*/ 29 h 52"/>
                <a:gd name="T10" fmla="*/ 62 w 63"/>
                <a:gd name="T11" fmla="*/ 23 h 52"/>
                <a:gd name="T12" fmla="*/ 61 w 63"/>
                <a:gd name="T13" fmla="*/ 20 h 52"/>
                <a:gd name="T14" fmla="*/ 60 w 63"/>
                <a:gd name="T15" fmla="*/ 18 h 52"/>
                <a:gd name="T16" fmla="*/ 59 w 63"/>
                <a:gd name="T17" fmla="*/ 16 h 52"/>
                <a:gd name="T18" fmla="*/ 56 w 63"/>
                <a:gd name="T19" fmla="*/ 13 h 52"/>
                <a:gd name="T20" fmla="*/ 54 w 63"/>
                <a:gd name="T21" fmla="*/ 12 h 52"/>
                <a:gd name="T22" fmla="*/ 53 w 63"/>
                <a:gd name="T23" fmla="*/ 11 h 52"/>
                <a:gd name="T24" fmla="*/ 51 w 63"/>
                <a:gd name="T25" fmla="*/ 9 h 52"/>
                <a:gd name="T26" fmla="*/ 47 w 63"/>
                <a:gd name="T27" fmla="*/ 7 h 52"/>
                <a:gd name="T28" fmla="*/ 45 w 63"/>
                <a:gd name="T29" fmla="*/ 6 h 52"/>
                <a:gd name="T30" fmla="*/ 43 w 63"/>
                <a:gd name="T31" fmla="*/ 5 h 52"/>
                <a:gd name="T32" fmla="*/ 39 w 63"/>
                <a:gd name="T33" fmla="*/ 4 h 52"/>
                <a:gd name="T34" fmla="*/ 36 w 63"/>
                <a:gd name="T35" fmla="*/ 3 h 52"/>
                <a:gd name="T36" fmla="*/ 30 w 63"/>
                <a:gd name="T37" fmla="*/ 1 h 52"/>
                <a:gd name="T38" fmla="*/ 25 w 63"/>
                <a:gd name="T39" fmla="*/ 0 h 52"/>
                <a:gd name="T40" fmla="*/ 21 w 63"/>
                <a:gd name="T41" fmla="*/ 1 h 52"/>
                <a:gd name="T42" fmla="*/ 18 w 63"/>
                <a:gd name="T43" fmla="*/ 3 h 52"/>
                <a:gd name="T44" fmla="*/ 16 w 63"/>
                <a:gd name="T45" fmla="*/ 4 h 52"/>
                <a:gd name="T46" fmla="*/ 15 w 63"/>
                <a:gd name="T47" fmla="*/ 6 h 52"/>
                <a:gd name="T48" fmla="*/ 11 w 63"/>
                <a:gd name="T49" fmla="*/ 8 h 52"/>
                <a:gd name="T50" fmla="*/ 8 w 63"/>
                <a:gd name="T51" fmla="*/ 11 h 52"/>
                <a:gd name="T52" fmla="*/ 7 w 63"/>
                <a:gd name="T53" fmla="*/ 13 h 52"/>
                <a:gd name="T54" fmla="*/ 5 w 63"/>
                <a:gd name="T55" fmla="*/ 14 h 52"/>
                <a:gd name="T56" fmla="*/ 3 w 63"/>
                <a:gd name="T57" fmla="*/ 16 h 52"/>
                <a:gd name="T58" fmla="*/ 2 w 63"/>
                <a:gd name="T59" fmla="*/ 19 h 52"/>
                <a:gd name="T60" fmla="*/ 1 w 63"/>
                <a:gd name="T61" fmla="*/ 21 h 52"/>
                <a:gd name="T62" fmla="*/ 0 w 63"/>
                <a:gd name="T63" fmla="*/ 22 h 52"/>
                <a:gd name="T64" fmla="*/ 24 w 63"/>
                <a:gd name="T65" fmla="*/ 24 h 52"/>
                <a:gd name="T66" fmla="*/ 32 w 63"/>
                <a:gd name="T67" fmla="*/ 26 h 52"/>
                <a:gd name="T68" fmla="*/ 34 w 63"/>
                <a:gd name="T69" fmla="*/ 27 h 52"/>
                <a:gd name="T70" fmla="*/ 39 w 63"/>
                <a:gd name="T71" fmla="*/ 33 h 52"/>
                <a:gd name="T72" fmla="*/ 40 w 63"/>
                <a:gd name="T73" fmla="*/ 37 h 52"/>
                <a:gd name="T74" fmla="*/ 41 w 63"/>
                <a:gd name="T75" fmla="*/ 41 h 52"/>
                <a:gd name="T76" fmla="*/ 40 w 63"/>
                <a:gd name="T77" fmla="*/ 48 h 52"/>
                <a:gd name="T78" fmla="*/ 39 w 63"/>
                <a:gd name="T79" fmla="*/ 50 h 52"/>
                <a:gd name="T80" fmla="*/ 38 w 63"/>
                <a:gd name="T8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52">
                  <a:moveTo>
                    <a:pt x="59" y="52"/>
                  </a:moveTo>
                  <a:lnTo>
                    <a:pt x="59" y="51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1" y="46"/>
                  </a:lnTo>
                  <a:lnTo>
                    <a:pt x="61" y="43"/>
                  </a:lnTo>
                  <a:lnTo>
                    <a:pt x="62" y="42"/>
                  </a:lnTo>
                  <a:lnTo>
                    <a:pt x="62" y="35"/>
                  </a:lnTo>
                  <a:lnTo>
                    <a:pt x="63" y="34"/>
                  </a:lnTo>
                  <a:lnTo>
                    <a:pt x="63" y="29"/>
                  </a:lnTo>
                  <a:lnTo>
                    <a:pt x="62" y="28"/>
                  </a:lnTo>
                  <a:lnTo>
                    <a:pt x="62" y="23"/>
                  </a:lnTo>
                  <a:lnTo>
                    <a:pt x="61" y="22"/>
                  </a:lnTo>
                  <a:lnTo>
                    <a:pt x="61" y="20"/>
                  </a:lnTo>
                  <a:lnTo>
                    <a:pt x="60" y="19"/>
                  </a:lnTo>
                  <a:lnTo>
                    <a:pt x="60" y="18"/>
                  </a:lnTo>
                  <a:lnTo>
                    <a:pt x="59" y="18"/>
                  </a:lnTo>
                  <a:lnTo>
                    <a:pt x="59" y="16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5" y="13"/>
                  </a:lnTo>
                  <a:lnTo>
                    <a:pt x="54" y="12"/>
                  </a:lnTo>
                  <a:lnTo>
                    <a:pt x="54" y="11"/>
                  </a:lnTo>
                  <a:lnTo>
                    <a:pt x="53" y="11"/>
                  </a:lnTo>
                  <a:lnTo>
                    <a:pt x="52" y="9"/>
                  </a:lnTo>
                  <a:lnTo>
                    <a:pt x="51" y="9"/>
                  </a:lnTo>
                  <a:lnTo>
                    <a:pt x="48" y="7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5" y="6"/>
                  </a:lnTo>
                  <a:lnTo>
                    <a:pt x="44" y="5"/>
                  </a:lnTo>
                  <a:lnTo>
                    <a:pt x="43" y="5"/>
                  </a:lnTo>
                  <a:lnTo>
                    <a:pt x="41" y="4"/>
                  </a:lnTo>
                  <a:lnTo>
                    <a:pt x="39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4" y="1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5" y="1"/>
                  </a:lnTo>
                  <a:lnTo>
                    <a:pt x="21" y="1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7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5" y="6"/>
                  </a:lnTo>
                  <a:lnTo>
                    <a:pt x="14" y="6"/>
                  </a:lnTo>
                  <a:lnTo>
                    <a:pt x="11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2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2" y="16"/>
                  </a:lnTo>
                  <a:lnTo>
                    <a:pt x="2" y="19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4" y="24"/>
                  </a:lnTo>
                  <a:lnTo>
                    <a:pt x="26" y="26"/>
                  </a:lnTo>
                  <a:lnTo>
                    <a:pt x="32" y="26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9" y="31"/>
                  </a:lnTo>
                  <a:lnTo>
                    <a:pt x="39" y="33"/>
                  </a:lnTo>
                  <a:lnTo>
                    <a:pt x="40" y="34"/>
                  </a:lnTo>
                  <a:lnTo>
                    <a:pt x="40" y="37"/>
                  </a:lnTo>
                  <a:lnTo>
                    <a:pt x="41" y="37"/>
                  </a:lnTo>
                  <a:lnTo>
                    <a:pt x="41" y="41"/>
                  </a:lnTo>
                  <a:lnTo>
                    <a:pt x="40" y="42"/>
                  </a:lnTo>
                  <a:lnTo>
                    <a:pt x="40" y="48"/>
                  </a:lnTo>
                  <a:lnTo>
                    <a:pt x="39" y="48"/>
                  </a:lnTo>
                  <a:lnTo>
                    <a:pt x="39" y="50"/>
                  </a:lnTo>
                  <a:lnTo>
                    <a:pt x="38" y="51"/>
                  </a:lnTo>
                  <a:lnTo>
                    <a:pt x="38" y="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75" name="Freeform 971"/>
            <p:cNvSpPr>
              <a:spLocks/>
            </p:cNvSpPr>
            <p:nvPr/>
          </p:nvSpPr>
          <p:spPr bwMode="auto">
            <a:xfrm>
              <a:off x="2981" y="2359"/>
              <a:ext cx="21" cy="1001"/>
            </a:xfrm>
            <a:custGeom>
              <a:avLst/>
              <a:gdLst>
                <a:gd name="T0" fmla="*/ 0 w 42"/>
                <a:gd name="T1" fmla="*/ 1988 h 2003"/>
                <a:gd name="T2" fmla="*/ 0 w 42"/>
                <a:gd name="T3" fmla="*/ 0 h 2003"/>
                <a:gd name="T4" fmla="*/ 42 w 42"/>
                <a:gd name="T5" fmla="*/ 0 h 2003"/>
                <a:gd name="T6" fmla="*/ 42 w 42"/>
                <a:gd name="T7" fmla="*/ 1988 h 2003"/>
                <a:gd name="T8" fmla="*/ 41 w 42"/>
                <a:gd name="T9" fmla="*/ 1989 h 2003"/>
                <a:gd name="T10" fmla="*/ 41 w 42"/>
                <a:gd name="T11" fmla="*/ 1990 h 2003"/>
                <a:gd name="T12" fmla="*/ 40 w 42"/>
                <a:gd name="T13" fmla="*/ 1990 h 2003"/>
                <a:gd name="T14" fmla="*/ 34 w 42"/>
                <a:gd name="T15" fmla="*/ 1996 h 2003"/>
                <a:gd name="T16" fmla="*/ 33 w 42"/>
                <a:gd name="T17" fmla="*/ 1996 h 2003"/>
                <a:gd name="T18" fmla="*/ 33 w 42"/>
                <a:gd name="T19" fmla="*/ 1997 h 2003"/>
                <a:gd name="T20" fmla="*/ 32 w 42"/>
                <a:gd name="T21" fmla="*/ 1997 h 2003"/>
                <a:gd name="T22" fmla="*/ 30 w 42"/>
                <a:gd name="T23" fmla="*/ 2000 h 2003"/>
                <a:gd name="T24" fmla="*/ 28 w 42"/>
                <a:gd name="T25" fmla="*/ 2000 h 2003"/>
                <a:gd name="T26" fmla="*/ 27 w 42"/>
                <a:gd name="T27" fmla="*/ 2001 h 2003"/>
                <a:gd name="T28" fmla="*/ 26 w 42"/>
                <a:gd name="T29" fmla="*/ 2001 h 2003"/>
                <a:gd name="T30" fmla="*/ 25 w 42"/>
                <a:gd name="T31" fmla="*/ 2002 h 2003"/>
                <a:gd name="T32" fmla="*/ 23 w 42"/>
                <a:gd name="T33" fmla="*/ 2002 h 2003"/>
                <a:gd name="T34" fmla="*/ 22 w 42"/>
                <a:gd name="T35" fmla="*/ 2003 h 2003"/>
                <a:gd name="T36" fmla="*/ 13 w 42"/>
                <a:gd name="T37" fmla="*/ 2003 h 2003"/>
                <a:gd name="T38" fmla="*/ 12 w 42"/>
                <a:gd name="T39" fmla="*/ 2002 h 2003"/>
                <a:gd name="T40" fmla="*/ 10 w 42"/>
                <a:gd name="T41" fmla="*/ 2002 h 2003"/>
                <a:gd name="T42" fmla="*/ 10 w 42"/>
                <a:gd name="T43" fmla="*/ 2001 h 2003"/>
                <a:gd name="T44" fmla="*/ 8 w 42"/>
                <a:gd name="T45" fmla="*/ 2001 h 2003"/>
                <a:gd name="T46" fmla="*/ 8 w 42"/>
                <a:gd name="T47" fmla="*/ 2000 h 2003"/>
                <a:gd name="T48" fmla="*/ 7 w 42"/>
                <a:gd name="T49" fmla="*/ 2000 h 2003"/>
                <a:gd name="T50" fmla="*/ 7 w 42"/>
                <a:gd name="T51" fmla="*/ 1998 h 2003"/>
                <a:gd name="T52" fmla="*/ 5 w 42"/>
                <a:gd name="T53" fmla="*/ 1998 h 2003"/>
                <a:gd name="T54" fmla="*/ 5 w 42"/>
                <a:gd name="T55" fmla="*/ 1997 h 2003"/>
                <a:gd name="T56" fmla="*/ 4 w 42"/>
                <a:gd name="T57" fmla="*/ 1997 h 2003"/>
                <a:gd name="T58" fmla="*/ 4 w 42"/>
                <a:gd name="T59" fmla="*/ 1996 h 2003"/>
                <a:gd name="T60" fmla="*/ 1 w 42"/>
                <a:gd name="T61" fmla="*/ 1993 h 2003"/>
                <a:gd name="T62" fmla="*/ 1 w 42"/>
                <a:gd name="T63" fmla="*/ 1991 h 2003"/>
                <a:gd name="T64" fmla="*/ 0 w 42"/>
                <a:gd name="T65" fmla="*/ 1991 h 2003"/>
                <a:gd name="T66" fmla="*/ 0 w 42"/>
                <a:gd name="T67" fmla="*/ 1988 h 2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2003">
                  <a:moveTo>
                    <a:pt x="0" y="1988"/>
                  </a:moveTo>
                  <a:lnTo>
                    <a:pt x="0" y="0"/>
                  </a:lnTo>
                  <a:lnTo>
                    <a:pt x="42" y="0"/>
                  </a:lnTo>
                  <a:lnTo>
                    <a:pt x="42" y="1988"/>
                  </a:lnTo>
                  <a:lnTo>
                    <a:pt x="41" y="1989"/>
                  </a:lnTo>
                  <a:lnTo>
                    <a:pt x="41" y="1990"/>
                  </a:lnTo>
                  <a:lnTo>
                    <a:pt x="40" y="1990"/>
                  </a:lnTo>
                  <a:lnTo>
                    <a:pt x="34" y="1996"/>
                  </a:lnTo>
                  <a:lnTo>
                    <a:pt x="33" y="1996"/>
                  </a:lnTo>
                  <a:lnTo>
                    <a:pt x="33" y="1997"/>
                  </a:lnTo>
                  <a:lnTo>
                    <a:pt x="32" y="1997"/>
                  </a:lnTo>
                  <a:lnTo>
                    <a:pt x="30" y="2000"/>
                  </a:lnTo>
                  <a:lnTo>
                    <a:pt x="28" y="2000"/>
                  </a:lnTo>
                  <a:lnTo>
                    <a:pt x="27" y="2001"/>
                  </a:lnTo>
                  <a:lnTo>
                    <a:pt x="26" y="2001"/>
                  </a:lnTo>
                  <a:lnTo>
                    <a:pt x="25" y="2002"/>
                  </a:lnTo>
                  <a:lnTo>
                    <a:pt x="23" y="2002"/>
                  </a:lnTo>
                  <a:lnTo>
                    <a:pt x="22" y="2003"/>
                  </a:lnTo>
                  <a:lnTo>
                    <a:pt x="13" y="2003"/>
                  </a:lnTo>
                  <a:lnTo>
                    <a:pt x="12" y="2002"/>
                  </a:lnTo>
                  <a:lnTo>
                    <a:pt x="10" y="2002"/>
                  </a:lnTo>
                  <a:lnTo>
                    <a:pt x="10" y="2001"/>
                  </a:lnTo>
                  <a:lnTo>
                    <a:pt x="8" y="2001"/>
                  </a:lnTo>
                  <a:lnTo>
                    <a:pt x="8" y="2000"/>
                  </a:lnTo>
                  <a:lnTo>
                    <a:pt x="7" y="2000"/>
                  </a:lnTo>
                  <a:lnTo>
                    <a:pt x="7" y="1998"/>
                  </a:lnTo>
                  <a:lnTo>
                    <a:pt x="5" y="1998"/>
                  </a:lnTo>
                  <a:lnTo>
                    <a:pt x="5" y="1997"/>
                  </a:lnTo>
                  <a:lnTo>
                    <a:pt x="4" y="1997"/>
                  </a:lnTo>
                  <a:lnTo>
                    <a:pt x="4" y="1996"/>
                  </a:lnTo>
                  <a:lnTo>
                    <a:pt x="1" y="1993"/>
                  </a:lnTo>
                  <a:lnTo>
                    <a:pt x="1" y="1991"/>
                  </a:lnTo>
                  <a:lnTo>
                    <a:pt x="0" y="1991"/>
                  </a:lnTo>
                  <a:lnTo>
                    <a:pt x="0" y="1988"/>
                  </a:lnTo>
                  <a:close/>
                </a:path>
              </a:pathLst>
            </a:custGeom>
            <a:solidFill>
              <a:srgbClr val="FF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76" name="Rectangle 972"/>
            <p:cNvSpPr>
              <a:spLocks noChangeArrowheads="1"/>
            </p:cNvSpPr>
            <p:nvPr/>
          </p:nvSpPr>
          <p:spPr bwMode="auto">
            <a:xfrm>
              <a:off x="2961" y="2435"/>
              <a:ext cx="59" cy="1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77" name="Freeform 973"/>
            <p:cNvSpPr>
              <a:spLocks/>
            </p:cNvSpPr>
            <p:nvPr/>
          </p:nvSpPr>
          <p:spPr bwMode="auto">
            <a:xfrm>
              <a:off x="2966" y="2328"/>
              <a:ext cx="33" cy="31"/>
            </a:xfrm>
            <a:custGeom>
              <a:avLst/>
              <a:gdLst>
                <a:gd name="T0" fmla="*/ 61 w 65"/>
                <a:gd name="T1" fmla="*/ 59 h 61"/>
                <a:gd name="T2" fmla="*/ 62 w 65"/>
                <a:gd name="T3" fmla="*/ 56 h 61"/>
                <a:gd name="T4" fmla="*/ 63 w 65"/>
                <a:gd name="T5" fmla="*/ 51 h 61"/>
                <a:gd name="T6" fmla="*/ 64 w 65"/>
                <a:gd name="T7" fmla="*/ 44 h 61"/>
                <a:gd name="T8" fmla="*/ 65 w 65"/>
                <a:gd name="T9" fmla="*/ 28 h 61"/>
                <a:gd name="T10" fmla="*/ 64 w 65"/>
                <a:gd name="T11" fmla="*/ 23 h 61"/>
                <a:gd name="T12" fmla="*/ 63 w 65"/>
                <a:gd name="T13" fmla="*/ 20 h 61"/>
                <a:gd name="T14" fmla="*/ 62 w 65"/>
                <a:gd name="T15" fmla="*/ 19 h 61"/>
                <a:gd name="T16" fmla="*/ 61 w 65"/>
                <a:gd name="T17" fmla="*/ 16 h 61"/>
                <a:gd name="T18" fmla="*/ 58 w 65"/>
                <a:gd name="T19" fmla="*/ 13 h 61"/>
                <a:gd name="T20" fmla="*/ 56 w 65"/>
                <a:gd name="T21" fmla="*/ 12 h 61"/>
                <a:gd name="T22" fmla="*/ 53 w 65"/>
                <a:gd name="T23" fmla="*/ 9 h 61"/>
                <a:gd name="T24" fmla="*/ 49 w 65"/>
                <a:gd name="T25" fmla="*/ 7 h 61"/>
                <a:gd name="T26" fmla="*/ 47 w 65"/>
                <a:gd name="T27" fmla="*/ 6 h 61"/>
                <a:gd name="T28" fmla="*/ 45 w 65"/>
                <a:gd name="T29" fmla="*/ 5 h 61"/>
                <a:gd name="T30" fmla="*/ 42 w 65"/>
                <a:gd name="T31" fmla="*/ 4 h 61"/>
                <a:gd name="T32" fmla="*/ 38 w 65"/>
                <a:gd name="T33" fmla="*/ 3 h 61"/>
                <a:gd name="T34" fmla="*/ 32 w 65"/>
                <a:gd name="T35" fmla="*/ 1 h 61"/>
                <a:gd name="T36" fmla="*/ 24 w 65"/>
                <a:gd name="T37" fmla="*/ 0 h 61"/>
                <a:gd name="T38" fmla="*/ 20 w 65"/>
                <a:gd name="T39" fmla="*/ 1 h 61"/>
                <a:gd name="T40" fmla="*/ 18 w 65"/>
                <a:gd name="T41" fmla="*/ 3 h 61"/>
                <a:gd name="T42" fmla="*/ 11 w 65"/>
                <a:gd name="T43" fmla="*/ 8 h 61"/>
                <a:gd name="T44" fmla="*/ 8 w 65"/>
                <a:gd name="T45" fmla="*/ 13 h 61"/>
                <a:gd name="T46" fmla="*/ 5 w 65"/>
                <a:gd name="T47" fmla="*/ 16 h 61"/>
                <a:gd name="T48" fmla="*/ 3 w 65"/>
                <a:gd name="T49" fmla="*/ 20 h 61"/>
                <a:gd name="T50" fmla="*/ 1 w 65"/>
                <a:gd name="T51" fmla="*/ 24 h 61"/>
                <a:gd name="T52" fmla="*/ 0 w 65"/>
                <a:gd name="T53" fmla="*/ 27 h 61"/>
                <a:gd name="T54" fmla="*/ 11 w 65"/>
                <a:gd name="T55" fmla="*/ 29 h 61"/>
                <a:gd name="T56" fmla="*/ 32 w 65"/>
                <a:gd name="T57" fmla="*/ 28 h 61"/>
                <a:gd name="T58" fmla="*/ 33 w 65"/>
                <a:gd name="T59" fmla="*/ 29 h 61"/>
                <a:gd name="T60" fmla="*/ 35 w 65"/>
                <a:gd name="T61" fmla="*/ 30 h 61"/>
                <a:gd name="T62" fmla="*/ 37 w 65"/>
                <a:gd name="T63" fmla="*/ 33 h 61"/>
                <a:gd name="T64" fmla="*/ 38 w 65"/>
                <a:gd name="T65" fmla="*/ 34 h 61"/>
                <a:gd name="T66" fmla="*/ 39 w 65"/>
                <a:gd name="T67" fmla="*/ 36 h 61"/>
                <a:gd name="T68" fmla="*/ 40 w 65"/>
                <a:gd name="T69" fmla="*/ 39 h 61"/>
                <a:gd name="T70" fmla="*/ 39 w 65"/>
                <a:gd name="T71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" h="61">
                  <a:moveTo>
                    <a:pt x="61" y="61"/>
                  </a:moveTo>
                  <a:lnTo>
                    <a:pt x="61" y="59"/>
                  </a:lnTo>
                  <a:lnTo>
                    <a:pt x="62" y="58"/>
                  </a:lnTo>
                  <a:lnTo>
                    <a:pt x="62" y="56"/>
                  </a:lnTo>
                  <a:lnTo>
                    <a:pt x="63" y="54"/>
                  </a:lnTo>
                  <a:lnTo>
                    <a:pt x="63" y="51"/>
                  </a:lnTo>
                  <a:lnTo>
                    <a:pt x="64" y="49"/>
                  </a:lnTo>
                  <a:lnTo>
                    <a:pt x="64" y="44"/>
                  </a:lnTo>
                  <a:lnTo>
                    <a:pt x="65" y="43"/>
                  </a:lnTo>
                  <a:lnTo>
                    <a:pt x="65" y="28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3" y="22"/>
                  </a:lnTo>
                  <a:lnTo>
                    <a:pt x="63" y="20"/>
                  </a:lnTo>
                  <a:lnTo>
                    <a:pt x="62" y="20"/>
                  </a:lnTo>
                  <a:lnTo>
                    <a:pt x="62" y="19"/>
                  </a:lnTo>
                  <a:lnTo>
                    <a:pt x="61" y="18"/>
                  </a:lnTo>
                  <a:lnTo>
                    <a:pt x="61" y="16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7" y="12"/>
                  </a:lnTo>
                  <a:lnTo>
                    <a:pt x="56" y="12"/>
                  </a:lnTo>
                  <a:lnTo>
                    <a:pt x="54" y="9"/>
                  </a:lnTo>
                  <a:lnTo>
                    <a:pt x="53" y="9"/>
                  </a:lnTo>
                  <a:lnTo>
                    <a:pt x="50" y="7"/>
                  </a:lnTo>
                  <a:lnTo>
                    <a:pt x="49" y="7"/>
                  </a:lnTo>
                  <a:lnTo>
                    <a:pt x="48" y="6"/>
                  </a:lnTo>
                  <a:lnTo>
                    <a:pt x="47" y="6"/>
                  </a:lnTo>
                  <a:lnTo>
                    <a:pt x="46" y="5"/>
                  </a:lnTo>
                  <a:lnTo>
                    <a:pt x="45" y="5"/>
                  </a:lnTo>
                  <a:lnTo>
                    <a:pt x="43" y="4"/>
                  </a:lnTo>
                  <a:lnTo>
                    <a:pt x="42" y="4"/>
                  </a:lnTo>
                  <a:lnTo>
                    <a:pt x="40" y="3"/>
                  </a:lnTo>
                  <a:lnTo>
                    <a:pt x="38" y="3"/>
                  </a:lnTo>
                  <a:lnTo>
                    <a:pt x="37" y="1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24" y="1"/>
                  </a:lnTo>
                  <a:lnTo>
                    <a:pt x="20" y="1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2" y="8"/>
                  </a:lnTo>
                  <a:lnTo>
                    <a:pt x="11" y="8"/>
                  </a:lnTo>
                  <a:lnTo>
                    <a:pt x="8" y="12"/>
                  </a:lnTo>
                  <a:lnTo>
                    <a:pt x="8" y="13"/>
                  </a:lnTo>
                  <a:lnTo>
                    <a:pt x="5" y="15"/>
                  </a:lnTo>
                  <a:lnTo>
                    <a:pt x="5" y="16"/>
                  </a:lnTo>
                  <a:lnTo>
                    <a:pt x="3" y="19"/>
                  </a:lnTo>
                  <a:lnTo>
                    <a:pt x="3" y="20"/>
                  </a:lnTo>
                  <a:lnTo>
                    <a:pt x="1" y="22"/>
                  </a:lnTo>
                  <a:lnTo>
                    <a:pt x="1" y="24"/>
                  </a:lnTo>
                  <a:lnTo>
                    <a:pt x="0" y="26"/>
                  </a:lnTo>
                  <a:lnTo>
                    <a:pt x="0" y="27"/>
                  </a:lnTo>
                  <a:lnTo>
                    <a:pt x="2" y="29"/>
                  </a:lnTo>
                  <a:lnTo>
                    <a:pt x="11" y="29"/>
                  </a:lnTo>
                  <a:lnTo>
                    <a:pt x="12" y="28"/>
                  </a:lnTo>
                  <a:lnTo>
                    <a:pt x="32" y="28"/>
                  </a:lnTo>
                  <a:lnTo>
                    <a:pt x="32" y="29"/>
                  </a:lnTo>
                  <a:lnTo>
                    <a:pt x="33" y="29"/>
                  </a:lnTo>
                  <a:lnTo>
                    <a:pt x="34" y="30"/>
                  </a:lnTo>
                  <a:lnTo>
                    <a:pt x="35" y="30"/>
                  </a:lnTo>
                  <a:lnTo>
                    <a:pt x="35" y="31"/>
                  </a:lnTo>
                  <a:lnTo>
                    <a:pt x="37" y="33"/>
                  </a:lnTo>
                  <a:lnTo>
                    <a:pt x="37" y="34"/>
                  </a:lnTo>
                  <a:lnTo>
                    <a:pt x="38" y="34"/>
                  </a:lnTo>
                  <a:lnTo>
                    <a:pt x="38" y="35"/>
                  </a:lnTo>
                  <a:lnTo>
                    <a:pt x="39" y="36"/>
                  </a:lnTo>
                  <a:lnTo>
                    <a:pt x="39" y="38"/>
                  </a:lnTo>
                  <a:lnTo>
                    <a:pt x="40" y="39"/>
                  </a:lnTo>
                  <a:lnTo>
                    <a:pt x="40" y="57"/>
                  </a:lnTo>
                  <a:lnTo>
                    <a:pt x="39" y="59"/>
                  </a:lnTo>
                  <a:lnTo>
                    <a:pt x="39" y="6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78" name="Freeform 974"/>
            <p:cNvSpPr>
              <a:spLocks/>
            </p:cNvSpPr>
            <p:nvPr/>
          </p:nvSpPr>
          <p:spPr bwMode="auto">
            <a:xfrm>
              <a:off x="2838" y="2359"/>
              <a:ext cx="19" cy="1002"/>
            </a:xfrm>
            <a:custGeom>
              <a:avLst/>
              <a:gdLst>
                <a:gd name="T0" fmla="*/ 0 w 38"/>
                <a:gd name="T1" fmla="*/ 1990 h 2005"/>
                <a:gd name="T2" fmla="*/ 0 w 38"/>
                <a:gd name="T3" fmla="*/ 0 h 2005"/>
                <a:gd name="T4" fmla="*/ 38 w 38"/>
                <a:gd name="T5" fmla="*/ 0 h 2005"/>
                <a:gd name="T6" fmla="*/ 38 w 38"/>
                <a:gd name="T7" fmla="*/ 1990 h 2005"/>
                <a:gd name="T8" fmla="*/ 37 w 38"/>
                <a:gd name="T9" fmla="*/ 1991 h 2005"/>
                <a:gd name="T10" fmla="*/ 37 w 38"/>
                <a:gd name="T11" fmla="*/ 1993 h 2005"/>
                <a:gd name="T12" fmla="*/ 36 w 38"/>
                <a:gd name="T13" fmla="*/ 1993 h 2005"/>
                <a:gd name="T14" fmla="*/ 36 w 38"/>
                <a:gd name="T15" fmla="*/ 1994 h 2005"/>
                <a:gd name="T16" fmla="*/ 33 w 38"/>
                <a:gd name="T17" fmla="*/ 1996 h 2005"/>
                <a:gd name="T18" fmla="*/ 33 w 38"/>
                <a:gd name="T19" fmla="*/ 1997 h 2005"/>
                <a:gd name="T20" fmla="*/ 32 w 38"/>
                <a:gd name="T21" fmla="*/ 1997 h 2005"/>
                <a:gd name="T22" fmla="*/ 32 w 38"/>
                <a:gd name="T23" fmla="*/ 1998 h 2005"/>
                <a:gd name="T24" fmla="*/ 31 w 38"/>
                <a:gd name="T25" fmla="*/ 1998 h 2005"/>
                <a:gd name="T26" fmla="*/ 31 w 38"/>
                <a:gd name="T27" fmla="*/ 2000 h 2005"/>
                <a:gd name="T28" fmla="*/ 30 w 38"/>
                <a:gd name="T29" fmla="*/ 2000 h 2005"/>
                <a:gd name="T30" fmla="*/ 26 w 38"/>
                <a:gd name="T31" fmla="*/ 2003 h 2005"/>
                <a:gd name="T32" fmla="*/ 25 w 38"/>
                <a:gd name="T33" fmla="*/ 2003 h 2005"/>
                <a:gd name="T34" fmla="*/ 24 w 38"/>
                <a:gd name="T35" fmla="*/ 2004 h 2005"/>
                <a:gd name="T36" fmla="*/ 23 w 38"/>
                <a:gd name="T37" fmla="*/ 2004 h 2005"/>
                <a:gd name="T38" fmla="*/ 22 w 38"/>
                <a:gd name="T39" fmla="*/ 2005 h 2005"/>
                <a:gd name="T40" fmla="*/ 15 w 38"/>
                <a:gd name="T41" fmla="*/ 2005 h 2005"/>
                <a:gd name="T42" fmla="*/ 14 w 38"/>
                <a:gd name="T43" fmla="*/ 2004 h 2005"/>
                <a:gd name="T44" fmla="*/ 13 w 38"/>
                <a:gd name="T45" fmla="*/ 2004 h 2005"/>
                <a:gd name="T46" fmla="*/ 11 w 38"/>
                <a:gd name="T47" fmla="*/ 2003 h 2005"/>
                <a:gd name="T48" fmla="*/ 10 w 38"/>
                <a:gd name="T49" fmla="*/ 2003 h 2005"/>
                <a:gd name="T50" fmla="*/ 3 w 38"/>
                <a:gd name="T51" fmla="*/ 1996 h 2005"/>
                <a:gd name="T52" fmla="*/ 3 w 38"/>
                <a:gd name="T53" fmla="*/ 1995 h 2005"/>
                <a:gd name="T54" fmla="*/ 2 w 38"/>
                <a:gd name="T55" fmla="*/ 1995 h 2005"/>
                <a:gd name="T56" fmla="*/ 2 w 38"/>
                <a:gd name="T57" fmla="*/ 1994 h 2005"/>
                <a:gd name="T58" fmla="*/ 0 w 38"/>
                <a:gd name="T59" fmla="*/ 1991 h 2005"/>
                <a:gd name="T60" fmla="*/ 0 w 38"/>
                <a:gd name="T61" fmla="*/ 1990 h 2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05">
                  <a:moveTo>
                    <a:pt x="0" y="1990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990"/>
                  </a:lnTo>
                  <a:lnTo>
                    <a:pt x="37" y="1991"/>
                  </a:lnTo>
                  <a:lnTo>
                    <a:pt x="37" y="1993"/>
                  </a:lnTo>
                  <a:lnTo>
                    <a:pt x="36" y="1993"/>
                  </a:lnTo>
                  <a:lnTo>
                    <a:pt x="36" y="1994"/>
                  </a:lnTo>
                  <a:lnTo>
                    <a:pt x="33" y="1996"/>
                  </a:lnTo>
                  <a:lnTo>
                    <a:pt x="33" y="1997"/>
                  </a:lnTo>
                  <a:lnTo>
                    <a:pt x="32" y="1997"/>
                  </a:lnTo>
                  <a:lnTo>
                    <a:pt x="32" y="1998"/>
                  </a:lnTo>
                  <a:lnTo>
                    <a:pt x="31" y="1998"/>
                  </a:lnTo>
                  <a:lnTo>
                    <a:pt x="31" y="2000"/>
                  </a:lnTo>
                  <a:lnTo>
                    <a:pt x="30" y="2000"/>
                  </a:lnTo>
                  <a:lnTo>
                    <a:pt x="26" y="2003"/>
                  </a:lnTo>
                  <a:lnTo>
                    <a:pt x="25" y="2003"/>
                  </a:lnTo>
                  <a:lnTo>
                    <a:pt x="24" y="2004"/>
                  </a:lnTo>
                  <a:lnTo>
                    <a:pt x="23" y="2004"/>
                  </a:lnTo>
                  <a:lnTo>
                    <a:pt x="22" y="2005"/>
                  </a:lnTo>
                  <a:lnTo>
                    <a:pt x="15" y="2005"/>
                  </a:lnTo>
                  <a:lnTo>
                    <a:pt x="14" y="2004"/>
                  </a:lnTo>
                  <a:lnTo>
                    <a:pt x="13" y="2004"/>
                  </a:lnTo>
                  <a:lnTo>
                    <a:pt x="11" y="2003"/>
                  </a:lnTo>
                  <a:lnTo>
                    <a:pt x="10" y="2003"/>
                  </a:lnTo>
                  <a:lnTo>
                    <a:pt x="3" y="1996"/>
                  </a:lnTo>
                  <a:lnTo>
                    <a:pt x="3" y="1995"/>
                  </a:lnTo>
                  <a:lnTo>
                    <a:pt x="2" y="1995"/>
                  </a:lnTo>
                  <a:lnTo>
                    <a:pt x="2" y="1994"/>
                  </a:lnTo>
                  <a:lnTo>
                    <a:pt x="0" y="1991"/>
                  </a:lnTo>
                  <a:lnTo>
                    <a:pt x="0" y="1990"/>
                  </a:lnTo>
                  <a:close/>
                </a:path>
              </a:pathLst>
            </a:custGeom>
            <a:solidFill>
              <a:srgbClr val="FF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79" name="Rectangle 975"/>
            <p:cNvSpPr>
              <a:spLocks noChangeArrowheads="1"/>
            </p:cNvSpPr>
            <p:nvPr/>
          </p:nvSpPr>
          <p:spPr bwMode="auto">
            <a:xfrm>
              <a:off x="2821" y="2435"/>
              <a:ext cx="53" cy="1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80" name="Freeform 976"/>
            <p:cNvSpPr>
              <a:spLocks/>
            </p:cNvSpPr>
            <p:nvPr/>
          </p:nvSpPr>
          <p:spPr bwMode="auto">
            <a:xfrm>
              <a:off x="2825" y="2328"/>
              <a:ext cx="29" cy="31"/>
            </a:xfrm>
            <a:custGeom>
              <a:avLst/>
              <a:gdLst>
                <a:gd name="T0" fmla="*/ 54 w 57"/>
                <a:gd name="T1" fmla="*/ 59 h 61"/>
                <a:gd name="T2" fmla="*/ 55 w 57"/>
                <a:gd name="T3" fmla="*/ 54 h 61"/>
                <a:gd name="T4" fmla="*/ 56 w 57"/>
                <a:gd name="T5" fmla="*/ 49 h 61"/>
                <a:gd name="T6" fmla="*/ 57 w 57"/>
                <a:gd name="T7" fmla="*/ 24 h 61"/>
                <a:gd name="T8" fmla="*/ 56 w 57"/>
                <a:gd name="T9" fmla="*/ 21 h 61"/>
                <a:gd name="T10" fmla="*/ 55 w 57"/>
                <a:gd name="T11" fmla="*/ 19 h 61"/>
                <a:gd name="T12" fmla="*/ 54 w 57"/>
                <a:gd name="T13" fmla="*/ 16 h 61"/>
                <a:gd name="T14" fmla="*/ 53 w 57"/>
                <a:gd name="T15" fmla="*/ 14 h 61"/>
                <a:gd name="T16" fmla="*/ 47 w 57"/>
                <a:gd name="T17" fmla="*/ 9 h 61"/>
                <a:gd name="T18" fmla="*/ 46 w 57"/>
                <a:gd name="T19" fmla="*/ 7 h 61"/>
                <a:gd name="T20" fmla="*/ 43 w 57"/>
                <a:gd name="T21" fmla="*/ 6 h 61"/>
                <a:gd name="T22" fmla="*/ 41 w 57"/>
                <a:gd name="T23" fmla="*/ 5 h 61"/>
                <a:gd name="T24" fmla="*/ 39 w 57"/>
                <a:gd name="T25" fmla="*/ 4 h 61"/>
                <a:gd name="T26" fmla="*/ 36 w 57"/>
                <a:gd name="T27" fmla="*/ 3 h 61"/>
                <a:gd name="T28" fmla="*/ 33 w 57"/>
                <a:gd name="T29" fmla="*/ 1 h 61"/>
                <a:gd name="T30" fmla="*/ 28 w 57"/>
                <a:gd name="T31" fmla="*/ 0 h 61"/>
                <a:gd name="T32" fmla="*/ 23 w 57"/>
                <a:gd name="T33" fmla="*/ 1 h 61"/>
                <a:gd name="T34" fmla="*/ 16 w 57"/>
                <a:gd name="T35" fmla="*/ 5 h 61"/>
                <a:gd name="T36" fmla="*/ 12 w 57"/>
                <a:gd name="T37" fmla="*/ 7 h 61"/>
                <a:gd name="T38" fmla="*/ 11 w 57"/>
                <a:gd name="T39" fmla="*/ 8 h 61"/>
                <a:gd name="T40" fmla="*/ 8 w 57"/>
                <a:gd name="T41" fmla="*/ 13 h 61"/>
                <a:gd name="T42" fmla="*/ 5 w 57"/>
                <a:gd name="T43" fmla="*/ 16 h 61"/>
                <a:gd name="T44" fmla="*/ 3 w 57"/>
                <a:gd name="T45" fmla="*/ 20 h 61"/>
                <a:gd name="T46" fmla="*/ 1 w 57"/>
                <a:gd name="T47" fmla="*/ 24 h 61"/>
                <a:gd name="T48" fmla="*/ 0 w 57"/>
                <a:gd name="T49" fmla="*/ 27 h 61"/>
                <a:gd name="T50" fmla="*/ 10 w 57"/>
                <a:gd name="T51" fmla="*/ 29 h 61"/>
                <a:gd name="T52" fmla="*/ 29 w 57"/>
                <a:gd name="T53" fmla="*/ 28 h 61"/>
                <a:gd name="T54" fmla="*/ 31 w 57"/>
                <a:gd name="T55" fmla="*/ 29 h 61"/>
                <a:gd name="T56" fmla="*/ 34 w 57"/>
                <a:gd name="T57" fmla="*/ 34 h 61"/>
                <a:gd name="T58" fmla="*/ 35 w 57"/>
                <a:gd name="T59" fmla="*/ 37 h 61"/>
                <a:gd name="T60" fmla="*/ 36 w 57"/>
                <a:gd name="T61" fmla="*/ 53 h 61"/>
                <a:gd name="T62" fmla="*/ 35 w 57"/>
                <a:gd name="T63" fmla="*/ 59 h 61"/>
                <a:gd name="T64" fmla="*/ 34 w 57"/>
                <a:gd name="T6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61">
                  <a:moveTo>
                    <a:pt x="54" y="61"/>
                  </a:moveTo>
                  <a:lnTo>
                    <a:pt x="54" y="59"/>
                  </a:lnTo>
                  <a:lnTo>
                    <a:pt x="55" y="58"/>
                  </a:lnTo>
                  <a:lnTo>
                    <a:pt x="55" y="54"/>
                  </a:lnTo>
                  <a:lnTo>
                    <a:pt x="56" y="52"/>
                  </a:lnTo>
                  <a:lnTo>
                    <a:pt x="56" y="49"/>
                  </a:lnTo>
                  <a:lnTo>
                    <a:pt x="57" y="48"/>
                  </a:lnTo>
                  <a:lnTo>
                    <a:pt x="57" y="24"/>
                  </a:lnTo>
                  <a:lnTo>
                    <a:pt x="56" y="23"/>
                  </a:lnTo>
                  <a:lnTo>
                    <a:pt x="56" y="21"/>
                  </a:lnTo>
                  <a:lnTo>
                    <a:pt x="55" y="20"/>
                  </a:lnTo>
                  <a:lnTo>
                    <a:pt x="55" y="19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3" y="15"/>
                  </a:lnTo>
                  <a:lnTo>
                    <a:pt x="53" y="14"/>
                  </a:lnTo>
                  <a:lnTo>
                    <a:pt x="48" y="9"/>
                  </a:lnTo>
                  <a:lnTo>
                    <a:pt x="47" y="9"/>
                  </a:lnTo>
                  <a:lnTo>
                    <a:pt x="47" y="8"/>
                  </a:lnTo>
                  <a:lnTo>
                    <a:pt x="46" y="7"/>
                  </a:lnTo>
                  <a:lnTo>
                    <a:pt x="44" y="7"/>
                  </a:lnTo>
                  <a:lnTo>
                    <a:pt x="43" y="6"/>
                  </a:lnTo>
                  <a:lnTo>
                    <a:pt x="42" y="6"/>
                  </a:lnTo>
                  <a:lnTo>
                    <a:pt x="41" y="5"/>
                  </a:lnTo>
                  <a:lnTo>
                    <a:pt x="40" y="5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6" y="3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29" y="1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1"/>
                  </a:lnTo>
                  <a:lnTo>
                    <a:pt x="19" y="1"/>
                  </a:lnTo>
                  <a:lnTo>
                    <a:pt x="16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1" y="8"/>
                  </a:lnTo>
                  <a:lnTo>
                    <a:pt x="8" y="12"/>
                  </a:lnTo>
                  <a:lnTo>
                    <a:pt x="8" y="13"/>
                  </a:lnTo>
                  <a:lnTo>
                    <a:pt x="5" y="15"/>
                  </a:lnTo>
                  <a:lnTo>
                    <a:pt x="5" y="16"/>
                  </a:lnTo>
                  <a:lnTo>
                    <a:pt x="3" y="19"/>
                  </a:lnTo>
                  <a:lnTo>
                    <a:pt x="3" y="20"/>
                  </a:lnTo>
                  <a:lnTo>
                    <a:pt x="1" y="22"/>
                  </a:lnTo>
                  <a:lnTo>
                    <a:pt x="1" y="24"/>
                  </a:lnTo>
                  <a:lnTo>
                    <a:pt x="0" y="26"/>
                  </a:lnTo>
                  <a:lnTo>
                    <a:pt x="0" y="27"/>
                  </a:lnTo>
                  <a:lnTo>
                    <a:pt x="2" y="29"/>
                  </a:lnTo>
                  <a:lnTo>
                    <a:pt x="10" y="29"/>
                  </a:lnTo>
                  <a:lnTo>
                    <a:pt x="11" y="28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34" y="33"/>
                  </a:lnTo>
                  <a:lnTo>
                    <a:pt x="34" y="34"/>
                  </a:lnTo>
                  <a:lnTo>
                    <a:pt x="35" y="35"/>
                  </a:lnTo>
                  <a:lnTo>
                    <a:pt x="35" y="37"/>
                  </a:lnTo>
                  <a:lnTo>
                    <a:pt x="36" y="37"/>
                  </a:lnTo>
                  <a:lnTo>
                    <a:pt x="36" y="53"/>
                  </a:lnTo>
                  <a:lnTo>
                    <a:pt x="35" y="54"/>
                  </a:lnTo>
                  <a:lnTo>
                    <a:pt x="35" y="59"/>
                  </a:lnTo>
                  <a:lnTo>
                    <a:pt x="34" y="60"/>
                  </a:lnTo>
                  <a:lnTo>
                    <a:pt x="34" y="6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81" name="Rectangle 977"/>
            <p:cNvSpPr>
              <a:spLocks noChangeArrowheads="1"/>
            </p:cNvSpPr>
            <p:nvPr/>
          </p:nvSpPr>
          <p:spPr bwMode="auto">
            <a:xfrm>
              <a:off x="2224" y="2406"/>
              <a:ext cx="14" cy="1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682" name="Rectangle 978"/>
            <p:cNvSpPr>
              <a:spLocks noChangeArrowheads="1"/>
            </p:cNvSpPr>
            <p:nvPr/>
          </p:nvSpPr>
          <p:spPr bwMode="auto">
            <a:xfrm>
              <a:off x="2256" y="2406"/>
              <a:ext cx="300" cy="57"/>
            </a:xfrm>
            <a:prstGeom prst="rect">
              <a:avLst/>
            </a:prstGeom>
            <a:solidFill>
              <a:srgbClr val="80C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83" name="Rectangle 979"/>
            <p:cNvSpPr>
              <a:spLocks noChangeArrowheads="1"/>
            </p:cNvSpPr>
            <p:nvPr/>
          </p:nvSpPr>
          <p:spPr bwMode="auto">
            <a:xfrm>
              <a:off x="2256" y="2462"/>
              <a:ext cx="300" cy="58"/>
            </a:xfrm>
            <a:prstGeom prst="rect">
              <a:avLst/>
            </a:prstGeom>
            <a:solidFill>
              <a:srgbClr val="79B7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84" name="Rectangle 980"/>
            <p:cNvSpPr>
              <a:spLocks noChangeArrowheads="1"/>
            </p:cNvSpPr>
            <p:nvPr/>
          </p:nvSpPr>
          <p:spPr bwMode="auto">
            <a:xfrm>
              <a:off x="2256" y="2519"/>
              <a:ext cx="300" cy="58"/>
            </a:xfrm>
            <a:prstGeom prst="rect">
              <a:avLst/>
            </a:prstGeom>
            <a:solidFill>
              <a:srgbClr val="71A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85" name="Rectangle 981"/>
            <p:cNvSpPr>
              <a:spLocks noChangeArrowheads="1"/>
            </p:cNvSpPr>
            <p:nvPr/>
          </p:nvSpPr>
          <p:spPr bwMode="auto">
            <a:xfrm>
              <a:off x="2256" y="2576"/>
              <a:ext cx="300" cy="58"/>
            </a:xfrm>
            <a:prstGeom prst="rect">
              <a:avLst/>
            </a:prstGeom>
            <a:solidFill>
              <a:srgbClr val="699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86" name="Rectangle 982"/>
            <p:cNvSpPr>
              <a:spLocks noChangeArrowheads="1"/>
            </p:cNvSpPr>
            <p:nvPr/>
          </p:nvSpPr>
          <p:spPr bwMode="auto">
            <a:xfrm>
              <a:off x="2256" y="2633"/>
              <a:ext cx="300" cy="58"/>
            </a:xfrm>
            <a:prstGeom prst="rect">
              <a:avLst/>
            </a:prstGeom>
            <a:solidFill>
              <a:srgbClr val="619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87" name="Rectangle 983"/>
            <p:cNvSpPr>
              <a:spLocks noChangeArrowheads="1"/>
            </p:cNvSpPr>
            <p:nvPr/>
          </p:nvSpPr>
          <p:spPr bwMode="auto">
            <a:xfrm>
              <a:off x="2256" y="2691"/>
              <a:ext cx="300" cy="57"/>
            </a:xfrm>
            <a:prstGeom prst="rect">
              <a:avLst/>
            </a:prstGeom>
            <a:solidFill>
              <a:srgbClr val="598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88" name="Rectangle 984"/>
            <p:cNvSpPr>
              <a:spLocks noChangeArrowheads="1"/>
            </p:cNvSpPr>
            <p:nvPr/>
          </p:nvSpPr>
          <p:spPr bwMode="auto">
            <a:xfrm>
              <a:off x="2256" y="2748"/>
              <a:ext cx="300" cy="57"/>
            </a:xfrm>
            <a:prstGeom prst="rect">
              <a:avLst/>
            </a:prstGeom>
            <a:solidFill>
              <a:srgbClr val="517A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89" name="Rectangle 985"/>
            <p:cNvSpPr>
              <a:spLocks noChangeArrowheads="1"/>
            </p:cNvSpPr>
            <p:nvPr/>
          </p:nvSpPr>
          <p:spPr bwMode="auto">
            <a:xfrm>
              <a:off x="2256" y="2805"/>
              <a:ext cx="300" cy="57"/>
            </a:xfrm>
            <a:prstGeom prst="rect">
              <a:avLst/>
            </a:prstGeom>
            <a:solidFill>
              <a:srgbClr val="49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90" name="Rectangle 986"/>
            <p:cNvSpPr>
              <a:spLocks noChangeArrowheads="1"/>
            </p:cNvSpPr>
            <p:nvPr/>
          </p:nvSpPr>
          <p:spPr bwMode="auto">
            <a:xfrm>
              <a:off x="2256" y="2862"/>
              <a:ext cx="300" cy="58"/>
            </a:xfrm>
            <a:prstGeom prst="rect">
              <a:avLst/>
            </a:prstGeom>
            <a:solidFill>
              <a:srgbClr val="416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91" name="Rectangle 987"/>
            <p:cNvSpPr>
              <a:spLocks noChangeArrowheads="1"/>
            </p:cNvSpPr>
            <p:nvPr/>
          </p:nvSpPr>
          <p:spPr bwMode="auto">
            <a:xfrm>
              <a:off x="2256" y="2919"/>
              <a:ext cx="300" cy="58"/>
            </a:xfrm>
            <a:prstGeom prst="rect">
              <a:avLst/>
            </a:prstGeom>
            <a:solidFill>
              <a:srgbClr val="395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92" name="Rectangle 988"/>
            <p:cNvSpPr>
              <a:spLocks noChangeArrowheads="1"/>
            </p:cNvSpPr>
            <p:nvPr/>
          </p:nvSpPr>
          <p:spPr bwMode="auto">
            <a:xfrm>
              <a:off x="2256" y="2976"/>
              <a:ext cx="300" cy="58"/>
            </a:xfrm>
            <a:prstGeom prst="rect">
              <a:avLst/>
            </a:prstGeom>
            <a:solidFill>
              <a:srgbClr val="314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93" name="Rectangle 989"/>
            <p:cNvSpPr>
              <a:spLocks noChangeArrowheads="1"/>
            </p:cNvSpPr>
            <p:nvPr/>
          </p:nvSpPr>
          <p:spPr bwMode="auto">
            <a:xfrm>
              <a:off x="2256" y="3033"/>
              <a:ext cx="300" cy="58"/>
            </a:xfrm>
            <a:prstGeom prst="rect">
              <a:avLst/>
            </a:prstGeom>
            <a:solidFill>
              <a:srgbClr val="293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94" name="Rectangle 990"/>
            <p:cNvSpPr>
              <a:spLocks noChangeArrowheads="1"/>
            </p:cNvSpPr>
            <p:nvPr/>
          </p:nvSpPr>
          <p:spPr bwMode="auto">
            <a:xfrm>
              <a:off x="2256" y="3090"/>
              <a:ext cx="300" cy="57"/>
            </a:xfrm>
            <a:prstGeom prst="rect">
              <a:avLst/>
            </a:prstGeom>
            <a:solidFill>
              <a:srgbClr val="213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95" name="Rectangle 991"/>
            <p:cNvSpPr>
              <a:spLocks noChangeArrowheads="1"/>
            </p:cNvSpPr>
            <p:nvPr/>
          </p:nvSpPr>
          <p:spPr bwMode="auto">
            <a:xfrm>
              <a:off x="2256" y="3147"/>
              <a:ext cx="300" cy="57"/>
            </a:xfrm>
            <a:prstGeom prst="rect">
              <a:avLst/>
            </a:prstGeom>
            <a:solidFill>
              <a:srgbClr val="192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96" name="Rectangle 992"/>
            <p:cNvSpPr>
              <a:spLocks noChangeArrowheads="1"/>
            </p:cNvSpPr>
            <p:nvPr/>
          </p:nvSpPr>
          <p:spPr bwMode="auto">
            <a:xfrm>
              <a:off x="2256" y="3203"/>
              <a:ext cx="300" cy="57"/>
            </a:xfrm>
            <a:prstGeom prst="rect">
              <a:avLst/>
            </a:prstGeom>
            <a:solidFill>
              <a:srgbClr val="111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97" name="Rectangle 993"/>
            <p:cNvSpPr>
              <a:spLocks noChangeArrowheads="1"/>
            </p:cNvSpPr>
            <p:nvPr/>
          </p:nvSpPr>
          <p:spPr bwMode="auto">
            <a:xfrm>
              <a:off x="2256" y="3260"/>
              <a:ext cx="300" cy="57"/>
            </a:xfrm>
            <a:prstGeom prst="rect">
              <a:avLst/>
            </a:prstGeom>
            <a:solidFill>
              <a:srgbClr val="09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98" name="Rectangle 994"/>
            <p:cNvSpPr>
              <a:spLocks noChangeArrowheads="1"/>
            </p:cNvSpPr>
            <p:nvPr/>
          </p:nvSpPr>
          <p:spPr bwMode="auto">
            <a:xfrm>
              <a:off x="2256" y="3316"/>
              <a:ext cx="300" cy="5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699" name="Rectangle 995"/>
            <p:cNvSpPr>
              <a:spLocks noChangeArrowheads="1"/>
            </p:cNvSpPr>
            <p:nvPr/>
          </p:nvSpPr>
          <p:spPr bwMode="auto">
            <a:xfrm>
              <a:off x="2256" y="2406"/>
              <a:ext cx="300" cy="9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00" name="Line 996"/>
            <p:cNvSpPr>
              <a:spLocks noChangeShapeType="1"/>
            </p:cNvSpPr>
            <p:nvPr/>
          </p:nvSpPr>
          <p:spPr bwMode="auto">
            <a:xfrm flipV="1">
              <a:off x="2579" y="2340"/>
              <a:ext cx="1" cy="8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01" name="Freeform 997"/>
            <p:cNvSpPr>
              <a:spLocks/>
            </p:cNvSpPr>
            <p:nvPr/>
          </p:nvSpPr>
          <p:spPr bwMode="auto">
            <a:xfrm>
              <a:off x="2404" y="2357"/>
              <a:ext cx="35" cy="832"/>
            </a:xfrm>
            <a:custGeom>
              <a:avLst/>
              <a:gdLst>
                <a:gd name="T0" fmla="*/ 69 w 69"/>
                <a:gd name="T1" fmla="*/ 1664 h 1664"/>
                <a:gd name="T2" fmla="*/ 0 w 69"/>
                <a:gd name="T3" fmla="*/ 1508 h 1664"/>
                <a:gd name="T4" fmla="*/ 0 w 69"/>
                <a:gd name="T5" fmla="*/ 0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1664">
                  <a:moveTo>
                    <a:pt x="69" y="1664"/>
                  </a:moveTo>
                  <a:lnTo>
                    <a:pt x="0" y="150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02" name="Freeform 998"/>
            <p:cNvSpPr>
              <a:spLocks/>
            </p:cNvSpPr>
            <p:nvPr/>
          </p:nvSpPr>
          <p:spPr bwMode="auto">
            <a:xfrm>
              <a:off x="2416" y="2357"/>
              <a:ext cx="35" cy="832"/>
            </a:xfrm>
            <a:custGeom>
              <a:avLst/>
              <a:gdLst>
                <a:gd name="T0" fmla="*/ 70 w 70"/>
                <a:gd name="T1" fmla="*/ 1664 h 1664"/>
                <a:gd name="T2" fmla="*/ 0 w 70"/>
                <a:gd name="T3" fmla="*/ 1508 h 1664"/>
                <a:gd name="T4" fmla="*/ 0 w 70"/>
                <a:gd name="T5" fmla="*/ 0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1664">
                  <a:moveTo>
                    <a:pt x="70" y="1664"/>
                  </a:moveTo>
                  <a:lnTo>
                    <a:pt x="0" y="150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03" name="Rectangle 999"/>
            <p:cNvSpPr>
              <a:spLocks noChangeArrowheads="1"/>
            </p:cNvSpPr>
            <p:nvPr/>
          </p:nvSpPr>
          <p:spPr bwMode="auto">
            <a:xfrm>
              <a:off x="2402" y="3257"/>
              <a:ext cx="157" cy="7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04" name="Rectangle 1000"/>
            <p:cNvSpPr>
              <a:spLocks noChangeArrowheads="1"/>
            </p:cNvSpPr>
            <p:nvPr/>
          </p:nvSpPr>
          <p:spPr bwMode="auto">
            <a:xfrm>
              <a:off x="2446" y="3327"/>
              <a:ext cx="66" cy="2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05" name="Rectangle 1001"/>
            <p:cNvSpPr>
              <a:spLocks noChangeArrowheads="1"/>
            </p:cNvSpPr>
            <p:nvPr/>
          </p:nvSpPr>
          <p:spPr bwMode="auto">
            <a:xfrm>
              <a:off x="2423" y="3188"/>
              <a:ext cx="81" cy="5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06" name="Rectangle 1002"/>
            <p:cNvSpPr>
              <a:spLocks noChangeArrowheads="1"/>
            </p:cNvSpPr>
            <p:nvPr/>
          </p:nvSpPr>
          <p:spPr bwMode="auto">
            <a:xfrm>
              <a:off x="2410" y="3217"/>
              <a:ext cx="102" cy="1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07" name="Line 1003"/>
            <p:cNvSpPr>
              <a:spLocks noChangeShapeType="1"/>
            </p:cNvSpPr>
            <p:nvPr/>
          </p:nvSpPr>
          <p:spPr bwMode="auto">
            <a:xfrm>
              <a:off x="2493" y="3245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08" name="Line 1004"/>
            <p:cNvSpPr>
              <a:spLocks noChangeShapeType="1"/>
            </p:cNvSpPr>
            <p:nvPr/>
          </p:nvSpPr>
          <p:spPr bwMode="auto">
            <a:xfrm>
              <a:off x="2442" y="3245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09" name="Line 1005"/>
            <p:cNvSpPr>
              <a:spLocks noChangeShapeType="1"/>
            </p:cNvSpPr>
            <p:nvPr/>
          </p:nvSpPr>
          <p:spPr bwMode="auto">
            <a:xfrm flipV="1">
              <a:off x="2495" y="2364"/>
              <a:ext cx="1" cy="8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10" name="Rectangle 1006"/>
            <p:cNvSpPr>
              <a:spLocks noChangeArrowheads="1"/>
            </p:cNvSpPr>
            <p:nvPr/>
          </p:nvSpPr>
          <p:spPr bwMode="auto">
            <a:xfrm>
              <a:off x="2451" y="2318"/>
              <a:ext cx="50" cy="4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01711" name="Group 1007"/>
          <p:cNvGrpSpPr>
            <a:grpSpLocks/>
          </p:cNvGrpSpPr>
          <p:nvPr/>
        </p:nvGrpSpPr>
        <p:grpSpPr bwMode="auto">
          <a:xfrm>
            <a:off x="1276350" y="3595688"/>
            <a:ext cx="2932113" cy="2817812"/>
            <a:chOff x="804" y="2265"/>
            <a:chExt cx="1847" cy="1775"/>
          </a:xfrm>
        </p:grpSpPr>
        <p:sp>
          <p:nvSpPr>
            <p:cNvPr id="201712" name="Line 1008"/>
            <p:cNvSpPr>
              <a:spLocks noChangeShapeType="1"/>
            </p:cNvSpPr>
            <p:nvPr/>
          </p:nvSpPr>
          <p:spPr bwMode="auto">
            <a:xfrm>
              <a:off x="2463" y="2364"/>
              <a:ext cx="1" cy="8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13" name="Rectangle 1009"/>
            <p:cNvSpPr>
              <a:spLocks noChangeArrowheads="1"/>
            </p:cNvSpPr>
            <p:nvPr/>
          </p:nvSpPr>
          <p:spPr bwMode="auto">
            <a:xfrm>
              <a:off x="2395" y="3085"/>
              <a:ext cx="29" cy="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14" name="Rectangle 1010"/>
            <p:cNvSpPr>
              <a:spLocks noChangeArrowheads="1"/>
            </p:cNvSpPr>
            <p:nvPr/>
          </p:nvSpPr>
          <p:spPr bwMode="auto">
            <a:xfrm>
              <a:off x="2423" y="3077"/>
              <a:ext cx="81" cy="2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15" name="Rectangle 1011"/>
            <p:cNvSpPr>
              <a:spLocks noChangeArrowheads="1"/>
            </p:cNvSpPr>
            <p:nvPr/>
          </p:nvSpPr>
          <p:spPr bwMode="auto">
            <a:xfrm>
              <a:off x="2395" y="2851"/>
              <a:ext cx="29" cy="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16" name="Rectangle 1012"/>
            <p:cNvSpPr>
              <a:spLocks noChangeArrowheads="1"/>
            </p:cNvSpPr>
            <p:nvPr/>
          </p:nvSpPr>
          <p:spPr bwMode="auto">
            <a:xfrm>
              <a:off x="2423" y="2842"/>
              <a:ext cx="81" cy="2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17" name="Rectangle 1013"/>
            <p:cNvSpPr>
              <a:spLocks noChangeArrowheads="1"/>
            </p:cNvSpPr>
            <p:nvPr/>
          </p:nvSpPr>
          <p:spPr bwMode="auto">
            <a:xfrm>
              <a:off x="2395" y="2624"/>
              <a:ext cx="29" cy="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18" name="Rectangle 1014"/>
            <p:cNvSpPr>
              <a:spLocks noChangeArrowheads="1"/>
            </p:cNvSpPr>
            <p:nvPr/>
          </p:nvSpPr>
          <p:spPr bwMode="auto">
            <a:xfrm>
              <a:off x="2423" y="2615"/>
              <a:ext cx="81" cy="2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19" name="Rectangle 1015"/>
            <p:cNvSpPr>
              <a:spLocks noChangeArrowheads="1"/>
            </p:cNvSpPr>
            <p:nvPr/>
          </p:nvSpPr>
          <p:spPr bwMode="auto">
            <a:xfrm>
              <a:off x="2395" y="2391"/>
              <a:ext cx="68" cy="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20" name="Rectangle 1016"/>
            <p:cNvSpPr>
              <a:spLocks noChangeArrowheads="1"/>
            </p:cNvSpPr>
            <p:nvPr/>
          </p:nvSpPr>
          <p:spPr bwMode="auto">
            <a:xfrm>
              <a:off x="2451" y="2383"/>
              <a:ext cx="59" cy="2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21" name="Rectangle 1017"/>
            <p:cNvSpPr>
              <a:spLocks noChangeArrowheads="1"/>
            </p:cNvSpPr>
            <p:nvPr/>
          </p:nvSpPr>
          <p:spPr bwMode="auto">
            <a:xfrm>
              <a:off x="2373" y="2265"/>
              <a:ext cx="62" cy="8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22" name="Freeform 1018"/>
            <p:cNvSpPr>
              <a:spLocks/>
            </p:cNvSpPr>
            <p:nvPr/>
          </p:nvSpPr>
          <p:spPr bwMode="auto">
            <a:xfrm>
              <a:off x="2373" y="2345"/>
              <a:ext cx="62" cy="12"/>
            </a:xfrm>
            <a:custGeom>
              <a:avLst/>
              <a:gdLst>
                <a:gd name="T0" fmla="*/ 0 w 124"/>
                <a:gd name="T1" fmla="*/ 0 h 23"/>
                <a:gd name="T2" fmla="*/ 18 w 124"/>
                <a:gd name="T3" fmla="*/ 23 h 23"/>
                <a:gd name="T4" fmla="*/ 105 w 124"/>
                <a:gd name="T5" fmla="*/ 23 h 23"/>
                <a:gd name="T6" fmla="*/ 124 w 1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23">
                  <a:moveTo>
                    <a:pt x="0" y="0"/>
                  </a:moveTo>
                  <a:lnTo>
                    <a:pt x="18" y="23"/>
                  </a:lnTo>
                  <a:lnTo>
                    <a:pt x="105" y="23"/>
                  </a:lnTo>
                  <a:lnTo>
                    <a:pt x="12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23" name="Freeform 1019"/>
            <p:cNvSpPr>
              <a:spLocks/>
            </p:cNvSpPr>
            <p:nvPr/>
          </p:nvSpPr>
          <p:spPr bwMode="auto">
            <a:xfrm>
              <a:off x="2435" y="2265"/>
              <a:ext cx="66" cy="52"/>
            </a:xfrm>
            <a:custGeom>
              <a:avLst/>
              <a:gdLst>
                <a:gd name="T0" fmla="*/ 0 w 132"/>
                <a:gd name="T1" fmla="*/ 0 h 103"/>
                <a:gd name="T2" fmla="*/ 132 w 132"/>
                <a:gd name="T3" fmla="*/ 0 h 103"/>
                <a:gd name="T4" fmla="*/ 132 w 132"/>
                <a:gd name="T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103">
                  <a:moveTo>
                    <a:pt x="0" y="0"/>
                  </a:moveTo>
                  <a:lnTo>
                    <a:pt x="132" y="0"/>
                  </a:lnTo>
                  <a:lnTo>
                    <a:pt x="132" y="10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24" name="Line 1020"/>
            <p:cNvSpPr>
              <a:spLocks noChangeShapeType="1"/>
            </p:cNvSpPr>
            <p:nvPr/>
          </p:nvSpPr>
          <p:spPr bwMode="auto">
            <a:xfrm flipV="1">
              <a:off x="2435" y="2338"/>
              <a:ext cx="16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25" name="Line 1021"/>
            <p:cNvSpPr>
              <a:spLocks noChangeShapeType="1"/>
            </p:cNvSpPr>
            <p:nvPr/>
          </p:nvSpPr>
          <p:spPr bwMode="auto">
            <a:xfrm>
              <a:off x="2451" y="2265"/>
              <a:ext cx="1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26" name="Line 1022"/>
            <p:cNvSpPr>
              <a:spLocks noChangeShapeType="1"/>
            </p:cNvSpPr>
            <p:nvPr/>
          </p:nvSpPr>
          <p:spPr bwMode="auto">
            <a:xfrm>
              <a:off x="2457" y="2265"/>
              <a:ext cx="1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27" name="Line 1023"/>
            <p:cNvSpPr>
              <a:spLocks noChangeShapeType="1"/>
            </p:cNvSpPr>
            <p:nvPr/>
          </p:nvSpPr>
          <p:spPr bwMode="auto">
            <a:xfrm>
              <a:off x="2413" y="2417"/>
              <a:ext cx="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28" name="Rectangle 1024"/>
            <p:cNvSpPr>
              <a:spLocks noChangeArrowheads="1"/>
            </p:cNvSpPr>
            <p:nvPr/>
          </p:nvSpPr>
          <p:spPr bwMode="auto">
            <a:xfrm>
              <a:off x="2461" y="3343"/>
              <a:ext cx="39" cy="4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29" name="Rectangle 1025"/>
            <p:cNvSpPr>
              <a:spLocks noChangeArrowheads="1"/>
            </p:cNvSpPr>
            <p:nvPr/>
          </p:nvSpPr>
          <p:spPr bwMode="auto">
            <a:xfrm>
              <a:off x="2556" y="2406"/>
              <a:ext cx="95" cy="58"/>
            </a:xfrm>
            <a:prstGeom prst="rect">
              <a:avLst/>
            </a:prstGeom>
            <a:solidFill>
              <a:srgbClr val="80C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30" name="Rectangle 1026"/>
            <p:cNvSpPr>
              <a:spLocks noChangeArrowheads="1"/>
            </p:cNvSpPr>
            <p:nvPr/>
          </p:nvSpPr>
          <p:spPr bwMode="auto">
            <a:xfrm>
              <a:off x="2556" y="2463"/>
              <a:ext cx="95" cy="58"/>
            </a:xfrm>
            <a:prstGeom prst="rect">
              <a:avLst/>
            </a:prstGeom>
            <a:solidFill>
              <a:srgbClr val="76B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31" name="Rectangle 1027"/>
            <p:cNvSpPr>
              <a:spLocks noChangeArrowheads="1"/>
            </p:cNvSpPr>
            <p:nvPr/>
          </p:nvSpPr>
          <p:spPr bwMode="auto">
            <a:xfrm>
              <a:off x="2556" y="2521"/>
              <a:ext cx="95" cy="58"/>
            </a:xfrm>
            <a:prstGeom prst="rect">
              <a:avLst/>
            </a:prstGeom>
            <a:solidFill>
              <a:srgbClr val="6CA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32" name="Rectangle 1028"/>
            <p:cNvSpPr>
              <a:spLocks noChangeArrowheads="1"/>
            </p:cNvSpPr>
            <p:nvPr/>
          </p:nvSpPr>
          <p:spPr bwMode="auto">
            <a:xfrm>
              <a:off x="2556" y="2578"/>
              <a:ext cx="95" cy="58"/>
            </a:xfrm>
            <a:prstGeom prst="rect">
              <a:avLst/>
            </a:prstGeom>
            <a:solidFill>
              <a:srgbClr val="619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33" name="Rectangle 1029"/>
            <p:cNvSpPr>
              <a:spLocks noChangeArrowheads="1"/>
            </p:cNvSpPr>
            <p:nvPr/>
          </p:nvSpPr>
          <p:spPr bwMode="auto">
            <a:xfrm>
              <a:off x="2556" y="2636"/>
              <a:ext cx="95" cy="58"/>
            </a:xfrm>
            <a:prstGeom prst="rect">
              <a:avLst/>
            </a:prstGeom>
            <a:solidFill>
              <a:srgbClr val="568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34" name="Rectangle 1030"/>
            <p:cNvSpPr>
              <a:spLocks noChangeArrowheads="1"/>
            </p:cNvSpPr>
            <p:nvPr/>
          </p:nvSpPr>
          <p:spPr bwMode="auto">
            <a:xfrm>
              <a:off x="2556" y="2693"/>
              <a:ext cx="95" cy="59"/>
            </a:xfrm>
            <a:prstGeom prst="rect">
              <a:avLst/>
            </a:prstGeom>
            <a:solidFill>
              <a:srgbClr val="4C72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35" name="Rectangle 1031"/>
            <p:cNvSpPr>
              <a:spLocks noChangeArrowheads="1"/>
            </p:cNvSpPr>
            <p:nvPr/>
          </p:nvSpPr>
          <p:spPr bwMode="auto">
            <a:xfrm>
              <a:off x="2556" y="2751"/>
              <a:ext cx="95" cy="59"/>
            </a:xfrm>
            <a:prstGeom prst="rect">
              <a:avLst/>
            </a:prstGeom>
            <a:solidFill>
              <a:srgbClr val="416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36" name="Rectangle 1032"/>
            <p:cNvSpPr>
              <a:spLocks noChangeArrowheads="1"/>
            </p:cNvSpPr>
            <p:nvPr/>
          </p:nvSpPr>
          <p:spPr bwMode="auto">
            <a:xfrm>
              <a:off x="2556" y="2809"/>
              <a:ext cx="95" cy="58"/>
            </a:xfrm>
            <a:prstGeom prst="rect">
              <a:avLst/>
            </a:prstGeom>
            <a:solidFill>
              <a:srgbClr val="365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37" name="Rectangle 1033"/>
            <p:cNvSpPr>
              <a:spLocks noChangeArrowheads="1"/>
            </p:cNvSpPr>
            <p:nvPr/>
          </p:nvSpPr>
          <p:spPr bwMode="auto">
            <a:xfrm>
              <a:off x="2556" y="2867"/>
              <a:ext cx="95" cy="58"/>
            </a:xfrm>
            <a:prstGeom prst="rect">
              <a:avLst/>
            </a:prstGeom>
            <a:solidFill>
              <a:srgbClr val="2C4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38" name="Rectangle 1034"/>
            <p:cNvSpPr>
              <a:spLocks noChangeArrowheads="1"/>
            </p:cNvSpPr>
            <p:nvPr/>
          </p:nvSpPr>
          <p:spPr bwMode="auto">
            <a:xfrm>
              <a:off x="2556" y="2924"/>
              <a:ext cx="95" cy="59"/>
            </a:xfrm>
            <a:prstGeom prst="rect">
              <a:avLst/>
            </a:prstGeom>
            <a:solidFill>
              <a:srgbClr val="213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39" name="Rectangle 1035"/>
            <p:cNvSpPr>
              <a:spLocks noChangeArrowheads="1"/>
            </p:cNvSpPr>
            <p:nvPr/>
          </p:nvSpPr>
          <p:spPr bwMode="auto">
            <a:xfrm>
              <a:off x="2556" y="2982"/>
              <a:ext cx="95" cy="58"/>
            </a:xfrm>
            <a:prstGeom prst="rect">
              <a:avLst/>
            </a:prstGeom>
            <a:solidFill>
              <a:srgbClr val="162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40" name="Rectangle 1036"/>
            <p:cNvSpPr>
              <a:spLocks noChangeArrowheads="1"/>
            </p:cNvSpPr>
            <p:nvPr/>
          </p:nvSpPr>
          <p:spPr bwMode="auto">
            <a:xfrm>
              <a:off x="2556" y="3040"/>
              <a:ext cx="95" cy="58"/>
            </a:xfrm>
            <a:prstGeom prst="rect">
              <a:avLst/>
            </a:prstGeom>
            <a:solidFill>
              <a:srgbClr val="0C1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41" name="Rectangle 1037"/>
            <p:cNvSpPr>
              <a:spLocks noChangeArrowheads="1"/>
            </p:cNvSpPr>
            <p:nvPr/>
          </p:nvSpPr>
          <p:spPr bwMode="auto">
            <a:xfrm>
              <a:off x="2556" y="3097"/>
              <a:ext cx="95" cy="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42" name="Rectangle 1038"/>
            <p:cNvSpPr>
              <a:spLocks noChangeArrowheads="1"/>
            </p:cNvSpPr>
            <p:nvPr/>
          </p:nvSpPr>
          <p:spPr bwMode="auto">
            <a:xfrm>
              <a:off x="2587" y="2369"/>
              <a:ext cx="20" cy="79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43" name="Freeform 1039"/>
            <p:cNvSpPr>
              <a:spLocks/>
            </p:cNvSpPr>
            <p:nvPr/>
          </p:nvSpPr>
          <p:spPr bwMode="auto">
            <a:xfrm>
              <a:off x="2590" y="3160"/>
              <a:ext cx="16" cy="16"/>
            </a:xfrm>
            <a:custGeom>
              <a:avLst/>
              <a:gdLst>
                <a:gd name="T0" fmla="*/ 0 w 34"/>
                <a:gd name="T1" fmla="*/ 14 h 31"/>
                <a:gd name="T2" fmla="*/ 1 w 34"/>
                <a:gd name="T3" fmla="*/ 21 h 31"/>
                <a:gd name="T4" fmla="*/ 5 w 34"/>
                <a:gd name="T5" fmla="*/ 27 h 31"/>
                <a:gd name="T6" fmla="*/ 9 w 34"/>
                <a:gd name="T7" fmla="*/ 30 h 31"/>
                <a:gd name="T8" fmla="*/ 16 w 34"/>
                <a:gd name="T9" fmla="*/ 31 h 31"/>
                <a:gd name="T10" fmla="*/ 23 w 34"/>
                <a:gd name="T11" fmla="*/ 30 h 31"/>
                <a:gd name="T12" fmla="*/ 29 w 34"/>
                <a:gd name="T13" fmla="*/ 27 h 31"/>
                <a:gd name="T14" fmla="*/ 33 w 34"/>
                <a:gd name="T15" fmla="*/ 21 h 31"/>
                <a:gd name="T16" fmla="*/ 34 w 34"/>
                <a:gd name="T17" fmla="*/ 14 h 31"/>
                <a:gd name="T18" fmla="*/ 33 w 34"/>
                <a:gd name="T19" fmla="*/ 9 h 31"/>
                <a:gd name="T20" fmla="*/ 29 w 34"/>
                <a:gd name="T21" fmla="*/ 5 h 31"/>
                <a:gd name="T22" fmla="*/ 23 w 34"/>
                <a:gd name="T23" fmla="*/ 1 h 31"/>
                <a:gd name="T24" fmla="*/ 16 w 34"/>
                <a:gd name="T25" fmla="*/ 0 h 31"/>
                <a:gd name="T26" fmla="*/ 9 w 34"/>
                <a:gd name="T27" fmla="*/ 1 h 31"/>
                <a:gd name="T28" fmla="*/ 5 w 34"/>
                <a:gd name="T29" fmla="*/ 5 h 31"/>
                <a:gd name="T30" fmla="*/ 1 w 34"/>
                <a:gd name="T31" fmla="*/ 9 h 31"/>
                <a:gd name="T32" fmla="*/ 0 w 34"/>
                <a:gd name="T33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1">
                  <a:moveTo>
                    <a:pt x="0" y="14"/>
                  </a:moveTo>
                  <a:lnTo>
                    <a:pt x="1" y="21"/>
                  </a:lnTo>
                  <a:lnTo>
                    <a:pt x="5" y="27"/>
                  </a:lnTo>
                  <a:lnTo>
                    <a:pt x="9" y="30"/>
                  </a:lnTo>
                  <a:lnTo>
                    <a:pt x="16" y="31"/>
                  </a:lnTo>
                  <a:lnTo>
                    <a:pt x="23" y="30"/>
                  </a:lnTo>
                  <a:lnTo>
                    <a:pt x="29" y="27"/>
                  </a:lnTo>
                  <a:lnTo>
                    <a:pt x="33" y="21"/>
                  </a:lnTo>
                  <a:lnTo>
                    <a:pt x="34" y="14"/>
                  </a:lnTo>
                  <a:lnTo>
                    <a:pt x="33" y="9"/>
                  </a:lnTo>
                  <a:lnTo>
                    <a:pt x="29" y="5"/>
                  </a:lnTo>
                  <a:lnTo>
                    <a:pt x="23" y="1"/>
                  </a:lnTo>
                  <a:lnTo>
                    <a:pt x="16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1" y="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44" name="Line 1040"/>
            <p:cNvSpPr>
              <a:spLocks noChangeShapeType="1"/>
            </p:cNvSpPr>
            <p:nvPr/>
          </p:nvSpPr>
          <p:spPr bwMode="auto">
            <a:xfrm>
              <a:off x="2573" y="3176"/>
              <a:ext cx="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45" name="Rectangle 1041"/>
            <p:cNvSpPr>
              <a:spLocks noChangeArrowheads="1"/>
            </p:cNvSpPr>
            <p:nvPr/>
          </p:nvSpPr>
          <p:spPr bwMode="auto">
            <a:xfrm>
              <a:off x="804" y="2406"/>
              <a:ext cx="1358" cy="56"/>
            </a:xfrm>
            <a:prstGeom prst="rect">
              <a:avLst/>
            </a:prstGeom>
            <a:solidFill>
              <a:srgbClr val="80C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46" name="Rectangle 1042"/>
            <p:cNvSpPr>
              <a:spLocks noChangeArrowheads="1"/>
            </p:cNvSpPr>
            <p:nvPr/>
          </p:nvSpPr>
          <p:spPr bwMode="auto">
            <a:xfrm>
              <a:off x="804" y="2461"/>
              <a:ext cx="1358" cy="57"/>
            </a:xfrm>
            <a:prstGeom prst="rect">
              <a:avLst/>
            </a:prstGeom>
            <a:solidFill>
              <a:srgbClr val="7CB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47" name="Rectangle 1043"/>
            <p:cNvSpPr>
              <a:spLocks noChangeArrowheads="1"/>
            </p:cNvSpPr>
            <p:nvPr/>
          </p:nvSpPr>
          <p:spPr bwMode="auto">
            <a:xfrm>
              <a:off x="804" y="2517"/>
              <a:ext cx="1358" cy="57"/>
            </a:xfrm>
            <a:prstGeom prst="rect">
              <a:avLst/>
            </a:prstGeom>
            <a:solidFill>
              <a:srgbClr val="78B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48" name="Rectangle 1044"/>
            <p:cNvSpPr>
              <a:spLocks noChangeArrowheads="1"/>
            </p:cNvSpPr>
            <p:nvPr/>
          </p:nvSpPr>
          <p:spPr bwMode="auto">
            <a:xfrm>
              <a:off x="804" y="2573"/>
              <a:ext cx="1358" cy="56"/>
            </a:xfrm>
            <a:prstGeom prst="rect">
              <a:avLst/>
            </a:prstGeom>
            <a:solidFill>
              <a:srgbClr val="73A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49" name="Rectangle 1045"/>
            <p:cNvSpPr>
              <a:spLocks noChangeArrowheads="1"/>
            </p:cNvSpPr>
            <p:nvPr/>
          </p:nvSpPr>
          <p:spPr bwMode="auto">
            <a:xfrm>
              <a:off x="804" y="2629"/>
              <a:ext cx="1358" cy="56"/>
            </a:xfrm>
            <a:prstGeom prst="rect">
              <a:avLst/>
            </a:prstGeom>
            <a:solidFill>
              <a:srgbClr val="6FA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50" name="Rectangle 1046"/>
            <p:cNvSpPr>
              <a:spLocks noChangeArrowheads="1"/>
            </p:cNvSpPr>
            <p:nvPr/>
          </p:nvSpPr>
          <p:spPr bwMode="auto">
            <a:xfrm>
              <a:off x="804" y="2685"/>
              <a:ext cx="1358" cy="56"/>
            </a:xfrm>
            <a:prstGeom prst="rect">
              <a:avLst/>
            </a:prstGeom>
            <a:solidFill>
              <a:srgbClr val="6AA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51" name="Rectangle 1047"/>
            <p:cNvSpPr>
              <a:spLocks noChangeArrowheads="1"/>
            </p:cNvSpPr>
            <p:nvPr/>
          </p:nvSpPr>
          <p:spPr bwMode="auto">
            <a:xfrm>
              <a:off x="804" y="2741"/>
              <a:ext cx="1358" cy="56"/>
            </a:xfrm>
            <a:prstGeom prst="rect">
              <a:avLst/>
            </a:prstGeom>
            <a:solidFill>
              <a:srgbClr val="669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52" name="Rectangle 1048"/>
            <p:cNvSpPr>
              <a:spLocks noChangeArrowheads="1"/>
            </p:cNvSpPr>
            <p:nvPr/>
          </p:nvSpPr>
          <p:spPr bwMode="auto">
            <a:xfrm>
              <a:off x="804" y="2797"/>
              <a:ext cx="1358" cy="56"/>
            </a:xfrm>
            <a:prstGeom prst="rect">
              <a:avLst/>
            </a:prstGeom>
            <a:solidFill>
              <a:srgbClr val="619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53" name="Rectangle 1049"/>
            <p:cNvSpPr>
              <a:spLocks noChangeArrowheads="1"/>
            </p:cNvSpPr>
            <p:nvPr/>
          </p:nvSpPr>
          <p:spPr bwMode="auto">
            <a:xfrm>
              <a:off x="804" y="2852"/>
              <a:ext cx="1358" cy="57"/>
            </a:xfrm>
            <a:prstGeom prst="rect">
              <a:avLst/>
            </a:prstGeom>
            <a:solidFill>
              <a:srgbClr val="5C8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54" name="Rectangle 1050"/>
            <p:cNvSpPr>
              <a:spLocks noChangeArrowheads="1"/>
            </p:cNvSpPr>
            <p:nvPr/>
          </p:nvSpPr>
          <p:spPr bwMode="auto">
            <a:xfrm>
              <a:off x="804" y="2908"/>
              <a:ext cx="1358" cy="57"/>
            </a:xfrm>
            <a:prstGeom prst="rect">
              <a:avLst/>
            </a:prstGeom>
            <a:solidFill>
              <a:srgbClr val="588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55" name="Rectangle 1051"/>
            <p:cNvSpPr>
              <a:spLocks noChangeArrowheads="1"/>
            </p:cNvSpPr>
            <p:nvPr/>
          </p:nvSpPr>
          <p:spPr bwMode="auto">
            <a:xfrm>
              <a:off x="804" y="2964"/>
              <a:ext cx="1358" cy="57"/>
            </a:xfrm>
            <a:prstGeom prst="rect">
              <a:avLst/>
            </a:prstGeom>
            <a:solidFill>
              <a:srgbClr val="537E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56" name="Rectangle 1052"/>
            <p:cNvSpPr>
              <a:spLocks noChangeArrowheads="1"/>
            </p:cNvSpPr>
            <p:nvPr/>
          </p:nvSpPr>
          <p:spPr bwMode="auto">
            <a:xfrm>
              <a:off x="804" y="3020"/>
              <a:ext cx="1358" cy="57"/>
            </a:xfrm>
            <a:prstGeom prst="rect">
              <a:avLst/>
            </a:prstGeom>
            <a:solidFill>
              <a:srgbClr val="4F7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57" name="Rectangle 1053"/>
            <p:cNvSpPr>
              <a:spLocks noChangeArrowheads="1"/>
            </p:cNvSpPr>
            <p:nvPr/>
          </p:nvSpPr>
          <p:spPr bwMode="auto">
            <a:xfrm>
              <a:off x="804" y="3076"/>
              <a:ext cx="1358" cy="56"/>
            </a:xfrm>
            <a:prstGeom prst="rect">
              <a:avLst/>
            </a:prstGeom>
            <a:solidFill>
              <a:srgbClr val="4A70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58" name="Freeform 1054"/>
            <p:cNvSpPr>
              <a:spLocks/>
            </p:cNvSpPr>
            <p:nvPr/>
          </p:nvSpPr>
          <p:spPr bwMode="auto">
            <a:xfrm>
              <a:off x="804" y="3132"/>
              <a:ext cx="1358" cy="56"/>
            </a:xfrm>
            <a:custGeom>
              <a:avLst/>
              <a:gdLst>
                <a:gd name="T0" fmla="*/ 0 w 2715"/>
                <a:gd name="T1" fmla="*/ 0 h 113"/>
                <a:gd name="T2" fmla="*/ 0 w 2715"/>
                <a:gd name="T3" fmla="*/ 101 h 113"/>
                <a:gd name="T4" fmla="*/ 48 w 2715"/>
                <a:gd name="T5" fmla="*/ 102 h 113"/>
                <a:gd name="T6" fmla="*/ 48 w 2715"/>
                <a:gd name="T7" fmla="*/ 103 h 113"/>
                <a:gd name="T8" fmla="*/ 72 w 2715"/>
                <a:gd name="T9" fmla="*/ 103 h 113"/>
                <a:gd name="T10" fmla="*/ 72 w 2715"/>
                <a:gd name="T11" fmla="*/ 105 h 113"/>
                <a:gd name="T12" fmla="*/ 96 w 2715"/>
                <a:gd name="T13" fmla="*/ 105 h 113"/>
                <a:gd name="T14" fmla="*/ 96 w 2715"/>
                <a:gd name="T15" fmla="*/ 106 h 113"/>
                <a:gd name="T16" fmla="*/ 143 w 2715"/>
                <a:gd name="T17" fmla="*/ 107 h 113"/>
                <a:gd name="T18" fmla="*/ 143 w 2715"/>
                <a:gd name="T19" fmla="*/ 108 h 113"/>
                <a:gd name="T20" fmla="*/ 167 w 2715"/>
                <a:gd name="T21" fmla="*/ 108 h 113"/>
                <a:gd name="T22" fmla="*/ 167 w 2715"/>
                <a:gd name="T23" fmla="*/ 109 h 113"/>
                <a:gd name="T24" fmla="*/ 192 w 2715"/>
                <a:gd name="T25" fmla="*/ 109 h 113"/>
                <a:gd name="T26" fmla="*/ 192 w 2715"/>
                <a:gd name="T27" fmla="*/ 110 h 113"/>
                <a:gd name="T28" fmla="*/ 239 w 2715"/>
                <a:gd name="T29" fmla="*/ 111 h 113"/>
                <a:gd name="T30" fmla="*/ 239 w 2715"/>
                <a:gd name="T31" fmla="*/ 113 h 113"/>
                <a:gd name="T32" fmla="*/ 2161 w 2715"/>
                <a:gd name="T33" fmla="*/ 113 h 113"/>
                <a:gd name="T34" fmla="*/ 2161 w 2715"/>
                <a:gd name="T35" fmla="*/ 101 h 113"/>
                <a:gd name="T36" fmla="*/ 2715 w 2715"/>
                <a:gd name="T37" fmla="*/ 101 h 113"/>
                <a:gd name="T38" fmla="*/ 2715 w 2715"/>
                <a:gd name="T39" fmla="*/ 0 h 113"/>
                <a:gd name="T40" fmla="*/ 0 w 2715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15" h="113">
                  <a:moveTo>
                    <a:pt x="0" y="0"/>
                  </a:moveTo>
                  <a:lnTo>
                    <a:pt x="0" y="101"/>
                  </a:lnTo>
                  <a:lnTo>
                    <a:pt x="48" y="102"/>
                  </a:lnTo>
                  <a:lnTo>
                    <a:pt x="48" y="103"/>
                  </a:lnTo>
                  <a:lnTo>
                    <a:pt x="72" y="103"/>
                  </a:lnTo>
                  <a:lnTo>
                    <a:pt x="72" y="105"/>
                  </a:lnTo>
                  <a:lnTo>
                    <a:pt x="96" y="105"/>
                  </a:lnTo>
                  <a:lnTo>
                    <a:pt x="96" y="106"/>
                  </a:lnTo>
                  <a:lnTo>
                    <a:pt x="143" y="107"/>
                  </a:lnTo>
                  <a:lnTo>
                    <a:pt x="143" y="108"/>
                  </a:lnTo>
                  <a:lnTo>
                    <a:pt x="167" y="108"/>
                  </a:lnTo>
                  <a:lnTo>
                    <a:pt x="167" y="109"/>
                  </a:lnTo>
                  <a:lnTo>
                    <a:pt x="192" y="109"/>
                  </a:lnTo>
                  <a:lnTo>
                    <a:pt x="192" y="110"/>
                  </a:lnTo>
                  <a:lnTo>
                    <a:pt x="239" y="111"/>
                  </a:lnTo>
                  <a:lnTo>
                    <a:pt x="239" y="113"/>
                  </a:lnTo>
                  <a:lnTo>
                    <a:pt x="2161" y="113"/>
                  </a:lnTo>
                  <a:lnTo>
                    <a:pt x="2161" y="101"/>
                  </a:lnTo>
                  <a:lnTo>
                    <a:pt x="2715" y="101"/>
                  </a:lnTo>
                  <a:lnTo>
                    <a:pt x="27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6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59" name="Freeform 1055"/>
            <p:cNvSpPr>
              <a:spLocks/>
            </p:cNvSpPr>
            <p:nvPr/>
          </p:nvSpPr>
          <p:spPr bwMode="auto">
            <a:xfrm>
              <a:off x="923" y="3188"/>
              <a:ext cx="961" cy="57"/>
            </a:xfrm>
            <a:custGeom>
              <a:avLst/>
              <a:gdLst>
                <a:gd name="T0" fmla="*/ 0 w 1922"/>
                <a:gd name="T1" fmla="*/ 0 h 115"/>
                <a:gd name="T2" fmla="*/ 0 w 1922"/>
                <a:gd name="T3" fmla="*/ 2 h 115"/>
                <a:gd name="T4" fmla="*/ 24 w 1922"/>
                <a:gd name="T5" fmla="*/ 2 h 115"/>
                <a:gd name="T6" fmla="*/ 24 w 1922"/>
                <a:gd name="T7" fmla="*/ 3 h 115"/>
                <a:gd name="T8" fmla="*/ 48 w 1922"/>
                <a:gd name="T9" fmla="*/ 3 h 115"/>
                <a:gd name="T10" fmla="*/ 48 w 1922"/>
                <a:gd name="T11" fmla="*/ 4 h 115"/>
                <a:gd name="T12" fmla="*/ 95 w 1922"/>
                <a:gd name="T13" fmla="*/ 5 h 115"/>
                <a:gd name="T14" fmla="*/ 95 w 1922"/>
                <a:gd name="T15" fmla="*/ 6 h 115"/>
                <a:gd name="T16" fmla="*/ 120 w 1922"/>
                <a:gd name="T17" fmla="*/ 6 h 115"/>
                <a:gd name="T18" fmla="*/ 120 w 1922"/>
                <a:gd name="T19" fmla="*/ 7 h 115"/>
                <a:gd name="T20" fmla="*/ 143 w 1922"/>
                <a:gd name="T21" fmla="*/ 7 h 115"/>
                <a:gd name="T22" fmla="*/ 143 w 1922"/>
                <a:gd name="T23" fmla="*/ 105 h 115"/>
                <a:gd name="T24" fmla="*/ 142 w 1922"/>
                <a:gd name="T25" fmla="*/ 105 h 115"/>
                <a:gd name="T26" fmla="*/ 142 w 1922"/>
                <a:gd name="T27" fmla="*/ 115 h 115"/>
                <a:gd name="T28" fmla="*/ 1922 w 1922"/>
                <a:gd name="T29" fmla="*/ 115 h 115"/>
                <a:gd name="T30" fmla="*/ 1922 w 1922"/>
                <a:gd name="T31" fmla="*/ 0 h 115"/>
                <a:gd name="T32" fmla="*/ 0 w 1922"/>
                <a:gd name="T3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2" h="115">
                  <a:moveTo>
                    <a:pt x="0" y="0"/>
                  </a:moveTo>
                  <a:lnTo>
                    <a:pt x="0" y="2"/>
                  </a:lnTo>
                  <a:lnTo>
                    <a:pt x="24" y="2"/>
                  </a:lnTo>
                  <a:lnTo>
                    <a:pt x="24" y="3"/>
                  </a:lnTo>
                  <a:lnTo>
                    <a:pt x="48" y="3"/>
                  </a:lnTo>
                  <a:lnTo>
                    <a:pt x="48" y="4"/>
                  </a:lnTo>
                  <a:lnTo>
                    <a:pt x="95" y="5"/>
                  </a:lnTo>
                  <a:lnTo>
                    <a:pt x="95" y="6"/>
                  </a:lnTo>
                  <a:lnTo>
                    <a:pt x="120" y="6"/>
                  </a:lnTo>
                  <a:lnTo>
                    <a:pt x="120" y="7"/>
                  </a:lnTo>
                  <a:lnTo>
                    <a:pt x="143" y="7"/>
                  </a:lnTo>
                  <a:lnTo>
                    <a:pt x="143" y="105"/>
                  </a:lnTo>
                  <a:lnTo>
                    <a:pt x="142" y="105"/>
                  </a:lnTo>
                  <a:lnTo>
                    <a:pt x="142" y="115"/>
                  </a:lnTo>
                  <a:lnTo>
                    <a:pt x="1922" y="115"/>
                  </a:lnTo>
                  <a:lnTo>
                    <a:pt x="19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60" name="Freeform 1056"/>
            <p:cNvSpPr>
              <a:spLocks/>
            </p:cNvSpPr>
            <p:nvPr/>
          </p:nvSpPr>
          <p:spPr bwMode="auto">
            <a:xfrm>
              <a:off x="994" y="3244"/>
              <a:ext cx="890" cy="57"/>
            </a:xfrm>
            <a:custGeom>
              <a:avLst/>
              <a:gdLst>
                <a:gd name="T0" fmla="*/ 2 w 1782"/>
                <a:gd name="T1" fmla="*/ 0 h 113"/>
                <a:gd name="T2" fmla="*/ 2 w 1782"/>
                <a:gd name="T3" fmla="*/ 90 h 113"/>
                <a:gd name="T4" fmla="*/ 0 w 1782"/>
                <a:gd name="T5" fmla="*/ 90 h 113"/>
                <a:gd name="T6" fmla="*/ 0 w 1782"/>
                <a:gd name="T7" fmla="*/ 113 h 113"/>
                <a:gd name="T8" fmla="*/ 1782 w 1782"/>
                <a:gd name="T9" fmla="*/ 113 h 113"/>
                <a:gd name="T10" fmla="*/ 1782 w 1782"/>
                <a:gd name="T11" fmla="*/ 0 h 113"/>
                <a:gd name="T12" fmla="*/ 2 w 1782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2" h="113">
                  <a:moveTo>
                    <a:pt x="2" y="0"/>
                  </a:moveTo>
                  <a:lnTo>
                    <a:pt x="2" y="90"/>
                  </a:lnTo>
                  <a:lnTo>
                    <a:pt x="0" y="90"/>
                  </a:lnTo>
                  <a:lnTo>
                    <a:pt x="0" y="113"/>
                  </a:lnTo>
                  <a:lnTo>
                    <a:pt x="1782" y="113"/>
                  </a:lnTo>
                  <a:lnTo>
                    <a:pt x="178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61" name="Freeform 1057"/>
            <p:cNvSpPr>
              <a:spLocks/>
            </p:cNvSpPr>
            <p:nvPr/>
          </p:nvSpPr>
          <p:spPr bwMode="auto">
            <a:xfrm>
              <a:off x="993" y="3300"/>
              <a:ext cx="891" cy="57"/>
            </a:xfrm>
            <a:custGeom>
              <a:avLst/>
              <a:gdLst>
                <a:gd name="T0" fmla="*/ 1 w 1783"/>
                <a:gd name="T1" fmla="*/ 0 h 113"/>
                <a:gd name="T2" fmla="*/ 1 w 1783"/>
                <a:gd name="T3" fmla="*/ 76 h 113"/>
                <a:gd name="T4" fmla="*/ 0 w 1783"/>
                <a:gd name="T5" fmla="*/ 76 h 113"/>
                <a:gd name="T6" fmla="*/ 0 w 1783"/>
                <a:gd name="T7" fmla="*/ 113 h 113"/>
                <a:gd name="T8" fmla="*/ 1783 w 1783"/>
                <a:gd name="T9" fmla="*/ 113 h 113"/>
                <a:gd name="T10" fmla="*/ 1783 w 1783"/>
                <a:gd name="T11" fmla="*/ 0 h 113"/>
                <a:gd name="T12" fmla="*/ 1 w 1783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3" h="113">
                  <a:moveTo>
                    <a:pt x="1" y="0"/>
                  </a:moveTo>
                  <a:lnTo>
                    <a:pt x="1" y="76"/>
                  </a:lnTo>
                  <a:lnTo>
                    <a:pt x="0" y="76"/>
                  </a:lnTo>
                  <a:lnTo>
                    <a:pt x="0" y="113"/>
                  </a:lnTo>
                  <a:lnTo>
                    <a:pt x="1783" y="113"/>
                  </a:lnTo>
                  <a:lnTo>
                    <a:pt x="178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85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62" name="Freeform 1058"/>
            <p:cNvSpPr>
              <a:spLocks/>
            </p:cNvSpPr>
            <p:nvPr/>
          </p:nvSpPr>
          <p:spPr bwMode="auto">
            <a:xfrm>
              <a:off x="993" y="3356"/>
              <a:ext cx="891" cy="56"/>
            </a:xfrm>
            <a:custGeom>
              <a:avLst/>
              <a:gdLst>
                <a:gd name="T0" fmla="*/ 1 w 1784"/>
                <a:gd name="T1" fmla="*/ 0 h 113"/>
                <a:gd name="T2" fmla="*/ 1 w 1784"/>
                <a:gd name="T3" fmla="*/ 63 h 113"/>
                <a:gd name="T4" fmla="*/ 0 w 1784"/>
                <a:gd name="T5" fmla="*/ 63 h 113"/>
                <a:gd name="T6" fmla="*/ 0 w 1784"/>
                <a:gd name="T7" fmla="*/ 113 h 113"/>
                <a:gd name="T8" fmla="*/ 1784 w 1784"/>
                <a:gd name="T9" fmla="*/ 113 h 113"/>
                <a:gd name="T10" fmla="*/ 1784 w 1784"/>
                <a:gd name="T11" fmla="*/ 0 h 113"/>
                <a:gd name="T12" fmla="*/ 1 w 1784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4" h="113">
                  <a:moveTo>
                    <a:pt x="1" y="0"/>
                  </a:moveTo>
                  <a:lnTo>
                    <a:pt x="1" y="63"/>
                  </a:lnTo>
                  <a:lnTo>
                    <a:pt x="0" y="63"/>
                  </a:lnTo>
                  <a:lnTo>
                    <a:pt x="0" y="113"/>
                  </a:lnTo>
                  <a:lnTo>
                    <a:pt x="1784" y="113"/>
                  </a:lnTo>
                  <a:lnTo>
                    <a:pt x="1784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3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63" name="Freeform 1059"/>
            <p:cNvSpPr>
              <a:spLocks/>
            </p:cNvSpPr>
            <p:nvPr/>
          </p:nvSpPr>
          <p:spPr bwMode="auto">
            <a:xfrm>
              <a:off x="992" y="3412"/>
              <a:ext cx="892" cy="56"/>
            </a:xfrm>
            <a:custGeom>
              <a:avLst/>
              <a:gdLst>
                <a:gd name="T0" fmla="*/ 1 w 1785"/>
                <a:gd name="T1" fmla="*/ 0 h 113"/>
                <a:gd name="T2" fmla="*/ 1 w 1785"/>
                <a:gd name="T3" fmla="*/ 49 h 113"/>
                <a:gd name="T4" fmla="*/ 0 w 1785"/>
                <a:gd name="T5" fmla="*/ 49 h 113"/>
                <a:gd name="T6" fmla="*/ 0 w 1785"/>
                <a:gd name="T7" fmla="*/ 113 h 113"/>
                <a:gd name="T8" fmla="*/ 1785 w 1785"/>
                <a:gd name="T9" fmla="*/ 113 h 113"/>
                <a:gd name="T10" fmla="*/ 1785 w 1785"/>
                <a:gd name="T11" fmla="*/ 0 h 113"/>
                <a:gd name="T12" fmla="*/ 1 w 1785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5" h="113">
                  <a:moveTo>
                    <a:pt x="1" y="0"/>
                  </a:moveTo>
                  <a:lnTo>
                    <a:pt x="1" y="49"/>
                  </a:lnTo>
                  <a:lnTo>
                    <a:pt x="0" y="49"/>
                  </a:lnTo>
                  <a:lnTo>
                    <a:pt x="0" y="113"/>
                  </a:lnTo>
                  <a:lnTo>
                    <a:pt x="1785" y="113"/>
                  </a:lnTo>
                  <a:lnTo>
                    <a:pt x="1785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64" name="Freeform 1060"/>
            <p:cNvSpPr>
              <a:spLocks/>
            </p:cNvSpPr>
            <p:nvPr/>
          </p:nvSpPr>
          <p:spPr bwMode="auto">
            <a:xfrm>
              <a:off x="991" y="3468"/>
              <a:ext cx="893" cy="56"/>
            </a:xfrm>
            <a:custGeom>
              <a:avLst/>
              <a:gdLst>
                <a:gd name="T0" fmla="*/ 1 w 1786"/>
                <a:gd name="T1" fmla="*/ 0 h 112"/>
                <a:gd name="T2" fmla="*/ 1 w 1786"/>
                <a:gd name="T3" fmla="*/ 35 h 112"/>
                <a:gd name="T4" fmla="*/ 0 w 1786"/>
                <a:gd name="T5" fmla="*/ 35 h 112"/>
                <a:gd name="T6" fmla="*/ 0 w 1786"/>
                <a:gd name="T7" fmla="*/ 112 h 112"/>
                <a:gd name="T8" fmla="*/ 1786 w 1786"/>
                <a:gd name="T9" fmla="*/ 112 h 112"/>
                <a:gd name="T10" fmla="*/ 1786 w 1786"/>
                <a:gd name="T11" fmla="*/ 0 h 112"/>
                <a:gd name="T12" fmla="*/ 1 w 1786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6" h="112">
                  <a:moveTo>
                    <a:pt x="1" y="0"/>
                  </a:moveTo>
                  <a:lnTo>
                    <a:pt x="1" y="35"/>
                  </a:lnTo>
                  <a:lnTo>
                    <a:pt x="0" y="35"/>
                  </a:lnTo>
                  <a:lnTo>
                    <a:pt x="0" y="112"/>
                  </a:lnTo>
                  <a:lnTo>
                    <a:pt x="1786" y="112"/>
                  </a:lnTo>
                  <a:lnTo>
                    <a:pt x="1786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A3F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65" name="Freeform 1061"/>
            <p:cNvSpPr>
              <a:spLocks/>
            </p:cNvSpPr>
            <p:nvPr/>
          </p:nvSpPr>
          <p:spPr bwMode="auto">
            <a:xfrm>
              <a:off x="991" y="3524"/>
              <a:ext cx="893" cy="56"/>
            </a:xfrm>
            <a:custGeom>
              <a:avLst/>
              <a:gdLst>
                <a:gd name="T0" fmla="*/ 1 w 1787"/>
                <a:gd name="T1" fmla="*/ 0 h 113"/>
                <a:gd name="T2" fmla="*/ 1 w 1787"/>
                <a:gd name="T3" fmla="*/ 23 h 113"/>
                <a:gd name="T4" fmla="*/ 0 w 1787"/>
                <a:gd name="T5" fmla="*/ 23 h 113"/>
                <a:gd name="T6" fmla="*/ 0 w 1787"/>
                <a:gd name="T7" fmla="*/ 113 h 113"/>
                <a:gd name="T8" fmla="*/ 1787 w 1787"/>
                <a:gd name="T9" fmla="*/ 113 h 113"/>
                <a:gd name="T10" fmla="*/ 1787 w 1787"/>
                <a:gd name="T11" fmla="*/ 0 h 113"/>
                <a:gd name="T12" fmla="*/ 1 w 1787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7" h="113">
                  <a:moveTo>
                    <a:pt x="1" y="0"/>
                  </a:moveTo>
                  <a:lnTo>
                    <a:pt x="1" y="23"/>
                  </a:lnTo>
                  <a:lnTo>
                    <a:pt x="0" y="23"/>
                  </a:lnTo>
                  <a:lnTo>
                    <a:pt x="0" y="113"/>
                  </a:lnTo>
                  <a:lnTo>
                    <a:pt x="1787" y="113"/>
                  </a:lnTo>
                  <a:lnTo>
                    <a:pt x="178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63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66" name="Freeform 1062"/>
            <p:cNvSpPr>
              <a:spLocks/>
            </p:cNvSpPr>
            <p:nvPr/>
          </p:nvSpPr>
          <p:spPr bwMode="auto">
            <a:xfrm>
              <a:off x="990" y="3580"/>
              <a:ext cx="894" cy="56"/>
            </a:xfrm>
            <a:custGeom>
              <a:avLst/>
              <a:gdLst>
                <a:gd name="T0" fmla="*/ 3 w 1790"/>
                <a:gd name="T1" fmla="*/ 0 h 113"/>
                <a:gd name="T2" fmla="*/ 3 w 1790"/>
                <a:gd name="T3" fmla="*/ 9 h 113"/>
                <a:gd name="T4" fmla="*/ 1 w 1790"/>
                <a:gd name="T5" fmla="*/ 9 h 113"/>
                <a:gd name="T6" fmla="*/ 1 w 1790"/>
                <a:gd name="T7" fmla="*/ 107 h 113"/>
                <a:gd name="T8" fmla="*/ 0 w 1790"/>
                <a:gd name="T9" fmla="*/ 107 h 113"/>
                <a:gd name="T10" fmla="*/ 0 w 1790"/>
                <a:gd name="T11" fmla="*/ 113 h 113"/>
                <a:gd name="T12" fmla="*/ 1790 w 1790"/>
                <a:gd name="T13" fmla="*/ 113 h 113"/>
                <a:gd name="T14" fmla="*/ 1790 w 1790"/>
                <a:gd name="T15" fmla="*/ 0 h 113"/>
                <a:gd name="T16" fmla="*/ 3 w 1790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0" h="113">
                  <a:moveTo>
                    <a:pt x="3" y="0"/>
                  </a:moveTo>
                  <a:lnTo>
                    <a:pt x="3" y="9"/>
                  </a:lnTo>
                  <a:lnTo>
                    <a:pt x="1" y="9"/>
                  </a:lnTo>
                  <a:lnTo>
                    <a:pt x="1" y="107"/>
                  </a:lnTo>
                  <a:lnTo>
                    <a:pt x="0" y="107"/>
                  </a:lnTo>
                  <a:lnTo>
                    <a:pt x="0" y="113"/>
                  </a:lnTo>
                  <a:lnTo>
                    <a:pt x="1790" y="113"/>
                  </a:lnTo>
                  <a:lnTo>
                    <a:pt x="179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13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67" name="Freeform 1063"/>
            <p:cNvSpPr>
              <a:spLocks/>
            </p:cNvSpPr>
            <p:nvPr/>
          </p:nvSpPr>
          <p:spPr bwMode="auto">
            <a:xfrm>
              <a:off x="989" y="3635"/>
              <a:ext cx="895" cy="57"/>
            </a:xfrm>
            <a:custGeom>
              <a:avLst/>
              <a:gdLst>
                <a:gd name="T0" fmla="*/ 1 w 1791"/>
                <a:gd name="T1" fmla="*/ 0 h 113"/>
                <a:gd name="T2" fmla="*/ 1 w 1791"/>
                <a:gd name="T3" fmla="*/ 93 h 113"/>
                <a:gd name="T4" fmla="*/ 0 w 1791"/>
                <a:gd name="T5" fmla="*/ 93 h 113"/>
                <a:gd name="T6" fmla="*/ 0 w 1791"/>
                <a:gd name="T7" fmla="*/ 113 h 113"/>
                <a:gd name="T8" fmla="*/ 1791 w 1791"/>
                <a:gd name="T9" fmla="*/ 113 h 113"/>
                <a:gd name="T10" fmla="*/ 1791 w 1791"/>
                <a:gd name="T11" fmla="*/ 0 h 113"/>
                <a:gd name="T12" fmla="*/ 1 w 1791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1" h="113">
                  <a:moveTo>
                    <a:pt x="1" y="0"/>
                  </a:moveTo>
                  <a:lnTo>
                    <a:pt x="1" y="93"/>
                  </a:lnTo>
                  <a:lnTo>
                    <a:pt x="0" y="93"/>
                  </a:lnTo>
                  <a:lnTo>
                    <a:pt x="0" y="113"/>
                  </a:lnTo>
                  <a:lnTo>
                    <a:pt x="1791" y="113"/>
                  </a:lnTo>
                  <a:lnTo>
                    <a:pt x="179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2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68" name="Freeform 1064"/>
            <p:cNvSpPr>
              <a:spLocks/>
            </p:cNvSpPr>
            <p:nvPr/>
          </p:nvSpPr>
          <p:spPr bwMode="auto">
            <a:xfrm>
              <a:off x="989" y="3691"/>
              <a:ext cx="895" cy="57"/>
            </a:xfrm>
            <a:custGeom>
              <a:avLst/>
              <a:gdLst>
                <a:gd name="T0" fmla="*/ 1 w 1792"/>
                <a:gd name="T1" fmla="*/ 0 h 113"/>
                <a:gd name="T2" fmla="*/ 1 w 1792"/>
                <a:gd name="T3" fmla="*/ 80 h 113"/>
                <a:gd name="T4" fmla="*/ 0 w 1792"/>
                <a:gd name="T5" fmla="*/ 80 h 113"/>
                <a:gd name="T6" fmla="*/ 0 w 1792"/>
                <a:gd name="T7" fmla="*/ 113 h 113"/>
                <a:gd name="T8" fmla="*/ 1792 w 1792"/>
                <a:gd name="T9" fmla="*/ 113 h 113"/>
                <a:gd name="T10" fmla="*/ 1792 w 1792"/>
                <a:gd name="T11" fmla="*/ 0 h 113"/>
                <a:gd name="T12" fmla="*/ 1 w 1792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2" h="113">
                  <a:moveTo>
                    <a:pt x="1" y="0"/>
                  </a:moveTo>
                  <a:lnTo>
                    <a:pt x="1" y="80"/>
                  </a:lnTo>
                  <a:lnTo>
                    <a:pt x="0" y="80"/>
                  </a:lnTo>
                  <a:lnTo>
                    <a:pt x="0" y="113"/>
                  </a:lnTo>
                  <a:lnTo>
                    <a:pt x="1792" y="113"/>
                  </a:lnTo>
                  <a:lnTo>
                    <a:pt x="179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82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69" name="Freeform 1065"/>
            <p:cNvSpPr>
              <a:spLocks/>
            </p:cNvSpPr>
            <p:nvPr/>
          </p:nvSpPr>
          <p:spPr bwMode="auto">
            <a:xfrm>
              <a:off x="988" y="3747"/>
              <a:ext cx="896" cy="57"/>
            </a:xfrm>
            <a:custGeom>
              <a:avLst/>
              <a:gdLst>
                <a:gd name="T0" fmla="*/ 1 w 1793"/>
                <a:gd name="T1" fmla="*/ 0 h 113"/>
                <a:gd name="T2" fmla="*/ 1 w 1793"/>
                <a:gd name="T3" fmla="*/ 67 h 113"/>
                <a:gd name="T4" fmla="*/ 0 w 1793"/>
                <a:gd name="T5" fmla="*/ 67 h 113"/>
                <a:gd name="T6" fmla="*/ 0 w 1793"/>
                <a:gd name="T7" fmla="*/ 113 h 113"/>
                <a:gd name="T8" fmla="*/ 1793 w 1793"/>
                <a:gd name="T9" fmla="*/ 113 h 113"/>
                <a:gd name="T10" fmla="*/ 1793 w 1793"/>
                <a:gd name="T11" fmla="*/ 0 h 113"/>
                <a:gd name="T12" fmla="*/ 1 w 1793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3" h="113">
                  <a:moveTo>
                    <a:pt x="1" y="0"/>
                  </a:moveTo>
                  <a:lnTo>
                    <a:pt x="1" y="67"/>
                  </a:lnTo>
                  <a:lnTo>
                    <a:pt x="0" y="67"/>
                  </a:lnTo>
                  <a:lnTo>
                    <a:pt x="0" y="113"/>
                  </a:lnTo>
                  <a:lnTo>
                    <a:pt x="1793" y="113"/>
                  </a:lnTo>
                  <a:lnTo>
                    <a:pt x="179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3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70" name="Freeform 1066"/>
            <p:cNvSpPr>
              <a:spLocks/>
            </p:cNvSpPr>
            <p:nvPr/>
          </p:nvSpPr>
          <p:spPr bwMode="auto">
            <a:xfrm>
              <a:off x="987" y="3803"/>
              <a:ext cx="897" cy="57"/>
            </a:xfrm>
            <a:custGeom>
              <a:avLst/>
              <a:gdLst>
                <a:gd name="T0" fmla="*/ 1 w 1794"/>
                <a:gd name="T1" fmla="*/ 0 h 113"/>
                <a:gd name="T2" fmla="*/ 1 w 1794"/>
                <a:gd name="T3" fmla="*/ 53 h 113"/>
                <a:gd name="T4" fmla="*/ 0 w 1794"/>
                <a:gd name="T5" fmla="*/ 53 h 113"/>
                <a:gd name="T6" fmla="*/ 0 w 1794"/>
                <a:gd name="T7" fmla="*/ 113 h 113"/>
                <a:gd name="T8" fmla="*/ 1794 w 1794"/>
                <a:gd name="T9" fmla="*/ 113 h 113"/>
                <a:gd name="T10" fmla="*/ 1794 w 1794"/>
                <a:gd name="T11" fmla="*/ 0 h 113"/>
                <a:gd name="T12" fmla="*/ 1 w 1794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4" h="113">
                  <a:moveTo>
                    <a:pt x="1" y="0"/>
                  </a:moveTo>
                  <a:lnTo>
                    <a:pt x="1" y="53"/>
                  </a:lnTo>
                  <a:lnTo>
                    <a:pt x="0" y="53"/>
                  </a:lnTo>
                  <a:lnTo>
                    <a:pt x="0" y="113"/>
                  </a:lnTo>
                  <a:lnTo>
                    <a:pt x="1794" y="113"/>
                  </a:lnTo>
                  <a:lnTo>
                    <a:pt x="1794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F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71" name="Freeform 1067"/>
            <p:cNvSpPr>
              <a:spLocks/>
            </p:cNvSpPr>
            <p:nvPr/>
          </p:nvSpPr>
          <p:spPr bwMode="auto">
            <a:xfrm>
              <a:off x="987" y="3859"/>
              <a:ext cx="897" cy="56"/>
            </a:xfrm>
            <a:custGeom>
              <a:avLst/>
              <a:gdLst>
                <a:gd name="T0" fmla="*/ 1 w 1795"/>
                <a:gd name="T1" fmla="*/ 0 h 113"/>
                <a:gd name="T2" fmla="*/ 1 w 1795"/>
                <a:gd name="T3" fmla="*/ 40 h 113"/>
                <a:gd name="T4" fmla="*/ 0 w 1795"/>
                <a:gd name="T5" fmla="*/ 40 h 113"/>
                <a:gd name="T6" fmla="*/ 0 w 1795"/>
                <a:gd name="T7" fmla="*/ 113 h 113"/>
                <a:gd name="T8" fmla="*/ 1795 w 1795"/>
                <a:gd name="T9" fmla="*/ 113 h 113"/>
                <a:gd name="T10" fmla="*/ 1795 w 1795"/>
                <a:gd name="T11" fmla="*/ 0 h 113"/>
                <a:gd name="T12" fmla="*/ 1 w 1795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5" h="113">
                  <a:moveTo>
                    <a:pt x="1" y="0"/>
                  </a:moveTo>
                  <a:lnTo>
                    <a:pt x="1" y="40"/>
                  </a:lnTo>
                  <a:lnTo>
                    <a:pt x="0" y="40"/>
                  </a:lnTo>
                  <a:lnTo>
                    <a:pt x="0" y="113"/>
                  </a:lnTo>
                  <a:lnTo>
                    <a:pt x="1795" y="113"/>
                  </a:lnTo>
                  <a:lnTo>
                    <a:pt x="1795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A0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72" name="Freeform 1068"/>
            <p:cNvSpPr>
              <a:spLocks/>
            </p:cNvSpPr>
            <p:nvPr/>
          </p:nvSpPr>
          <p:spPr bwMode="auto">
            <a:xfrm>
              <a:off x="986" y="3915"/>
              <a:ext cx="898" cy="56"/>
            </a:xfrm>
            <a:custGeom>
              <a:avLst/>
              <a:gdLst>
                <a:gd name="T0" fmla="*/ 2 w 1797"/>
                <a:gd name="T1" fmla="*/ 0 h 113"/>
                <a:gd name="T2" fmla="*/ 2 w 1797"/>
                <a:gd name="T3" fmla="*/ 26 h 113"/>
                <a:gd name="T4" fmla="*/ 0 w 1797"/>
                <a:gd name="T5" fmla="*/ 26 h 113"/>
                <a:gd name="T6" fmla="*/ 0 w 1797"/>
                <a:gd name="T7" fmla="*/ 113 h 113"/>
                <a:gd name="T8" fmla="*/ 1797 w 1797"/>
                <a:gd name="T9" fmla="*/ 113 h 113"/>
                <a:gd name="T10" fmla="*/ 1797 w 1797"/>
                <a:gd name="T11" fmla="*/ 0 h 113"/>
                <a:gd name="T12" fmla="*/ 2 w 1797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7" h="113">
                  <a:moveTo>
                    <a:pt x="2" y="0"/>
                  </a:moveTo>
                  <a:lnTo>
                    <a:pt x="2" y="26"/>
                  </a:lnTo>
                  <a:lnTo>
                    <a:pt x="0" y="26"/>
                  </a:lnTo>
                  <a:lnTo>
                    <a:pt x="0" y="113"/>
                  </a:lnTo>
                  <a:lnTo>
                    <a:pt x="1797" y="113"/>
                  </a:lnTo>
                  <a:lnTo>
                    <a:pt x="1797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6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73" name="Freeform 1069"/>
            <p:cNvSpPr>
              <a:spLocks/>
            </p:cNvSpPr>
            <p:nvPr/>
          </p:nvSpPr>
          <p:spPr bwMode="auto">
            <a:xfrm>
              <a:off x="986" y="3971"/>
              <a:ext cx="898" cy="55"/>
            </a:xfrm>
            <a:custGeom>
              <a:avLst/>
              <a:gdLst>
                <a:gd name="T0" fmla="*/ 1 w 1798"/>
                <a:gd name="T1" fmla="*/ 0 h 111"/>
                <a:gd name="T2" fmla="*/ 1 w 1798"/>
                <a:gd name="T3" fmla="*/ 13 h 111"/>
                <a:gd name="T4" fmla="*/ 0 w 1798"/>
                <a:gd name="T5" fmla="*/ 13 h 111"/>
                <a:gd name="T6" fmla="*/ 0 w 1798"/>
                <a:gd name="T7" fmla="*/ 111 h 111"/>
                <a:gd name="T8" fmla="*/ 1798 w 1798"/>
                <a:gd name="T9" fmla="*/ 111 h 111"/>
                <a:gd name="T10" fmla="*/ 1798 w 1798"/>
                <a:gd name="T11" fmla="*/ 0 h 111"/>
                <a:gd name="T12" fmla="*/ 1 w 1798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111">
                  <a:moveTo>
                    <a:pt x="1" y="0"/>
                  </a:moveTo>
                  <a:lnTo>
                    <a:pt x="1" y="13"/>
                  </a:lnTo>
                  <a:lnTo>
                    <a:pt x="0" y="13"/>
                  </a:lnTo>
                  <a:lnTo>
                    <a:pt x="0" y="111"/>
                  </a:lnTo>
                  <a:lnTo>
                    <a:pt x="1798" y="111"/>
                  </a:lnTo>
                  <a:lnTo>
                    <a:pt x="1798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74" name="Freeform 1070"/>
            <p:cNvSpPr>
              <a:spLocks/>
            </p:cNvSpPr>
            <p:nvPr/>
          </p:nvSpPr>
          <p:spPr bwMode="auto">
            <a:xfrm>
              <a:off x="804" y="2406"/>
              <a:ext cx="1357" cy="1619"/>
            </a:xfrm>
            <a:custGeom>
              <a:avLst/>
              <a:gdLst>
                <a:gd name="T0" fmla="*/ 0 w 2714"/>
                <a:gd name="T1" fmla="*/ 0 h 3239"/>
                <a:gd name="T2" fmla="*/ 0 w 2714"/>
                <a:gd name="T3" fmla="*/ 1552 h 3239"/>
                <a:gd name="T4" fmla="*/ 382 w 2714"/>
                <a:gd name="T5" fmla="*/ 1569 h 3239"/>
                <a:gd name="T6" fmla="*/ 363 w 2714"/>
                <a:gd name="T7" fmla="*/ 3239 h 3239"/>
                <a:gd name="T8" fmla="*/ 2160 w 2714"/>
                <a:gd name="T9" fmla="*/ 3239 h 3239"/>
                <a:gd name="T10" fmla="*/ 2160 w 2714"/>
                <a:gd name="T11" fmla="*/ 1552 h 3239"/>
                <a:gd name="T12" fmla="*/ 2714 w 2714"/>
                <a:gd name="T13" fmla="*/ 1552 h 3239"/>
                <a:gd name="T14" fmla="*/ 2714 w 2714"/>
                <a:gd name="T15" fmla="*/ 0 h 3239"/>
                <a:gd name="T16" fmla="*/ 0 w 2714"/>
                <a:gd name="T17" fmla="*/ 0 h 3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4" h="3239">
                  <a:moveTo>
                    <a:pt x="0" y="0"/>
                  </a:moveTo>
                  <a:lnTo>
                    <a:pt x="0" y="1552"/>
                  </a:lnTo>
                  <a:lnTo>
                    <a:pt x="382" y="1569"/>
                  </a:lnTo>
                  <a:lnTo>
                    <a:pt x="363" y="3239"/>
                  </a:lnTo>
                  <a:lnTo>
                    <a:pt x="2160" y="3239"/>
                  </a:lnTo>
                  <a:lnTo>
                    <a:pt x="2160" y="1552"/>
                  </a:lnTo>
                  <a:lnTo>
                    <a:pt x="2714" y="1552"/>
                  </a:lnTo>
                  <a:lnTo>
                    <a:pt x="271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75" name="Rectangle 1071"/>
            <p:cNvSpPr>
              <a:spLocks noChangeArrowheads="1"/>
            </p:cNvSpPr>
            <p:nvPr/>
          </p:nvSpPr>
          <p:spPr bwMode="auto">
            <a:xfrm>
              <a:off x="1241" y="4035"/>
              <a:ext cx="28" cy="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76" name="Line 1072"/>
            <p:cNvSpPr>
              <a:spLocks noChangeShapeType="1"/>
            </p:cNvSpPr>
            <p:nvPr/>
          </p:nvSpPr>
          <p:spPr bwMode="auto">
            <a:xfrm>
              <a:off x="1366" y="3932"/>
              <a:ext cx="2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77" name="Line 1073"/>
            <p:cNvSpPr>
              <a:spLocks noChangeShapeType="1"/>
            </p:cNvSpPr>
            <p:nvPr/>
          </p:nvSpPr>
          <p:spPr bwMode="auto">
            <a:xfrm>
              <a:off x="1366" y="3920"/>
              <a:ext cx="2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78" name="Line 1074"/>
            <p:cNvSpPr>
              <a:spLocks noChangeShapeType="1"/>
            </p:cNvSpPr>
            <p:nvPr/>
          </p:nvSpPr>
          <p:spPr bwMode="auto">
            <a:xfrm>
              <a:off x="1352" y="3887"/>
              <a:ext cx="25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79" name="Line 1075"/>
            <p:cNvSpPr>
              <a:spLocks noChangeShapeType="1"/>
            </p:cNvSpPr>
            <p:nvPr/>
          </p:nvSpPr>
          <p:spPr bwMode="auto">
            <a:xfrm>
              <a:off x="1401" y="3872"/>
              <a:ext cx="15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80" name="Freeform 1076"/>
            <p:cNvSpPr>
              <a:spLocks/>
            </p:cNvSpPr>
            <p:nvPr/>
          </p:nvSpPr>
          <p:spPr bwMode="auto">
            <a:xfrm>
              <a:off x="1239" y="3577"/>
              <a:ext cx="57" cy="217"/>
            </a:xfrm>
            <a:custGeom>
              <a:avLst/>
              <a:gdLst>
                <a:gd name="T0" fmla="*/ 53 w 113"/>
                <a:gd name="T1" fmla="*/ 0 h 435"/>
                <a:gd name="T2" fmla="*/ 0 w 113"/>
                <a:gd name="T3" fmla="*/ 12 h 435"/>
                <a:gd name="T4" fmla="*/ 69 w 113"/>
                <a:gd name="T5" fmla="*/ 435 h 435"/>
                <a:gd name="T6" fmla="*/ 113 w 113"/>
                <a:gd name="T7" fmla="*/ 435 h 435"/>
                <a:gd name="T8" fmla="*/ 49 w 113"/>
                <a:gd name="T9" fmla="*/ 5 h 435"/>
                <a:gd name="T10" fmla="*/ 53 w 113"/>
                <a:gd name="T1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35">
                  <a:moveTo>
                    <a:pt x="53" y="0"/>
                  </a:moveTo>
                  <a:lnTo>
                    <a:pt x="0" y="12"/>
                  </a:lnTo>
                  <a:lnTo>
                    <a:pt x="69" y="435"/>
                  </a:lnTo>
                  <a:lnTo>
                    <a:pt x="113" y="435"/>
                  </a:lnTo>
                  <a:lnTo>
                    <a:pt x="49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81" name="Freeform 1077"/>
            <p:cNvSpPr>
              <a:spLocks/>
            </p:cNvSpPr>
            <p:nvPr/>
          </p:nvSpPr>
          <p:spPr bwMode="auto">
            <a:xfrm>
              <a:off x="1657" y="3577"/>
              <a:ext cx="56" cy="217"/>
            </a:xfrm>
            <a:custGeom>
              <a:avLst/>
              <a:gdLst>
                <a:gd name="T0" fmla="*/ 60 w 113"/>
                <a:gd name="T1" fmla="*/ 0 h 435"/>
                <a:gd name="T2" fmla="*/ 113 w 113"/>
                <a:gd name="T3" fmla="*/ 12 h 435"/>
                <a:gd name="T4" fmla="*/ 42 w 113"/>
                <a:gd name="T5" fmla="*/ 435 h 435"/>
                <a:gd name="T6" fmla="*/ 0 w 113"/>
                <a:gd name="T7" fmla="*/ 435 h 435"/>
                <a:gd name="T8" fmla="*/ 64 w 113"/>
                <a:gd name="T9" fmla="*/ 5 h 435"/>
                <a:gd name="T10" fmla="*/ 60 w 113"/>
                <a:gd name="T1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35">
                  <a:moveTo>
                    <a:pt x="60" y="0"/>
                  </a:moveTo>
                  <a:lnTo>
                    <a:pt x="113" y="12"/>
                  </a:lnTo>
                  <a:lnTo>
                    <a:pt x="42" y="435"/>
                  </a:lnTo>
                  <a:lnTo>
                    <a:pt x="0" y="435"/>
                  </a:lnTo>
                  <a:lnTo>
                    <a:pt x="64" y="5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82" name="Line 1078"/>
            <p:cNvSpPr>
              <a:spLocks noChangeShapeType="1"/>
            </p:cNvSpPr>
            <p:nvPr/>
          </p:nvSpPr>
          <p:spPr bwMode="auto">
            <a:xfrm>
              <a:off x="1334" y="3795"/>
              <a:ext cx="30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83" name="Freeform 1079"/>
            <p:cNvSpPr>
              <a:spLocks/>
            </p:cNvSpPr>
            <p:nvPr/>
          </p:nvSpPr>
          <p:spPr bwMode="auto">
            <a:xfrm>
              <a:off x="1307" y="3747"/>
              <a:ext cx="16" cy="42"/>
            </a:xfrm>
            <a:custGeom>
              <a:avLst/>
              <a:gdLst>
                <a:gd name="T0" fmla="*/ 0 w 34"/>
                <a:gd name="T1" fmla="*/ 3 h 84"/>
                <a:gd name="T2" fmla="*/ 14 w 34"/>
                <a:gd name="T3" fmla="*/ 84 h 84"/>
                <a:gd name="T4" fmla="*/ 34 w 34"/>
                <a:gd name="T5" fmla="*/ 79 h 84"/>
                <a:gd name="T6" fmla="*/ 19 w 34"/>
                <a:gd name="T7" fmla="*/ 0 h 84"/>
                <a:gd name="T8" fmla="*/ 0 w 34"/>
                <a:gd name="T9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4">
                  <a:moveTo>
                    <a:pt x="0" y="3"/>
                  </a:moveTo>
                  <a:lnTo>
                    <a:pt x="14" y="84"/>
                  </a:lnTo>
                  <a:lnTo>
                    <a:pt x="34" y="79"/>
                  </a:lnTo>
                  <a:lnTo>
                    <a:pt x="1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84" name="Freeform 1080"/>
            <p:cNvSpPr>
              <a:spLocks/>
            </p:cNvSpPr>
            <p:nvPr/>
          </p:nvSpPr>
          <p:spPr bwMode="auto">
            <a:xfrm>
              <a:off x="1308" y="3785"/>
              <a:ext cx="20" cy="10"/>
            </a:xfrm>
            <a:custGeom>
              <a:avLst/>
              <a:gdLst>
                <a:gd name="T0" fmla="*/ 0 w 41"/>
                <a:gd name="T1" fmla="*/ 7 h 20"/>
                <a:gd name="T2" fmla="*/ 3 w 41"/>
                <a:gd name="T3" fmla="*/ 20 h 20"/>
                <a:gd name="T4" fmla="*/ 41 w 41"/>
                <a:gd name="T5" fmla="*/ 13 h 20"/>
                <a:gd name="T6" fmla="*/ 38 w 41"/>
                <a:gd name="T7" fmla="*/ 0 h 20"/>
                <a:gd name="T8" fmla="*/ 0 w 41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0">
                  <a:moveTo>
                    <a:pt x="0" y="7"/>
                  </a:moveTo>
                  <a:lnTo>
                    <a:pt x="3" y="20"/>
                  </a:lnTo>
                  <a:lnTo>
                    <a:pt x="41" y="13"/>
                  </a:lnTo>
                  <a:lnTo>
                    <a:pt x="3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85" name="Freeform 1081"/>
            <p:cNvSpPr>
              <a:spLocks/>
            </p:cNvSpPr>
            <p:nvPr/>
          </p:nvSpPr>
          <p:spPr bwMode="auto">
            <a:xfrm>
              <a:off x="1271" y="3554"/>
              <a:ext cx="7" cy="20"/>
            </a:xfrm>
            <a:custGeom>
              <a:avLst/>
              <a:gdLst>
                <a:gd name="T0" fmla="*/ 12 w 12"/>
                <a:gd name="T1" fmla="*/ 42 h 42"/>
                <a:gd name="T2" fmla="*/ 9 w 12"/>
                <a:gd name="T3" fmla="*/ 29 h 42"/>
                <a:gd name="T4" fmla="*/ 4 w 12"/>
                <a:gd name="T5" fmla="*/ 24 h 42"/>
                <a:gd name="T6" fmla="*/ 2 w 12"/>
                <a:gd name="T7" fmla="*/ 21 h 42"/>
                <a:gd name="T8" fmla="*/ 0 w 12"/>
                <a:gd name="T9" fmla="*/ 15 h 42"/>
                <a:gd name="T10" fmla="*/ 4 w 12"/>
                <a:gd name="T11" fmla="*/ 6 h 42"/>
                <a:gd name="T12" fmla="*/ 12 w 1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2">
                  <a:moveTo>
                    <a:pt x="12" y="42"/>
                  </a:moveTo>
                  <a:lnTo>
                    <a:pt x="9" y="29"/>
                  </a:lnTo>
                  <a:lnTo>
                    <a:pt x="4" y="24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4" y="6"/>
                  </a:lnTo>
                  <a:lnTo>
                    <a:pt x="1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86" name="Freeform 1082"/>
            <p:cNvSpPr>
              <a:spLocks/>
            </p:cNvSpPr>
            <p:nvPr/>
          </p:nvSpPr>
          <p:spPr bwMode="auto">
            <a:xfrm>
              <a:off x="1278" y="3554"/>
              <a:ext cx="8" cy="17"/>
            </a:xfrm>
            <a:custGeom>
              <a:avLst/>
              <a:gdLst>
                <a:gd name="T0" fmla="*/ 14 w 18"/>
                <a:gd name="T1" fmla="*/ 36 h 36"/>
                <a:gd name="T2" fmla="*/ 14 w 18"/>
                <a:gd name="T3" fmla="*/ 27 h 36"/>
                <a:gd name="T4" fmla="*/ 17 w 18"/>
                <a:gd name="T5" fmla="*/ 21 h 36"/>
                <a:gd name="T6" fmla="*/ 18 w 18"/>
                <a:gd name="T7" fmla="*/ 16 h 36"/>
                <a:gd name="T8" fmla="*/ 17 w 18"/>
                <a:gd name="T9" fmla="*/ 9 h 36"/>
                <a:gd name="T10" fmla="*/ 11 w 18"/>
                <a:gd name="T11" fmla="*/ 4 h 36"/>
                <a:gd name="T12" fmla="*/ 0 w 1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6">
                  <a:moveTo>
                    <a:pt x="14" y="36"/>
                  </a:moveTo>
                  <a:lnTo>
                    <a:pt x="14" y="27"/>
                  </a:lnTo>
                  <a:lnTo>
                    <a:pt x="17" y="21"/>
                  </a:lnTo>
                  <a:lnTo>
                    <a:pt x="18" y="16"/>
                  </a:lnTo>
                  <a:lnTo>
                    <a:pt x="17" y="9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87" name="Line 1083"/>
            <p:cNvSpPr>
              <a:spLocks noChangeShapeType="1"/>
            </p:cNvSpPr>
            <p:nvPr/>
          </p:nvSpPr>
          <p:spPr bwMode="auto">
            <a:xfrm flipV="1">
              <a:off x="1269" y="3575"/>
              <a:ext cx="25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88" name="Line 1084"/>
            <p:cNvSpPr>
              <a:spLocks noChangeShapeType="1"/>
            </p:cNvSpPr>
            <p:nvPr/>
          </p:nvSpPr>
          <p:spPr bwMode="auto">
            <a:xfrm flipV="1">
              <a:off x="1299" y="3741"/>
              <a:ext cx="22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89" name="Freeform 1085"/>
            <p:cNvSpPr>
              <a:spLocks/>
            </p:cNvSpPr>
            <p:nvPr/>
          </p:nvSpPr>
          <p:spPr bwMode="auto">
            <a:xfrm>
              <a:off x="1268" y="3570"/>
              <a:ext cx="54" cy="179"/>
            </a:xfrm>
            <a:custGeom>
              <a:avLst/>
              <a:gdLst>
                <a:gd name="T0" fmla="*/ 0 w 108"/>
                <a:gd name="T1" fmla="*/ 10 h 358"/>
                <a:gd name="T2" fmla="*/ 64 w 108"/>
                <a:gd name="T3" fmla="*/ 358 h 358"/>
                <a:gd name="T4" fmla="*/ 108 w 108"/>
                <a:gd name="T5" fmla="*/ 350 h 358"/>
                <a:gd name="T6" fmla="*/ 51 w 108"/>
                <a:gd name="T7" fmla="*/ 0 h 358"/>
                <a:gd name="T8" fmla="*/ 0 w 108"/>
                <a:gd name="T9" fmla="*/ 1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358">
                  <a:moveTo>
                    <a:pt x="0" y="10"/>
                  </a:moveTo>
                  <a:lnTo>
                    <a:pt x="64" y="358"/>
                  </a:lnTo>
                  <a:lnTo>
                    <a:pt x="108" y="350"/>
                  </a:lnTo>
                  <a:lnTo>
                    <a:pt x="5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90" name="Freeform 1086"/>
            <p:cNvSpPr>
              <a:spLocks/>
            </p:cNvSpPr>
            <p:nvPr/>
          </p:nvSpPr>
          <p:spPr bwMode="auto">
            <a:xfrm>
              <a:off x="1328" y="3747"/>
              <a:ext cx="15" cy="42"/>
            </a:xfrm>
            <a:custGeom>
              <a:avLst/>
              <a:gdLst>
                <a:gd name="T0" fmla="*/ 0 w 31"/>
                <a:gd name="T1" fmla="*/ 3 h 84"/>
                <a:gd name="T2" fmla="*/ 11 w 31"/>
                <a:gd name="T3" fmla="*/ 84 h 84"/>
                <a:gd name="T4" fmla="*/ 31 w 31"/>
                <a:gd name="T5" fmla="*/ 81 h 84"/>
                <a:gd name="T6" fmla="*/ 19 w 31"/>
                <a:gd name="T7" fmla="*/ 0 h 84"/>
                <a:gd name="T8" fmla="*/ 0 w 31"/>
                <a:gd name="T9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4">
                  <a:moveTo>
                    <a:pt x="0" y="3"/>
                  </a:moveTo>
                  <a:lnTo>
                    <a:pt x="11" y="84"/>
                  </a:lnTo>
                  <a:lnTo>
                    <a:pt x="31" y="81"/>
                  </a:lnTo>
                  <a:lnTo>
                    <a:pt x="1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91" name="Freeform 1087"/>
            <p:cNvSpPr>
              <a:spLocks/>
            </p:cNvSpPr>
            <p:nvPr/>
          </p:nvSpPr>
          <p:spPr bwMode="auto">
            <a:xfrm>
              <a:off x="1329" y="3786"/>
              <a:ext cx="21" cy="9"/>
            </a:xfrm>
            <a:custGeom>
              <a:avLst/>
              <a:gdLst>
                <a:gd name="T0" fmla="*/ 0 w 42"/>
                <a:gd name="T1" fmla="*/ 4 h 17"/>
                <a:gd name="T2" fmla="*/ 0 w 42"/>
                <a:gd name="T3" fmla="*/ 17 h 17"/>
                <a:gd name="T4" fmla="*/ 42 w 42"/>
                <a:gd name="T5" fmla="*/ 12 h 17"/>
                <a:gd name="T6" fmla="*/ 38 w 42"/>
                <a:gd name="T7" fmla="*/ 0 h 17"/>
                <a:gd name="T8" fmla="*/ 0 w 42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7">
                  <a:moveTo>
                    <a:pt x="0" y="4"/>
                  </a:moveTo>
                  <a:lnTo>
                    <a:pt x="0" y="17"/>
                  </a:lnTo>
                  <a:lnTo>
                    <a:pt x="42" y="12"/>
                  </a:lnTo>
                  <a:lnTo>
                    <a:pt x="3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92" name="Freeform 1088"/>
            <p:cNvSpPr>
              <a:spLocks/>
            </p:cNvSpPr>
            <p:nvPr/>
          </p:nvSpPr>
          <p:spPr bwMode="auto">
            <a:xfrm>
              <a:off x="1299" y="3554"/>
              <a:ext cx="6" cy="19"/>
            </a:xfrm>
            <a:custGeom>
              <a:avLst/>
              <a:gdLst>
                <a:gd name="T0" fmla="*/ 7 w 12"/>
                <a:gd name="T1" fmla="*/ 38 h 38"/>
                <a:gd name="T2" fmla="*/ 7 w 12"/>
                <a:gd name="T3" fmla="*/ 29 h 38"/>
                <a:gd name="T4" fmla="*/ 4 w 12"/>
                <a:gd name="T5" fmla="*/ 24 h 38"/>
                <a:gd name="T6" fmla="*/ 1 w 12"/>
                <a:gd name="T7" fmla="*/ 21 h 38"/>
                <a:gd name="T8" fmla="*/ 0 w 12"/>
                <a:gd name="T9" fmla="*/ 19 h 38"/>
                <a:gd name="T10" fmla="*/ 0 w 12"/>
                <a:gd name="T11" fmla="*/ 15 h 38"/>
                <a:gd name="T12" fmla="*/ 1 w 12"/>
                <a:gd name="T13" fmla="*/ 11 h 38"/>
                <a:gd name="T14" fmla="*/ 4 w 12"/>
                <a:gd name="T15" fmla="*/ 6 h 38"/>
                <a:gd name="T16" fmla="*/ 7 w 12"/>
                <a:gd name="T17" fmla="*/ 4 h 38"/>
                <a:gd name="T18" fmla="*/ 12 w 12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8">
                  <a:moveTo>
                    <a:pt x="7" y="38"/>
                  </a:moveTo>
                  <a:lnTo>
                    <a:pt x="7" y="29"/>
                  </a:lnTo>
                  <a:lnTo>
                    <a:pt x="4" y="24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6"/>
                  </a:lnTo>
                  <a:lnTo>
                    <a:pt x="7" y="4"/>
                  </a:lnTo>
                  <a:lnTo>
                    <a:pt x="1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93" name="Freeform 1089"/>
            <p:cNvSpPr>
              <a:spLocks/>
            </p:cNvSpPr>
            <p:nvPr/>
          </p:nvSpPr>
          <p:spPr bwMode="auto">
            <a:xfrm>
              <a:off x="1305" y="3554"/>
              <a:ext cx="8" cy="17"/>
            </a:xfrm>
            <a:custGeom>
              <a:avLst/>
              <a:gdLst>
                <a:gd name="T0" fmla="*/ 15 w 16"/>
                <a:gd name="T1" fmla="*/ 36 h 36"/>
                <a:gd name="T2" fmla="*/ 12 w 16"/>
                <a:gd name="T3" fmla="*/ 27 h 36"/>
                <a:gd name="T4" fmla="*/ 16 w 16"/>
                <a:gd name="T5" fmla="*/ 16 h 36"/>
                <a:gd name="T6" fmla="*/ 15 w 16"/>
                <a:gd name="T7" fmla="*/ 9 h 36"/>
                <a:gd name="T8" fmla="*/ 13 w 16"/>
                <a:gd name="T9" fmla="*/ 6 h 36"/>
                <a:gd name="T10" fmla="*/ 10 w 16"/>
                <a:gd name="T11" fmla="*/ 4 h 36"/>
                <a:gd name="T12" fmla="*/ 0 w 1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6">
                  <a:moveTo>
                    <a:pt x="15" y="36"/>
                  </a:moveTo>
                  <a:lnTo>
                    <a:pt x="12" y="27"/>
                  </a:lnTo>
                  <a:lnTo>
                    <a:pt x="16" y="16"/>
                  </a:lnTo>
                  <a:lnTo>
                    <a:pt x="15" y="9"/>
                  </a:lnTo>
                  <a:lnTo>
                    <a:pt x="13" y="6"/>
                  </a:lnTo>
                  <a:lnTo>
                    <a:pt x="1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94" name="Line 1090"/>
            <p:cNvSpPr>
              <a:spLocks noChangeShapeType="1"/>
            </p:cNvSpPr>
            <p:nvPr/>
          </p:nvSpPr>
          <p:spPr bwMode="auto">
            <a:xfrm flipV="1">
              <a:off x="1296" y="3575"/>
              <a:ext cx="25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95" name="Line 1091"/>
            <p:cNvSpPr>
              <a:spLocks noChangeShapeType="1"/>
            </p:cNvSpPr>
            <p:nvPr/>
          </p:nvSpPr>
          <p:spPr bwMode="auto">
            <a:xfrm flipV="1">
              <a:off x="1322" y="3741"/>
              <a:ext cx="2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796" name="Freeform 1092"/>
            <p:cNvSpPr>
              <a:spLocks/>
            </p:cNvSpPr>
            <p:nvPr/>
          </p:nvSpPr>
          <p:spPr bwMode="auto">
            <a:xfrm>
              <a:off x="1294" y="3570"/>
              <a:ext cx="49" cy="179"/>
            </a:xfrm>
            <a:custGeom>
              <a:avLst/>
              <a:gdLst>
                <a:gd name="T0" fmla="*/ 0 w 98"/>
                <a:gd name="T1" fmla="*/ 8 h 358"/>
                <a:gd name="T2" fmla="*/ 58 w 98"/>
                <a:gd name="T3" fmla="*/ 358 h 358"/>
                <a:gd name="T4" fmla="*/ 98 w 98"/>
                <a:gd name="T5" fmla="*/ 350 h 358"/>
                <a:gd name="T6" fmla="*/ 49 w 98"/>
                <a:gd name="T7" fmla="*/ 0 h 358"/>
                <a:gd name="T8" fmla="*/ 0 w 98"/>
                <a:gd name="T9" fmla="*/ 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58">
                  <a:moveTo>
                    <a:pt x="0" y="8"/>
                  </a:moveTo>
                  <a:lnTo>
                    <a:pt x="58" y="358"/>
                  </a:lnTo>
                  <a:lnTo>
                    <a:pt x="98" y="350"/>
                  </a:lnTo>
                  <a:lnTo>
                    <a:pt x="4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97" name="Freeform 1093"/>
            <p:cNvSpPr>
              <a:spLocks/>
            </p:cNvSpPr>
            <p:nvPr/>
          </p:nvSpPr>
          <p:spPr bwMode="auto">
            <a:xfrm>
              <a:off x="1351" y="3747"/>
              <a:ext cx="14" cy="42"/>
            </a:xfrm>
            <a:custGeom>
              <a:avLst/>
              <a:gdLst>
                <a:gd name="T0" fmla="*/ 0 w 29"/>
                <a:gd name="T1" fmla="*/ 3 h 84"/>
                <a:gd name="T2" fmla="*/ 9 w 29"/>
                <a:gd name="T3" fmla="*/ 84 h 84"/>
                <a:gd name="T4" fmla="*/ 29 w 29"/>
                <a:gd name="T5" fmla="*/ 81 h 84"/>
                <a:gd name="T6" fmla="*/ 18 w 29"/>
                <a:gd name="T7" fmla="*/ 0 h 84"/>
                <a:gd name="T8" fmla="*/ 0 w 29"/>
                <a:gd name="T9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4">
                  <a:moveTo>
                    <a:pt x="0" y="3"/>
                  </a:moveTo>
                  <a:lnTo>
                    <a:pt x="9" y="84"/>
                  </a:lnTo>
                  <a:lnTo>
                    <a:pt x="29" y="81"/>
                  </a:lnTo>
                  <a:lnTo>
                    <a:pt x="1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98" name="Freeform 1094"/>
            <p:cNvSpPr>
              <a:spLocks/>
            </p:cNvSpPr>
            <p:nvPr/>
          </p:nvSpPr>
          <p:spPr bwMode="auto">
            <a:xfrm>
              <a:off x="1350" y="3786"/>
              <a:ext cx="20" cy="9"/>
            </a:xfrm>
            <a:custGeom>
              <a:avLst/>
              <a:gdLst>
                <a:gd name="T0" fmla="*/ 0 w 40"/>
                <a:gd name="T1" fmla="*/ 4 h 17"/>
                <a:gd name="T2" fmla="*/ 2 w 40"/>
                <a:gd name="T3" fmla="*/ 17 h 17"/>
                <a:gd name="T4" fmla="*/ 40 w 40"/>
                <a:gd name="T5" fmla="*/ 15 h 17"/>
                <a:gd name="T6" fmla="*/ 40 w 40"/>
                <a:gd name="T7" fmla="*/ 0 h 17"/>
                <a:gd name="T8" fmla="*/ 0 w 40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7">
                  <a:moveTo>
                    <a:pt x="0" y="4"/>
                  </a:moveTo>
                  <a:lnTo>
                    <a:pt x="2" y="17"/>
                  </a:lnTo>
                  <a:lnTo>
                    <a:pt x="40" y="15"/>
                  </a:lnTo>
                  <a:lnTo>
                    <a:pt x="4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799" name="Freeform 1095"/>
            <p:cNvSpPr>
              <a:spLocks/>
            </p:cNvSpPr>
            <p:nvPr/>
          </p:nvSpPr>
          <p:spPr bwMode="auto">
            <a:xfrm>
              <a:off x="1324" y="3552"/>
              <a:ext cx="7" cy="21"/>
            </a:xfrm>
            <a:custGeom>
              <a:avLst/>
              <a:gdLst>
                <a:gd name="T0" fmla="*/ 9 w 14"/>
                <a:gd name="T1" fmla="*/ 40 h 40"/>
                <a:gd name="T2" fmla="*/ 9 w 14"/>
                <a:gd name="T3" fmla="*/ 31 h 40"/>
                <a:gd name="T4" fmla="*/ 6 w 14"/>
                <a:gd name="T5" fmla="*/ 26 h 40"/>
                <a:gd name="T6" fmla="*/ 3 w 14"/>
                <a:gd name="T7" fmla="*/ 22 h 40"/>
                <a:gd name="T8" fmla="*/ 0 w 14"/>
                <a:gd name="T9" fmla="*/ 15 h 40"/>
                <a:gd name="T10" fmla="*/ 6 w 14"/>
                <a:gd name="T11" fmla="*/ 7 h 40"/>
                <a:gd name="T12" fmla="*/ 14 w 14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0">
                  <a:moveTo>
                    <a:pt x="9" y="40"/>
                  </a:moveTo>
                  <a:lnTo>
                    <a:pt x="9" y="31"/>
                  </a:lnTo>
                  <a:lnTo>
                    <a:pt x="6" y="26"/>
                  </a:lnTo>
                  <a:lnTo>
                    <a:pt x="3" y="22"/>
                  </a:lnTo>
                  <a:lnTo>
                    <a:pt x="0" y="15"/>
                  </a:lnTo>
                  <a:lnTo>
                    <a:pt x="6" y="7"/>
                  </a:lnTo>
                  <a:lnTo>
                    <a:pt x="1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00" name="Freeform 1096"/>
            <p:cNvSpPr>
              <a:spLocks/>
            </p:cNvSpPr>
            <p:nvPr/>
          </p:nvSpPr>
          <p:spPr bwMode="auto">
            <a:xfrm>
              <a:off x="1331" y="3552"/>
              <a:ext cx="8" cy="19"/>
            </a:xfrm>
            <a:custGeom>
              <a:avLst/>
              <a:gdLst>
                <a:gd name="T0" fmla="*/ 12 w 16"/>
                <a:gd name="T1" fmla="*/ 38 h 38"/>
                <a:gd name="T2" fmla="*/ 12 w 16"/>
                <a:gd name="T3" fmla="*/ 29 h 38"/>
                <a:gd name="T4" fmla="*/ 15 w 16"/>
                <a:gd name="T5" fmla="*/ 23 h 38"/>
                <a:gd name="T6" fmla="*/ 16 w 16"/>
                <a:gd name="T7" fmla="*/ 18 h 38"/>
                <a:gd name="T8" fmla="*/ 15 w 16"/>
                <a:gd name="T9" fmla="*/ 11 h 38"/>
                <a:gd name="T10" fmla="*/ 13 w 16"/>
                <a:gd name="T11" fmla="*/ 7 h 38"/>
                <a:gd name="T12" fmla="*/ 11 w 16"/>
                <a:gd name="T13" fmla="*/ 4 h 38"/>
                <a:gd name="T14" fmla="*/ 7 w 16"/>
                <a:gd name="T15" fmla="*/ 2 h 38"/>
                <a:gd name="T16" fmla="*/ 0 w 16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8">
                  <a:moveTo>
                    <a:pt x="12" y="38"/>
                  </a:moveTo>
                  <a:lnTo>
                    <a:pt x="12" y="29"/>
                  </a:lnTo>
                  <a:lnTo>
                    <a:pt x="15" y="23"/>
                  </a:lnTo>
                  <a:lnTo>
                    <a:pt x="16" y="18"/>
                  </a:lnTo>
                  <a:lnTo>
                    <a:pt x="15" y="11"/>
                  </a:lnTo>
                  <a:lnTo>
                    <a:pt x="13" y="7"/>
                  </a:lnTo>
                  <a:lnTo>
                    <a:pt x="11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01" name="Line 1097"/>
            <p:cNvSpPr>
              <a:spLocks noChangeShapeType="1"/>
            </p:cNvSpPr>
            <p:nvPr/>
          </p:nvSpPr>
          <p:spPr bwMode="auto">
            <a:xfrm flipV="1">
              <a:off x="1322" y="3575"/>
              <a:ext cx="25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02" name="Line 1098"/>
            <p:cNvSpPr>
              <a:spLocks noChangeShapeType="1"/>
            </p:cNvSpPr>
            <p:nvPr/>
          </p:nvSpPr>
          <p:spPr bwMode="auto">
            <a:xfrm flipV="1">
              <a:off x="1343" y="3742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03" name="Freeform 1099"/>
            <p:cNvSpPr>
              <a:spLocks/>
            </p:cNvSpPr>
            <p:nvPr/>
          </p:nvSpPr>
          <p:spPr bwMode="auto">
            <a:xfrm>
              <a:off x="1321" y="3570"/>
              <a:ext cx="45" cy="179"/>
            </a:xfrm>
            <a:custGeom>
              <a:avLst/>
              <a:gdLst>
                <a:gd name="T0" fmla="*/ 0 w 91"/>
                <a:gd name="T1" fmla="*/ 8 h 358"/>
                <a:gd name="T2" fmla="*/ 47 w 91"/>
                <a:gd name="T3" fmla="*/ 358 h 358"/>
                <a:gd name="T4" fmla="*/ 91 w 91"/>
                <a:gd name="T5" fmla="*/ 353 h 358"/>
                <a:gd name="T6" fmla="*/ 49 w 91"/>
                <a:gd name="T7" fmla="*/ 0 h 358"/>
                <a:gd name="T8" fmla="*/ 0 w 91"/>
                <a:gd name="T9" fmla="*/ 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58">
                  <a:moveTo>
                    <a:pt x="0" y="8"/>
                  </a:moveTo>
                  <a:lnTo>
                    <a:pt x="47" y="358"/>
                  </a:lnTo>
                  <a:lnTo>
                    <a:pt x="91" y="353"/>
                  </a:lnTo>
                  <a:lnTo>
                    <a:pt x="4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04" name="Freeform 1100"/>
            <p:cNvSpPr>
              <a:spLocks/>
            </p:cNvSpPr>
            <p:nvPr/>
          </p:nvSpPr>
          <p:spPr bwMode="auto">
            <a:xfrm>
              <a:off x="1372" y="3748"/>
              <a:ext cx="13" cy="41"/>
            </a:xfrm>
            <a:custGeom>
              <a:avLst/>
              <a:gdLst>
                <a:gd name="T0" fmla="*/ 0 w 27"/>
                <a:gd name="T1" fmla="*/ 0 h 81"/>
                <a:gd name="T2" fmla="*/ 7 w 27"/>
                <a:gd name="T3" fmla="*/ 81 h 81"/>
                <a:gd name="T4" fmla="*/ 27 w 27"/>
                <a:gd name="T5" fmla="*/ 78 h 81"/>
                <a:gd name="T6" fmla="*/ 20 w 27"/>
                <a:gd name="T7" fmla="*/ 0 h 81"/>
                <a:gd name="T8" fmla="*/ 0 w 2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1">
                  <a:moveTo>
                    <a:pt x="0" y="0"/>
                  </a:moveTo>
                  <a:lnTo>
                    <a:pt x="7" y="81"/>
                  </a:lnTo>
                  <a:lnTo>
                    <a:pt x="27" y="78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05" name="Freeform 1101"/>
            <p:cNvSpPr>
              <a:spLocks/>
            </p:cNvSpPr>
            <p:nvPr/>
          </p:nvSpPr>
          <p:spPr bwMode="auto">
            <a:xfrm>
              <a:off x="1371" y="3786"/>
              <a:ext cx="20" cy="9"/>
            </a:xfrm>
            <a:custGeom>
              <a:avLst/>
              <a:gdLst>
                <a:gd name="T0" fmla="*/ 0 w 40"/>
                <a:gd name="T1" fmla="*/ 4 h 17"/>
                <a:gd name="T2" fmla="*/ 0 w 40"/>
                <a:gd name="T3" fmla="*/ 17 h 17"/>
                <a:gd name="T4" fmla="*/ 40 w 40"/>
                <a:gd name="T5" fmla="*/ 15 h 17"/>
                <a:gd name="T6" fmla="*/ 38 w 40"/>
                <a:gd name="T7" fmla="*/ 0 h 17"/>
                <a:gd name="T8" fmla="*/ 0 w 40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7">
                  <a:moveTo>
                    <a:pt x="0" y="4"/>
                  </a:moveTo>
                  <a:lnTo>
                    <a:pt x="0" y="17"/>
                  </a:lnTo>
                  <a:lnTo>
                    <a:pt x="40" y="15"/>
                  </a:lnTo>
                  <a:lnTo>
                    <a:pt x="3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06" name="Freeform 1102"/>
            <p:cNvSpPr>
              <a:spLocks/>
            </p:cNvSpPr>
            <p:nvPr/>
          </p:nvSpPr>
          <p:spPr bwMode="auto">
            <a:xfrm>
              <a:off x="1352" y="3552"/>
              <a:ext cx="6" cy="21"/>
            </a:xfrm>
            <a:custGeom>
              <a:avLst/>
              <a:gdLst>
                <a:gd name="T0" fmla="*/ 9 w 12"/>
                <a:gd name="T1" fmla="*/ 40 h 40"/>
                <a:gd name="T2" fmla="*/ 7 w 12"/>
                <a:gd name="T3" fmla="*/ 31 h 40"/>
                <a:gd name="T4" fmla="*/ 2 w 12"/>
                <a:gd name="T5" fmla="*/ 22 h 40"/>
                <a:gd name="T6" fmla="*/ 0 w 12"/>
                <a:gd name="T7" fmla="*/ 15 h 40"/>
                <a:gd name="T8" fmla="*/ 4 w 12"/>
                <a:gd name="T9" fmla="*/ 7 h 40"/>
                <a:gd name="T10" fmla="*/ 12 w 12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0">
                  <a:moveTo>
                    <a:pt x="9" y="40"/>
                  </a:moveTo>
                  <a:lnTo>
                    <a:pt x="7" y="31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4" y="7"/>
                  </a:lnTo>
                  <a:lnTo>
                    <a:pt x="1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07" name="Freeform 1103"/>
            <p:cNvSpPr>
              <a:spLocks/>
            </p:cNvSpPr>
            <p:nvPr/>
          </p:nvSpPr>
          <p:spPr bwMode="auto">
            <a:xfrm>
              <a:off x="1358" y="3552"/>
              <a:ext cx="8" cy="21"/>
            </a:xfrm>
            <a:custGeom>
              <a:avLst/>
              <a:gdLst>
                <a:gd name="T0" fmla="*/ 15 w 17"/>
                <a:gd name="T1" fmla="*/ 40 h 40"/>
                <a:gd name="T2" fmla="*/ 12 w 17"/>
                <a:gd name="T3" fmla="*/ 29 h 40"/>
                <a:gd name="T4" fmla="*/ 15 w 17"/>
                <a:gd name="T5" fmla="*/ 23 h 40"/>
                <a:gd name="T6" fmla="*/ 17 w 17"/>
                <a:gd name="T7" fmla="*/ 18 h 40"/>
                <a:gd name="T8" fmla="*/ 17 w 17"/>
                <a:gd name="T9" fmla="*/ 11 h 40"/>
                <a:gd name="T10" fmla="*/ 15 w 17"/>
                <a:gd name="T11" fmla="*/ 7 h 40"/>
                <a:gd name="T12" fmla="*/ 11 w 17"/>
                <a:gd name="T13" fmla="*/ 4 h 40"/>
                <a:gd name="T14" fmla="*/ 0 w 17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0">
                  <a:moveTo>
                    <a:pt x="15" y="40"/>
                  </a:moveTo>
                  <a:lnTo>
                    <a:pt x="12" y="29"/>
                  </a:lnTo>
                  <a:lnTo>
                    <a:pt x="15" y="23"/>
                  </a:lnTo>
                  <a:lnTo>
                    <a:pt x="17" y="18"/>
                  </a:lnTo>
                  <a:lnTo>
                    <a:pt x="17" y="11"/>
                  </a:lnTo>
                  <a:lnTo>
                    <a:pt x="15" y="7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08" name="Line 1104"/>
            <p:cNvSpPr>
              <a:spLocks noChangeShapeType="1"/>
            </p:cNvSpPr>
            <p:nvPr/>
          </p:nvSpPr>
          <p:spPr bwMode="auto">
            <a:xfrm flipV="1">
              <a:off x="1347" y="3575"/>
              <a:ext cx="26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09" name="Line 1105"/>
            <p:cNvSpPr>
              <a:spLocks noChangeShapeType="1"/>
            </p:cNvSpPr>
            <p:nvPr/>
          </p:nvSpPr>
          <p:spPr bwMode="auto">
            <a:xfrm flipV="1">
              <a:off x="1365" y="3742"/>
              <a:ext cx="2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10" name="Freeform 1106"/>
            <p:cNvSpPr>
              <a:spLocks/>
            </p:cNvSpPr>
            <p:nvPr/>
          </p:nvSpPr>
          <p:spPr bwMode="auto">
            <a:xfrm>
              <a:off x="1347" y="3570"/>
              <a:ext cx="41" cy="179"/>
            </a:xfrm>
            <a:custGeom>
              <a:avLst/>
              <a:gdLst>
                <a:gd name="T0" fmla="*/ 0 w 82"/>
                <a:gd name="T1" fmla="*/ 4 h 358"/>
                <a:gd name="T2" fmla="*/ 39 w 82"/>
                <a:gd name="T3" fmla="*/ 358 h 358"/>
                <a:gd name="T4" fmla="*/ 82 w 82"/>
                <a:gd name="T5" fmla="*/ 353 h 358"/>
                <a:gd name="T6" fmla="*/ 50 w 82"/>
                <a:gd name="T7" fmla="*/ 0 h 358"/>
                <a:gd name="T8" fmla="*/ 0 w 82"/>
                <a:gd name="T9" fmla="*/ 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58">
                  <a:moveTo>
                    <a:pt x="0" y="4"/>
                  </a:moveTo>
                  <a:lnTo>
                    <a:pt x="39" y="358"/>
                  </a:lnTo>
                  <a:lnTo>
                    <a:pt x="82" y="353"/>
                  </a:lnTo>
                  <a:lnTo>
                    <a:pt x="5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11" name="Freeform 1107"/>
            <p:cNvSpPr>
              <a:spLocks/>
            </p:cNvSpPr>
            <p:nvPr/>
          </p:nvSpPr>
          <p:spPr bwMode="auto">
            <a:xfrm>
              <a:off x="1394" y="3748"/>
              <a:ext cx="13" cy="41"/>
            </a:xfrm>
            <a:custGeom>
              <a:avLst/>
              <a:gdLst>
                <a:gd name="T0" fmla="*/ 0 w 27"/>
                <a:gd name="T1" fmla="*/ 0 h 81"/>
                <a:gd name="T2" fmla="*/ 7 w 27"/>
                <a:gd name="T3" fmla="*/ 81 h 81"/>
                <a:gd name="T4" fmla="*/ 27 w 27"/>
                <a:gd name="T5" fmla="*/ 81 h 81"/>
                <a:gd name="T6" fmla="*/ 19 w 27"/>
                <a:gd name="T7" fmla="*/ 0 h 81"/>
                <a:gd name="T8" fmla="*/ 0 w 2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1">
                  <a:moveTo>
                    <a:pt x="0" y="0"/>
                  </a:moveTo>
                  <a:lnTo>
                    <a:pt x="7" y="81"/>
                  </a:lnTo>
                  <a:lnTo>
                    <a:pt x="27" y="81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12" name="Freeform 1108"/>
            <p:cNvSpPr>
              <a:spLocks/>
            </p:cNvSpPr>
            <p:nvPr/>
          </p:nvSpPr>
          <p:spPr bwMode="auto">
            <a:xfrm>
              <a:off x="1391" y="3788"/>
              <a:ext cx="21" cy="8"/>
            </a:xfrm>
            <a:custGeom>
              <a:avLst/>
              <a:gdLst>
                <a:gd name="T0" fmla="*/ 0 w 42"/>
                <a:gd name="T1" fmla="*/ 6 h 17"/>
                <a:gd name="T2" fmla="*/ 0 w 42"/>
                <a:gd name="T3" fmla="*/ 17 h 17"/>
                <a:gd name="T4" fmla="*/ 42 w 42"/>
                <a:gd name="T5" fmla="*/ 13 h 17"/>
                <a:gd name="T6" fmla="*/ 42 w 42"/>
                <a:gd name="T7" fmla="*/ 0 h 17"/>
                <a:gd name="T8" fmla="*/ 0 w 42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7">
                  <a:moveTo>
                    <a:pt x="0" y="6"/>
                  </a:moveTo>
                  <a:lnTo>
                    <a:pt x="0" y="17"/>
                  </a:lnTo>
                  <a:lnTo>
                    <a:pt x="42" y="13"/>
                  </a:lnTo>
                  <a:lnTo>
                    <a:pt x="4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13" name="Freeform 1109"/>
            <p:cNvSpPr>
              <a:spLocks/>
            </p:cNvSpPr>
            <p:nvPr/>
          </p:nvSpPr>
          <p:spPr bwMode="auto">
            <a:xfrm>
              <a:off x="1379" y="3552"/>
              <a:ext cx="5" cy="19"/>
            </a:xfrm>
            <a:custGeom>
              <a:avLst/>
              <a:gdLst>
                <a:gd name="T0" fmla="*/ 7 w 12"/>
                <a:gd name="T1" fmla="*/ 38 h 38"/>
                <a:gd name="T2" fmla="*/ 7 w 12"/>
                <a:gd name="T3" fmla="*/ 29 h 38"/>
                <a:gd name="T4" fmla="*/ 2 w 12"/>
                <a:gd name="T5" fmla="*/ 19 h 38"/>
                <a:gd name="T6" fmla="*/ 0 w 12"/>
                <a:gd name="T7" fmla="*/ 11 h 38"/>
                <a:gd name="T8" fmla="*/ 5 w 12"/>
                <a:gd name="T9" fmla="*/ 6 h 38"/>
                <a:gd name="T10" fmla="*/ 12 w 12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8">
                  <a:moveTo>
                    <a:pt x="7" y="38"/>
                  </a:moveTo>
                  <a:lnTo>
                    <a:pt x="7" y="29"/>
                  </a:lnTo>
                  <a:lnTo>
                    <a:pt x="2" y="19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14" name="Freeform 1110"/>
            <p:cNvSpPr>
              <a:spLocks/>
            </p:cNvSpPr>
            <p:nvPr/>
          </p:nvSpPr>
          <p:spPr bwMode="auto">
            <a:xfrm>
              <a:off x="1384" y="3552"/>
              <a:ext cx="10" cy="19"/>
            </a:xfrm>
            <a:custGeom>
              <a:avLst/>
              <a:gdLst>
                <a:gd name="T0" fmla="*/ 11 w 18"/>
                <a:gd name="T1" fmla="*/ 38 h 38"/>
                <a:gd name="T2" fmla="*/ 11 w 18"/>
                <a:gd name="T3" fmla="*/ 29 h 38"/>
                <a:gd name="T4" fmla="*/ 15 w 18"/>
                <a:gd name="T5" fmla="*/ 23 h 38"/>
                <a:gd name="T6" fmla="*/ 17 w 18"/>
                <a:gd name="T7" fmla="*/ 18 h 38"/>
                <a:gd name="T8" fmla="*/ 18 w 18"/>
                <a:gd name="T9" fmla="*/ 14 h 38"/>
                <a:gd name="T10" fmla="*/ 17 w 18"/>
                <a:gd name="T11" fmla="*/ 11 h 38"/>
                <a:gd name="T12" fmla="*/ 16 w 18"/>
                <a:gd name="T13" fmla="*/ 7 h 38"/>
                <a:gd name="T14" fmla="*/ 12 w 18"/>
                <a:gd name="T15" fmla="*/ 4 h 38"/>
                <a:gd name="T16" fmla="*/ 7 w 18"/>
                <a:gd name="T17" fmla="*/ 2 h 38"/>
                <a:gd name="T18" fmla="*/ 0 w 18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8">
                  <a:moveTo>
                    <a:pt x="11" y="38"/>
                  </a:moveTo>
                  <a:lnTo>
                    <a:pt x="11" y="29"/>
                  </a:lnTo>
                  <a:lnTo>
                    <a:pt x="15" y="23"/>
                  </a:lnTo>
                  <a:lnTo>
                    <a:pt x="17" y="18"/>
                  </a:lnTo>
                  <a:lnTo>
                    <a:pt x="18" y="14"/>
                  </a:lnTo>
                  <a:lnTo>
                    <a:pt x="17" y="11"/>
                  </a:lnTo>
                  <a:lnTo>
                    <a:pt x="16" y="7"/>
                  </a:lnTo>
                  <a:lnTo>
                    <a:pt x="12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15" name="Line 1111"/>
            <p:cNvSpPr>
              <a:spLocks noChangeShapeType="1"/>
            </p:cNvSpPr>
            <p:nvPr/>
          </p:nvSpPr>
          <p:spPr bwMode="auto">
            <a:xfrm flipV="1">
              <a:off x="1373" y="3575"/>
              <a:ext cx="27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16" name="Line 1112"/>
            <p:cNvSpPr>
              <a:spLocks noChangeShapeType="1"/>
            </p:cNvSpPr>
            <p:nvPr/>
          </p:nvSpPr>
          <p:spPr bwMode="auto">
            <a:xfrm flipV="1">
              <a:off x="1388" y="3742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17" name="Freeform 1113"/>
            <p:cNvSpPr>
              <a:spLocks/>
            </p:cNvSpPr>
            <p:nvPr/>
          </p:nvSpPr>
          <p:spPr bwMode="auto">
            <a:xfrm>
              <a:off x="1373" y="3570"/>
              <a:ext cx="37" cy="179"/>
            </a:xfrm>
            <a:custGeom>
              <a:avLst/>
              <a:gdLst>
                <a:gd name="T0" fmla="*/ 0 w 72"/>
                <a:gd name="T1" fmla="*/ 4 h 358"/>
                <a:gd name="T2" fmla="*/ 29 w 72"/>
                <a:gd name="T3" fmla="*/ 358 h 358"/>
                <a:gd name="T4" fmla="*/ 72 w 72"/>
                <a:gd name="T5" fmla="*/ 356 h 358"/>
                <a:gd name="T6" fmla="*/ 50 w 72"/>
                <a:gd name="T7" fmla="*/ 0 h 358"/>
                <a:gd name="T8" fmla="*/ 0 w 72"/>
                <a:gd name="T9" fmla="*/ 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58">
                  <a:moveTo>
                    <a:pt x="0" y="4"/>
                  </a:moveTo>
                  <a:lnTo>
                    <a:pt x="29" y="358"/>
                  </a:lnTo>
                  <a:lnTo>
                    <a:pt x="72" y="356"/>
                  </a:lnTo>
                  <a:lnTo>
                    <a:pt x="5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18" name="Freeform 1114"/>
            <p:cNvSpPr>
              <a:spLocks/>
            </p:cNvSpPr>
            <p:nvPr/>
          </p:nvSpPr>
          <p:spPr bwMode="auto">
            <a:xfrm>
              <a:off x="1415" y="3748"/>
              <a:ext cx="13" cy="41"/>
            </a:xfrm>
            <a:custGeom>
              <a:avLst/>
              <a:gdLst>
                <a:gd name="T0" fmla="*/ 0 w 24"/>
                <a:gd name="T1" fmla="*/ 0 h 81"/>
                <a:gd name="T2" fmla="*/ 4 w 24"/>
                <a:gd name="T3" fmla="*/ 81 h 81"/>
                <a:gd name="T4" fmla="*/ 24 w 24"/>
                <a:gd name="T5" fmla="*/ 81 h 81"/>
                <a:gd name="T6" fmla="*/ 19 w 24"/>
                <a:gd name="T7" fmla="*/ 0 h 81"/>
                <a:gd name="T8" fmla="*/ 0 w 2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0" y="0"/>
                  </a:moveTo>
                  <a:lnTo>
                    <a:pt x="4" y="81"/>
                  </a:lnTo>
                  <a:lnTo>
                    <a:pt x="24" y="81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19" name="Freeform 1115"/>
            <p:cNvSpPr>
              <a:spLocks/>
            </p:cNvSpPr>
            <p:nvPr/>
          </p:nvSpPr>
          <p:spPr bwMode="auto">
            <a:xfrm>
              <a:off x="1413" y="3789"/>
              <a:ext cx="19" cy="7"/>
            </a:xfrm>
            <a:custGeom>
              <a:avLst/>
              <a:gdLst>
                <a:gd name="T0" fmla="*/ 0 w 38"/>
                <a:gd name="T1" fmla="*/ 3 h 14"/>
                <a:gd name="T2" fmla="*/ 0 w 38"/>
                <a:gd name="T3" fmla="*/ 14 h 14"/>
                <a:gd name="T4" fmla="*/ 38 w 38"/>
                <a:gd name="T5" fmla="*/ 12 h 14"/>
                <a:gd name="T6" fmla="*/ 38 w 38"/>
                <a:gd name="T7" fmla="*/ 0 h 14"/>
                <a:gd name="T8" fmla="*/ 0 w 38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lnTo>
                    <a:pt x="0" y="14"/>
                  </a:lnTo>
                  <a:lnTo>
                    <a:pt x="38" y="12"/>
                  </a:lnTo>
                  <a:lnTo>
                    <a:pt x="3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20" name="Freeform 1116"/>
            <p:cNvSpPr>
              <a:spLocks/>
            </p:cNvSpPr>
            <p:nvPr/>
          </p:nvSpPr>
          <p:spPr bwMode="auto">
            <a:xfrm>
              <a:off x="1404" y="3552"/>
              <a:ext cx="8" cy="19"/>
            </a:xfrm>
            <a:custGeom>
              <a:avLst/>
              <a:gdLst>
                <a:gd name="T0" fmla="*/ 8 w 15"/>
                <a:gd name="T1" fmla="*/ 38 h 38"/>
                <a:gd name="T2" fmla="*/ 8 w 15"/>
                <a:gd name="T3" fmla="*/ 29 h 38"/>
                <a:gd name="T4" fmla="*/ 5 w 15"/>
                <a:gd name="T5" fmla="*/ 24 h 38"/>
                <a:gd name="T6" fmla="*/ 1 w 15"/>
                <a:gd name="T7" fmla="*/ 19 h 38"/>
                <a:gd name="T8" fmla="*/ 0 w 15"/>
                <a:gd name="T9" fmla="*/ 16 h 38"/>
                <a:gd name="T10" fmla="*/ 0 w 15"/>
                <a:gd name="T11" fmla="*/ 11 h 38"/>
                <a:gd name="T12" fmla="*/ 5 w 15"/>
                <a:gd name="T13" fmla="*/ 6 h 38"/>
                <a:gd name="T14" fmla="*/ 9 w 15"/>
                <a:gd name="T15" fmla="*/ 3 h 38"/>
                <a:gd name="T16" fmla="*/ 15 w 15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lnTo>
                    <a:pt x="8" y="29"/>
                  </a:lnTo>
                  <a:lnTo>
                    <a:pt x="5" y="24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6"/>
                  </a:lnTo>
                  <a:lnTo>
                    <a:pt x="9" y="3"/>
                  </a:lnTo>
                  <a:lnTo>
                    <a:pt x="1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21" name="Freeform 1117"/>
            <p:cNvSpPr>
              <a:spLocks/>
            </p:cNvSpPr>
            <p:nvPr/>
          </p:nvSpPr>
          <p:spPr bwMode="auto">
            <a:xfrm>
              <a:off x="1412" y="3552"/>
              <a:ext cx="7" cy="19"/>
            </a:xfrm>
            <a:custGeom>
              <a:avLst/>
              <a:gdLst>
                <a:gd name="T0" fmla="*/ 9 w 14"/>
                <a:gd name="T1" fmla="*/ 38 h 38"/>
                <a:gd name="T2" fmla="*/ 9 w 14"/>
                <a:gd name="T3" fmla="*/ 26 h 38"/>
                <a:gd name="T4" fmla="*/ 14 w 14"/>
                <a:gd name="T5" fmla="*/ 18 h 38"/>
                <a:gd name="T6" fmla="*/ 14 w 14"/>
                <a:gd name="T7" fmla="*/ 11 h 38"/>
                <a:gd name="T8" fmla="*/ 9 w 14"/>
                <a:gd name="T9" fmla="*/ 4 h 38"/>
                <a:gd name="T10" fmla="*/ 0 w 1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8">
                  <a:moveTo>
                    <a:pt x="9" y="38"/>
                  </a:moveTo>
                  <a:lnTo>
                    <a:pt x="9" y="26"/>
                  </a:lnTo>
                  <a:lnTo>
                    <a:pt x="14" y="18"/>
                  </a:lnTo>
                  <a:lnTo>
                    <a:pt x="14" y="11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22" name="Line 1118"/>
            <p:cNvSpPr>
              <a:spLocks noChangeShapeType="1"/>
            </p:cNvSpPr>
            <p:nvPr/>
          </p:nvSpPr>
          <p:spPr bwMode="auto">
            <a:xfrm flipV="1">
              <a:off x="1400" y="3575"/>
              <a:ext cx="25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23" name="Line 1119"/>
            <p:cNvSpPr>
              <a:spLocks noChangeShapeType="1"/>
            </p:cNvSpPr>
            <p:nvPr/>
          </p:nvSpPr>
          <p:spPr bwMode="auto">
            <a:xfrm flipV="1">
              <a:off x="1410" y="3743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24" name="Freeform 1120"/>
            <p:cNvSpPr>
              <a:spLocks/>
            </p:cNvSpPr>
            <p:nvPr/>
          </p:nvSpPr>
          <p:spPr bwMode="auto">
            <a:xfrm>
              <a:off x="1399" y="3570"/>
              <a:ext cx="32" cy="179"/>
            </a:xfrm>
            <a:custGeom>
              <a:avLst/>
              <a:gdLst>
                <a:gd name="T0" fmla="*/ 0 w 65"/>
                <a:gd name="T1" fmla="*/ 4 h 358"/>
                <a:gd name="T2" fmla="*/ 22 w 65"/>
                <a:gd name="T3" fmla="*/ 358 h 358"/>
                <a:gd name="T4" fmla="*/ 65 w 65"/>
                <a:gd name="T5" fmla="*/ 356 h 358"/>
                <a:gd name="T6" fmla="*/ 53 w 65"/>
                <a:gd name="T7" fmla="*/ 0 h 358"/>
                <a:gd name="T8" fmla="*/ 0 w 65"/>
                <a:gd name="T9" fmla="*/ 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58">
                  <a:moveTo>
                    <a:pt x="0" y="4"/>
                  </a:moveTo>
                  <a:lnTo>
                    <a:pt x="22" y="358"/>
                  </a:lnTo>
                  <a:lnTo>
                    <a:pt x="65" y="356"/>
                  </a:lnTo>
                  <a:lnTo>
                    <a:pt x="5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25" name="Freeform 1121"/>
            <p:cNvSpPr>
              <a:spLocks/>
            </p:cNvSpPr>
            <p:nvPr/>
          </p:nvSpPr>
          <p:spPr bwMode="auto">
            <a:xfrm>
              <a:off x="1437" y="3748"/>
              <a:ext cx="11" cy="42"/>
            </a:xfrm>
            <a:custGeom>
              <a:avLst/>
              <a:gdLst>
                <a:gd name="T0" fmla="*/ 0 w 20"/>
                <a:gd name="T1" fmla="*/ 0 h 84"/>
                <a:gd name="T2" fmla="*/ 2 w 20"/>
                <a:gd name="T3" fmla="*/ 84 h 84"/>
                <a:gd name="T4" fmla="*/ 20 w 20"/>
                <a:gd name="T5" fmla="*/ 81 h 84"/>
                <a:gd name="T6" fmla="*/ 18 w 20"/>
                <a:gd name="T7" fmla="*/ 0 h 84"/>
                <a:gd name="T8" fmla="*/ 0 w 20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84">
                  <a:moveTo>
                    <a:pt x="0" y="0"/>
                  </a:moveTo>
                  <a:lnTo>
                    <a:pt x="2" y="84"/>
                  </a:lnTo>
                  <a:lnTo>
                    <a:pt x="20" y="81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26" name="Rectangle 1122"/>
            <p:cNvSpPr>
              <a:spLocks noChangeArrowheads="1"/>
            </p:cNvSpPr>
            <p:nvPr/>
          </p:nvSpPr>
          <p:spPr bwMode="auto">
            <a:xfrm>
              <a:off x="1432" y="3789"/>
              <a:ext cx="21" cy="6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27" name="Freeform 1123"/>
            <p:cNvSpPr>
              <a:spLocks/>
            </p:cNvSpPr>
            <p:nvPr/>
          </p:nvSpPr>
          <p:spPr bwMode="auto">
            <a:xfrm>
              <a:off x="1430" y="3551"/>
              <a:ext cx="7" cy="20"/>
            </a:xfrm>
            <a:custGeom>
              <a:avLst/>
              <a:gdLst>
                <a:gd name="T0" fmla="*/ 9 w 15"/>
                <a:gd name="T1" fmla="*/ 40 h 40"/>
                <a:gd name="T2" fmla="*/ 7 w 15"/>
                <a:gd name="T3" fmla="*/ 31 h 40"/>
                <a:gd name="T4" fmla="*/ 3 w 15"/>
                <a:gd name="T5" fmla="*/ 26 h 40"/>
                <a:gd name="T6" fmla="*/ 1 w 15"/>
                <a:gd name="T7" fmla="*/ 21 h 40"/>
                <a:gd name="T8" fmla="*/ 0 w 15"/>
                <a:gd name="T9" fmla="*/ 18 h 40"/>
                <a:gd name="T10" fmla="*/ 2 w 15"/>
                <a:gd name="T11" fmla="*/ 13 h 40"/>
                <a:gd name="T12" fmla="*/ 5 w 15"/>
                <a:gd name="T13" fmla="*/ 6 h 40"/>
                <a:gd name="T14" fmla="*/ 15 w 15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0">
                  <a:moveTo>
                    <a:pt x="9" y="40"/>
                  </a:moveTo>
                  <a:lnTo>
                    <a:pt x="7" y="31"/>
                  </a:lnTo>
                  <a:lnTo>
                    <a:pt x="3" y="26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6"/>
                  </a:lnTo>
                  <a:lnTo>
                    <a:pt x="1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28" name="Freeform 1124"/>
            <p:cNvSpPr>
              <a:spLocks/>
            </p:cNvSpPr>
            <p:nvPr/>
          </p:nvSpPr>
          <p:spPr bwMode="auto">
            <a:xfrm>
              <a:off x="1437" y="3551"/>
              <a:ext cx="8" cy="20"/>
            </a:xfrm>
            <a:custGeom>
              <a:avLst/>
              <a:gdLst>
                <a:gd name="T0" fmla="*/ 9 w 16"/>
                <a:gd name="T1" fmla="*/ 40 h 40"/>
                <a:gd name="T2" fmla="*/ 9 w 16"/>
                <a:gd name="T3" fmla="*/ 28 h 40"/>
                <a:gd name="T4" fmla="*/ 12 w 16"/>
                <a:gd name="T5" fmla="*/ 24 h 40"/>
                <a:gd name="T6" fmla="*/ 15 w 16"/>
                <a:gd name="T7" fmla="*/ 20 h 40"/>
                <a:gd name="T8" fmla="*/ 16 w 16"/>
                <a:gd name="T9" fmla="*/ 13 h 40"/>
                <a:gd name="T10" fmla="*/ 9 w 16"/>
                <a:gd name="T11" fmla="*/ 5 h 40"/>
                <a:gd name="T12" fmla="*/ 4 w 16"/>
                <a:gd name="T13" fmla="*/ 3 h 40"/>
                <a:gd name="T14" fmla="*/ 0 w 16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0">
                  <a:moveTo>
                    <a:pt x="9" y="40"/>
                  </a:moveTo>
                  <a:lnTo>
                    <a:pt x="9" y="28"/>
                  </a:lnTo>
                  <a:lnTo>
                    <a:pt x="12" y="24"/>
                  </a:lnTo>
                  <a:lnTo>
                    <a:pt x="15" y="20"/>
                  </a:lnTo>
                  <a:lnTo>
                    <a:pt x="16" y="13"/>
                  </a:lnTo>
                  <a:lnTo>
                    <a:pt x="9" y="5"/>
                  </a:lnTo>
                  <a:lnTo>
                    <a:pt x="4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29" name="Line 1125"/>
            <p:cNvSpPr>
              <a:spLocks noChangeShapeType="1"/>
            </p:cNvSpPr>
            <p:nvPr/>
          </p:nvSpPr>
          <p:spPr bwMode="auto">
            <a:xfrm flipV="1">
              <a:off x="1425" y="3575"/>
              <a:ext cx="26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30" name="Line 1126"/>
            <p:cNvSpPr>
              <a:spLocks noChangeShapeType="1"/>
            </p:cNvSpPr>
            <p:nvPr/>
          </p:nvSpPr>
          <p:spPr bwMode="auto">
            <a:xfrm flipV="1">
              <a:off x="1431" y="3743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31" name="Freeform 1127"/>
            <p:cNvSpPr>
              <a:spLocks/>
            </p:cNvSpPr>
            <p:nvPr/>
          </p:nvSpPr>
          <p:spPr bwMode="auto">
            <a:xfrm>
              <a:off x="1425" y="3571"/>
              <a:ext cx="27" cy="178"/>
            </a:xfrm>
            <a:custGeom>
              <a:avLst/>
              <a:gdLst>
                <a:gd name="T0" fmla="*/ 0 w 53"/>
                <a:gd name="T1" fmla="*/ 0 h 356"/>
                <a:gd name="T2" fmla="*/ 12 w 53"/>
                <a:gd name="T3" fmla="*/ 356 h 356"/>
                <a:gd name="T4" fmla="*/ 53 w 53"/>
                <a:gd name="T5" fmla="*/ 354 h 356"/>
                <a:gd name="T6" fmla="*/ 51 w 53"/>
                <a:gd name="T7" fmla="*/ 0 h 356"/>
                <a:gd name="T8" fmla="*/ 0 w 53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56">
                  <a:moveTo>
                    <a:pt x="0" y="0"/>
                  </a:moveTo>
                  <a:lnTo>
                    <a:pt x="12" y="356"/>
                  </a:lnTo>
                  <a:lnTo>
                    <a:pt x="53" y="354"/>
                  </a:lnTo>
                  <a:lnTo>
                    <a:pt x="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32" name="Rectangle 1128"/>
            <p:cNvSpPr>
              <a:spLocks noChangeArrowheads="1"/>
            </p:cNvSpPr>
            <p:nvPr/>
          </p:nvSpPr>
          <p:spPr bwMode="auto">
            <a:xfrm>
              <a:off x="1459" y="3748"/>
              <a:ext cx="9" cy="4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33" name="Rectangle 1129"/>
            <p:cNvSpPr>
              <a:spLocks noChangeArrowheads="1"/>
            </p:cNvSpPr>
            <p:nvPr/>
          </p:nvSpPr>
          <p:spPr bwMode="auto">
            <a:xfrm>
              <a:off x="1453" y="3789"/>
              <a:ext cx="20" cy="6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34" name="Freeform 1130"/>
            <p:cNvSpPr>
              <a:spLocks/>
            </p:cNvSpPr>
            <p:nvPr/>
          </p:nvSpPr>
          <p:spPr bwMode="auto">
            <a:xfrm>
              <a:off x="1456" y="3552"/>
              <a:ext cx="7" cy="18"/>
            </a:xfrm>
            <a:custGeom>
              <a:avLst/>
              <a:gdLst>
                <a:gd name="T0" fmla="*/ 4 w 14"/>
                <a:gd name="T1" fmla="*/ 36 h 36"/>
                <a:gd name="T2" fmla="*/ 4 w 14"/>
                <a:gd name="T3" fmla="*/ 26 h 36"/>
                <a:gd name="T4" fmla="*/ 0 w 14"/>
                <a:gd name="T5" fmla="*/ 17 h 36"/>
                <a:gd name="T6" fmla="*/ 0 w 14"/>
                <a:gd name="T7" fmla="*/ 9 h 36"/>
                <a:gd name="T8" fmla="*/ 1 w 14"/>
                <a:gd name="T9" fmla="*/ 6 h 36"/>
                <a:gd name="T10" fmla="*/ 3 w 14"/>
                <a:gd name="T11" fmla="*/ 3 h 36"/>
                <a:gd name="T12" fmla="*/ 8 w 14"/>
                <a:gd name="T13" fmla="*/ 2 h 36"/>
                <a:gd name="T14" fmla="*/ 14 w 14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6">
                  <a:moveTo>
                    <a:pt x="4" y="36"/>
                  </a:moveTo>
                  <a:lnTo>
                    <a:pt x="4" y="26"/>
                  </a:lnTo>
                  <a:lnTo>
                    <a:pt x="0" y="17"/>
                  </a:lnTo>
                  <a:lnTo>
                    <a:pt x="0" y="9"/>
                  </a:lnTo>
                  <a:lnTo>
                    <a:pt x="1" y="6"/>
                  </a:lnTo>
                  <a:lnTo>
                    <a:pt x="3" y="3"/>
                  </a:lnTo>
                  <a:lnTo>
                    <a:pt x="8" y="2"/>
                  </a:lnTo>
                  <a:lnTo>
                    <a:pt x="1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35" name="Freeform 1131"/>
            <p:cNvSpPr>
              <a:spLocks/>
            </p:cNvSpPr>
            <p:nvPr/>
          </p:nvSpPr>
          <p:spPr bwMode="auto">
            <a:xfrm>
              <a:off x="1463" y="3552"/>
              <a:ext cx="8" cy="18"/>
            </a:xfrm>
            <a:custGeom>
              <a:avLst/>
              <a:gdLst>
                <a:gd name="T0" fmla="*/ 8 w 15"/>
                <a:gd name="T1" fmla="*/ 36 h 36"/>
                <a:gd name="T2" fmla="*/ 8 w 15"/>
                <a:gd name="T3" fmla="*/ 26 h 36"/>
                <a:gd name="T4" fmla="*/ 13 w 15"/>
                <a:gd name="T5" fmla="*/ 17 h 36"/>
                <a:gd name="T6" fmla="*/ 15 w 15"/>
                <a:gd name="T7" fmla="*/ 9 h 36"/>
                <a:gd name="T8" fmla="*/ 9 w 15"/>
                <a:gd name="T9" fmla="*/ 3 h 36"/>
                <a:gd name="T10" fmla="*/ 0 w 1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6">
                  <a:moveTo>
                    <a:pt x="8" y="36"/>
                  </a:moveTo>
                  <a:lnTo>
                    <a:pt x="8" y="26"/>
                  </a:lnTo>
                  <a:lnTo>
                    <a:pt x="13" y="17"/>
                  </a:lnTo>
                  <a:lnTo>
                    <a:pt x="15" y="9"/>
                  </a:lnTo>
                  <a:lnTo>
                    <a:pt x="9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36" name="Line 1132"/>
            <p:cNvSpPr>
              <a:spLocks noChangeShapeType="1"/>
            </p:cNvSpPr>
            <p:nvPr/>
          </p:nvSpPr>
          <p:spPr bwMode="auto">
            <a:xfrm>
              <a:off x="1451" y="3575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37" name="Line 1133"/>
            <p:cNvSpPr>
              <a:spLocks noChangeShapeType="1"/>
            </p:cNvSpPr>
            <p:nvPr/>
          </p:nvSpPr>
          <p:spPr bwMode="auto">
            <a:xfrm>
              <a:off x="1453" y="3743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38" name="Freeform 1134"/>
            <p:cNvSpPr>
              <a:spLocks/>
            </p:cNvSpPr>
            <p:nvPr/>
          </p:nvSpPr>
          <p:spPr bwMode="auto">
            <a:xfrm>
              <a:off x="1451" y="3571"/>
              <a:ext cx="24" cy="177"/>
            </a:xfrm>
            <a:custGeom>
              <a:avLst/>
              <a:gdLst>
                <a:gd name="T0" fmla="*/ 0 w 50"/>
                <a:gd name="T1" fmla="*/ 0 h 354"/>
                <a:gd name="T2" fmla="*/ 2 w 50"/>
                <a:gd name="T3" fmla="*/ 354 h 354"/>
                <a:gd name="T4" fmla="*/ 45 w 50"/>
                <a:gd name="T5" fmla="*/ 354 h 354"/>
                <a:gd name="T6" fmla="*/ 50 w 50"/>
                <a:gd name="T7" fmla="*/ 0 h 354"/>
                <a:gd name="T8" fmla="*/ 0 w 50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4">
                  <a:moveTo>
                    <a:pt x="0" y="0"/>
                  </a:moveTo>
                  <a:lnTo>
                    <a:pt x="2" y="354"/>
                  </a:lnTo>
                  <a:lnTo>
                    <a:pt x="45" y="354"/>
                  </a:lnTo>
                  <a:lnTo>
                    <a:pt x="5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39" name="Freeform 1135"/>
            <p:cNvSpPr>
              <a:spLocks/>
            </p:cNvSpPr>
            <p:nvPr/>
          </p:nvSpPr>
          <p:spPr bwMode="auto">
            <a:xfrm>
              <a:off x="1479" y="3748"/>
              <a:ext cx="11" cy="41"/>
            </a:xfrm>
            <a:custGeom>
              <a:avLst/>
              <a:gdLst>
                <a:gd name="T0" fmla="*/ 2 w 21"/>
                <a:gd name="T1" fmla="*/ 0 h 81"/>
                <a:gd name="T2" fmla="*/ 0 w 21"/>
                <a:gd name="T3" fmla="*/ 81 h 81"/>
                <a:gd name="T4" fmla="*/ 18 w 21"/>
                <a:gd name="T5" fmla="*/ 81 h 81"/>
                <a:gd name="T6" fmla="*/ 21 w 21"/>
                <a:gd name="T7" fmla="*/ 0 h 81"/>
                <a:gd name="T8" fmla="*/ 2 w 2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1">
                  <a:moveTo>
                    <a:pt x="2" y="0"/>
                  </a:moveTo>
                  <a:lnTo>
                    <a:pt x="0" y="81"/>
                  </a:lnTo>
                  <a:lnTo>
                    <a:pt x="18" y="81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40" name="Freeform 1136"/>
            <p:cNvSpPr>
              <a:spLocks/>
            </p:cNvSpPr>
            <p:nvPr/>
          </p:nvSpPr>
          <p:spPr bwMode="auto">
            <a:xfrm>
              <a:off x="1473" y="3788"/>
              <a:ext cx="21" cy="7"/>
            </a:xfrm>
            <a:custGeom>
              <a:avLst/>
              <a:gdLst>
                <a:gd name="T0" fmla="*/ 0 w 42"/>
                <a:gd name="T1" fmla="*/ 0 h 15"/>
                <a:gd name="T2" fmla="*/ 0 w 42"/>
                <a:gd name="T3" fmla="*/ 15 h 15"/>
                <a:gd name="T4" fmla="*/ 42 w 42"/>
                <a:gd name="T5" fmla="*/ 15 h 15"/>
                <a:gd name="T6" fmla="*/ 42 w 42"/>
                <a:gd name="T7" fmla="*/ 2 h 15"/>
                <a:gd name="T8" fmla="*/ 0 w 4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">
                  <a:moveTo>
                    <a:pt x="0" y="0"/>
                  </a:moveTo>
                  <a:lnTo>
                    <a:pt x="0" y="15"/>
                  </a:lnTo>
                  <a:lnTo>
                    <a:pt x="42" y="15"/>
                  </a:lnTo>
                  <a:lnTo>
                    <a:pt x="4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41" name="Freeform 1137"/>
            <p:cNvSpPr>
              <a:spLocks/>
            </p:cNvSpPr>
            <p:nvPr/>
          </p:nvSpPr>
          <p:spPr bwMode="auto">
            <a:xfrm>
              <a:off x="1483" y="3552"/>
              <a:ext cx="7" cy="18"/>
            </a:xfrm>
            <a:custGeom>
              <a:avLst/>
              <a:gdLst>
                <a:gd name="T0" fmla="*/ 4 w 14"/>
                <a:gd name="T1" fmla="*/ 36 h 36"/>
                <a:gd name="T2" fmla="*/ 4 w 14"/>
                <a:gd name="T3" fmla="*/ 26 h 36"/>
                <a:gd name="T4" fmla="*/ 0 w 14"/>
                <a:gd name="T5" fmla="*/ 17 h 36"/>
                <a:gd name="T6" fmla="*/ 0 w 14"/>
                <a:gd name="T7" fmla="*/ 9 h 36"/>
                <a:gd name="T8" fmla="*/ 5 w 14"/>
                <a:gd name="T9" fmla="*/ 3 h 36"/>
                <a:gd name="T10" fmla="*/ 14 w 14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6">
                  <a:moveTo>
                    <a:pt x="4" y="36"/>
                  </a:moveTo>
                  <a:lnTo>
                    <a:pt x="4" y="26"/>
                  </a:lnTo>
                  <a:lnTo>
                    <a:pt x="0" y="17"/>
                  </a:lnTo>
                  <a:lnTo>
                    <a:pt x="0" y="9"/>
                  </a:lnTo>
                  <a:lnTo>
                    <a:pt x="5" y="3"/>
                  </a:lnTo>
                  <a:lnTo>
                    <a:pt x="1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42" name="Freeform 1138"/>
            <p:cNvSpPr>
              <a:spLocks/>
            </p:cNvSpPr>
            <p:nvPr/>
          </p:nvSpPr>
          <p:spPr bwMode="auto">
            <a:xfrm>
              <a:off x="1490" y="3552"/>
              <a:ext cx="7" cy="18"/>
            </a:xfrm>
            <a:custGeom>
              <a:avLst/>
              <a:gdLst>
                <a:gd name="T0" fmla="*/ 8 w 15"/>
                <a:gd name="T1" fmla="*/ 36 h 36"/>
                <a:gd name="T2" fmla="*/ 8 w 15"/>
                <a:gd name="T3" fmla="*/ 26 h 36"/>
                <a:gd name="T4" fmla="*/ 11 w 15"/>
                <a:gd name="T5" fmla="*/ 22 h 36"/>
                <a:gd name="T6" fmla="*/ 13 w 15"/>
                <a:gd name="T7" fmla="*/ 18 h 36"/>
                <a:gd name="T8" fmla="*/ 15 w 15"/>
                <a:gd name="T9" fmla="*/ 11 h 36"/>
                <a:gd name="T10" fmla="*/ 9 w 15"/>
                <a:gd name="T11" fmla="*/ 4 h 36"/>
                <a:gd name="T12" fmla="*/ 0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8" y="36"/>
                  </a:moveTo>
                  <a:lnTo>
                    <a:pt x="8" y="26"/>
                  </a:lnTo>
                  <a:lnTo>
                    <a:pt x="11" y="22"/>
                  </a:lnTo>
                  <a:lnTo>
                    <a:pt x="13" y="18"/>
                  </a:lnTo>
                  <a:lnTo>
                    <a:pt x="15" y="11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43" name="Line 1139"/>
            <p:cNvSpPr>
              <a:spLocks noChangeShapeType="1"/>
            </p:cNvSpPr>
            <p:nvPr/>
          </p:nvSpPr>
          <p:spPr bwMode="auto">
            <a:xfrm>
              <a:off x="1475" y="3575"/>
              <a:ext cx="27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44" name="Line 1140"/>
            <p:cNvSpPr>
              <a:spLocks noChangeShapeType="1"/>
            </p:cNvSpPr>
            <p:nvPr/>
          </p:nvSpPr>
          <p:spPr bwMode="auto">
            <a:xfrm>
              <a:off x="1474" y="3743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45" name="Freeform 1141"/>
            <p:cNvSpPr>
              <a:spLocks/>
            </p:cNvSpPr>
            <p:nvPr/>
          </p:nvSpPr>
          <p:spPr bwMode="auto">
            <a:xfrm>
              <a:off x="1473" y="3570"/>
              <a:ext cx="29" cy="178"/>
            </a:xfrm>
            <a:custGeom>
              <a:avLst/>
              <a:gdLst>
                <a:gd name="T0" fmla="*/ 7 w 58"/>
                <a:gd name="T1" fmla="*/ 0 h 356"/>
                <a:gd name="T2" fmla="*/ 0 w 58"/>
                <a:gd name="T3" fmla="*/ 356 h 356"/>
                <a:gd name="T4" fmla="*/ 46 w 58"/>
                <a:gd name="T5" fmla="*/ 356 h 356"/>
                <a:gd name="T6" fmla="*/ 58 w 58"/>
                <a:gd name="T7" fmla="*/ 2 h 356"/>
                <a:gd name="T8" fmla="*/ 7 w 58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56">
                  <a:moveTo>
                    <a:pt x="7" y="0"/>
                  </a:moveTo>
                  <a:lnTo>
                    <a:pt x="0" y="356"/>
                  </a:lnTo>
                  <a:lnTo>
                    <a:pt x="46" y="356"/>
                  </a:lnTo>
                  <a:lnTo>
                    <a:pt x="58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46" name="Freeform 1142"/>
            <p:cNvSpPr>
              <a:spLocks/>
            </p:cNvSpPr>
            <p:nvPr/>
          </p:nvSpPr>
          <p:spPr bwMode="auto">
            <a:xfrm>
              <a:off x="1500" y="3748"/>
              <a:ext cx="12" cy="41"/>
            </a:xfrm>
            <a:custGeom>
              <a:avLst/>
              <a:gdLst>
                <a:gd name="T0" fmla="*/ 5 w 24"/>
                <a:gd name="T1" fmla="*/ 0 h 81"/>
                <a:gd name="T2" fmla="*/ 0 w 24"/>
                <a:gd name="T3" fmla="*/ 78 h 81"/>
                <a:gd name="T4" fmla="*/ 20 w 24"/>
                <a:gd name="T5" fmla="*/ 81 h 81"/>
                <a:gd name="T6" fmla="*/ 24 w 24"/>
                <a:gd name="T7" fmla="*/ 0 h 81"/>
                <a:gd name="T8" fmla="*/ 5 w 2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5" y="0"/>
                  </a:moveTo>
                  <a:lnTo>
                    <a:pt x="0" y="78"/>
                  </a:lnTo>
                  <a:lnTo>
                    <a:pt x="20" y="81"/>
                  </a:lnTo>
                  <a:lnTo>
                    <a:pt x="24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47" name="Freeform 1143"/>
            <p:cNvSpPr>
              <a:spLocks/>
            </p:cNvSpPr>
            <p:nvPr/>
          </p:nvSpPr>
          <p:spPr bwMode="auto">
            <a:xfrm>
              <a:off x="1494" y="3788"/>
              <a:ext cx="21" cy="7"/>
            </a:xfrm>
            <a:custGeom>
              <a:avLst/>
              <a:gdLst>
                <a:gd name="T0" fmla="*/ 2 w 42"/>
                <a:gd name="T1" fmla="*/ 0 h 15"/>
                <a:gd name="T2" fmla="*/ 0 w 42"/>
                <a:gd name="T3" fmla="*/ 13 h 15"/>
                <a:gd name="T4" fmla="*/ 40 w 42"/>
                <a:gd name="T5" fmla="*/ 15 h 15"/>
                <a:gd name="T6" fmla="*/ 42 w 42"/>
                <a:gd name="T7" fmla="*/ 2 h 15"/>
                <a:gd name="T8" fmla="*/ 2 w 4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">
                  <a:moveTo>
                    <a:pt x="2" y="0"/>
                  </a:moveTo>
                  <a:lnTo>
                    <a:pt x="0" y="13"/>
                  </a:lnTo>
                  <a:lnTo>
                    <a:pt x="40" y="15"/>
                  </a:lnTo>
                  <a:lnTo>
                    <a:pt x="4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48" name="Freeform 1144"/>
            <p:cNvSpPr>
              <a:spLocks/>
            </p:cNvSpPr>
            <p:nvPr/>
          </p:nvSpPr>
          <p:spPr bwMode="auto">
            <a:xfrm>
              <a:off x="1509" y="3551"/>
              <a:ext cx="7" cy="19"/>
            </a:xfrm>
            <a:custGeom>
              <a:avLst/>
              <a:gdLst>
                <a:gd name="T0" fmla="*/ 4 w 14"/>
                <a:gd name="T1" fmla="*/ 38 h 38"/>
                <a:gd name="T2" fmla="*/ 4 w 14"/>
                <a:gd name="T3" fmla="*/ 28 h 38"/>
                <a:gd name="T4" fmla="*/ 0 w 14"/>
                <a:gd name="T5" fmla="*/ 19 h 38"/>
                <a:gd name="T6" fmla="*/ 0 w 14"/>
                <a:gd name="T7" fmla="*/ 11 h 38"/>
                <a:gd name="T8" fmla="*/ 5 w 14"/>
                <a:gd name="T9" fmla="*/ 5 h 38"/>
                <a:gd name="T10" fmla="*/ 9 w 14"/>
                <a:gd name="T11" fmla="*/ 3 h 38"/>
                <a:gd name="T12" fmla="*/ 14 w 1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8">
                  <a:moveTo>
                    <a:pt x="4" y="38"/>
                  </a:moveTo>
                  <a:lnTo>
                    <a:pt x="4" y="28"/>
                  </a:lnTo>
                  <a:lnTo>
                    <a:pt x="0" y="19"/>
                  </a:lnTo>
                  <a:lnTo>
                    <a:pt x="0" y="11"/>
                  </a:lnTo>
                  <a:lnTo>
                    <a:pt x="5" y="5"/>
                  </a:lnTo>
                  <a:lnTo>
                    <a:pt x="9" y="3"/>
                  </a:lnTo>
                  <a:lnTo>
                    <a:pt x="1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49" name="Freeform 1145"/>
            <p:cNvSpPr>
              <a:spLocks/>
            </p:cNvSpPr>
            <p:nvPr/>
          </p:nvSpPr>
          <p:spPr bwMode="auto">
            <a:xfrm>
              <a:off x="1516" y="3551"/>
              <a:ext cx="8" cy="19"/>
            </a:xfrm>
            <a:custGeom>
              <a:avLst/>
              <a:gdLst>
                <a:gd name="T0" fmla="*/ 6 w 15"/>
                <a:gd name="T1" fmla="*/ 38 h 38"/>
                <a:gd name="T2" fmla="*/ 6 w 15"/>
                <a:gd name="T3" fmla="*/ 28 h 38"/>
                <a:gd name="T4" fmla="*/ 11 w 15"/>
                <a:gd name="T5" fmla="*/ 24 h 38"/>
                <a:gd name="T6" fmla="*/ 13 w 15"/>
                <a:gd name="T7" fmla="*/ 20 h 38"/>
                <a:gd name="T8" fmla="*/ 15 w 15"/>
                <a:gd name="T9" fmla="*/ 13 h 38"/>
                <a:gd name="T10" fmla="*/ 13 w 15"/>
                <a:gd name="T11" fmla="*/ 10 h 38"/>
                <a:gd name="T12" fmla="*/ 11 w 15"/>
                <a:gd name="T13" fmla="*/ 6 h 38"/>
                <a:gd name="T14" fmla="*/ 0 w 15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8">
                  <a:moveTo>
                    <a:pt x="6" y="38"/>
                  </a:moveTo>
                  <a:lnTo>
                    <a:pt x="6" y="28"/>
                  </a:lnTo>
                  <a:lnTo>
                    <a:pt x="11" y="24"/>
                  </a:lnTo>
                  <a:lnTo>
                    <a:pt x="13" y="20"/>
                  </a:lnTo>
                  <a:lnTo>
                    <a:pt x="15" y="13"/>
                  </a:lnTo>
                  <a:lnTo>
                    <a:pt x="13" y="10"/>
                  </a:lnTo>
                  <a:lnTo>
                    <a:pt x="11" y="6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50" name="Line 1146"/>
            <p:cNvSpPr>
              <a:spLocks noChangeShapeType="1"/>
            </p:cNvSpPr>
            <p:nvPr/>
          </p:nvSpPr>
          <p:spPr bwMode="auto">
            <a:xfrm>
              <a:off x="1502" y="3575"/>
              <a:ext cx="26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51" name="Line 1147"/>
            <p:cNvSpPr>
              <a:spLocks noChangeShapeType="1"/>
            </p:cNvSpPr>
            <p:nvPr/>
          </p:nvSpPr>
          <p:spPr bwMode="auto">
            <a:xfrm>
              <a:off x="1496" y="3743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52" name="Freeform 1148"/>
            <p:cNvSpPr>
              <a:spLocks/>
            </p:cNvSpPr>
            <p:nvPr/>
          </p:nvSpPr>
          <p:spPr bwMode="auto">
            <a:xfrm>
              <a:off x="1496" y="3570"/>
              <a:ext cx="32" cy="178"/>
            </a:xfrm>
            <a:custGeom>
              <a:avLst/>
              <a:gdLst>
                <a:gd name="T0" fmla="*/ 14 w 65"/>
                <a:gd name="T1" fmla="*/ 0 h 356"/>
                <a:gd name="T2" fmla="*/ 0 w 65"/>
                <a:gd name="T3" fmla="*/ 353 h 356"/>
                <a:gd name="T4" fmla="*/ 43 w 65"/>
                <a:gd name="T5" fmla="*/ 356 h 356"/>
                <a:gd name="T6" fmla="*/ 65 w 65"/>
                <a:gd name="T7" fmla="*/ 2 h 356"/>
                <a:gd name="T8" fmla="*/ 14 w 65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56">
                  <a:moveTo>
                    <a:pt x="14" y="0"/>
                  </a:moveTo>
                  <a:lnTo>
                    <a:pt x="0" y="353"/>
                  </a:lnTo>
                  <a:lnTo>
                    <a:pt x="43" y="356"/>
                  </a:lnTo>
                  <a:lnTo>
                    <a:pt x="65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53" name="Freeform 1149"/>
            <p:cNvSpPr>
              <a:spLocks/>
            </p:cNvSpPr>
            <p:nvPr/>
          </p:nvSpPr>
          <p:spPr bwMode="auto">
            <a:xfrm>
              <a:off x="1520" y="3747"/>
              <a:ext cx="13" cy="41"/>
            </a:xfrm>
            <a:custGeom>
              <a:avLst/>
              <a:gdLst>
                <a:gd name="T0" fmla="*/ 9 w 27"/>
                <a:gd name="T1" fmla="*/ 0 h 81"/>
                <a:gd name="T2" fmla="*/ 0 w 27"/>
                <a:gd name="T3" fmla="*/ 81 h 81"/>
                <a:gd name="T4" fmla="*/ 20 w 27"/>
                <a:gd name="T5" fmla="*/ 81 h 81"/>
                <a:gd name="T6" fmla="*/ 27 w 27"/>
                <a:gd name="T7" fmla="*/ 3 h 81"/>
                <a:gd name="T8" fmla="*/ 9 w 2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1">
                  <a:moveTo>
                    <a:pt x="9" y="0"/>
                  </a:moveTo>
                  <a:lnTo>
                    <a:pt x="0" y="81"/>
                  </a:lnTo>
                  <a:lnTo>
                    <a:pt x="20" y="81"/>
                  </a:lnTo>
                  <a:lnTo>
                    <a:pt x="27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54" name="Freeform 1150"/>
            <p:cNvSpPr>
              <a:spLocks/>
            </p:cNvSpPr>
            <p:nvPr/>
          </p:nvSpPr>
          <p:spPr bwMode="auto">
            <a:xfrm>
              <a:off x="1514" y="3786"/>
              <a:ext cx="21" cy="9"/>
            </a:xfrm>
            <a:custGeom>
              <a:avLst/>
              <a:gdLst>
                <a:gd name="T0" fmla="*/ 2 w 43"/>
                <a:gd name="T1" fmla="*/ 0 h 17"/>
                <a:gd name="T2" fmla="*/ 0 w 43"/>
                <a:gd name="T3" fmla="*/ 15 h 17"/>
                <a:gd name="T4" fmla="*/ 43 w 43"/>
                <a:gd name="T5" fmla="*/ 17 h 17"/>
                <a:gd name="T6" fmla="*/ 43 w 43"/>
                <a:gd name="T7" fmla="*/ 4 h 17"/>
                <a:gd name="T8" fmla="*/ 2 w 4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7">
                  <a:moveTo>
                    <a:pt x="2" y="0"/>
                  </a:moveTo>
                  <a:lnTo>
                    <a:pt x="0" y="15"/>
                  </a:lnTo>
                  <a:lnTo>
                    <a:pt x="43" y="17"/>
                  </a:lnTo>
                  <a:lnTo>
                    <a:pt x="43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55" name="Freeform 1151"/>
            <p:cNvSpPr>
              <a:spLocks/>
            </p:cNvSpPr>
            <p:nvPr/>
          </p:nvSpPr>
          <p:spPr bwMode="auto">
            <a:xfrm>
              <a:off x="1535" y="3552"/>
              <a:ext cx="8" cy="18"/>
            </a:xfrm>
            <a:custGeom>
              <a:avLst/>
              <a:gdLst>
                <a:gd name="T0" fmla="*/ 7 w 17"/>
                <a:gd name="T1" fmla="*/ 36 h 36"/>
                <a:gd name="T2" fmla="*/ 7 w 17"/>
                <a:gd name="T3" fmla="*/ 26 h 36"/>
                <a:gd name="T4" fmla="*/ 4 w 17"/>
                <a:gd name="T5" fmla="*/ 21 h 36"/>
                <a:gd name="T6" fmla="*/ 2 w 17"/>
                <a:gd name="T7" fmla="*/ 16 h 36"/>
                <a:gd name="T8" fmla="*/ 0 w 17"/>
                <a:gd name="T9" fmla="*/ 13 h 36"/>
                <a:gd name="T10" fmla="*/ 2 w 17"/>
                <a:gd name="T11" fmla="*/ 9 h 36"/>
                <a:gd name="T12" fmla="*/ 7 w 17"/>
                <a:gd name="T13" fmla="*/ 3 h 36"/>
                <a:gd name="T14" fmla="*/ 17 w 17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6">
                  <a:moveTo>
                    <a:pt x="7" y="36"/>
                  </a:moveTo>
                  <a:lnTo>
                    <a:pt x="7" y="26"/>
                  </a:lnTo>
                  <a:lnTo>
                    <a:pt x="4" y="21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2" y="9"/>
                  </a:lnTo>
                  <a:lnTo>
                    <a:pt x="7" y="3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56" name="Freeform 1152"/>
            <p:cNvSpPr>
              <a:spLocks/>
            </p:cNvSpPr>
            <p:nvPr/>
          </p:nvSpPr>
          <p:spPr bwMode="auto">
            <a:xfrm>
              <a:off x="1543" y="3552"/>
              <a:ext cx="7" cy="19"/>
            </a:xfrm>
            <a:custGeom>
              <a:avLst/>
              <a:gdLst>
                <a:gd name="T0" fmla="*/ 4 w 13"/>
                <a:gd name="T1" fmla="*/ 38 h 38"/>
                <a:gd name="T2" fmla="*/ 4 w 13"/>
                <a:gd name="T3" fmla="*/ 26 h 38"/>
                <a:gd name="T4" fmla="*/ 9 w 13"/>
                <a:gd name="T5" fmla="*/ 22 h 38"/>
                <a:gd name="T6" fmla="*/ 11 w 13"/>
                <a:gd name="T7" fmla="*/ 18 h 38"/>
                <a:gd name="T8" fmla="*/ 13 w 13"/>
                <a:gd name="T9" fmla="*/ 11 h 38"/>
                <a:gd name="T10" fmla="*/ 9 w 13"/>
                <a:gd name="T11" fmla="*/ 4 h 38"/>
                <a:gd name="T12" fmla="*/ 0 w 1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8">
                  <a:moveTo>
                    <a:pt x="4" y="38"/>
                  </a:moveTo>
                  <a:lnTo>
                    <a:pt x="4" y="26"/>
                  </a:lnTo>
                  <a:lnTo>
                    <a:pt x="9" y="22"/>
                  </a:lnTo>
                  <a:lnTo>
                    <a:pt x="11" y="18"/>
                  </a:lnTo>
                  <a:lnTo>
                    <a:pt x="13" y="11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57" name="Line 1153"/>
            <p:cNvSpPr>
              <a:spLocks noChangeShapeType="1"/>
            </p:cNvSpPr>
            <p:nvPr/>
          </p:nvSpPr>
          <p:spPr bwMode="auto">
            <a:xfrm>
              <a:off x="1528" y="3575"/>
              <a:ext cx="26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58" name="Line 1154"/>
            <p:cNvSpPr>
              <a:spLocks noChangeShapeType="1"/>
            </p:cNvSpPr>
            <p:nvPr/>
          </p:nvSpPr>
          <p:spPr bwMode="auto">
            <a:xfrm>
              <a:off x="1517" y="3742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59" name="Freeform 1155"/>
            <p:cNvSpPr>
              <a:spLocks/>
            </p:cNvSpPr>
            <p:nvPr/>
          </p:nvSpPr>
          <p:spPr bwMode="auto">
            <a:xfrm>
              <a:off x="1517" y="3570"/>
              <a:ext cx="38" cy="178"/>
            </a:xfrm>
            <a:custGeom>
              <a:avLst/>
              <a:gdLst>
                <a:gd name="T0" fmla="*/ 22 w 75"/>
                <a:gd name="T1" fmla="*/ 0 h 356"/>
                <a:gd name="T2" fmla="*/ 0 w 75"/>
                <a:gd name="T3" fmla="*/ 353 h 356"/>
                <a:gd name="T4" fmla="*/ 44 w 75"/>
                <a:gd name="T5" fmla="*/ 356 h 356"/>
                <a:gd name="T6" fmla="*/ 75 w 75"/>
                <a:gd name="T7" fmla="*/ 4 h 356"/>
                <a:gd name="T8" fmla="*/ 22 w 75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6">
                  <a:moveTo>
                    <a:pt x="22" y="0"/>
                  </a:moveTo>
                  <a:lnTo>
                    <a:pt x="0" y="353"/>
                  </a:lnTo>
                  <a:lnTo>
                    <a:pt x="44" y="356"/>
                  </a:lnTo>
                  <a:lnTo>
                    <a:pt x="75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60" name="Freeform 1156"/>
            <p:cNvSpPr>
              <a:spLocks/>
            </p:cNvSpPr>
            <p:nvPr/>
          </p:nvSpPr>
          <p:spPr bwMode="auto">
            <a:xfrm>
              <a:off x="1542" y="3747"/>
              <a:ext cx="13" cy="42"/>
            </a:xfrm>
            <a:custGeom>
              <a:avLst/>
              <a:gdLst>
                <a:gd name="T0" fmla="*/ 7 w 27"/>
                <a:gd name="T1" fmla="*/ 0 h 84"/>
                <a:gd name="T2" fmla="*/ 0 w 27"/>
                <a:gd name="T3" fmla="*/ 81 h 84"/>
                <a:gd name="T4" fmla="*/ 20 w 27"/>
                <a:gd name="T5" fmla="*/ 84 h 84"/>
                <a:gd name="T6" fmla="*/ 27 w 27"/>
                <a:gd name="T7" fmla="*/ 3 h 84"/>
                <a:gd name="T8" fmla="*/ 7 w 27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4">
                  <a:moveTo>
                    <a:pt x="7" y="0"/>
                  </a:moveTo>
                  <a:lnTo>
                    <a:pt x="0" y="81"/>
                  </a:lnTo>
                  <a:lnTo>
                    <a:pt x="20" y="84"/>
                  </a:lnTo>
                  <a:lnTo>
                    <a:pt x="27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61" name="Freeform 1157"/>
            <p:cNvSpPr>
              <a:spLocks/>
            </p:cNvSpPr>
            <p:nvPr/>
          </p:nvSpPr>
          <p:spPr bwMode="auto">
            <a:xfrm>
              <a:off x="1535" y="3786"/>
              <a:ext cx="22" cy="9"/>
            </a:xfrm>
            <a:custGeom>
              <a:avLst/>
              <a:gdLst>
                <a:gd name="T0" fmla="*/ 3 w 43"/>
                <a:gd name="T1" fmla="*/ 0 h 17"/>
                <a:gd name="T2" fmla="*/ 0 w 43"/>
                <a:gd name="T3" fmla="*/ 12 h 17"/>
                <a:gd name="T4" fmla="*/ 41 w 43"/>
                <a:gd name="T5" fmla="*/ 17 h 17"/>
                <a:gd name="T6" fmla="*/ 43 w 43"/>
                <a:gd name="T7" fmla="*/ 4 h 17"/>
                <a:gd name="T8" fmla="*/ 3 w 4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7">
                  <a:moveTo>
                    <a:pt x="3" y="0"/>
                  </a:moveTo>
                  <a:lnTo>
                    <a:pt x="0" y="12"/>
                  </a:lnTo>
                  <a:lnTo>
                    <a:pt x="41" y="17"/>
                  </a:lnTo>
                  <a:lnTo>
                    <a:pt x="43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62" name="Freeform 1158"/>
            <p:cNvSpPr>
              <a:spLocks/>
            </p:cNvSpPr>
            <p:nvPr/>
          </p:nvSpPr>
          <p:spPr bwMode="auto">
            <a:xfrm>
              <a:off x="1562" y="3552"/>
              <a:ext cx="7" cy="18"/>
            </a:xfrm>
            <a:custGeom>
              <a:avLst/>
              <a:gdLst>
                <a:gd name="T0" fmla="*/ 4 w 15"/>
                <a:gd name="T1" fmla="*/ 36 h 36"/>
                <a:gd name="T2" fmla="*/ 4 w 15"/>
                <a:gd name="T3" fmla="*/ 26 h 36"/>
                <a:gd name="T4" fmla="*/ 0 w 15"/>
                <a:gd name="T5" fmla="*/ 17 h 36"/>
                <a:gd name="T6" fmla="*/ 0 w 15"/>
                <a:gd name="T7" fmla="*/ 9 h 36"/>
                <a:gd name="T8" fmla="*/ 5 w 15"/>
                <a:gd name="T9" fmla="*/ 3 h 36"/>
                <a:gd name="T10" fmla="*/ 15 w 1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6">
                  <a:moveTo>
                    <a:pt x="4" y="36"/>
                  </a:moveTo>
                  <a:lnTo>
                    <a:pt x="4" y="26"/>
                  </a:lnTo>
                  <a:lnTo>
                    <a:pt x="0" y="17"/>
                  </a:lnTo>
                  <a:lnTo>
                    <a:pt x="0" y="9"/>
                  </a:lnTo>
                  <a:lnTo>
                    <a:pt x="5" y="3"/>
                  </a:lnTo>
                  <a:lnTo>
                    <a:pt x="1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63" name="Freeform 1159"/>
            <p:cNvSpPr>
              <a:spLocks/>
            </p:cNvSpPr>
            <p:nvPr/>
          </p:nvSpPr>
          <p:spPr bwMode="auto">
            <a:xfrm>
              <a:off x="1569" y="3552"/>
              <a:ext cx="7" cy="19"/>
            </a:xfrm>
            <a:custGeom>
              <a:avLst/>
              <a:gdLst>
                <a:gd name="T0" fmla="*/ 6 w 13"/>
                <a:gd name="T1" fmla="*/ 38 h 38"/>
                <a:gd name="T2" fmla="*/ 6 w 13"/>
                <a:gd name="T3" fmla="*/ 26 h 38"/>
                <a:gd name="T4" fmla="*/ 10 w 13"/>
                <a:gd name="T5" fmla="*/ 23 h 38"/>
                <a:gd name="T6" fmla="*/ 12 w 13"/>
                <a:gd name="T7" fmla="*/ 19 h 38"/>
                <a:gd name="T8" fmla="*/ 13 w 13"/>
                <a:gd name="T9" fmla="*/ 11 h 38"/>
                <a:gd name="T10" fmla="*/ 12 w 13"/>
                <a:gd name="T11" fmla="*/ 8 h 38"/>
                <a:gd name="T12" fmla="*/ 10 w 13"/>
                <a:gd name="T13" fmla="*/ 6 h 38"/>
                <a:gd name="T14" fmla="*/ 5 w 13"/>
                <a:gd name="T15" fmla="*/ 3 h 38"/>
                <a:gd name="T16" fmla="*/ 0 w 13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8">
                  <a:moveTo>
                    <a:pt x="6" y="38"/>
                  </a:moveTo>
                  <a:lnTo>
                    <a:pt x="6" y="26"/>
                  </a:lnTo>
                  <a:lnTo>
                    <a:pt x="10" y="23"/>
                  </a:lnTo>
                  <a:lnTo>
                    <a:pt x="12" y="19"/>
                  </a:lnTo>
                  <a:lnTo>
                    <a:pt x="13" y="11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64" name="Line 1160"/>
            <p:cNvSpPr>
              <a:spLocks noChangeShapeType="1"/>
            </p:cNvSpPr>
            <p:nvPr/>
          </p:nvSpPr>
          <p:spPr bwMode="auto">
            <a:xfrm>
              <a:off x="1554" y="3575"/>
              <a:ext cx="26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65" name="Line 1161"/>
            <p:cNvSpPr>
              <a:spLocks noChangeShapeType="1"/>
            </p:cNvSpPr>
            <p:nvPr/>
          </p:nvSpPr>
          <p:spPr bwMode="auto">
            <a:xfrm>
              <a:off x="1540" y="3742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66" name="Freeform 1162"/>
            <p:cNvSpPr>
              <a:spLocks/>
            </p:cNvSpPr>
            <p:nvPr/>
          </p:nvSpPr>
          <p:spPr bwMode="auto">
            <a:xfrm>
              <a:off x="1539" y="3570"/>
              <a:ext cx="42" cy="178"/>
            </a:xfrm>
            <a:custGeom>
              <a:avLst/>
              <a:gdLst>
                <a:gd name="T0" fmla="*/ 31 w 84"/>
                <a:gd name="T1" fmla="*/ 0 h 356"/>
                <a:gd name="T2" fmla="*/ 0 w 84"/>
                <a:gd name="T3" fmla="*/ 353 h 356"/>
                <a:gd name="T4" fmla="*/ 42 w 84"/>
                <a:gd name="T5" fmla="*/ 356 h 356"/>
                <a:gd name="T6" fmla="*/ 84 w 84"/>
                <a:gd name="T7" fmla="*/ 4 h 356"/>
                <a:gd name="T8" fmla="*/ 31 w 84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6">
                  <a:moveTo>
                    <a:pt x="31" y="0"/>
                  </a:moveTo>
                  <a:lnTo>
                    <a:pt x="0" y="353"/>
                  </a:lnTo>
                  <a:lnTo>
                    <a:pt x="42" y="356"/>
                  </a:lnTo>
                  <a:lnTo>
                    <a:pt x="84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67" name="Freeform 1163"/>
            <p:cNvSpPr>
              <a:spLocks/>
            </p:cNvSpPr>
            <p:nvPr/>
          </p:nvSpPr>
          <p:spPr bwMode="auto">
            <a:xfrm>
              <a:off x="1584" y="3746"/>
              <a:ext cx="15" cy="42"/>
            </a:xfrm>
            <a:custGeom>
              <a:avLst/>
              <a:gdLst>
                <a:gd name="T0" fmla="*/ 12 w 31"/>
                <a:gd name="T1" fmla="*/ 0 h 83"/>
                <a:gd name="T2" fmla="*/ 0 w 31"/>
                <a:gd name="T3" fmla="*/ 81 h 83"/>
                <a:gd name="T4" fmla="*/ 19 w 31"/>
                <a:gd name="T5" fmla="*/ 83 h 83"/>
                <a:gd name="T6" fmla="*/ 31 w 31"/>
                <a:gd name="T7" fmla="*/ 2 h 83"/>
                <a:gd name="T8" fmla="*/ 12 w 3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3">
                  <a:moveTo>
                    <a:pt x="12" y="0"/>
                  </a:moveTo>
                  <a:lnTo>
                    <a:pt x="0" y="81"/>
                  </a:lnTo>
                  <a:lnTo>
                    <a:pt x="19" y="83"/>
                  </a:lnTo>
                  <a:lnTo>
                    <a:pt x="31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68" name="Freeform 1164"/>
            <p:cNvSpPr>
              <a:spLocks/>
            </p:cNvSpPr>
            <p:nvPr/>
          </p:nvSpPr>
          <p:spPr bwMode="auto">
            <a:xfrm>
              <a:off x="1577" y="3785"/>
              <a:ext cx="21" cy="10"/>
            </a:xfrm>
            <a:custGeom>
              <a:avLst/>
              <a:gdLst>
                <a:gd name="T0" fmla="*/ 2 w 41"/>
                <a:gd name="T1" fmla="*/ 0 h 20"/>
                <a:gd name="T2" fmla="*/ 0 w 41"/>
                <a:gd name="T3" fmla="*/ 13 h 20"/>
                <a:gd name="T4" fmla="*/ 41 w 41"/>
                <a:gd name="T5" fmla="*/ 20 h 20"/>
                <a:gd name="T6" fmla="*/ 41 w 41"/>
                <a:gd name="T7" fmla="*/ 7 h 20"/>
                <a:gd name="T8" fmla="*/ 2 w 4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0">
                  <a:moveTo>
                    <a:pt x="2" y="0"/>
                  </a:moveTo>
                  <a:lnTo>
                    <a:pt x="0" y="13"/>
                  </a:lnTo>
                  <a:lnTo>
                    <a:pt x="41" y="20"/>
                  </a:lnTo>
                  <a:lnTo>
                    <a:pt x="41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69" name="Freeform 1165"/>
            <p:cNvSpPr>
              <a:spLocks/>
            </p:cNvSpPr>
            <p:nvPr/>
          </p:nvSpPr>
          <p:spPr bwMode="auto">
            <a:xfrm>
              <a:off x="1615" y="3552"/>
              <a:ext cx="8" cy="18"/>
            </a:xfrm>
            <a:custGeom>
              <a:avLst/>
              <a:gdLst>
                <a:gd name="T0" fmla="*/ 2 w 17"/>
                <a:gd name="T1" fmla="*/ 36 h 36"/>
                <a:gd name="T2" fmla="*/ 4 w 17"/>
                <a:gd name="T3" fmla="*/ 26 h 36"/>
                <a:gd name="T4" fmla="*/ 0 w 17"/>
                <a:gd name="T5" fmla="*/ 17 h 36"/>
                <a:gd name="T6" fmla="*/ 0 w 17"/>
                <a:gd name="T7" fmla="*/ 9 h 36"/>
                <a:gd name="T8" fmla="*/ 6 w 17"/>
                <a:gd name="T9" fmla="*/ 3 h 36"/>
                <a:gd name="T10" fmla="*/ 17 w 1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2" y="36"/>
                  </a:moveTo>
                  <a:lnTo>
                    <a:pt x="4" y="26"/>
                  </a:lnTo>
                  <a:lnTo>
                    <a:pt x="0" y="17"/>
                  </a:lnTo>
                  <a:lnTo>
                    <a:pt x="0" y="9"/>
                  </a:lnTo>
                  <a:lnTo>
                    <a:pt x="6" y="3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70" name="Freeform 1166"/>
            <p:cNvSpPr>
              <a:spLocks/>
            </p:cNvSpPr>
            <p:nvPr/>
          </p:nvSpPr>
          <p:spPr bwMode="auto">
            <a:xfrm>
              <a:off x="1623" y="3552"/>
              <a:ext cx="6" cy="19"/>
            </a:xfrm>
            <a:custGeom>
              <a:avLst/>
              <a:gdLst>
                <a:gd name="T0" fmla="*/ 2 w 11"/>
                <a:gd name="T1" fmla="*/ 38 h 38"/>
                <a:gd name="T2" fmla="*/ 4 w 11"/>
                <a:gd name="T3" fmla="*/ 29 h 38"/>
                <a:gd name="T4" fmla="*/ 8 w 11"/>
                <a:gd name="T5" fmla="*/ 24 h 38"/>
                <a:gd name="T6" fmla="*/ 10 w 11"/>
                <a:gd name="T7" fmla="*/ 21 h 38"/>
                <a:gd name="T8" fmla="*/ 11 w 11"/>
                <a:gd name="T9" fmla="*/ 18 h 38"/>
                <a:gd name="T10" fmla="*/ 11 w 11"/>
                <a:gd name="T11" fmla="*/ 15 h 38"/>
                <a:gd name="T12" fmla="*/ 10 w 11"/>
                <a:gd name="T13" fmla="*/ 10 h 38"/>
                <a:gd name="T14" fmla="*/ 8 w 11"/>
                <a:gd name="T15" fmla="*/ 6 h 38"/>
                <a:gd name="T16" fmla="*/ 4 w 11"/>
                <a:gd name="T17" fmla="*/ 3 h 38"/>
                <a:gd name="T18" fmla="*/ 0 w 11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8">
                  <a:moveTo>
                    <a:pt x="2" y="38"/>
                  </a:moveTo>
                  <a:lnTo>
                    <a:pt x="4" y="29"/>
                  </a:lnTo>
                  <a:lnTo>
                    <a:pt x="8" y="24"/>
                  </a:lnTo>
                  <a:lnTo>
                    <a:pt x="10" y="21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0" y="10"/>
                  </a:lnTo>
                  <a:lnTo>
                    <a:pt x="8" y="6"/>
                  </a:lnTo>
                  <a:lnTo>
                    <a:pt x="4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71" name="Line 1167"/>
            <p:cNvSpPr>
              <a:spLocks noChangeShapeType="1"/>
            </p:cNvSpPr>
            <p:nvPr/>
          </p:nvSpPr>
          <p:spPr bwMode="auto">
            <a:xfrm>
              <a:off x="1606" y="3574"/>
              <a:ext cx="25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72" name="Line 1168"/>
            <p:cNvSpPr>
              <a:spLocks noChangeShapeType="1"/>
            </p:cNvSpPr>
            <p:nvPr/>
          </p:nvSpPr>
          <p:spPr bwMode="auto">
            <a:xfrm>
              <a:off x="1585" y="3741"/>
              <a:ext cx="2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73" name="Freeform 1169"/>
            <p:cNvSpPr>
              <a:spLocks/>
            </p:cNvSpPr>
            <p:nvPr/>
          </p:nvSpPr>
          <p:spPr bwMode="auto">
            <a:xfrm>
              <a:off x="1584" y="3569"/>
              <a:ext cx="49" cy="179"/>
            </a:xfrm>
            <a:custGeom>
              <a:avLst/>
              <a:gdLst>
                <a:gd name="T0" fmla="*/ 48 w 98"/>
                <a:gd name="T1" fmla="*/ 0 h 359"/>
                <a:gd name="T2" fmla="*/ 0 w 98"/>
                <a:gd name="T3" fmla="*/ 351 h 359"/>
                <a:gd name="T4" fmla="*/ 41 w 98"/>
                <a:gd name="T5" fmla="*/ 359 h 359"/>
                <a:gd name="T6" fmla="*/ 98 w 98"/>
                <a:gd name="T7" fmla="*/ 7 h 359"/>
                <a:gd name="T8" fmla="*/ 48 w 98"/>
                <a:gd name="T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59">
                  <a:moveTo>
                    <a:pt x="48" y="0"/>
                  </a:moveTo>
                  <a:lnTo>
                    <a:pt x="0" y="351"/>
                  </a:lnTo>
                  <a:lnTo>
                    <a:pt x="41" y="359"/>
                  </a:lnTo>
                  <a:lnTo>
                    <a:pt x="98" y="7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74" name="Freeform 1170"/>
            <p:cNvSpPr>
              <a:spLocks/>
            </p:cNvSpPr>
            <p:nvPr/>
          </p:nvSpPr>
          <p:spPr bwMode="auto">
            <a:xfrm>
              <a:off x="1562" y="3747"/>
              <a:ext cx="14" cy="41"/>
            </a:xfrm>
            <a:custGeom>
              <a:avLst/>
              <a:gdLst>
                <a:gd name="T0" fmla="*/ 12 w 28"/>
                <a:gd name="T1" fmla="*/ 0 h 81"/>
                <a:gd name="T2" fmla="*/ 0 w 28"/>
                <a:gd name="T3" fmla="*/ 79 h 81"/>
                <a:gd name="T4" fmla="*/ 19 w 28"/>
                <a:gd name="T5" fmla="*/ 81 h 81"/>
                <a:gd name="T6" fmla="*/ 28 w 28"/>
                <a:gd name="T7" fmla="*/ 3 h 81"/>
                <a:gd name="T8" fmla="*/ 12 w 2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1">
                  <a:moveTo>
                    <a:pt x="12" y="0"/>
                  </a:moveTo>
                  <a:lnTo>
                    <a:pt x="0" y="79"/>
                  </a:lnTo>
                  <a:lnTo>
                    <a:pt x="19" y="81"/>
                  </a:lnTo>
                  <a:lnTo>
                    <a:pt x="28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75" name="Freeform 1171"/>
            <p:cNvSpPr>
              <a:spLocks/>
            </p:cNvSpPr>
            <p:nvPr/>
          </p:nvSpPr>
          <p:spPr bwMode="auto">
            <a:xfrm>
              <a:off x="1556" y="3786"/>
              <a:ext cx="21" cy="9"/>
            </a:xfrm>
            <a:custGeom>
              <a:avLst/>
              <a:gdLst>
                <a:gd name="T0" fmla="*/ 2 w 43"/>
                <a:gd name="T1" fmla="*/ 0 h 17"/>
                <a:gd name="T2" fmla="*/ 0 w 43"/>
                <a:gd name="T3" fmla="*/ 10 h 17"/>
                <a:gd name="T4" fmla="*/ 43 w 43"/>
                <a:gd name="T5" fmla="*/ 17 h 17"/>
                <a:gd name="T6" fmla="*/ 43 w 43"/>
                <a:gd name="T7" fmla="*/ 4 h 17"/>
                <a:gd name="T8" fmla="*/ 2 w 4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7">
                  <a:moveTo>
                    <a:pt x="2" y="0"/>
                  </a:moveTo>
                  <a:lnTo>
                    <a:pt x="0" y="10"/>
                  </a:lnTo>
                  <a:lnTo>
                    <a:pt x="43" y="17"/>
                  </a:lnTo>
                  <a:lnTo>
                    <a:pt x="43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76" name="Freeform 1172"/>
            <p:cNvSpPr>
              <a:spLocks/>
            </p:cNvSpPr>
            <p:nvPr/>
          </p:nvSpPr>
          <p:spPr bwMode="auto">
            <a:xfrm>
              <a:off x="1588" y="3552"/>
              <a:ext cx="9" cy="18"/>
            </a:xfrm>
            <a:custGeom>
              <a:avLst/>
              <a:gdLst>
                <a:gd name="T0" fmla="*/ 2 w 17"/>
                <a:gd name="T1" fmla="*/ 36 h 36"/>
                <a:gd name="T2" fmla="*/ 4 w 17"/>
                <a:gd name="T3" fmla="*/ 26 h 36"/>
                <a:gd name="T4" fmla="*/ 0 w 17"/>
                <a:gd name="T5" fmla="*/ 17 h 36"/>
                <a:gd name="T6" fmla="*/ 0 w 17"/>
                <a:gd name="T7" fmla="*/ 9 h 36"/>
                <a:gd name="T8" fmla="*/ 5 w 17"/>
                <a:gd name="T9" fmla="*/ 3 h 36"/>
                <a:gd name="T10" fmla="*/ 10 w 17"/>
                <a:gd name="T11" fmla="*/ 2 h 36"/>
                <a:gd name="T12" fmla="*/ 17 w 17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6">
                  <a:moveTo>
                    <a:pt x="2" y="36"/>
                  </a:moveTo>
                  <a:lnTo>
                    <a:pt x="4" y="26"/>
                  </a:lnTo>
                  <a:lnTo>
                    <a:pt x="0" y="17"/>
                  </a:lnTo>
                  <a:lnTo>
                    <a:pt x="0" y="9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77" name="Freeform 1173"/>
            <p:cNvSpPr>
              <a:spLocks/>
            </p:cNvSpPr>
            <p:nvPr/>
          </p:nvSpPr>
          <p:spPr bwMode="auto">
            <a:xfrm>
              <a:off x="1597" y="3552"/>
              <a:ext cx="6" cy="19"/>
            </a:xfrm>
            <a:custGeom>
              <a:avLst/>
              <a:gdLst>
                <a:gd name="T0" fmla="*/ 2 w 11"/>
                <a:gd name="T1" fmla="*/ 38 h 38"/>
                <a:gd name="T2" fmla="*/ 2 w 11"/>
                <a:gd name="T3" fmla="*/ 29 h 38"/>
                <a:gd name="T4" fmla="*/ 7 w 11"/>
                <a:gd name="T5" fmla="*/ 24 h 38"/>
                <a:gd name="T6" fmla="*/ 9 w 11"/>
                <a:gd name="T7" fmla="*/ 21 h 38"/>
                <a:gd name="T8" fmla="*/ 11 w 11"/>
                <a:gd name="T9" fmla="*/ 11 h 38"/>
                <a:gd name="T10" fmla="*/ 8 w 11"/>
                <a:gd name="T11" fmla="*/ 6 h 38"/>
                <a:gd name="T12" fmla="*/ 0 w 1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8">
                  <a:moveTo>
                    <a:pt x="2" y="38"/>
                  </a:moveTo>
                  <a:lnTo>
                    <a:pt x="2" y="29"/>
                  </a:lnTo>
                  <a:lnTo>
                    <a:pt x="7" y="24"/>
                  </a:lnTo>
                  <a:lnTo>
                    <a:pt x="9" y="21"/>
                  </a:lnTo>
                  <a:lnTo>
                    <a:pt x="11" y="11"/>
                  </a:lnTo>
                  <a:lnTo>
                    <a:pt x="8" y="6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78" name="Line 1174"/>
            <p:cNvSpPr>
              <a:spLocks noChangeShapeType="1"/>
            </p:cNvSpPr>
            <p:nvPr/>
          </p:nvSpPr>
          <p:spPr bwMode="auto">
            <a:xfrm>
              <a:off x="1580" y="3575"/>
              <a:ext cx="26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79" name="Line 1175"/>
            <p:cNvSpPr>
              <a:spLocks noChangeShapeType="1"/>
            </p:cNvSpPr>
            <p:nvPr/>
          </p:nvSpPr>
          <p:spPr bwMode="auto">
            <a:xfrm>
              <a:off x="1562" y="3741"/>
              <a:ext cx="22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80" name="Freeform 1176"/>
            <p:cNvSpPr>
              <a:spLocks/>
            </p:cNvSpPr>
            <p:nvPr/>
          </p:nvSpPr>
          <p:spPr bwMode="auto">
            <a:xfrm>
              <a:off x="1562" y="3570"/>
              <a:ext cx="44" cy="178"/>
            </a:xfrm>
            <a:custGeom>
              <a:avLst/>
              <a:gdLst>
                <a:gd name="T0" fmla="*/ 39 w 88"/>
                <a:gd name="T1" fmla="*/ 0 h 356"/>
                <a:gd name="T2" fmla="*/ 0 w 88"/>
                <a:gd name="T3" fmla="*/ 350 h 356"/>
                <a:gd name="T4" fmla="*/ 43 w 88"/>
                <a:gd name="T5" fmla="*/ 356 h 356"/>
                <a:gd name="T6" fmla="*/ 88 w 88"/>
                <a:gd name="T7" fmla="*/ 8 h 356"/>
                <a:gd name="T8" fmla="*/ 39 w 88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356">
                  <a:moveTo>
                    <a:pt x="39" y="0"/>
                  </a:moveTo>
                  <a:lnTo>
                    <a:pt x="0" y="350"/>
                  </a:lnTo>
                  <a:lnTo>
                    <a:pt x="43" y="356"/>
                  </a:lnTo>
                  <a:lnTo>
                    <a:pt x="88" y="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81" name="Freeform 1177"/>
            <p:cNvSpPr>
              <a:spLocks/>
            </p:cNvSpPr>
            <p:nvPr/>
          </p:nvSpPr>
          <p:spPr bwMode="auto">
            <a:xfrm>
              <a:off x="1626" y="3744"/>
              <a:ext cx="16" cy="42"/>
            </a:xfrm>
            <a:custGeom>
              <a:avLst/>
              <a:gdLst>
                <a:gd name="T0" fmla="*/ 17 w 34"/>
                <a:gd name="T1" fmla="*/ 0 h 84"/>
                <a:gd name="T2" fmla="*/ 0 w 34"/>
                <a:gd name="T3" fmla="*/ 79 h 84"/>
                <a:gd name="T4" fmla="*/ 19 w 34"/>
                <a:gd name="T5" fmla="*/ 84 h 84"/>
                <a:gd name="T6" fmla="*/ 34 w 34"/>
                <a:gd name="T7" fmla="*/ 5 h 84"/>
                <a:gd name="T8" fmla="*/ 17 w 34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4">
                  <a:moveTo>
                    <a:pt x="17" y="0"/>
                  </a:moveTo>
                  <a:lnTo>
                    <a:pt x="0" y="79"/>
                  </a:lnTo>
                  <a:lnTo>
                    <a:pt x="19" y="84"/>
                  </a:lnTo>
                  <a:lnTo>
                    <a:pt x="34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82" name="Freeform 1178"/>
            <p:cNvSpPr>
              <a:spLocks/>
            </p:cNvSpPr>
            <p:nvPr/>
          </p:nvSpPr>
          <p:spPr bwMode="auto">
            <a:xfrm>
              <a:off x="1619" y="3784"/>
              <a:ext cx="21" cy="10"/>
            </a:xfrm>
            <a:custGeom>
              <a:avLst/>
              <a:gdLst>
                <a:gd name="T0" fmla="*/ 2 w 41"/>
                <a:gd name="T1" fmla="*/ 0 h 20"/>
                <a:gd name="T2" fmla="*/ 0 w 41"/>
                <a:gd name="T3" fmla="*/ 13 h 20"/>
                <a:gd name="T4" fmla="*/ 39 w 41"/>
                <a:gd name="T5" fmla="*/ 20 h 20"/>
                <a:gd name="T6" fmla="*/ 41 w 41"/>
                <a:gd name="T7" fmla="*/ 7 h 20"/>
                <a:gd name="T8" fmla="*/ 2 w 4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0">
                  <a:moveTo>
                    <a:pt x="2" y="0"/>
                  </a:moveTo>
                  <a:lnTo>
                    <a:pt x="0" y="13"/>
                  </a:lnTo>
                  <a:lnTo>
                    <a:pt x="39" y="20"/>
                  </a:lnTo>
                  <a:lnTo>
                    <a:pt x="41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83" name="Freeform 1179"/>
            <p:cNvSpPr>
              <a:spLocks/>
            </p:cNvSpPr>
            <p:nvPr/>
          </p:nvSpPr>
          <p:spPr bwMode="auto">
            <a:xfrm>
              <a:off x="1668" y="3554"/>
              <a:ext cx="9" cy="17"/>
            </a:xfrm>
            <a:custGeom>
              <a:avLst/>
              <a:gdLst>
                <a:gd name="T0" fmla="*/ 2 w 18"/>
                <a:gd name="T1" fmla="*/ 36 h 36"/>
                <a:gd name="T2" fmla="*/ 4 w 18"/>
                <a:gd name="T3" fmla="*/ 27 h 36"/>
                <a:gd name="T4" fmla="*/ 2 w 18"/>
                <a:gd name="T5" fmla="*/ 21 h 36"/>
                <a:gd name="T6" fmla="*/ 1 w 18"/>
                <a:gd name="T7" fmla="*/ 16 h 36"/>
                <a:gd name="T8" fmla="*/ 0 w 18"/>
                <a:gd name="T9" fmla="*/ 9 h 36"/>
                <a:gd name="T10" fmla="*/ 8 w 18"/>
                <a:gd name="T11" fmla="*/ 4 h 36"/>
                <a:gd name="T12" fmla="*/ 12 w 18"/>
                <a:gd name="T13" fmla="*/ 1 h 36"/>
                <a:gd name="T14" fmla="*/ 18 w 18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6">
                  <a:moveTo>
                    <a:pt x="2" y="36"/>
                  </a:moveTo>
                  <a:lnTo>
                    <a:pt x="4" y="27"/>
                  </a:lnTo>
                  <a:lnTo>
                    <a:pt x="2" y="21"/>
                  </a:lnTo>
                  <a:lnTo>
                    <a:pt x="1" y="16"/>
                  </a:lnTo>
                  <a:lnTo>
                    <a:pt x="0" y="9"/>
                  </a:lnTo>
                  <a:lnTo>
                    <a:pt x="8" y="4"/>
                  </a:lnTo>
                  <a:lnTo>
                    <a:pt x="12" y="1"/>
                  </a:lnTo>
                  <a:lnTo>
                    <a:pt x="1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84" name="Freeform 1180"/>
            <p:cNvSpPr>
              <a:spLocks/>
            </p:cNvSpPr>
            <p:nvPr/>
          </p:nvSpPr>
          <p:spPr bwMode="auto">
            <a:xfrm>
              <a:off x="1677" y="3554"/>
              <a:ext cx="5" cy="20"/>
            </a:xfrm>
            <a:custGeom>
              <a:avLst/>
              <a:gdLst>
                <a:gd name="T0" fmla="*/ 0 w 10"/>
                <a:gd name="T1" fmla="*/ 42 h 42"/>
                <a:gd name="T2" fmla="*/ 2 w 10"/>
                <a:gd name="T3" fmla="*/ 29 h 42"/>
                <a:gd name="T4" fmla="*/ 9 w 10"/>
                <a:gd name="T5" fmla="*/ 22 h 42"/>
                <a:gd name="T6" fmla="*/ 10 w 10"/>
                <a:gd name="T7" fmla="*/ 19 h 42"/>
                <a:gd name="T8" fmla="*/ 10 w 10"/>
                <a:gd name="T9" fmla="*/ 15 h 42"/>
                <a:gd name="T10" fmla="*/ 8 w 10"/>
                <a:gd name="T11" fmla="*/ 7 h 42"/>
                <a:gd name="T12" fmla="*/ 5 w 10"/>
                <a:gd name="T13" fmla="*/ 4 h 42"/>
                <a:gd name="T14" fmla="*/ 0 w 10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2">
                  <a:moveTo>
                    <a:pt x="0" y="42"/>
                  </a:moveTo>
                  <a:lnTo>
                    <a:pt x="2" y="29"/>
                  </a:lnTo>
                  <a:lnTo>
                    <a:pt x="9" y="22"/>
                  </a:lnTo>
                  <a:lnTo>
                    <a:pt x="10" y="19"/>
                  </a:lnTo>
                  <a:lnTo>
                    <a:pt x="10" y="15"/>
                  </a:lnTo>
                  <a:lnTo>
                    <a:pt x="8" y="7"/>
                  </a:lnTo>
                  <a:lnTo>
                    <a:pt x="5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85" name="Line 1181"/>
            <p:cNvSpPr>
              <a:spLocks noChangeShapeType="1"/>
            </p:cNvSpPr>
            <p:nvPr/>
          </p:nvSpPr>
          <p:spPr bwMode="auto">
            <a:xfrm>
              <a:off x="1659" y="3574"/>
              <a:ext cx="26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86" name="Line 1182"/>
            <p:cNvSpPr>
              <a:spLocks noChangeShapeType="1"/>
            </p:cNvSpPr>
            <p:nvPr/>
          </p:nvSpPr>
          <p:spPr bwMode="auto">
            <a:xfrm>
              <a:off x="1628" y="3740"/>
              <a:ext cx="2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87" name="Freeform 1183"/>
            <p:cNvSpPr>
              <a:spLocks/>
            </p:cNvSpPr>
            <p:nvPr/>
          </p:nvSpPr>
          <p:spPr bwMode="auto">
            <a:xfrm>
              <a:off x="1627" y="3570"/>
              <a:ext cx="59" cy="178"/>
            </a:xfrm>
            <a:custGeom>
              <a:avLst/>
              <a:gdLst>
                <a:gd name="T0" fmla="*/ 67 w 117"/>
                <a:gd name="T1" fmla="*/ 0 h 356"/>
                <a:gd name="T2" fmla="*/ 0 w 117"/>
                <a:gd name="T3" fmla="*/ 348 h 356"/>
                <a:gd name="T4" fmla="*/ 42 w 117"/>
                <a:gd name="T5" fmla="*/ 356 h 356"/>
                <a:gd name="T6" fmla="*/ 117 w 117"/>
                <a:gd name="T7" fmla="*/ 10 h 356"/>
                <a:gd name="T8" fmla="*/ 67 w 117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356">
                  <a:moveTo>
                    <a:pt x="67" y="0"/>
                  </a:moveTo>
                  <a:lnTo>
                    <a:pt x="0" y="348"/>
                  </a:lnTo>
                  <a:lnTo>
                    <a:pt x="42" y="356"/>
                  </a:lnTo>
                  <a:lnTo>
                    <a:pt x="117" y="1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88" name="Freeform 1184"/>
            <p:cNvSpPr>
              <a:spLocks/>
            </p:cNvSpPr>
            <p:nvPr/>
          </p:nvSpPr>
          <p:spPr bwMode="auto">
            <a:xfrm>
              <a:off x="1604" y="3746"/>
              <a:ext cx="17" cy="40"/>
            </a:xfrm>
            <a:custGeom>
              <a:avLst/>
              <a:gdLst>
                <a:gd name="T0" fmla="*/ 15 w 33"/>
                <a:gd name="T1" fmla="*/ 0 h 81"/>
                <a:gd name="T2" fmla="*/ 0 w 33"/>
                <a:gd name="T3" fmla="*/ 78 h 81"/>
                <a:gd name="T4" fmla="*/ 19 w 33"/>
                <a:gd name="T5" fmla="*/ 81 h 81"/>
                <a:gd name="T6" fmla="*/ 33 w 33"/>
                <a:gd name="T7" fmla="*/ 2 h 81"/>
                <a:gd name="T8" fmla="*/ 15 w 3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1">
                  <a:moveTo>
                    <a:pt x="15" y="0"/>
                  </a:moveTo>
                  <a:lnTo>
                    <a:pt x="0" y="78"/>
                  </a:lnTo>
                  <a:lnTo>
                    <a:pt x="19" y="81"/>
                  </a:lnTo>
                  <a:lnTo>
                    <a:pt x="33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89" name="Freeform 1185"/>
            <p:cNvSpPr>
              <a:spLocks/>
            </p:cNvSpPr>
            <p:nvPr/>
          </p:nvSpPr>
          <p:spPr bwMode="auto">
            <a:xfrm>
              <a:off x="1599" y="3784"/>
              <a:ext cx="20" cy="10"/>
            </a:xfrm>
            <a:custGeom>
              <a:avLst/>
              <a:gdLst>
                <a:gd name="T0" fmla="*/ 3 w 41"/>
                <a:gd name="T1" fmla="*/ 0 h 20"/>
                <a:gd name="T2" fmla="*/ 0 w 41"/>
                <a:gd name="T3" fmla="*/ 13 h 20"/>
                <a:gd name="T4" fmla="*/ 38 w 41"/>
                <a:gd name="T5" fmla="*/ 20 h 20"/>
                <a:gd name="T6" fmla="*/ 41 w 41"/>
                <a:gd name="T7" fmla="*/ 7 h 20"/>
                <a:gd name="T8" fmla="*/ 3 w 4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0">
                  <a:moveTo>
                    <a:pt x="3" y="0"/>
                  </a:moveTo>
                  <a:lnTo>
                    <a:pt x="0" y="13"/>
                  </a:lnTo>
                  <a:lnTo>
                    <a:pt x="38" y="20"/>
                  </a:lnTo>
                  <a:lnTo>
                    <a:pt x="41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90" name="Freeform 1186"/>
            <p:cNvSpPr>
              <a:spLocks/>
            </p:cNvSpPr>
            <p:nvPr/>
          </p:nvSpPr>
          <p:spPr bwMode="auto">
            <a:xfrm>
              <a:off x="1641" y="3554"/>
              <a:ext cx="8" cy="17"/>
            </a:xfrm>
            <a:custGeom>
              <a:avLst/>
              <a:gdLst>
                <a:gd name="T0" fmla="*/ 2 w 16"/>
                <a:gd name="T1" fmla="*/ 36 h 36"/>
                <a:gd name="T2" fmla="*/ 4 w 16"/>
                <a:gd name="T3" fmla="*/ 27 h 36"/>
                <a:gd name="T4" fmla="*/ 2 w 16"/>
                <a:gd name="T5" fmla="*/ 21 h 36"/>
                <a:gd name="T6" fmla="*/ 1 w 16"/>
                <a:gd name="T7" fmla="*/ 15 h 36"/>
                <a:gd name="T8" fmla="*/ 0 w 16"/>
                <a:gd name="T9" fmla="*/ 7 h 36"/>
                <a:gd name="T10" fmla="*/ 6 w 16"/>
                <a:gd name="T11" fmla="*/ 2 h 36"/>
                <a:gd name="T12" fmla="*/ 16 w 1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6">
                  <a:moveTo>
                    <a:pt x="2" y="36"/>
                  </a:moveTo>
                  <a:lnTo>
                    <a:pt x="4" y="27"/>
                  </a:lnTo>
                  <a:lnTo>
                    <a:pt x="2" y="21"/>
                  </a:lnTo>
                  <a:lnTo>
                    <a:pt x="1" y="15"/>
                  </a:lnTo>
                  <a:lnTo>
                    <a:pt x="0" y="7"/>
                  </a:lnTo>
                  <a:lnTo>
                    <a:pt x="6" y="2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91" name="Freeform 1187"/>
            <p:cNvSpPr>
              <a:spLocks/>
            </p:cNvSpPr>
            <p:nvPr/>
          </p:nvSpPr>
          <p:spPr bwMode="auto">
            <a:xfrm>
              <a:off x="1649" y="3554"/>
              <a:ext cx="7" cy="19"/>
            </a:xfrm>
            <a:custGeom>
              <a:avLst/>
              <a:gdLst>
                <a:gd name="T0" fmla="*/ 2 w 12"/>
                <a:gd name="T1" fmla="*/ 38 h 38"/>
                <a:gd name="T2" fmla="*/ 2 w 12"/>
                <a:gd name="T3" fmla="*/ 29 h 38"/>
                <a:gd name="T4" fmla="*/ 8 w 12"/>
                <a:gd name="T5" fmla="*/ 24 h 38"/>
                <a:gd name="T6" fmla="*/ 11 w 12"/>
                <a:gd name="T7" fmla="*/ 21 h 38"/>
                <a:gd name="T8" fmla="*/ 12 w 12"/>
                <a:gd name="T9" fmla="*/ 17 h 38"/>
                <a:gd name="T10" fmla="*/ 12 w 12"/>
                <a:gd name="T11" fmla="*/ 13 h 38"/>
                <a:gd name="T12" fmla="*/ 10 w 12"/>
                <a:gd name="T13" fmla="*/ 5 h 38"/>
                <a:gd name="T14" fmla="*/ 7 w 12"/>
                <a:gd name="T15" fmla="*/ 2 h 38"/>
                <a:gd name="T16" fmla="*/ 0 w 12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8">
                  <a:moveTo>
                    <a:pt x="2" y="38"/>
                  </a:moveTo>
                  <a:lnTo>
                    <a:pt x="2" y="29"/>
                  </a:lnTo>
                  <a:lnTo>
                    <a:pt x="8" y="24"/>
                  </a:lnTo>
                  <a:lnTo>
                    <a:pt x="11" y="21"/>
                  </a:lnTo>
                  <a:lnTo>
                    <a:pt x="12" y="17"/>
                  </a:lnTo>
                  <a:lnTo>
                    <a:pt x="12" y="13"/>
                  </a:lnTo>
                  <a:lnTo>
                    <a:pt x="10" y="5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92" name="Line 1188"/>
            <p:cNvSpPr>
              <a:spLocks noChangeShapeType="1"/>
            </p:cNvSpPr>
            <p:nvPr/>
          </p:nvSpPr>
          <p:spPr bwMode="auto">
            <a:xfrm>
              <a:off x="1633" y="3574"/>
              <a:ext cx="25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93" name="Line 1189"/>
            <p:cNvSpPr>
              <a:spLocks noChangeShapeType="1"/>
            </p:cNvSpPr>
            <p:nvPr/>
          </p:nvSpPr>
          <p:spPr bwMode="auto">
            <a:xfrm>
              <a:off x="1606" y="3740"/>
              <a:ext cx="2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894" name="Freeform 1190"/>
            <p:cNvSpPr>
              <a:spLocks/>
            </p:cNvSpPr>
            <p:nvPr/>
          </p:nvSpPr>
          <p:spPr bwMode="auto">
            <a:xfrm>
              <a:off x="1605" y="3569"/>
              <a:ext cx="54" cy="179"/>
            </a:xfrm>
            <a:custGeom>
              <a:avLst/>
              <a:gdLst>
                <a:gd name="T0" fmla="*/ 58 w 108"/>
                <a:gd name="T1" fmla="*/ 0 h 359"/>
                <a:gd name="T2" fmla="*/ 0 w 108"/>
                <a:gd name="T3" fmla="*/ 351 h 359"/>
                <a:gd name="T4" fmla="*/ 44 w 108"/>
                <a:gd name="T5" fmla="*/ 359 h 359"/>
                <a:gd name="T6" fmla="*/ 108 w 108"/>
                <a:gd name="T7" fmla="*/ 11 h 359"/>
                <a:gd name="T8" fmla="*/ 58 w 108"/>
                <a:gd name="T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359">
                  <a:moveTo>
                    <a:pt x="58" y="0"/>
                  </a:moveTo>
                  <a:lnTo>
                    <a:pt x="0" y="351"/>
                  </a:lnTo>
                  <a:lnTo>
                    <a:pt x="44" y="359"/>
                  </a:lnTo>
                  <a:lnTo>
                    <a:pt x="108" y="1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95" name="Freeform 1191"/>
            <p:cNvSpPr>
              <a:spLocks/>
            </p:cNvSpPr>
            <p:nvPr/>
          </p:nvSpPr>
          <p:spPr bwMode="auto">
            <a:xfrm>
              <a:off x="1619" y="3783"/>
              <a:ext cx="21" cy="11"/>
            </a:xfrm>
            <a:custGeom>
              <a:avLst/>
              <a:gdLst>
                <a:gd name="T0" fmla="*/ 2 w 41"/>
                <a:gd name="T1" fmla="*/ 0 h 22"/>
                <a:gd name="T2" fmla="*/ 0 w 41"/>
                <a:gd name="T3" fmla="*/ 11 h 22"/>
                <a:gd name="T4" fmla="*/ 39 w 41"/>
                <a:gd name="T5" fmla="*/ 22 h 22"/>
                <a:gd name="T6" fmla="*/ 41 w 41"/>
                <a:gd name="T7" fmla="*/ 7 h 22"/>
                <a:gd name="T8" fmla="*/ 2 w 41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2">
                  <a:moveTo>
                    <a:pt x="2" y="0"/>
                  </a:moveTo>
                  <a:lnTo>
                    <a:pt x="0" y="11"/>
                  </a:lnTo>
                  <a:lnTo>
                    <a:pt x="39" y="22"/>
                  </a:lnTo>
                  <a:lnTo>
                    <a:pt x="41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96" name="Rectangle 1192"/>
            <p:cNvSpPr>
              <a:spLocks noChangeArrowheads="1"/>
            </p:cNvSpPr>
            <p:nvPr/>
          </p:nvSpPr>
          <p:spPr bwMode="auto">
            <a:xfrm>
              <a:off x="1274" y="3794"/>
              <a:ext cx="404" cy="2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97" name="Rectangle 1193"/>
            <p:cNvSpPr>
              <a:spLocks noChangeArrowheads="1"/>
            </p:cNvSpPr>
            <p:nvPr/>
          </p:nvSpPr>
          <p:spPr bwMode="auto">
            <a:xfrm>
              <a:off x="1705" y="3530"/>
              <a:ext cx="25" cy="2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98" name="Rectangle 1194"/>
            <p:cNvSpPr>
              <a:spLocks noChangeArrowheads="1"/>
            </p:cNvSpPr>
            <p:nvPr/>
          </p:nvSpPr>
          <p:spPr bwMode="auto">
            <a:xfrm>
              <a:off x="1210" y="3670"/>
              <a:ext cx="23" cy="4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899" name="Rectangle 1195"/>
            <p:cNvSpPr>
              <a:spLocks noChangeArrowheads="1"/>
            </p:cNvSpPr>
            <p:nvPr/>
          </p:nvSpPr>
          <p:spPr bwMode="auto">
            <a:xfrm>
              <a:off x="1053" y="3670"/>
              <a:ext cx="21" cy="4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00" name="Rectangle 1196"/>
            <p:cNvSpPr>
              <a:spLocks noChangeArrowheads="1"/>
            </p:cNvSpPr>
            <p:nvPr/>
          </p:nvSpPr>
          <p:spPr bwMode="auto">
            <a:xfrm>
              <a:off x="1111" y="3677"/>
              <a:ext cx="38" cy="3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01" name="Line 1197"/>
            <p:cNvSpPr>
              <a:spLocks noChangeShapeType="1"/>
            </p:cNvSpPr>
            <p:nvPr/>
          </p:nvSpPr>
          <p:spPr bwMode="auto">
            <a:xfrm flipH="1">
              <a:off x="1233" y="368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02" name="Line 1198"/>
            <p:cNvSpPr>
              <a:spLocks noChangeShapeType="1"/>
            </p:cNvSpPr>
            <p:nvPr/>
          </p:nvSpPr>
          <p:spPr bwMode="auto">
            <a:xfrm flipH="1">
              <a:off x="1233" y="3709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03" name="Line 1199"/>
            <p:cNvSpPr>
              <a:spLocks noChangeShapeType="1"/>
            </p:cNvSpPr>
            <p:nvPr/>
          </p:nvSpPr>
          <p:spPr bwMode="auto">
            <a:xfrm flipH="1">
              <a:off x="1149" y="3681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04" name="Line 1200"/>
            <p:cNvSpPr>
              <a:spLocks noChangeShapeType="1"/>
            </p:cNvSpPr>
            <p:nvPr/>
          </p:nvSpPr>
          <p:spPr bwMode="auto">
            <a:xfrm flipH="1">
              <a:off x="1149" y="3709"/>
              <a:ext cx="6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05" name="Line 1201"/>
            <p:cNvSpPr>
              <a:spLocks noChangeShapeType="1"/>
            </p:cNvSpPr>
            <p:nvPr/>
          </p:nvSpPr>
          <p:spPr bwMode="auto">
            <a:xfrm flipH="1">
              <a:off x="1076" y="3681"/>
              <a:ext cx="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06" name="Line 1202"/>
            <p:cNvSpPr>
              <a:spLocks noChangeShapeType="1"/>
            </p:cNvSpPr>
            <p:nvPr/>
          </p:nvSpPr>
          <p:spPr bwMode="auto">
            <a:xfrm flipH="1">
              <a:off x="1076" y="3709"/>
              <a:ext cx="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07" name="Rectangle 1203"/>
            <p:cNvSpPr>
              <a:spLocks noChangeArrowheads="1"/>
            </p:cNvSpPr>
            <p:nvPr/>
          </p:nvSpPr>
          <p:spPr bwMode="auto">
            <a:xfrm>
              <a:off x="1389" y="3824"/>
              <a:ext cx="12" cy="4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08" name="Rectangle 1204"/>
            <p:cNvSpPr>
              <a:spLocks noChangeArrowheads="1"/>
            </p:cNvSpPr>
            <p:nvPr/>
          </p:nvSpPr>
          <p:spPr bwMode="auto">
            <a:xfrm>
              <a:off x="1475" y="3824"/>
              <a:ext cx="12" cy="4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09" name="Rectangle 1205"/>
            <p:cNvSpPr>
              <a:spLocks noChangeArrowheads="1"/>
            </p:cNvSpPr>
            <p:nvPr/>
          </p:nvSpPr>
          <p:spPr bwMode="auto">
            <a:xfrm>
              <a:off x="1558" y="3824"/>
              <a:ext cx="12" cy="4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10" name="Rectangle 1206"/>
            <p:cNvSpPr>
              <a:spLocks noChangeArrowheads="1"/>
            </p:cNvSpPr>
            <p:nvPr/>
          </p:nvSpPr>
          <p:spPr bwMode="auto">
            <a:xfrm>
              <a:off x="1269" y="3854"/>
              <a:ext cx="120" cy="1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11" name="Rectangle 1207"/>
            <p:cNvSpPr>
              <a:spLocks noChangeArrowheads="1"/>
            </p:cNvSpPr>
            <p:nvPr/>
          </p:nvSpPr>
          <p:spPr bwMode="auto">
            <a:xfrm>
              <a:off x="1570" y="3854"/>
              <a:ext cx="120" cy="1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01912" name="Group 1208"/>
          <p:cNvGrpSpPr>
            <a:grpSpLocks/>
          </p:cNvGrpSpPr>
          <p:nvPr/>
        </p:nvGrpSpPr>
        <p:grpSpPr bwMode="auto">
          <a:xfrm>
            <a:off x="1433513" y="3076575"/>
            <a:ext cx="1955800" cy="3355975"/>
            <a:chOff x="903" y="1938"/>
            <a:chExt cx="1232" cy="2114"/>
          </a:xfrm>
        </p:grpSpPr>
        <p:sp>
          <p:nvSpPr>
            <p:cNvPr id="201913" name="Rectangle 1209"/>
            <p:cNvSpPr>
              <a:spLocks noChangeArrowheads="1"/>
            </p:cNvSpPr>
            <p:nvPr/>
          </p:nvSpPr>
          <p:spPr bwMode="auto">
            <a:xfrm>
              <a:off x="1281" y="3824"/>
              <a:ext cx="13" cy="21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14" name="Rectangle 1210"/>
            <p:cNvSpPr>
              <a:spLocks noChangeArrowheads="1"/>
            </p:cNvSpPr>
            <p:nvPr/>
          </p:nvSpPr>
          <p:spPr bwMode="auto">
            <a:xfrm>
              <a:off x="1269" y="3872"/>
              <a:ext cx="83" cy="1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15" name="Line 1211"/>
            <p:cNvSpPr>
              <a:spLocks noChangeShapeType="1"/>
            </p:cNvSpPr>
            <p:nvPr/>
          </p:nvSpPr>
          <p:spPr bwMode="auto">
            <a:xfrm>
              <a:off x="1274" y="3847"/>
              <a:ext cx="1" cy="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16" name="Rectangle 1212"/>
            <p:cNvSpPr>
              <a:spLocks noChangeArrowheads="1"/>
            </p:cNvSpPr>
            <p:nvPr/>
          </p:nvSpPr>
          <p:spPr bwMode="auto">
            <a:xfrm>
              <a:off x="1294" y="3920"/>
              <a:ext cx="72" cy="1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17" name="Rectangle 1213"/>
            <p:cNvSpPr>
              <a:spLocks noChangeArrowheads="1"/>
            </p:cNvSpPr>
            <p:nvPr/>
          </p:nvSpPr>
          <p:spPr bwMode="auto">
            <a:xfrm>
              <a:off x="1351" y="3932"/>
              <a:ext cx="15" cy="9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18" name="Line 1214"/>
            <p:cNvSpPr>
              <a:spLocks noChangeShapeType="1"/>
            </p:cNvSpPr>
            <p:nvPr/>
          </p:nvSpPr>
          <p:spPr bwMode="auto">
            <a:xfrm>
              <a:off x="1352" y="3887"/>
              <a:ext cx="14" cy="3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19" name="Rectangle 1215"/>
            <p:cNvSpPr>
              <a:spLocks noChangeArrowheads="1"/>
            </p:cNvSpPr>
            <p:nvPr/>
          </p:nvSpPr>
          <p:spPr bwMode="auto">
            <a:xfrm>
              <a:off x="1609" y="3872"/>
              <a:ext cx="82" cy="1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20" name="Rectangle 1216"/>
            <p:cNvSpPr>
              <a:spLocks noChangeArrowheads="1"/>
            </p:cNvSpPr>
            <p:nvPr/>
          </p:nvSpPr>
          <p:spPr bwMode="auto">
            <a:xfrm>
              <a:off x="1656" y="3824"/>
              <a:ext cx="14" cy="4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21" name="Line 1217"/>
            <p:cNvSpPr>
              <a:spLocks noChangeShapeType="1"/>
            </p:cNvSpPr>
            <p:nvPr/>
          </p:nvSpPr>
          <p:spPr bwMode="auto">
            <a:xfrm flipV="1">
              <a:off x="1360" y="3887"/>
              <a:ext cx="23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22" name="Line 1218"/>
            <p:cNvSpPr>
              <a:spLocks noChangeShapeType="1"/>
            </p:cNvSpPr>
            <p:nvPr/>
          </p:nvSpPr>
          <p:spPr bwMode="auto">
            <a:xfrm flipV="1">
              <a:off x="1362" y="3887"/>
              <a:ext cx="3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23" name="Line 1219"/>
            <p:cNvSpPr>
              <a:spLocks noChangeShapeType="1"/>
            </p:cNvSpPr>
            <p:nvPr/>
          </p:nvSpPr>
          <p:spPr bwMode="auto">
            <a:xfrm>
              <a:off x="1682" y="3837"/>
              <a:ext cx="1" cy="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24" name="Line 1220"/>
            <p:cNvSpPr>
              <a:spLocks noChangeShapeType="1"/>
            </p:cNvSpPr>
            <p:nvPr/>
          </p:nvSpPr>
          <p:spPr bwMode="auto">
            <a:xfrm flipH="1">
              <a:off x="1580" y="3887"/>
              <a:ext cx="29" cy="3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25" name="Line 1221"/>
            <p:cNvSpPr>
              <a:spLocks noChangeShapeType="1"/>
            </p:cNvSpPr>
            <p:nvPr/>
          </p:nvSpPr>
          <p:spPr bwMode="auto">
            <a:xfrm flipH="1" flipV="1">
              <a:off x="1569" y="3887"/>
              <a:ext cx="23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26" name="Line 1222"/>
            <p:cNvSpPr>
              <a:spLocks noChangeShapeType="1"/>
            </p:cNvSpPr>
            <p:nvPr/>
          </p:nvSpPr>
          <p:spPr bwMode="auto">
            <a:xfrm flipH="1" flipV="1">
              <a:off x="1559" y="3887"/>
              <a:ext cx="28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27" name="Rectangle 1223"/>
            <p:cNvSpPr>
              <a:spLocks noChangeArrowheads="1"/>
            </p:cNvSpPr>
            <p:nvPr/>
          </p:nvSpPr>
          <p:spPr bwMode="auto">
            <a:xfrm>
              <a:off x="1580" y="3920"/>
              <a:ext cx="131" cy="1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28" name="Rectangle 1224"/>
            <p:cNvSpPr>
              <a:spLocks noChangeArrowheads="1"/>
            </p:cNvSpPr>
            <p:nvPr/>
          </p:nvSpPr>
          <p:spPr bwMode="auto">
            <a:xfrm>
              <a:off x="1580" y="3932"/>
              <a:ext cx="15" cy="9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29" name="Rectangle 1225"/>
            <p:cNvSpPr>
              <a:spLocks noChangeArrowheads="1"/>
            </p:cNvSpPr>
            <p:nvPr/>
          </p:nvSpPr>
          <p:spPr bwMode="auto">
            <a:xfrm>
              <a:off x="1656" y="3887"/>
              <a:ext cx="14" cy="4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30" name="Freeform 1226"/>
            <p:cNvSpPr>
              <a:spLocks/>
            </p:cNvSpPr>
            <p:nvPr/>
          </p:nvSpPr>
          <p:spPr bwMode="auto">
            <a:xfrm>
              <a:off x="1649" y="3933"/>
              <a:ext cx="7" cy="72"/>
            </a:xfrm>
            <a:custGeom>
              <a:avLst/>
              <a:gdLst>
                <a:gd name="T0" fmla="*/ 12 w 12"/>
                <a:gd name="T1" fmla="*/ 0 h 142"/>
                <a:gd name="T2" fmla="*/ 0 w 12"/>
                <a:gd name="T3" fmla="*/ 11 h 142"/>
                <a:gd name="T4" fmla="*/ 0 w 12"/>
                <a:gd name="T5" fmla="*/ 131 h 142"/>
                <a:gd name="T6" fmla="*/ 12 w 12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2">
                  <a:moveTo>
                    <a:pt x="12" y="0"/>
                  </a:moveTo>
                  <a:lnTo>
                    <a:pt x="0" y="11"/>
                  </a:lnTo>
                  <a:lnTo>
                    <a:pt x="0" y="131"/>
                  </a:lnTo>
                  <a:lnTo>
                    <a:pt x="12" y="14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31" name="Freeform 1227"/>
            <p:cNvSpPr>
              <a:spLocks/>
            </p:cNvSpPr>
            <p:nvPr/>
          </p:nvSpPr>
          <p:spPr bwMode="auto">
            <a:xfrm>
              <a:off x="1664" y="3933"/>
              <a:ext cx="6" cy="72"/>
            </a:xfrm>
            <a:custGeom>
              <a:avLst/>
              <a:gdLst>
                <a:gd name="T0" fmla="*/ 12 w 12"/>
                <a:gd name="T1" fmla="*/ 0 h 142"/>
                <a:gd name="T2" fmla="*/ 0 w 12"/>
                <a:gd name="T3" fmla="*/ 11 h 142"/>
                <a:gd name="T4" fmla="*/ 0 w 12"/>
                <a:gd name="T5" fmla="*/ 131 h 142"/>
                <a:gd name="T6" fmla="*/ 12 w 12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2">
                  <a:moveTo>
                    <a:pt x="12" y="0"/>
                  </a:moveTo>
                  <a:lnTo>
                    <a:pt x="0" y="11"/>
                  </a:lnTo>
                  <a:lnTo>
                    <a:pt x="0" y="131"/>
                  </a:lnTo>
                  <a:lnTo>
                    <a:pt x="12" y="14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32" name="Rectangle 1228"/>
            <p:cNvSpPr>
              <a:spLocks noChangeArrowheads="1"/>
            </p:cNvSpPr>
            <p:nvPr/>
          </p:nvSpPr>
          <p:spPr bwMode="auto">
            <a:xfrm>
              <a:off x="1656" y="4032"/>
              <a:ext cx="37" cy="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33" name="Rectangle 1229"/>
            <p:cNvSpPr>
              <a:spLocks noChangeArrowheads="1"/>
            </p:cNvSpPr>
            <p:nvPr/>
          </p:nvSpPr>
          <p:spPr bwMode="auto">
            <a:xfrm>
              <a:off x="1656" y="4005"/>
              <a:ext cx="14" cy="2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34" name="Rectangle 1230"/>
            <p:cNvSpPr>
              <a:spLocks noChangeArrowheads="1"/>
            </p:cNvSpPr>
            <p:nvPr/>
          </p:nvSpPr>
          <p:spPr bwMode="auto">
            <a:xfrm>
              <a:off x="1670" y="4005"/>
              <a:ext cx="165" cy="1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35" name="Rectangle 1231"/>
            <p:cNvSpPr>
              <a:spLocks noChangeArrowheads="1"/>
            </p:cNvSpPr>
            <p:nvPr/>
          </p:nvSpPr>
          <p:spPr bwMode="auto">
            <a:xfrm>
              <a:off x="1822" y="3824"/>
              <a:ext cx="13" cy="18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36" name="Freeform 1232"/>
            <p:cNvSpPr>
              <a:spLocks/>
            </p:cNvSpPr>
            <p:nvPr/>
          </p:nvSpPr>
          <p:spPr bwMode="auto">
            <a:xfrm>
              <a:off x="1678" y="3839"/>
              <a:ext cx="51" cy="82"/>
            </a:xfrm>
            <a:custGeom>
              <a:avLst/>
              <a:gdLst>
                <a:gd name="T0" fmla="*/ 102 w 102"/>
                <a:gd name="T1" fmla="*/ 9 h 163"/>
                <a:gd name="T2" fmla="*/ 102 w 102"/>
                <a:gd name="T3" fmla="*/ 33 h 163"/>
                <a:gd name="T4" fmla="*/ 27 w 102"/>
                <a:gd name="T5" fmla="*/ 163 h 163"/>
                <a:gd name="T6" fmla="*/ 0 w 102"/>
                <a:gd name="T7" fmla="*/ 163 h 163"/>
                <a:gd name="T8" fmla="*/ 102 w 102"/>
                <a:gd name="T9" fmla="*/ 0 h 163"/>
                <a:gd name="T10" fmla="*/ 102 w 102"/>
                <a:gd name="T11" fmla="*/ 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63">
                  <a:moveTo>
                    <a:pt x="102" y="9"/>
                  </a:moveTo>
                  <a:lnTo>
                    <a:pt x="102" y="33"/>
                  </a:lnTo>
                  <a:lnTo>
                    <a:pt x="27" y="163"/>
                  </a:lnTo>
                  <a:lnTo>
                    <a:pt x="0" y="163"/>
                  </a:lnTo>
                  <a:lnTo>
                    <a:pt x="102" y="0"/>
                  </a:lnTo>
                  <a:lnTo>
                    <a:pt x="102" y="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37" name="Line 1233"/>
            <p:cNvSpPr>
              <a:spLocks noChangeShapeType="1"/>
            </p:cNvSpPr>
            <p:nvPr/>
          </p:nvSpPr>
          <p:spPr bwMode="auto">
            <a:xfrm>
              <a:off x="1711" y="3920"/>
              <a:ext cx="1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38" name="Line 1234"/>
            <p:cNvSpPr>
              <a:spLocks noChangeShapeType="1"/>
            </p:cNvSpPr>
            <p:nvPr/>
          </p:nvSpPr>
          <p:spPr bwMode="auto">
            <a:xfrm>
              <a:off x="1711" y="3932"/>
              <a:ext cx="1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39" name="Line 1235"/>
            <p:cNvSpPr>
              <a:spLocks noChangeShapeType="1"/>
            </p:cNvSpPr>
            <p:nvPr/>
          </p:nvSpPr>
          <p:spPr bwMode="auto">
            <a:xfrm flipH="1">
              <a:off x="1670" y="3887"/>
              <a:ext cx="19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40" name="Line 1236"/>
            <p:cNvSpPr>
              <a:spLocks noChangeShapeType="1"/>
            </p:cNvSpPr>
            <p:nvPr/>
          </p:nvSpPr>
          <p:spPr bwMode="auto">
            <a:xfrm>
              <a:off x="1270" y="3887"/>
              <a:ext cx="1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41" name="Rectangle 1237"/>
            <p:cNvSpPr>
              <a:spLocks noChangeArrowheads="1"/>
            </p:cNvSpPr>
            <p:nvPr/>
          </p:nvSpPr>
          <p:spPr bwMode="auto">
            <a:xfrm>
              <a:off x="1258" y="4032"/>
              <a:ext cx="39" cy="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42" name="Line 1238"/>
            <p:cNvSpPr>
              <a:spLocks noChangeShapeType="1"/>
            </p:cNvSpPr>
            <p:nvPr/>
          </p:nvSpPr>
          <p:spPr bwMode="auto">
            <a:xfrm>
              <a:off x="1362" y="4024"/>
              <a:ext cx="2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43" name="Rectangle 1239"/>
            <p:cNvSpPr>
              <a:spLocks noChangeArrowheads="1"/>
            </p:cNvSpPr>
            <p:nvPr/>
          </p:nvSpPr>
          <p:spPr bwMode="auto">
            <a:xfrm>
              <a:off x="1040" y="3824"/>
              <a:ext cx="223" cy="1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44" name="Line 1240"/>
            <p:cNvSpPr>
              <a:spLocks noChangeShapeType="1"/>
            </p:cNvSpPr>
            <p:nvPr/>
          </p:nvSpPr>
          <p:spPr bwMode="auto">
            <a:xfrm>
              <a:off x="1055" y="3869"/>
              <a:ext cx="1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45" name="Line 1241"/>
            <p:cNvSpPr>
              <a:spLocks noChangeShapeType="1"/>
            </p:cNvSpPr>
            <p:nvPr/>
          </p:nvSpPr>
          <p:spPr bwMode="auto">
            <a:xfrm>
              <a:off x="1055" y="3885"/>
              <a:ext cx="1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46" name="Freeform 1242"/>
            <p:cNvSpPr>
              <a:spLocks/>
            </p:cNvSpPr>
            <p:nvPr/>
          </p:nvSpPr>
          <p:spPr bwMode="auto">
            <a:xfrm>
              <a:off x="1051" y="3869"/>
              <a:ext cx="6" cy="16"/>
            </a:xfrm>
            <a:custGeom>
              <a:avLst/>
              <a:gdLst>
                <a:gd name="T0" fmla="*/ 10 w 12"/>
                <a:gd name="T1" fmla="*/ 0 h 31"/>
                <a:gd name="T2" fmla="*/ 7 w 12"/>
                <a:gd name="T3" fmla="*/ 2 h 31"/>
                <a:gd name="T4" fmla="*/ 7 w 12"/>
                <a:gd name="T5" fmla="*/ 3 h 31"/>
                <a:gd name="T6" fmla="*/ 5 w 12"/>
                <a:gd name="T7" fmla="*/ 5 h 31"/>
                <a:gd name="T8" fmla="*/ 5 w 12"/>
                <a:gd name="T9" fmla="*/ 7 h 31"/>
                <a:gd name="T10" fmla="*/ 4 w 12"/>
                <a:gd name="T11" fmla="*/ 8 h 31"/>
                <a:gd name="T12" fmla="*/ 4 w 12"/>
                <a:gd name="T13" fmla="*/ 9 h 31"/>
                <a:gd name="T14" fmla="*/ 3 w 12"/>
                <a:gd name="T15" fmla="*/ 9 h 31"/>
                <a:gd name="T16" fmla="*/ 3 w 12"/>
                <a:gd name="T17" fmla="*/ 11 h 31"/>
                <a:gd name="T18" fmla="*/ 2 w 12"/>
                <a:gd name="T19" fmla="*/ 11 h 31"/>
                <a:gd name="T20" fmla="*/ 2 w 12"/>
                <a:gd name="T21" fmla="*/ 13 h 31"/>
                <a:gd name="T22" fmla="*/ 0 w 12"/>
                <a:gd name="T23" fmla="*/ 15 h 31"/>
                <a:gd name="T24" fmla="*/ 0 w 12"/>
                <a:gd name="T25" fmla="*/ 22 h 31"/>
                <a:gd name="T26" fmla="*/ 2 w 12"/>
                <a:gd name="T27" fmla="*/ 22 h 31"/>
                <a:gd name="T28" fmla="*/ 2 w 12"/>
                <a:gd name="T29" fmla="*/ 24 h 31"/>
                <a:gd name="T30" fmla="*/ 3 w 12"/>
                <a:gd name="T31" fmla="*/ 25 h 31"/>
                <a:gd name="T32" fmla="*/ 3 w 12"/>
                <a:gd name="T33" fmla="*/ 26 h 31"/>
                <a:gd name="T34" fmla="*/ 4 w 12"/>
                <a:gd name="T35" fmla="*/ 26 h 31"/>
                <a:gd name="T36" fmla="*/ 5 w 12"/>
                <a:gd name="T37" fmla="*/ 27 h 31"/>
                <a:gd name="T38" fmla="*/ 6 w 12"/>
                <a:gd name="T39" fmla="*/ 27 h 31"/>
                <a:gd name="T40" fmla="*/ 6 w 12"/>
                <a:gd name="T41" fmla="*/ 28 h 31"/>
                <a:gd name="T42" fmla="*/ 7 w 12"/>
                <a:gd name="T43" fmla="*/ 28 h 31"/>
                <a:gd name="T44" fmla="*/ 9 w 12"/>
                <a:gd name="T45" fmla="*/ 30 h 31"/>
                <a:gd name="T46" fmla="*/ 10 w 12"/>
                <a:gd name="T47" fmla="*/ 30 h 31"/>
                <a:gd name="T48" fmla="*/ 11 w 12"/>
                <a:gd name="T49" fmla="*/ 31 h 31"/>
                <a:gd name="T50" fmla="*/ 12 w 12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1">
                  <a:moveTo>
                    <a:pt x="10" y="0"/>
                  </a:moveTo>
                  <a:lnTo>
                    <a:pt x="7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5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6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8"/>
                  </a:lnTo>
                  <a:lnTo>
                    <a:pt x="7" y="28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1"/>
                  </a:lnTo>
                  <a:lnTo>
                    <a:pt x="12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47" name="Freeform 1243"/>
            <p:cNvSpPr>
              <a:spLocks/>
            </p:cNvSpPr>
            <p:nvPr/>
          </p:nvSpPr>
          <p:spPr bwMode="auto">
            <a:xfrm>
              <a:off x="1251" y="3869"/>
              <a:ext cx="6" cy="16"/>
            </a:xfrm>
            <a:custGeom>
              <a:avLst/>
              <a:gdLst>
                <a:gd name="T0" fmla="*/ 3 w 12"/>
                <a:gd name="T1" fmla="*/ 31 h 31"/>
                <a:gd name="T2" fmla="*/ 4 w 12"/>
                <a:gd name="T3" fmla="*/ 31 h 31"/>
                <a:gd name="T4" fmla="*/ 4 w 12"/>
                <a:gd name="T5" fmla="*/ 30 h 31"/>
                <a:gd name="T6" fmla="*/ 5 w 12"/>
                <a:gd name="T7" fmla="*/ 30 h 31"/>
                <a:gd name="T8" fmla="*/ 5 w 12"/>
                <a:gd name="T9" fmla="*/ 28 h 31"/>
                <a:gd name="T10" fmla="*/ 9 w 12"/>
                <a:gd name="T11" fmla="*/ 25 h 31"/>
                <a:gd name="T12" fmla="*/ 9 w 12"/>
                <a:gd name="T13" fmla="*/ 24 h 31"/>
                <a:gd name="T14" fmla="*/ 10 w 12"/>
                <a:gd name="T15" fmla="*/ 24 h 31"/>
                <a:gd name="T16" fmla="*/ 10 w 12"/>
                <a:gd name="T17" fmla="*/ 22 h 31"/>
                <a:gd name="T18" fmla="*/ 11 w 12"/>
                <a:gd name="T19" fmla="*/ 22 h 31"/>
                <a:gd name="T20" fmla="*/ 11 w 12"/>
                <a:gd name="T21" fmla="*/ 19 h 31"/>
                <a:gd name="T22" fmla="*/ 12 w 12"/>
                <a:gd name="T23" fmla="*/ 19 h 31"/>
                <a:gd name="T24" fmla="*/ 12 w 12"/>
                <a:gd name="T25" fmla="*/ 12 h 31"/>
                <a:gd name="T26" fmla="*/ 11 w 12"/>
                <a:gd name="T27" fmla="*/ 11 h 31"/>
                <a:gd name="T28" fmla="*/ 11 w 12"/>
                <a:gd name="T29" fmla="*/ 9 h 31"/>
                <a:gd name="T30" fmla="*/ 10 w 12"/>
                <a:gd name="T31" fmla="*/ 9 h 31"/>
                <a:gd name="T32" fmla="*/ 10 w 12"/>
                <a:gd name="T33" fmla="*/ 8 h 31"/>
                <a:gd name="T34" fmla="*/ 4 w 12"/>
                <a:gd name="T35" fmla="*/ 2 h 31"/>
                <a:gd name="T36" fmla="*/ 3 w 12"/>
                <a:gd name="T37" fmla="*/ 2 h 31"/>
                <a:gd name="T38" fmla="*/ 3 w 12"/>
                <a:gd name="T39" fmla="*/ 1 h 31"/>
                <a:gd name="T40" fmla="*/ 2 w 12"/>
                <a:gd name="T41" fmla="*/ 1 h 31"/>
                <a:gd name="T42" fmla="*/ 2 w 12"/>
                <a:gd name="T43" fmla="*/ 0 h 31"/>
                <a:gd name="T44" fmla="*/ 0 w 12"/>
                <a:gd name="T4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1">
                  <a:moveTo>
                    <a:pt x="3" y="31"/>
                  </a:moveTo>
                  <a:lnTo>
                    <a:pt x="4" y="31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28"/>
                  </a:lnTo>
                  <a:lnTo>
                    <a:pt x="9" y="25"/>
                  </a:lnTo>
                  <a:lnTo>
                    <a:pt x="9" y="24"/>
                  </a:lnTo>
                  <a:lnTo>
                    <a:pt x="10" y="24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2" y="19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1" y="9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4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48" name="Line 1244"/>
            <p:cNvSpPr>
              <a:spLocks noChangeShapeType="1"/>
            </p:cNvSpPr>
            <p:nvPr/>
          </p:nvSpPr>
          <p:spPr bwMode="auto">
            <a:xfrm>
              <a:off x="1055" y="3937"/>
              <a:ext cx="1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49" name="Line 1245"/>
            <p:cNvSpPr>
              <a:spLocks noChangeShapeType="1"/>
            </p:cNvSpPr>
            <p:nvPr/>
          </p:nvSpPr>
          <p:spPr bwMode="auto">
            <a:xfrm>
              <a:off x="1055" y="3952"/>
              <a:ext cx="1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50" name="Freeform 1246"/>
            <p:cNvSpPr>
              <a:spLocks/>
            </p:cNvSpPr>
            <p:nvPr/>
          </p:nvSpPr>
          <p:spPr bwMode="auto">
            <a:xfrm>
              <a:off x="1051" y="3937"/>
              <a:ext cx="6" cy="15"/>
            </a:xfrm>
            <a:custGeom>
              <a:avLst/>
              <a:gdLst>
                <a:gd name="T0" fmla="*/ 10 w 12"/>
                <a:gd name="T1" fmla="*/ 0 h 32"/>
                <a:gd name="T2" fmla="*/ 9 w 12"/>
                <a:gd name="T3" fmla="*/ 0 h 32"/>
                <a:gd name="T4" fmla="*/ 9 w 12"/>
                <a:gd name="T5" fmla="*/ 2 h 32"/>
                <a:gd name="T6" fmla="*/ 7 w 12"/>
                <a:gd name="T7" fmla="*/ 2 h 32"/>
                <a:gd name="T8" fmla="*/ 7 w 12"/>
                <a:gd name="T9" fmla="*/ 3 h 32"/>
                <a:gd name="T10" fmla="*/ 4 w 12"/>
                <a:gd name="T11" fmla="*/ 6 h 32"/>
                <a:gd name="T12" fmla="*/ 4 w 12"/>
                <a:gd name="T13" fmla="*/ 7 h 32"/>
                <a:gd name="T14" fmla="*/ 3 w 12"/>
                <a:gd name="T15" fmla="*/ 7 h 32"/>
                <a:gd name="T16" fmla="*/ 3 w 12"/>
                <a:gd name="T17" fmla="*/ 10 h 32"/>
                <a:gd name="T18" fmla="*/ 2 w 12"/>
                <a:gd name="T19" fmla="*/ 10 h 32"/>
                <a:gd name="T20" fmla="*/ 2 w 12"/>
                <a:gd name="T21" fmla="*/ 12 h 32"/>
                <a:gd name="T22" fmla="*/ 0 w 12"/>
                <a:gd name="T23" fmla="*/ 12 h 32"/>
                <a:gd name="T24" fmla="*/ 0 w 12"/>
                <a:gd name="T25" fmla="*/ 19 h 32"/>
                <a:gd name="T26" fmla="*/ 2 w 12"/>
                <a:gd name="T27" fmla="*/ 20 h 32"/>
                <a:gd name="T28" fmla="*/ 2 w 12"/>
                <a:gd name="T29" fmla="*/ 22 h 32"/>
                <a:gd name="T30" fmla="*/ 3 w 12"/>
                <a:gd name="T31" fmla="*/ 22 h 32"/>
                <a:gd name="T32" fmla="*/ 3 w 12"/>
                <a:gd name="T33" fmla="*/ 24 h 32"/>
                <a:gd name="T34" fmla="*/ 9 w 12"/>
                <a:gd name="T35" fmla="*/ 29 h 32"/>
                <a:gd name="T36" fmla="*/ 10 w 12"/>
                <a:gd name="T37" fmla="*/ 29 h 32"/>
                <a:gd name="T38" fmla="*/ 10 w 12"/>
                <a:gd name="T39" fmla="*/ 30 h 32"/>
                <a:gd name="T40" fmla="*/ 11 w 12"/>
                <a:gd name="T41" fmla="*/ 30 h 32"/>
                <a:gd name="T42" fmla="*/ 11 w 12"/>
                <a:gd name="T43" fmla="*/ 32 h 32"/>
                <a:gd name="T44" fmla="*/ 12 w 12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2">
                  <a:moveTo>
                    <a:pt x="10" y="0"/>
                  </a:moveTo>
                  <a:lnTo>
                    <a:pt x="9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3" y="22"/>
                  </a:lnTo>
                  <a:lnTo>
                    <a:pt x="3" y="24"/>
                  </a:lnTo>
                  <a:lnTo>
                    <a:pt x="9" y="29"/>
                  </a:lnTo>
                  <a:lnTo>
                    <a:pt x="10" y="29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2"/>
                  </a:lnTo>
                  <a:lnTo>
                    <a:pt x="12" y="3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51" name="Freeform 1247"/>
            <p:cNvSpPr>
              <a:spLocks/>
            </p:cNvSpPr>
            <p:nvPr/>
          </p:nvSpPr>
          <p:spPr bwMode="auto">
            <a:xfrm>
              <a:off x="1251" y="3937"/>
              <a:ext cx="6" cy="15"/>
            </a:xfrm>
            <a:custGeom>
              <a:avLst/>
              <a:gdLst>
                <a:gd name="T0" fmla="*/ 3 w 12"/>
                <a:gd name="T1" fmla="*/ 32 h 32"/>
                <a:gd name="T2" fmla="*/ 5 w 12"/>
                <a:gd name="T3" fmla="*/ 29 h 32"/>
                <a:gd name="T4" fmla="*/ 5 w 12"/>
                <a:gd name="T5" fmla="*/ 28 h 32"/>
                <a:gd name="T6" fmla="*/ 6 w 12"/>
                <a:gd name="T7" fmla="*/ 28 h 32"/>
                <a:gd name="T8" fmla="*/ 6 w 12"/>
                <a:gd name="T9" fmla="*/ 27 h 32"/>
                <a:gd name="T10" fmla="*/ 7 w 12"/>
                <a:gd name="T11" fmla="*/ 27 h 32"/>
                <a:gd name="T12" fmla="*/ 7 w 12"/>
                <a:gd name="T13" fmla="*/ 26 h 32"/>
                <a:gd name="T14" fmla="*/ 9 w 12"/>
                <a:gd name="T15" fmla="*/ 26 h 32"/>
                <a:gd name="T16" fmla="*/ 9 w 12"/>
                <a:gd name="T17" fmla="*/ 25 h 32"/>
                <a:gd name="T18" fmla="*/ 10 w 12"/>
                <a:gd name="T19" fmla="*/ 24 h 32"/>
                <a:gd name="T20" fmla="*/ 10 w 12"/>
                <a:gd name="T21" fmla="*/ 22 h 32"/>
                <a:gd name="T22" fmla="*/ 11 w 12"/>
                <a:gd name="T23" fmla="*/ 21 h 32"/>
                <a:gd name="T24" fmla="*/ 11 w 12"/>
                <a:gd name="T25" fmla="*/ 19 h 32"/>
                <a:gd name="T26" fmla="*/ 12 w 12"/>
                <a:gd name="T27" fmla="*/ 19 h 32"/>
                <a:gd name="T28" fmla="*/ 12 w 12"/>
                <a:gd name="T29" fmla="*/ 12 h 32"/>
                <a:gd name="T30" fmla="*/ 11 w 12"/>
                <a:gd name="T31" fmla="*/ 12 h 32"/>
                <a:gd name="T32" fmla="*/ 11 w 12"/>
                <a:gd name="T33" fmla="*/ 10 h 32"/>
                <a:gd name="T34" fmla="*/ 10 w 12"/>
                <a:gd name="T35" fmla="*/ 9 h 32"/>
                <a:gd name="T36" fmla="*/ 10 w 12"/>
                <a:gd name="T37" fmla="*/ 7 h 32"/>
                <a:gd name="T38" fmla="*/ 9 w 12"/>
                <a:gd name="T39" fmla="*/ 7 h 32"/>
                <a:gd name="T40" fmla="*/ 9 w 12"/>
                <a:gd name="T41" fmla="*/ 6 h 32"/>
                <a:gd name="T42" fmla="*/ 7 w 12"/>
                <a:gd name="T43" fmla="*/ 6 h 32"/>
                <a:gd name="T44" fmla="*/ 7 w 12"/>
                <a:gd name="T45" fmla="*/ 5 h 32"/>
                <a:gd name="T46" fmla="*/ 6 w 12"/>
                <a:gd name="T47" fmla="*/ 5 h 32"/>
                <a:gd name="T48" fmla="*/ 6 w 12"/>
                <a:gd name="T49" fmla="*/ 4 h 32"/>
                <a:gd name="T50" fmla="*/ 5 w 12"/>
                <a:gd name="T51" fmla="*/ 4 h 32"/>
                <a:gd name="T52" fmla="*/ 5 w 12"/>
                <a:gd name="T53" fmla="*/ 3 h 32"/>
                <a:gd name="T54" fmla="*/ 4 w 12"/>
                <a:gd name="T55" fmla="*/ 3 h 32"/>
                <a:gd name="T56" fmla="*/ 3 w 12"/>
                <a:gd name="T57" fmla="*/ 2 h 32"/>
                <a:gd name="T58" fmla="*/ 2 w 12"/>
                <a:gd name="T59" fmla="*/ 2 h 32"/>
                <a:gd name="T60" fmla="*/ 2 w 12"/>
                <a:gd name="T61" fmla="*/ 0 h 32"/>
                <a:gd name="T62" fmla="*/ 0 w 12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" h="32">
                  <a:moveTo>
                    <a:pt x="3" y="32"/>
                  </a:moveTo>
                  <a:lnTo>
                    <a:pt x="5" y="29"/>
                  </a:lnTo>
                  <a:lnTo>
                    <a:pt x="5" y="28"/>
                  </a:lnTo>
                  <a:lnTo>
                    <a:pt x="6" y="28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10" y="24"/>
                  </a:lnTo>
                  <a:lnTo>
                    <a:pt x="10" y="22"/>
                  </a:lnTo>
                  <a:lnTo>
                    <a:pt x="11" y="21"/>
                  </a:lnTo>
                  <a:lnTo>
                    <a:pt x="11" y="19"/>
                  </a:lnTo>
                  <a:lnTo>
                    <a:pt x="12" y="19"/>
                  </a:lnTo>
                  <a:lnTo>
                    <a:pt x="12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9" y="7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5"/>
                  </a:lnTo>
                  <a:lnTo>
                    <a:pt x="6" y="5"/>
                  </a:lnTo>
                  <a:lnTo>
                    <a:pt x="6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3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52" name="Line 1248"/>
            <p:cNvSpPr>
              <a:spLocks noChangeShapeType="1"/>
            </p:cNvSpPr>
            <p:nvPr/>
          </p:nvSpPr>
          <p:spPr bwMode="auto">
            <a:xfrm>
              <a:off x="1060" y="3842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53" name="Line 1249"/>
            <p:cNvSpPr>
              <a:spLocks noChangeShapeType="1"/>
            </p:cNvSpPr>
            <p:nvPr/>
          </p:nvSpPr>
          <p:spPr bwMode="auto">
            <a:xfrm>
              <a:off x="1247" y="3842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54" name="Line 1250"/>
            <p:cNvSpPr>
              <a:spLocks noChangeShapeType="1"/>
            </p:cNvSpPr>
            <p:nvPr/>
          </p:nvSpPr>
          <p:spPr bwMode="auto">
            <a:xfrm>
              <a:off x="1060" y="3885"/>
              <a:ext cx="1" cy="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55" name="Line 1251"/>
            <p:cNvSpPr>
              <a:spLocks noChangeShapeType="1"/>
            </p:cNvSpPr>
            <p:nvPr/>
          </p:nvSpPr>
          <p:spPr bwMode="auto">
            <a:xfrm>
              <a:off x="1247" y="3885"/>
              <a:ext cx="1" cy="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56" name="Rectangle 1252"/>
            <p:cNvSpPr>
              <a:spLocks noChangeArrowheads="1"/>
            </p:cNvSpPr>
            <p:nvPr/>
          </p:nvSpPr>
          <p:spPr bwMode="auto">
            <a:xfrm>
              <a:off x="1039" y="4035"/>
              <a:ext cx="27" cy="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57" name="Line 1253"/>
            <p:cNvSpPr>
              <a:spLocks noChangeShapeType="1"/>
            </p:cNvSpPr>
            <p:nvPr/>
          </p:nvSpPr>
          <p:spPr bwMode="auto">
            <a:xfrm>
              <a:off x="1247" y="3952"/>
              <a:ext cx="1" cy="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58" name="Line 1254"/>
            <p:cNvSpPr>
              <a:spLocks noChangeShapeType="1"/>
            </p:cNvSpPr>
            <p:nvPr/>
          </p:nvSpPr>
          <p:spPr bwMode="auto">
            <a:xfrm flipV="1">
              <a:off x="1262" y="3842"/>
              <a:ext cx="1" cy="19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59" name="Line 1255"/>
            <p:cNvSpPr>
              <a:spLocks noChangeShapeType="1"/>
            </p:cNvSpPr>
            <p:nvPr/>
          </p:nvSpPr>
          <p:spPr bwMode="auto">
            <a:xfrm>
              <a:off x="1060" y="3952"/>
              <a:ext cx="1" cy="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60" name="Line 1256"/>
            <p:cNvSpPr>
              <a:spLocks noChangeShapeType="1"/>
            </p:cNvSpPr>
            <p:nvPr/>
          </p:nvSpPr>
          <p:spPr bwMode="auto">
            <a:xfrm>
              <a:off x="1044" y="3842"/>
              <a:ext cx="1" cy="19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61" name="Line 1257"/>
            <p:cNvSpPr>
              <a:spLocks noChangeShapeType="1"/>
            </p:cNvSpPr>
            <p:nvPr/>
          </p:nvSpPr>
          <p:spPr bwMode="auto">
            <a:xfrm>
              <a:off x="1073" y="3932"/>
              <a:ext cx="1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62" name="Line 1258"/>
            <p:cNvSpPr>
              <a:spLocks noChangeShapeType="1"/>
            </p:cNvSpPr>
            <p:nvPr/>
          </p:nvSpPr>
          <p:spPr bwMode="auto">
            <a:xfrm>
              <a:off x="1073" y="3979"/>
              <a:ext cx="1" cy="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63" name="Line 1259"/>
            <p:cNvSpPr>
              <a:spLocks noChangeShapeType="1"/>
            </p:cNvSpPr>
            <p:nvPr/>
          </p:nvSpPr>
          <p:spPr bwMode="auto">
            <a:xfrm flipH="1" flipV="1">
              <a:off x="1059" y="4016"/>
              <a:ext cx="1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64" name="Line 1260"/>
            <p:cNvSpPr>
              <a:spLocks noChangeShapeType="1"/>
            </p:cNvSpPr>
            <p:nvPr/>
          </p:nvSpPr>
          <p:spPr bwMode="auto">
            <a:xfrm flipV="1">
              <a:off x="1059" y="4013"/>
              <a:ext cx="196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65" name="Rectangle 1261"/>
            <p:cNvSpPr>
              <a:spLocks noChangeArrowheads="1"/>
            </p:cNvSpPr>
            <p:nvPr/>
          </p:nvSpPr>
          <p:spPr bwMode="auto">
            <a:xfrm>
              <a:off x="1077" y="3953"/>
              <a:ext cx="180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altLang="pl-PL" sz="800">
                  <a:solidFill>
                    <a:srgbClr val="000000"/>
                  </a:solidFill>
                  <a:latin typeface="Times New Roman" pitchFamily="18" charset="0"/>
                </a:rPr>
                <a:t>-2.85</a:t>
              </a:r>
              <a:endParaRPr lang="pl-PL" altLang="pl-PL" sz="2400">
                <a:latin typeface="Times New Roman" pitchFamily="18" charset="0"/>
              </a:endParaRPr>
            </a:p>
          </p:txBody>
        </p:sp>
        <p:sp>
          <p:nvSpPr>
            <p:cNvPr id="201966" name="Freeform 1262"/>
            <p:cNvSpPr>
              <a:spLocks/>
            </p:cNvSpPr>
            <p:nvPr/>
          </p:nvSpPr>
          <p:spPr bwMode="auto">
            <a:xfrm>
              <a:off x="1126" y="3047"/>
              <a:ext cx="278" cy="32"/>
            </a:xfrm>
            <a:custGeom>
              <a:avLst/>
              <a:gdLst>
                <a:gd name="T0" fmla="*/ 557 w 557"/>
                <a:gd name="T1" fmla="*/ 51 h 65"/>
                <a:gd name="T2" fmla="*/ 555 w 557"/>
                <a:gd name="T3" fmla="*/ 65 h 65"/>
                <a:gd name="T4" fmla="*/ 197 w 557"/>
                <a:gd name="T5" fmla="*/ 65 h 65"/>
                <a:gd name="T6" fmla="*/ 0 w 557"/>
                <a:gd name="T7" fmla="*/ 0 h 65"/>
                <a:gd name="T8" fmla="*/ 46 w 557"/>
                <a:gd name="T9" fmla="*/ 5 h 65"/>
                <a:gd name="T10" fmla="*/ 200 w 557"/>
                <a:gd name="T11" fmla="*/ 53 h 65"/>
                <a:gd name="T12" fmla="*/ 557 w 557"/>
                <a:gd name="T13" fmla="*/ 53 h 65"/>
                <a:gd name="T14" fmla="*/ 557 w 557"/>
                <a:gd name="T15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7" h="65">
                  <a:moveTo>
                    <a:pt x="557" y="51"/>
                  </a:moveTo>
                  <a:lnTo>
                    <a:pt x="555" y="65"/>
                  </a:lnTo>
                  <a:lnTo>
                    <a:pt x="197" y="65"/>
                  </a:lnTo>
                  <a:lnTo>
                    <a:pt x="0" y="0"/>
                  </a:lnTo>
                  <a:lnTo>
                    <a:pt x="46" y="5"/>
                  </a:lnTo>
                  <a:lnTo>
                    <a:pt x="200" y="53"/>
                  </a:lnTo>
                  <a:lnTo>
                    <a:pt x="557" y="53"/>
                  </a:lnTo>
                  <a:lnTo>
                    <a:pt x="557" y="5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67" name="Freeform 1263"/>
            <p:cNvSpPr>
              <a:spLocks/>
            </p:cNvSpPr>
            <p:nvPr/>
          </p:nvSpPr>
          <p:spPr bwMode="auto">
            <a:xfrm>
              <a:off x="1014" y="2995"/>
              <a:ext cx="391" cy="104"/>
            </a:xfrm>
            <a:custGeom>
              <a:avLst/>
              <a:gdLst>
                <a:gd name="T0" fmla="*/ 782 w 782"/>
                <a:gd name="T1" fmla="*/ 190 h 207"/>
                <a:gd name="T2" fmla="*/ 782 w 782"/>
                <a:gd name="T3" fmla="*/ 207 h 207"/>
                <a:gd name="T4" fmla="*/ 420 w 782"/>
                <a:gd name="T5" fmla="*/ 207 h 207"/>
                <a:gd name="T6" fmla="*/ 103 w 782"/>
                <a:gd name="T7" fmla="*/ 159 h 207"/>
                <a:gd name="T8" fmla="*/ 0 w 782"/>
                <a:gd name="T9" fmla="*/ 22 h 207"/>
                <a:gd name="T10" fmla="*/ 0 w 782"/>
                <a:gd name="T11" fmla="*/ 0 h 207"/>
                <a:gd name="T12" fmla="*/ 113 w 782"/>
                <a:gd name="T13" fmla="*/ 141 h 207"/>
                <a:gd name="T14" fmla="*/ 425 w 782"/>
                <a:gd name="T15" fmla="*/ 194 h 207"/>
                <a:gd name="T16" fmla="*/ 780 w 782"/>
                <a:gd name="T17" fmla="*/ 194 h 207"/>
                <a:gd name="T18" fmla="*/ 782 w 782"/>
                <a:gd name="T19" fmla="*/ 19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2" h="207">
                  <a:moveTo>
                    <a:pt x="782" y="190"/>
                  </a:moveTo>
                  <a:lnTo>
                    <a:pt x="782" y="207"/>
                  </a:lnTo>
                  <a:lnTo>
                    <a:pt x="420" y="207"/>
                  </a:lnTo>
                  <a:lnTo>
                    <a:pt x="103" y="159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13" y="141"/>
                  </a:lnTo>
                  <a:lnTo>
                    <a:pt x="425" y="194"/>
                  </a:lnTo>
                  <a:lnTo>
                    <a:pt x="780" y="194"/>
                  </a:lnTo>
                  <a:lnTo>
                    <a:pt x="782" y="19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1968" name="Line 1264"/>
            <p:cNvSpPr>
              <a:spLocks noChangeShapeType="1"/>
            </p:cNvSpPr>
            <p:nvPr/>
          </p:nvSpPr>
          <p:spPr bwMode="auto">
            <a:xfrm>
              <a:off x="929" y="3104"/>
              <a:ext cx="85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69" name="Line 1265"/>
            <p:cNvSpPr>
              <a:spLocks noChangeShapeType="1"/>
            </p:cNvSpPr>
            <p:nvPr/>
          </p:nvSpPr>
          <p:spPr bwMode="auto">
            <a:xfrm>
              <a:off x="929" y="3040"/>
              <a:ext cx="9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70" name="Line 1266"/>
            <p:cNvSpPr>
              <a:spLocks noChangeShapeType="1"/>
            </p:cNvSpPr>
            <p:nvPr/>
          </p:nvSpPr>
          <p:spPr bwMode="auto">
            <a:xfrm>
              <a:off x="1391" y="3029"/>
              <a:ext cx="132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71" name="Rectangle 1267"/>
            <p:cNvSpPr>
              <a:spLocks noChangeArrowheads="1"/>
            </p:cNvSpPr>
            <p:nvPr/>
          </p:nvSpPr>
          <p:spPr bwMode="auto">
            <a:xfrm>
              <a:off x="1470" y="2976"/>
              <a:ext cx="4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72" name="Rectangle 1268"/>
            <p:cNvSpPr>
              <a:spLocks noChangeArrowheads="1"/>
            </p:cNvSpPr>
            <p:nvPr/>
          </p:nvSpPr>
          <p:spPr bwMode="auto">
            <a:xfrm>
              <a:off x="1417" y="2976"/>
              <a:ext cx="5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73" name="Rectangle 1269"/>
            <p:cNvSpPr>
              <a:spLocks noChangeArrowheads="1"/>
            </p:cNvSpPr>
            <p:nvPr/>
          </p:nvSpPr>
          <p:spPr bwMode="auto">
            <a:xfrm>
              <a:off x="1372" y="2976"/>
              <a:ext cx="4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74" name="Rectangle 1270"/>
            <p:cNvSpPr>
              <a:spLocks noChangeArrowheads="1"/>
            </p:cNvSpPr>
            <p:nvPr/>
          </p:nvSpPr>
          <p:spPr bwMode="auto">
            <a:xfrm>
              <a:off x="1496" y="2976"/>
              <a:ext cx="3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75" name="Rectangle 1271"/>
            <p:cNvSpPr>
              <a:spLocks noChangeArrowheads="1"/>
            </p:cNvSpPr>
            <p:nvPr/>
          </p:nvSpPr>
          <p:spPr bwMode="auto">
            <a:xfrm>
              <a:off x="1371" y="2872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76" name="Freeform 1272"/>
            <p:cNvSpPr>
              <a:spLocks/>
            </p:cNvSpPr>
            <p:nvPr/>
          </p:nvSpPr>
          <p:spPr bwMode="auto">
            <a:xfrm>
              <a:off x="1366" y="2867"/>
              <a:ext cx="17" cy="5"/>
            </a:xfrm>
            <a:custGeom>
              <a:avLst/>
              <a:gdLst>
                <a:gd name="T0" fmla="*/ 9 w 33"/>
                <a:gd name="T1" fmla="*/ 9 h 9"/>
                <a:gd name="T2" fmla="*/ 0 w 33"/>
                <a:gd name="T3" fmla="*/ 0 h 9"/>
                <a:gd name="T4" fmla="*/ 33 w 33"/>
                <a:gd name="T5" fmla="*/ 0 h 9"/>
                <a:gd name="T6" fmla="*/ 26 w 3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9" y="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77" name="Rectangle 1273"/>
            <p:cNvSpPr>
              <a:spLocks noChangeArrowheads="1"/>
            </p:cNvSpPr>
            <p:nvPr/>
          </p:nvSpPr>
          <p:spPr bwMode="auto">
            <a:xfrm>
              <a:off x="1394" y="2872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78" name="Freeform 1274"/>
            <p:cNvSpPr>
              <a:spLocks/>
            </p:cNvSpPr>
            <p:nvPr/>
          </p:nvSpPr>
          <p:spPr bwMode="auto">
            <a:xfrm>
              <a:off x="1388" y="2867"/>
              <a:ext cx="17" cy="5"/>
            </a:xfrm>
            <a:custGeom>
              <a:avLst/>
              <a:gdLst>
                <a:gd name="T0" fmla="*/ 10 w 33"/>
                <a:gd name="T1" fmla="*/ 9 h 9"/>
                <a:gd name="T2" fmla="*/ 0 w 33"/>
                <a:gd name="T3" fmla="*/ 0 h 9"/>
                <a:gd name="T4" fmla="*/ 33 w 33"/>
                <a:gd name="T5" fmla="*/ 0 h 9"/>
                <a:gd name="T6" fmla="*/ 26 w 3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10" y="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79" name="Rectangle 1275"/>
            <p:cNvSpPr>
              <a:spLocks noChangeArrowheads="1"/>
            </p:cNvSpPr>
            <p:nvPr/>
          </p:nvSpPr>
          <p:spPr bwMode="auto">
            <a:xfrm>
              <a:off x="1416" y="2872"/>
              <a:ext cx="9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80" name="Freeform 1276"/>
            <p:cNvSpPr>
              <a:spLocks/>
            </p:cNvSpPr>
            <p:nvPr/>
          </p:nvSpPr>
          <p:spPr bwMode="auto">
            <a:xfrm>
              <a:off x="1411" y="2867"/>
              <a:ext cx="17" cy="5"/>
            </a:xfrm>
            <a:custGeom>
              <a:avLst/>
              <a:gdLst>
                <a:gd name="T0" fmla="*/ 9 w 33"/>
                <a:gd name="T1" fmla="*/ 9 h 9"/>
                <a:gd name="T2" fmla="*/ 0 w 33"/>
                <a:gd name="T3" fmla="*/ 0 h 9"/>
                <a:gd name="T4" fmla="*/ 33 w 33"/>
                <a:gd name="T5" fmla="*/ 0 h 9"/>
                <a:gd name="T6" fmla="*/ 26 w 3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9" y="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81" name="Rectangle 1277"/>
            <p:cNvSpPr>
              <a:spLocks noChangeArrowheads="1"/>
            </p:cNvSpPr>
            <p:nvPr/>
          </p:nvSpPr>
          <p:spPr bwMode="auto">
            <a:xfrm>
              <a:off x="1440" y="2872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82" name="Freeform 1278"/>
            <p:cNvSpPr>
              <a:spLocks/>
            </p:cNvSpPr>
            <p:nvPr/>
          </p:nvSpPr>
          <p:spPr bwMode="auto">
            <a:xfrm>
              <a:off x="1436" y="2867"/>
              <a:ext cx="16" cy="5"/>
            </a:xfrm>
            <a:custGeom>
              <a:avLst/>
              <a:gdLst>
                <a:gd name="T0" fmla="*/ 9 w 34"/>
                <a:gd name="T1" fmla="*/ 9 h 9"/>
                <a:gd name="T2" fmla="*/ 0 w 34"/>
                <a:gd name="T3" fmla="*/ 0 h 9"/>
                <a:gd name="T4" fmla="*/ 34 w 34"/>
                <a:gd name="T5" fmla="*/ 0 h 9"/>
                <a:gd name="T6" fmla="*/ 27 w 3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">
                  <a:moveTo>
                    <a:pt x="9" y="9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27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83" name="Rectangle 1279"/>
            <p:cNvSpPr>
              <a:spLocks noChangeArrowheads="1"/>
            </p:cNvSpPr>
            <p:nvPr/>
          </p:nvSpPr>
          <p:spPr bwMode="auto">
            <a:xfrm>
              <a:off x="1467" y="2872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84" name="Freeform 1280"/>
            <p:cNvSpPr>
              <a:spLocks/>
            </p:cNvSpPr>
            <p:nvPr/>
          </p:nvSpPr>
          <p:spPr bwMode="auto">
            <a:xfrm>
              <a:off x="1462" y="2867"/>
              <a:ext cx="17" cy="5"/>
            </a:xfrm>
            <a:custGeom>
              <a:avLst/>
              <a:gdLst>
                <a:gd name="T0" fmla="*/ 10 w 35"/>
                <a:gd name="T1" fmla="*/ 9 h 9"/>
                <a:gd name="T2" fmla="*/ 0 w 35"/>
                <a:gd name="T3" fmla="*/ 0 h 9"/>
                <a:gd name="T4" fmla="*/ 35 w 35"/>
                <a:gd name="T5" fmla="*/ 0 h 9"/>
                <a:gd name="T6" fmla="*/ 27 w 35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9">
                  <a:moveTo>
                    <a:pt x="10" y="9"/>
                  </a:moveTo>
                  <a:lnTo>
                    <a:pt x="0" y="0"/>
                  </a:lnTo>
                  <a:lnTo>
                    <a:pt x="35" y="0"/>
                  </a:lnTo>
                  <a:lnTo>
                    <a:pt x="27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85" name="Rectangle 1281"/>
            <p:cNvSpPr>
              <a:spLocks noChangeArrowheads="1"/>
            </p:cNvSpPr>
            <p:nvPr/>
          </p:nvSpPr>
          <p:spPr bwMode="auto">
            <a:xfrm>
              <a:off x="1493" y="2872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86" name="Freeform 1282"/>
            <p:cNvSpPr>
              <a:spLocks/>
            </p:cNvSpPr>
            <p:nvPr/>
          </p:nvSpPr>
          <p:spPr bwMode="auto">
            <a:xfrm>
              <a:off x="1489" y="2867"/>
              <a:ext cx="16" cy="5"/>
            </a:xfrm>
            <a:custGeom>
              <a:avLst/>
              <a:gdLst>
                <a:gd name="T0" fmla="*/ 8 w 31"/>
                <a:gd name="T1" fmla="*/ 9 h 9"/>
                <a:gd name="T2" fmla="*/ 0 w 31"/>
                <a:gd name="T3" fmla="*/ 0 h 9"/>
                <a:gd name="T4" fmla="*/ 31 w 31"/>
                <a:gd name="T5" fmla="*/ 0 h 9"/>
                <a:gd name="T6" fmla="*/ 25 w 3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9">
                  <a:moveTo>
                    <a:pt x="8" y="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25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87" name="Rectangle 1283"/>
            <p:cNvSpPr>
              <a:spLocks noChangeArrowheads="1"/>
            </p:cNvSpPr>
            <p:nvPr/>
          </p:nvSpPr>
          <p:spPr bwMode="auto">
            <a:xfrm>
              <a:off x="1517" y="2872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88" name="Freeform 1284"/>
            <p:cNvSpPr>
              <a:spLocks/>
            </p:cNvSpPr>
            <p:nvPr/>
          </p:nvSpPr>
          <p:spPr bwMode="auto">
            <a:xfrm>
              <a:off x="1512" y="2867"/>
              <a:ext cx="17" cy="5"/>
            </a:xfrm>
            <a:custGeom>
              <a:avLst/>
              <a:gdLst>
                <a:gd name="T0" fmla="*/ 10 w 34"/>
                <a:gd name="T1" fmla="*/ 9 h 9"/>
                <a:gd name="T2" fmla="*/ 0 w 34"/>
                <a:gd name="T3" fmla="*/ 0 h 9"/>
                <a:gd name="T4" fmla="*/ 34 w 34"/>
                <a:gd name="T5" fmla="*/ 0 h 9"/>
                <a:gd name="T6" fmla="*/ 27 w 3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">
                  <a:moveTo>
                    <a:pt x="10" y="9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27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89" name="Rectangle 1285"/>
            <p:cNvSpPr>
              <a:spLocks noChangeArrowheads="1"/>
            </p:cNvSpPr>
            <p:nvPr/>
          </p:nvSpPr>
          <p:spPr bwMode="auto">
            <a:xfrm>
              <a:off x="1540" y="2872"/>
              <a:ext cx="9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90" name="Freeform 1286"/>
            <p:cNvSpPr>
              <a:spLocks/>
            </p:cNvSpPr>
            <p:nvPr/>
          </p:nvSpPr>
          <p:spPr bwMode="auto">
            <a:xfrm>
              <a:off x="1536" y="2867"/>
              <a:ext cx="17" cy="5"/>
            </a:xfrm>
            <a:custGeom>
              <a:avLst/>
              <a:gdLst>
                <a:gd name="T0" fmla="*/ 7 w 33"/>
                <a:gd name="T1" fmla="*/ 9 h 9"/>
                <a:gd name="T2" fmla="*/ 0 w 33"/>
                <a:gd name="T3" fmla="*/ 0 h 9"/>
                <a:gd name="T4" fmla="*/ 33 w 33"/>
                <a:gd name="T5" fmla="*/ 0 h 9"/>
                <a:gd name="T6" fmla="*/ 26 w 3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7" y="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91" name="Rectangle 1287"/>
            <p:cNvSpPr>
              <a:spLocks noChangeArrowheads="1"/>
            </p:cNvSpPr>
            <p:nvPr/>
          </p:nvSpPr>
          <p:spPr bwMode="auto">
            <a:xfrm>
              <a:off x="1561" y="2872"/>
              <a:ext cx="9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92" name="Freeform 1288"/>
            <p:cNvSpPr>
              <a:spLocks/>
            </p:cNvSpPr>
            <p:nvPr/>
          </p:nvSpPr>
          <p:spPr bwMode="auto">
            <a:xfrm>
              <a:off x="1557" y="2867"/>
              <a:ext cx="16" cy="5"/>
            </a:xfrm>
            <a:custGeom>
              <a:avLst/>
              <a:gdLst>
                <a:gd name="T0" fmla="*/ 9 w 34"/>
                <a:gd name="T1" fmla="*/ 9 h 9"/>
                <a:gd name="T2" fmla="*/ 0 w 34"/>
                <a:gd name="T3" fmla="*/ 0 h 9"/>
                <a:gd name="T4" fmla="*/ 34 w 34"/>
                <a:gd name="T5" fmla="*/ 0 h 9"/>
                <a:gd name="T6" fmla="*/ 27 w 3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">
                  <a:moveTo>
                    <a:pt x="9" y="9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27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93" name="Rectangle 1289"/>
            <p:cNvSpPr>
              <a:spLocks noChangeArrowheads="1"/>
            </p:cNvSpPr>
            <p:nvPr/>
          </p:nvSpPr>
          <p:spPr bwMode="auto">
            <a:xfrm>
              <a:off x="1582" y="2872"/>
              <a:ext cx="8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94" name="Freeform 1290"/>
            <p:cNvSpPr>
              <a:spLocks/>
            </p:cNvSpPr>
            <p:nvPr/>
          </p:nvSpPr>
          <p:spPr bwMode="auto">
            <a:xfrm>
              <a:off x="1577" y="2867"/>
              <a:ext cx="17" cy="5"/>
            </a:xfrm>
            <a:custGeom>
              <a:avLst/>
              <a:gdLst>
                <a:gd name="T0" fmla="*/ 10 w 34"/>
                <a:gd name="T1" fmla="*/ 9 h 9"/>
                <a:gd name="T2" fmla="*/ 0 w 34"/>
                <a:gd name="T3" fmla="*/ 0 h 9"/>
                <a:gd name="T4" fmla="*/ 34 w 34"/>
                <a:gd name="T5" fmla="*/ 0 h 9"/>
                <a:gd name="T6" fmla="*/ 26 w 3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">
                  <a:moveTo>
                    <a:pt x="10" y="9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95" name="Rectangle 1291"/>
            <p:cNvSpPr>
              <a:spLocks noChangeArrowheads="1"/>
            </p:cNvSpPr>
            <p:nvPr/>
          </p:nvSpPr>
          <p:spPr bwMode="auto">
            <a:xfrm>
              <a:off x="1621" y="2872"/>
              <a:ext cx="9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96" name="Freeform 1292"/>
            <p:cNvSpPr>
              <a:spLocks/>
            </p:cNvSpPr>
            <p:nvPr/>
          </p:nvSpPr>
          <p:spPr bwMode="auto">
            <a:xfrm>
              <a:off x="1617" y="2867"/>
              <a:ext cx="16" cy="5"/>
            </a:xfrm>
            <a:custGeom>
              <a:avLst/>
              <a:gdLst>
                <a:gd name="T0" fmla="*/ 9 w 33"/>
                <a:gd name="T1" fmla="*/ 9 h 9"/>
                <a:gd name="T2" fmla="*/ 0 w 33"/>
                <a:gd name="T3" fmla="*/ 0 h 9"/>
                <a:gd name="T4" fmla="*/ 33 w 33"/>
                <a:gd name="T5" fmla="*/ 0 h 9"/>
                <a:gd name="T6" fmla="*/ 27 w 3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9" y="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27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97" name="Rectangle 1293"/>
            <p:cNvSpPr>
              <a:spLocks noChangeArrowheads="1"/>
            </p:cNvSpPr>
            <p:nvPr/>
          </p:nvSpPr>
          <p:spPr bwMode="auto">
            <a:xfrm>
              <a:off x="1645" y="2872"/>
              <a:ext cx="10" cy="13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98" name="Freeform 1294"/>
            <p:cNvSpPr>
              <a:spLocks/>
            </p:cNvSpPr>
            <p:nvPr/>
          </p:nvSpPr>
          <p:spPr bwMode="auto">
            <a:xfrm>
              <a:off x="1642" y="2867"/>
              <a:ext cx="15" cy="5"/>
            </a:xfrm>
            <a:custGeom>
              <a:avLst/>
              <a:gdLst>
                <a:gd name="T0" fmla="*/ 7 w 31"/>
                <a:gd name="T1" fmla="*/ 9 h 9"/>
                <a:gd name="T2" fmla="*/ 0 w 31"/>
                <a:gd name="T3" fmla="*/ 0 h 9"/>
                <a:gd name="T4" fmla="*/ 31 w 31"/>
                <a:gd name="T5" fmla="*/ 0 h 9"/>
                <a:gd name="T6" fmla="*/ 26 w 3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9">
                  <a:moveTo>
                    <a:pt x="7" y="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26" y="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1999" name="Rectangle 1295"/>
            <p:cNvSpPr>
              <a:spLocks noChangeArrowheads="1"/>
            </p:cNvSpPr>
            <p:nvPr/>
          </p:nvSpPr>
          <p:spPr bwMode="auto">
            <a:xfrm>
              <a:off x="1328" y="3118"/>
              <a:ext cx="287" cy="10"/>
            </a:xfrm>
            <a:prstGeom prst="rect">
              <a:avLst/>
            </a:prstGeom>
            <a:solidFill>
              <a:srgbClr val="999999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00" name="Freeform 1296"/>
            <p:cNvSpPr>
              <a:spLocks/>
            </p:cNvSpPr>
            <p:nvPr/>
          </p:nvSpPr>
          <p:spPr bwMode="auto">
            <a:xfrm>
              <a:off x="1342" y="3128"/>
              <a:ext cx="430" cy="44"/>
            </a:xfrm>
            <a:custGeom>
              <a:avLst/>
              <a:gdLst>
                <a:gd name="T0" fmla="*/ 860 w 860"/>
                <a:gd name="T1" fmla="*/ 0 h 88"/>
                <a:gd name="T2" fmla="*/ 0 w 860"/>
                <a:gd name="T3" fmla="*/ 0 h 88"/>
                <a:gd name="T4" fmla="*/ 0 w 860"/>
                <a:gd name="T5" fmla="*/ 88 h 88"/>
                <a:gd name="T6" fmla="*/ 814 w 860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0" h="88">
                  <a:moveTo>
                    <a:pt x="860" y="0"/>
                  </a:moveTo>
                  <a:lnTo>
                    <a:pt x="0" y="0"/>
                  </a:lnTo>
                  <a:lnTo>
                    <a:pt x="0" y="88"/>
                  </a:lnTo>
                  <a:lnTo>
                    <a:pt x="814" y="8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01" name="Freeform 1297"/>
            <p:cNvSpPr>
              <a:spLocks/>
            </p:cNvSpPr>
            <p:nvPr/>
          </p:nvSpPr>
          <p:spPr bwMode="auto">
            <a:xfrm>
              <a:off x="1443" y="3009"/>
              <a:ext cx="10" cy="109"/>
            </a:xfrm>
            <a:custGeom>
              <a:avLst/>
              <a:gdLst>
                <a:gd name="T0" fmla="*/ 17 w 22"/>
                <a:gd name="T1" fmla="*/ 5 h 219"/>
                <a:gd name="T2" fmla="*/ 13 w 22"/>
                <a:gd name="T3" fmla="*/ 0 h 219"/>
                <a:gd name="T4" fmla="*/ 5 w 22"/>
                <a:gd name="T5" fmla="*/ 0 h 219"/>
                <a:gd name="T6" fmla="*/ 5 w 22"/>
                <a:gd name="T7" fmla="*/ 44 h 219"/>
                <a:gd name="T8" fmla="*/ 13 w 22"/>
                <a:gd name="T9" fmla="*/ 44 h 219"/>
                <a:gd name="T10" fmla="*/ 13 w 22"/>
                <a:gd name="T11" fmla="*/ 206 h 219"/>
                <a:gd name="T12" fmla="*/ 0 w 22"/>
                <a:gd name="T13" fmla="*/ 206 h 219"/>
                <a:gd name="T14" fmla="*/ 0 w 22"/>
                <a:gd name="T15" fmla="*/ 219 h 219"/>
                <a:gd name="T16" fmla="*/ 22 w 22"/>
                <a:gd name="T17" fmla="*/ 219 h 219"/>
                <a:gd name="T18" fmla="*/ 17 w 22"/>
                <a:gd name="T19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9">
                  <a:moveTo>
                    <a:pt x="17" y="5"/>
                  </a:moveTo>
                  <a:lnTo>
                    <a:pt x="13" y="0"/>
                  </a:lnTo>
                  <a:lnTo>
                    <a:pt x="5" y="0"/>
                  </a:lnTo>
                  <a:lnTo>
                    <a:pt x="5" y="44"/>
                  </a:lnTo>
                  <a:lnTo>
                    <a:pt x="13" y="44"/>
                  </a:lnTo>
                  <a:lnTo>
                    <a:pt x="13" y="206"/>
                  </a:lnTo>
                  <a:lnTo>
                    <a:pt x="0" y="206"/>
                  </a:lnTo>
                  <a:lnTo>
                    <a:pt x="0" y="219"/>
                  </a:lnTo>
                  <a:lnTo>
                    <a:pt x="22" y="219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02" name="Freeform 1298"/>
            <p:cNvSpPr>
              <a:spLocks/>
            </p:cNvSpPr>
            <p:nvPr/>
          </p:nvSpPr>
          <p:spPr bwMode="auto">
            <a:xfrm>
              <a:off x="1466" y="3009"/>
              <a:ext cx="10" cy="109"/>
            </a:xfrm>
            <a:custGeom>
              <a:avLst/>
              <a:gdLst>
                <a:gd name="T0" fmla="*/ 0 w 21"/>
                <a:gd name="T1" fmla="*/ 5 h 219"/>
                <a:gd name="T2" fmla="*/ 5 w 21"/>
                <a:gd name="T3" fmla="*/ 2 h 219"/>
                <a:gd name="T4" fmla="*/ 9 w 21"/>
                <a:gd name="T5" fmla="*/ 0 h 219"/>
                <a:gd name="T6" fmla="*/ 14 w 21"/>
                <a:gd name="T7" fmla="*/ 0 h 219"/>
                <a:gd name="T8" fmla="*/ 14 w 21"/>
                <a:gd name="T9" fmla="*/ 44 h 219"/>
                <a:gd name="T10" fmla="*/ 9 w 21"/>
                <a:gd name="T11" fmla="*/ 44 h 219"/>
                <a:gd name="T12" fmla="*/ 12 w 21"/>
                <a:gd name="T13" fmla="*/ 206 h 219"/>
                <a:gd name="T14" fmla="*/ 21 w 21"/>
                <a:gd name="T15" fmla="*/ 206 h 219"/>
                <a:gd name="T16" fmla="*/ 21 w 21"/>
                <a:gd name="T17" fmla="*/ 219 h 219"/>
                <a:gd name="T18" fmla="*/ 5 w 21"/>
                <a:gd name="T19" fmla="*/ 219 h 219"/>
                <a:gd name="T20" fmla="*/ 0 w 21"/>
                <a:gd name="T21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19">
                  <a:moveTo>
                    <a:pt x="0" y="5"/>
                  </a:moveTo>
                  <a:lnTo>
                    <a:pt x="5" y="2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44"/>
                  </a:lnTo>
                  <a:lnTo>
                    <a:pt x="9" y="44"/>
                  </a:lnTo>
                  <a:lnTo>
                    <a:pt x="12" y="206"/>
                  </a:lnTo>
                  <a:lnTo>
                    <a:pt x="21" y="206"/>
                  </a:lnTo>
                  <a:lnTo>
                    <a:pt x="21" y="219"/>
                  </a:lnTo>
                  <a:lnTo>
                    <a:pt x="5" y="219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03" name="Line 1299"/>
            <p:cNvSpPr>
              <a:spLocks noChangeShapeType="1"/>
            </p:cNvSpPr>
            <p:nvPr/>
          </p:nvSpPr>
          <p:spPr bwMode="auto">
            <a:xfrm>
              <a:off x="1544" y="3011"/>
              <a:ext cx="1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04" name="Freeform 1300"/>
            <p:cNvSpPr>
              <a:spLocks/>
            </p:cNvSpPr>
            <p:nvPr/>
          </p:nvSpPr>
          <p:spPr bwMode="auto">
            <a:xfrm>
              <a:off x="1534" y="3009"/>
              <a:ext cx="10" cy="109"/>
            </a:xfrm>
            <a:custGeom>
              <a:avLst/>
              <a:gdLst>
                <a:gd name="T0" fmla="*/ 22 w 22"/>
                <a:gd name="T1" fmla="*/ 5 h 219"/>
                <a:gd name="T2" fmla="*/ 17 w 22"/>
                <a:gd name="T3" fmla="*/ 0 h 219"/>
                <a:gd name="T4" fmla="*/ 8 w 22"/>
                <a:gd name="T5" fmla="*/ 0 h 219"/>
                <a:gd name="T6" fmla="*/ 8 w 22"/>
                <a:gd name="T7" fmla="*/ 44 h 219"/>
                <a:gd name="T8" fmla="*/ 15 w 22"/>
                <a:gd name="T9" fmla="*/ 44 h 219"/>
                <a:gd name="T10" fmla="*/ 13 w 22"/>
                <a:gd name="T11" fmla="*/ 206 h 219"/>
                <a:gd name="T12" fmla="*/ 0 w 22"/>
                <a:gd name="T13" fmla="*/ 206 h 219"/>
                <a:gd name="T14" fmla="*/ 0 w 22"/>
                <a:gd name="T15" fmla="*/ 219 h 219"/>
                <a:gd name="T16" fmla="*/ 22 w 22"/>
                <a:gd name="T17" fmla="*/ 219 h 219"/>
                <a:gd name="T18" fmla="*/ 22 w 22"/>
                <a:gd name="T19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9">
                  <a:moveTo>
                    <a:pt x="22" y="5"/>
                  </a:moveTo>
                  <a:lnTo>
                    <a:pt x="17" y="0"/>
                  </a:lnTo>
                  <a:lnTo>
                    <a:pt x="8" y="0"/>
                  </a:lnTo>
                  <a:lnTo>
                    <a:pt x="8" y="44"/>
                  </a:lnTo>
                  <a:lnTo>
                    <a:pt x="15" y="44"/>
                  </a:lnTo>
                  <a:lnTo>
                    <a:pt x="13" y="206"/>
                  </a:lnTo>
                  <a:lnTo>
                    <a:pt x="0" y="206"/>
                  </a:lnTo>
                  <a:lnTo>
                    <a:pt x="0" y="219"/>
                  </a:lnTo>
                  <a:lnTo>
                    <a:pt x="22" y="219"/>
                  </a:lnTo>
                  <a:lnTo>
                    <a:pt x="22" y="5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05" name="Freeform 1301"/>
            <p:cNvSpPr>
              <a:spLocks/>
            </p:cNvSpPr>
            <p:nvPr/>
          </p:nvSpPr>
          <p:spPr bwMode="auto">
            <a:xfrm>
              <a:off x="1559" y="3009"/>
              <a:ext cx="10" cy="109"/>
            </a:xfrm>
            <a:custGeom>
              <a:avLst/>
              <a:gdLst>
                <a:gd name="T0" fmla="*/ 0 w 19"/>
                <a:gd name="T1" fmla="*/ 5 h 219"/>
                <a:gd name="T2" fmla="*/ 2 w 19"/>
                <a:gd name="T3" fmla="*/ 2 h 219"/>
                <a:gd name="T4" fmla="*/ 7 w 19"/>
                <a:gd name="T5" fmla="*/ 0 h 219"/>
                <a:gd name="T6" fmla="*/ 15 w 19"/>
                <a:gd name="T7" fmla="*/ 2 h 219"/>
                <a:gd name="T8" fmla="*/ 12 w 19"/>
                <a:gd name="T9" fmla="*/ 44 h 219"/>
                <a:gd name="T10" fmla="*/ 7 w 19"/>
                <a:gd name="T11" fmla="*/ 44 h 219"/>
                <a:gd name="T12" fmla="*/ 7 w 19"/>
                <a:gd name="T13" fmla="*/ 206 h 219"/>
                <a:gd name="T14" fmla="*/ 19 w 19"/>
                <a:gd name="T15" fmla="*/ 206 h 219"/>
                <a:gd name="T16" fmla="*/ 19 w 19"/>
                <a:gd name="T17" fmla="*/ 219 h 219"/>
                <a:gd name="T18" fmla="*/ 0 w 19"/>
                <a:gd name="T19" fmla="*/ 219 h 219"/>
                <a:gd name="T20" fmla="*/ 0 w 19"/>
                <a:gd name="T21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9">
                  <a:moveTo>
                    <a:pt x="0" y="5"/>
                  </a:moveTo>
                  <a:lnTo>
                    <a:pt x="2" y="2"/>
                  </a:lnTo>
                  <a:lnTo>
                    <a:pt x="7" y="0"/>
                  </a:lnTo>
                  <a:lnTo>
                    <a:pt x="15" y="2"/>
                  </a:lnTo>
                  <a:lnTo>
                    <a:pt x="12" y="44"/>
                  </a:lnTo>
                  <a:lnTo>
                    <a:pt x="7" y="44"/>
                  </a:lnTo>
                  <a:lnTo>
                    <a:pt x="7" y="206"/>
                  </a:lnTo>
                  <a:lnTo>
                    <a:pt x="19" y="206"/>
                  </a:lnTo>
                  <a:lnTo>
                    <a:pt x="19" y="219"/>
                  </a:lnTo>
                  <a:lnTo>
                    <a:pt x="0" y="219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06" name="Freeform 1302"/>
            <p:cNvSpPr>
              <a:spLocks/>
            </p:cNvSpPr>
            <p:nvPr/>
          </p:nvSpPr>
          <p:spPr bwMode="auto">
            <a:xfrm>
              <a:off x="1508" y="3009"/>
              <a:ext cx="9" cy="109"/>
            </a:xfrm>
            <a:custGeom>
              <a:avLst/>
              <a:gdLst>
                <a:gd name="T0" fmla="*/ 3 w 19"/>
                <a:gd name="T1" fmla="*/ 2 h 219"/>
                <a:gd name="T2" fmla="*/ 7 w 19"/>
                <a:gd name="T3" fmla="*/ 0 h 219"/>
                <a:gd name="T4" fmla="*/ 12 w 19"/>
                <a:gd name="T5" fmla="*/ 0 h 219"/>
                <a:gd name="T6" fmla="*/ 16 w 19"/>
                <a:gd name="T7" fmla="*/ 0 h 219"/>
                <a:gd name="T8" fmla="*/ 14 w 19"/>
                <a:gd name="T9" fmla="*/ 183 h 219"/>
                <a:gd name="T10" fmla="*/ 9 w 19"/>
                <a:gd name="T11" fmla="*/ 183 h 219"/>
                <a:gd name="T12" fmla="*/ 9 w 19"/>
                <a:gd name="T13" fmla="*/ 206 h 219"/>
                <a:gd name="T14" fmla="*/ 19 w 19"/>
                <a:gd name="T15" fmla="*/ 206 h 219"/>
                <a:gd name="T16" fmla="*/ 19 w 19"/>
                <a:gd name="T17" fmla="*/ 219 h 219"/>
                <a:gd name="T18" fmla="*/ 0 w 19"/>
                <a:gd name="T19" fmla="*/ 217 h 219"/>
                <a:gd name="T20" fmla="*/ 3 w 19"/>
                <a:gd name="T21" fmla="*/ 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19">
                  <a:moveTo>
                    <a:pt x="3" y="2"/>
                  </a:moveTo>
                  <a:lnTo>
                    <a:pt x="7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4" y="183"/>
                  </a:lnTo>
                  <a:lnTo>
                    <a:pt x="9" y="183"/>
                  </a:lnTo>
                  <a:lnTo>
                    <a:pt x="9" y="206"/>
                  </a:lnTo>
                  <a:lnTo>
                    <a:pt x="19" y="206"/>
                  </a:lnTo>
                  <a:lnTo>
                    <a:pt x="19" y="219"/>
                  </a:lnTo>
                  <a:lnTo>
                    <a:pt x="0" y="217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07" name="Freeform 1303"/>
            <p:cNvSpPr>
              <a:spLocks/>
            </p:cNvSpPr>
            <p:nvPr/>
          </p:nvSpPr>
          <p:spPr bwMode="auto">
            <a:xfrm>
              <a:off x="1482" y="3009"/>
              <a:ext cx="12" cy="109"/>
            </a:xfrm>
            <a:custGeom>
              <a:avLst/>
              <a:gdLst>
                <a:gd name="T0" fmla="*/ 24 w 24"/>
                <a:gd name="T1" fmla="*/ 5 h 219"/>
                <a:gd name="T2" fmla="*/ 21 w 24"/>
                <a:gd name="T3" fmla="*/ 2 h 219"/>
                <a:gd name="T4" fmla="*/ 11 w 24"/>
                <a:gd name="T5" fmla="*/ 0 h 219"/>
                <a:gd name="T6" fmla="*/ 6 w 24"/>
                <a:gd name="T7" fmla="*/ 181 h 219"/>
                <a:gd name="T8" fmla="*/ 13 w 24"/>
                <a:gd name="T9" fmla="*/ 181 h 219"/>
                <a:gd name="T10" fmla="*/ 13 w 24"/>
                <a:gd name="T11" fmla="*/ 206 h 219"/>
                <a:gd name="T12" fmla="*/ 2 w 24"/>
                <a:gd name="T13" fmla="*/ 206 h 219"/>
                <a:gd name="T14" fmla="*/ 0 w 24"/>
                <a:gd name="T15" fmla="*/ 219 h 219"/>
                <a:gd name="T16" fmla="*/ 24 w 24"/>
                <a:gd name="T17" fmla="*/ 219 h 219"/>
                <a:gd name="T18" fmla="*/ 24 w 24"/>
                <a:gd name="T19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19">
                  <a:moveTo>
                    <a:pt x="24" y="5"/>
                  </a:moveTo>
                  <a:lnTo>
                    <a:pt x="21" y="2"/>
                  </a:lnTo>
                  <a:lnTo>
                    <a:pt x="11" y="0"/>
                  </a:lnTo>
                  <a:lnTo>
                    <a:pt x="6" y="181"/>
                  </a:lnTo>
                  <a:lnTo>
                    <a:pt x="13" y="181"/>
                  </a:lnTo>
                  <a:lnTo>
                    <a:pt x="13" y="206"/>
                  </a:lnTo>
                  <a:lnTo>
                    <a:pt x="2" y="206"/>
                  </a:lnTo>
                  <a:lnTo>
                    <a:pt x="0" y="219"/>
                  </a:lnTo>
                  <a:lnTo>
                    <a:pt x="24" y="219"/>
                  </a:lnTo>
                  <a:lnTo>
                    <a:pt x="24" y="5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08" name="Freeform 1304"/>
            <p:cNvSpPr>
              <a:spLocks/>
            </p:cNvSpPr>
            <p:nvPr/>
          </p:nvSpPr>
          <p:spPr bwMode="auto">
            <a:xfrm>
              <a:off x="1422" y="3007"/>
              <a:ext cx="16" cy="111"/>
            </a:xfrm>
            <a:custGeom>
              <a:avLst/>
              <a:gdLst>
                <a:gd name="T0" fmla="*/ 0 w 31"/>
                <a:gd name="T1" fmla="*/ 4 h 221"/>
                <a:gd name="T2" fmla="*/ 4 w 31"/>
                <a:gd name="T3" fmla="*/ 2 h 221"/>
                <a:gd name="T4" fmla="*/ 9 w 31"/>
                <a:gd name="T5" fmla="*/ 2 h 221"/>
                <a:gd name="T6" fmla="*/ 14 w 31"/>
                <a:gd name="T7" fmla="*/ 0 h 221"/>
                <a:gd name="T8" fmla="*/ 20 w 31"/>
                <a:gd name="T9" fmla="*/ 185 h 221"/>
                <a:gd name="T10" fmla="*/ 16 w 31"/>
                <a:gd name="T11" fmla="*/ 185 h 221"/>
                <a:gd name="T12" fmla="*/ 18 w 31"/>
                <a:gd name="T13" fmla="*/ 210 h 221"/>
                <a:gd name="T14" fmla="*/ 31 w 31"/>
                <a:gd name="T15" fmla="*/ 210 h 221"/>
                <a:gd name="T16" fmla="*/ 31 w 31"/>
                <a:gd name="T17" fmla="*/ 221 h 221"/>
                <a:gd name="T18" fmla="*/ 11 w 31"/>
                <a:gd name="T19" fmla="*/ 221 h 221"/>
                <a:gd name="T20" fmla="*/ 0 w 31"/>
                <a:gd name="T21" fmla="*/ 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21">
                  <a:moveTo>
                    <a:pt x="0" y="4"/>
                  </a:moveTo>
                  <a:lnTo>
                    <a:pt x="4" y="2"/>
                  </a:lnTo>
                  <a:lnTo>
                    <a:pt x="9" y="2"/>
                  </a:lnTo>
                  <a:lnTo>
                    <a:pt x="14" y="0"/>
                  </a:lnTo>
                  <a:lnTo>
                    <a:pt x="20" y="185"/>
                  </a:lnTo>
                  <a:lnTo>
                    <a:pt x="16" y="185"/>
                  </a:lnTo>
                  <a:lnTo>
                    <a:pt x="18" y="210"/>
                  </a:lnTo>
                  <a:lnTo>
                    <a:pt x="31" y="210"/>
                  </a:lnTo>
                  <a:lnTo>
                    <a:pt x="31" y="221"/>
                  </a:lnTo>
                  <a:lnTo>
                    <a:pt x="11" y="22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09" name="Freeform 1305"/>
            <p:cNvSpPr>
              <a:spLocks/>
            </p:cNvSpPr>
            <p:nvPr/>
          </p:nvSpPr>
          <p:spPr bwMode="auto">
            <a:xfrm>
              <a:off x="1400" y="3010"/>
              <a:ext cx="14" cy="109"/>
            </a:xfrm>
            <a:custGeom>
              <a:avLst/>
              <a:gdLst>
                <a:gd name="T0" fmla="*/ 15 w 26"/>
                <a:gd name="T1" fmla="*/ 3 h 219"/>
                <a:gd name="T2" fmla="*/ 9 w 26"/>
                <a:gd name="T3" fmla="*/ 0 h 219"/>
                <a:gd name="T4" fmla="*/ 0 w 26"/>
                <a:gd name="T5" fmla="*/ 0 h 219"/>
                <a:gd name="T6" fmla="*/ 9 w 26"/>
                <a:gd name="T7" fmla="*/ 181 h 219"/>
                <a:gd name="T8" fmla="*/ 15 w 26"/>
                <a:gd name="T9" fmla="*/ 181 h 219"/>
                <a:gd name="T10" fmla="*/ 17 w 26"/>
                <a:gd name="T11" fmla="*/ 208 h 219"/>
                <a:gd name="T12" fmla="*/ 5 w 26"/>
                <a:gd name="T13" fmla="*/ 208 h 219"/>
                <a:gd name="T14" fmla="*/ 5 w 26"/>
                <a:gd name="T15" fmla="*/ 219 h 219"/>
                <a:gd name="T16" fmla="*/ 26 w 26"/>
                <a:gd name="T17" fmla="*/ 217 h 219"/>
                <a:gd name="T18" fmla="*/ 15 w 26"/>
                <a:gd name="T19" fmla="*/ 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19">
                  <a:moveTo>
                    <a:pt x="15" y="3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181"/>
                  </a:lnTo>
                  <a:lnTo>
                    <a:pt x="15" y="181"/>
                  </a:lnTo>
                  <a:lnTo>
                    <a:pt x="17" y="208"/>
                  </a:lnTo>
                  <a:lnTo>
                    <a:pt x="5" y="208"/>
                  </a:lnTo>
                  <a:lnTo>
                    <a:pt x="5" y="219"/>
                  </a:lnTo>
                  <a:lnTo>
                    <a:pt x="26" y="217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10" name="Line 1306"/>
            <p:cNvSpPr>
              <a:spLocks noChangeShapeType="1"/>
            </p:cNvSpPr>
            <p:nvPr/>
          </p:nvSpPr>
          <p:spPr bwMode="auto">
            <a:xfrm flipH="1" flipV="1">
              <a:off x="1748" y="3159"/>
              <a:ext cx="92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11" name="Line 1307"/>
            <p:cNvSpPr>
              <a:spLocks noChangeShapeType="1"/>
            </p:cNvSpPr>
            <p:nvPr/>
          </p:nvSpPr>
          <p:spPr bwMode="auto">
            <a:xfrm flipH="1" flipV="1">
              <a:off x="1800" y="3086"/>
              <a:ext cx="64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12" name="Line 1308"/>
            <p:cNvSpPr>
              <a:spLocks noChangeShapeType="1"/>
            </p:cNvSpPr>
            <p:nvPr/>
          </p:nvSpPr>
          <p:spPr bwMode="auto">
            <a:xfrm flipH="1" flipV="1">
              <a:off x="1877" y="3039"/>
              <a:ext cx="24" cy="7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13" name="Line 1309"/>
            <p:cNvSpPr>
              <a:spLocks noChangeShapeType="1"/>
            </p:cNvSpPr>
            <p:nvPr/>
          </p:nvSpPr>
          <p:spPr bwMode="auto">
            <a:xfrm flipH="1" flipV="1">
              <a:off x="1984" y="3041"/>
              <a:ext cx="9" cy="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14" name="Line 1310"/>
            <p:cNvSpPr>
              <a:spLocks noChangeShapeType="1"/>
            </p:cNvSpPr>
            <p:nvPr/>
          </p:nvSpPr>
          <p:spPr bwMode="auto">
            <a:xfrm flipV="1">
              <a:off x="2000" y="3085"/>
              <a:ext cx="80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15" name="Line 1311"/>
            <p:cNvSpPr>
              <a:spLocks noChangeShapeType="1"/>
            </p:cNvSpPr>
            <p:nvPr/>
          </p:nvSpPr>
          <p:spPr bwMode="auto">
            <a:xfrm flipV="1">
              <a:off x="2034" y="3148"/>
              <a:ext cx="10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16" name="Rectangle 1312"/>
            <p:cNvSpPr>
              <a:spLocks noChangeArrowheads="1"/>
            </p:cNvSpPr>
            <p:nvPr/>
          </p:nvSpPr>
          <p:spPr bwMode="auto">
            <a:xfrm>
              <a:off x="1328" y="3128"/>
              <a:ext cx="14" cy="44"/>
            </a:xfrm>
            <a:prstGeom prst="rect">
              <a:avLst/>
            </a:prstGeom>
            <a:solidFill>
              <a:srgbClr val="999999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17" name="Line 1313"/>
            <p:cNvSpPr>
              <a:spLocks noChangeShapeType="1"/>
            </p:cNvSpPr>
            <p:nvPr/>
          </p:nvSpPr>
          <p:spPr bwMode="auto">
            <a:xfrm>
              <a:off x="1576" y="3128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18" name="Line 1314"/>
            <p:cNvSpPr>
              <a:spLocks noChangeShapeType="1"/>
            </p:cNvSpPr>
            <p:nvPr/>
          </p:nvSpPr>
          <p:spPr bwMode="auto">
            <a:xfrm>
              <a:off x="1585" y="3128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19" name="Line 1315"/>
            <p:cNvSpPr>
              <a:spLocks noChangeShapeType="1"/>
            </p:cNvSpPr>
            <p:nvPr/>
          </p:nvSpPr>
          <p:spPr bwMode="auto">
            <a:xfrm>
              <a:off x="1603" y="3128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20" name="Line 1316"/>
            <p:cNvSpPr>
              <a:spLocks noChangeShapeType="1"/>
            </p:cNvSpPr>
            <p:nvPr/>
          </p:nvSpPr>
          <p:spPr bwMode="auto">
            <a:xfrm>
              <a:off x="1613" y="3128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21" name="Freeform 1317"/>
            <p:cNvSpPr>
              <a:spLocks/>
            </p:cNvSpPr>
            <p:nvPr/>
          </p:nvSpPr>
          <p:spPr bwMode="auto">
            <a:xfrm>
              <a:off x="1950" y="2903"/>
              <a:ext cx="126" cy="179"/>
            </a:xfrm>
            <a:custGeom>
              <a:avLst/>
              <a:gdLst>
                <a:gd name="T0" fmla="*/ 75 w 253"/>
                <a:gd name="T1" fmla="*/ 271 h 357"/>
                <a:gd name="T2" fmla="*/ 75 w 253"/>
                <a:gd name="T3" fmla="*/ 171 h 357"/>
                <a:gd name="T4" fmla="*/ 44 w 253"/>
                <a:gd name="T5" fmla="*/ 156 h 357"/>
                <a:gd name="T6" fmla="*/ 0 w 253"/>
                <a:gd name="T7" fmla="*/ 156 h 357"/>
                <a:gd name="T8" fmla="*/ 0 w 253"/>
                <a:gd name="T9" fmla="*/ 0 h 357"/>
                <a:gd name="T10" fmla="*/ 75 w 253"/>
                <a:gd name="T11" fmla="*/ 0 h 357"/>
                <a:gd name="T12" fmla="*/ 142 w 253"/>
                <a:gd name="T13" fmla="*/ 29 h 357"/>
                <a:gd name="T14" fmla="*/ 181 w 253"/>
                <a:gd name="T15" fmla="*/ 58 h 357"/>
                <a:gd name="T16" fmla="*/ 221 w 253"/>
                <a:gd name="T17" fmla="*/ 102 h 357"/>
                <a:gd name="T18" fmla="*/ 253 w 253"/>
                <a:gd name="T19" fmla="*/ 133 h 357"/>
                <a:gd name="T20" fmla="*/ 253 w 253"/>
                <a:gd name="T21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357">
                  <a:moveTo>
                    <a:pt x="75" y="271"/>
                  </a:moveTo>
                  <a:lnTo>
                    <a:pt x="75" y="171"/>
                  </a:lnTo>
                  <a:lnTo>
                    <a:pt x="44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75" y="0"/>
                  </a:lnTo>
                  <a:lnTo>
                    <a:pt x="142" y="29"/>
                  </a:lnTo>
                  <a:lnTo>
                    <a:pt x="181" y="58"/>
                  </a:lnTo>
                  <a:lnTo>
                    <a:pt x="221" y="102"/>
                  </a:lnTo>
                  <a:lnTo>
                    <a:pt x="253" y="133"/>
                  </a:lnTo>
                  <a:lnTo>
                    <a:pt x="253" y="35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22" name="Freeform 1318"/>
            <p:cNvSpPr>
              <a:spLocks/>
            </p:cNvSpPr>
            <p:nvPr/>
          </p:nvSpPr>
          <p:spPr bwMode="auto">
            <a:xfrm>
              <a:off x="1941" y="2897"/>
              <a:ext cx="44" cy="91"/>
            </a:xfrm>
            <a:custGeom>
              <a:avLst/>
              <a:gdLst>
                <a:gd name="T0" fmla="*/ 88 w 88"/>
                <a:gd name="T1" fmla="*/ 11 h 182"/>
                <a:gd name="T2" fmla="*/ 88 w 88"/>
                <a:gd name="T3" fmla="*/ 0 h 182"/>
                <a:gd name="T4" fmla="*/ 0 w 88"/>
                <a:gd name="T5" fmla="*/ 0 h 182"/>
                <a:gd name="T6" fmla="*/ 0 w 88"/>
                <a:gd name="T7" fmla="*/ 182 h 182"/>
                <a:gd name="T8" fmla="*/ 47 w 88"/>
                <a:gd name="T9" fmla="*/ 182 h 182"/>
                <a:gd name="T10" fmla="*/ 47 w 88"/>
                <a:gd name="T11" fmla="*/ 16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82">
                  <a:moveTo>
                    <a:pt x="88" y="11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182"/>
                  </a:lnTo>
                  <a:lnTo>
                    <a:pt x="47" y="182"/>
                  </a:lnTo>
                  <a:lnTo>
                    <a:pt x="47" y="16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23" name="Freeform 1319"/>
            <p:cNvSpPr>
              <a:spLocks/>
            </p:cNvSpPr>
            <p:nvPr/>
          </p:nvSpPr>
          <p:spPr bwMode="auto">
            <a:xfrm>
              <a:off x="1561" y="2897"/>
              <a:ext cx="43" cy="91"/>
            </a:xfrm>
            <a:custGeom>
              <a:avLst/>
              <a:gdLst>
                <a:gd name="T0" fmla="*/ 87 w 87"/>
                <a:gd name="T1" fmla="*/ 11 h 182"/>
                <a:gd name="T2" fmla="*/ 87 w 87"/>
                <a:gd name="T3" fmla="*/ 0 h 182"/>
                <a:gd name="T4" fmla="*/ 0 w 87"/>
                <a:gd name="T5" fmla="*/ 0 h 182"/>
                <a:gd name="T6" fmla="*/ 0 w 87"/>
                <a:gd name="T7" fmla="*/ 182 h 182"/>
                <a:gd name="T8" fmla="*/ 49 w 87"/>
                <a:gd name="T9" fmla="*/ 182 h 182"/>
                <a:gd name="T10" fmla="*/ 49 w 87"/>
                <a:gd name="T11" fmla="*/ 16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182">
                  <a:moveTo>
                    <a:pt x="87" y="11"/>
                  </a:moveTo>
                  <a:lnTo>
                    <a:pt x="87" y="0"/>
                  </a:lnTo>
                  <a:lnTo>
                    <a:pt x="0" y="0"/>
                  </a:lnTo>
                  <a:lnTo>
                    <a:pt x="0" y="182"/>
                  </a:lnTo>
                  <a:lnTo>
                    <a:pt x="49" y="182"/>
                  </a:lnTo>
                  <a:lnTo>
                    <a:pt x="49" y="16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24" name="Rectangle 1320"/>
            <p:cNvSpPr>
              <a:spLocks noChangeArrowheads="1"/>
            </p:cNvSpPr>
            <p:nvPr/>
          </p:nvSpPr>
          <p:spPr bwMode="auto">
            <a:xfrm>
              <a:off x="1573" y="2903"/>
              <a:ext cx="368" cy="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25" name="Freeform 1321"/>
            <p:cNvSpPr>
              <a:spLocks/>
            </p:cNvSpPr>
            <p:nvPr/>
          </p:nvSpPr>
          <p:spPr bwMode="auto">
            <a:xfrm>
              <a:off x="1353" y="2903"/>
              <a:ext cx="208" cy="36"/>
            </a:xfrm>
            <a:custGeom>
              <a:avLst/>
              <a:gdLst>
                <a:gd name="T0" fmla="*/ 417 w 417"/>
                <a:gd name="T1" fmla="*/ 0 h 73"/>
                <a:gd name="T2" fmla="*/ 360 w 417"/>
                <a:gd name="T3" fmla="*/ 0 h 73"/>
                <a:gd name="T4" fmla="*/ 0 w 417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7" h="73">
                  <a:moveTo>
                    <a:pt x="417" y="0"/>
                  </a:moveTo>
                  <a:lnTo>
                    <a:pt x="360" y="0"/>
                  </a:lnTo>
                  <a:lnTo>
                    <a:pt x="0" y="7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26" name="Line 1322"/>
            <p:cNvSpPr>
              <a:spLocks noChangeShapeType="1"/>
            </p:cNvSpPr>
            <p:nvPr/>
          </p:nvSpPr>
          <p:spPr bwMode="auto">
            <a:xfrm flipH="1">
              <a:off x="1355" y="2981"/>
              <a:ext cx="2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27" name="Freeform 1323"/>
            <p:cNvSpPr>
              <a:spLocks/>
            </p:cNvSpPr>
            <p:nvPr/>
          </p:nvSpPr>
          <p:spPr bwMode="auto">
            <a:xfrm>
              <a:off x="998" y="2928"/>
              <a:ext cx="33" cy="60"/>
            </a:xfrm>
            <a:custGeom>
              <a:avLst/>
              <a:gdLst>
                <a:gd name="T0" fmla="*/ 0 w 64"/>
                <a:gd name="T1" fmla="*/ 0 h 120"/>
                <a:gd name="T2" fmla="*/ 64 w 64"/>
                <a:gd name="T3" fmla="*/ 0 h 120"/>
                <a:gd name="T4" fmla="*/ 64 w 64"/>
                <a:gd name="T5" fmla="*/ 120 h 120"/>
                <a:gd name="T6" fmla="*/ 8 w 64"/>
                <a:gd name="T7" fmla="*/ 120 h 120"/>
                <a:gd name="T8" fmla="*/ 8 w 64"/>
                <a:gd name="T9" fmla="*/ 105 h 120"/>
                <a:gd name="T10" fmla="*/ 33 w 64"/>
                <a:gd name="T11" fmla="*/ 105 h 120"/>
                <a:gd name="T12" fmla="*/ 33 w 64"/>
                <a:gd name="T13" fmla="*/ 18 h 120"/>
                <a:gd name="T14" fmla="*/ 4 w 64"/>
                <a:gd name="T15" fmla="*/ 18 h 120"/>
                <a:gd name="T16" fmla="*/ 4 w 64"/>
                <a:gd name="T17" fmla="*/ 0 h 120"/>
                <a:gd name="T18" fmla="*/ 0 w 64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20">
                  <a:moveTo>
                    <a:pt x="0" y="0"/>
                  </a:moveTo>
                  <a:lnTo>
                    <a:pt x="64" y="0"/>
                  </a:lnTo>
                  <a:lnTo>
                    <a:pt x="64" y="120"/>
                  </a:lnTo>
                  <a:lnTo>
                    <a:pt x="8" y="120"/>
                  </a:lnTo>
                  <a:lnTo>
                    <a:pt x="8" y="105"/>
                  </a:lnTo>
                  <a:lnTo>
                    <a:pt x="33" y="105"/>
                  </a:lnTo>
                  <a:lnTo>
                    <a:pt x="33" y="18"/>
                  </a:lnTo>
                  <a:lnTo>
                    <a:pt x="4" y="18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28" name="Line 1324"/>
            <p:cNvSpPr>
              <a:spLocks noChangeShapeType="1"/>
            </p:cNvSpPr>
            <p:nvPr/>
          </p:nvSpPr>
          <p:spPr bwMode="auto">
            <a:xfrm flipH="1">
              <a:off x="1031" y="2981"/>
              <a:ext cx="2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29" name="Line 1325"/>
            <p:cNvSpPr>
              <a:spLocks noChangeShapeType="1"/>
            </p:cNvSpPr>
            <p:nvPr/>
          </p:nvSpPr>
          <p:spPr bwMode="auto">
            <a:xfrm flipH="1">
              <a:off x="1031" y="2938"/>
              <a:ext cx="2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30" name="Line 1326"/>
            <p:cNvSpPr>
              <a:spLocks noChangeShapeType="1"/>
            </p:cNvSpPr>
            <p:nvPr/>
          </p:nvSpPr>
          <p:spPr bwMode="auto">
            <a:xfrm flipH="1">
              <a:off x="1031" y="2976"/>
              <a:ext cx="3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31" name="Line 1327"/>
            <p:cNvSpPr>
              <a:spLocks noChangeShapeType="1"/>
            </p:cNvSpPr>
            <p:nvPr/>
          </p:nvSpPr>
          <p:spPr bwMode="auto">
            <a:xfrm flipH="1">
              <a:off x="1355" y="2976"/>
              <a:ext cx="2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32" name="Line 1328"/>
            <p:cNvSpPr>
              <a:spLocks noChangeShapeType="1"/>
            </p:cNvSpPr>
            <p:nvPr/>
          </p:nvSpPr>
          <p:spPr bwMode="auto">
            <a:xfrm>
              <a:off x="1573" y="2976"/>
              <a:ext cx="36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33" name="Rectangle 1329"/>
            <p:cNvSpPr>
              <a:spLocks noChangeArrowheads="1"/>
            </p:cNvSpPr>
            <p:nvPr/>
          </p:nvSpPr>
          <p:spPr bwMode="auto">
            <a:xfrm>
              <a:off x="1348" y="2874"/>
              <a:ext cx="334" cy="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34" name="Line 1330"/>
            <p:cNvSpPr>
              <a:spLocks noChangeShapeType="1"/>
            </p:cNvSpPr>
            <p:nvPr/>
          </p:nvSpPr>
          <p:spPr bwMode="auto">
            <a:xfrm flipH="1">
              <a:off x="1355" y="2973"/>
              <a:ext cx="2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35" name="Rectangle 1331"/>
            <p:cNvSpPr>
              <a:spLocks noChangeArrowheads="1"/>
            </p:cNvSpPr>
            <p:nvPr/>
          </p:nvSpPr>
          <p:spPr bwMode="auto">
            <a:xfrm>
              <a:off x="1392" y="2885"/>
              <a:ext cx="10" cy="8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36" name="Rectangle 1332"/>
            <p:cNvSpPr>
              <a:spLocks noChangeArrowheads="1"/>
            </p:cNvSpPr>
            <p:nvPr/>
          </p:nvSpPr>
          <p:spPr bwMode="auto">
            <a:xfrm>
              <a:off x="1440" y="2885"/>
              <a:ext cx="8" cy="8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37" name="Rectangle 1333"/>
            <p:cNvSpPr>
              <a:spLocks noChangeArrowheads="1"/>
            </p:cNvSpPr>
            <p:nvPr/>
          </p:nvSpPr>
          <p:spPr bwMode="auto">
            <a:xfrm>
              <a:off x="1493" y="2885"/>
              <a:ext cx="8" cy="8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38" name="Line 1334"/>
            <p:cNvSpPr>
              <a:spLocks noChangeShapeType="1"/>
            </p:cNvSpPr>
            <p:nvPr/>
          </p:nvSpPr>
          <p:spPr bwMode="auto">
            <a:xfrm>
              <a:off x="1392" y="2965"/>
              <a:ext cx="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39" name="Line 1335"/>
            <p:cNvSpPr>
              <a:spLocks noChangeShapeType="1"/>
            </p:cNvSpPr>
            <p:nvPr/>
          </p:nvSpPr>
          <p:spPr bwMode="auto">
            <a:xfrm>
              <a:off x="1440" y="2965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40" name="Line 1336"/>
            <p:cNvSpPr>
              <a:spLocks noChangeShapeType="1"/>
            </p:cNvSpPr>
            <p:nvPr/>
          </p:nvSpPr>
          <p:spPr bwMode="auto">
            <a:xfrm>
              <a:off x="1493" y="2965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41" name="Rectangle 1337"/>
            <p:cNvSpPr>
              <a:spLocks noChangeArrowheads="1"/>
            </p:cNvSpPr>
            <p:nvPr/>
          </p:nvSpPr>
          <p:spPr bwMode="auto">
            <a:xfrm>
              <a:off x="1395" y="2976"/>
              <a:ext cx="4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42" name="Rectangle 1338"/>
            <p:cNvSpPr>
              <a:spLocks noChangeArrowheads="1"/>
            </p:cNvSpPr>
            <p:nvPr/>
          </p:nvSpPr>
          <p:spPr bwMode="auto">
            <a:xfrm>
              <a:off x="1440" y="2976"/>
              <a:ext cx="5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43" name="Rectangle 1339"/>
            <p:cNvSpPr>
              <a:spLocks noChangeArrowheads="1"/>
            </p:cNvSpPr>
            <p:nvPr/>
          </p:nvSpPr>
          <p:spPr bwMode="auto">
            <a:xfrm>
              <a:off x="1519" y="2976"/>
              <a:ext cx="5" cy="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44" name="Line 1340"/>
            <p:cNvSpPr>
              <a:spLocks noChangeShapeType="1"/>
            </p:cNvSpPr>
            <p:nvPr/>
          </p:nvSpPr>
          <p:spPr bwMode="auto">
            <a:xfrm>
              <a:off x="1396" y="3027"/>
              <a:ext cx="1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45" name="Line 1341"/>
            <p:cNvSpPr>
              <a:spLocks noChangeShapeType="1"/>
            </p:cNvSpPr>
            <p:nvPr/>
          </p:nvSpPr>
          <p:spPr bwMode="auto">
            <a:xfrm>
              <a:off x="1398" y="3027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46" name="Line 1342"/>
            <p:cNvSpPr>
              <a:spLocks noChangeShapeType="1"/>
            </p:cNvSpPr>
            <p:nvPr/>
          </p:nvSpPr>
          <p:spPr bwMode="auto">
            <a:xfrm>
              <a:off x="1443" y="3027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47" name="Line 1343"/>
            <p:cNvSpPr>
              <a:spLocks noChangeShapeType="1"/>
            </p:cNvSpPr>
            <p:nvPr/>
          </p:nvSpPr>
          <p:spPr bwMode="auto">
            <a:xfrm>
              <a:off x="1472" y="3027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48" name="Line 1344"/>
            <p:cNvSpPr>
              <a:spLocks noChangeShapeType="1"/>
            </p:cNvSpPr>
            <p:nvPr/>
          </p:nvSpPr>
          <p:spPr bwMode="auto">
            <a:xfrm>
              <a:off x="1523" y="3027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49" name="Line 1345"/>
            <p:cNvSpPr>
              <a:spLocks noChangeShapeType="1"/>
            </p:cNvSpPr>
            <p:nvPr/>
          </p:nvSpPr>
          <p:spPr bwMode="auto">
            <a:xfrm flipV="1">
              <a:off x="1520" y="3027"/>
              <a:ext cx="1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50" name="Line 1346"/>
            <p:cNvSpPr>
              <a:spLocks noChangeShapeType="1"/>
            </p:cNvSpPr>
            <p:nvPr/>
          </p:nvSpPr>
          <p:spPr bwMode="auto">
            <a:xfrm>
              <a:off x="1002" y="3037"/>
              <a:ext cx="1" cy="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51" name="Line 1347"/>
            <p:cNvSpPr>
              <a:spLocks noChangeShapeType="1"/>
            </p:cNvSpPr>
            <p:nvPr/>
          </p:nvSpPr>
          <p:spPr bwMode="auto">
            <a:xfrm>
              <a:off x="965" y="3073"/>
              <a:ext cx="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52" name="Freeform 1348"/>
            <p:cNvSpPr>
              <a:spLocks/>
            </p:cNvSpPr>
            <p:nvPr/>
          </p:nvSpPr>
          <p:spPr bwMode="auto">
            <a:xfrm>
              <a:off x="971" y="3041"/>
              <a:ext cx="62" cy="63"/>
            </a:xfrm>
            <a:custGeom>
              <a:avLst/>
              <a:gdLst>
                <a:gd name="T0" fmla="*/ 0 w 126"/>
                <a:gd name="T1" fmla="*/ 62 h 124"/>
                <a:gd name="T2" fmla="*/ 1 w 126"/>
                <a:gd name="T3" fmla="*/ 75 h 124"/>
                <a:gd name="T4" fmla="*/ 5 w 126"/>
                <a:gd name="T5" fmla="*/ 86 h 124"/>
                <a:gd name="T6" fmla="*/ 11 w 126"/>
                <a:gd name="T7" fmla="*/ 97 h 124"/>
                <a:gd name="T8" fmla="*/ 19 w 126"/>
                <a:gd name="T9" fmla="*/ 106 h 124"/>
                <a:gd name="T10" fmla="*/ 28 w 126"/>
                <a:gd name="T11" fmla="*/ 114 h 124"/>
                <a:gd name="T12" fmla="*/ 39 w 126"/>
                <a:gd name="T13" fmla="*/ 120 h 124"/>
                <a:gd name="T14" fmla="*/ 51 w 126"/>
                <a:gd name="T15" fmla="*/ 123 h 124"/>
                <a:gd name="T16" fmla="*/ 64 w 126"/>
                <a:gd name="T17" fmla="*/ 124 h 124"/>
                <a:gd name="T18" fmla="*/ 76 w 126"/>
                <a:gd name="T19" fmla="*/ 123 h 124"/>
                <a:gd name="T20" fmla="*/ 89 w 126"/>
                <a:gd name="T21" fmla="*/ 120 h 124"/>
                <a:gd name="T22" fmla="*/ 99 w 126"/>
                <a:gd name="T23" fmla="*/ 114 h 124"/>
                <a:gd name="T24" fmla="*/ 109 w 126"/>
                <a:gd name="T25" fmla="*/ 106 h 124"/>
                <a:gd name="T26" fmla="*/ 116 w 126"/>
                <a:gd name="T27" fmla="*/ 97 h 124"/>
                <a:gd name="T28" fmla="*/ 121 w 126"/>
                <a:gd name="T29" fmla="*/ 86 h 124"/>
                <a:gd name="T30" fmla="*/ 125 w 126"/>
                <a:gd name="T31" fmla="*/ 75 h 124"/>
                <a:gd name="T32" fmla="*/ 126 w 126"/>
                <a:gd name="T33" fmla="*/ 62 h 124"/>
                <a:gd name="T34" fmla="*/ 125 w 126"/>
                <a:gd name="T35" fmla="*/ 49 h 124"/>
                <a:gd name="T36" fmla="*/ 121 w 126"/>
                <a:gd name="T37" fmla="*/ 37 h 124"/>
                <a:gd name="T38" fmla="*/ 116 w 126"/>
                <a:gd name="T39" fmla="*/ 26 h 124"/>
                <a:gd name="T40" fmla="*/ 109 w 126"/>
                <a:gd name="T41" fmla="*/ 17 h 124"/>
                <a:gd name="T42" fmla="*/ 99 w 126"/>
                <a:gd name="T43" fmla="*/ 10 h 124"/>
                <a:gd name="T44" fmla="*/ 89 w 126"/>
                <a:gd name="T45" fmla="*/ 4 h 124"/>
                <a:gd name="T46" fmla="*/ 76 w 126"/>
                <a:gd name="T47" fmla="*/ 1 h 124"/>
                <a:gd name="T48" fmla="*/ 64 w 126"/>
                <a:gd name="T49" fmla="*/ 0 h 124"/>
                <a:gd name="T50" fmla="*/ 51 w 126"/>
                <a:gd name="T51" fmla="*/ 1 h 124"/>
                <a:gd name="T52" fmla="*/ 39 w 126"/>
                <a:gd name="T53" fmla="*/ 4 h 124"/>
                <a:gd name="T54" fmla="*/ 28 w 126"/>
                <a:gd name="T55" fmla="*/ 10 h 124"/>
                <a:gd name="T56" fmla="*/ 19 w 126"/>
                <a:gd name="T57" fmla="*/ 17 h 124"/>
                <a:gd name="T58" fmla="*/ 11 w 126"/>
                <a:gd name="T59" fmla="*/ 26 h 124"/>
                <a:gd name="T60" fmla="*/ 5 w 126"/>
                <a:gd name="T61" fmla="*/ 37 h 124"/>
                <a:gd name="T62" fmla="*/ 1 w 126"/>
                <a:gd name="T63" fmla="*/ 49 h 124"/>
                <a:gd name="T64" fmla="*/ 0 w 126"/>
                <a:gd name="T65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124">
                  <a:moveTo>
                    <a:pt x="0" y="62"/>
                  </a:moveTo>
                  <a:lnTo>
                    <a:pt x="1" y="75"/>
                  </a:lnTo>
                  <a:lnTo>
                    <a:pt x="5" y="86"/>
                  </a:lnTo>
                  <a:lnTo>
                    <a:pt x="11" y="97"/>
                  </a:lnTo>
                  <a:lnTo>
                    <a:pt x="19" y="106"/>
                  </a:lnTo>
                  <a:lnTo>
                    <a:pt x="28" y="114"/>
                  </a:lnTo>
                  <a:lnTo>
                    <a:pt x="39" y="120"/>
                  </a:lnTo>
                  <a:lnTo>
                    <a:pt x="51" y="123"/>
                  </a:lnTo>
                  <a:lnTo>
                    <a:pt x="64" y="124"/>
                  </a:lnTo>
                  <a:lnTo>
                    <a:pt x="76" y="123"/>
                  </a:lnTo>
                  <a:lnTo>
                    <a:pt x="89" y="120"/>
                  </a:lnTo>
                  <a:lnTo>
                    <a:pt x="99" y="114"/>
                  </a:lnTo>
                  <a:lnTo>
                    <a:pt x="109" y="106"/>
                  </a:lnTo>
                  <a:lnTo>
                    <a:pt x="116" y="97"/>
                  </a:lnTo>
                  <a:lnTo>
                    <a:pt x="121" y="86"/>
                  </a:lnTo>
                  <a:lnTo>
                    <a:pt x="125" y="75"/>
                  </a:lnTo>
                  <a:lnTo>
                    <a:pt x="126" y="62"/>
                  </a:lnTo>
                  <a:lnTo>
                    <a:pt x="125" y="49"/>
                  </a:lnTo>
                  <a:lnTo>
                    <a:pt x="121" y="37"/>
                  </a:lnTo>
                  <a:lnTo>
                    <a:pt x="116" y="26"/>
                  </a:lnTo>
                  <a:lnTo>
                    <a:pt x="109" y="17"/>
                  </a:lnTo>
                  <a:lnTo>
                    <a:pt x="99" y="10"/>
                  </a:lnTo>
                  <a:lnTo>
                    <a:pt x="89" y="4"/>
                  </a:lnTo>
                  <a:lnTo>
                    <a:pt x="76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4"/>
                  </a:lnTo>
                  <a:lnTo>
                    <a:pt x="28" y="10"/>
                  </a:lnTo>
                  <a:lnTo>
                    <a:pt x="19" y="17"/>
                  </a:lnTo>
                  <a:lnTo>
                    <a:pt x="11" y="26"/>
                  </a:lnTo>
                  <a:lnTo>
                    <a:pt x="5" y="37"/>
                  </a:lnTo>
                  <a:lnTo>
                    <a:pt x="1" y="49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53" name="Freeform 1349"/>
            <p:cNvSpPr>
              <a:spLocks/>
            </p:cNvSpPr>
            <p:nvPr/>
          </p:nvSpPr>
          <p:spPr bwMode="auto">
            <a:xfrm>
              <a:off x="978" y="3048"/>
              <a:ext cx="48" cy="47"/>
            </a:xfrm>
            <a:custGeom>
              <a:avLst/>
              <a:gdLst>
                <a:gd name="T0" fmla="*/ 0 w 96"/>
                <a:gd name="T1" fmla="*/ 48 h 93"/>
                <a:gd name="T2" fmla="*/ 1 w 96"/>
                <a:gd name="T3" fmla="*/ 57 h 93"/>
                <a:gd name="T4" fmla="*/ 4 w 96"/>
                <a:gd name="T5" fmla="*/ 66 h 93"/>
                <a:gd name="T6" fmla="*/ 8 w 96"/>
                <a:gd name="T7" fmla="*/ 73 h 93"/>
                <a:gd name="T8" fmla="*/ 14 w 96"/>
                <a:gd name="T9" fmla="*/ 80 h 93"/>
                <a:gd name="T10" fmla="*/ 21 w 96"/>
                <a:gd name="T11" fmla="*/ 86 h 93"/>
                <a:gd name="T12" fmla="*/ 29 w 96"/>
                <a:gd name="T13" fmla="*/ 90 h 93"/>
                <a:gd name="T14" fmla="*/ 38 w 96"/>
                <a:gd name="T15" fmla="*/ 92 h 93"/>
                <a:gd name="T16" fmla="*/ 48 w 96"/>
                <a:gd name="T17" fmla="*/ 93 h 93"/>
                <a:gd name="T18" fmla="*/ 57 w 96"/>
                <a:gd name="T19" fmla="*/ 92 h 93"/>
                <a:gd name="T20" fmla="*/ 66 w 96"/>
                <a:gd name="T21" fmla="*/ 90 h 93"/>
                <a:gd name="T22" fmla="*/ 74 w 96"/>
                <a:gd name="T23" fmla="*/ 86 h 93"/>
                <a:gd name="T24" fmla="*/ 82 w 96"/>
                <a:gd name="T25" fmla="*/ 80 h 93"/>
                <a:gd name="T26" fmla="*/ 88 w 96"/>
                <a:gd name="T27" fmla="*/ 73 h 93"/>
                <a:gd name="T28" fmla="*/ 92 w 96"/>
                <a:gd name="T29" fmla="*/ 66 h 93"/>
                <a:gd name="T30" fmla="*/ 95 w 96"/>
                <a:gd name="T31" fmla="*/ 57 h 93"/>
                <a:gd name="T32" fmla="*/ 96 w 96"/>
                <a:gd name="T33" fmla="*/ 48 h 93"/>
                <a:gd name="T34" fmla="*/ 95 w 96"/>
                <a:gd name="T35" fmla="*/ 39 h 93"/>
                <a:gd name="T36" fmla="*/ 92 w 96"/>
                <a:gd name="T37" fmla="*/ 30 h 93"/>
                <a:gd name="T38" fmla="*/ 88 w 96"/>
                <a:gd name="T39" fmla="*/ 22 h 93"/>
                <a:gd name="T40" fmla="*/ 82 w 96"/>
                <a:gd name="T41" fmla="*/ 13 h 93"/>
                <a:gd name="T42" fmla="*/ 74 w 96"/>
                <a:gd name="T43" fmla="*/ 8 h 93"/>
                <a:gd name="T44" fmla="*/ 66 w 96"/>
                <a:gd name="T45" fmla="*/ 3 h 93"/>
                <a:gd name="T46" fmla="*/ 57 w 96"/>
                <a:gd name="T47" fmla="*/ 1 h 93"/>
                <a:gd name="T48" fmla="*/ 48 w 96"/>
                <a:gd name="T49" fmla="*/ 0 h 93"/>
                <a:gd name="T50" fmla="*/ 38 w 96"/>
                <a:gd name="T51" fmla="*/ 1 h 93"/>
                <a:gd name="T52" fmla="*/ 29 w 96"/>
                <a:gd name="T53" fmla="*/ 3 h 93"/>
                <a:gd name="T54" fmla="*/ 21 w 96"/>
                <a:gd name="T55" fmla="*/ 8 h 93"/>
                <a:gd name="T56" fmla="*/ 14 w 96"/>
                <a:gd name="T57" fmla="*/ 13 h 93"/>
                <a:gd name="T58" fmla="*/ 8 w 96"/>
                <a:gd name="T59" fmla="*/ 22 h 93"/>
                <a:gd name="T60" fmla="*/ 4 w 96"/>
                <a:gd name="T61" fmla="*/ 30 h 93"/>
                <a:gd name="T62" fmla="*/ 1 w 96"/>
                <a:gd name="T63" fmla="*/ 39 h 93"/>
                <a:gd name="T64" fmla="*/ 0 w 96"/>
                <a:gd name="T65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6" h="93">
                  <a:moveTo>
                    <a:pt x="0" y="48"/>
                  </a:moveTo>
                  <a:lnTo>
                    <a:pt x="1" y="57"/>
                  </a:lnTo>
                  <a:lnTo>
                    <a:pt x="4" y="66"/>
                  </a:lnTo>
                  <a:lnTo>
                    <a:pt x="8" y="73"/>
                  </a:lnTo>
                  <a:lnTo>
                    <a:pt x="14" y="80"/>
                  </a:lnTo>
                  <a:lnTo>
                    <a:pt x="21" y="86"/>
                  </a:lnTo>
                  <a:lnTo>
                    <a:pt x="29" y="90"/>
                  </a:lnTo>
                  <a:lnTo>
                    <a:pt x="38" y="92"/>
                  </a:lnTo>
                  <a:lnTo>
                    <a:pt x="48" y="93"/>
                  </a:lnTo>
                  <a:lnTo>
                    <a:pt x="57" y="92"/>
                  </a:lnTo>
                  <a:lnTo>
                    <a:pt x="66" y="90"/>
                  </a:lnTo>
                  <a:lnTo>
                    <a:pt x="74" y="86"/>
                  </a:lnTo>
                  <a:lnTo>
                    <a:pt x="82" y="80"/>
                  </a:lnTo>
                  <a:lnTo>
                    <a:pt x="88" y="73"/>
                  </a:lnTo>
                  <a:lnTo>
                    <a:pt x="92" y="66"/>
                  </a:lnTo>
                  <a:lnTo>
                    <a:pt x="95" y="57"/>
                  </a:lnTo>
                  <a:lnTo>
                    <a:pt x="96" y="48"/>
                  </a:lnTo>
                  <a:lnTo>
                    <a:pt x="95" y="39"/>
                  </a:lnTo>
                  <a:lnTo>
                    <a:pt x="92" y="30"/>
                  </a:lnTo>
                  <a:lnTo>
                    <a:pt x="88" y="22"/>
                  </a:lnTo>
                  <a:lnTo>
                    <a:pt x="82" y="13"/>
                  </a:lnTo>
                  <a:lnTo>
                    <a:pt x="74" y="8"/>
                  </a:lnTo>
                  <a:lnTo>
                    <a:pt x="66" y="3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29" y="3"/>
                  </a:lnTo>
                  <a:lnTo>
                    <a:pt x="21" y="8"/>
                  </a:lnTo>
                  <a:lnTo>
                    <a:pt x="14" y="13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1" y="39"/>
                  </a:lnTo>
                  <a:lnTo>
                    <a:pt x="0" y="4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54" name="Line 1350"/>
            <p:cNvSpPr>
              <a:spLocks noChangeShapeType="1"/>
            </p:cNvSpPr>
            <p:nvPr/>
          </p:nvSpPr>
          <p:spPr bwMode="auto">
            <a:xfrm>
              <a:off x="905" y="3092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55" name="Line 1351"/>
            <p:cNvSpPr>
              <a:spLocks noChangeShapeType="1"/>
            </p:cNvSpPr>
            <p:nvPr/>
          </p:nvSpPr>
          <p:spPr bwMode="auto">
            <a:xfrm>
              <a:off x="954" y="3092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56" name="Line 1352"/>
            <p:cNvSpPr>
              <a:spLocks noChangeShapeType="1"/>
            </p:cNvSpPr>
            <p:nvPr/>
          </p:nvSpPr>
          <p:spPr bwMode="auto">
            <a:xfrm>
              <a:off x="978" y="3092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57" name="Line 1353"/>
            <p:cNvSpPr>
              <a:spLocks noChangeShapeType="1"/>
            </p:cNvSpPr>
            <p:nvPr/>
          </p:nvSpPr>
          <p:spPr bwMode="auto">
            <a:xfrm>
              <a:off x="1026" y="3092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58" name="Rectangle 1354"/>
            <p:cNvSpPr>
              <a:spLocks noChangeArrowheads="1"/>
            </p:cNvSpPr>
            <p:nvPr/>
          </p:nvSpPr>
          <p:spPr bwMode="auto">
            <a:xfrm>
              <a:off x="908" y="3095"/>
              <a:ext cx="42" cy="1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59" name="Rectangle 1355"/>
            <p:cNvSpPr>
              <a:spLocks noChangeArrowheads="1"/>
            </p:cNvSpPr>
            <p:nvPr/>
          </p:nvSpPr>
          <p:spPr bwMode="auto">
            <a:xfrm>
              <a:off x="982" y="3095"/>
              <a:ext cx="41" cy="1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60" name="Line 1356"/>
            <p:cNvSpPr>
              <a:spLocks noChangeShapeType="1"/>
            </p:cNvSpPr>
            <p:nvPr/>
          </p:nvSpPr>
          <p:spPr bwMode="auto">
            <a:xfrm flipH="1">
              <a:off x="1031" y="2973"/>
              <a:ext cx="3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61" name="Line 1357"/>
            <p:cNvSpPr>
              <a:spLocks noChangeShapeType="1"/>
            </p:cNvSpPr>
            <p:nvPr/>
          </p:nvSpPr>
          <p:spPr bwMode="auto">
            <a:xfrm>
              <a:off x="1573" y="2973"/>
              <a:ext cx="36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62" name="Line 1358"/>
            <p:cNvSpPr>
              <a:spLocks noChangeShapeType="1"/>
            </p:cNvSpPr>
            <p:nvPr/>
          </p:nvSpPr>
          <p:spPr bwMode="auto">
            <a:xfrm flipH="1">
              <a:off x="903" y="2938"/>
              <a:ext cx="10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63" name="Line 1359"/>
            <p:cNvSpPr>
              <a:spLocks noChangeShapeType="1"/>
            </p:cNvSpPr>
            <p:nvPr/>
          </p:nvSpPr>
          <p:spPr bwMode="auto">
            <a:xfrm flipH="1">
              <a:off x="903" y="2981"/>
              <a:ext cx="9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64" name="Rectangle 1360"/>
            <p:cNvSpPr>
              <a:spLocks noChangeArrowheads="1"/>
            </p:cNvSpPr>
            <p:nvPr/>
          </p:nvSpPr>
          <p:spPr bwMode="auto">
            <a:xfrm>
              <a:off x="998" y="2958"/>
              <a:ext cx="16" cy="6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65" name="Rectangle 1361"/>
            <p:cNvSpPr>
              <a:spLocks noChangeArrowheads="1"/>
            </p:cNvSpPr>
            <p:nvPr/>
          </p:nvSpPr>
          <p:spPr bwMode="auto">
            <a:xfrm>
              <a:off x="926" y="2963"/>
              <a:ext cx="10" cy="3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66" name="Line 1362"/>
            <p:cNvSpPr>
              <a:spLocks noChangeShapeType="1"/>
            </p:cNvSpPr>
            <p:nvPr/>
          </p:nvSpPr>
          <p:spPr bwMode="auto">
            <a:xfrm>
              <a:off x="931" y="2938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67" name="Line 1363"/>
            <p:cNvSpPr>
              <a:spLocks noChangeShapeType="1"/>
            </p:cNvSpPr>
            <p:nvPr/>
          </p:nvSpPr>
          <p:spPr bwMode="auto">
            <a:xfrm flipV="1">
              <a:off x="1006" y="2938"/>
              <a:ext cx="1" cy="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68" name="Freeform 1364"/>
            <p:cNvSpPr>
              <a:spLocks/>
            </p:cNvSpPr>
            <p:nvPr/>
          </p:nvSpPr>
          <p:spPr bwMode="auto">
            <a:xfrm>
              <a:off x="1362" y="3010"/>
              <a:ext cx="14" cy="109"/>
            </a:xfrm>
            <a:custGeom>
              <a:avLst/>
              <a:gdLst>
                <a:gd name="T0" fmla="*/ 14 w 28"/>
                <a:gd name="T1" fmla="*/ 3 h 219"/>
                <a:gd name="T2" fmla="*/ 9 w 28"/>
                <a:gd name="T3" fmla="*/ 0 h 219"/>
                <a:gd name="T4" fmla="*/ 0 w 28"/>
                <a:gd name="T5" fmla="*/ 0 h 219"/>
                <a:gd name="T6" fmla="*/ 2 w 28"/>
                <a:gd name="T7" fmla="*/ 44 h 219"/>
                <a:gd name="T8" fmla="*/ 9 w 28"/>
                <a:gd name="T9" fmla="*/ 44 h 219"/>
                <a:gd name="T10" fmla="*/ 18 w 28"/>
                <a:gd name="T11" fmla="*/ 208 h 219"/>
                <a:gd name="T12" fmla="*/ 7 w 28"/>
                <a:gd name="T13" fmla="*/ 208 h 219"/>
                <a:gd name="T14" fmla="*/ 7 w 28"/>
                <a:gd name="T15" fmla="*/ 219 h 219"/>
                <a:gd name="T16" fmla="*/ 28 w 28"/>
                <a:gd name="T17" fmla="*/ 217 h 219"/>
                <a:gd name="T18" fmla="*/ 14 w 28"/>
                <a:gd name="T19" fmla="*/ 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19">
                  <a:moveTo>
                    <a:pt x="14" y="3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2" y="44"/>
                  </a:lnTo>
                  <a:lnTo>
                    <a:pt x="9" y="44"/>
                  </a:lnTo>
                  <a:lnTo>
                    <a:pt x="18" y="208"/>
                  </a:lnTo>
                  <a:lnTo>
                    <a:pt x="7" y="208"/>
                  </a:lnTo>
                  <a:lnTo>
                    <a:pt x="7" y="219"/>
                  </a:lnTo>
                  <a:lnTo>
                    <a:pt x="28" y="217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69" name="Freeform 1365"/>
            <p:cNvSpPr>
              <a:spLocks/>
            </p:cNvSpPr>
            <p:nvPr/>
          </p:nvSpPr>
          <p:spPr bwMode="auto">
            <a:xfrm>
              <a:off x="1384" y="3009"/>
              <a:ext cx="16" cy="109"/>
            </a:xfrm>
            <a:custGeom>
              <a:avLst/>
              <a:gdLst>
                <a:gd name="T0" fmla="*/ 0 w 33"/>
                <a:gd name="T1" fmla="*/ 5 h 219"/>
                <a:gd name="T2" fmla="*/ 2 w 33"/>
                <a:gd name="T3" fmla="*/ 2 h 219"/>
                <a:gd name="T4" fmla="*/ 6 w 33"/>
                <a:gd name="T5" fmla="*/ 0 h 219"/>
                <a:gd name="T6" fmla="*/ 11 w 33"/>
                <a:gd name="T7" fmla="*/ 0 h 219"/>
                <a:gd name="T8" fmla="*/ 13 w 33"/>
                <a:gd name="T9" fmla="*/ 42 h 219"/>
                <a:gd name="T10" fmla="*/ 9 w 33"/>
                <a:gd name="T11" fmla="*/ 44 h 219"/>
                <a:gd name="T12" fmla="*/ 21 w 33"/>
                <a:gd name="T13" fmla="*/ 204 h 219"/>
                <a:gd name="T14" fmla="*/ 33 w 33"/>
                <a:gd name="T15" fmla="*/ 204 h 219"/>
                <a:gd name="T16" fmla="*/ 33 w 33"/>
                <a:gd name="T17" fmla="*/ 219 h 219"/>
                <a:gd name="T18" fmla="*/ 11 w 33"/>
                <a:gd name="T19" fmla="*/ 219 h 219"/>
                <a:gd name="T20" fmla="*/ 0 w 33"/>
                <a:gd name="T21" fmla="*/ 2 h 219"/>
                <a:gd name="T22" fmla="*/ 0 w 33"/>
                <a:gd name="T23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19">
                  <a:moveTo>
                    <a:pt x="0" y="5"/>
                  </a:moveTo>
                  <a:lnTo>
                    <a:pt x="2" y="2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3" y="42"/>
                  </a:lnTo>
                  <a:lnTo>
                    <a:pt x="9" y="44"/>
                  </a:lnTo>
                  <a:lnTo>
                    <a:pt x="21" y="204"/>
                  </a:lnTo>
                  <a:lnTo>
                    <a:pt x="33" y="204"/>
                  </a:lnTo>
                  <a:lnTo>
                    <a:pt x="33" y="219"/>
                  </a:lnTo>
                  <a:lnTo>
                    <a:pt x="11" y="219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FBFB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70" name="Rectangle 1366"/>
            <p:cNvSpPr>
              <a:spLocks noChangeArrowheads="1"/>
            </p:cNvSpPr>
            <p:nvPr/>
          </p:nvSpPr>
          <p:spPr bwMode="auto">
            <a:xfrm>
              <a:off x="1265" y="2265"/>
              <a:ext cx="499" cy="2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71" name="Line 1367"/>
            <p:cNvSpPr>
              <a:spLocks noChangeShapeType="1"/>
            </p:cNvSpPr>
            <p:nvPr/>
          </p:nvSpPr>
          <p:spPr bwMode="auto">
            <a:xfrm flipH="1" flipV="1">
              <a:off x="1493" y="2286"/>
              <a:ext cx="11" cy="5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72" name="Line 1368"/>
            <p:cNvSpPr>
              <a:spLocks noChangeShapeType="1"/>
            </p:cNvSpPr>
            <p:nvPr/>
          </p:nvSpPr>
          <p:spPr bwMode="auto">
            <a:xfrm flipH="1" flipV="1">
              <a:off x="1480" y="2285"/>
              <a:ext cx="10" cy="58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73" name="Line 1369"/>
            <p:cNvSpPr>
              <a:spLocks noChangeShapeType="1"/>
            </p:cNvSpPr>
            <p:nvPr/>
          </p:nvSpPr>
          <p:spPr bwMode="auto">
            <a:xfrm flipH="1" flipV="1">
              <a:off x="1451" y="2286"/>
              <a:ext cx="26" cy="5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74" name="Line 1370"/>
            <p:cNvSpPr>
              <a:spLocks noChangeShapeType="1"/>
            </p:cNvSpPr>
            <p:nvPr/>
          </p:nvSpPr>
          <p:spPr bwMode="auto">
            <a:xfrm flipH="1" flipV="1">
              <a:off x="1439" y="2286"/>
              <a:ext cx="25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75" name="Line 1371"/>
            <p:cNvSpPr>
              <a:spLocks noChangeShapeType="1"/>
            </p:cNvSpPr>
            <p:nvPr/>
          </p:nvSpPr>
          <p:spPr bwMode="auto">
            <a:xfrm flipH="1" flipV="1">
              <a:off x="1429" y="2285"/>
              <a:ext cx="21" cy="5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76" name="Line 1372"/>
            <p:cNvSpPr>
              <a:spLocks noChangeShapeType="1"/>
            </p:cNvSpPr>
            <p:nvPr/>
          </p:nvSpPr>
          <p:spPr bwMode="auto">
            <a:xfrm flipH="1" flipV="1">
              <a:off x="1417" y="2286"/>
              <a:ext cx="21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77" name="Line 1373"/>
            <p:cNvSpPr>
              <a:spLocks noChangeShapeType="1"/>
            </p:cNvSpPr>
            <p:nvPr/>
          </p:nvSpPr>
          <p:spPr bwMode="auto">
            <a:xfrm flipH="1" flipV="1">
              <a:off x="1400" y="2286"/>
              <a:ext cx="26" cy="5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78" name="Line 1374"/>
            <p:cNvSpPr>
              <a:spLocks noChangeShapeType="1"/>
            </p:cNvSpPr>
            <p:nvPr/>
          </p:nvSpPr>
          <p:spPr bwMode="auto">
            <a:xfrm flipH="1" flipV="1">
              <a:off x="1387" y="2286"/>
              <a:ext cx="27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79" name="Line 1375"/>
            <p:cNvSpPr>
              <a:spLocks noChangeShapeType="1"/>
            </p:cNvSpPr>
            <p:nvPr/>
          </p:nvSpPr>
          <p:spPr bwMode="auto">
            <a:xfrm flipH="1" flipV="1">
              <a:off x="1372" y="2286"/>
              <a:ext cx="30" cy="5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80" name="Line 1376"/>
            <p:cNvSpPr>
              <a:spLocks noChangeShapeType="1"/>
            </p:cNvSpPr>
            <p:nvPr/>
          </p:nvSpPr>
          <p:spPr bwMode="auto">
            <a:xfrm flipH="1" flipV="1">
              <a:off x="1360" y="2286"/>
              <a:ext cx="30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81" name="Line 1377"/>
            <p:cNvSpPr>
              <a:spLocks noChangeShapeType="1"/>
            </p:cNvSpPr>
            <p:nvPr/>
          </p:nvSpPr>
          <p:spPr bwMode="auto">
            <a:xfrm flipV="1">
              <a:off x="1631" y="2286"/>
              <a:ext cx="1" cy="5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82" name="Line 1378"/>
            <p:cNvSpPr>
              <a:spLocks noChangeShapeType="1"/>
            </p:cNvSpPr>
            <p:nvPr/>
          </p:nvSpPr>
          <p:spPr bwMode="auto">
            <a:xfrm flipV="1">
              <a:off x="1619" y="2285"/>
              <a:ext cx="1" cy="5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83" name="Line 1379"/>
            <p:cNvSpPr>
              <a:spLocks noChangeShapeType="1"/>
            </p:cNvSpPr>
            <p:nvPr/>
          </p:nvSpPr>
          <p:spPr bwMode="auto">
            <a:xfrm flipV="1">
              <a:off x="1672" y="2286"/>
              <a:ext cx="1" cy="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84" name="Line 1380"/>
            <p:cNvSpPr>
              <a:spLocks noChangeShapeType="1"/>
            </p:cNvSpPr>
            <p:nvPr/>
          </p:nvSpPr>
          <p:spPr bwMode="auto">
            <a:xfrm flipV="1">
              <a:off x="1660" y="2285"/>
              <a:ext cx="1" cy="5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85" name="Line 1381"/>
            <p:cNvSpPr>
              <a:spLocks noChangeShapeType="1"/>
            </p:cNvSpPr>
            <p:nvPr/>
          </p:nvSpPr>
          <p:spPr bwMode="auto">
            <a:xfrm flipV="1">
              <a:off x="1364" y="2370"/>
              <a:ext cx="1" cy="5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86" name="Line 1382"/>
            <p:cNvSpPr>
              <a:spLocks noChangeShapeType="1"/>
            </p:cNvSpPr>
            <p:nvPr/>
          </p:nvSpPr>
          <p:spPr bwMode="auto">
            <a:xfrm flipV="1">
              <a:off x="1374" y="2582"/>
              <a:ext cx="1" cy="28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87" name="Line 1383"/>
            <p:cNvSpPr>
              <a:spLocks noChangeShapeType="1"/>
            </p:cNvSpPr>
            <p:nvPr/>
          </p:nvSpPr>
          <p:spPr bwMode="auto">
            <a:xfrm>
              <a:off x="1378" y="2412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88" name="Line 1384"/>
            <p:cNvSpPr>
              <a:spLocks noChangeShapeType="1"/>
            </p:cNvSpPr>
            <p:nvPr/>
          </p:nvSpPr>
          <p:spPr bwMode="auto">
            <a:xfrm>
              <a:off x="1407" y="2412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89" name="Line 1385"/>
            <p:cNvSpPr>
              <a:spLocks noChangeShapeType="1"/>
            </p:cNvSpPr>
            <p:nvPr/>
          </p:nvSpPr>
          <p:spPr bwMode="auto">
            <a:xfrm>
              <a:off x="1434" y="2412"/>
              <a:ext cx="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90" name="Line 1386"/>
            <p:cNvSpPr>
              <a:spLocks noChangeShapeType="1"/>
            </p:cNvSpPr>
            <p:nvPr/>
          </p:nvSpPr>
          <p:spPr bwMode="auto">
            <a:xfrm>
              <a:off x="1457" y="2412"/>
              <a:ext cx="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91" name="Line 1387"/>
            <p:cNvSpPr>
              <a:spLocks noChangeShapeType="1"/>
            </p:cNvSpPr>
            <p:nvPr/>
          </p:nvSpPr>
          <p:spPr bwMode="auto">
            <a:xfrm>
              <a:off x="1496" y="2412"/>
              <a:ext cx="1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92" name="Line 1388"/>
            <p:cNvSpPr>
              <a:spLocks noChangeShapeType="1"/>
            </p:cNvSpPr>
            <p:nvPr/>
          </p:nvSpPr>
          <p:spPr bwMode="auto">
            <a:xfrm>
              <a:off x="1631" y="2412"/>
              <a:ext cx="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93" name="Line 1389"/>
            <p:cNvSpPr>
              <a:spLocks noChangeShapeType="1"/>
            </p:cNvSpPr>
            <p:nvPr/>
          </p:nvSpPr>
          <p:spPr bwMode="auto">
            <a:xfrm>
              <a:off x="1339" y="2540"/>
              <a:ext cx="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94" name="Freeform 1390"/>
            <p:cNvSpPr>
              <a:spLocks/>
            </p:cNvSpPr>
            <p:nvPr/>
          </p:nvSpPr>
          <p:spPr bwMode="auto">
            <a:xfrm>
              <a:off x="1344" y="2522"/>
              <a:ext cx="20" cy="35"/>
            </a:xfrm>
            <a:custGeom>
              <a:avLst/>
              <a:gdLst>
                <a:gd name="T0" fmla="*/ 39 w 39"/>
                <a:gd name="T1" fmla="*/ 0 h 72"/>
                <a:gd name="T2" fmla="*/ 37 w 39"/>
                <a:gd name="T3" fmla="*/ 0 h 72"/>
                <a:gd name="T4" fmla="*/ 23 w 39"/>
                <a:gd name="T5" fmla="*/ 3 h 72"/>
                <a:gd name="T6" fmla="*/ 12 w 39"/>
                <a:gd name="T7" fmla="*/ 10 h 72"/>
                <a:gd name="T8" fmla="*/ 3 w 39"/>
                <a:gd name="T9" fmla="*/ 21 h 72"/>
                <a:gd name="T10" fmla="*/ 1 w 39"/>
                <a:gd name="T11" fmla="*/ 28 h 72"/>
                <a:gd name="T12" fmla="*/ 0 w 39"/>
                <a:gd name="T13" fmla="*/ 36 h 72"/>
                <a:gd name="T14" fmla="*/ 3 w 39"/>
                <a:gd name="T15" fmla="*/ 50 h 72"/>
                <a:gd name="T16" fmla="*/ 12 w 39"/>
                <a:gd name="T17" fmla="*/ 62 h 72"/>
                <a:gd name="T18" fmla="*/ 23 w 39"/>
                <a:gd name="T19" fmla="*/ 68 h 72"/>
                <a:gd name="T20" fmla="*/ 37 w 39"/>
                <a:gd name="T21" fmla="*/ 72 h 72"/>
                <a:gd name="T22" fmla="*/ 39 w 39"/>
                <a:gd name="T23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72">
                  <a:moveTo>
                    <a:pt x="39" y="0"/>
                  </a:moveTo>
                  <a:lnTo>
                    <a:pt x="37" y="0"/>
                  </a:lnTo>
                  <a:lnTo>
                    <a:pt x="23" y="3"/>
                  </a:lnTo>
                  <a:lnTo>
                    <a:pt x="12" y="10"/>
                  </a:lnTo>
                  <a:lnTo>
                    <a:pt x="3" y="21"/>
                  </a:lnTo>
                  <a:lnTo>
                    <a:pt x="1" y="28"/>
                  </a:lnTo>
                  <a:lnTo>
                    <a:pt x="0" y="36"/>
                  </a:lnTo>
                  <a:lnTo>
                    <a:pt x="3" y="50"/>
                  </a:lnTo>
                  <a:lnTo>
                    <a:pt x="12" y="62"/>
                  </a:lnTo>
                  <a:lnTo>
                    <a:pt x="23" y="68"/>
                  </a:lnTo>
                  <a:lnTo>
                    <a:pt x="37" y="72"/>
                  </a:lnTo>
                  <a:lnTo>
                    <a:pt x="39" y="7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95" name="Line 1391"/>
            <p:cNvSpPr>
              <a:spLocks noChangeShapeType="1"/>
            </p:cNvSpPr>
            <p:nvPr/>
          </p:nvSpPr>
          <p:spPr bwMode="auto">
            <a:xfrm>
              <a:off x="1330" y="2896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96" name="Line 1392"/>
            <p:cNvSpPr>
              <a:spLocks noChangeShapeType="1"/>
            </p:cNvSpPr>
            <p:nvPr/>
          </p:nvSpPr>
          <p:spPr bwMode="auto">
            <a:xfrm>
              <a:off x="1307" y="2920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97" name="Freeform 1393"/>
            <p:cNvSpPr>
              <a:spLocks/>
            </p:cNvSpPr>
            <p:nvPr/>
          </p:nvSpPr>
          <p:spPr bwMode="auto">
            <a:xfrm>
              <a:off x="1312" y="2902"/>
              <a:ext cx="35" cy="36"/>
            </a:xfrm>
            <a:custGeom>
              <a:avLst/>
              <a:gdLst>
                <a:gd name="T0" fmla="*/ 0 w 72"/>
                <a:gd name="T1" fmla="*/ 36 h 71"/>
                <a:gd name="T2" fmla="*/ 4 w 72"/>
                <a:gd name="T3" fmla="*/ 49 h 71"/>
                <a:gd name="T4" fmla="*/ 12 w 72"/>
                <a:gd name="T5" fmla="*/ 61 h 71"/>
                <a:gd name="T6" fmla="*/ 22 w 72"/>
                <a:gd name="T7" fmla="*/ 69 h 71"/>
                <a:gd name="T8" fmla="*/ 36 w 72"/>
                <a:gd name="T9" fmla="*/ 71 h 71"/>
                <a:gd name="T10" fmla="*/ 50 w 72"/>
                <a:gd name="T11" fmla="*/ 69 h 71"/>
                <a:gd name="T12" fmla="*/ 62 w 72"/>
                <a:gd name="T13" fmla="*/ 61 h 71"/>
                <a:gd name="T14" fmla="*/ 70 w 72"/>
                <a:gd name="T15" fmla="*/ 49 h 71"/>
                <a:gd name="T16" fmla="*/ 72 w 72"/>
                <a:gd name="T17" fmla="*/ 36 h 71"/>
                <a:gd name="T18" fmla="*/ 70 w 72"/>
                <a:gd name="T19" fmla="*/ 22 h 71"/>
                <a:gd name="T20" fmla="*/ 62 w 72"/>
                <a:gd name="T21" fmla="*/ 11 h 71"/>
                <a:gd name="T22" fmla="*/ 50 w 72"/>
                <a:gd name="T23" fmla="*/ 3 h 71"/>
                <a:gd name="T24" fmla="*/ 36 w 72"/>
                <a:gd name="T25" fmla="*/ 0 h 71"/>
                <a:gd name="T26" fmla="*/ 22 w 72"/>
                <a:gd name="T27" fmla="*/ 3 h 71"/>
                <a:gd name="T28" fmla="*/ 12 w 72"/>
                <a:gd name="T29" fmla="*/ 11 h 71"/>
                <a:gd name="T30" fmla="*/ 4 w 72"/>
                <a:gd name="T31" fmla="*/ 22 h 71"/>
                <a:gd name="T32" fmla="*/ 0 w 72"/>
                <a:gd name="T33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1">
                  <a:moveTo>
                    <a:pt x="0" y="36"/>
                  </a:moveTo>
                  <a:lnTo>
                    <a:pt x="4" y="49"/>
                  </a:lnTo>
                  <a:lnTo>
                    <a:pt x="12" y="61"/>
                  </a:lnTo>
                  <a:lnTo>
                    <a:pt x="22" y="69"/>
                  </a:lnTo>
                  <a:lnTo>
                    <a:pt x="36" y="71"/>
                  </a:lnTo>
                  <a:lnTo>
                    <a:pt x="50" y="69"/>
                  </a:lnTo>
                  <a:lnTo>
                    <a:pt x="62" y="61"/>
                  </a:lnTo>
                  <a:lnTo>
                    <a:pt x="70" y="49"/>
                  </a:lnTo>
                  <a:lnTo>
                    <a:pt x="72" y="36"/>
                  </a:lnTo>
                  <a:lnTo>
                    <a:pt x="70" y="22"/>
                  </a:lnTo>
                  <a:lnTo>
                    <a:pt x="62" y="11"/>
                  </a:lnTo>
                  <a:lnTo>
                    <a:pt x="50" y="3"/>
                  </a:lnTo>
                  <a:lnTo>
                    <a:pt x="36" y="0"/>
                  </a:lnTo>
                  <a:lnTo>
                    <a:pt x="22" y="3"/>
                  </a:lnTo>
                  <a:lnTo>
                    <a:pt x="12" y="11"/>
                  </a:lnTo>
                  <a:lnTo>
                    <a:pt x="4" y="22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098" name="Freeform 1394"/>
            <p:cNvSpPr>
              <a:spLocks/>
            </p:cNvSpPr>
            <p:nvPr/>
          </p:nvSpPr>
          <p:spPr bwMode="auto">
            <a:xfrm>
              <a:off x="1323" y="2928"/>
              <a:ext cx="32" cy="60"/>
            </a:xfrm>
            <a:custGeom>
              <a:avLst/>
              <a:gdLst>
                <a:gd name="T0" fmla="*/ 0 w 65"/>
                <a:gd name="T1" fmla="*/ 0 h 120"/>
                <a:gd name="T2" fmla="*/ 65 w 65"/>
                <a:gd name="T3" fmla="*/ 0 h 120"/>
                <a:gd name="T4" fmla="*/ 65 w 65"/>
                <a:gd name="T5" fmla="*/ 120 h 120"/>
                <a:gd name="T6" fmla="*/ 7 w 65"/>
                <a:gd name="T7" fmla="*/ 120 h 120"/>
                <a:gd name="T8" fmla="*/ 7 w 65"/>
                <a:gd name="T9" fmla="*/ 105 h 120"/>
                <a:gd name="T10" fmla="*/ 31 w 65"/>
                <a:gd name="T11" fmla="*/ 105 h 120"/>
                <a:gd name="T12" fmla="*/ 31 w 65"/>
                <a:gd name="T13" fmla="*/ 18 h 120"/>
                <a:gd name="T14" fmla="*/ 3 w 65"/>
                <a:gd name="T15" fmla="*/ 18 h 120"/>
                <a:gd name="T16" fmla="*/ 3 w 65"/>
                <a:gd name="T17" fmla="*/ 0 h 120"/>
                <a:gd name="T18" fmla="*/ 0 w 65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0">
                  <a:moveTo>
                    <a:pt x="0" y="0"/>
                  </a:moveTo>
                  <a:lnTo>
                    <a:pt x="65" y="0"/>
                  </a:lnTo>
                  <a:lnTo>
                    <a:pt x="65" y="120"/>
                  </a:lnTo>
                  <a:lnTo>
                    <a:pt x="7" y="120"/>
                  </a:lnTo>
                  <a:lnTo>
                    <a:pt x="7" y="105"/>
                  </a:lnTo>
                  <a:lnTo>
                    <a:pt x="31" y="105"/>
                  </a:lnTo>
                  <a:lnTo>
                    <a:pt x="31" y="18"/>
                  </a:lnTo>
                  <a:lnTo>
                    <a:pt x="3" y="18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099" name="Line 1395"/>
            <p:cNvSpPr>
              <a:spLocks noChangeShapeType="1"/>
            </p:cNvSpPr>
            <p:nvPr/>
          </p:nvSpPr>
          <p:spPr bwMode="auto">
            <a:xfrm>
              <a:off x="1195" y="2896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00" name="Line 1396"/>
            <p:cNvSpPr>
              <a:spLocks noChangeShapeType="1"/>
            </p:cNvSpPr>
            <p:nvPr/>
          </p:nvSpPr>
          <p:spPr bwMode="auto">
            <a:xfrm>
              <a:off x="1172" y="2920"/>
              <a:ext cx="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01" name="Freeform 1397"/>
            <p:cNvSpPr>
              <a:spLocks/>
            </p:cNvSpPr>
            <p:nvPr/>
          </p:nvSpPr>
          <p:spPr bwMode="auto">
            <a:xfrm>
              <a:off x="1177" y="2902"/>
              <a:ext cx="36" cy="36"/>
            </a:xfrm>
            <a:custGeom>
              <a:avLst/>
              <a:gdLst>
                <a:gd name="T0" fmla="*/ 0 w 71"/>
                <a:gd name="T1" fmla="*/ 36 h 71"/>
                <a:gd name="T2" fmla="*/ 2 w 71"/>
                <a:gd name="T3" fmla="*/ 49 h 71"/>
                <a:gd name="T4" fmla="*/ 10 w 71"/>
                <a:gd name="T5" fmla="*/ 61 h 71"/>
                <a:gd name="T6" fmla="*/ 22 w 71"/>
                <a:gd name="T7" fmla="*/ 69 h 71"/>
                <a:gd name="T8" fmla="*/ 36 w 71"/>
                <a:gd name="T9" fmla="*/ 71 h 71"/>
                <a:gd name="T10" fmla="*/ 50 w 71"/>
                <a:gd name="T11" fmla="*/ 69 h 71"/>
                <a:gd name="T12" fmla="*/ 61 w 71"/>
                <a:gd name="T13" fmla="*/ 61 h 71"/>
                <a:gd name="T14" fmla="*/ 69 w 71"/>
                <a:gd name="T15" fmla="*/ 49 h 71"/>
                <a:gd name="T16" fmla="*/ 71 w 71"/>
                <a:gd name="T17" fmla="*/ 36 h 71"/>
                <a:gd name="T18" fmla="*/ 69 w 71"/>
                <a:gd name="T19" fmla="*/ 22 h 71"/>
                <a:gd name="T20" fmla="*/ 61 w 71"/>
                <a:gd name="T21" fmla="*/ 11 h 71"/>
                <a:gd name="T22" fmla="*/ 50 w 71"/>
                <a:gd name="T23" fmla="*/ 3 h 71"/>
                <a:gd name="T24" fmla="*/ 36 w 71"/>
                <a:gd name="T25" fmla="*/ 0 h 71"/>
                <a:gd name="T26" fmla="*/ 22 w 71"/>
                <a:gd name="T27" fmla="*/ 3 h 71"/>
                <a:gd name="T28" fmla="*/ 10 w 71"/>
                <a:gd name="T29" fmla="*/ 11 h 71"/>
                <a:gd name="T30" fmla="*/ 2 w 71"/>
                <a:gd name="T31" fmla="*/ 22 h 71"/>
                <a:gd name="T32" fmla="*/ 0 w 71"/>
                <a:gd name="T33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71">
                  <a:moveTo>
                    <a:pt x="0" y="36"/>
                  </a:moveTo>
                  <a:lnTo>
                    <a:pt x="2" y="49"/>
                  </a:lnTo>
                  <a:lnTo>
                    <a:pt x="10" y="61"/>
                  </a:lnTo>
                  <a:lnTo>
                    <a:pt x="22" y="69"/>
                  </a:lnTo>
                  <a:lnTo>
                    <a:pt x="36" y="71"/>
                  </a:lnTo>
                  <a:lnTo>
                    <a:pt x="50" y="69"/>
                  </a:lnTo>
                  <a:lnTo>
                    <a:pt x="61" y="61"/>
                  </a:lnTo>
                  <a:lnTo>
                    <a:pt x="69" y="49"/>
                  </a:lnTo>
                  <a:lnTo>
                    <a:pt x="71" y="36"/>
                  </a:lnTo>
                  <a:lnTo>
                    <a:pt x="69" y="22"/>
                  </a:lnTo>
                  <a:lnTo>
                    <a:pt x="61" y="11"/>
                  </a:lnTo>
                  <a:lnTo>
                    <a:pt x="50" y="3"/>
                  </a:lnTo>
                  <a:lnTo>
                    <a:pt x="36" y="0"/>
                  </a:lnTo>
                  <a:lnTo>
                    <a:pt x="22" y="3"/>
                  </a:lnTo>
                  <a:lnTo>
                    <a:pt x="10" y="11"/>
                  </a:lnTo>
                  <a:lnTo>
                    <a:pt x="2" y="22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02" name="Line 1398"/>
            <p:cNvSpPr>
              <a:spLocks noChangeShapeType="1"/>
            </p:cNvSpPr>
            <p:nvPr/>
          </p:nvSpPr>
          <p:spPr bwMode="auto">
            <a:xfrm>
              <a:off x="1062" y="2896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03" name="Line 1399"/>
            <p:cNvSpPr>
              <a:spLocks noChangeShapeType="1"/>
            </p:cNvSpPr>
            <p:nvPr/>
          </p:nvSpPr>
          <p:spPr bwMode="auto">
            <a:xfrm>
              <a:off x="1039" y="2920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04" name="Freeform 1400"/>
            <p:cNvSpPr>
              <a:spLocks/>
            </p:cNvSpPr>
            <p:nvPr/>
          </p:nvSpPr>
          <p:spPr bwMode="auto">
            <a:xfrm>
              <a:off x="1044" y="2902"/>
              <a:ext cx="36" cy="36"/>
            </a:xfrm>
            <a:custGeom>
              <a:avLst/>
              <a:gdLst>
                <a:gd name="T0" fmla="*/ 0 w 72"/>
                <a:gd name="T1" fmla="*/ 36 h 71"/>
                <a:gd name="T2" fmla="*/ 3 w 72"/>
                <a:gd name="T3" fmla="*/ 49 h 71"/>
                <a:gd name="T4" fmla="*/ 11 w 72"/>
                <a:gd name="T5" fmla="*/ 61 h 71"/>
                <a:gd name="T6" fmla="*/ 23 w 72"/>
                <a:gd name="T7" fmla="*/ 69 h 71"/>
                <a:gd name="T8" fmla="*/ 37 w 72"/>
                <a:gd name="T9" fmla="*/ 71 h 71"/>
                <a:gd name="T10" fmla="*/ 50 w 72"/>
                <a:gd name="T11" fmla="*/ 69 h 71"/>
                <a:gd name="T12" fmla="*/ 62 w 72"/>
                <a:gd name="T13" fmla="*/ 61 h 71"/>
                <a:gd name="T14" fmla="*/ 69 w 72"/>
                <a:gd name="T15" fmla="*/ 49 h 71"/>
                <a:gd name="T16" fmla="*/ 72 w 72"/>
                <a:gd name="T17" fmla="*/ 36 h 71"/>
                <a:gd name="T18" fmla="*/ 69 w 72"/>
                <a:gd name="T19" fmla="*/ 22 h 71"/>
                <a:gd name="T20" fmla="*/ 62 w 72"/>
                <a:gd name="T21" fmla="*/ 11 h 71"/>
                <a:gd name="T22" fmla="*/ 50 w 72"/>
                <a:gd name="T23" fmla="*/ 3 h 71"/>
                <a:gd name="T24" fmla="*/ 37 w 72"/>
                <a:gd name="T25" fmla="*/ 0 h 71"/>
                <a:gd name="T26" fmla="*/ 23 w 72"/>
                <a:gd name="T27" fmla="*/ 3 h 71"/>
                <a:gd name="T28" fmla="*/ 11 w 72"/>
                <a:gd name="T29" fmla="*/ 11 h 71"/>
                <a:gd name="T30" fmla="*/ 3 w 72"/>
                <a:gd name="T31" fmla="*/ 22 h 71"/>
                <a:gd name="T32" fmla="*/ 0 w 72"/>
                <a:gd name="T33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1">
                  <a:moveTo>
                    <a:pt x="0" y="36"/>
                  </a:moveTo>
                  <a:lnTo>
                    <a:pt x="3" y="49"/>
                  </a:lnTo>
                  <a:lnTo>
                    <a:pt x="11" y="61"/>
                  </a:lnTo>
                  <a:lnTo>
                    <a:pt x="23" y="69"/>
                  </a:lnTo>
                  <a:lnTo>
                    <a:pt x="37" y="71"/>
                  </a:lnTo>
                  <a:lnTo>
                    <a:pt x="50" y="69"/>
                  </a:lnTo>
                  <a:lnTo>
                    <a:pt x="62" y="61"/>
                  </a:lnTo>
                  <a:lnTo>
                    <a:pt x="69" y="49"/>
                  </a:lnTo>
                  <a:lnTo>
                    <a:pt x="72" y="36"/>
                  </a:lnTo>
                  <a:lnTo>
                    <a:pt x="69" y="22"/>
                  </a:lnTo>
                  <a:lnTo>
                    <a:pt x="62" y="11"/>
                  </a:lnTo>
                  <a:lnTo>
                    <a:pt x="50" y="3"/>
                  </a:lnTo>
                  <a:lnTo>
                    <a:pt x="37" y="0"/>
                  </a:lnTo>
                  <a:lnTo>
                    <a:pt x="23" y="3"/>
                  </a:lnTo>
                  <a:lnTo>
                    <a:pt x="11" y="11"/>
                  </a:lnTo>
                  <a:lnTo>
                    <a:pt x="3" y="22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05" name="Freeform 1401"/>
            <p:cNvSpPr>
              <a:spLocks/>
            </p:cNvSpPr>
            <p:nvPr/>
          </p:nvSpPr>
          <p:spPr bwMode="auto">
            <a:xfrm>
              <a:off x="1324" y="1938"/>
              <a:ext cx="36" cy="54"/>
            </a:xfrm>
            <a:custGeom>
              <a:avLst/>
              <a:gdLst>
                <a:gd name="T0" fmla="*/ 0 w 71"/>
                <a:gd name="T1" fmla="*/ 5 h 108"/>
                <a:gd name="T2" fmla="*/ 7 w 71"/>
                <a:gd name="T3" fmla="*/ 108 h 108"/>
                <a:gd name="T4" fmla="*/ 71 w 71"/>
                <a:gd name="T5" fmla="*/ 104 h 108"/>
                <a:gd name="T6" fmla="*/ 64 w 71"/>
                <a:gd name="T7" fmla="*/ 0 h 108"/>
                <a:gd name="T8" fmla="*/ 0 w 71"/>
                <a:gd name="T9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08">
                  <a:moveTo>
                    <a:pt x="0" y="5"/>
                  </a:moveTo>
                  <a:lnTo>
                    <a:pt x="7" y="108"/>
                  </a:lnTo>
                  <a:lnTo>
                    <a:pt x="71" y="104"/>
                  </a:lnTo>
                  <a:lnTo>
                    <a:pt x="64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06" name="Freeform 1402"/>
            <p:cNvSpPr>
              <a:spLocks/>
            </p:cNvSpPr>
            <p:nvPr/>
          </p:nvSpPr>
          <p:spPr bwMode="auto">
            <a:xfrm>
              <a:off x="1335" y="1990"/>
              <a:ext cx="36" cy="274"/>
            </a:xfrm>
            <a:custGeom>
              <a:avLst/>
              <a:gdLst>
                <a:gd name="T0" fmla="*/ 0 w 71"/>
                <a:gd name="T1" fmla="*/ 2 h 547"/>
                <a:gd name="T2" fmla="*/ 38 w 71"/>
                <a:gd name="T3" fmla="*/ 547 h 547"/>
                <a:gd name="T4" fmla="*/ 71 w 71"/>
                <a:gd name="T5" fmla="*/ 545 h 547"/>
                <a:gd name="T6" fmla="*/ 33 w 71"/>
                <a:gd name="T7" fmla="*/ 0 h 547"/>
                <a:gd name="T8" fmla="*/ 0 w 71"/>
                <a:gd name="T9" fmla="*/ 2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47">
                  <a:moveTo>
                    <a:pt x="0" y="2"/>
                  </a:moveTo>
                  <a:lnTo>
                    <a:pt x="38" y="547"/>
                  </a:lnTo>
                  <a:lnTo>
                    <a:pt x="71" y="545"/>
                  </a:lnTo>
                  <a:lnTo>
                    <a:pt x="33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07" name="Line 1403"/>
            <p:cNvSpPr>
              <a:spLocks noChangeShapeType="1"/>
            </p:cNvSpPr>
            <p:nvPr/>
          </p:nvSpPr>
          <p:spPr bwMode="auto">
            <a:xfrm flipV="1">
              <a:off x="1326" y="1986"/>
              <a:ext cx="34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08" name="Freeform 1404"/>
            <p:cNvSpPr>
              <a:spLocks/>
            </p:cNvSpPr>
            <p:nvPr/>
          </p:nvSpPr>
          <p:spPr bwMode="auto">
            <a:xfrm>
              <a:off x="1357" y="1969"/>
              <a:ext cx="7" cy="5"/>
            </a:xfrm>
            <a:custGeom>
              <a:avLst/>
              <a:gdLst>
                <a:gd name="T0" fmla="*/ 0 w 12"/>
                <a:gd name="T1" fmla="*/ 0 h 11"/>
                <a:gd name="T2" fmla="*/ 2 w 12"/>
                <a:gd name="T3" fmla="*/ 11 h 11"/>
                <a:gd name="T4" fmla="*/ 12 w 12"/>
                <a:gd name="T5" fmla="*/ 11 h 11"/>
                <a:gd name="T6" fmla="*/ 10 w 12"/>
                <a:gd name="T7" fmla="*/ 0 h 11"/>
                <a:gd name="T8" fmla="*/ 0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2" y="11"/>
                  </a:lnTo>
                  <a:lnTo>
                    <a:pt x="12" y="11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09" name="Freeform 1405"/>
            <p:cNvSpPr>
              <a:spLocks/>
            </p:cNvSpPr>
            <p:nvPr/>
          </p:nvSpPr>
          <p:spPr bwMode="auto">
            <a:xfrm>
              <a:off x="1354" y="1969"/>
              <a:ext cx="28" cy="56"/>
            </a:xfrm>
            <a:custGeom>
              <a:avLst/>
              <a:gdLst>
                <a:gd name="T0" fmla="*/ 21 w 56"/>
                <a:gd name="T1" fmla="*/ 5 h 111"/>
                <a:gd name="T2" fmla="*/ 23 w 56"/>
                <a:gd name="T3" fmla="*/ 5 h 111"/>
                <a:gd name="T4" fmla="*/ 24 w 56"/>
                <a:gd name="T5" fmla="*/ 4 h 111"/>
                <a:gd name="T6" fmla="*/ 25 w 56"/>
                <a:gd name="T7" fmla="*/ 4 h 111"/>
                <a:gd name="T8" fmla="*/ 26 w 56"/>
                <a:gd name="T9" fmla="*/ 3 h 111"/>
                <a:gd name="T10" fmla="*/ 28 w 56"/>
                <a:gd name="T11" fmla="*/ 3 h 111"/>
                <a:gd name="T12" fmla="*/ 30 w 56"/>
                <a:gd name="T13" fmla="*/ 2 h 111"/>
                <a:gd name="T14" fmla="*/ 31 w 56"/>
                <a:gd name="T15" fmla="*/ 2 h 111"/>
                <a:gd name="T16" fmla="*/ 32 w 56"/>
                <a:gd name="T17" fmla="*/ 0 h 111"/>
                <a:gd name="T18" fmla="*/ 45 w 56"/>
                <a:gd name="T19" fmla="*/ 0 h 111"/>
                <a:gd name="T20" fmla="*/ 46 w 56"/>
                <a:gd name="T21" fmla="*/ 2 h 111"/>
                <a:gd name="T22" fmla="*/ 47 w 56"/>
                <a:gd name="T23" fmla="*/ 2 h 111"/>
                <a:gd name="T24" fmla="*/ 49 w 56"/>
                <a:gd name="T25" fmla="*/ 4 h 111"/>
                <a:gd name="T26" fmla="*/ 50 w 56"/>
                <a:gd name="T27" fmla="*/ 4 h 111"/>
                <a:gd name="T28" fmla="*/ 50 w 56"/>
                <a:gd name="T29" fmla="*/ 5 h 111"/>
                <a:gd name="T30" fmla="*/ 51 w 56"/>
                <a:gd name="T31" fmla="*/ 5 h 111"/>
                <a:gd name="T32" fmla="*/ 51 w 56"/>
                <a:gd name="T33" fmla="*/ 6 h 111"/>
                <a:gd name="T34" fmla="*/ 54 w 56"/>
                <a:gd name="T35" fmla="*/ 8 h 111"/>
                <a:gd name="T36" fmla="*/ 54 w 56"/>
                <a:gd name="T37" fmla="*/ 10 h 111"/>
                <a:gd name="T38" fmla="*/ 55 w 56"/>
                <a:gd name="T39" fmla="*/ 11 h 111"/>
                <a:gd name="T40" fmla="*/ 55 w 56"/>
                <a:gd name="T41" fmla="*/ 15 h 111"/>
                <a:gd name="T42" fmla="*/ 56 w 56"/>
                <a:gd name="T43" fmla="*/ 17 h 111"/>
                <a:gd name="T44" fmla="*/ 56 w 56"/>
                <a:gd name="T45" fmla="*/ 19 h 111"/>
                <a:gd name="T46" fmla="*/ 55 w 56"/>
                <a:gd name="T47" fmla="*/ 20 h 111"/>
                <a:gd name="T48" fmla="*/ 55 w 56"/>
                <a:gd name="T49" fmla="*/ 25 h 111"/>
                <a:gd name="T50" fmla="*/ 54 w 56"/>
                <a:gd name="T51" fmla="*/ 26 h 111"/>
                <a:gd name="T52" fmla="*/ 54 w 56"/>
                <a:gd name="T53" fmla="*/ 28 h 111"/>
                <a:gd name="T54" fmla="*/ 53 w 56"/>
                <a:gd name="T55" fmla="*/ 29 h 111"/>
                <a:gd name="T56" fmla="*/ 53 w 56"/>
                <a:gd name="T57" fmla="*/ 31 h 111"/>
                <a:gd name="T58" fmla="*/ 51 w 56"/>
                <a:gd name="T59" fmla="*/ 33 h 111"/>
                <a:gd name="T60" fmla="*/ 51 w 56"/>
                <a:gd name="T61" fmla="*/ 35 h 111"/>
                <a:gd name="T62" fmla="*/ 50 w 56"/>
                <a:gd name="T63" fmla="*/ 37 h 111"/>
                <a:gd name="T64" fmla="*/ 49 w 56"/>
                <a:gd name="T65" fmla="*/ 38 h 111"/>
                <a:gd name="T66" fmla="*/ 48 w 56"/>
                <a:gd name="T67" fmla="*/ 41 h 111"/>
                <a:gd name="T68" fmla="*/ 47 w 56"/>
                <a:gd name="T69" fmla="*/ 43 h 111"/>
                <a:gd name="T70" fmla="*/ 46 w 56"/>
                <a:gd name="T71" fmla="*/ 44 h 111"/>
                <a:gd name="T72" fmla="*/ 45 w 56"/>
                <a:gd name="T73" fmla="*/ 46 h 111"/>
                <a:gd name="T74" fmla="*/ 43 w 56"/>
                <a:gd name="T75" fmla="*/ 49 h 111"/>
                <a:gd name="T76" fmla="*/ 42 w 56"/>
                <a:gd name="T77" fmla="*/ 51 h 111"/>
                <a:gd name="T78" fmla="*/ 41 w 56"/>
                <a:gd name="T79" fmla="*/ 53 h 111"/>
                <a:gd name="T80" fmla="*/ 40 w 56"/>
                <a:gd name="T81" fmla="*/ 56 h 111"/>
                <a:gd name="T82" fmla="*/ 38 w 56"/>
                <a:gd name="T83" fmla="*/ 58 h 111"/>
                <a:gd name="T84" fmla="*/ 36 w 56"/>
                <a:gd name="T85" fmla="*/ 60 h 111"/>
                <a:gd name="T86" fmla="*/ 35 w 56"/>
                <a:gd name="T87" fmla="*/ 63 h 111"/>
                <a:gd name="T88" fmla="*/ 33 w 56"/>
                <a:gd name="T89" fmla="*/ 65 h 111"/>
                <a:gd name="T90" fmla="*/ 32 w 56"/>
                <a:gd name="T91" fmla="*/ 67 h 111"/>
                <a:gd name="T92" fmla="*/ 30 w 56"/>
                <a:gd name="T93" fmla="*/ 70 h 111"/>
                <a:gd name="T94" fmla="*/ 28 w 56"/>
                <a:gd name="T95" fmla="*/ 73 h 111"/>
                <a:gd name="T96" fmla="*/ 24 w 56"/>
                <a:gd name="T97" fmla="*/ 78 h 111"/>
                <a:gd name="T98" fmla="*/ 23 w 56"/>
                <a:gd name="T99" fmla="*/ 81 h 111"/>
                <a:gd name="T100" fmla="*/ 20 w 56"/>
                <a:gd name="T101" fmla="*/ 83 h 111"/>
                <a:gd name="T102" fmla="*/ 18 w 56"/>
                <a:gd name="T103" fmla="*/ 87 h 111"/>
                <a:gd name="T104" fmla="*/ 16 w 56"/>
                <a:gd name="T105" fmla="*/ 89 h 111"/>
                <a:gd name="T106" fmla="*/ 13 w 56"/>
                <a:gd name="T107" fmla="*/ 93 h 111"/>
                <a:gd name="T108" fmla="*/ 11 w 56"/>
                <a:gd name="T109" fmla="*/ 95 h 111"/>
                <a:gd name="T110" fmla="*/ 9 w 56"/>
                <a:gd name="T111" fmla="*/ 98 h 111"/>
                <a:gd name="T112" fmla="*/ 7 w 56"/>
                <a:gd name="T113" fmla="*/ 102 h 111"/>
                <a:gd name="T114" fmla="*/ 4 w 56"/>
                <a:gd name="T115" fmla="*/ 104 h 111"/>
                <a:gd name="T116" fmla="*/ 2 w 56"/>
                <a:gd name="T117" fmla="*/ 108 h 111"/>
                <a:gd name="T118" fmla="*/ 0 w 56"/>
                <a:gd name="T11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" h="111">
                  <a:moveTo>
                    <a:pt x="21" y="5"/>
                  </a:moveTo>
                  <a:lnTo>
                    <a:pt x="23" y="5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2" y="0"/>
                  </a:lnTo>
                  <a:lnTo>
                    <a:pt x="45" y="0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9" y="4"/>
                  </a:lnTo>
                  <a:lnTo>
                    <a:pt x="50" y="4"/>
                  </a:lnTo>
                  <a:lnTo>
                    <a:pt x="50" y="5"/>
                  </a:lnTo>
                  <a:lnTo>
                    <a:pt x="51" y="5"/>
                  </a:lnTo>
                  <a:lnTo>
                    <a:pt x="51" y="6"/>
                  </a:lnTo>
                  <a:lnTo>
                    <a:pt x="54" y="8"/>
                  </a:lnTo>
                  <a:lnTo>
                    <a:pt x="54" y="10"/>
                  </a:lnTo>
                  <a:lnTo>
                    <a:pt x="55" y="11"/>
                  </a:lnTo>
                  <a:lnTo>
                    <a:pt x="55" y="15"/>
                  </a:lnTo>
                  <a:lnTo>
                    <a:pt x="56" y="17"/>
                  </a:lnTo>
                  <a:lnTo>
                    <a:pt x="56" y="19"/>
                  </a:lnTo>
                  <a:lnTo>
                    <a:pt x="55" y="20"/>
                  </a:lnTo>
                  <a:lnTo>
                    <a:pt x="55" y="25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3" y="29"/>
                  </a:lnTo>
                  <a:lnTo>
                    <a:pt x="53" y="31"/>
                  </a:lnTo>
                  <a:lnTo>
                    <a:pt x="51" y="33"/>
                  </a:lnTo>
                  <a:lnTo>
                    <a:pt x="51" y="35"/>
                  </a:lnTo>
                  <a:lnTo>
                    <a:pt x="50" y="37"/>
                  </a:lnTo>
                  <a:lnTo>
                    <a:pt x="49" y="38"/>
                  </a:lnTo>
                  <a:lnTo>
                    <a:pt x="48" y="41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5" y="46"/>
                  </a:lnTo>
                  <a:lnTo>
                    <a:pt x="43" y="49"/>
                  </a:lnTo>
                  <a:lnTo>
                    <a:pt x="42" y="51"/>
                  </a:lnTo>
                  <a:lnTo>
                    <a:pt x="41" y="53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0"/>
                  </a:lnTo>
                  <a:lnTo>
                    <a:pt x="35" y="63"/>
                  </a:lnTo>
                  <a:lnTo>
                    <a:pt x="33" y="65"/>
                  </a:lnTo>
                  <a:lnTo>
                    <a:pt x="32" y="67"/>
                  </a:lnTo>
                  <a:lnTo>
                    <a:pt x="30" y="70"/>
                  </a:lnTo>
                  <a:lnTo>
                    <a:pt x="28" y="73"/>
                  </a:lnTo>
                  <a:lnTo>
                    <a:pt x="24" y="78"/>
                  </a:lnTo>
                  <a:lnTo>
                    <a:pt x="23" y="81"/>
                  </a:lnTo>
                  <a:lnTo>
                    <a:pt x="20" y="83"/>
                  </a:lnTo>
                  <a:lnTo>
                    <a:pt x="18" y="87"/>
                  </a:lnTo>
                  <a:lnTo>
                    <a:pt x="16" y="89"/>
                  </a:lnTo>
                  <a:lnTo>
                    <a:pt x="13" y="93"/>
                  </a:lnTo>
                  <a:lnTo>
                    <a:pt x="11" y="95"/>
                  </a:lnTo>
                  <a:lnTo>
                    <a:pt x="9" y="98"/>
                  </a:lnTo>
                  <a:lnTo>
                    <a:pt x="7" y="102"/>
                  </a:lnTo>
                  <a:lnTo>
                    <a:pt x="4" y="104"/>
                  </a:lnTo>
                  <a:lnTo>
                    <a:pt x="2" y="108"/>
                  </a:lnTo>
                  <a:lnTo>
                    <a:pt x="0" y="11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10" name="Rectangle 1406"/>
            <p:cNvSpPr>
              <a:spLocks noChangeArrowheads="1"/>
            </p:cNvSpPr>
            <p:nvPr/>
          </p:nvSpPr>
          <p:spPr bwMode="auto">
            <a:xfrm>
              <a:off x="1346" y="2261"/>
              <a:ext cx="33" cy="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2111" name="Freeform 1407"/>
            <p:cNvSpPr>
              <a:spLocks/>
            </p:cNvSpPr>
            <p:nvPr/>
          </p:nvSpPr>
          <p:spPr bwMode="auto">
            <a:xfrm>
              <a:off x="1395" y="1938"/>
              <a:ext cx="34" cy="53"/>
            </a:xfrm>
            <a:custGeom>
              <a:avLst/>
              <a:gdLst>
                <a:gd name="T0" fmla="*/ 0 w 70"/>
                <a:gd name="T1" fmla="*/ 2 h 106"/>
                <a:gd name="T2" fmla="*/ 5 w 70"/>
                <a:gd name="T3" fmla="*/ 106 h 106"/>
                <a:gd name="T4" fmla="*/ 70 w 70"/>
                <a:gd name="T5" fmla="*/ 104 h 106"/>
                <a:gd name="T6" fmla="*/ 65 w 70"/>
                <a:gd name="T7" fmla="*/ 0 h 106"/>
                <a:gd name="T8" fmla="*/ 0 w 70"/>
                <a:gd name="T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6">
                  <a:moveTo>
                    <a:pt x="0" y="2"/>
                  </a:moveTo>
                  <a:lnTo>
                    <a:pt x="5" y="106"/>
                  </a:lnTo>
                  <a:lnTo>
                    <a:pt x="70" y="104"/>
                  </a:lnTo>
                  <a:lnTo>
                    <a:pt x="65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02112" name="Freeform 1408"/>
            <p:cNvSpPr>
              <a:spLocks/>
            </p:cNvSpPr>
            <p:nvPr/>
          </p:nvSpPr>
          <p:spPr bwMode="auto">
            <a:xfrm>
              <a:off x="1404" y="1990"/>
              <a:ext cx="26" cy="272"/>
            </a:xfrm>
            <a:custGeom>
              <a:avLst/>
              <a:gdLst>
                <a:gd name="T0" fmla="*/ 0 w 53"/>
                <a:gd name="T1" fmla="*/ 0 h 545"/>
                <a:gd name="T2" fmla="*/ 19 w 53"/>
                <a:gd name="T3" fmla="*/ 545 h 545"/>
                <a:gd name="T4" fmla="*/ 53 w 53"/>
                <a:gd name="T5" fmla="*/ 545 h 545"/>
                <a:gd name="T6" fmla="*/ 34 w 53"/>
                <a:gd name="T7" fmla="*/ 0 h 545"/>
                <a:gd name="T8" fmla="*/ 0 w 53"/>
                <a:gd name="T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5">
                  <a:moveTo>
                    <a:pt x="0" y="0"/>
                  </a:moveTo>
                  <a:lnTo>
                    <a:pt x="19" y="545"/>
                  </a:lnTo>
                  <a:lnTo>
                    <a:pt x="53" y="545"/>
                  </a:lnTo>
                  <a:lnTo>
                    <a:pt x="3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202113" name="Line 1409"/>
          <p:cNvSpPr>
            <a:spLocks noChangeShapeType="1"/>
          </p:cNvSpPr>
          <p:nvPr/>
        </p:nvSpPr>
        <p:spPr bwMode="auto">
          <a:xfrm flipV="1">
            <a:off x="2217738" y="3151188"/>
            <a:ext cx="508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14" name="Rectangle 1410"/>
          <p:cNvSpPr>
            <a:spLocks noChangeArrowheads="1"/>
          </p:cNvSpPr>
          <p:nvPr/>
        </p:nvSpPr>
        <p:spPr bwMode="auto">
          <a:xfrm>
            <a:off x="2266950" y="3125788"/>
            <a:ext cx="7938" cy="793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15" name="Freeform 1411"/>
          <p:cNvSpPr>
            <a:spLocks/>
          </p:cNvSpPr>
          <p:nvPr/>
        </p:nvSpPr>
        <p:spPr bwMode="auto">
          <a:xfrm>
            <a:off x="2257425" y="3125788"/>
            <a:ext cx="46038" cy="85725"/>
          </a:xfrm>
          <a:custGeom>
            <a:avLst/>
            <a:gdLst>
              <a:gd name="T0" fmla="*/ 24 w 57"/>
              <a:gd name="T1" fmla="*/ 5 h 109"/>
              <a:gd name="T2" fmla="*/ 25 w 57"/>
              <a:gd name="T3" fmla="*/ 5 h 109"/>
              <a:gd name="T4" fmla="*/ 26 w 57"/>
              <a:gd name="T5" fmla="*/ 4 h 109"/>
              <a:gd name="T6" fmla="*/ 27 w 57"/>
              <a:gd name="T7" fmla="*/ 4 h 109"/>
              <a:gd name="T8" fmla="*/ 29 w 57"/>
              <a:gd name="T9" fmla="*/ 3 h 109"/>
              <a:gd name="T10" fmla="*/ 30 w 57"/>
              <a:gd name="T11" fmla="*/ 3 h 109"/>
              <a:gd name="T12" fmla="*/ 31 w 57"/>
              <a:gd name="T13" fmla="*/ 2 h 109"/>
              <a:gd name="T14" fmla="*/ 33 w 57"/>
              <a:gd name="T15" fmla="*/ 2 h 109"/>
              <a:gd name="T16" fmla="*/ 34 w 57"/>
              <a:gd name="T17" fmla="*/ 0 h 109"/>
              <a:gd name="T18" fmla="*/ 46 w 57"/>
              <a:gd name="T19" fmla="*/ 0 h 109"/>
              <a:gd name="T20" fmla="*/ 47 w 57"/>
              <a:gd name="T21" fmla="*/ 2 h 109"/>
              <a:gd name="T22" fmla="*/ 48 w 57"/>
              <a:gd name="T23" fmla="*/ 2 h 109"/>
              <a:gd name="T24" fmla="*/ 50 w 57"/>
              <a:gd name="T25" fmla="*/ 4 h 109"/>
              <a:gd name="T26" fmla="*/ 52 w 57"/>
              <a:gd name="T27" fmla="*/ 4 h 109"/>
              <a:gd name="T28" fmla="*/ 52 w 57"/>
              <a:gd name="T29" fmla="*/ 5 h 109"/>
              <a:gd name="T30" fmla="*/ 53 w 57"/>
              <a:gd name="T31" fmla="*/ 5 h 109"/>
              <a:gd name="T32" fmla="*/ 53 w 57"/>
              <a:gd name="T33" fmla="*/ 6 h 109"/>
              <a:gd name="T34" fmla="*/ 54 w 57"/>
              <a:gd name="T35" fmla="*/ 6 h 109"/>
              <a:gd name="T36" fmla="*/ 54 w 57"/>
              <a:gd name="T37" fmla="*/ 7 h 109"/>
              <a:gd name="T38" fmla="*/ 55 w 57"/>
              <a:gd name="T39" fmla="*/ 7 h 109"/>
              <a:gd name="T40" fmla="*/ 55 w 57"/>
              <a:gd name="T41" fmla="*/ 10 h 109"/>
              <a:gd name="T42" fmla="*/ 56 w 57"/>
              <a:gd name="T43" fmla="*/ 10 h 109"/>
              <a:gd name="T44" fmla="*/ 56 w 57"/>
              <a:gd name="T45" fmla="*/ 12 h 109"/>
              <a:gd name="T46" fmla="*/ 57 w 57"/>
              <a:gd name="T47" fmla="*/ 12 h 109"/>
              <a:gd name="T48" fmla="*/ 57 w 57"/>
              <a:gd name="T49" fmla="*/ 25 h 109"/>
              <a:gd name="T50" fmla="*/ 56 w 57"/>
              <a:gd name="T51" fmla="*/ 26 h 109"/>
              <a:gd name="T52" fmla="*/ 56 w 57"/>
              <a:gd name="T53" fmla="*/ 28 h 109"/>
              <a:gd name="T54" fmla="*/ 55 w 57"/>
              <a:gd name="T55" fmla="*/ 29 h 109"/>
              <a:gd name="T56" fmla="*/ 55 w 57"/>
              <a:gd name="T57" fmla="*/ 31 h 109"/>
              <a:gd name="T58" fmla="*/ 54 w 57"/>
              <a:gd name="T59" fmla="*/ 33 h 109"/>
              <a:gd name="T60" fmla="*/ 54 w 57"/>
              <a:gd name="T61" fmla="*/ 35 h 109"/>
              <a:gd name="T62" fmla="*/ 53 w 57"/>
              <a:gd name="T63" fmla="*/ 36 h 109"/>
              <a:gd name="T64" fmla="*/ 52 w 57"/>
              <a:gd name="T65" fmla="*/ 38 h 109"/>
              <a:gd name="T66" fmla="*/ 50 w 57"/>
              <a:gd name="T67" fmla="*/ 41 h 109"/>
              <a:gd name="T68" fmla="*/ 49 w 57"/>
              <a:gd name="T69" fmla="*/ 42 h 109"/>
              <a:gd name="T70" fmla="*/ 48 w 57"/>
              <a:gd name="T71" fmla="*/ 44 h 109"/>
              <a:gd name="T72" fmla="*/ 47 w 57"/>
              <a:gd name="T73" fmla="*/ 46 h 109"/>
              <a:gd name="T74" fmla="*/ 46 w 57"/>
              <a:gd name="T75" fmla="*/ 49 h 109"/>
              <a:gd name="T76" fmla="*/ 42 w 57"/>
              <a:gd name="T77" fmla="*/ 52 h 109"/>
              <a:gd name="T78" fmla="*/ 41 w 57"/>
              <a:gd name="T79" fmla="*/ 55 h 109"/>
              <a:gd name="T80" fmla="*/ 40 w 57"/>
              <a:gd name="T81" fmla="*/ 57 h 109"/>
              <a:gd name="T82" fmla="*/ 39 w 57"/>
              <a:gd name="T83" fmla="*/ 59 h 109"/>
              <a:gd name="T84" fmla="*/ 37 w 57"/>
              <a:gd name="T85" fmla="*/ 61 h 109"/>
              <a:gd name="T86" fmla="*/ 35 w 57"/>
              <a:gd name="T87" fmla="*/ 64 h 109"/>
              <a:gd name="T88" fmla="*/ 33 w 57"/>
              <a:gd name="T89" fmla="*/ 66 h 109"/>
              <a:gd name="T90" fmla="*/ 32 w 57"/>
              <a:gd name="T91" fmla="*/ 70 h 109"/>
              <a:gd name="T92" fmla="*/ 25 w 57"/>
              <a:gd name="T93" fmla="*/ 76 h 109"/>
              <a:gd name="T94" fmla="*/ 24 w 57"/>
              <a:gd name="T95" fmla="*/ 80 h 109"/>
              <a:gd name="T96" fmla="*/ 19 w 57"/>
              <a:gd name="T97" fmla="*/ 85 h 109"/>
              <a:gd name="T98" fmla="*/ 17 w 57"/>
              <a:gd name="T99" fmla="*/ 88 h 109"/>
              <a:gd name="T100" fmla="*/ 15 w 57"/>
              <a:gd name="T101" fmla="*/ 90 h 109"/>
              <a:gd name="T102" fmla="*/ 12 w 57"/>
              <a:gd name="T103" fmla="*/ 94 h 109"/>
              <a:gd name="T104" fmla="*/ 10 w 57"/>
              <a:gd name="T105" fmla="*/ 96 h 109"/>
              <a:gd name="T106" fmla="*/ 8 w 57"/>
              <a:gd name="T107" fmla="*/ 99 h 109"/>
              <a:gd name="T108" fmla="*/ 5 w 57"/>
              <a:gd name="T109" fmla="*/ 103 h 109"/>
              <a:gd name="T110" fmla="*/ 2 w 57"/>
              <a:gd name="T111" fmla="*/ 105 h 109"/>
              <a:gd name="T112" fmla="*/ 0 w 57"/>
              <a:gd name="T113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09">
                <a:moveTo>
                  <a:pt x="24" y="5"/>
                </a:moveTo>
                <a:lnTo>
                  <a:pt x="25" y="5"/>
                </a:lnTo>
                <a:lnTo>
                  <a:pt x="26" y="4"/>
                </a:lnTo>
                <a:lnTo>
                  <a:pt x="27" y="4"/>
                </a:lnTo>
                <a:lnTo>
                  <a:pt x="29" y="3"/>
                </a:lnTo>
                <a:lnTo>
                  <a:pt x="30" y="3"/>
                </a:lnTo>
                <a:lnTo>
                  <a:pt x="31" y="2"/>
                </a:lnTo>
                <a:lnTo>
                  <a:pt x="33" y="2"/>
                </a:lnTo>
                <a:lnTo>
                  <a:pt x="34" y="0"/>
                </a:lnTo>
                <a:lnTo>
                  <a:pt x="46" y="0"/>
                </a:lnTo>
                <a:lnTo>
                  <a:pt x="47" y="2"/>
                </a:lnTo>
                <a:lnTo>
                  <a:pt x="48" y="2"/>
                </a:lnTo>
                <a:lnTo>
                  <a:pt x="50" y="4"/>
                </a:lnTo>
                <a:lnTo>
                  <a:pt x="52" y="4"/>
                </a:lnTo>
                <a:lnTo>
                  <a:pt x="52" y="5"/>
                </a:lnTo>
                <a:lnTo>
                  <a:pt x="53" y="5"/>
                </a:lnTo>
                <a:lnTo>
                  <a:pt x="53" y="6"/>
                </a:lnTo>
                <a:lnTo>
                  <a:pt x="54" y="6"/>
                </a:lnTo>
                <a:lnTo>
                  <a:pt x="54" y="7"/>
                </a:lnTo>
                <a:lnTo>
                  <a:pt x="55" y="7"/>
                </a:lnTo>
                <a:lnTo>
                  <a:pt x="55" y="10"/>
                </a:lnTo>
                <a:lnTo>
                  <a:pt x="56" y="10"/>
                </a:lnTo>
                <a:lnTo>
                  <a:pt x="56" y="12"/>
                </a:lnTo>
                <a:lnTo>
                  <a:pt x="57" y="12"/>
                </a:lnTo>
                <a:lnTo>
                  <a:pt x="57" y="25"/>
                </a:lnTo>
                <a:lnTo>
                  <a:pt x="56" y="26"/>
                </a:lnTo>
                <a:lnTo>
                  <a:pt x="56" y="28"/>
                </a:lnTo>
                <a:lnTo>
                  <a:pt x="55" y="29"/>
                </a:lnTo>
                <a:lnTo>
                  <a:pt x="55" y="31"/>
                </a:lnTo>
                <a:lnTo>
                  <a:pt x="54" y="33"/>
                </a:lnTo>
                <a:lnTo>
                  <a:pt x="54" y="35"/>
                </a:lnTo>
                <a:lnTo>
                  <a:pt x="53" y="36"/>
                </a:lnTo>
                <a:lnTo>
                  <a:pt x="52" y="38"/>
                </a:lnTo>
                <a:lnTo>
                  <a:pt x="50" y="41"/>
                </a:lnTo>
                <a:lnTo>
                  <a:pt x="49" y="42"/>
                </a:lnTo>
                <a:lnTo>
                  <a:pt x="48" y="44"/>
                </a:lnTo>
                <a:lnTo>
                  <a:pt x="47" y="46"/>
                </a:lnTo>
                <a:lnTo>
                  <a:pt x="46" y="49"/>
                </a:lnTo>
                <a:lnTo>
                  <a:pt x="42" y="52"/>
                </a:lnTo>
                <a:lnTo>
                  <a:pt x="41" y="55"/>
                </a:lnTo>
                <a:lnTo>
                  <a:pt x="40" y="57"/>
                </a:lnTo>
                <a:lnTo>
                  <a:pt x="39" y="59"/>
                </a:lnTo>
                <a:lnTo>
                  <a:pt x="37" y="61"/>
                </a:lnTo>
                <a:lnTo>
                  <a:pt x="35" y="64"/>
                </a:lnTo>
                <a:lnTo>
                  <a:pt x="33" y="66"/>
                </a:lnTo>
                <a:lnTo>
                  <a:pt x="32" y="70"/>
                </a:lnTo>
                <a:lnTo>
                  <a:pt x="25" y="76"/>
                </a:lnTo>
                <a:lnTo>
                  <a:pt x="24" y="80"/>
                </a:lnTo>
                <a:lnTo>
                  <a:pt x="19" y="85"/>
                </a:lnTo>
                <a:lnTo>
                  <a:pt x="17" y="88"/>
                </a:lnTo>
                <a:lnTo>
                  <a:pt x="15" y="90"/>
                </a:lnTo>
                <a:lnTo>
                  <a:pt x="12" y="94"/>
                </a:lnTo>
                <a:lnTo>
                  <a:pt x="10" y="96"/>
                </a:lnTo>
                <a:lnTo>
                  <a:pt x="8" y="99"/>
                </a:lnTo>
                <a:lnTo>
                  <a:pt x="5" y="103"/>
                </a:lnTo>
                <a:lnTo>
                  <a:pt x="2" y="105"/>
                </a:lnTo>
                <a:lnTo>
                  <a:pt x="0" y="109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16" name="Freeform 1412"/>
          <p:cNvSpPr>
            <a:spLocks/>
          </p:cNvSpPr>
          <p:nvPr/>
        </p:nvSpPr>
        <p:spPr bwMode="auto">
          <a:xfrm>
            <a:off x="2322513" y="3076575"/>
            <a:ext cx="53975" cy="82550"/>
          </a:xfrm>
          <a:custGeom>
            <a:avLst/>
            <a:gdLst>
              <a:gd name="T0" fmla="*/ 0 w 66"/>
              <a:gd name="T1" fmla="*/ 0 h 104"/>
              <a:gd name="T2" fmla="*/ 2 w 66"/>
              <a:gd name="T3" fmla="*/ 104 h 104"/>
              <a:gd name="T4" fmla="*/ 66 w 66"/>
              <a:gd name="T5" fmla="*/ 104 h 104"/>
              <a:gd name="T6" fmla="*/ 64 w 66"/>
              <a:gd name="T7" fmla="*/ 0 h 104"/>
              <a:gd name="T8" fmla="*/ 0 w 66"/>
              <a:gd name="T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04">
                <a:moveTo>
                  <a:pt x="0" y="0"/>
                </a:moveTo>
                <a:lnTo>
                  <a:pt x="2" y="104"/>
                </a:lnTo>
                <a:lnTo>
                  <a:pt x="66" y="104"/>
                </a:lnTo>
                <a:lnTo>
                  <a:pt x="64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17" name="Freeform 1413"/>
          <p:cNvSpPr>
            <a:spLocks/>
          </p:cNvSpPr>
          <p:nvPr/>
        </p:nvSpPr>
        <p:spPr bwMode="auto">
          <a:xfrm>
            <a:off x="2335213" y="3159125"/>
            <a:ext cx="34925" cy="431800"/>
          </a:xfrm>
          <a:custGeom>
            <a:avLst/>
            <a:gdLst>
              <a:gd name="T0" fmla="*/ 0 w 43"/>
              <a:gd name="T1" fmla="*/ 0 h 545"/>
              <a:gd name="T2" fmla="*/ 9 w 43"/>
              <a:gd name="T3" fmla="*/ 545 h 545"/>
              <a:gd name="T4" fmla="*/ 43 w 43"/>
              <a:gd name="T5" fmla="*/ 541 h 545"/>
              <a:gd name="T6" fmla="*/ 33 w 43"/>
              <a:gd name="T7" fmla="*/ 0 h 545"/>
              <a:gd name="T8" fmla="*/ 0 w 43"/>
              <a:gd name="T9" fmla="*/ 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45">
                <a:moveTo>
                  <a:pt x="0" y="0"/>
                </a:moveTo>
                <a:lnTo>
                  <a:pt x="9" y="545"/>
                </a:lnTo>
                <a:lnTo>
                  <a:pt x="43" y="541"/>
                </a:lnTo>
                <a:lnTo>
                  <a:pt x="33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18" name="Line 1414"/>
          <p:cNvSpPr>
            <a:spLocks noChangeShapeType="1"/>
          </p:cNvSpPr>
          <p:nvPr/>
        </p:nvSpPr>
        <p:spPr bwMode="auto">
          <a:xfrm flipV="1">
            <a:off x="2324100" y="3151188"/>
            <a:ext cx="523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19" name="Rectangle 1415"/>
          <p:cNvSpPr>
            <a:spLocks noChangeArrowheads="1"/>
          </p:cNvSpPr>
          <p:nvPr/>
        </p:nvSpPr>
        <p:spPr bwMode="auto">
          <a:xfrm>
            <a:off x="2376488" y="3125788"/>
            <a:ext cx="6350" cy="793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20" name="Freeform 1416"/>
          <p:cNvSpPr>
            <a:spLocks/>
          </p:cNvSpPr>
          <p:nvPr/>
        </p:nvSpPr>
        <p:spPr bwMode="auto">
          <a:xfrm>
            <a:off x="2362200" y="3127375"/>
            <a:ext cx="49213" cy="84138"/>
          </a:xfrm>
          <a:custGeom>
            <a:avLst/>
            <a:gdLst>
              <a:gd name="T0" fmla="*/ 27 w 62"/>
              <a:gd name="T1" fmla="*/ 3 h 107"/>
              <a:gd name="T2" fmla="*/ 28 w 62"/>
              <a:gd name="T3" fmla="*/ 3 h 107"/>
              <a:gd name="T4" fmla="*/ 29 w 62"/>
              <a:gd name="T5" fmla="*/ 2 h 107"/>
              <a:gd name="T6" fmla="*/ 31 w 62"/>
              <a:gd name="T7" fmla="*/ 2 h 107"/>
              <a:gd name="T8" fmla="*/ 32 w 62"/>
              <a:gd name="T9" fmla="*/ 1 h 107"/>
              <a:gd name="T10" fmla="*/ 38 w 62"/>
              <a:gd name="T11" fmla="*/ 1 h 107"/>
              <a:gd name="T12" fmla="*/ 39 w 62"/>
              <a:gd name="T13" fmla="*/ 0 h 107"/>
              <a:gd name="T14" fmla="*/ 48 w 62"/>
              <a:gd name="T15" fmla="*/ 0 h 107"/>
              <a:gd name="T16" fmla="*/ 50 w 62"/>
              <a:gd name="T17" fmla="*/ 1 h 107"/>
              <a:gd name="T18" fmla="*/ 53 w 62"/>
              <a:gd name="T19" fmla="*/ 1 h 107"/>
              <a:gd name="T20" fmla="*/ 53 w 62"/>
              <a:gd name="T21" fmla="*/ 2 h 107"/>
              <a:gd name="T22" fmla="*/ 54 w 62"/>
              <a:gd name="T23" fmla="*/ 2 h 107"/>
              <a:gd name="T24" fmla="*/ 57 w 62"/>
              <a:gd name="T25" fmla="*/ 4 h 107"/>
              <a:gd name="T26" fmla="*/ 58 w 62"/>
              <a:gd name="T27" fmla="*/ 4 h 107"/>
              <a:gd name="T28" fmla="*/ 58 w 62"/>
              <a:gd name="T29" fmla="*/ 5 h 107"/>
              <a:gd name="T30" fmla="*/ 60 w 62"/>
              <a:gd name="T31" fmla="*/ 8 h 107"/>
              <a:gd name="T32" fmla="*/ 60 w 62"/>
              <a:gd name="T33" fmla="*/ 9 h 107"/>
              <a:gd name="T34" fmla="*/ 61 w 62"/>
              <a:gd name="T35" fmla="*/ 9 h 107"/>
              <a:gd name="T36" fmla="*/ 61 w 62"/>
              <a:gd name="T37" fmla="*/ 12 h 107"/>
              <a:gd name="T38" fmla="*/ 62 w 62"/>
              <a:gd name="T39" fmla="*/ 13 h 107"/>
              <a:gd name="T40" fmla="*/ 62 w 62"/>
              <a:gd name="T41" fmla="*/ 15 h 107"/>
              <a:gd name="T42" fmla="*/ 61 w 62"/>
              <a:gd name="T43" fmla="*/ 16 h 107"/>
              <a:gd name="T44" fmla="*/ 61 w 62"/>
              <a:gd name="T45" fmla="*/ 20 h 107"/>
              <a:gd name="T46" fmla="*/ 60 w 62"/>
              <a:gd name="T47" fmla="*/ 21 h 107"/>
              <a:gd name="T48" fmla="*/ 60 w 62"/>
              <a:gd name="T49" fmla="*/ 23 h 107"/>
              <a:gd name="T50" fmla="*/ 59 w 62"/>
              <a:gd name="T51" fmla="*/ 25 h 107"/>
              <a:gd name="T52" fmla="*/ 59 w 62"/>
              <a:gd name="T53" fmla="*/ 26 h 107"/>
              <a:gd name="T54" fmla="*/ 58 w 62"/>
              <a:gd name="T55" fmla="*/ 27 h 107"/>
              <a:gd name="T56" fmla="*/ 58 w 62"/>
              <a:gd name="T57" fmla="*/ 29 h 107"/>
              <a:gd name="T58" fmla="*/ 57 w 62"/>
              <a:gd name="T59" fmla="*/ 31 h 107"/>
              <a:gd name="T60" fmla="*/ 55 w 62"/>
              <a:gd name="T61" fmla="*/ 33 h 107"/>
              <a:gd name="T62" fmla="*/ 55 w 62"/>
              <a:gd name="T63" fmla="*/ 34 h 107"/>
              <a:gd name="T64" fmla="*/ 54 w 62"/>
              <a:gd name="T65" fmla="*/ 36 h 107"/>
              <a:gd name="T66" fmla="*/ 53 w 62"/>
              <a:gd name="T67" fmla="*/ 39 h 107"/>
              <a:gd name="T68" fmla="*/ 52 w 62"/>
              <a:gd name="T69" fmla="*/ 40 h 107"/>
              <a:gd name="T70" fmla="*/ 51 w 62"/>
              <a:gd name="T71" fmla="*/ 42 h 107"/>
              <a:gd name="T72" fmla="*/ 47 w 62"/>
              <a:gd name="T73" fmla="*/ 46 h 107"/>
              <a:gd name="T74" fmla="*/ 46 w 62"/>
              <a:gd name="T75" fmla="*/ 48 h 107"/>
              <a:gd name="T76" fmla="*/ 45 w 62"/>
              <a:gd name="T77" fmla="*/ 50 h 107"/>
              <a:gd name="T78" fmla="*/ 43 w 62"/>
              <a:gd name="T79" fmla="*/ 53 h 107"/>
              <a:gd name="T80" fmla="*/ 42 w 62"/>
              <a:gd name="T81" fmla="*/ 55 h 107"/>
              <a:gd name="T82" fmla="*/ 40 w 62"/>
              <a:gd name="T83" fmla="*/ 57 h 107"/>
              <a:gd name="T84" fmla="*/ 38 w 62"/>
              <a:gd name="T85" fmla="*/ 59 h 107"/>
              <a:gd name="T86" fmla="*/ 37 w 62"/>
              <a:gd name="T87" fmla="*/ 62 h 107"/>
              <a:gd name="T88" fmla="*/ 32 w 62"/>
              <a:gd name="T89" fmla="*/ 66 h 107"/>
              <a:gd name="T90" fmla="*/ 31 w 62"/>
              <a:gd name="T91" fmla="*/ 69 h 107"/>
              <a:gd name="T92" fmla="*/ 29 w 62"/>
              <a:gd name="T93" fmla="*/ 72 h 107"/>
              <a:gd name="T94" fmla="*/ 24 w 62"/>
              <a:gd name="T95" fmla="*/ 77 h 107"/>
              <a:gd name="T96" fmla="*/ 22 w 62"/>
              <a:gd name="T97" fmla="*/ 80 h 107"/>
              <a:gd name="T98" fmla="*/ 20 w 62"/>
              <a:gd name="T99" fmla="*/ 83 h 107"/>
              <a:gd name="T100" fmla="*/ 17 w 62"/>
              <a:gd name="T101" fmla="*/ 86 h 107"/>
              <a:gd name="T102" fmla="*/ 15 w 62"/>
              <a:gd name="T103" fmla="*/ 88 h 107"/>
              <a:gd name="T104" fmla="*/ 13 w 62"/>
              <a:gd name="T105" fmla="*/ 92 h 107"/>
              <a:gd name="T106" fmla="*/ 10 w 62"/>
              <a:gd name="T107" fmla="*/ 94 h 107"/>
              <a:gd name="T108" fmla="*/ 8 w 62"/>
              <a:gd name="T109" fmla="*/ 97 h 107"/>
              <a:gd name="T110" fmla="*/ 6 w 62"/>
              <a:gd name="T111" fmla="*/ 101 h 107"/>
              <a:gd name="T112" fmla="*/ 2 w 62"/>
              <a:gd name="T113" fmla="*/ 103 h 107"/>
              <a:gd name="T114" fmla="*/ 0 w 62"/>
              <a:gd name="T115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" h="107">
                <a:moveTo>
                  <a:pt x="27" y="3"/>
                </a:moveTo>
                <a:lnTo>
                  <a:pt x="28" y="3"/>
                </a:lnTo>
                <a:lnTo>
                  <a:pt x="29" y="2"/>
                </a:lnTo>
                <a:lnTo>
                  <a:pt x="31" y="2"/>
                </a:lnTo>
                <a:lnTo>
                  <a:pt x="32" y="1"/>
                </a:lnTo>
                <a:lnTo>
                  <a:pt x="38" y="1"/>
                </a:lnTo>
                <a:lnTo>
                  <a:pt x="39" y="0"/>
                </a:lnTo>
                <a:lnTo>
                  <a:pt x="48" y="0"/>
                </a:lnTo>
                <a:lnTo>
                  <a:pt x="50" y="1"/>
                </a:lnTo>
                <a:lnTo>
                  <a:pt x="53" y="1"/>
                </a:lnTo>
                <a:lnTo>
                  <a:pt x="53" y="2"/>
                </a:lnTo>
                <a:lnTo>
                  <a:pt x="54" y="2"/>
                </a:lnTo>
                <a:lnTo>
                  <a:pt x="57" y="4"/>
                </a:lnTo>
                <a:lnTo>
                  <a:pt x="58" y="4"/>
                </a:lnTo>
                <a:lnTo>
                  <a:pt x="58" y="5"/>
                </a:lnTo>
                <a:lnTo>
                  <a:pt x="60" y="8"/>
                </a:lnTo>
                <a:lnTo>
                  <a:pt x="60" y="9"/>
                </a:lnTo>
                <a:lnTo>
                  <a:pt x="61" y="9"/>
                </a:lnTo>
                <a:lnTo>
                  <a:pt x="61" y="12"/>
                </a:lnTo>
                <a:lnTo>
                  <a:pt x="62" y="13"/>
                </a:lnTo>
                <a:lnTo>
                  <a:pt x="62" y="15"/>
                </a:lnTo>
                <a:lnTo>
                  <a:pt x="61" y="16"/>
                </a:lnTo>
                <a:lnTo>
                  <a:pt x="61" y="20"/>
                </a:lnTo>
                <a:lnTo>
                  <a:pt x="60" y="21"/>
                </a:lnTo>
                <a:lnTo>
                  <a:pt x="60" y="23"/>
                </a:lnTo>
                <a:lnTo>
                  <a:pt x="59" y="25"/>
                </a:lnTo>
                <a:lnTo>
                  <a:pt x="59" y="26"/>
                </a:lnTo>
                <a:lnTo>
                  <a:pt x="58" y="27"/>
                </a:lnTo>
                <a:lnTo>
                  <a:pt x="58" y="29"/>
                </a:lnTo>
                <a:lnTo>
                  <a:pt x="57" y="31"/>
                </a:lnTo>
                <a:lnTo>
                  <a:pt x="55" y="33"/>
                </a:lnTo>
                <a:lnTo>
                  <a:pt x="55" y="34"/>
                </a:lnTo>
                <a:lnTo>
                  <a:pt x="54" y="36"/>
                </a:lnTo>
                <a:lnTo>
                  <a:pt x="53" y="39"/>
                </a:lnTo>
                <a:lnTo>
                  <a:pt x="52" y="40"/>
                </a:lnTo>
                <a:lnTo>
                  <a:pt x="51" y="42"/>
                </a:lnTo>
                <a:lnTo>
                  <a:pt x="47" y="46"/>
                </a:lnTo>
                <a:lnTo>
                  <a:pt x="46" y="48"/>
                </a:lnTo>
                <a:lnTo>
                  <a:pt x="45" y="50"/>
                </a:lnTo>
                <a:lnTo>
                  <a:pt x="43" y="53"/>
                </a:lnTo>
                <a:lnTo>
                  <a:pt x="42" y="55"/>
                </a:lnTo>
                <a:lnTo>
                  <a:pt x="40" y="57"/>
                </a:lnTo>
                <a:lnTo>
                  <a:pt x="38" y="59"/>
                </a:lnTo>
                <a:lnTo>
                  <a:pt x="37" y="62"/>
                </a:lnTo>
                <a:lnTo>
                  <a:pt x="32" y="66"/>
                </a:lnTo>
                <a:lnTo>
                  <a:pt x="31" y="69"/>
                </a:lnTo>
                <a:lnTo>
                  <a:pt x="29" y="72"/>
                </a:lnTo>
                <a:lnTo>
                  <a:pt x="24" y="77"/>
                </a:lnTo>
                <a:lnTo>
                  <a:pt x="22" y="80"/>
                </a:lnTo>
                <a:lnTo>
                  <a:pt x="20" y="83"/>
                </a:lnTo>
                <a:lnTo>
                  <a:pt x="17" y="86"/>
                </a:lnTo>
                <a:lnTo>
                  <a:pt x="15" y="88"/>
                </a:lnTo>
                <a:lnTo>
                  <a:pt x="13" y="92"/>
                </a:lnTo>
                <a:lnTo>
                  <a:pt x="10" y="94"/>
                </a:lnTo>
                <a:lnTo>
                  <a:pt x="8" y="97"/>
                </a:lnTo>
                <a:lnTo>
                  <a:pt x="6" y="101"/>
                </a:lnTo>
                <a:lnTo>
                  <a:pt x="2" y="103"/>
                </a:lnTo>
                <a:lnTo>
                  <a:pt x="0" y="107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21" name="Rectangle 1417"/>
          <p:cNvSpPr>
            <a:spLocks noChangeArrowheads="1"/>
          </p:cNvSpPr>
          <p:nvPr/>
        </p:nvSpPr>
        <p:spPr bwMode="auto">
          <a:xfrm>
            <a:off x="2244725" y="3332163"/>
            <a:ext cx="107950" cy="53975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22" name="Rectangle 1418"/>
          <p:cNvSpPr>
            <a:spLocks noChangeArrowheads="1"/>
          </p:cNvSpPr>
          <p:nvPr/>
        </p:nvSpPr>
        <p:spPr bwMode="auto">
          <a:xfrm>
            <a:off x="2282825" y="3322638"/>
            <a:ext cx="31750" cy="9525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23" name="Freeform 1419"/>
          <p:cNvSpPr>
            <a:spLocks/>
          </p:cNvSpPr>
          <p:nvPr/>
        </p:nvSpPr>
        <p:spPr bwMode="auto">
          <a:xfrm>
            <a:off x="2279650" y="2890838"/>
            <a:ext cx="36513" cy="431800"/>
          </a:xfrm>
          <a:custGeom>
            <a:avLst/>
            <a:gdLst>
              <a:gd name="T0" fmla="*/ 47 w 47"/>
              <a:gd name="T1" fmla="*/ 545 h 545"/>
              <a:gd name="T2" fmla="*/ 36 w 47"/>
              <a:gd name="T3" fmla="*/ 532 h 545"/>
              <a:gd name="T4" fmla="*/ 29 w 47"/>
              <a:gd name="T5" fmla="*/ 0 h 545"/>
              <a:gd name="T6" fmla="*/ 0 w 47"/>
              <a:gd name="T7" fmla="*/ 0 h 545"/>
              <a:gd name="T8" fmla="*/ 12 w 47"/>
              <a:gd name="T9" fmla="*/ 530 h 545"/>
              <a:gd name="T10" fmla="*/ 3 w 47"/>
              <a:gd name="T11" fmla="*/ 545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545">
                <a:moveTo>
                  <a:pt x="47" y="545"/>
                </a:moveTo>
                <a:lnTo>
                  <a:pt x="36" y="532"/>
                </a:lnTo>
                <a:lnTo>
                  <a:pt x="29" y="0"/>
                </a:lnTo>
                <a:lnTo>
                  <a:pt x="0" y="0"/>
                </a:lnTo>
                <a:lnTo>
                  <a:pt x="12" y="530"/>
                </a:lnTo>
                <a:lnTo>
                  <a:pt x="3" y="545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24" name="Rectangle 1420"/>
          <p:cNvSpPr>
            <a:spLocks noChangeArrowheads="1"/>
          </p:cNvSpPr>
          <p:nvPr/>
        </p:nvSpPr>
        <p:spPr bwMode="auto">
          <a:xfrm>
            <a:off x="2233613" y="3589338"/>
            <a:ext cx="50800" cy="635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25" name="Rectangle 1421"/>
          <p:cNvSpPr>
            <a:spLocks noChangeArrowheads="1"/>
          </p:cNvSpPr>
          <p:nvPr/>
        </p:nvSpPr>
        <p:spPr bwMode="auto">
          <a:xfrm>
            <a:off x="2281238" y="3386138"/>
            <a:ext cx="33337" cy="4762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26" name="Line 1422"/>
          <p:cNvSpPr>
            <a:spLocks noChangeShapeType="1"/>
          </p:cNvSpPr>
          <p:nvPr/>
        </p:nvSpPr>
        <p:spPr bwMode="auto">
          <a:xfrm>
            <a:off x="2309813" y="3390900"/>
            <a:ext cx="7937" cy="1984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27" name="Line 1423"/>
          <p:cNvSpPr>
            <a:spLocks noChangeShapeType="1"/>
          </p:cNvSpPr>
          <p:nvPr/>
        </p:nvSpPr>
        <p:spPr bwMode="auto">
          <a:xfrm>
            <a:off x="2292350" y="3392488"/>
            <a:ext cx="6350" cy="1968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28" name="Rectangle 1424"/>
          <p:cNvSpPr>
            <a:spLocks noChangeArrowheads="1"/>
          </p:cNvSpPr>
          <p:nvPr/>
        </p:nvSpPr>
        <p:spPr bwMode="auto">
          <a:xfrm>
            <a:off x="2290763" y="3589338"/>
            <a:ext cx="36512" cy="635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29" name="Rectangle 1425"/>
          <p:cNvSpPr>
            <a:spLocks noChangeArrowheads="1"/>
          </p:cNvSpPr>
          <p:nvPr/>
        </p:nvSpPr>
        <p:spPr bwMode="auto">
          <a:xfrm>
            <a:off x="2332038" y="3589338"/>
            <a:ext cx="50800" cy="635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30" name="Line 1426"/>
          <p:cNvSpPr>
            <a:spLocks noChangeShapeType="1"/>
          </p:cNvSpPr>
          <p:nvPr/>
        </p:nvSpPr>
        <p:spPr bwMode="auto">
          <a:xfrm flipH="1">
            <a:off x="2590800" y="3792538"/>
            <a:ext cx="444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31" name="Rectangle 1427"/>
          <p:cNvSpPr>
            <a:spLocks noChangeArrowheads="1"/>
          </p:cNvSpPr>
          <p:nvPr/>
        </p:nvSpPr>
        <p:spPr bwMode="auto">
          <a:xfrm>
            <a:off x="2508250" y="3792538"/>
            <a:ext cx="61913" cy="4191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32" name="Line 1428"/>
          <p:cNvSpPr>
            <a:spLocks noChangeShapeType="1"/>
          </p:cNvSpPr>
          <p:nvPr/>
        </p:nvSpPr>
        <p:spPr bwMode="auto">
          <a:xfrm>
            <a:off x="2590800" y="4211638"/>
            <a:ext cx="444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33" name="Rectangle 1429"/>
          <p:cNvSpPr>
            <a:spLocks noChangeArrowheads="1"/>
          </p:cNvSpPr>
          <p:nvPr/>
        </p:nvSpPr>
        <p:spPr bwMode="auto">
          <a:xfrm>
            <a:off x="2008188" y="3536950"/>
            <a:ext cx="90487" cy="58738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34" name="Freeform 1430"/>
          <p:cNvSpPr>
            <a:spLocks/>
          </p:cNvSpPr>
          <p:nvPr/>
        </p:nvSpPr>
        <p:spPr bwMode="auto">
          <a:xfrm>
            <a:off x="2047875" y="3562350"/>
            <a:ext cx="9525" cy="9525"/>
          </a:xfrm>
          <a:custGeom>
            <a:avLst/>
            <a:gdLst>
              <a:gd name="T0" fmla="*/ 0 w 11"/>
              <a:gd name="T1" fmla="*/ 5 h 13"/>
              <a:gd name="T2" fmla="*/ 1 w 11"/>
              <a:gd name="T3" fmla="*/ 10 h 13"/>
              <a:gd name="T4" fmla="*/ 4 w 11"/>
              <a:gd name="T5" fmla="*/ 13 h 13"/>
              <a:gd name="T6" fmla="*/ 10 w 11"/>
              <a:gd name="T7" fmla="*/ 10 h 13"/>
              <a:gd name="T8" fmla="*/ 11 w 11"/>
              <a:gd name="T9" fmla="*/ 5 h 13"/>
              <a:gd name="T10" fmla="*/ 10 w 11"/>
              <a:gd name="T11" fmla="*/ 1 h 13"/>
              <a:gd name="T12" fmla="*/ 4 w 11"/>
              <a:gd name="T13" fmla="*/ 0 h 13"/>
              <a:gd name="T14" fmla="*/ 1 w 11"/>
              <a:gd name="T15" fmla="*/ 1 h 13"/>
              <a:gd name="T16" fmla="*/ 0 w 11"/>
              <a:gd name="T17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3">
                <a:moveTo>
                  <a:pt x="0" y="5"/>
                </a:moveTo>
                <a:lnTo>
                  <a:pt x="1" y="10"/>
                </a:lnTo>
                <a:lnTo>
                  <a:pt x="4" y="13"/>
                </a:lnTo>
                <a:lnTo>
                  <a:pt x="10" y="10"/>
                </a:lnTo>
                <a:lnTo>
                  <a:pt x="11" y="5"/>
                </a:lnTo>
                <a:lnTo>
                  <a:pt x="10" y="1"/>
                </a:lnTo>
                <a:lnTo>
                  <a:pt x="4" y="0"/>
                </a:lnTo>
                <a:lnTo>
                  <a:pt x="1" y="1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35" name="Freeform 1431"/>
          <p:cNvSpPr>
            <a:spLocks/>
          </p:cNvSpPr>
          <p:nvPr/>
        </p:nvSpPr>
        <p:spPr bwMode="auto">
          <a:xfrm>
            <a:off x="2039938" y="3554413"/>
            <a:ext cx="25400" cy="25400"/>
          </a:xfrm>
          <a:custGeom>
            <a:avLst/>
            <a:gdLst>
              <a:gd name="T0" fmla="*/ 0 w 32"/>
              <a:gd name="T1" fmla="*/ 14 h 31"/>
              <a:gd name="T2" fmla="*/ 2 w 32"/>
              <a:gd name="T3" fmla="*/ 21 h 31"/>
              <a:gd name="T4" fmla="*/ 5 w 32"/>
              <a:gd name="T5" fmla="*/ 26 h 31"/>
              <a:gd name="T6" fmla="*/ 10 w 32"/>
              <a:gd name="T7" fmla="*/ 30 h 31"/>
              <a:gd name="T8" fmla="*/ 15 w 32"/>
              <a:gd name="T9" fmla="*/ 31 h 31"/>
              <a:gd name="T10" fmla="*/ 22 w 32"/>
              <a:gd name="T11" fmla="*/ 30 h 31"/>
              <a:gd name="T12" fmla="*/ 27 w 32"/>
              <a:gd name="T13" fmla="*/ 26 h 31"/>
              <a:gd name="T14" fmla="*/ 30 w 32"/>
              <a:gd name="T15" fmla="*/ 21 h 31"/>
              <a:gd name="T16" fmla="*/ 32 w 32"/>
              <a:gd name="T17" fmla="*/ 14 h 31"/>
              <a:gd name="T18" fmla="*/ 30 w 32"/>
              <a:gd name="T19" fmla="*/ 9 h 31"/>
              <a:gd name="T20" fmla="*/ 27 w 32"/>
              <a:gd name="T21" fmla="*/ 4 h 31"/>
              <a:gd name="T22" fmla="*/ 22 w 32"/>
              <a:gd name="T23" fmla="*/ 1 h 31"/>
              <a:gd name="T24" fmla="*/ 15 w 32"/>
              <a:gd name="T25" fmla="*/ 0 h 31"/>
              <a:gd name="T26" fmla="*/ 10 w 32"/>
              <a:gd name="T27" fmla="*/ 1 h 31"/>
              <a:gd name="T28" fmla="*/ 5 w 32"/>
              <a:gd name="T29" fmla="*/ 4 h 31"/>
              <a:gd name="T30" fmla="*/ 2 w 32"/>
              <a:gd name="T31" fmla="*/ 9 h 31"/>
              <a:gd name="T32" fmla="*/ 0 w 32"/>
              <a:gd name="T33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31">
                <a:moveTo>
                  <a:pt x="0" y="14"/>
                </a:moveTo>
                <a:lnTo>
                  <a:pt x="2" y="21"/>
                </a:lnTo>
                <a:lnTo>
                  <a:pt x="5" y="26"/>
                </a:lnTo>
                <a:lnTo>
                  <a:pt x="10" y="30"/>
                </a:lnTo>
                <a:lnTo>
                  <a:pt x="15" y="31"/>
                </a:lnTo>
                <a:lnTo>
                  <a:pt x="22" y="30"/>
                </a:lnTo>
                <a:lnTo>
                  <a:pt x="27" y="26"/>
                </a:lnTo>
                <a:lnTo>
                  <a:pt x="30" y="21"/>
                </a:lnTo>
                <a:lnTo>
                  <a:pt x="32" y="14"/>
                </a:lnTo>
                <a:lnTo>
                  <a:pt x="30" y="9"/>
                </a:lnTo>
                <a:lnTo>
                  <a:pt x="27" y="4"/>
                </a:lnTo>
                <a:lnTo>
                  <a:pt x="22" y="1"/>
                </a:lnTo>
                <a:lnTo>
                  <a:pt x="15" y="0"/>
                </a:lnTo>
                <a:lnTo>
                  <a:pt x="10" y="1"/>
                </a:lnTo>
                <a:lnTo>
                  <a:pt x="5" y="4"/>
                </a:lnTo>
                <a:lnTo>
                  <a:pt x="2" y="9"/>
                </a:lnTo>
                <a:lnTo>
                  <a:pt x="0" y="1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36" name="Freeform 1432"/>
          <p:cNvSpPr>
            <a:spLocks/>
          </p:cNvSpPr>
          <p:nvPr/>
        </p:nvSpPr>
        <p:spPr bwMode="auto">
          <a:xfrm>
            <a:off x="2033588" y="3546475"/>
            <a:ext cx="39687" cy="41275"/>
          </a:xfrm>
          <a:custGeom>
            <a:avLst/>
            <a:gdLst>
              <a:gd name="T0" fmla="*/ 0 w 51"/>
              <a:gd name="T1" fmla="*/ 26 h 52"/>
              <a:gd name="T2" fmla="*/ 1 w 51"/>
              <a:gd name="T3" fmla="*/ 36 h 52"/>
              <a:gd name="T4" fmla="*/ 7 w 51"/>
              <a:gd name="T5" fmla="*/ 44 h 52"/>
              <a:gd name="T6" fmla="*/ 14 w 51"/>
              <a:gd name="T7" fmla="*/ 50 h 52"/>
              <a:gd name="T8" fmla="*/ 24 w 51"/>
              <a:gd name="T9" fmla="*/ 52 h 52"/>
              <a:gd name="T10" fmla="*/ 35 w 51"/>
              <a:gd name="T11" fmla="*/ 50 h 52"/>
              <a:gd name="T12" fmla="*/ 43 w 51"/>
              <a:gd name="T13" fmla="*/ 44 h 52"/>
              <a:gd name="T14" fmla="*/ 49 w 51"/>
              <a:gd name="T15" fmla="*/ 36 h 52"/>
              <a:gd name="T16" fmla="*/ 51 w 51"/>
              <a:gd name="T17" fmla="*/ 26 h 52"/>
              <a:gd name="T18" fmla="*/ 49 w 51"/>
              <a:gd name="T19" fmla="*/ 16 h 52"/>
              <a:gd name="T20" fmla="*/ 43 w 51"/>
              <a:gd name="T21" fmla="*/ 8 h 52"/>
              <a:gd name="T22" fmla="*/ 35 w 51"/>
              <a:gd name="T23" fmla="*/ 3 h 52"/>
              <a:gd name="T24" fmla="*/ 24 w 51"/>
              <a:gd name="T25" fmla="*/ 0 h 52"/>
              <a:gd name="T26" fmla="*/ 14 w 51"/>
              <a:gd name="T27" fmla="*/ 3 h 52"/>
              <a:gd name="T28" fmla="*/ 7 w 51"/>
              <a:gd name="T29" fmla="*/ 8 h 52"/>
              <a:gd name="T30" fmla="*/ 1 w 51"/>
              <a:gd name="T31" fmla="*/ 16 h 52"/>
              <a:gd name="T32" fmla="*/ 0 w 51"/>
              <a:gd name="T33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0" y="26"/>
                </a:moveTo>
                <a:lnTo>
                  <a:pt x="1" y="36"/>
                </a:lnTo>
                <a:lnTo>
                  <a:pt x="7" y="44"/>
                </a:lnTo>
                <a:lnTo>
                  <a:pt x="14" y="50"/>
                </a:lnTo>
                <a:lnTo>
                  <a:pt x="24" y="52"/>
                </a:lnTo>
                <a:lnTo>
                  <a:pt x="35" y="50"/>
                </a:lnTo>
                <a:lnTo>
                  <a:pt x="43" y="44"/>
                </a:lnTo>
                <a:lnTo>
                  <a:pt x="49" y="36"/>
                </a:lnTo>
                <a:lnTo>
                  <a:pt x="51" y="26"/>
                </a:lnTo>
                <a:lnTo>
                  <a:pt x="49" y="16"/>
                </a:lnTo>
                <a:lnTo>
                  <a:pt x="43" y="8"/>
                </a:lnTo>
                <a:lnTo>
                  <a:pt x="35" y="3"/>
                </a:lnTo>
                <a:lnTo>
                  <a:pt x="24" y="0"/>
                </a:lnTo>
                <a:lnTo>
                  <a:pt x="14" y="3"/>
                </a:lnTo>
                <a:lnTo>
                  <a:pt x="7" y="8"/>
                </a:lnTo>
                <a:lnTo>
                  <a:pt x="1" y="16"/>
                </a:lnTo>
                <a:lnTo>
                  <a:pt x="0" y="2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37" name="Freeform 1433"/>
          <p:cNvSpPr>
            <a:spLocks/>
          </p:cNvSpPr>
          <p:nvPr/>
        </p:nvSpPr>
        <p:spPr bwMode="auto">
          <a:xfrm>
            <a:off x="1989138" y="3494088"/>
            <a:ext cx="152400" cy="134937"/>
          </a:xfrm>
          <a:custGeom>
            <a:avLst/>
            <a:gdLst>
              <a:gd name="T0" fmla="*/ 31 w 192"/>
              <a:gd name="T1" fmla="*/ 168 h 170"/>
              <a:gd name="T2" fmla="*/ 31 w 192"/>
              <a:gd name="T3" fmla="*/ 170 h 170"/>
              <a:gd name="T4" fmla="*/ 0 w 192"/>
              <a:gd name="T5" fmla="*/ 170 h 170"/>
              <a:gd name="T6" fmla="*/ 0 w 192"/>
              <a:gd name="T7" fmla="*/ 0 h 170"/>
              <a:gd name="T8" fmla="*/ 192 w 192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70">
                <a:moveTo>
                  <a:pt x="31" y="168"/>
                </a:moveTo>
                <a:lnTo>
                  <a:pt x="31" y="170"/>
                </a:lnTo>
                <a:lnTo>
                  <a:pt x="0" y="170"/>
                </a:lnTo>
                <a:lnTo>
                  <a:pt x="0" y="0"/>
                </a:lnTo>
                <a:lnTo>
                  <a:pt x="192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38" name="Line 1434"/>
          <p:cNvSpPr>
            <a:spLocks noChangeShapeType="1"/>
          </p:cNvSpPr>
          <p:nvPr/>
        </p:nvSpPr>
        <p:spPr bwMode="auto">
          <a:xfrm>
            <a:off x="2168525" y="3494088"/>
            <a:ext cx="74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39" name="Line 1435"/>
          <p:cNvSpPr>
            <a:spLocks noChangeShapeType="1"/>
          </p:cNvSpPr>
          <p:nvPr/>
        </p:nvSpPr>
        <p:spPr bwMode="auto">
          <a:xfrm>
            <a:off x="2268538" y="3494088"/>
            <a:ext cx="26987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40" name="Line 1436"/>
          <p:cNvSpPr>
            <a:spLocks noChangeShapeType="1"/>
          </p:cNvSpPr>
          <p:nvPr/>
        </p:nvSpPr>
        <p:spPr bwMode="auto">
          <a:xfrm>
            <a:off x="2312988" y="3494088"/>
            <a:ext cx="2857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41" name="Freeform 1437"/>
          <p:cNvSpPr>
            <a:spLocks/>
          </p:cNvSpPr>
          <p:nvPr/>
        </p:nvSpPr>
        <p:spPr bwMode="auto">
          <a:xfrm>
            <a:off x="2368550" y="3494088"/>
            <a:ext cx="441325" cy="133350"/>
          </a:xfrm>
          <a:custGeom>
            <a:avLst/>
            <a:gdLst>
              <a:gd name="T0" fmla="*/ 0 w 557"/>
              <a:gd name="T1" fmla="*/ 0 h 168"/>
              <a:gd name="T2" fmla="*/ 557 w 557"/>
              <a:gd name="T3" fmla="*/ 0 h 168"/>
              <a:gd name="T4" fmla="*/ 557 w 557"/>
              <a:gd name="T5" fmla="*/ 168 h 168"/>
              <a:gd name="T6" fmla="*/ 547 w 557"/>
              <a:gd name="T7" fmla="*/ 168 h 168"/>
              <a:gd name="T8" fmla="*/ 547 w 557"/>
              <a:gd name="T9" fmla="*/ 161 h 168"/>
              <a:gd name="T10" fmla="*/ 550 w 557"/>
              <a:gd name="T11" fmla="*/ 161 h 168"/>
              <a:gd name="T12" fmla="*/ 550 w 557"/>
              <a:gd name="T13" fmla="*/ 22 h 168"/>
              <a:gd name="T14" fmla="*/ 2 w 557"/>
              <a:gd name="T15" fmla="*/ 2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7" h="168">
                <a:moveTo>
                  <a:pt x="0" y="0"/>
                </a:moveTo>
                <a:lnTo>
                  <a:pt x="557" y="0"/>
                </a:lnTo>
                <a:lnTo>
                  <a:pt x="557" y="168"/>
                </a:lnTo>
                <a:lnTo>
                  <a:pt x="547" y="168"/>
                </a:lnTo>
                <a:lnTo>
                  <a:pt x="547" y="161"/>
                </a:lnTo>
                <a:lnTo>
                  <a:pt x="550" y="161"/>
                </a:lnTo>
                <a:lnTo>
                  <a:pt x="550" y="22"/>
                </a:lnTo>
                <a:lnTo>
                  <a:pt x="2" y="22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42" name="Line 1438"/>
          <p:cNvSpPr>
            <a:spLocks noChangeShapeType="1"/>
          </p:cNvSpPr>
          <p:nvPr/>
        </p:nvSpPr>
        <p:spPr bwMode="auto">
          <a:xfrm flipH="1">
            <a:off x="2314575" y="3511550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43" name="Line 1439"/>
          <p:cNvSpPr>
            <a:spLocks noChangeShapeType="1"/>
          </p:cNvSpPr>
          <p:nvPr/>
        </p:nvSpPr>
        <p:spPr bwMode="auto">
          <a:xfrm flipH="1">
            <a:off x="2268538" y="3511550"/>
            <a:ext cx="26987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44" name="Line 1440"/>
          <p:cNvSpPr>
            <a:spLocks noChangeShapeType="1"/>
          </p:cNvSpPr>
          <p:nvPr/>
        </p:nvSpPr>
        <p:spPr bwMode="auto">
          <a:xfrm flipH="1">
            <a:off x="2170113" y="3511550"/>
            <a:ext cx="730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45" name="Freeform 1441"/>
          <p:cNvSpPr>
            <a:spLocks/>
          </p:cNvSpPr>
          <p:nvPr/>
        </p:nvSpPr>
        <p:spPr bwMode="auto">
          <a:xfrm>
            <a:off x="2003425" y="3511550"/>
            <a:ext cx="139700" cy="115888"/>
          </a:xfrm>
          <a:custGeom>
            <a:avLst/>
            <a:gdLst>
              <a:gd name="T0" fmla="*/ 178 w 178"/>
              <a:gd name="T1" fmla="*/ 0 h 146"/>
              <a:gd name="T2" fmla="*/ 0 w 178"/>
              <a:gd name="T3" fmla="*/ 0 h 146"/>
              <a:gd name="T4" fmla="*/ 0 w 178"/>
              <a:gd name="T5" fmla="*/ 146 h 146"/>
              <a:gd name="T6" fmla="*/ 7 w 178"/>
              <a:gd name="T7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8" h="146">
                <a:moveTo>
                  <a:pt x="178" y="0"/>
                </a:moveTo>
                <a:lnTo>
                  <a:pt x="0" y="0"/>
                </a:lnTo>
                <a:lnTo>
                  <a:pt x="0" y="146"/>
                </a:lnTo>
                <a:lnTo>
                  <a:pt x="7" y="146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46" name="Line 1442"/>
          <p:cNvSpPr>
            <a:spLocks noChangeShapeType="1"/>
          </p:cNvSpPr>
          <p:nvPr/>
        </p:nvSpPr>
        <p:spPr bwMode="auto">
          <a:xfrm>
            <a:off x="2001838" y="3540125"/>
            <a:ext cx="63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47" name="Line 1443"/>
          <p:cNvSpPr>
            <a:spLocks noChangeShapeType="1"/>
          </p:cNvSpPr>
          <p:nvPr/>
        </p:nvSpPr>
        <p:spPr bwMode="auto">
          <a:xfrm>
            <a:off x="2001838" y="3554413"/>
            <a:ext cx="63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48" name="Line 1444"/>
          <p:cNvSpPr>
            <a:spLocks noChangeShapeType="1"/>
          </p:cNvSpPr>
          <p:nvPr/>
        </p:nvSpPr>
        <p:spPr bwMode="auto">
          <a:xfrm>
            <a:off x="2098675" y="3540125"/>
            <a:ext cx="460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49" name="Line 1445"/>
          <p:cNvSpPr>
            <a:spLocks noChangeShapeType="1"/>
          </p:cNvSpPr>
          <p:nvPr/>
        </p:nvSpPr>
        <p:spPr bwMode="auto">
          <a:xfrm>
            <a:off x="2098675" y="3554413"/>
            <a:ext cx="492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50" name="Line 1446"/>
          <p:cNvSpPr>
            <a:spLocks noChangeShapeType="1"/>
          </p:cNvSpPr>
          <p:nvPr/>
        </p:nvSpPr>
        <p:spPr bwMode="auto">
          <a:xfrm>
            <a:off x="2171700" y="3540125"/>
            <a:ext cx="730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51" name="Line 1447"/>
          <p:cNvSpPr>
            <a:spLocks noChangeShapeType="1"/>
          </p:cNvSpPr>
          <p:nvPr/>
        </p:nvSpPr>
        <p:spPr bwMode="auto">
          <a:xfrm>
            <a:off x="2171700" y="3554413"/>
            <a:ext cx="730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52" name="Line 1448"/>
          <p:cNvSpPr>
            <a:spLocks noChangeShapeType="1"/>
          </p:cNvSpPr>
          <p:nvPr/>
        </p:nvSpPr>
        <p:spPr bwMode="auto">
          <a:xfrm>
            <a:off x="2268538" y="3540125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53" name="Line 1449"/>
          <p:cNvSpPr>
            <a:spLocks noChangeShapeType="1"/>
          </p:cNvSpPr>
          <p:nvPr/>
        </p:nvSpPr>
        <p:spPr bwMode="auto">
          <a:xfrm>
            <a:off x="2270125" y="3554413"/>
            <a:ext cx="269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54" name="Line 1450"/>
          <p:cNvSpPr>
            <a:spLocks noChangeShapeType="1"/>
          </p:cNvSpPr>
          <p:nvPr/>
        </p:nvSpPr>
        <p:spPr bwMode="auto">
          <a:xfrm>
            <a:off x="2314575" y="3540125"/>
            <a:ext cx="2857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55" name="Line 1451"/>
          <p:cNvSpPr>
            <a:spLocks noChangeShapeType="1"/>
          </p:cNvSpPr>
          <p:nvPr/>
        </p:nvSpPr>
        <p:spPr bwMode="auto">
          <a:xfrm>
            <a:off x="2316163" y="3554413"/>
            <a:ext cx="26987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56" name="Line 1452"/>
          <p:cNvSpPr>
            <a:spLocks noChangeShapeType="1"/>
          </p:cNvSpPr>
          <p:nvPr/>
        </p:nvSpPr>
        <p:spPr bwMode="auto">
          <a:xfrm>
            <a:off x="2370138" y="3540125"/>
            <a:ext cx="43497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57" name="Line 1453"/>
          <p:cNvSpPr>
            <a:spLocks noChangeShapeType="1"/>
          </p:cNvSpPr>
          <p:nvPr/>
        </p:nvSpPr>
        <p:spPr bwMode="auto">
          <a:xfrm>
            <a:off x="2370138" y="3554413"/>
            <a:ext cx="43497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58" name="Line 1454"/>
          <p:cNvSpPr>
            <a:spLocks noChangeShapeType="1"/>
          </p:cNvSpPr>
          <p:nvPr/>
        </p:nvSpPr>
        <p:spPr bwMode="auto">
          <a:xfrm>
            <a:off x="2809875" y="3500438"/>
            <a:ext cx="3492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59" name="Freeform 1455"/>
          <p:cNvSpPr>
            <a:spLocks/>
          </p:cNvSpPr>
          <p:nvPr/>
        </p:nvSpPr>
        <p:spPr bwMode="auto">
          <a:xfrm>
            <a:off x="2809875" y="3500438"/>
            <a:ext cx="349250" cy="20637"/>
          </a:xfrm>
          <a:custGeom>
            <a:avLst/>
            <a:gdLst>
              <a:gd name="T0" fmla="*/ 0 w 439"/>
              <a:gd name="T1" fmla="*/ 25 h 25"/>
              <a:gd name="T2" fmla="*/ 439 w 439"/>
              <a:gd name="T3" fmla="*/ 25 h 25"/>
              <a:gd name="T4" fmla="*/ 439 w 439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9" h="25">
                <a:moveTo>
                  <a:pt x="0" y="25"/>
                </a:moveTo>
                <a:lnTo>
                  <a:pt x="439" y="25"/>
                </a:lnTo>
                <a:lnTo>
                  <a:pt x="439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60" name="Freeform 1456"/>
          <p:cNvSpPr>
            <a:spLocks/>
          </p:cNvSpPr>
          <p:nvPr/>
        </p:nvSpPr>
        <p:spPr bwMode="auto">
          <a:xfrm>
            <a:off x="3073400" y="5005388"/>
            <a:ext cx="155575" cy="44450"/>
          </a:xfrm>
          <a:custGeom>
            <a:avLst/>
            <a:gdLst>
              <a:gd name="T0" fmla="*/ 197 w 197"/>
              <a:gd name="T1" fmla="*/ 58 h 58"/>
              <a:gd name="T2" fmla="*/ 0 w 197"/>
              <a:gd name="T3" fmla="*/ 58 h 58"/>
              <a:gd name="T4" fmla="*/ 0 w 197"/>
              <a:gd name="T5" fmla="*/ 0 h 58"/>
              <a:gd name="T6" fmla="*/ 164 w 197"/>
              <a:gd name="T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7" h="58">
                <a:moveTo>
                  <a:pt x="197" y="58"/>
                </a:moveTo>
                <a:lnTo>
                  <a:pt x="0" y="58"/>
                </a:lnTo>
                <a:lnTo>
                  <a:pt x="0" y="0"/>
                </a:lnTo>
                <a:lnTo>
                  <a:pt x="164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61" name="Freeform 1457"/>
          <p:cNvSpPr>
            <a:spLocks/>
          </p:cNvSpPr>
          <p:nvPr/>
        </p:nvSpPr>
        <p:spPr bwMode="auto">
          <a:xfrm>
            <a:off x="3128963" y="4965700"/>
            <a:ext cx="26987" cy="39688"/>
          </a:xfrm>
          <a:custGeom>
            <a:avLst/>
            <a:gdLst>
              <a:gd name="T0" fmla="*/ 33 w 34"/>
              <a:gd name="T1" fmla="*/ 0 h 49"/>
              <a:gd name="T2" fmla="*/ 33 w 34"/>
              <a:gd name="T3" fmla="*/ 2 h 49"/>
              <a:gd name="T4" fmla="*/ 34 w 34"/>
              <a:gd name="T5" fmla="*/ 3 h 49"/>
              <a:gd name="T6" fmla="*/ 34 w 34"/>
              <a:gd name="T7" fmla="*/ 17 h 49"/>
              <a:gd name="T8" fmla="*/ 33 w 34"/>
              <a:gd name="T9" fmla="*/ 18 h 49"/>
              <a:gd name="T10" fmla="*/ 33 w 34"/>
              <a:gd name="T11" fmla="*/ 23 h 49"/>
              <a:gd name="T12" fmla="*/ 32 w 34"/>
              <a:gd name="T13" fmla="*/ 24 h 49"/>
              <a:gd name="T14" fmla="*/ 32 w 34"/>
              <a:gd name="T15" fmla="*/ 25 h 49"/>
              <a:gd name="T16" fmla="*/ 31 w 34"/>
              <a:gd name="T17" fmla="*/ 26 h 49"/>
              <a:gd name="T18" fmla="*/ 31 w 34"/>
              <a:gd name="T19" fmla="*/ 27 h 49"/>
              <a:gd name="T20" fmla="*/ 30 w 34"/>
              <a:gd name="T21" fmla="*/ 28 h 49"/>
              <a:gd name="T22" fmla="*/ 30 w 34"/>
              <a:gd name="T23" fmla="*/ 30 h 49"/>
              <a:gd name="T24" fmla="*/ 28 w 34"/>
              <a:gd name="T25" fmla="*/ 30 h 49"/>
              <a:gd name="T26" fmla="*/ 28 w 34"/>
              <a:gd name="T27" fmla="*/ 32 h 49"/>
              <a:gd name="T28" fmla="*/ 27 w 34"/>
              <a:gd name="T29" fmla="*/ 32 h 49"/>
              <a:gd name="T30" fmla="*/ 27 w 34"/>
              <a:gd name="T31" fmla="*/ 33 h 49"/>
              <a:gd name="T32" fmla="*/ 26 w 34"/>
              <a:gd name="T33" fmla="*/ 34 h 49"/>
              <a:gd name="T34" fmla="*/ 25 w 34"/>
              <a:gd name="T35" fmla="*/ 34 h 49"/>
              <a:gd name="T36" fmla="*/ 25 w 34"/>
              <a:gd name="T37" fmla="*/ 35 h 49"/>
              <a:gd name="T38" fmla="*/ 24 w 34"/>
              <a:gd name="T39" fmla="*/ 35 h 49"/>
              <a:gd name="T40" fmla="*/ 24 w 34"/>
              <a:gd name="T41" fmla="*/ 37 h 49"/>
              <a:gd name="T42" fmla="*/ 23 w 34"/>
              <a:gd name="T43" fmla="*/ 38 h 49"/>
              <a:gd name="T44" fmla="*/ 22 w 34"/>
              <a:gd name="T45" fmla="*/ 38 h 49"/>
              <a:gd name="T46" fmla="*/ 22 w 34"/>
              <a:gd name="T47" fmla="*/ 39 h 49"/>
              <a:gd name="T48" fmla="*/ 20 w 34"/>
              <a:gd name="T49" fmla="*/ 39 h 49"/>
              <a:gd name="T50" fmla="*/ 18 w 34"/>
              <a:gd name="T51" fmla="*/ 41 h 49"/>
              <a:gd name="T52" fmla="*/ 17 w 34"/>
              <a:gd name="T53" fmla="*/ 41 h 49"/>
              <a:gd name="T54" fmla="*/ 15 w 34"/>
              <a:gd name="T55" fmla="*/ 43 h 49"/>
              <a:gd name="T56" fmla="*/ 14 w 34"/>
              <a:gd name="T57" fmla="*/ 43 h 49"/>
              <a:gd name="T58" fmla="*/ 12 w 34"/>
              <a:gd name="T59" fmla="*/ 45 h 49"/>
              <a:gd name="T60" fmla="*/ 11 w 34"/>
              <a:gd name="T61" fmla="*/ 45 h 49"/>
              <a:gd name="T62" fmla="*/ 10 w 34"/>
              <a:gd name="T63" fmla="*/ 46 h 49"/>
              <a:gd name="T64" fmla="*/ 8 w 34"/>
              <a:gd name="T65" fmla="*/ 46 h 49"/>
              <a:gd name="T66" fmla="*/ 7 w 34"/>
              <a:gd name="T67" fmla="*/ 47 h 49"/>
              <a:gd name="T68" fmla="*/ 5 w 34"/>
              <a:gd name="T69" fmla="*/ 47 h 49"/>
              <a:gd name="T70" fmla="*/ 4 w 34"/>
              <a:gd name="T71" fmla="*/ 48 h 49"/>
              <a:gd name="T72" fmla="*/ 2 w 34"/>
              <a:gd name="T73" fmla="*/ 48 h 49"/>
              <a:gd name="T74" fmla="*/ 1 w 34"/>
              <a:gd name="T75" fmla="*/ 49 h 49"/>
              <a:gd name="T76" fmla="*/ 0 w 34"/>
              <a:gd name="T77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4" h="49">
                <a:moveTo>
                  <a:pt x="33" y="0"/>
                </a:moveTo>
                <a:lnTo>
                  <a:pt x="33" y="2"/>
                </a:lnTo>
                <a:lnTo>
                  <a:pt x="34" y="3"/>
                </a:lnTo>
                <a:lnTo>
                  <a:pt x="34" y="17"/>
                </a:lnTo>
                <a:lnTo>
                  <a:pt x="33" y="18"/>
                </a:lnTo>
                <a:lnTo>
                  <a:pt x="33" y="23"/>
                </a:lnTo>
                <a:lnTo>
                  <a:pt x="32" y="24"/>
                </a:lnTo>
                <a:lnTo>
                  <a:pt x="32" y="25"/>
                </a:lnTo>
                <a:lnTo>
                  <a:pt x="31" y="26"/>
                </a:lnTo>
                <a:lnTo>
                  <a:pt x="31" y="27"/>
                </a:lnTo>
                <a:lnTo>
                  <a:pt x="30" y="28"/>
                </a:lnTo>
                <a:lnTo>
                  <a:pt x="30" y="30"/>
                </a:lnTo>
                <a:lnTo>
                  <a:pt x="28" y="30"/>
                </a:lnTo>
                <a:lnTo>
                  <a:pt x="28" y="32"/>
                </a:lnTo>
                <a:lnTo>
                  <a:pt x="27" y="32"/>
                </a:lnTo>
                <a:lnTo>
                  <a:pt x="27" y="33"/>
                </a:lnTo>
                <a:lnTo>
                  <a:pt x="26" y="34"/>
                </a:lnTo>
                <a:lnTo>
                  <a:pt x="25" y="34"/>
                </a:lnTo>
                <a:lnTo>
                  <a:pt x="25" y="35"/>
                </a:lnTo>
                <a:lnTo>
                  <a:pt x="24" y="35"/>
                </a:lnTo>
                <a:lnTo>
                  <a:pt x="24" y="37"/>
                </a:lnTo>
                <a:lnTo>
                  <a:pt x="23" y="38"/>
                </a:lnTo>
                <a:lnTo>
                  <a:pt x="22" y="38"/>
                </a:lnTo>
                <a:lnTo>
                  <a:pt x="22" y="39"/>
                </a:lnTo>
                <a:lnTo>
                  <a:pt x="20" y="39"/>
                </a:lnTo>
                <a:lnTo>
                  <a:pt x="18" y="41"/>
                </a:lnTo>
                <a:lnTo>
                  <a:pt x="17" y="41"/>
                </a:lnTo>
                <a:lnTo>
                  <a:pt x="15" y="43"/>
                </a:lnTo>
                <a:lnTo>
                  <a:pt x="14" y="43"/>
                </a:lnTo>
                <a:lnTo>
                  <a:pt x="12" y="45"/>
                </a:lnTo>
                <a:lnTo>
                  <a:pt x="11" y="45"/>
                </a:lnTo>
                <a:lnTo>
                  <a:pt x="10" y="46"/>
                </a:lnTo>
                <a:lnTo>
                  <a:pt x="8" y="46"/>
                </a:lnTo>
                <a:lnTo>
                  <a:pt x="7" y="47"/>
                </a:lnTo>
                <a:lnTo>
                  <a:pt x="5" y="47"/>
                </a:lnTo>
                <a:lnTo>
                  <a:pt x="4" y="48"/>
                </a:lnTo>
                <a:lnTo>
                  <a:pt x="2" y="48"/>
                </a:lnTo>
                <a:lnTo>
                  <a:pt x="1" y="49"/>
                </a:lnTo>
                <a:lnTo>
                  <a:pt x="0" y="49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62" name="Freeform 1458"/>
          <p:cNvSpPr>
            <a:spLocks/>
          </p:cNvSpPr>
          <p:nvPr/>
        </p:nvSpPr>
        <p:spPr bwMode="auto">
          <a:xfrm>
            <a:off x="2365375" y="3397250"/>
            <a:ext cx="814388" cy="207963"/>
          </a:xfrm>
          <a:custGeom>
            <a:avLst/>
            <a:gdLst>
              <a:gd name="T0" fmla="*/ 1025 w 1025"/>
              <a:gd name="T1" fmla="*/ 262 h 262"/>
              <a:gd name="T2" fmla="*/ 1025 w 1025"/>
              <a:gd name="T3" fmla="*/ 0 h 262"/>
              <a:gd name="T4" fmla="*/ 0 w 1025"/>
              <a:gd name="T5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25" h="262">
                <a:moveTo>
                  <a:pt x="1025" y="262"/>
                </a:moveTo>
                <a:lnTo>
                  <a:pt x="1025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63" name="Freeform 1459"/>
          <p:cNvSpPr>
            <a:spLocks/>
          </p:cNvSpPr>
          <p:nvPr/>
        </p:nvSpPr>
        <p:spPr bwMode="auto">
          <a:xfrm>
            <a:off x="2365375" y="3422650"/>
            <a:ext cx="793750" cy="182563"/>
          </a:xfrm>
          <a:custGeom>
            <a:avLst/>
            <a:gdLst>
              <a:gd name="T0" fmla="*/ 999 w 999"/>
              <a:gd name="T1" fmla="*/ 228 h 228"/>
              <a:gd name="T2" fmla="*/ 999 w 999"/>
              <a:gd name="T3" fmla="*/ 0 h 228"/>
              <a:gd name="T4" fmla="*/ 0 w 999"/>
              <a:gd name="T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99" h="228">
                <a:moveTo>
                  <a:pt x="999" y="228"/>
                </a:moveTo>
                <a:lnTo>
                  <a:pt x="999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64" name="Line 1460"/>
          <p:cNvSpPr>
            <a:spLocks noChangeShapeType="1"/>
          </p:cNvSpPr>
          <p:nvPr/>
        </p:nvSpPr>
        <p:spPr bwMode="auto">
          <a:xfrm flipH="1">
            <a:off x="2365375" y="3403600"/>
            <a:ext cx="8143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65" name="Line 1461"/>
          <p:cNvSpPr>
            <a:spLocks noChangeShapeType="1"/>
          </p:cNvSpPr>
          <p:nvPr/>
        </p:nvSpPr>
        <p:spPr bwMode="auto">
          <a:xfrm>
            <a:off x="1535113" y="3422650"/>
            <a:ext cx="1587" cy="74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66" name="Line 1462"/>
          <p:cNvSpPr>
            <a:spLocks noChangeShapeType="1"/>
          </p:cNvSpPr>
          <p:nvPr/>
        </p:nvSpPr>
        <p:spPr bwMode="auto">
          <a:xfrm>
            <a:off x="1584325" y="3422650"/>
            <a:ext cx="1588" cy="74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67" name="Line 1463"/>
          <p:cNvSpPr>
            <a:spLocks noChangeShapeType="1"/>
          </p:cNvSpPr>
          <p:nvPr/>
        </p:nvSpPr>
        <p:spPr bwMode="auto">
          <a:xfrm>
            <a:off x="1533525" y="3522663"/>
            <a:ext cx="1588" cy="904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68" name="Line 1464"/>
          <p:cNvSpPr>
            <a:spLocks noChangeShapeType="1"/>
          </p:cNvSpPr>
          <p:nvPr/>
        </p:nvSpPr>
        <p:spPr bwMode="auto">
          <a:xfrm>
            <a:off x="1584325" y="3522663"/>
            <a:ext cx="1588" cy="904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69" name="Freeform 1465"/>
          <p:cNvSpPr>
            <a:spLocks/>
          </p:cNvSpPr>
          <p:nvPr/>
        </p:nvSpPr>
        <p:spPr bwMode="auto">
          <a:xfrm>
            <a:off x="2921000" y="4965700"/>
            <a:ext cx="123825" cy="69850"/>
          </a:xfrm>
          <a:custGeom>
            <a:avLst/>
            <a:gdLst>
              <a:gd name="T0" fmla="*/ 87 w 156"/>
              <a:gd name="T1" fmla="*/ 0 h 88"/>
              <a:gd name="T2" fmla="*/ 156 w 156"/>
              <a:gd name="T3" fmla="*/ 23 h 88"/>
              <a:gd name="T4" fmla="*/ 156 w 156"/>
              <a:gd name="T5" fmla="*/ 88 h 88"/>
              <a:gd name="T6" fmla="*/ 0 w 156"/>
              <a:gd name="T7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6" h="88">
                <a:moveTo>
                  <a:pt x="87" y="0"/>
                </a:moveTo>
                <a:lnTo>
                  <a:pt x="156" y="23"/>
                </a:lnTo>
                <a:lnTo>
                  <a:pt x="156" y="88"/>
                </a:lnTo>
                <a:lnTo>
                  <a:pt x="0" y="8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70" name="Rectangle 1466"/>
          <p:cNvSpPr>
            <a:spLocks noChangeArrowheads="1"/>
          </p:cNvSpPr>
          <p:nvPr/>
        </p:nvSpPr>
        <p:spPr bwMode="auto">
          <a:xfrm>
            <a:off x="2973388" y="5037138"/>
            <a:ext cx="71437" cy="2381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71" name="Line 1467"/>
          <p:cNvSpPr>
            <a:spLocks noChangeShapeType="1"/>
          </p:cNvSpPr>
          <p:nvPr/>
        </p:nvSpPr>
        <p:spPr bwMode="auto">
          <a:xfrm>
            <a:off x="3044825" y="5060950"/>
            <a:ext cx="47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72" name="Rectangle 1468"/>
          <p:cNvSpPr>
            <a:spLocks noChangeArrowheads="1"/>
          </p:cNvSpPr>
          <p:nvPr/>
        </p:nvSpPr>
        <p:spPr bwMode="auto">
          <a:xfrm>
            <a:off x="1444625" y="4732338"/>
            <a:ext cx="7938" cy="3333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73" name="Line 1469"/>
          <p:cNvSpPr>
            <a:spLocks noChangeShapeType="1"/>
          </p:cNvSpPr>
          <p:nvPr/>
        </p:nvSpPr>
        <p:spPr bwMode="auto">
          <a:xfrm>
            <a:off x="1744663" y="4489450"/>
            <a:ext cx="1587" cy="809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74" name="Line 1470"/>
          <p:cNvSpPr>
            <a:spLocks noChangeShapeType="1"/>
          </p:cNvSpPr>
          <p:nvPr/>
        </p:nvSpPr>
        <p:spPr bwMode="auto">
          <a:xfrm>
            <a:off x="1744663" y="4560888"/>
            <a:ext cx="1587" cy="952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75" name="Line 1471"/>
          <p:cNvSpPr>
            <a:spLocks noChangeShapeType="1"/>
          </p:cNvSpPr>
          <p:nvPr/>
        </p:nvSpPr>
        <p:spPr bwMode="auto">
          <a:xfrm flipH="1" flipV="1">
            <a:off x="1720850" y="4621213"/>
            <a:ext cx="23813" cy="301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76" name="Line 1472"/>
          <p:cNvSpPr>
            <a:spLocks noChangeShapeType="1"/>
          </p:cNvSpPr>
          <p:nvPr/>
        </p:nvSpPr>
        <p:spPr bwMode="auto">
          <a:xfrm flipV="1">
            <a:off x="1720850" y="4618038"/>
            <a:ext cx="3127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77" name="Line 1473"/>
          <p:cNvSpPr>
            <a:spLocks noChangeShapeType="1"/>
          </p:cNvSpPr>
          <p:nvPr/>
        </p:nvSpPr>
        <p:spPr bwMode="auto">
          <a:xfrm>
            <a:off x="1855788" y="4032250"/>
            <a:ext cx="1587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78" name="Line 1474"/>
          <p:cNvSpPr>
            <a:spLocks noChangeShapeType="1"/>
          </p:cNvSpPr>
          <p:nvPr/>
        </p:nvSpPr>
        <p:spPr bwMode="auto">
          <a:xfrm flipH="1" flipV="1">
            <a:off x="2832100" y="4964113"/>
            <a:ext cx="144463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79" name="Line 1475"/>
          <p:cNvSpPr>
            <a:spLocks noChangeShapeType="1"/>
          </p:cNvSpPr>
          <p:nvPr/>
        </p:nvSpPr>
        <p:spPr bwMode="auto">
          <a:xfrm flipH="1" flipV="1">
            <a:off x="2913063" y="4848225"/>
            <a:ext cx="101600" cy="857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80" name="Line 1476"/>
          <p:cNvSpPr>
            <a:spLocks noChangeShapeType="1"/>
          </p:cNvSpPr>
          <p:nvPr/>
        </p:nvSpPr>
        <p:spPr bwMode="auto">
          <a:xfrm flipH="1" flipV="1">
            <a:off x="3035300" y="4773613"/>
            <a:ext cx="38100" cy="1206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81" name="Line 1477"/>
          <p:cNvSpPr>
            <a:spLocks noChangeShapeType="1"/>
          </p:cNvSpPr>
          <p:nvPr/>
        </p:nvSpPr>
        <p:spPr bwMode="auto">
          <a:xfrm flipV="1">
            <a:off x="3173413" y="4773613"/>
            <a:ext cx="39687" cy="1206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82" name="Line 1478"/>
          <p:cNvSpPr>
            <a:spLocks noChangeShapeType="1"/>
          </p:cNvSpPr>
          <p:nvPr/>
        </p:nvSpPr>
        <p:spPr bwMode="auto">
          <a:xfrm flipV="1">
            <a:off x="3230563" y="4846638"/>
            <a:ext cx="127000" cy="825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83" name="Line 1479"/>
          <p:cNvSpPr>
            <a:spLocks noChangeShapeType="1"/>
          </p:cNvSpPr>
          <p:nvPr/>
        </p:nvSpPr>
        <p:spPr bwMode="auto">
          <a:xfrm flipV="1">
            <a:off x="3284538" y="4946650"/>
            <a:ext cx="160337" cy="34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84" name="Freeform 1480"/>
          <p:cNvSpPr>
            <a:spLocks/>
          </p:cNvSpPr>
          <p:nvPr/>
        </p:nvSpPr>
        <p:spPr bwMode="auto">
          <a:xfrm>
            <a:off x="3128963" y="4954588"/>
            <a:ext cx="155575" cy="46037"/>
          </a:xfrm>
          <a:custGeom>
            <a:avLst/>
            <a:gdLst>
              <a:gd name="T0" fmla="*/ 197 w 197"/>
              <a:gd name="T1" fmla="*/ 58 h 58"/>
              <a:gd name="T2" fmla="*/ 0 w 197"/>
              <a:gd name="T3" fmla="*/ 58 h 58"/>
              <a:gd name="T4" fmla="*/ 0 w 197"/>
              <a:gd name="T5" fmla="*/ 0 h 58"/>
              <a:gd name="T6" fmla="*/ 163 w 197"/>
              <a:gd name="T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7" h="58">
                <a:moveTo>
                  <a:pt x="197" y="58"/>
                </a:moveTo>
                <a:lnTo>
                  <a:pt x="0" y="58"/>
                </a:lnTo>
                <a:lnTo>
                  <a:pt x="0" y="0"/>
                </a:lnTo>
                <a:lnTo>
                  <a:pt x="163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85" name="Freeform 1481"/>
          <p:cNvSpPr>
            <a:spLocks/>
          </p:cNvSpPr>
          <p:nvPr/>
        </p:nvSpPr>
        <p:spPr bwMode="auto">
          <a:xfrm>
            <a:off x="3184525" y="4914900"/>
            <a:ext cx="26988" cy="39688"/>
          </a:xfrm>
          <a:custGeom>
            <a:avLst/>
            <a:gdLst>
              <a:gd name="T0" fmla="*/ 33 w 35"/>
              <a:gd name="T1" fmla="*/ 0 h 51"/>
              <a:gd name="T2" fmla="*/ 33 w 35"/>
              <a:gd name="T3" fmla="*/ 3 h 51"/>
              <a:gd name="T4" fmla="*/ 35 w 35"/>
              <a:gd name="T5" fmla="*/ 4 h 51"/>
              <a:gd name="T6" fmla="*/ 35 w 35"/>
              <a:gd name="T7" fmla="*/ 18 h 51"/>
              <a:gd name="T8" fmla="*/ 33 w 35"/>
              <a:gd name="T9" fmla="*/ 19 h 51"/>
              <a:gd name="T10" fmla="*/ 33 w 35"/>
              <a:gd name="T11" fmla="*/ 23 h 51"/>
              <a:gd name="T12" fmla="*/ 32 w 35"/>
              <a:gd name="T13" fmla="*/ 23 h 51"/>
              <a:gd name="T14" fmla="*/ 32 w 35"/>
              <a:gd name="T15" fmla="*/ 26 h 51"/>
              <a:gd name="T16" fmla="*/ 31 w 35"/>
              <a:gd name="T17" fmla="*/ 27 h 51"/>
              <a:gd name="T18" fmla="*/ 31 w 35"/>
              <a:gd name="T19" fmla="*/ 28 h 51"/>
              <a:gd name="T20" fmla="*/ 30 w 35"/>
              <a:gd name="T21" fmla="*/ 29 h 51"/>
              <a:gd name="T22" fmla="*/ 30 w 35"/>
              <a:gd name="T23" fmla="*/ 30 h 51"/>
              <a:gd name="T24" fmla="*/ 29 w 35"/>
              <a:gd name="T25" fmla="*/ 30 h 51"/>
              <a:gd name="T26" fmla="*/ 29 w 35"/>
              <a:gd name="T27" fmla="*/ 33 h 51"/>
              <a:gd name="T28" fmla="*/ 28 w 35"/>
              <a:gd name="T29" fmla="*/ 33 h 51"/>
              <a:gd name="T30" fmla="*/ 28 w 35"/>
              <a:gd name="T31" fmla="*/ 34 h 51"/>
              <a:gd name="T32" fmla="*/ 26 w 35"/>
              <a:gd name="T33" fmla="*/ 35 h 51"/>
              <a:gd name="T34" fmla="*/ 25 w 35"/>
              <a:gd name="T35" fmla="*/ 35 h 51"/>
              <a:gd name="T36" fmla="*/ 25 w 35"/>
              <a:gd name="T37" fmla="*/ 36 h 51"/>
              <a:gd name="T38" fmla="*/ 23 w 35"/>
              <a:gd name="T39" fmla="*/ 38 h 51"/>
              <a:gd name="T40" fmla="*/ 22 w 35"/>
              <a:gd name="T41" fmla="*/ 38 h 51"/>
              <a:gd name="T42" fmla="*/ 22 w 35"/>
              <a:gd name="T43" fmla="*/ 39 h 51"/>
              <a:gd name="T44" fmla="*/ 21 w 35"/>
              <a:gd name="T45" fmla="*/ 41 h 51"/>
              <a:gd name="T46" fmla="*/ 20 w 35"/>
              <a:gd name="T47" fmla="*/ 41 h 51"/>
              <a:gd name="T48" fmla="*/ 20 w 35"/>
              <a:gd name="T49" fmla="*/ 42 h 51"/>
              <a:gd name="T50" fmla="*/ 18 w 35"/>
              <a:gd name="T51" fmla="*/ 42 h 51"/>
              <a:gd name="T52" fmla="*/ 17 w 35"/>
              <a:gd name="T53" fmla="*/ 43 h 51"/>
              <a:gd name="T54" fmla="*/ 16 w 35"/>
              <a:gd name="T55" fmla="*/ 43 h 51"/>
              <a:gd name="T56" fmla="*/ 16 w 35"/>
              <a:gd name="T57" fmla="*/ 44 h 51"/>
              <a:gd name="T58" fmla="*/ 15 w 35"/>
              <a:gd name="T59" fmla="*/ 44 h 51"/>
              <a:gd name="T60" fmla="*/ 14 w 35"/>
              <a:gd name="T61" fmla="*/ 45 h 51"/>
              <a:gd name="T62" fmla="*/ 13 w 35"/>
              <a:gd name="T63" fmla="*/ 45 h 51"/>
              <a:gd name="T64" fmla="*/ 12 w 35"/>
              <a:gd name="T65" fmla="*/ 46 h 51"/>
              <a:gd name="T66" fmla="*/ 10 w 35"/>
              <a:gd name="T67" fmla="*/ 46 h 51"/>
              <a:gd name="T68" fmla="*/ 9 w 35"/>
              <a:gd name="T69" fmla="*/ 48 h 51"/>
              <a:gd name="T70" fmla="*/ 8 w 35"/>
              <a:gd name="T71" fmla="*/ 48 h 51"/>
              <a:gd name="T72" fmla="*/ 7 w 35"/>
              <a:gd name="T73" fmla="*/ 49 h 51"/>
              <a:gd name="T74" fmla="*/ 5 w 35"/>
              <a:gd name="T75" fmla="*/ 49 h 51"/>
              <a:gd name="T76" fmla="*/ 3 w 35"/>
              <a:gd name="T77" fmla="*/ 50 h 51"/>
              <a:gd name="T78" fmla="*/ 2 w 35"/>
              <a:gd name="T79" fmla="*/ 50 h 51"/>
              <a:gd name="T80" fmla="*/ 1 w 35"/>
              <a:gd name="T81" fmla="*/ 51 h 51"/>
              <a:gd name="T82" fmla="*/ 0 w 35"/>
              <a:gd name="T8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" h="51">
                <a:moveTo>
                  <a:pt x="33" y="0"/>
                </a:moveTo>
                <a:lnTo>
                  <a:pt x="33" y="3"/>
                </a:lnTo>
                <a:lnTo>
                  <a:pt x="35" y="4"/>
                </a:lnTo>
                <a:lnTo>
                  <a:pt x="35" y="18"/>
                </a:lnTo>
                <a:lnTo>
                  <a:pt x="33" y="19"/>
                </a:lnTo>
                <a:lnTo>
                  <a:pt x="33" y="23"/>
                </a:lnTo>
                <a:lnTo>
                  <a:pt x="32" y="23"/>
                </a:lnTo>
                <a:lnTo>
                  <a:pt x="32" y="26"/>
                </a:lnTo>
                <a:lnTo>
                  <a:pt x="31" y="27"/>
                </a:lnTo>
                <a:lnTo>
                  <a:pt x="31" y="28"/>
                </a:lnTo>
                <a:lnTo>
                  <a:pt x="30" y="29"/>
                </a:lnTo>
                <a:lnTo>
                  <a:pt x="30" y="30"/>
                </a:lnTo>
                <a:lnTo>
                  <a:pt x="29" y="30"/>
                </a:lnTo>
                <a:lnTo>
                  <a:pt x="29" y="33"/>
                </a:lnTo>
                <a:lnTo>
                  <a:pt x="28" y="33"/>
                </a:lnTo>
                <a:lnTo>
                  <a:pt x="28" y="34"/>
                </a:lnTo>
                <a:lnTo>
                  <a:pt x="26" y="35"/>
                </a:lnTo>
                <a:lnTo>
                  <a:pt x="25" y="35"/>
                </a:lnTo>
                <a:lnTo>
                  <a:pt x="25" y="36"/>
                </a:lnTo>
                <a:lnTo>
                  <a:pt x="23" y="38"/>
                </a:lnTo>
                <a:lnTo>
                  <a:pt x="22" y="38"/>
                </a:lnTo>
                <a:lnTo>
                  <a:pt x="22" y="39"/>
                </a:lnTo>
                <a:lnTo>
                  <a:pt x="21" y="41"/>
                </a:lnTo>
                <a:lnTo>
                  <a:pt x="20" y="41"/>
                </a:lnTo>
                <a:lnTo>
                  <a:pt x="20" y="42"/>
                </a:lnTo>
                <a:lnTo>
                  <a:pt x="18" y="42"/>
                </a:lnTo>
                <a:lnTo>
                  <a:pt x="17" y="43"/>
                </a:lnTo>
                <a:lnTo>
                  <a:pt x="16" y="43"/>
                </a:lnTo>
                <a:lnTo>
                  <a:pt x="16" y="44"/>
                </a:lnTo>
                <a:lnTo>
                  <a:pt x="15" y="44"/>
                </a:lnTo>
                <a:lnTo>
                  <a:pt x="14" y="45"/>
                </a:lnTo>
                <a:lnTo>
                  <a:pt x="13" y="45"/>
                </a:lnTo>
                <a:lnTo>
                  <a:pt x="12" y="46"/>
                </a:lnTo>
                <a:lnTo>
                  <a:pt x="10" y="46"/>
                </a:lnTo>
                <a:lnTo>
                  <a:pt x="9" y="48"/>
                </a:lnTo>
                <a:lnTo>
                  <a:pt x="8" y="48"/>
                </a:lnTo>
                <a:lnTo>
                  <a:pt x="7" y="49"/>
                </a:lnTo>
                <a:lnTo>
                  <a:pt x="5" y="49"/>
                </a:lnTo>
                <a:lnTo>
                  <a:pt x="3" y="50"/>
                </a:lnTo>
                <a:lnTo>
                  <a:pt x="2" y="50"/>
                </a:lnTo>
                <a:lnTo>
                  <a:pt x="1" y="51"/>
                </a:lnTo>
                <a:lnTo>
                  <a:pt x="0" y="51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86" name="Freeform 1482"/>
          <p:cNvSpPr>
            <a:spLocks/>
          </p:cNvSpPr>
          <p:nvPr/>
        </p:nvSpPr>
        <p:spPr bwMode="auto">
          <a:xfrm>
            <a:off x="2976563" y="4914900"/>
            <a:ext cx="123825" cy="69850"/>
          </a:xfrm>
          <a:custGeom>
            <a:avLst/>
            <a:gdLst>
              <a:gd name="T0" fmla="*/ 87 w 156"/>
              <a:gd name="T1" fmla="*/ 0 h 89"/>
              <a:gd name="T2" fmla="*/ 156 w 156"/>
              <a:gd name="T3" fmla="*/ 24 h 89"/>
              <a:gd name="T4" fmla="*/ 156 w 156"/>
              <a:gd name="T5" fmla="*/ 89 h 89"/>
              <a:gd name="T6" fmla="*/ 0 w 156"/>
              <a:gd name="T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6" h="89">
                <a:moveTo>
                  <a:pt x="87" y="0"/>
                </a:moveTo>
                <a:lnTo>
                  <a:pt x="156" y="24"/>
                </a:lnTo>
                <a:lnTo>
                  <a:pt x="156" y="89"/>
                </a:lnTo>
                <a:lnTo>
                  <a:pt x="0" y="89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87" name="Rectangle 1483"/>
          <p:cNvSpPr>
            <a:spLocks noChangeArrowheads="1"/>
          </p:cNvSpPr>
          <p:nvPr/>
        </p:nvSpPr>
        <p:spPr bwMode="auto">
          <a:xfrm>
            <a:off x="3030538" y="4987925"/>
            <a:ext cx="69850" cy="222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88" name="Line 1484"/>
          <p:cNvSpPr>
            <a:spLocks noChangeShapeType="1"/>
          </p:cNvSpPr>
          <p:nvPr/>
        </p:nvSpPr>
        <p:spPr bwMode="auto">
          <a:xfrm flipH="1">
            <a:off x="3017838" y="5010150"/>
            <a:ext cx="12700" cy="127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89" name="Line 1485"/>
          <p:cNvSpPr>
            <a:spLocks noChangeShapeType="1"/>
          </p:cNvSpPr>
          <p:nvPr/>
        </p:nvSpPr>
        <p:spPr bwMode="auto">
          <a:xfrm>
            <a:off x="3100388" y="5010150"/>
            <a:ext cx="476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90" name="Freeform 1486"/>
          <p:cNvSpPr>
            <a:spLocks/>
          </p:cNvSpPr>
          <p:nvPr/>
        </p:nvSpPr>
        <p:spPr bwMode="auto">
          <a:xfrm>
            <a:off x="2300288" y="4948238"/>
            <a:ext cx="34925" cy="1195387"/>
          </a:xfrm>
          <a:custGeom>
            <a:avLst/>
            <a:gdLst>
              <a:gd name="T0" fmla="*/ 17 w 44"/>
              <a:gd name="T1" fmla="*/ 1500 h 1505"/>
              <a:gd name="T2" fmla="*/ 7 w 44"/>
              <a:gd name="T3" fmla="*/ 1505 h 1505"/>
              <a:gd name="T4" fmla="*/ 0 w 44"/>
              <a:gd name="T5" fmla="*/ 1500 h 1505"/>
              <a:gd name="T6" fmla="*/ 15 w 44"/>
              <a:gd name="T7" fmla="*/ 2 h 1505"/>
              <a:gd name="T8" fmla="*/ 44 w 44"/>
              <a:gd name="T9" fmla="*/ 0 h 1505"/>
              <a:gd name="T10" fmla="*/ 19 w 44"/>
              <a:gd name="T11" fmla="*/ 1500 h 1505"/>
              <a:gd name="T12" fmla="*/ 17 w 44"/>
              <a:gd name="T13" fmla="*/ 1500 h 1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1505">
                <a:moveTo>
                  <a:pt x="17" y="1500"/>
                </a:moveTo>
                <a:lnTo>
                  <a:pt x="7" y="1505"/>
                </a:lnTo>
                <a:lnTo>
                  <a:pt x="0" y="1500"/>
                </a:lnTo>
                <a:lnTo>
                  <a:pt x="15" y="2"/>
                </a:lnTo>
                <a:lnTo>
                  <a:pt x="44" y="0"/>
                </a:lnTo>
                <a:lnTo>
                  <a:pt x="19" y="1500"/>
                </a:lnTo>
                <a:lnTo>
                  <a:pt x="17" y="150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91" name="Freeform 1487"/>
          <p:cNvSpPr>
            <a:spLocks/>
          </p:cNvSpPr>
          <p:nvPr/>
        </p:nvSpPr>
        <p:spPr bwMode="auto">
          <a:xfrm>
            <a:off x="2208213" y="4935538"/>
            <a:ext cx="74612" cy="1192212"/>
          </a:xfrm>
          <a:custGeom>
            <a:avLst/>
            <a:gdLst>
              <a:gd name="T0" fmla="*/ 77 w 94"/>
              <a:gd name="T1" fmla="*/ 1498 h 1502"/>
              <a:gd name="T2" fmla="*/ 89 w 94"/>
              <a:gd name="T3" fmla="*/ 1502 h 1502"/>
              <a:gd name="T4" fmla="*/ 94 w 94"/>
              <a:gd name="T5" fmla="*/ 1498 h 1502"/>
              <a:gd name="T6" fmla="*/ 29 w 94"/>
              <a:gd name="T7" fmla="*/ 0 h 1502"/>
              <a:gd name="T8" fmla="*/ 0 w 94"/>
              <a:gd name="T9" fmla="*/ 0 h 1502"/>
              <a:gd name="T10" fmla="*/ 77 w 94"/>
              <a:gd name="T11" fmla="*/ 1498 h 1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" h="1502">
                <a:moveTo>
                  <a:pt x="77" y="1498"/>
                </a:moveTo>
                <a:lnTo>
                  <a:pt x="89" y="1502"/>
                </a:lnTo>
                <a:lnTo>
                  <a:pt x="94" y="1498"/>
                </a:lnTo>
                <a:lnTo>
                  <a:pt x="29" y="0"/>
                </a:lnTo>
                <a:lnTo>
                  <a:pt x="0" y="0"/>
                </a:lnTo>
                <a:lnTo>
                  <a:pt x="77" y="149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92" name="Freeform 1488"/>
          <p:cNvSpPr>
            <a:spLocks/>
          </p:cNvSpPr>
          <p:nvPr/>
        </p:nvSpPr>
        <p:spPr bwMode="auto">
          <a:xfrm>
            <a:off x="2365375" y="4956175"/>
            <a:ext cx="34925" cy="1195388"/>
          </a:xfrm>
          <a:custGeom>
            <a:avLst/>
            <a:gdLst>
              <a:gd name="T0" fmla="*/ 17 w 43"/>
              <a:gd name="T1" fmla="*/ 1500 h 1505"/>
              <a:gd name="T2" fmla="*/ 6 w 43"/>
              <a:gd name="T3" fmla="*/ 1505 h 1505"/>
              <a:gd name="T4" fmla="*/ 0 w 43"/>
              <a:gd name="T5" fmla="*/ 1500 h 1505"/>
              <a:gd name="T6" fmla="*/ 15 w 43"/>
              <a:gd name="T7" fmla="*/ 2 h 1505"/>
              <a:gd name="T8" fmla="*/ 43 w 43"/>
              <a:gd name="T9" fmla="*/ 0 h 1505"/>
              <a:gd name="T10" fmla="*/ 19 w 43"/>
              <a:gd name="T11" fmla="*/ 1500 h 1505"/>
              <a:gd name="T12" fmla="*/ 17 w 43"/>
              <a:gd name="T13" fmla="*/ 1500 h 1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1505">
                <a:moveTo>
                  <a:pt x="17" y="1500"/>
                </a:moveTo>
                <a:lnTo>
                  <a:pt x="6" y="1505"/>
                </a:lnTo>
                <a:lnTo>
                  <a:pt x="0" y="1500"/>
                </a:lnTo>
                <a:lnTo>
                  <a:pt x="15" y="2"/>
                </a:lnTo>
                <a:lnTo>
                  <a:pt x="43" y="0"/>
                </a:lnTo>
                <a:lnTo>
                  <a:pt x="19" y="1500"/>
                </a:lnTo>
                <a:lnTo>
                  <a:pt x="17" y="150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93" name="Line 1489"/>
          <p:cNvSpPr>
            <a:spLocks noChangeShapeType="1"/>
          </p:cNvSpPr>
          <p:nvPr/>
        </p:nvSpPr>
        <p:spPr bwMode="auto">
          <a:xfrm flipV="1">
            <a:off x="3386138" y="5006975"/>
            <a:ext cx="1587" cy="50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94" name="Line 1490"/>
          <p:cNvSpPr>
            <a:spLocks noChangeShapeType="1"/>
          </p:cNvSpPr>
          <p:nvPr/>
        </p:nvSpPr>
        <p:spPr bwMode="auto">
          <a:xfrm flipH="1" flipV="1">
            <a:off x="3343275" y="4856163"/>
            <a:ext cx="36513" cy="150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95" name="Line 1491"/>
          <p:cNvSpPr>
            <a:spLocks noChangeShapeType="1"/>
          </p:cNvSpPr>
          <p:nvPr/>
        </p:nvSpPr>
        <p:spPr bwMode="auto">
          <a:xfrm flipV="1">
            <a:off x="3228975" y="4964113"/>
            <a:ext cx="1588" cy="650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96" name="Freeform 1492"/>
          <p:cNvSpPr>
            <a:spLocks/>
          </p:cNvSpPr>
          <p:nvPr/>
        </p:nvSpPr>
        <p:spPr bwMode="auto">
          <a:xfrm>
            <a:off x="2817813" y="4770438"/>
            <a:ext cx="525462" cy="1411287"/>
          </a:xfrm>
          <a:custGeom>
            <a:avLst/>
            <a:gdLst>
              <a:gd name="T0" fmla="*/ 662 w 662"/>
              <a:gd name="T1" fmla="*/ 110 h 1779"/>
              <a:gd name="T2" fmla="*/ 499 w 662"/>
              <a:gd name="T3" fmla="*/ 0 h 1779"/>
              <a:gd name="T4" fmla="*/ 281 w 662"/>
              <a:gd name="T5" fmla="*/ 9 h 1779"/>
              <a:gd name="T6" fmla="*/ 136 w 662"/>
              <a:gd name="T7" fmla="*/ 110 h 1779"/>
              <a:gd name="T8" fmla="*/ 73 w 662"/>
              <a:gd name="T9" fmla="*/ 182 h 1779"/>
              <a:gd name="T10" fmla="*/ 46 w 662"/>
              <a:gd name="T11" fmla="*/ 227 h 1779"/>
              <a:gd name="T12" fmla="*/ 0 w 662"/>
              <a:gd name="T13" fmla="*/ 309 h 1779"/>
              <a:gd name="T14" fmla="*/ 0 w 662"/>
              <a:gd name="T15" fmla="*/ 1779 h 1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2" h="1779">
                <a:moveTo>
                  <a:pt x="662" y="110"/>
                </a:moveTo>
                <a:lnTo>
                  <a:pt x="499" y="0"/>
                </a:lnTo>
                <a:lnTo>
                  <a:pt x="281" y="9"/>
                </a:lnTo>
                <a:lnTo>
                  <a:pt x="136" y="110"/>
                </a:lnTo>
                <a:lnTo>
                  <a:pt x="73" y="182"/>
                </a:lnTo>
                <a:lnTo>
                  <a:pt x="46" y="227"/>
                </a:lnTo>
                <a:lnTo>
                  <a:pt x="0" y="309"/>
                </a:lnTo>
                <a:lnTo>
                  <a:pt x="0" y="1779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97" name="Freeform 1493"/>
          <p:cNvSpPr>
            <a:spLocks/>
          </p:cNvSpPr>
          <p:nvPr/>
        </p:nvSpPr>
        <p:spPr bwMode="auto">
          <a:xfrm>
            <a:off x="2954338" y="4884738"/>
            <a:ext cx="274637" cy="1382712"/>
          </a:xfrm>
          <a:custGeom>
            <a:avLst/>
            <a:gdLst>
              <a:gd name="T0" fmla="*/ 344 w 344"/>
              <a:gd name="T1" fmla="*/ 91 h 1743"/>
              <a:gd name="T2" fmla="*/ 290 w 344"/>
              <a:gd name="T3" fmla="*/ 0 h 1743"/>
              <a:gd name="T4" fmla="*/ 154 w 344"/>
              <a:gd name="T5" fmla="*/ 0 h 1743"/>
              <a:gd name="T6" fmla="*/ 72 w 344"/>
              <a:gd name="T7" fmla="*/ 56 h 1743"/>
              <a:gd name="T8" fmla="*/ 18 w 344"/>
              <a:gd name="T9" fmla="*/ 137 h 1743"/>
              <a:gd name="T10" fmla="*/ 0 w 344"/>
              <a:gd name="T11" fmla="*/ 192 h 1743"/>
              <a:gd name="T12" fmla="*/ 0 w 344"/>
              <a:gd name="T13" fmla="*/ 1743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743">
                <a:moveTo>
                  <a:pt x="344" y="91"/>
                </a:moveTo>
                <a:lnTo>
                  <a:pt x="290" y="0"/>
                </a:lnTo>
                <a:lnTo>
                  <a:pt x="154" y="0"/>
                </a:lnTo>
                <a:lnTo>
                  <a:pt x="72" y="56"/>
                </a:lnTo>
                <a:lnTo>
                  <a:pt x="18" y="137"/>
                </a:lnTo>
                <a:lnTo>
                  <a:pt x="0" y="192"/>
                </a:lnTo>
                <a:lnTo>
                  <a:pt x="0" y="1743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198" name="Rectangle 1494"/>
          <p:cNvSpPr>
            <a:spLocks noChangeArrowheads="1"/>
          </p:cNvSpPr>
          <p:nvPr/>
        </p:nvSpPr>
        <p:spPr bwMode="auto">
          <a:xfrm>
            <a:off x="1557338" y="5851525"/>
            <a:ext cx="109537" cy="36513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199" name="Rectangle 1495"/>
          <p:cNvSpPr>
            <a:spLocks noChangeArrowheads="1"/>
          </p:cNvSpPr>
          <p:nvPr/>
        </p:nvSpPr>
        <p:spPr bwMode="auto">
          <a:xfrm>
            <a:off x="3905250" y="3833813"/>
            <a:ext cx="58738" cy="31750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00" name="Rectangle 1496"/>
          <p:cNvSpPr>
            <a:spLocks noChangeArrowheads="1"/>
          </p:cNvSpPr>
          <p:nvPr/>
        </p:nvSpPr>
        <p:spPr bwMode="auto">
          <a:xfrm>
            <a:off x="3905250" y="4194175"/>
            <a:ext cx="58738" cy="31750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01" name="Rectangle 1497"/>
          <p:cNvSpPr>
            <a:spLocks noChangeArrowheads="1"/>
          </p:cNvSpPr>
          <p:nvPr/>
        </p:nvSpPr>
        <p:spPr bwMode="auto">
          <a:xfrm>
            <a:off x="3913188" y="4560888"/>
            <a:ext cx="42862" cy="325437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02" name="Rectangle 1498"/>
          <p:cNvSpPr>
            <a:spLocks noChangeArrowheads="1"/>
          </p:cNvSpPr>
          <p:nvPr/>
        </p:nvSpPr>
        <p:spPr bwMode="auto">
          <a:xfrm>
            <a:off x="3913188" y="4935538"/>
            <a:ext cx="50800" cy="123825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03" name="Rectangle 1499"/>
          <p:cNvSpPr>
            <a:spLocks noChangeArrowheads="1"/>
          </p:cNvSpPr>
          <p:nvPr/>
        </p:nvSpPr>
        <p:spPr bwMode="auto">
          <a:xfrm>
            <a:off x="3811588" y="5151438"/>
            <a:ext cx="239712" cy="15240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04" name="Rectangle 1500"/>
          <p:cNvSpPr>
            <a:spLocks noChangeArrowheads="1"/>
          </p:cNvSpPr>
          <p:nvPr/>
        </p:nvSpPr>
        <p:spPr bwMode="auto">
          <a:xfrm>
            <a:off x="3805238" y="5353050"/>
            <a:ext cx="50800" cy="757238"/>
          </a:xfrm>
          <a:prstGeom prst="rect">
            <a:avLst/>
          </a:prstGeom>
          <a:solidFill>
            <a:srgbClr val="40008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05" name="Rectangle 1501"/>
          <p:cNvSpPr>
            <a:spLocks noChangeArrowheads="1"/>
          </p:cNvSpPr>
          <p:nvPr/>
        </p:nvSpPr>
        <p:spPr bwMode="auto">
          <a:xfrm>
            <a:off x="4856163" y="5094288"/>
            <a:ext cx="1657350" cy="238125"/>
          </a:xfrm>
          <a:prstGeom prst="rect">
            <a:avLst/>
          </a:prstGeom>
          <a:solidFill>
            <a:srgbClr val="00FF8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06" name="Rectangle 1502"/>
          <p:cNvSpPr>
            <a:spLocks noChangeArrowheads="1"/>
          </p:cNvSpPr>
          <p:nvPr/>
        </p:nvSpPr>
        <p:spPr bwMode="auto">
          <a:xfrm>
            <a:off x="4883150" y="5022850"/>
            <a:ext cx="28575" cy="309563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07" name="Rectangle 1503"/>
          <p:cNvSpPr>
            <a:spLocks noChangeArrowheads="1"/>
          </p:cNvSpPr>
          <p:nvPr/>
        </p:nvSpPr>
        <p:spPr bwMode="auto">
          <a:xfrm>
            <a:off x="4933950" y="5022850"/>
            <a:ext cx="28575" cy="309563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08" name="Rectangle 1504"/>
          <p:cNvSpPr>
            <a:spLocks noChangeArrowheads="1"/>
          </p:cNvSpPr>
          <p:nvPr/>
        </p:nvSpPr>
        <p:spPr bwMode="auto">
          <a:xfrm>
            <a:off x="4984750" y="5022850"/>
            <a:ext cx="28575" cy="309563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09" name="Rectangle 1505"/>
          <p:cNvSpPr>
            <a:spLocks noChangeArrowheads="1"/>
          </p:cNvSpPr>
          <p:nvPr/>
        </p:nvSpPr>
        <p:spPr bwMode="auto">
          <a:xfrm>
            <a:off x="5027613" y="5022850"/>
            <a:ext cx="28575" cy="309563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10" name="Rectangle 1506"/>
          <p:cNvSpPr>
            <a:spLocks noChangeArrowheads="1"/>
          </p:cNvSpPr>
          <p:nvPr/>
        </p:nvSpPr>
        <p:spPr bwMode="auto">
          <a:xfrm>
            <a:off x="5075238" y="5024438"/>
            <a:ext cx="28575" cy="309562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11" name="Rectangle 1507"/>
          <p:cNvSpPr>
            <a:spLocks noChangeArrowheads="1"/>
          </p:cNvSpPr>
          <p:nvPr/>
        </p:nvSpPr>
        <p:spPr bwMode="auto">
          <a:xfrm>
            <a:off x="5126038" y="5024438"/>
            <a:ext cx="28575" cy="309562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12" name="Rectangle 1508"/>
          <p:cNvSpPr>
            <a:spLocks noChangeArrowheads="1"/>
          </p:cNvSpPr>
          <p:nvPr/>
        </p:nvSpPr>
        <p:spPr bwMode="auto">
          <a:xfrm>
            <a:off x="5176838" y="5024438"/>
            <a:ext cx="28575" cy="309562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13" name="Rectangle 1509"/>
          <p:cNvSpPr>
            <a:spLocks noChangeArrowheads="1"/>
          </p:cNvSpPr>
          <p:nvPr/>
        </p:nvSpPr>
        <p:spPr bwMode="auto">
          <a:xfrm>
            <a:off x="5219700" y="5024438"/>
            <a:ext cx="28575" cy="309562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14" name="Rectangle 1510"/>
          <p:cNvSpPr>
            <a:spLocks noChangeArrowheads="1"/>
          </p:cNvSpPr>
          <p:nvPr/>
        </p:nvSpPr>
        <p:spPr bwMode="auto">
          <a:xfrm>
            <a:off x="5264150" y="5024438"/>
            <a:ext cx="26988" cy="309562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15" name="Rectangle 1511"/>
          <p:cNvSpPr>
            <a:spLocks noChangeArrowheads="1"/>
          </p:cNvSpPr>
          <p:nvPr/>
        </p:nvSpPr>
        <p:spPr bwMode="auto">
          <a:xfrm>
            <a:off x="5308600" y="5024438"/>
            <a:ext cx="28575" cy="309562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16" name="Rectangle 1512"/>
          <p:cNvSpPr>
            <a:spLocks noChangeArrowheads="1"/>
          </p:cNvSpPr>
          <p:nvPr/>
        </p:nvSpPr>
        <p:spPr bwMode="auto">
          <a:xfrm>
            <a:off x="5357813" y="5024438"/>
            <a:ext cx="28575" cy="309562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17" name="Rectangle 1513"/>
          <p:cNvSpPr>
            <a:spLocks noChangeArrowheads="1"/>
          </p:cNvSpPr>
          <p:nvPr/>
        </p:nvSpPr>
        <p:spPr bwMode="auto">
          <a:xfrm>
            <a:off x="5402263" y="5024438"/>
            <a:ext cx="26987" cy="309562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18" name="Rectangle 1514"/>
          <p:cNvSpPr>
            <a:spLocks noChangeArrowheads="1"/>
          </p:cNvSpPr>
          <p:nvPr/>
        </p:nvSpPr>
        <p:spPr bwMode="auto">
          <a:xfrm>
            <a:off x="5445125" y="5024438"/>
            <a:ext cx="28575" cy="309562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19" name="Rectangle 1515"/>
          <p:cNvSpPr>
            <a:spLocks noChangeArrowheads="1"/>
          </p:cNvSpPr>
          <p:nvPr/>
        </p:nvSpPr>
        <p:spPr bwMode="auto">
          <a:xfrm>
            <a:off x="5492750" y="5019675"/>
            <a:ext cx="26988" cy="309563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20" name="Rectangle 1516"/>
          <p:cNvSpPr>
            <a:spLocks noChangeArrowheads="1"/>
          </p:cNvSpPr>
          <p:nvPr/>
        </p:nvSpPr>
        <p:spPr bwMode="auto">
          <a:xfrm>
            <a:off x="5535613" y="5019675"/>
            <a:ext cx="28575" cy="309563"/>
          </a:xfrm>
          <a:prstGeom prst="rect">
            <a:avLst/>
          </a:prstGeom>
          <a:solidFill>
            <a:srgbClr val="FF80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2221" name="Rectangle 1517"/>
          <p:cNvSpPr>
            <a:spLocks noChangeArrowheads="1"/>
          </p:cNvSpPr>
          <p:nvPr/>
        </p:nvSpPr>
        <p:spPr bwMode="auto">
          <a:xfrm>
            <a:off x="4933950" y="4689475"/>
            <a:ext cx="15208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pl-PL" altLang="pl-PL" sz="1600">
                <a:solidFill>
                  <a:srgbClr val="FFFFFF"/>
                </a:solidFill>
                <a:latin typeface="Arial Black" pitchFamily="34" charset="0"/>
              </a:rPr>
              <a:t>SPENT FUEL</a:t>
            </a:r>
            <a:endParaRPr lang="pl-PL" altLang="pl-PL" sz="2400">
              <a:latin typeface="Times New Roman" pitchFamily="18" charset="0"/>
            </a:endParaRPr>
          </a:p>
        </p:txBody>
      </p:sp>
      <p:sp>
        <p:nvSpPr>
          <p:cNvPr id="202222" name="Rectangle 1518"/>
          <p:cNvSpPr>
            <a:spLocks noChangeArrowheads="1"/>
          </p:cNvSpPr>
          <p:nvPr/>
        </p:nvSpPr>
        <p:spPr bwMode="auto">
          <a:xfrm>
            <a:off x="5187950" y="3892550"/>
            <a:ext cx="25431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pl-PL" altLang="pl-PL" sz="1700">
                <a:solidFill>
                  <a:srgbClr val="000000"/>
                </a:solidFill>
                <a:latin typeface="Arial Black" pitchFamily="34" charset="0"/>
              </a:rPr>
              <a:t>TECHNOLOGY POOL</a:t>
            </a:r>
            <a:endParaRPr lang="pl-PL" altLang="pl-PL" sz="2400">
              <a:latin typeface="Times New Roman" pitchFamily="18" charset="0"/>
            </a:endParaRPr>
          </a:p>
        </p:txBody>
      </p:sp>
      <p:sp>
        <p:nvSpPr>
          <p:cNvPr id="202223" name="Rectangle 1519"/>
          <p:cNvSpPr>
            <a:spLocks noChangeArrowheads="1"/>
          </p:cNvSpPr>
          <p:nvPr/>
        </p:nvSpPr>
        <p:spPr bwMode="auto">
          <a:xfrm>
            <a:off x="1685925" y="5214938"/>
            <a:ext cx="12827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pl-PL" altLang="pl-PL" sz="1700">
                <a:solidFill>
                  <a:srgbClr val="FFFFFF"/>
                </a:solidFill>
                <a:latin typeface="Arial Black" pitchFamily="34" charset="0"/>
              </a:rPr>
              <a:t>REACTOR</a:t>
            </a:r>
            <a:endParaRPr lang="pl-PL" altLang="pl-PL" sz="2400">
              <a:latin typeface="Times New Roman" pitchFamily="18" charset="0"/>
            </a:endParaRPr>
          </a:p>
        </p:txBody>
      </p:sp>
      <p:sp>
        <p:nvSpPr>
          <p:cNvPr id="202224" name="Freeform 1520"/>
          <p:cNvSpPr>
            <a:spLocks/>
          </p:cNvSpPr>
          <p:nvPr/>
        </p:nvSpPr>
        <p:spPr bwMode="auto">
          <a:xfrm>
            <a:off x="3048000" y="2832100"/>
            <a:ext cx="854075" cy="1311275"/>
          </a:xfrm>
          <a:custGeom>
            <a:avLst/>
            <a:gdLst>
              <a:gd name="T0" fmla="*/ 0 w 1075"/>
              <a:gd name="T1" fmla="*/ 33 h 1653"/>
              <a:gd name="T2" fmla="*/ 1058 w 1075"/>
              <a:gd name="T3" fmla="*/ 33 h 1653"/>
              <a:gd name="T4" fmla="*/ 1042 w 1075"/>
              <a:gd name="T5" fmla="*/ 15 h 1653"/>
              <a:gd name="T6" fmla="*/ 897 w 1075"/>
              <a:gd name="T7" fmla="*/ 1651 h 1653"/>
              <a:gd name="T8" fmla="*/ 929 w 1075"/>
              <a:gd name="T9" fmla="*/ 1653 h 1653"/>
              <a:gd name="T10" fmla="*/ 1075 w 1075"/>
              <a:gd name="T11" fmla="*/ 2 h 1653"/>
              <a:gd name="T12" fmla="*/ 0 w 1075"/>
              <a:gd name="T13" fmla="*/ 0 h 1653"/>
              <a:gd name="T14" fmla="*/ 0 w 1075"/>
              <a:gd name="T15" fmla="*/ 33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5" h="1653">
                <a:moveTo>
                  <a:pt x="0" y="33"/>
                </a:moveTo>
                <a:lnTo>
                  <a:pt x="1058" y="33"/>
                </a:lnTo>
                <a:lnTo>
                  <a:pt x="1042" y="15"/>
                </a:lnTo>
                <a:lnTo>
                  <a:pt x="897" y="1651"/>
                </a:lnTo>
                <a:lnTo>
                  <a:pt x="929" y="1653"/>
                </a:lnTo>
                <a:lnTo>
                  <a:pt x="1075" y="2"/>
                </a:lnTo>
                <a:lnTo>
                  <a:pt x="0" y="0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25" name="Freeform 1521"/>
          <p:cNvSpPr>
            <a:spLocks/>
          </p:cNvSpPr>
          <p:nvPr/>
        </p:nvSpPr>
        <p:spPr bwMode="auto">
          <a:xfrm>
            <a:off x="3732213" y="4038600"/>
            <a:ext cx="100012" cy="104775"/>
          </a:xfrm>
          <a:custGeom>
            <a:avLst/>
            <a:gdLst>
              <a:gd name="T0" fmla="*/ 128 w 128"/>
              <a:gd name="T1" fmla="*/ 12 h 133"/>
              <a:gd name="T2" fmla="*/ 52 w 128"/>
              <a:gd name="T3" fmla="*/ 133 h 133"/>
              <a:gd name="T4" fmla="*/ 0 w 128"/>
              <a:gd name="T5" fmla="*/ 0 h 133"/>
              <a:gd name="T6" fmla="*/ 128 w 128"/>
              <a:gd name="T7" fmla="*/ 1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33">
                <a:moveTo>
                  <a:pt x="128" y="12"/>
                </a:moveTo>
                <a:lnTo>
                  <a:pt x="52" y="133"/>
                </a:lnTo>
                <a:lnTo>
                  <a:pt x="0" y="0"/>
                </a:lnTo>
                <a:lnTo>
                  <a:pt x="12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26" name="Freeform 1522"/>
          <p:cNvSpPr>
            <a:spLocks/>
          </p:cNvSpPr>
          <p:nvPr/>
        </p:nvSpPr>
        <p:spPr bwMode="auto">
          <a:xfrm>
            <a:off x="3711575" y="4022725"/>
            <a:ext cx="142875" cy="149225"/>
          </a:xfrm>
          <a:custGeom>
            <a:avLst/>
            <a:gdLst>
              <a:gd name="T0" fmla="*/ 151 w 178"/>
              <a:gd name="T1" fmla="*/ 46 h 186"/>
              <a:gd name="T2" fmla="*/ 138 w 178"/>
              <a:gd name="T3" fmla="*/ 22 h 186"/>
              <a:gd name="T4" fmla="*/ 62 w 178"/>
              <a:gd name="T5" fmla="*/ 143 h 186"/>
              <a:gd name="T6" fmla="*/ 91 w 178"/>
              <a:gd name="T7" fmla="*/ 145 h 186"/>
              <a:gd name="T8" fmla="*/ 39 w 178"/>
              <a:gd name="T9" fmla="*/ 12 h 186"/>
              <a:gd name="T10" fmla="*/ 23 w 178"/>
              <a:gd name="T11" fmla="*/ 34 h 186"/>
              <a:gd name="T12" fmla="*/ 151 w 178"/>
              <a:gd name="T13" fmla="*/ 46 h 186"/>
              <a:gd name="T14" fmla="*/ 178 w 178"/>
              <a:gd name="T15" fmla="*/ 16 h 186"/>
              <a:gd name="T16" fmla="*/ 0 w 178"/>
              <a:gd name="T17" fmla="*/ 0 h 186"/>
              <a:gd name="T18" fmla="*/ 72 w 178"/>
              <a:gd name="T19" fmla="*/ 186 h 186"/>
              <a:gd name="T20" fmla="*/ 178 w 178"/>
              <a:gd name="T21" fmla="*/ 16 h 186"/>
              <a:gd name="T22" fmla="*/ 151 w 178"/>
              <a:gd name="T23" fmla="*/ 4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" h="186">
                <a:moveTo>
                  <a:pt x="151" y="46"/>
                </a:moveTo>
                <a:lnTo>
                  <a:pt x="138" y="22"/>
                </a:lnTo>
                <a:lnTo>
                  <a:pt x="62" y="143"/>
                </a:lnTo>
                <a:lnTo>
                  <a:pt x="91" y="145"/>
                </a:lnTo>
                <a:lnTo>
                  <a:pt x="39" y="12"/>
                </a:lnTo>
                <a:lnTo>
                  <a:pt x="23" y="34"/>
                </a:lnTo>
                <a:lnTo>
                  <a:pt x="151" y="46"/>
                </a:lnTo>
                <a:lnTo>
                  <a:pt x="178" y="16"/>
                </a:lnTo>
                <a:lnTo>
                  <a:pt x="0" y="0"/>
                </a:lnTo>
                <a:lnTo>
                  <a:pt x="72" y="186"/>
                </a:lnTo>
                <a:lnTo>
                  <a:pt x="178" y="16"/>
                </a:lnTo>
                <a:lnTo>
                  <a:pt x="151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27" name="Rectangle 1523"/>
          <p:cNvSpPr>
            <a:spLocks noChangeArrowheads="1"/>
          </p:cNvSpPr>
          <p:nvPr/>
        </p:nvSpPr>
        <p:spPr bwMode="auto">
          <a:xfrm>
            <a:off x="5943600" y="1752600"/>
            <a:ext cx="7064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pl-PL" altLang="pl-PL" sz="1000">
                <a:solidFill>
                  <a:srgbClr val="000000"/>
                </a:solidFill>
                <a:latin typeface="Arial Black" pitchFamily="34" charset="0"/>
              </a:rPr>
              <a:t>HOT CELL</a:t>
            </a:r>
            <a:endParaRPr lang="pl-PL" altLang="pl-PL" sz="1000">
              <a:latin typeface="Times New Roman" pitchFamily="18" charset="0"/>
            </a:endParaRPr>
          </a:p>
        </p:txBody>
      </p:sp>
      <p:sp>
        <p:nvSpPr>
          <p:cNvPr id="202228" name="Rectangle 1524"/>
          <p:cNvSpPr>
            <a:spLocks noChangeArrowheads="1"/>
          </p:cNvSpPr>
          <p:nvPr/>
        </p:nvSpPr>
        <p:spPr bwMode="auto">
          <a:xfrm>
            <a:off x="4887913" y="1960563"/>
            <a:ext cx="12414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pl-PL" altLang="pl-PL" sz="1000">
                <a:solidFill>
                  <a:srgbClr val="000000"/>
                </a:solidFill>
                <a:latin typeface="Arial Black" pitchFamily="34" charset="0"/>
              </a:rPr>
              <a:t>SPENT FUELS IN</a:t>
            </a:r>
            <a:endParaRPr lang="pl-PL" altLang="pl-PL" sz="2400">
              <a:latin typeface="Times New Roman" pitchFamily="18" charset="0"/>
            </a:endParaRPr>
          </a:p>
        </p:txBody>
      </p:sp>
      <p:sp>
        <p:nvSpPr>
          <p:cNvPr id="202229" name="Rectangle 1525"/>
          <p:cNvSpPr>
            <a:spLocks noChangeArrowheads="1"/>
          </p:cNvSpPr>
          <p:nvPr/>
        </p:nvSpPr>
        <p:spPr bwMode="auto">
          <a:xfrm>
            <a:off x="4976813" y="2139950"/>
            <a:ext cx="11080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pl-PL" altLang="pl-PL" sz="1000">
                <a:solidFill>
                  <a:srgbClr val="000000"/>
                </a:solidFill>
                <a:latin typeface="Arial Black" pitchFamily="34" charset="0"/>
              </a:rPr>
              <a:t>TECHNOLOGY </a:t>
            </a:r>
            <a:endParaRPr lang="pl-PL" altLang="pl-PL" sz="2400">
              <a:latin typeface="Times New Roman" pitchFamily="18" charset="0"/>
            </a:endParaRPr>
          </a:p>
        </p:txBody>
      </p:sp>
      <p:sp>
        <p:nvSpPr>
          <p:cNvPr id="202230" name="Rectangle 1526"/>
          <p:cNvSpPr>
            <a:spLocks noChangeArrowheads="1"/>
          </p:cNvSpPr>
          <p:nvPr/>
        </p:nvSpPr>
        <p:spPr bwMode="auto">
          <a:xfrm>
            <a:off x="5081588" y="2317750"/>
            <a:ext cx="8540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pl-PL" altLang="pl-PL" sz="1000">
                <a:solidFill>
                  <a:srgbClr val="000000"/>
                </a:solidFill>
                <a:latin typeface="Arial Black" pitchFamily="34" charset="0"/>
              </a:rPr>
              <a:t>CHANNELS</a:t>
            </a:r>
            <a:endParaRPr lang="pl-PL" altLang="pl-PL" sz="2400">
              <a:latin typeface="Times New Roman" pitchFamily="18" charset="0"/>
            </a:endParaRPr>
          </a:p>
        </p:txBody>
      </p:sp>
      <p:sp>
        <p:nvSpPr>
          <p:cNvPr id="202231" name="Freeform 1527"/>
          <p:cNvSpPr>
            <a:spLocks/>
          </p:cNvSpPr>
          <p:nvPr/>
        </p:nvSpPr>
        <p:spPr bwMode="auto">
          <a:xfrm>
            <a:off x="4749800" y="2538413"/>
            <a:ext cx="1373188" cy="1585912"/>
          </a:xfrm>
          <a:custGeom>
            <a:avLst/>
            <a:gdLst>
              <a:gd name="T0" fmla="*/ 1730 w 1730"/>
              <a:gd name="T1" fmla="*/ 0 h 1998"/>
              <a:gd name="T2" fmla="*/ 365 w 1730"/>
              <a:gd name="T3" fmla="*/ 0 h 1998"/>
              <a:gd name="T4" fmla="*/ 0 w 1730"/>
              <a:gd name="T5" fmla="*/ 1991 h 1998"/>
              <a:gd name="T6" fmla="*/ 32 w 1730"/>
              <a:gd name="T7" fmla="*/ 1998 h 1998"/>
              <a:gd name="T8" fmla="*/ 395 w 1730"/>
              <a:gd name="T9" fmla="*/ 19 h 1998"/>
              <a:gd name="T10" fmla="*/ 379 w 1730"/>
              <a:gd name="T11" fmla="*/ 32 h 1998"/>
              <a:gd name="T12" fmla="*/ 1730 w 1730"/>
              <a:gd name="T13" fmla="*/ 32 h 1998"/>
              <a:gd name="T14" fmla="*/ 1730 w 1730"/>
              <a:gd name="T15" fmla="*/ 0 h 1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0" h="1998">
                <a:moveTo>
                  <a:pt x="1730" y="0"/>
                </a:moveTo>
                <a:lnTo>
                  <a:pt x="365" y="0"/>
                </a:lnTo>
                <a:lnTo>
                  <a:pt x="0" y="1991"/>
                </a:lnTo>
                <a:lnTo>
                  <a:pt x="32" y="1998"/>
                </a:lnTo>
                <a:lnTo>
                  <a:pt x="395" y="19"/>
                </a:lnTo>
                <a:lnTo>
                  <a:pt x="379" y="32"/>
                </a:lnTo>
                <a:lnTo>
                  <a:pt x="1730" y="32"/>
                </a:lnTo>
                <a:lnTo>
                  <a:pt x="173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32" name="Freeform 1528"/>
          <p:cNvSpPr>
            <a:spLocks/>
          </p:cNvSpPr>
          <p:nvPr/>
        </p:nvSpPr>
        <p:spPr bwMode="auto">
          <a:xfrm>
            <a:off x="4730750" y="4011613"/>
            <a:ext cx="100013" cy="111125"/>
          </a:xfrm>
          <a:custGeom>
            <a:avLst/>
            <a:gdLst>
              <a:gd name="T0" fmla="*/ 125 w 125"/>
              <a:gd name="T1" fmla="*/ 23 h 138"/>
              <a:gd name="T2" fmla="*/ 39 w 125"/>
              <a:gd name="T3" fmla="*/ 138 h 138"/>
              <a:gd name="T4" fmla="*/ 0 w 125"/>
              <a:gd name="T5" fmla="*/ 0 h 138"/>
              <a:gd name="T6" fmla="*/ 125 w 125"/>
              <a:gd name="T7" fmla="*/ 2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5" h="138">
                <a:moveTo>
                  <a:pt x="125" y="23"/>
                </a:moveTo>
                <a:lnTo>
                  <a:pt x="39" y="138"/>
                </a:lnTo>
                <a:lnTo>
                  <a:pt x="0" y="0"/>
                </a:lnTo>
                <a:lnTo>
                  <a:pt x="125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33" name="Freeform 1529"/>
          <p:cNvSpPr>
            <a:spLocks/>
          </p:cNvSpPr>
          <p:nvPr/>
        </p:nvSpPr>
        <p:spPr bwMode="auto">
          <a:xfrm>
            <a:off x="4713288" y="3997325"/>
            <a:ext cx="139700" cy="152400"/>
          </a:xfrm>
          <a:custGeom>
            <a:avLst/>
            <a:gdLst>
              <a:gd name="T0" fmla="*/ 144 w 175"/>
              <a:gd name="T1" fmla="*/ 59 h 193"/>
              <a:gd name="T2" fmla="*/ 134 w 175"/>
              <a:gd name="T3" fmla="*/ 34 h 193"/>
              <a:gd name="T4" fmla="*/ 48 w 175"/>
              <a:gd name="T5" fmla="*/ 149 h 193"/>
              <a:gd name="T6" fmla="*/ 76 w 175"/>
              <a:gd name="T7" fmla="*/ 154 h 193"/>
              <a:gd name="T8" fmla="*/ 36 w 175"/>
              <a:gd name="T9" fmla="*/ 15 h 193"/>
              <a:gd name="T10" fmla="*/ 18 w 175"/>
              <a:gd name="T11" fmla="*/ 36 h 193"/>
              <a:gd name="T12" fmla="*/ 144 w 175"/>
              <a:gd name="T13" fmla="*/ 59 h 193"/>
              <a:gd name="T14" fmla="*/ 175 w 175"/>
              <a:gd name="T15" fmla="*/ 33 h 193"/>
              <a:gd name="T16" fmla="*/ 0 w 175"/>
              <a:gd name="T17" fmla="*/ 0 h 193"/>
              <a:gd name="T18" fmla="*/ 54 w 175"/>
              <a:gd name="T19" fmla="*/ 193 h 193"/>
              <a:gd name="T20" fmla="*/ 175 w 175"/>
              <a:gd name="T21" fmla="*/ 33 h 193"/>
              <a:gd name="T22" fmla="*/ 144 w 175"/>
              <a:gd name="T23" fmla="*/ 59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5" h="193">
                <a:moveTo>
                  <a:pt x="144" y="59"/>
                </a:moveTo>
                <a:lnTo>
                  <a:pt x="134" y="34"/>
                </a:lnTo>
                <a:lnTo>
                  <a:pt x="48" y="149"/>
                </a:lnTo>
                <a:lnTo>
                  <a:pt x="76" y="154"/>
                </a:lnTo>
                <a:lnTo>
                  <a:pt x="36" y="15"/>
                </a:lnTo>
                <a:lnTo>
                  <a:pt x="18" y="36"/>
                </a:lnTo>
                <a:lnTo>
                  <a:pt x="144" y="59"/>
                </a:lnTo>
                <a:lnTo>
                  <a:pt x="175" y="33"/>
                </a:lnTo>
                <a:lnTo>
                  <a:pt x="0" y="0"/>
                </a:lnTo>
                <a:lnTo>
                  <a:pt x="54" y="193"/>
                </a:lnTo>
                <a:lnTo>
                  <a:pt x="175" y="33"/>
                </a:lnTo>
                <a:lnTo>
                  <a:pt x="144" y="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34" name="Rectangle 1530"/>
          <p:cNvSpPr>
            <a:spLocks noChangeArrowheads="1"/>
          </p:cNvSpPr>
          <p:nvPr/>
        </p:nvSpPr>
        <p:spPr bwMode="auto">
          <a:xfrm>
            <a:off x="3048000" y="2667000"/>
            <a:ext cx="7905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pl-PL" altLang="pl-PL" sz="1000">
                <a:solidFill>
                  <a:srgbClr val="000000"/>
                </a:solidFill>
                <a:latin typeface="Arial Black" pitchFamily="34" charset="0"/>
              </a:rPr>
              <a:t>FLOWGATE</a:t>
            </a:r>
            <a:endParaRPr lang="pl-PL" altLang="pl-PL" sz="1000">
              <a:latin typeface="Arial Black" pitchFamily="34" charset="0"/>
            </a:endParaRPr>
          </a:p>
        </p:txBody>
      </p:sp>
      <p:sp>
        <p:nvSpPr>
          <p:cNvPr id="202235" name="Rectangle 1531"/>
          <p:cNvSpPr>
            <a:spLocks noChangeArrowheads="1"/>
          </p:cNvSpPr>
          <p:nvPr/>
        </p:nvSpPr>
        <p:spPr bwMode="auto">
          <a:xfrm>
            <a:off x="1333500" y="5835650"/>
            <a:ext cx="217488" cy="66675"/>
          </a:xfrm>
          <a:prstGeom prst="rect">
            <a:avLst/>
          </a:prstGeom>
          <a:solidFill>
            <a:srgbClr val="A1A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36" name="Freeform 1532"/>
          <p:cNvSpPr>
            <a:spLocks/>
          </p:cNvSpPr>
          <p:nvPr/>
        </p:nvSpPr>
        <p:spPr bwMode="auto">
          <a:xfrm>
            <a:off x="1328738" y="5830888"/>
            <a:ext cx="227012" cy="76200"/>
          </a:xfrm>
          <a:custGeom>
            <a:avLst/>
            <a:gdLst>
              <a:gd name="T0" fmla="*/ 0 w 286"/>
              <a:gd name="T1" fmla="*/ 0 h 95"/>
              <a:gd name="T2" fmla="*/ 0 w 286"/>
              <a:gd name="T3" fmla="*/ 95 h 95"/>
              <a:gd name="T4" fmla="*/ 286 w 286"/>
              <a:gd name="T5" fmla="*/ 95 h 95"/>
              <a:gd name="T6" fmla="*/ 286 w 286"/>
              <a:gd name="T7" fmla="*/ 0 h 95"/>
              <a:gd name="T8" fmla="*/ 0 w 286"/>
              <a:gd name="T9" fmla="*/ 0 h 95"/>
              <a:gd name="T10" fmla="*/ 7 w 286"/>
              <a:gd name="T11" fmla="*/ 15 h 95"/>
              <a:gd name="T12" fmla="*/ 279 w 286"/>
              <a:gd name="T13" fmla="*/ 15 h 95"/>
              <a:gd name="T14" fmla="*/ 271 w 286"/>
              <a:gd name="T15" fmla="*/ 7 h 95"/>
              <a:gd name="T16" fmla="*/ 271 w 286"/>
              <a:gd name="T17" fmla="*/ 88 h 95"/>
              <a:gd name="T18" fmla="*/ 279 w 286"/>
              <a:gd name="T19" fmla="*/ 80 h 95"/>
              <a:gd name="T20" fmla="*/ 7 w 286"/>
              <a:gd name="T21" fmla="*/ 80 h 95"/>
              <a:gd name="T22" fmla="*/ 15 w 286"/>
              <a:gd name="T23" fmla="*/ 88 h 95"/>
              <a:gd name="T24" fmla="*/ 15 w 286"/>
              <a:gd name="T25" fmla="*/ 7 h 95"/>
              <a:gd name="T26" fmla="*/ 7 w 286"/>
              <a:gd name="T27" fmla="*/ 15 h 95"/>
              <a:gd name="T28" fmla="*/ 0 w 286"/>
              <a:gd name="T2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6" h="95">
                <a:moveTo>
                  <a:pt x="0" y="0"/>
                </a:moveTo>
                <a:lnTo>
                  <a:pt x="0" y="95"/>
                </a:lnTo>
                <a:lnTo>
                  <a:pt x="286" y="95"/>
                </a:lnTo>
                <a:lnTo>
                  <a:pt x="286" y="0"/>
                </a:lnTo>
                <a:lnTo>
                  <a:pt x="0" y="0"/>
                </a:lnTo>
                <a:lnTo>
                  <a:pt x="7" y="15"/>
                </a:lnTo>
                <a:lnTo>
                  <a:pt x="279" y="15"/>
                </a:lnTo>
                <a:lnTo>
                  <a:pt x="271" y="7"/>
                </a:lnTo>
                <a:lnTo>
                  <a:pt x="271" y="88"/>
                </a:lnTo>
                <a:lnTo>
                  <a:pt x="279" y="80"/>
                </a:lnTo>
                <a:lnTo>
                  <a:pt x="7" y="80"/>
                </a:lnTo>
                <a:lnTo>
                  <a:pt x="15" y="88"/>
                </a:lnTo>
                <a:lnTo>
                  <a:pt x="15" y="7"/>
                </a:lnTo>
                <a:lnTo>
                  <a:pt x="7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37" name="Rectangle 1533"/>
          <p:cNvSpPr>
            <a:spLocks noChangeArrowheads="1"/>
          </p:cNvSpPr>
          <p:nvPr/>
        </p:nvSpPr>
        <p:spPr bwMode="auto">
          <a:xfrm>
            <a:off x="1139825" y="5813425"/>
            <a:ext cx="195263" cy="109538"/>
          </a:xfrm>
          <a:prstGeom prst="rect">
            <a:avLst/>
          </a:prstGeom>
          <a:solidFill>
            <a:srgbClr val="A1A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38" name="Freeform 1534"/>
          <p:cNvSpPr>
            <a:spLocks/>
          </p:cNvSpPr>
          <p:nvPr/>
        </p:nvSpPr>
        <p:spPr bwMode="auto">
          <a:xfrm>
            <a:off x="1135063" y="5808663"/>
            <a:ext cx="204787" cy="119062"/>
          </a:xfrm>
          <a:custGeom>
            <a:avLst/>
            <a:gdLst>
              <a:gd name="T0" fmla="*/ 0 w 258"/>
              <a:gd name="T1" fmla="*/ 0 h 150"/>
              <a:gd name="T2" fmla="*/ 0 w 258"/>
              <a:gd name="T3" fmla="*/ 150 h 150"/>
              <a:gd name="T4" fmla="*/ 258 w 258"/>
              <a:gd name="T5" fmla="*/ 150 h 150"/>
              <a:gd name="T6" fmla="*/ 258 w 258"/>
              <a:gd name="T7" fmla="*/ 0 h 150"/>
              <a:gd name="T8" fmla="*/ 0 w 258"/>
              <a:gd name="T9" fmla="*/ 0 h 150"/>
              <a:gd name="T10" fmla="*/ 7 w 258"/>
              <a:gd name="T11" fmla="*/ 15 h 150"/>
              <a:gd name="T12" fmla="*/ 251 w 258"/>
              <a:gd name="T13" fmla="*/ 15 h 150"/>
              <a:gd name="T14" fmla="*/ 243 w 258"/>
              <a:gd name="T15" fmla="*/ 7 h 150"/>
              <a:gd name="T16" fmla="*/ 243 w 258"/>
              <a:gd name="T17" fmla="*/ 143 h 150"/>
              <a:gd name="T18" fmla="*/ 251 w 258"/>
              <a:gd name="T19" fmla="*/ 135 h 150"/>
              <a:gd name="T20" fmla="*/ 7 w 258"/>
              <a:gd name="T21" fmla="*/ 135 h 150"/>
              <a:gd name="T22" fmla="*/ 15 w 258"/>
              <a:gd name="T23" fmla="*/ 143 h 150"/>
              <a:gd name="T24" fmla="*/ 15 w 258"/>
              <a:gd name="T25" fmla="*/ 7 h 150"/>
              <a:gd name="T26" fmla="*/ 7 w 258"/>
              <a:gd name="T27" fmla="*/ 15 h 150"/>
              <a:gd name="T28" fmla="*/ 0 w 258"/>
              <a:gd name="T2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8" h="150">
                <a:moveTo>
                  <a:pt x="0" y="0"/>
                </a:moveTo>
                <a:lnTo>
                  <a:pt x="0" y="150"/>
                </a:lnTo>
                <a:lnTo>
                  <a:pt x="258" y="150"/>
                </a:lnTo>
                <a:lnTo>
                  <a:pt x="258" y="0"/>
                </a:lnTo>
                <a:lnTo>
                  <a:pt x="0" y="0"/>
                </a:lnTo>
                <a:lnTo>
                  <a:pt x="7" y="15"/>
                </a:lnTo>
                <a:lnTo>
                  <a:pt x="251" y="15"/>
                </a:lnTo>
                <a:lnTo>
                  <a:pt x="243" y="7"/>
                </a:lnTo>
                <a:lnTo>
                  <a:pt x="243" y="143"/>
                </a:lnTo>
                <a:lnTo>
                  <a:pt x="251" y="135"/>
                </a:lnTo>
                <a:lnTo>
                  <a:pt x="7" y="135"/>
                </a:lnTo>
                <a:lnTo>
                  <a:pt x="15" y="143"/>
                </a:lnTo>
                <a:lnTo>
                  <a:pt x="15" y="7"/>
                </a:lnTo>
                <a:lnTo>
                  <a:pt x="7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39" name="Rectangle 1535"/>
          <p:cNvSpPr>
            <a:spLocks noChangeArrowheads="1"/>
          </p:cNvSpPr>
          <p:nvPr/>
        </p:nvSpPr>
        <p:spPr bwMode="auto">
          <a:xfrm>
            <a:off x="795338" y="5786438"/>
            <a:ext cx="346075" cy="258762"/>
          </a:xfrm>
          <a:prstGeom prst="rect">
            <a:avLst/>
          </a:prstGeom>
          <a:solidFill>
            <a:srgbClr val="A1A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40" name="Freeform 1536"/>
          <p:cNvSpPr>
            <a:spLocks/>
          </p:cNvSpPr>
          <p:nvPr/>
        </p:nvSpPr>
        <p:spPr bwMode="auto">
          <a:xfrm>
            <a:off x="788988" y="5780088"/>
            <a:ext cx="357187" cy="269875"/>
          </a:xfrm>
          <a:custGeom>
            <a:avLst/>
            <a:gdLst>
              <a:gd name="T0" fmla="*/ 0 w 450"/>
              <a:gd name="T1" fmla="*/ 0 h 340"/>
              <a:gd name="T2" fmla="*/ 0 w 450"/>
              <a:gd name="T3" fmla="*/ 340 h 340"/>
              <a:gd name="T4" fmla="*/ 450 w 450"/>
              <a:gd name="T5" fmla="*/ 340 h 340"/>
              <a:gd name="T6" fmla="*/ 450 w 450"/>
              <a:gd name="T7" fmla="*/ 0 h 340"/>
              <a:gd name="T8" fmla="*/ 0 w 450"/>
              <a:gd name="T9" fmla="*/ 0 h 340"/>
              <a:gd name="T10" fmla="*/ 7 w 450"/>
              <a:gd name="T11" fmla="*/ 15 h 340"/>
              <a:gd name="T12" fmla="*/ 443 w 450"/>
              <a:gd name="T13" fmla="*/ 15 h 340"/>
              <a:gd name="T14" fmla="*/ 435 w 450"/>
              <a:gd name="T15" fmla="*/ 7 h 340"/>
              <a:gd name="T16" fmla="*/ 435 w 450"/>
              <a:gd name="T17" fmla="*/ 333 h 340"/>
              <a:gd name="T18" fmla="*/ 443 w 450"/>
              <a:gd name="T19" fmla="*/ 325 h 340"/>
              <a:gd name="T20" fmla="*/ 7 w 450"/>
              <a:gd name="T21" fmla="*/ 325 h 340"/>
              <a:gd name="T22" fmla="*/ 15 w 450"/>
              <a:gd name="T23" fmla="*/ 333 h 340"/>
              <a:gd name="T24" fmla="*/ 15 w 450"/>
              <a:gd name="T25" fmla="*/ 7 h 340"/>
              <a:gd name="T26" fmla="*/ 7 w 450"/>
              <a:gd name="T27" fmla="*/ 15 h 340"/>
              <a:gd name="T28" fmla="*/ 0 w 450"/>
              <a:gd name="T29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0" h="340">
                <a:moveTo>
                  <a:pt x="0" y="0"/>
                </a:moveTo>
                <a:lnTo>
                  <a:pt x="0" y="340"/>
                </a:lnTo>
                <a:lnTo>
                  <a:pt x="450" y="340"/>
                </a:lnTo>
                <a:lnTo>
                  <a:pt x="450" y="0"/>
                </a:lnTo>
                <a:lnTo>
                  <a:pt x="0" y="0"/>
                </a:lnTo>
                <a:lnTo>
                  <a:pt x="7" y="15"/>
                </a:lnTo>
                <a:lnTo>
                  <a:pt x="443" y="15"/>
                </a:lnTo>
                <a:lnTo>
                  <a:pt x="435" y="7"/>
                </a:lnTo>
                <a:lnTo>
                  <a:pt x="435" y="333"/>
                </a:lnTo>
                <a:lnTo>
                  <a:pt x="443" y="325"/>
                </a:lnTo>
                <a:lnTo>
                  <a:pt x="7" y="325"/>
                </a:lnTo>
                <a:lnTo>
                  <a:pt x="15" y="333"/>
                </a:lnTo>
                <a:lnTo>
                  <a:pt x="15" y="7"/>
                </a:lnTo>
                <a:lnTo>
                  <a:pt x="7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41" name="Rectangle 1537"/>
          <p:cNvSpPr>
            <a:spLocks noChangeArrowheads="1"/>
          </p:cNvSpPr>
          <p:nvPr/>
        </p:nvSpPr>
        <p:spPr bwMode="auto">
          <a:xfrm>
            <a:off x="795338" y="5857875"/>
            <a:ext cx="755650" cy="238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42" name="Freeform 1538"/>
          <p:cNvSpPr>
            <a:spLocks/>
          </p:cNvSpPr>
          <p:nvPr/>
        </p:nvSpPr>
        <p:spPr bwMode="auto">
          <a:xfrm>
            <a:off x="788988" y="5851525"/>
            <a:ext cx="766762" cy="33338"/>
          </a:xfrm>
          <a:custGeom>
            <a:avLst/>
            <a:gdLst>
              <a:gd name="T0" fmla="*/ 0 w 966"/>
              <a:gd name="T1" fmla="*/ 0 h 43"/>
              <a:gd name="T2" fmla="*/ 0 w 966"/>
              <a:gd name="T3" fmla="*/ 43 h 43"/>
              <a:gd name="T4" fmla="*/ 966 w 966"/>
              <a:gd name="T5" fmla="*/ 43 h 43"/>
              <a:gd name="T6" fmla="*/ 966 w 966"/>
              <a:gd name="T7" fmla="*/ 0 h 43"/>
              <a:gd name="T8" fmla="*/ 0 w 966"/>
              <a:gd name="T9" fmla="*/ 0 h 43"/>
              <a:gd name="T10" fmla="*/ 7 w 966"/>
              <a:gd name="T11" fmla="*/ 15 h 43"/>
              <a:gd name="T12" fmla="*/ 959 w 966"/>
              <a:gd name="T13" fmla="*/ 15 h 43"/>
              <a:gd name="T14" fmla="*/ 951 w 966"/>
              <a:gd name="T15" fmla="*/ 7 h 43"/>
              <a:gd name="T16" fmla="*/ 951 w 966"/>
              <a:gd name="T17" fmla="*/ 36 h 43"/>
              <a:gd name="T18" fmla="*/ 959 w 966"/>
              <a:gd name="T19" fmla="*/ 28 h 43"/>
              <a:gd name="T20" fmla="*/ 7 w 966"/>
              <a:gd name="T21" fmla="*/ 28 h 43"/>
              <a:gd name="T22" fmla="*/ 15 w 966"/>
              <a:gd name="T23" fmla="*/ 36 h 43"/>
              <a:gd name="T24" fmla="*/ 15 w 966"/>
              <a:gd name="T25" fmla="*/ 7 h 43"/>
              <a:gd name="T26" fmla="*/ 7 w 966"/>
              <a:gd name="T27" fmla="*/ 15 h 43"/>
              <a:gd name="T28" fmla="*/ 0 w 966"/>
              <a:gd name="T2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6" h="43">
                <a:moveTo>
                  <a:pt x="0" y="0"/>
                </a:moveTo>
                <a:lnTo>
                  <a:pt x="0" y="43"/>
                </a:lnTo>
                <a:lnTo>
                  <a:pt x="966" y="43"/>
                </a:lnTo>
                <a:lnTo>
                  <a:pt x="966" y="0"/>
                </a:lnTo>
                <a:lnTo>
                  <a:pt x="0" y="0"/>
                </a:lnTo>
                <a:lnTo>
                  <a:pt x="7" y="15"/>
                </a:lnTo>
                <a:lnTo>
                  <a:pt x="959" y="15"/>
                </a:lnTo>
                <a:lnTo>
                  <a:pt x="951" y="7"/>
                </a:lnTo>
                <a:lnTo>
                  <a:pt x="951" y="36"/>
                </a:lnTo>
                <a:lnTo>
                  <a:pt x="959" y="28"/>
                </a:lnTo>
                <a:lnTo>
                  <a:pt x="7" y="28"/>
                </a:lnTo>
                <a:lnTo>
                  <a:pt x="15" y="36"/>
                </a:lnTo>
                <a:lnTo>
                  <a:pt x="15" y="7"/>
                </a:lnTo>
                <a:lnTo>
                  <a:pt x="7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02243" name="Text Box 1539"/>
          <p:cNvSpPr txBox="1">
            <a:spLocks noChangeArrowheads="1"/>
          </p:cNvSpPr>
          <p:nvPr/>
        </p:nvSpPr>
        <p:spPr bwMode="auto">
          <a:xfrm>
            <a:off x="1676400" y="3810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pl-PL" sz="2400">
              <a:latin typeface="Times New Roman" pitchFamily="18" charset="0"/>
            </a:endParaRPr>
          </a:p>
        </p:txBody>
      </p:sp>
      <p:sp>
        <p:nvSpPr>
          <p:cNvPr id="202244" name="Rectangle 154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pl-PL" smtClean="0"/>
              <a:t> </a:t>
            </a:r>
          </a:p>
        </p:txBody>
      </p:sp>
      <p:sp>
        <p:nvSpPr>
          <p:cNvPr id="202245" name="Line 1541"/>
          <p:cNvSpPr>
            <a:spLocks noChangeShapeType="1"/>
          </p:cNvSpPr>
          <p:nvPr/>
        </p:nvSpPr>
        <p:spPr bwMode="auto">
          <a:xfrm>
            <a:off x="1828800" y="2514600"/>
            <a:ext cx="3048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l-PL"/>
          </a:p>
        </p:txBody>
      </p:sp>
      <p:sp>
        <p:nvSpPr>
          <p:cNvPr id="202246" name="Line 1542"/>
          <p:cNvSpPr>
            <a:spLocks noChangeShapeType="1"/>
          </p:cNvSpPr>
          <p:nvPr/>
        </p:nvSpPr>
        <p:spPr bwMode="auto">
          <a:xfrm flipH="1">
            <a:off x="838200" y="2514600"/>
            <a:ext cx="99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l-PL"/>
          </a:p>
        </p:txBody>
      </p:sp>
      <p:sp>
        <p:nvSpPr>
          <p:cNvPr id="202247" name="Text Box 1543"/>
          <p:cNvSpPr txBox="1">
            <a:spLocks noChangeArrowheads="1"/>
          </p:cNvSpPr>
          <p:nvPr/>
        </p:nvSpPr>
        <p:spPr bwMode="auto">
          <a:xfrm>
            <a:off x="685800" y="2133600"/>
            <a:ext cx="1752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altLang="pl-PL" sz="1000">
                <a:latin typeface="Arial Black" pitchFamily="34" charset="0"/>
              </a:rPr>
              <a:t>CONTROL RODS DRIVE MECHANISM</a:t>
            </a:r>
          </a:p>
        </p:txBody>
      </p:sp>
      <p:sp>
        <p:nvSpPr>
          <p:cNvPr id="202248" name="Text Box 1544"/>
          <p:cNvSpPr txBox="1">
            <a:spLocks noChangeArrowheads="1"/>
          </p:cNvSpPr>
          <p:nvPr/>
        </p:nvSpPr>
        <p:spPr bwMode="auto">
          <a:xfrm>
            <a:off x="0" y="5334000"/>
            <a:ext cx="1143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altLang="pl-PL" sz="1000">
                <a:latin typeface="Arial Black" pitchFamily="34" charset="0"/>
              </a:rPr>
              <a:t>HORIZONTAL CHANNEL</a:t>
            </a:r>
          </a:p>
        </p:txBody>
      </p:sp>
      <p:sp>
        <p:nvSpPr>
          <p:cNvPr id="202249" name="Line 1545"/>
          <p:cNvSpPr>
            <a:spLocks noChangeShapeType="1"/>
          </p:cNvSpPr>
          <p:nvPr/>
        </p:nvSpPr>
        <p:spPr bwMode="auto">
          <a:xfrm>
            <a:off x="152400" y="57150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l-PL"/>
          </a:p>
        </p:txBody>
      </p:sp>
      <p:sp>
        <p:nvSpPr>
          <p:cNvPr id="202250" name="Line 1546"/>
          <p:cNvSpPr>
            <a:spLocks noChangeShapeType="1"/>
          </p:cNvSpPr>
          <p:nvPr/>
        </p:nvSpPr>
        <p:spPr bwMode="auto">
          <a:xfrm>
            <a:off x="685800" y="5715000"/>
            <a:ext cx="7620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l-PL"/>
          </a:p>
        </p:txBody>
      </p:sp>
      <p:sp>
        <p:nvSpPr>
          <p:cNvPr id="202251" name="Rectangle 1547"/>
          <p:cNvSpPr>
            <a:spLocks noChangeArrowheads="1"/>
          </p:cNvSpPr>
          <p:nvPr/>
        </p:nvSpPr>
        <p:spPr bwMode="auto">
          <a:xfrm>
            <a:off x="1617663" y="153988"/>
            <a:ext cx="6172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pl-PL" altLang="pl-PL" sz="3200" b="1" i="1">
                <a:solidFill>
                  <a:schemeClr val="accent2"/>
                </a:solidFill>
              </a:rPr>
              <a:t>Maria research reactor</a:t>
            </a:r>
            <a:endParaRPr lang="en-US" altLang="pl-PL" sz="3200" b="1" i="1">
              <a:solidFill>
                <a:schemeClr val="accent2"/>
              </a:solidFill>
            </a:endParaRPr>
          </a:p>
        </p:txBody>
      </p:sp>
      <p:sp>
        <p:nvSpPr>
          <p:cNvPr id="202253" name="Rectangle 3"/>
          <p:cNvSpPr>
            <a:spLocks noChangeArrowheads="1"/>
          </p:cNvSpPr>
          <p:nvPr/>
        </p:nvSpPr>
        <p:spPr bwMode="auto">
          <a:xfrm>
            <a:off x="136525" y="914400"/>
            <a:ext cx="8647113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35000"/>
              </a:spcBef>
            </a:pPr>
            <a:r>
              <a:rPr lang="pl-PL" altLang="pl-PL" sz="2000" b="1">
                <a:solidFill>
                  <a:srgbClr val="FF0000"/>
                </a:solidFill>
              </a:rPr>
              <a:t>E</a:t>
            </a:r>
            <a:r>
              <a:rPr lang="en-GB" altLang="pl-PL" sz="2000" b="1">
                <a:solidFill>
                  <a:srgbClr val="FF0000"/>
                </a:solidFill>
              </a:rPr>
              <a:t>ach</a:t>
            </a:r>
            <a:r>
              <a:rPr lang="pl-PL" altLang="pl-PL" sz="2000" b="1">
                <a:solidFill>
                  <a:srgbClr val="FF0000"/>
                </a:solidFill>
              </a:rPr>
              <a:t> </a:t>
            </a:r>
            <a:r>
              <a:rPr lang="en-GB" altLang="pl-PL" sz="2000" b="1">
                <a:solidFill>
                  <a:srgbClr val="FF0000"/>
                </a:solidFill>
              </a:rPr>
              <a:t>channel is individually connected to the primary</a:t>
            </a:r>
            <a:r>
              <a:rPr lang="pl-PL" altLang="pl-PL" sz="2000" b="1">
                <a:solidFill>
                  <a:srgbClr val="FF0000"/>
                </a:solidFill>
              </a:rPr>
              <a:t> </a:t>
            </a:r>
            <a:r>
              <a:rPr lang="en-GB" altLang="pl-PL" sz="2000" b="1">
                <a:solidFill>
                  <a:srgbClr val="FF0000"/>
                </a:solidFill>
              </a:rPr>
              <a:t>cooling circuit</a:t>
            </a:r>
            <a:endParaRPr lang="pl-PL" altLang="pl-PL" sz="2000" b="1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35000"/>
              </a:spcBef>
            </a:pPr>
            <a:r>
              <a:rPr lang="pl-PL" altLang="pl-PL" sz="2000" b="1">
                <a:solidFill>
                  <a:schemeClr val="accent2"/>
                </a:solidFill>
              </a:rPr>
              <a:t>Irradiation channels: </a:t>
            </a:r>
            <a:r>
              <a:rPr lang="en-US" altLang="pl-PL" sz="2000" b="1">
                <a:solidFill>
                  <a:schemeClr val="accent2"/>
                </a:solidFill>
              </a:rPr>
              <a:t>ø</a:t>
            </a:r>
            <a:r>
              <a:rPr lang="pl-PL" altLang="pl-PL" sz="2000" b="1">
                <a:solidFill>
                  <a:schemeClr val="accent2"/>
                </a:solidFill>
              </a:rPr>
              <a:t>=79mm in fuel channels, </a:t>
            </a:r>
            <a:br>
              <a:rPr lang="pl-PL" altLang="pl-PL" sz="2000" b="1">
                <a:solidFill>
                  <a:schemeClr val="accent2"/>
                </a:solidFill>
              </a:rPr>
            </a:br>
            <a:r>
              <a:rPr lang="pl-PL" altLang="pl-PL" sz="2000" b="1">
                <a:solidFill>
                  <a:schemeClr val="accent2"/>
                </a:solidFill>
              </a:rPr>
              <a:t>38mm in graphite, 23mm in beryllium, 1m long</a:t>
            </a:r>
            <a:endParaRPr lang="en-GB" altLang="pl-PL" sz="2000" b="1">
              <a:solidFill>
                <a:schemeClr val="accent2"/>
              </a:solidFill>
            </a:endParaRPr>
          </a:p>
          <a:p>
            <a:pPr algn="just" eaLnBrk="1" hangingPunct="1">
              <a:lnSpc>
                <a:spcPct val="90000"/>
              </a:lnSpc>
              <a:spcBef>
                <a:spcPct val="35000"/>
              </a:spcBef>
              <a:buFontTx/>
              <a:buChar char="•"/>
            </a:pPr>
            <a:endParaRPr lang="en-GB" altLang="pl-PL" sz="1900" b="1">
              <a:solidFill>
                <a:srgbClr val="FF0000"/>
              </a:solidFill>
            </a:endParaRPr>
          </a:p>
        </p:txBody>
      </p:sp>
      <p:sp>
        <p:nvSpPr>
          <p:cNvPr id="202252" name="Text Box 1548"/>
          <p:cNvSpPr txBox="1">
            <a:spLocks noChangeArrowheads="1"/>
          </p:cNvSpPr>
          <p:nvPr/>
        </p:nvSpPr>
        <p:spPr bwMode="auto">
          <a:xfrm>
            <a:off x="5927725" y="1414463"/>
            <a:ext cx="26908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pl-PL" altLang="pl-PL" b="1"/>
              <a:t>1000 Ci, 2.0x1.8x1.3m</a:t>
            </a:r>
            <a:endParaRPr lang="en-GB" altLang="pl-PL" b="1"/>
          </a:p>
        </p:txBody>
      </p:sp>
    </p:spTree>
    <p:extLst>
      <p:ext uri="{BB962C8B-B14F-4D97-AF65-F5344CB8AC3E}">
        <p14:creationId xmlns:p14="http://schemas.microsoft.com/office/powerpoint/2010/main" val="20023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 dirty="0" err="1" smtClean="0"/>
              <a:t>Nuclear</a:t>
            </a:r>
            <a:r>
              <a:rPr lang="pl-PL" altLang="pl-PL" dirty="0" smtClean="0"/>
              <a:t>  </a:t>
            </a:r>
            <a:r>
              <a:rPr lang="pl-PL" altLang="pl-PL" dirty="0" err="1" smtClean="0"/>
              <a:t>research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projrcts</a:t>
            </a:r>
            <a:r>
              <a:rPr lang="pl-PL" altLang="pl-PL" dirty="0" smtClean="0"/>
              <a:t> in Poland</a:t>
            </a:r>
            <a:endParaRPr lang="en-US" altLang="pl-PL" dirty="0"/>
          </a:p>
        </p:txBody>
      </p:sp>
      <p:sp>
        <p:nvSpPr>
          <p:cNvPr id="6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</a:t>
            </a:r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pl-PL" altLang="en-US"/>
              <a:t>Material Testing Laboratory</a:t>
            </a:r>
            <a:endParaRPr lang="en-GB" altLang="en-US"/>
          </a:p>
        </p:txBody>
      </p:sp>
      <p:sp>
        <p:nvSpPr>
          <p:cNvPr id="5837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5940425"/>
            <a:ext cx="8713788" cy="4413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l-PL" altLang="en-US" sz="2400"/>
              <a:t>Hot cells, mechanical tests, structural analysis</a:t>
            </a:r>
            <a:endParaRPr lang="en-GB" altLang="en-US" sz="2400"/>
          </a:p>
        </p:txBody>
      </p:sp>
      <p:pic>
        <p:nvPicPr>
          <p:cNvPr id="58374" name="Picture 4" descr="hal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038" y="963613"/>
            <a:ext cx="66040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26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 dirty="0" err="1"/>
              <a:t>Nuclear</a:t>
            </a:r>
            <a:r>
              <a:rPr lang="pl-PL" altLang="pl-PL" dirty="0"/>
              <a:t> </a:t>
            </a:r>
            <a:r>
              <a:rPr lang="pl-PL" altLang="pl-PL" dirty="0" err="1"/>
              <a:t>research</a:t>
            </a:r>
            <a:r>
              <a:rPr lang="pl-PL" altLang="pl-PL" dirty="0"/>
              <a:t> </a:t>
            </a:r>
            <a:r>
              <a:rPr lang="pl-PL" altLang="pl-PL" dirty="0" err="1"/>
              <a:t>projects</a:t>
            </a:r>
            <a:r>
              <a:rPr lang="pl-PL" altLang="pl-PL" dirty="0"/>
              <a:t> in Poland</a:t>
            </a:r>
            <a:endParaRPr lang="en-US" alt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Wrochna, NCBJ</a:t>
            </a:r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dirty="0" smtClean="0"/>
              <a:t>Project NLEJ (100 mln €)</a:t>
            </a:r>
            <a:endParaRPr lang="en-GB" altLang="pl-PL" dirty="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altLang="pl-PL" dirty="0" smtClean="0">
                <a:solidFill>
                  <a:srgbClr val="008000"/>
                </a:solidFill>
              </a:rPr>
              <a:t>MARIA </a:t>
            </a:r>
            <a:r>
              <a:rPr lang="pl-PL" altLang="pl-PL" dirty="0" err="1" smtClean="0">
                <a:solidFill>
                  <a:srgbClr val="008000"/>
                </a:solidFill>
              </a:rPr>
              <a:t>reactor</a:t>
            </a:r>
            <a:r>
              <a:rPr lang="pl-PL" altLang="pl-PL" dirty="0" smtClean="0">
                <a:solidFill>
                  <a:srgbClr val="008000"/>
                </a:solidFill>
              </a:rPr>
              <a:t> </a:t>
            </a:r>
            <a:r>
              <a:rPr lang="pl-PL" altLang="pl-PL" dirty="0" err="1" smtClean="0">
                <a:solidFill>
                  <a:srgbClr val="008000"/>
                </a:solidFill>
              </a:rPr>
              <a:t>can</a:t>
            </a:r>
            <a:r>
              <a:rPr lang="pl-PL" altLang="pl-PL" dirty="0" smtClean="0">
                <a:solidFill>
                  <a:srgbClr val="008000"/>
                </a:solidFill>
              </a:rPr>
              <a:t> </a:t>
            </a:r>
            <a:r>
              <a:rPr lang="pl-PL" altLang="pl-PL" dirty="0" err="1" smtClean="0">
                <a:solidFill>
                  <a:srgbClr val="008000"/>
                </a:solidFill>
              </a:rPr>
              <a:t>work</a:t>
            </a:r>
            <a:r>
              <a:rPr lang="pl-PL" altLang="pl-PL" dirty="0" smtClean="0">
                <a:solidFill>
                  <a:srgbClr val="008000"/>
                </a:solidFill>
              </a:rPr>
              <a:t> for </a:t>
            </a:r>
            <a:r>
              <a:rPr lang="pl-PL" altLang="pl-PL" dirty="0" err="1" smtClean="0">
                <a:solidFill>
                  <a:srgbClr val="008000"/>
                </a:solidFill>
              </a:rPr>
              <a:t>many</a:t>
            </a:r>
            <a:r>
              <a:rPr lang="pl-PL" altLang="pl-PL" dirty="0" smtClean="0">
                <a:solidFill>
                  <a:srgbClr val="008000"/>
                </a:solidFill>
              </a:rPr>
              <a:t> </a:t>
            </a:r>
            <a:r>
              <a:rPr lang="pl-PL" altLang="pl-PL" dirty="0" err="1" smtClean="0">
                <a:solidFill>
                  <a:srgbClr val="008000"/>
                </a:solidFill>
              </a:rPr>
              <a:t>years</a:t>
            </a:r>
            <a:endParaRPr lang="pl-PL" altLang="pl-PL" dirty="0" smtClean="0">
              <a:solidFill>
                <a:srgbClr val="008000"/>
              </a:solidFill>
            </a:endParaRPr>
          </a:p>
          <a:p>
            <a:pPr lvl="1"/>
            <a:r>
              <a:rPr lang="pl-PL" altLang="pl-PL" dirty="0" err="1"/>
              <a:t>m</a:t>
            </a:r>
            <a:r>
              <a:rPr lang="pl-PL" altLang="pl-PL" dirty="0" err="1" smtClean="0"/>
              <a:t>odular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construction</a:t>
            </a:r>
            <a:r>
              <a:rPr lang="pl-PL" altLang="pl-PL" dirty="0" smtClean="0"/>
              <a:t>, </a:t>
            </a:r>
            <a:r>
              <a:rPr lang="pl-PL" altLang="pl-PL" dirty="0" err="1" smtClean="0"/>
              <a:t>modernised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year</a:t>
            </a:r>
            <a:r>
              <a:rPr lang="pl-PL" altLang="pl-PL" dirty="0" smtClean="0"/>
              <a:t> by </a:t>
            </a:r>
            <a:r>
              <a:rPr lang="pl-PL" altLang="pl-PL" dirty="0" err="1" smtClean="0"/>
              <a:t>year</a:t>
            </a:r>
            <a:endParaRPr lang="pl-PL" altLang="pl-PL" dirty="0" smtClean="0"/>
          </a:p>
          <a:p>
            <a:r>
              <a:rPr lang="pl-PL" altLang="pl-PL" dirty="0" err="1" smtClean="0">
                <a:solidFill>
                  <a:srgbClr val="FF0000"/>
                </a:solidFill>
              </a:rPr>
              <a:t>Auxiliary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equipment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needs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serious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upgrade</a:t>
            </a:r>
            <a:endParaRPr lang="pl-PL" altLang="pl-PL" dirty="0" smtClean="0">
              <a:solidFill>
                <a:srgbClr val="FF0000"/>
              </a:solidFill>
            </a:endParaRPr>
          </a:p>
          <a:p>
            <a:pPr lvl="1"/>
            <a:r>
              <a:rPr lang="pl-PL" altLang="pl-PL" dirty="0" smtClean="0"/>
              <a:t>neutron </a:t>
            </a:r>
            <a:r>
              <a:rPr lang="pl-PL" altLang="pl-PL" dirty="0" err="1" smtClean="0"/>
              <a:t>beams</a:t>
            </a:r>
            <a:r>
              <a:rPr lang="pl-PL" altLang="pl-PL" dirty="0" smtClean="0"/>
              <a:t> (</a:t>
            </a:r>
            <a:r>
              <a:rPr lang="pl-PL" altLang="pl-PL" dirty="0" err="1" smtClean="0"/>
              <a:t>spectrometers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etc</a:t>
            </a:r>
            <a:r>
              <a:rPr lang="pl-PL" altLang="pl-PL" dirty="0" smtClean="0"/>
              <a:t>)</a:t>
            </a:r>
          </a:p>
          <a:p>
            <a:pPr lvl="1"/>
            <a:r>
              <a:rPr lang="pl-PL" altLang="pl-PL" dirty="0" err="1" smtClean="0"/>
              <a:t>material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analysis</a:t>
            </a:r>
            <a:r>
              <a:rPr lang="pl-PL" altLang="pl-PL" dirty="0" smtClean="0"/>
              <a:t> (tandem etc.)</a:t>
            </a:r>
          </a:p>
          <a:p>
            <a:pPr lvl="1"/>
            <a:r>
              <a:rPr lang="pl-PL" altLang="pl-PL" dirty="0" smtClean="0"/>
              <a:t>…</a:t>
            </a:r>
          </a:p>
          <a:p>
            <a:pPr>
              <a:buFont typeface="Symbol" pitchFamily="18" charset="2"/>
              <a:buNone/>
            </a:pPr>
            <a:r>
              <a:rPr lang="pl-PL" altLang="pl-PL" sz="3200" dirty="0" smtClean="0">
                <a:solidFill>
                  <a:srgbClr val="000066"/>
                </a:solidFill>
              </a:rPr>
              <a:t>The </a:t>
            </a:r>
            <a:r>
              <a:rPr lang="pl-PL" altLang="pl-PL" sz="3200" dirty="0" err="1">
                <a:solidFill>
                  <a:srgbClr val="000066"/>
                </a:solidFill>
              </a:rPr>
              <a:t>p</a:t>
            </a:r>
            <a:r>
              <a:rPr lang="pl-PL" altLang="pl-PL" sz="3200" dirty="0" err="1" smtClean="0">
                <a:solidFill>
                  <a:srgbClr val="000066"/>
                </a:solidFill>
              </a:rPr>
              <a:t>roject</a:t>
            </a:r>
            <a:r>
              <a:rPr lang="pl-PL" altLang="pl-PL" sz="3200" dirty="0" smtClean="0">
                <a:solidFill>
                  <a:srgbClr val="000066"/>
                </a:solidFill>
              </a:rPr>
              <a:t> </a:t>
            </a:r>
            <a:r>
              <a:rPr lang="pl-PL" altLang="pl-PL" sz="3200" dirty="0" err="1" smtClean="0">
                <a:solidFill>
                  <a:srgbClr val="000066"/>
                </a:solidFill>
              </a:rPr>
              <a:t>is</a:t>
            </a:r>
            <a:r>
              <a:rPr lang="pl-PL" altLang="pl-PL" sz="3200" dirty="0" smtClean="0">
                <a:solidFill>
                  <a:srgbClr val="000066"/>
                </a:solidFill>
              </a:rPr>
              <a:t> </a:t>
            </a:r>
            <a:r>
              <a:rPr lang="pl-PL" altLang="pl-PL" sz="3200" dirty="0" err="1" smtClean="0">
                <a:solidFill>
                  <a:srgbClr val="000066"/>
                </a:solidFill>
              </a:rPr>
              <a:t>called</a:t>
            </a:r>
            <a:r>
              <a:rPr lang="pl-PL" altLang="pl-PL" sz="3200" dirty="0" smtClean="0">
                <a:solidFill>
                  <a:srgbClr val="000066"/>
                </a:solidFill>
              </a:rPr>
              <a:t> „NLEJ”:</a:t>
            </a:r>
          </a:p>
          <a:p>
            <a:pPr>
              <a:buFont typeface="Symbol" pitchFamily="18" charset="2"/>
              <a:buNone/>
            </a:pPr>
            <a:r>
              <a:rPr lang="pl-PL" altLang="pl-PL" sz="3200" dirty="0" err="1" smtClean="0">
                <a:solidFill>
                  <a:srgbClr val="000066"/>
                </a:solidFill>
              </a:rPr>
              <a:t>National</a:t>
            </a:r>
            <a:r>
              <a:rPr lang="pl-PL" altLang="pl-PL" sz="3200" dirty="0" smtClean="0">
                <a:solidFill>
                  <a:srgbClr val="000066"/>
                </a:solidFill>
              </a:rPr>
              <a:t> </a:t>
            </a:r>
            <a:r>
              <a:rPr lang="pl-PL" altLang="pl-PL" sz="3200" dirty="0" err="1">
                <a:solidFill>
                  <a:srgbClr val="000066"/>
                </a:solidFill>
              </a:rPr>
              <a:t>Laboratory</a:t>
            </a:r>
            <a:r>
              <a:rPr lang="pl-PL" altLang="pl-PL" sz="3200" dirty="0">
                <a:solidFill>
                  <a:srgbClr val="000066"/>
                </a:solidFill>
              </a:rPr>
              <a:t> for </a:t>
            </a:r>
            <a:r>
              <a:rPr lang="pl-PL" altLang="pl-PL" sz="3200" dirty="0" err="1">
                <a:solidFill>
                  <a:srgbClr val="000066"/>
                </a:solidFill>
              </a:rPr>
              <a:t>Nuclear</a:t>
            </a:r>
            <a:r>
              <a:rPr lang="pl-PL" altLang="pl-PL" sz="3200" dirty="0">
                <a:solidFill>
                  <a:srgbClr val="000066"/>
                </a:solidFill>
              </a:rPr>
              <a:t> </a:t>
            </a:r>
            <a:r>
              <a:rPr lang="pl-PL" altLang="pl-PL" sz="3200" dirty="0" err="1">
                <a:solidFill>
                  <a:srgbClr val="000066"/>
                </a:solidFill>
              </a:rPr>
              <a:t>Research</a:t>
            </a:r>
            <a:endParaRPr lang="pl-PL" altLang="pl-PL" sz="3200" dirty="0">
              <a:solidFill>
                <a:srgbClr val="000066"/>
              </a:solidFill>
            </a:endParaRPr>
          </a:p>
          <a:p>
            <a:r>
              <a:rPr lang="pl-PL" altLang="pl-PL" dirty="0" smtClean="0">
                <a:solidFill>
                  <a:srgbClr val="008000"/>
                </a:solidFill>
              </a:rPr>
              <a:t>Status</a:t>
            </a:r>
            <a:r>
              <a:rPr lang="pl-PL" altLang="pl-PL" dirty="0">
                <a:solidFill>
                  <a:srgbClr val="008000"/>
                </a:solidFill>
              </a:rPr>
              <a:t>:</a:t>
            </a:r>
          </a:p>
          <a:p>
            <a:pPr lvl="1"/>
            <a:r>
              <a:rPr lang="pl-PL" altLang="pl-PL" dirty="0">
                <a:solidFill>
                  <a:srgbClr val="008000"/>
                </a:solidFill>
              </a:rPr>
              <a:t>@ </a:t>
            </a:r>
            <a:r>
              <a:rPr lang="pl-PL" altLang="pl-PL" dirty="0" err="1">
                <a:solidFill>
                  <a:srgbClr val="008000"/>
                </a:solidFill>
              </a:rPr>
              <a:t>Polish</a:t>
            </a:r>
            <a:r>
              <a:rPr lang="pl-PL" altLang="pl-PL" dirty="0">
                <a:solidFill>
                  <a:srgbClr val="008000"/>
                </a:solidFill>
              </a:rPr>
              <a:t> </a:t>
            </a:r>
            <a:r>
              <a:rPr lang="pl-PL" altLang="pl-PL" dirty="0" err="1">
                <a:solidFill>
                  <a:srgbClr val="008000"/>
                </a:solidFill>
              </a:rPr>
              <a:t>Roadmap</a:t>
            </a:r>
            <a:r>
              <a:rPr lang="pl-PL" altLang="pl-PL" dirty="0">
                <a:solidFill>
                  <a:srgbClr val="008000"/>
                </a:solidFill>
              </a:rPr>
              <a:t> of </a:t>
            </a:r>
            <a:r>
              <a:rPr lang="pl-PL" altLang="pl-PL" dirty="0" err="1">
                <a:solidFill>
                  <a:srgbClr val="008000"/>
                </a:solidFill>
              </a:rPr>
              <a:t>Research</a:t>
            </a:r>
            <a:r>
              <a:rPr lang="pl-PL" altLang="pl-PL" dirty="0">
                <a:solidFill>
                  <a:srgbClr val="008000"/>
                </a:solidFill>
              </a:rPr>
              <a:t> </a:t>
            </a:r>
            <a:r>
              <a:rPr lang="pl-PL" altLang="pl-PL" dirty="0" err="1" smtClean="0">
                <a:solidFill>
                  <a:srgbClr val="008000"/>
                </a:solidFill>
              </a:rPr>
              <a:t>Infrastructures</a:t>
            </a:r>
            <a:endParaRPr lang="pl-PL" altLang="pl-PL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6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ymbol zastępczy daty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pl-PL" dirty="0">
                <a:solidFill>
                  <a:schemeClr val="accent2"/>
                </a:solidFill>
              </a:rPr>
              <a:t>Narodowe Centrum Badań </a:t>
            </a:r>
            <a:r>
              <a:rPr lang="pl-PL" altLang="pl-PL" dirty="0" err="1">
                <a:solidFill>
                  <a:schemeClr val="accent2"/>
                </a:solidFill>
              </a:rPr>
              <a:t>Jądrowcyh</a:t>
            </a:r>
            <a:endParaRPr lang="en-US" altLang="pl-PL" dirty="0">
              <a:solidFill>
                <a:schemeClr val="accent2"/>
              </a:solidFill>
            </a:endParaRPr>
          </a:p>
        </p:txBody>
      </p:sp>
      <p:sp>
        <p:nvSpPr>
          <p:cNvPr id="13315" name="Symbol zastępczy stopki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pl-PL">
                <a:solidFill>
                  <a:schemeClr val="accent2"/>
                </a:solidFill>
              </a:rPr>
              <a:t>Grzegorz Wrochna</a:t>
            </a:r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188913"/>
            <a:ext cx="7921625" cy="631825"/>
          </a:xfrm>
        </p:spPr>
        <p:txBody>
          <a:bodyPr/>
          <a:lstStyle/>
          <a:p>
            <a:pPr eaLnBrk="1" hangingPunct="1"/>
            <a:r>
              <a:rPr lang="pl-PL" altLang="en-US" sz="3600" dirty="0" smtClean="0">
                <a:solidFill>
                  <a:schemeClr val="bg1"/>
                </a:solidFill>
              </a:rPr>
              <a:t>POLATOM </a:t>
            </a:r>
            <a:r>
              <a:rPr lang="pl-PL" altLang="en-US" sz="3600" dirty="0" err="1" smtClean="0">
                <a:solidFill>
                  <a:schemeClr val="bg1"/>
                </a:solidFill>
              </a:rPr>
              <a:t>radioisotope</a:t>
            </a:r>
            <a:r>
              <a:rPr lang="pl-PL" altLang="en-US" sz="3600" dirty="0" smtClean="0">
                <a:solidFill>
                  <a:schemeClr val="bg1"/>
                </a:solidFill>
              </a:rPr>
              <a:t> </a:t>
            </a:r>
            <a:r>
              <a:rPr lang="pl-PL" altLang="en-US" sz="3600" dirty="0" err="1" smtClean="0">
                <a:solidFill>
                  <a:schemeClr val="bg1"/>
                </a:solidFill>
              </a:rPr>
              <a:t>centre</a:t>
            </a:r>
            <a:endParaRPr lang="en-GB" altLang="en-US" sz="3600" dirty="0" smtClean="0">
              <a:solidFill>
                <a:schemeClr val="bg1"/>
              </a:solidFill>
            </a:endParaRPr>
          </a:p>
        </p:txBody>
      </p:sp>
      <p:sp>
        <p:nvSpPr>
          <p:cNvPr id="133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716463" y="1081088"/>
            <a:ext cx="4357117" cy="2203450"/>
          </a:xfrm>
        </p:spPr>
        <p:txBody>
          <a:bodyPr/>
          <a:lstStyle/>
          <a:p>
            <a:pPr marL="273050" indent="-273050" eaLnBrk="1" hangingPunct="1"/>
            <a:r>
              <a:rPr lang="pl-PL" altLang="en-US" sz="2400" dirty="0" err="1" smtClean="0">
                <a:solidFill>
                  <a:schemeClr val="accent1"/>
                </a:solidFill>
              </a:rPr>
              <a:t>Research</a:t>
            </a:r>
            <a:r>
              <a:rPr lang="pl-PL" altLang="en-US" sz="2400" dirty="0" smtClean="0">
                <a:solidFill>
                  <a:schemeClr val="accent1"/>
                </a:solidFill>
              </a:rPr>
              <a:t> on </a:t>
            </a:r>
            <a:r>
              <a:rPr lang="pl-PL" altLang="en-US" sz="2400" dirty="0" err="1" smtClean="0">
                <a:solidFill>
                  <a:schemeClr val="accent1"/>
                </a:solidFill>
              </a:rPr>
              <a:t>production</a:t>
            </a:r>
            <a:r>
              <a:rPr lang="pl-PL" altLang="en-US" sz="2400" dirty="0" smtClean="0">
                <a:solidFill>
                  <a:schemeClr val="accent1"/>
                </a:solidFill>
              </a:rPr>
              <a:t> </a:t>
            </a:r>
            <a:r>
              <a:rPr lang="pl-PL" altLang="en-US" sz="2400" dirty="0" err="1" smtClean="0">
                <a:solidFill>
                  <a:schemeClr val="accent1"/>
                </a:solidFill>
              </a:rPr>
              <a:t>methods</a:t>
            </a:r>
            <a:r>
              <a:rPr lang="pl-PL" altLang="en-US" sz="2400" dirty="0" smtClean="0">
                <a:solidFill>
                  <a:schemeClr val="accent1"/>
                </a:solidFill>
              </a:rPr>
              <a:t> and </a:t>
            </a:r>
            <a:r>
              <a:rPr lang="pl-PL" altLang="en-US" sz="2400" dirty="0" err="1" smtClean="0">
                <a:solidFill>
                  <a:schemeClr val="accent1"/>
                </a:solidFill>
              </a:rPr>
              <a:t>medical</a:t>
            </a:r>
            <a:r>
              <a:rPr lang="pl-PL" altLang="en-US" sz="2400" dirty="0" smtClean="0">
                <a:solidFill>
                  <a:schemeClr val="accent1"/>
                </a:solidFill>
              </a:rPr>
              <a:t> </a:t>
            </a:r>
            <a:r>
              <a:rPr lang="pl-PL" altLang="en-US" sz="2400" dirty="0" err="1" smtClean="0">
                <a:solidFill>
                  <a:schemeClr val="accent1"/>
                </a:solidFill>
              </a:rPr>
              <a:t>applications</a:t>
            </a:r>
            <a:endParaRPr lang="pl-PL" altLang="en-US" sz="2400" dirty="0" smtClean="0">
              <a:solidFill>
                <a:schemeClr val="accent1"/>
              </a:solidFill>
            </a:endParaRPr>
          </a:p>
          <a:p>
            <a:pPr marL="273050" indent="-273050" eaLnBrk="1" hangingPunct="1"/>
            <a:r>
              <a:rPr lang="pl-PL" altLang="en-US" sz="2400" dirty="0" err="1" smtClean="0">
                <a:solidFill>
                  <a:schemeClr val="bg1"/>
                </a:solidFill>
              </a:rPr>
              <a:t>Production</a:t>
            </a:r>
            <a:r>
              <a:rPr lang="pl-PL" altLang="en-US" sz="2400" dirty="0" smtClean="0">
                <a:solidFill>
                  <a:schemeClr val="bg1"/>
                </a:solidFill>
              </a:rPr>
              <a:t>: ~80 products to 78 </a:t>
            </a:r>
            <a:r>
              <a:rPr lang="pl-PL" altLang="en-US" sz="2400" dirty="0" err="1" smtClean="0">
                <a:solidFill>
                  <a:schemeClr val="bg1"/>
                </a:solidFill>
              </a:rPr>
              <a:t>countries</a:t>
            </a:r>
            <a:endParaRPr lang="pl-PL" altLang="en-US" sz="2400" dirty="0" smtClean="0">
              <a:solidFill>
                <a:schemeClr val="accent1"/>
              </a:solidFill>
            </a:endParaRPr>
          </a:p>
        </p:txBody>
      </p:sp>
      <p:pic>
        <p:nvPicPr>
          <p:cNvPr id="13319" name="Picture 10" descr="NCBJ - Ośrodek Radioizotopów POLAT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81075"/>
            <a:ext cx="4465638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12" descr="tektroty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284538"/>
            <a:ext cx="4246562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4097338"/>
            <a:ext cx="2772308" cy="228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Text Box 13"/>
          <p:cNvSpPr txBox="1">
            <a:spLocks noChangeArrowheads="1"/>
          </p:cNvSpPr>
          <p:nvPr/>
        </p:nvSpPr>
        <p:spPr bwMode="auto">
          <a:xfrm rot="16200000">
            <a:off x="2188537" y="4884086"/>
            <a:ext cx="24609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pl-PL" altLang="pl-PL" sz="2000" b="1" dirty="0" smtClean="0">
                <a:solidFill>
                  <a:srgbClr val="FFCC00"/>
                </a:solidFill>
              </a:rPr>
              <a:t>Lab for </a:t>
            </a:r>
            <a:r>
              <a:rPr lang="pl-PL" altLang="pl-PL" sz="2000" b="1" dirty="0" err="1" smtClean="0">
                <a:solidFill>
                  <a:srgbClr val="FFCC00"/>
                </a:solidFill>
              </a:rPr>
              <a:t>preclinical</a:t>
            </a:r>
            <a:r>
              <a:rPr lang="pl-PL" altLang="pl-PL" sz="2000" b="1" dirty="0" smtClean="0">
                <a:solidFill>
                  <a:srgbClr val="FFCC00"/>
                </a:solidFill>
              </a:rPr>
              <a:t> </a:t>
            </a:r>
          </a:p>
          <a:p>
            <a:pPr eaLnBrk="1" hangingPunct="1"/>
            <a:r>
              <a:rPr lang="pl-PL" altLang="pl-PL" sz="2000" b="1" dirty="0" err="1" smtClean="0">
                <a:solidFill>
                  <a:srgbClr val="FFCC00"/>
                </a:solidFill>
              </a:rPr>
              <a:t>tests</a:t>
            </a:r>
            <a:r>
              <a:rPr lang="pl-PL" altLang="pl-PL" sz="2000" b="1" dirty="0" smtClean="0">
                <a:solidFill>
                  <a:srgbClr val="FFCC00"/>
                </a:solidFill>
              </a:rPr>
              <a:t> with </a:t>
            </a:r>
            <a:r>
              <a:rPr lang="pl-PL" altLang="pl-PL" sz="2000" b="1" dirty="0" err="1" smtClean="0">
                <a:solidFill>
                  <a:srgbClr val="FFCC00"/>
                </a:solidFill>
              </a:rPr>
              <a:t>animals</a:t>
            </a:r>
            <a:endParaRPr lang="en-GB" altLang="pl-PL" sz="2000" b="1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62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136525" y="971550"/>
            <a:ext cx="5387975" cy="5332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5640388" y="971550"/>
            <a:ext cx="3324225" cy="5332413"/>
          </a:xfrm>
          <a:prstGeom prst="rect">
            <a:avLst/>
          </a:prstGeom>
          <a:solidFill>
            <a:srgbClr val="AFD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Symbol" pitchFamily="18" charset="2"/>
              <a:buChar char="·"/>
              <a:defRPr sz="2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○"/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Symbol" pitchFamily="18" charset="2"/>
              <a:buChar char="-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en-US" sz="1400" b="0" smtClean="0">
                <a:solidFill>
                  <a:schemeClr val="accent2"/>
                </a:solidFill>
              </a:rPr>
              <a:t>National Centre for Nuclear Research</a:t>
            </a:r>
            <a:endParaRPr lang="en-US" altLang="en-US" sz="1400" b="0" smtClean="0">
              <a:solidFill>
                <a:schemeClr val="accent2"/>
              </a:solidFill>
            </a:endParaRPr>
          </a:p>
        </p:txBody>
      </p:sp>
      <p:sp>
        <p:nvSpPr>
          <p:cNvPr id="3077" name="Rectangle 4"/>
          <p:cNvSpPr>
            <a:spLocks noGrp="1" noChangeArrowheads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Symbol" pitchFamily="18" charset="2"/>
              <a:buChar char="·"/>
              <a:defRPr sz="2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○"/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Symbol" pitchFamily="18" charset="2"/>
              <a:buChar char="-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en-US" sz="1400" b="0" smtClean="0">
                <a:solidFill>
                  <a:schemeClr val="accent2"/>
                </a:solidFill>
              </a:rPr>
              <a:t>www.ncbj.gov.pl</a:t>
            </a:r>
          </a:p>
        </p:txBody>
      </p:sp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en-US" smtClean="0"/>
              <a:t>Radioisotope products of NC</a:t>
            </a:r>
            <a:r>
              <a:rPr lang="en-US" altLang="en-US" smtClean="0"/>
              <a:t>B</a:t>
            </a:r>
            <a:r>
              <a:rPr lang="pl-PL" altLang="en-US" smtClean="0"/>
              <a:t>J</a:t>
            </a:r>
            <a:endParaRPr lang="en-US" altLang="en-US" smtClean="0"/>
          </a:p>
        </p:txBody>
      </p:sp>
      <p:sp>
        <p:nvSpPr>
          <p:cNvPr id="4" name="pole tekstowe 3"/>
          <p:cNvSpPr txBox="1"/>
          <p:nvPr/>
        </p:nvSpPr>
        <p:spPr>
          <a:xfrm>
            <a:off x="250825" y="1058863"/>
            <a:ext cx="5122863" cy="615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accent6"/>
                </a:solidFill>
                <a:latin typeface="Arial" charset="0"/>
                <a:cs typeface="Arial" charset="0"/>
              </a:rPr>
              <a:t>PRODUCTS FOR NUCLEAR MEDICINE</a:t>
            </a:r>
            <a:endParaRPr lang="pl-PL" sz="1600" dirty="0">
              <a:solidFill>
                <a:schemeClr val="accent6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endParaRPr lang="pl-PL" dirty="0">
              <a:latin typeface="Arial" charset="0"/>
              <a:cs typeface="Arial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5847280" y="1694514"/>
            <a:ext cx="2910439" cy="4479307"/>
          </a:xfrm>
          <a:prstGeom prst="rect">
            <a:avLst/>
          </a:prstGeom>
          <a:noFill/>
        </p:spPr>
        <p:txBody>
          <a:bodyPr numCol="2" spcCol="72000">
            <a:spAutoFit/>
          </a:bodyPr>
          <a:lstStyle/>
          <a:p>
            <a:pPr fontAlgn="ctr">
              <a:defRPr/>
            </a:pPr>
            <a:r>
              <a:rPr lang="en-US" sz="125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Radiochemicals</a:t>
            </a:r>
            <a:r>
              <a:rPr lang="en-US" sz="1250" b="1" dirty="0">
                <a:solidFill>
                  <a:srgbClr val="FF0000"/>
                </a:solidFill>
                <a:latin typeface="Arial" charset="0"/>
                <a:cs typeface="Arial" charset="0"/>
              </a:rPr>
              <a:t> reagents</a:t>
            </a:r>
            <a:endParaRPr lang="pl-PL" sz="125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fontAlgn="ctr">
              <a:defRPr/>
            </a:pPr>
            <a:endParaRPr lang="pl-PL" sz="125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Antimony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124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Sb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Arsenic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76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As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Barium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131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Ba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Barium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133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Ba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Bromine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82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Br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 err="1">
                <a:latin typeface="Arial Narrow" panose="020B0606020202030204" pitchFamily="34" charset="0"/>
                <a:cs typeface="Arial" charset="0"/>
              </a:rPr>
              <a:t>Cadium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109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Cd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 err="1">
                <a:latin typeface="Arial Narrow" panose="020B0606020202030204" pitchFamily="34" charset="0"/>
                <a:cs typeface="Arial" charset="0"/>
              </a:rPr>
              <a:t>Cadium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115m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CD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 err="1">
                <a:latin typeface="Arial Narrow" panose="020B0606020202030204" pitchFamily="34" charset="0"/>
                <a:cs typeface="Arial" charset="0"/>
              </a:rPr>
              <a:t>Caesium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131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Cs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 err="1">
                <a:latin typeface="Arial Narrow" panose="020B0606020202030204" pitchFamily="34" charset="0"/>
                <a:cs typeface="Arial" charset="0"/>
              </a:rPr>
              <a:t>Caesium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134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Cs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 err="1">
                <a:latin typeface="Arial Narrow" panose="020B0606020202030204" pitchFamily="34" charset="0"/>
                <a:cs typeface="Arial" charset="0"/>
              </a:rPr>
              <a:t>Caesium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137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Cs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Calcium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45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Ca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Chromium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51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Cr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Cobalt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58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Co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Cobalt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60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Co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Copper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64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Cu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Europium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152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Eu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Europium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152+154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Eu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Gold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198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Au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Holmium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166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Ho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Iodine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131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I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Indium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114m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In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Iridium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192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Ir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Iron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55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Fe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Iron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59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Fe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Lanthanum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140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La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Lutetium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177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Lu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Neodymium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147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Nd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Phosphorus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32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P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pl-PL" sz="1250" dirty="0" err="1">
                <a:latin typeface="Arial Narrow" panose="020B0606020202030204" pitchFamily="34" charset="0"/>
                <a:cs typeface="Arial" charset="0"/>
              </a:rPr>
              <a:t>Rhenium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pl-PL" sz="1250" baseline="30000" dirty="0">
                <a:latin typeface="Arial Narrow" panose="020B0606020202030204" pitchFamily="34" charset="0"/>
                <a:cs typeface="Arial" charset="0"/>
              </a:rPr>
              <a:t>186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Re</a:t>
            </a:r>
          </a:p>
          <a:p>
            <a:pPr fontAlgn="ctr">
              <a:defRPr/>
            </a:pPr>
            <a:r>
              <a:rPr lang="pl-PL" sz="1250" dirty="0" err="1">
                <a:latin typeface="Arial Narrow" panose="020B0606020202030204" pitchFamily="34" charset="0"/>
                <a:cs typeface="Arial" charset="0"/>
              </a:rPr>
              <a:t>Rubidium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pl-PL" sz="1250" baseline="30000" dirty="0">
                <a:latin typeface="Arial Narrow" panose="020B0606020202030204" pitchFamily="34" charset="0"/>
                <a:cs typeface="Arial" charset="0"/>
              </a:rPr>
              <a:t>86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RB</a:t>
            </a:r>
          </a:p>
          <a:p>
            <a:pPr fontAlgn="ctr">
              <a:defRPr/>
            </a:pPr>
            <a:r>
              <a:rPr lang="pl-PL" sz="1250" dirty="0" err="1">
                <a:latin typeface="Arial Narrow" panose="020B0606020202030204" pitchFamily="34" charset="0"/>
                <a:cs typeface="Arial" charset="0"/>
              </a:rPr>
              <a:t>Samarium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pl-PL" sz="1250" baseline="30000" dirty="0">
                <a:latin typeface="Arial Narrow" panose="020B0606020202030204" pitchFamily="34" charset="0"/>
                <a:cs typeface="Arial" charset="0"/>
              </a:rPr>
              <a:t>153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Sm</a:t>
            </a: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Scandium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46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Sc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Selenium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75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Se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Silver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110m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Ag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pl-PL" sz="1250" dirty="0" err="1">
                <a:latin typeface="Arial Narrow" panose="020B0606020202030204" pitchFamily="34" charset="0"/>
                <a:cs typeface="Arial" charset="0"/>
              </a:rPr>
              <a:t>Sodium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pl-PL" sz="1250" baseline="30000" dirty="0">
                <a:latin typeface="Arial Narrow" panose="020B0606020202030204" pitchFamily="34" charset="0"/>
                <a:cs typeface="Arial" charset="0"/>
              </a:rPr>
              <a:t>24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Na</a:t>
            </a:r>
          </a:p>
          <a:p>
            <a:pPr fontAlgn="ctr">
              <a:defRPr/>
            </a:pPr>
            <a:r>
              <a:rPr lang="pl-PL" sz="1250" dirty="0" err="1">
                <a:latin typeface="Arial Narrow" panose="020B0606020202030204" pitchFamily="34" charset="0"/>
                <a:cs typeface="Arial" charset="0"/>
              </a:rPr>
              <a:t>Strontium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pl-PL" sz="1250" baseline="30000" dirty="0">
                <a:latin typeface="Arial Narrow" panose="020B0606020202030204" pitchFamily="34" charset="0"/>
                <a:cs typeface="Arial" charset="0"/>
              </a:rPr>
              <a:t>85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Sr</a:t>
            </a:r>
          </a:p>
          <a:p>
            <a:pPr fontAlgn="ctr">
              <a:defRPr/>
            </a:pPr>
            <a:r>
              <a:rPr lang="pl-PL" sz="1250" dirty="0" err="1">
                <a:latin typeface="Arial Narrow" panose="020B0606020202030204" pitchFamily="34" charset="0"/>
                <a:cs typeface="Arial" charset="0"/>
              </a:rPr>
              <a:t>Strontium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pl-PL" sz="1250" baseline="30000" dirty="0">
                <a:latin typeface="Arial Narrow" panose="020B0606020202030204" pitchFamily="34" charset="0"/>
                <a:cs typeface="Arial" charset="0"/>
              </a:rPr>
              <a:t>89</a:t>
            </a:r>
            <a:r>
              <a:rPr lang="pl-PL" sz="1250" dirty="0">
                <a:latin typeface="Arial Narrow" panose="020B0606020202030204" pitchFamily="34" charset="0"/>
                <a:cs typeface="Arial" charset="0"/>
              </a:rPr>
              <a:t>Sr</a:t>
            </a: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Strontium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90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Sr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 err="1">
                <a:latin typeface="Arial Narrow" panose="020B0606020202030204" pitchFamily="34" charset="0"/>
                <a:cs typeface="Arial" charset="0"/>
              </a:rPr>
              <a:t>Sulphur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35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S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Terbium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160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Tb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Thallium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204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TI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Thulium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170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Tm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  <a:p>
            <a:pPr fontAlgn="ctr">
              <a:defRPr/>
            </a:pP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Tin </a:t>
            </a:r>
            <a:r>
              <a:rPr lang="en-US" sz="1250" baseline="30000" dirty="0">
                <a:latin typeface="Arial Narrow" panose="020B0606020202030204" pitchFamily="34" charset="0"/>
                <a:cs typeface="Arial" charset="0"/>
              </a:rPr>
              <a:t>113</a:t>
            </a:r>
            <a:r>
              <a:rPr lang="en-US" sz="1250" dirty="0">
                <a:latin typeface="Arial Narrow" panose="020B0606020202030204" pitchFamily="34" charset="0"/>
                <a:cs typeface="Arial" charset="0"/>
              </a:rPr>
              <a:t>Sn</a:t>
            </a:r>
            <a:endParaRPr lang="pl-PL" sz="1250" dirty="0"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136980" y="1415484"/>
            <a:ext cx="5503423" cy="4889063"/>
          </a:xfrm>
          <a:prstGeom prst="rect">
            <a:avLst/>
          </a:prstGeom>
          <a:noFill/>
        </p:spPr>
        <p:txBody>
          <a:bodyPr numCol="2" spcCol="108000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FF0000"/>
                </a:solidFill>
                <a:latin typeface="Arial" charset="0"/>
                <a:cs typeface="Arial" charset="0"/>
              </a:rPr>
              <a:t>Radiopharmaceuticals</a:t>
            </a:r>
            <a:endParaRPr lang="pl-PL" sz="130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en-US" sz="1300" b="1" dirty="0">
                <a:solidFill>
                  <a:srgbClr val="FF0000"/>
                </a:solidFill>
                <a:latin typeface="Arial" charset="0"/>
                <a:cs typeface="Arial" charset="0"/>
              </a:rPr>
              <a:t>for diagnostic and therapy</a:t>
            </a:r>
            <a:endParaRPr lang="pl-PL" sz="13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MIBG – 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131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I for diagnostic use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MIBG – 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131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I for therapeutic use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MIBG – 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123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I for injection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Sodium iodide, 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Na 131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I for injection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Sodium iodide, 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Na 131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I  capsules for diagnostics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Sodium iodide, 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Na 131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I  capsules for therapy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Sodium orthophosphate, Na</a:t>
            </a:r>
            <a:r>
              <a:rPr lang="en-US" sz="1300" baseline="-25000" dirty="0">
                <a:latin typeface="Arial Narrow" panose="020B0606020202030204" pitchFamily="34" charset="0"/>
                <a:cs typeface="Arial" charset="0"/>
              </a:rPr>
              <a:t>2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H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32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PO</a:t>
            </a:r>
            <a:r>
              <a:rPr lang="en-US" sz="1300" baseline="-25000" dirty="0">
                <a:latin typeface="Arial Narrow" panose="020B0606020202030204" pitchFamily="34" charset="0"/>
                <a:cs typeface="Arial" charset="0"/>
              </a:rPr>
              <a:t>4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 for injection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 err="1">
                <a:latin typeface="Arial Narrow" panose="020B0606020202030204" pitchFamily="34" charset="0"/>
                <a:cs typeface="Arial" charset="0"/>
              </a:rPr>
              <a:t>Hipuran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 – 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131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I for injection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Strontium chloride, 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89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SrCl</a:t>
            </a:r>
            <a:r>
              <a:rPr lang="en-US" sz="1300" baseline="-25000" dirty="0">
                <a:latin typeface="Arial Narrow" panose="020B0606020202030204" pitchFamily="34" charset="0"/>
                <a:cs typeface="Arial" charset="0"/>
              </a:rPr>
              <a:t>2</a:t>
            </a:r>
            <a:endParaRPr lang="pl-PL" sz="1300" baseline="-250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>
              <a:defRPr/>
            </a:pPr>
            <a:r>
              <a:rPr lang="en-US" sz="1300" b="1">
                <a:solidFill>
                  <a:srgbClr val="FF0000"/>
                </a:solidFill>
                <a:latin typeface="Arial" charset="0"/>
                <a:cs typeface="Arial" charset="0"/>
              </a:rPr>
              <a:t>Kits </a:t>
            </a:r>
            <a:r>
              <a:rPr lang="en-US" sz="1300" b="1" dirty="0">
                <a:solidFill>
                  <a:srgbClr val="FF0000"/>
                </a:solidFill>
                <a:latin typeface="Arial" charset="0"/>
                <a:cs typeface="Arial" charset="0"/>
              </a:rPr>
              <a:t>for labelling with </a:t>
            </a:r>
            <a:r>
              <a:rPr lang="en-US" sz="1300" b="1" baseline="30000" dirty="0">
                <a:solidFill>
                  <a:srgbClr val="FF0000"/>
                </a:solidFill>
                <a:latin typeface="Arial" charset="0"/>
                <a:cs typeface="Arial" charset="0"/>
              </a:rPr>
              <a:t>99m</a:t>
            </a:r>
            <a:r>
              <a:rPr lang="en-US" sz="1300" b="1" dirty="0">
                <a:solidFill>
                  <a:srgbClr val="FF0000"/>
                </a:solidFill>
                <a:latin typeface="Arial" charset="0"/>
                <a:cs typeface="Arial" charset="0"/>
              </a:rPr>
              <a:t>Tc</a:t>
            </a:r>
            <a:endParaRPr lang="pl-PL" sz="130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 err="1">
                <a:latin typeface="Arial Narrow" panose="020B0606020202030204" pitchFamily="34" charset="0"/>
                <a:cs typeface="Arial" charset="0"/>
              </a:rPr>
              <a:t>PoltechColloid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, 0,17 mg    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 err="1">
                <a:latin typeface="Arial Narrow" panose="020B0606020202030204" pitchFamily="34" charset="0"/>
                <a:cs typeface="Arial" charset="0"/>
              </a:rPr>
              <a:t>PoltechDMSA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, 1 mg 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 err="1">
                <a:latin typeface="Arial Narrow" panose="020B0606020202030204" pitchFamily="34" charset="0"/>
                <a:cs typeface="Arial" charset="0"/>
              </a:rPr>
              <a:t>PoltechDTPA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, 13,25 mg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 err="1">
                <a:latin typeface="Arial Narrow" panose="020B0606020202030204" pitchFamily="34" charset="0"/>
                <a:cs typeface="Arial" charset="0"/>
              </a:rPr>
              <a:t>PoltechMBrIDA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, 20 mg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 err="1">
                <a:latin typeface="Arial Narrow" panose="020B0606020202030204" pitchFamily="34" charset="0"/>
                <a:cs typeface="Arial" charset="0"/>
              </a:rPr>
              <a:t>PoltechMDP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, 5 mg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 err="1">
                <a:latin typeface="Arial Narrow" panose="020B0606020202030204" pitchFamily="34" charset="0"/>
                <a:cs typeface="Arial" charset="0"/>
              </a:rPr>
              <a:t>PoltechMIBI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, 1 mg 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 err="1">
                <a:latin typeface="Arial Narrow" panose="020B0606020202030204" pitchFamily="34" charset="0"/>
                <a:cs typeface="Arial" charset="0"/>
              </a:rPr>
              <a:t>PoltechRBC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, 14,40 mg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99m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Tc-Tektrotyd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>
              <a:defRPr/>
            </a:pPr>
            <a:r>
              <a:rPr lang="en-US" sz="13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Radiochemicals</a:t>
            </a:r>
            <a:endParaRPr lang="pl-PL" sz="130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en-US" sz="1300" b="1" dirty="0">
                <a:solidFill>
                  <a:srgbClr val="FF0000"/>
                </a:solidFill>
                <a:latin typeface="Arial" charset="0"/>
                <a:cs typeface="Arial" charset="0"/>
              </a:rPr>
              <a:t>(pharmaceutical grade)</a:t>
            </a:r>
            <a:endParaRPr lang="pl-PL" sz="130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Sodium chromate, Na</a:t>
            </a:r>
            <a:r>
              <a:rPr lang="en-US" sz="1300" baseline="-25000" dirty="0">
                <a:latin typeface="Arial Narrow" panose="020B0606020202030204" pitchFamily="34" charset="0"/>
                <a:cs typeface="Arial" charset="0"/>
              </a:rPr>
              <a:t>2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51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CrO</a:t>
            </a:r>
            <a:r>
              <a:rPr lang="en-US" sz="1300" baseline="-25000" dirty="0">
                <a:latin typeface="Arial Narrow" panose="020B0606020202030204" pitchFamily="34" charset="0"/>
                <a:cs typeface="Arial" charset="0"/>
              </a:rPr>
              <a:t>4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 for injection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64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CuCl</a:t>
            </a:r>
            <a:r>
              <a:rPr lang="en-US" sz="1300" baseline="-25000" dirty="0">
                <a:latin typeface="Arial Narrow" panose="020B0606020202030204" pitchFamily="34" charset="0"/>
                <a:cs typeface="Arial" charset="0"/>
              </a:rPr>
              <a:t>2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 as cupric (II) chloride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59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Fe as Iron (III) citrate, FeC</a:t>
            </a:r>
            <a:r>
              <a:rPr lang="en-US" sz="1300" baseline="-25000" dirty="0">
                <a:latin typeface="Arial Narrow" panose="020B0606020202030204" pitchFamily="34" charset="0"/>
                <a:cs typeface="Arial" charset="0"/>
              </a:rPr>
              <a:t>6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H</a:t>
            </a:r>
            <a:r>
              <a:rPr lang="en-US" sz="1300" baseline="-25000" dirty="0">
                <a:latin typeface="Arial Narrow" panose="020B0606020202030204" pitchFamily="34" charset="0"/>
                <a:cs typeface="Arial" charset="0"/>
              </a:rPr>
              <a:t>5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O</a:t>
            </a:r>
            <a:r>
              <a:rPr lang="en-US" sz="1300" baseline="-25000" dirty="0">
                <a:latin typeface="Arial Narrow" panose="020B0606020202030204" pitchFamily="34" charset="0"/>
                <a:cs typeface="Arial" charset="0"/>
              </a:rPr>
              <a:t>7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51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Cr as 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51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Cr-EDTA for injection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>
              <a:defRPr/>
            </a:pPr>
            <a:r>
              <a:rPr lang="en-US" sz="1300" dirty="0">
                <a:latin typeface="Arial" charset="0"/>
                <a:cs typeface="Arial" charset="0"/>
              </a:rPr>
              <a:t> </a:t>
            </a:r>
            <a:r>
              <a:rPr lang="pl-PL" sz="13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Precursor</a:t>
            </a:r>
            <a:r>
              <a:rPr lang="en-US" sz="1300" b="1" dirty="0">
                <a:solidFill>
                  <a:srgbClr val="FF0000"/>
                </a:solidFill>
                <a:latin typeface="Arial" charset="0"/>
                <a:cs typeface="Arial" charset="0"/>
              </a:rPr>
              <a:t>s for labelling</a:t>
            </a:r>
            <a:endParaRPr lang="pl-PL" sz="13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 err="1">
                <a:latin typeface="Arial Narrow" panose="020B0606020202030204" pitchFamily="34" charset="0"/>
                <a:cs typeface="Arial" charset="0"/>
              </a:rPr>
              <a:t>LutaPol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dirty="0" err="1">
                <a:latin typeface="Arial Narrow" panose="020B0606020202030204" pitchFamily="34" charset="0"/>
                <a:cs typeface="Arial" charset="0"/>
              </a:rPr>
              <a:t>ItraPol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>
              <a:defRPr/>
            </a:pPr>
            <a:r>
              <a:rPr lang="en-US" sz="1300" dirty="0">
                <a:latin typeface="Arial" charset="0"/>
                <a:cs typeface="Arial" charset="0"/>
              </a:rPr>
              <a:t> </a:t>
            </a:r>
            <a:r>
              <a:rPr lang="en-US" sz="1300" b="1" dirty="0">
                <a:solidFill>
                  <a:srgbClr val="FF0000"/>
                </a:solidFill>
                <a:latin typeface="Arial" charset="0"/>
                <a:cs typeface="Arial" charset="0"/>
              </a:rPr>
              <a:t>Radionuclide generators</a:t>
            </a:r>
            <a:endParaRPr lang="pl-PL" sz="13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pl-PL" sz="1300" baseline="300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1300" baseline="30000" dirty="0">
                <a:latin typeface="Arial Narrow" panose="020B0606020202030204" pitchFamily="34" charset="0"/>
                <a:cs typeface="Arial" charset="0"/>
              </a:rPr>
              <a:t>99</a:t>
            </a:r>
            <a:r>
              <a:rPr lang="pl-PL" sz="1300" dirty="0">
                <a:latin typeface="Arial Narrow" panose="020B0606020202030204" pitchFamily="34" charset="0"/>
                <a:cs typeface="Arial" charset="0"/>
              </a:rPr>
              <a:t>Mo/</a:t>
            </a:r>
            <a:r>
              <a:rPr lang="pl-PL" sz="1300" baseline="30000" dirty="0">
                <a:latin typeface="Arial Narrow" panose="020B0606020202030204" pitchFamily="34" charset="0"/>
                <a:cs typeface="Arial" charset="0"/>
              </a:rPr>
              <a:t>99m</a:t>
            </a:r>
            <a:r>
              <a:rPr lang="pl-PL" sz="1300" dirty="0">
                <a:latin typeface="Arial Narrow" panose="020B0606020202030204" pitchFamily="34" charset="0"/>
                <a:cs typeface="Arial" charset="0"/>
              </a:rPr>
              <a:t>Tc 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generator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188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W/</a:t>
            </a:r>
            <a:r>
              <a:rPr lang="en-US" sz="1300" baseline="30000" dirty="0">
                <a:latin typeface="Arial Narrow" panose="020B0606020202030204" pitchFamily="34" charset="0"/>
                <a:cs typeface="Arial" charset="0"/>
              </a:rPr>
              <a:t>188</a:t>
            </a:r>
            <a:r>
              <a:rPr lang="en-US" sz="1300" dirty="0">
                <a:latin typeface="Arial Narrow" panose="020B0606020202030204" pitchFamily="34" charset="0"/>
                <a:cs typeface="Arial" charset="0"/>
              </a:rPr>
              <a:t>Re generator</a:t>
            </a: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pl-PL" sz="1300" dirty="0">
              <a:latin typeface="Arial Narrow" panose="020B0606020202030204" pitchFamily="34" charset="0"/>
              <a:cs typeface="Arial" charset="0"/>
            </a:endParaRPr>
          </a:p>
          <a:p>
            <a:pPr>
              <a:defRPr/>
            </a:pPr>
            <a:r>
              <a:rPr lang="en-US" sz="1300" b="1" dirty="0">
                <a:solidFill>
                  <a:srgbClr val="FF0000"/>
                </a:solidFill>
                <a:latin typeface="Arial" charset="0"/>
                <a:cs typeface="Arial" charset="0"/>
              </a:rPr>
              <a:t>Accessories for </a:t>
            </a:r>
            <a:r>
              <a:rPr lang="pl-PL" sz="13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Nuclear</a:t>
            </a:r>
            <a:r>
              <a:rPr lang="pl-PL" sz="13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pl-PL" sz="13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Medicine</a:t>
            </a:r>
            <a:r>
              <a:rPr lang="pl-PL" sz="13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pl-PL" sz="13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Department</a:t>
            </a:r>
            <a:endParaRPr lang="pl-PL" sz="1300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5707063" y="1039813"/>
            <a:ext cx="3176587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accent6"/>
                </a:solidFill>
                <a:latin typeface="Arial" charset="0"/>
                <a:cs typeface="Arial" charset="0"/>
              </a:rPr>
              <a:t>PRODUCTS FOR RESEARCH</a:t>
            </a:r>
            <a:endParaRPr lang="pl-PL" sz="1600" b="1" dirty="0">
              <a:solidFill>
                <a:schemeClr val="accent6"/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en-US" sz="1600" b="1" dirty="0">
                <a:solidFill>
                  <a:schemeClr val="accent6"/>
                </a:solidFill>
                <a:latin typeface="Arial" charset="0"/>
                <a:cs typeface="Arial" charset="0"/>
              </a:rPr>
              <a:t>AND DEVELOPMENT</a:t>
            </a:r>
            <a:endParaRPr lang="pl-PL" sz="1600" dirty="0">
              <a:solidFill>
                <a:schemeClr val="accent6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endParaRPr lang="pl-PL" dirty="0">
              <a:latin typeface="Arial" charset="0"/>
              <a:cs typeface="Arial" charset="0"/>
            </a:endParaRPr>
          </a:p>
        </p:txBody>
      </p:sp>
      <p:pic>
        <p:nvPicPr>
          <p:cNvPr id="3084" name="Picture 9" descr="POLATOM-E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5589588"/>
            <a:ext cx="26273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955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ymbol zastępczy daty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pl-PL" dirty="0" err="1" smtClean="0"/>
              <a:t>Nuclear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research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projects</a:t>
            </a:r>
            <a:r>
              <a:rPr lang="pl-PL" altLang="pl-PL" dirty="0" smtClean="0"/>
              <a:t> in Poland</a:t>
            </a:r>
            <a:endParaRPr lang="en-US" altLang="pl-PL" dirty="0"/>
          </a:p>
        </p:txBody>
      </p:sp>
      <p:sp>
        <p:nvSpPr>
          <p:cNvPr id="17411" name="Symbol zastępczy stopki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pl-PL">
                <a:solidFill>
                  <a:schemeClr val="accent2"/>
                </a:solidFill>
              </a:rPr>
              <a:t>Grzegorz Wrochna</a:t>
            </a: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pl-PL" dirty="0" err="1" smtClean="0"/>
              <a:t>Itrapol</a:t>
            </a:r>
            <a:r>
              <a:rPr lang="pl-PL" altLang="pl-PL" dirty="0" smtClean="0"/>
              <a:t> (</a:t>
            </a:r>
            <a:r>
              <a:rPr lang="pl-PL" altLang="pl-PL" baseline="30000" dirty="0" smtClean="0"/>
              <a:t>90</a:t>
            </a:r>
            <a:r>
              <a:rPr lang="pl-PL" altLang="pl-PL" dirty="0" smtClean="0"/>
              <a:t>Y) &amp; </a:t>
            </a:r>
            <a:r>
              <a:rPr lang="pl-PL" altLang="pl-PL" dirty="0" err="1" smtClean="0"/>
              <a:t>Lutapol</a:t>
            </a:r>
            <a:r>
              <a:rPr lang="pl-PL" altLang="pl-PL" dirty="0" smtClean="0"/>
              <a:t> (</a:t>
            </a:r>
            <a:r>
              <a:rPr lang="pl-PL" altLang="pl-PL" baseline="30000" dirty="0" smtClean="0"/>
              <a:t>177</a:t>
            </a:r>
            <a:r>
              <a:rPr lang="pl-PL" altLang="pl-PL" dirty="0" smtClean="0"/>
              <a:t>Lu)</a:t>
            </a:r>
            <a:endParaRPr lang="en-GB" altLang="pl-PL" dirty="0" smtClean="0"/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916224"/>
            <a:ext cx="7457169" cy="511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3134210" cy="2494444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2300460" y="6005319"/>
            <a:ext cx="684354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pl-PL" altLang="pl-PL" sz="2000" b="1" dirty="0" smtClean="0">
                <a:solidFill>
                  <a:srgbClr val="FFFF00"/>
                </a:solidFill>
              </a:rPr>
              <a:t>9.2014 </a:t>
            </a:r>
            <a:r>
              <a:rPr lang="pl-PL" altLang="pl-PL" sz="2000" b="1" dirty="0" smtClean="0">
                <a:solidFill>
                  <a:schemeClr val="accent2"/>
                </a:solidFill>
              </a:rPr>
              <a:t>– </a:t>
            </a:r>
            <a:r>
              <a:rPr lang="pl-PL" altLang="pl-PL" sz="2000" b="1" dirty="0" err="1" smtClean="0">
                <a:solidFill>
                  <a:schemeClr val="accent2"/>
                </a:solidFill>
              </a:rPr>
              <a:t>first</a:t>
            </a:r>
            <a:r>
              <a:rPr lang="pl-PL" altLang="pl-PL" sz="2000" b="1" dirty="0" smtClean="0">
                <a:solidFill>
                  <a:schemeClr val="accent2"/>
                </a:solidFill>
              </a:rPr>
              <a:t> </a:t>
            </a:r>
            <a:r>
              <a:rPr lang="pl-PL" altLang="pl-PL" sz="2000" b="1" dirty="0" err="1" smtClean="0">
                <a:solidFill>
                  <a:schemeClr val="accent2"/>
                </a:solidFill>
              </a:rPr>
              <a:t>ever</a:t>
            </a:r>
            <a:r>
              <a:rPr lang="pl-PL" altLang="pl-PL" sz="2000" b="1" dirty="0" smtClean="0">
                <a:solidFill>
                  <a:schemeClr val="accent2"/>
                </a:solidFill>
              </a:rPr>
              <a:t> </a:t>
            </a:r>
            <a:r>
              <a:rPr lang="pl-PL" altLang="pl-PL" sz="2000" b="1" dirty="0" err="1" smtClean="0">
                <a:solidFill>
                  <a:schemeClr val="accent2"/>
                </a:solidFill>
              </a:rPr>
              <a:t>registration</a:t>
            </a:r>
            <a:r>
              <a:rPr lang="pl-PL" altLang="pl-PL" sz="2000" b="1" dirty="0" smtClean="0">
                <a:solidFill>
                  <a:schemeClr val="accent2"/>
                </a:solidFill>
              </a:rPr>
              <a:t> of </a:t>
            </a:r>
            <a:r>
              <a:rPr lang="pl-PL" altLang="pl-PL" sz="2000" b="1" baseline="30000" dirty="0" smtClean="0">
                <a:solidFill>
                  <a:schemeClr val="accent2"/>
                </a:solidFill>
              </a:rPr>
              <a:t>177</a:t>
            </a:r>
            <a:r>
              <a:rPr lang="pl-PL" altLang="pl-PL" sz="2000" b="1" dirty="0" smtClean="0">
                <a:solidFill>
                  <a:schemeClr val="accent2"/>
                </a:solidFill>
              </a:rPr>
              <a:t>Lu </a:t>
            </a:r>
            <a:r>
              <a:rPr lang="pl-PL" altLang="pl-PL" sz="2000" b="1" dirty="0" err="1" smtClean="0">
                <a:solidFill>
                  <a:schemeClr val="accent2"/>
                </a:solidFill>
              </a:rPr>
              <a:t>medical</a:t>
            </a:r>
            <a:r>
              <a:rPr lang="pl-PL" altLang="pl-PL" sz="2000" b="1" dirty="0" smtClean="0">
                <a:solidFill>
                  <a:schemeClr val="accent2"/>
                </a:solidFill>
              </a:rPr>
              <a:t> </a:t>
            </a:r>
            <a:r>
              <a:rPr lang="pl-PL" altLang="pl-PL" sz="2000" b="1" dirty="0" err="1" smtClean="0">
                <a:solidFill>
                  <a:schemeClr val="accent2"/>
                </a:solidFill>
              </a:rPr>
              <a:t>product</a:t>
            </a:r>
            <a:endParaRPr lang="en-GB" altLang="pl-PL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76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Wrochna, NCBJ</a:t>
            </a:r>
          </a:p>
        </p:txBody>
      </p:sp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dirty="0" smtClean="0"/>
              <a:t>Project CERAD (40 mln €)</a:t>
            </a:r>
            <a:endParaRPr lang="en-GB" altLang="pl-PL" dirty="0"/>
          </a:p>
        </p:txBody>
      </p:sp>
      <p:pic>
        <p:nvPicPr>
          <p:cNvPr id="135173" name="Picture 3" descr="IBA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8050"/>
            <a:ext cx="4398963" cy="324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5174" name="Picture 5" descr="cyclotron layuot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19538"/>
            <a:ext cx="3888432" cy="39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3"/>
          <p:cNvSpPr/>
          <p:nvPr/>
        </p:nvSpPr>
        <p:spPr>
          <a:xfrm>
            <a:off x="4356100" y="4221163"/>
            <a:ext cx="4679950" cy="22256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pl-PL" sz="2000" b="1" dirty="0" err="1">
                <a:latin typeface="Calibri" pitchFamily="34" charset="0"/>
              </a:rPr>
              <a:t>Widdening</a:t>
            </a:r>
            <a:r>
              <a:rPr lang="pl-PL" altLang="pl-PL" sz="2000" b="1" dirty="0">
                <a:latin typeface="Calibri" pitchFamily="34" charset="0"/>
              </a:rPr>
              <a:t> the </a:t>
            </a:r>
            <a:r>
              <a:rPr lang="pl-PL" altLang="pl-PL" sz="2000" b="1" dirty="0" err="1">
                <a:latin typeface="Calibri" pitchFamily="34" charset="0"/>
              </a:rPr>
              <a:t>range</a:t>
            </a:r>
            <a:r>
              <a:rPr lang="pl-PL" altLang="pl-PL" sz="2000" b="1" dirty="0">
                <a:latin typeface="Calibri" pitchFamily="34" charset="0"/>
              </a:rPr>
              <a:t> of </a:t>
            </a:r>
            <a:r>
              <a:rPr lang="pl-PL" altLang="pl-PL" sz="2000" b="1" dirty="0" err="1">
                <a:latin typeface="Calibri" pitchFamily="34" charset="0"/>
              </a:rPr>
              <a:t>radionuclides</a:t>
            </a:r>
            <a:r>
              <a:rPr lang="pl-PL" altLang="pl-PL" sz="2000" b="1" dirty="0">
                <a:latin typeface="Calibri" pitchFamily="34" charset="0"/>
              </a:rPr>
              <a:t>:</a:t>
            </a:r>
          </a:p>
          <a:p>
            <a:r>
              <a:rPr lang="pl-PL" altLang="pl-PL" sz="2000" baseline="30000" dirty="0">
                <a:latin typeface="Calibri" pitchFamily="34" charset="0"/>
              </a:rPr>
              <a:t>11</a:t>
            </a:r>
            <a:r>
              <a:rPr lang="pl-PL" altLang="pl-PL" sz="2000" dirty="0">
                <a:latin typeface="Calibri" pitchFamily="34" charset="0"/>
              </a:rPr>
              <a:t>C, </a:t>
            </a:r>
            <a:r>
              <a:rPr lang="pl-PL" altLang="pl-PL" sz="2000" baseline="30000" dirty="0">
                <a:latin typeface="Calibri" pitchFamily="34" charset="0"/>
              </a:rPr>
              <a:t>13</a:t>
            </a:r>
            <a:r>
              <a:rPr lang="pl-PL" altLang="pl-PL" sz="2000" dirty="0">
                <a:latin typeface="Calibri" pitchFamily="34" charset="0"/>
              </a:rPr>
              <a:t>N, </a:t>
            </a:r>
            <a:r>
              <a:rPr lang="pl-PL" altLang="pl-PL" sz="2000" baseline="30000" dirty="0">
                <a:latin typeface="Calibri" pitchFamily="34" charset="0"/>
              </a:rPr>
              <a:t>15</a:t>
            </a:r>
            <a:r>
              <a:rPr lang="pl-PL" altLang="pl-PL" sz="2000" dirty="0">
                <a:latin typeface="Calibri" pitchFamily="34" charset="0"/>
              </a:rPr>
              <a:t>O, </a:t>
            </a:r>
            <a:r>
              <a:rPr lang="pl-PL" altLang="pl-PL" sz="2000" baseline="30000" dirty="0">
                <a:latin typeface="Calibri" pitchFamily="34" charset="0"/>
              </a:rPr>
              <a:t>18</a:t>
            </a:r>
            <a:r>
              <a:rPr lang="pl-PL" altLang="pl-PL" sz="2000" dirty="0">
                <a:latin typeface="Calibri" pitchFamily="34" charset="0"/>
              </a:rPr>
              <a:t>F, </a:t>
            </a:r>
            <a:r>
              <a:rPr lang="pl-PL" altLang="pl-PL" sz="2000" baseline="30000" dirty="0">
                <a:latin typeface="Calibri" pitchFamily="34" charset="0"/>
              </a:rPr>
              <a:t>22</a:t>
            </a:r>
            <a:r>
              <a:rPr lang="pl-PL" altLang="pl-PL" sz="2000" dirty="0">
                <a:latin typeface="Calibri" pitchFamily="34" charset="0"/>
              </a:rPr>
              <a:t>Na, </a:t>
            </a:r>
            <a:r>
              <a:rPr lang="pl-PL" altLang="pl-PL" sz="2000" baseline="30000" dirty="0">
                <a:latin typeface="Calibri" pitchFamily="34" charset="0"/>
              </a:rPr>
              <a:t>44</a:t>
            </a:r>
            <a:r>
              <a:rPr lang="pl-PL" altLang="pl-PL" sz="2000" dirty="0">
                <a:latin typeface="Calibri" pitchFamily="34" charset="0"/>
              </a:rPr>
              <a:t>Sc, </a:t>
            </a:r>
            <a:r>
              <a:rPr lang="pl-PL" altLang="pl-PL" sz="2000" baseline="30000" dirty="0">
                <a:latin typeface="Calibri" pitchFamily="34" charset="0"/>
              </a:rPr>
              <a:t>47</a:t>
            </a:r>
            <a:r>
              <a:rPr lang="pl-PL" altLang="pl-PL" sz="2000" dirty="0">
                <a:latin typeface="Calibri" pitchFamily="34" charset="0"/>
              </a:rPr>
              <a:t>Sc, </a:t>
            </a:r>
            <a:r>
              <a:rPr lang="pl-PL" altLang="pl-PL" sz="2000" baseline="30000" dirty="0">
                <a:latin typeface="Calibri" pitchFamily="34" charset="0"/>
              </a:rPr>
              <a:t>74</a:t>
            </a:r>
            <a:r>
              <a:rPr lang="pl-PL" altLang="pl-PL" sz="2000" dirty="0">
                <a:latin typeface="Calibri" pitchFamily="34" charset="0"/>
              </a:rPr>
              <a:t>As, </a:t>
            </a:r>
            <a:r>
              <a:rPr lang="pl-PL" altLang="pl-PL" sz="2000" baseline="30000" dirty="0">
                <a:latin typeface="Calibri" pitchFamily="34" charset="0"/>
              </a:rPr>
              <a:t>64</a:t>
            </a:r>
            <a:r>
              <a:rPr lang="pl-PL" altLang="pl-PL" sz="2000" dirty="0">
                <a:latin typeface="Calibri" pitchFamily="34" charset="0"/>
              </a:rPr>
              <a:t>Cu, </a:t>
            </a:r>
            <a:r>
              <a:rPr lang="pl-PL" altLang="pl-PL" sz="2000" baseline="30000" dirty="0">
                <a:latin typeface="Calibri" pitchFamily="34" charset="0"/>
              </a:rPr>
              <a:t>67</a:t>
            </a:r>
            <a:r>
              <a:rPr lang="pl-PL" altLang="pl-PL" sz="2000" dirty="0">
                <a:latin typeface="Calibri" pitchFamily="34" charset="0"/>
              </a:rPr>
              <a:t>Cu, </a:t>
            </a:r>
            <a:r>
              <a:rPr lang="pl-PL" altLang="pl-PL" sz="2000" baseline="30000" dirty="0">
                <a:latin typeface="Calibri" pitchFamily="34" charset="0"/>
              </a:rPr>
              <a:t>67</a:t>
            </a:r>
            <a:r>
              <a:rPr lang="pl-PL" altLang="pl-PL" sz="2000" dirty="0">
                <a:latin typeface="Calibri" pitchFamily="34" charset="0"/>
              </a:rPr>
              <a:t>Ga, </a:t>
            </a:r>
            <a:r>
              <a:rPr lang="pl-PL" altLang="pl-PL" sz="2000" baseline="30000" dirty="0">
                <a:latin typeface="Calibri" pitchFamily="34" charset="0"/>
              </a:rPr>
              <a:t>68</a:t>
            </a:r>
            <a:r>
              <a:rPr lang="pl-PL" altLang="pl-PL" sz="2000" dirty="0">
                <a:latin typeface="Calibri" pitchFamily="34" charset="0"/>
              </a:rPr>
              <a:t>Ge,  </a:t>
            </a:r>
            <a:r>
              <a:rPr lang="pl-PL" altLang="pl-PL" sz="2000" baseline="30000" dirty="0">
                <a:latin typeface="Calibri" pitchFamily="34" charset="0"/>
              </a:rPr>
              <a:t>81</a:t>
            </a:r>
            <a:r>
              <a:rPr lang="pl-PL" altLang="pl-PL" sz="2000" dirty="0">
                <a:latin typeface="Calibri" pitchFamily="34" charset="0"/>
              </a:rPr>
              <a:t>Rb, </a:t>
            </a:r>
            <a:r>
              <a:rPr lang="pl-PL" altLang="pl-PL" sz="2000" baseline="30000" dirty="0">
                <a:latin typeface="Calibri" pitchFamily="34" charset="0"/>
              </a:rPr>
              <a:t>82</a:t>
            </a:r>
            <a:r>
              <a:rPr lang="pl-PL" altLang="pl-PL" sz="2000" dirty="0">
                <a:latin typeface="Calibri" pitchFamily="34" charset="0"/>
              </a:rPr>
              <a:t>Sr, </a:t>
            </a:r>
            <a:r>
              <a:rPr lang="pl-PL" altLang="pl-PL" sz="2000" baseline="30000" dirty="0">
                <a:latin typeface="Calibri" pitchFamily="34" charset="0"/>
              </a:rPr>
              <a:t>86</a:t>
            </a:r>
            <a:r>
              <a:rPr lang="pl-PL" altLang="pl-PL" sz="2000" dirty="0">
                <a:latin typeface="Calibri" pitchFamily="34" charset="0"/>
              </a:rPr>
              <a:t>Y, </a:t>
            </a:r>
            <a:r>
              <a:rPr lang="pl-PL" altLang="pl-PL" sz="2000" baseline="30000" dirty="0">
                <a:latin typeface="Calibri" pitchFamily="34" charset="0"/>
              </a:rPr>
              <a:t>89</a:t>
            </a:r>
            <a:r>
              <a:rPr lang="pl-PL" altLang="pl-PL" sz="2000" dirty="0">
                <a:latin typeface="Calibri" pitchFamily="34" charset="0"/>
              </a:rPr>
              <a:t>Zr, </a:t>
            </a:r>
            <a:r>
              <a:rPr lang="pl-PL" altLang="pl-PL" sz="2000" baseline="30000" dirty="0">
                <a:latin typeface="Calibri" pitchFamily="34" charset="0"/>
              </a:rPr>
              <a:t>94m</a:t>
            </a:r>
            <a:r>
              <a:rPr lang="pl-PL" altLang="pl-PL" sz="2000" dirty="0">
                <a:latin typeface="Calibri" pitchFamily="34" charset="0"/>
              </a:rPr>
              <a:t>Tc, </a:t>
            </a:r>
            <a:r>
              <a:rPr lang="pl-PL" altLang="pl-PL" sz="2000" baseline="30000" dirty="0">
                <a:latin typeface="Calibri" pitchFamily="34" charset="0"/>
              </a:rPr>
              <a:t>99m</a:t>
            </a:r>
            <a:r>
              <a:rPr lang="pl-PL" altLang="pl-PL" sz="2000" dirty="0">
                <a:latin typeface="Calibri" pitchFamily="34" charset="0"/>
              </a:rPr>
              <a:t>Tc, </a:t>
            </a:r>
            <a:r>
              <a:rPr lang="pl-PL" altLang="pl-PL" sz="2000" baseline="30000" dirty="0">
                <a:latin typeface="Calibri" pitchFamily="34" charset="0"/>
              </a:rPr>
              <a:t>109</a:t>
            </a:r>
            <a:r>
              <a:rPr lang="pl-PL" altLang="pl-PL" sz="2000" dirty="0">
                <a:latin typeface="Calibri" pitchFamily="34" charset="0"/>
              </a:rPr>
              <a:t>Cd, </a:t>
            </a:r>
            <a:r>
              <a:rPr lang="pl-PL" altLang="pl-PL" sz="2000" baseline="30000" dirty="0">
                <a:latin typeface="Calibri" pitchFamily="34" charset="0"/>
              </a:rPr>
              <a:t>111</a:t>
            </a:r>
            <a:r>
              <a:rPr lang="pl-PL" altLang="pl-PL" sz="2000" dirty="0">
                <a:latin typeface="Calibri" pitchFamily="34" charset="0"/>
              </a:rPr>
              <a:t>In, </a:t>
            </a:r>
            <a:r>
              <a:rPr lang="pl-PL" altLang="pl-PL" sz="2000" baseline="30000" dirty="0">
                <a:latin typeface="Calibri" pitchFamily="34" charset="0"/>
              </a:rPr>
              <a:t>123</a:t>
            </a:r>
            <a:r>
              <a:rPr lang="pl-PL" altLang="pl-PL" sz="2000" dirty="0">
                <a:latin typeface="Calibri" pitchFamily="34" charset="0"/>
              </a:rPr>
              <a:t>I, </a:t>
            </a:r>
            <a:r>
              <a:rPr lang="pl-PL" altLang="pl-PL" sz="2000" baseline="30000" dirty="0">
                <a:latin typeface="Calibri" pitchFamily="34" charset="0"/>
              </a:rPr>
              <a:t>124</a:t>
            </a:r>
            <a:r>
              <a:rPr lang="pl-PL" altLang="pl-PL" sz="2000" dirty="0">
                <a:latin typeface="Calibri" pitchFamily="34" charset="0"/>
              </a:rPr>
              <a:t>I, </a:t>
            </a:r>
            <a:r>
              <a:rPr lang="pl-PL" altLang="pl-PL" sz="2000" baseline="30000" dirty="0">
                <a:latin typeface="Calibri" pitchFamily="34" charset="0"/>
              </a:rPr>
              <a:t>201</a:t>
            </a:r>
            <a:r>
              <a:rPr lang="pl-PL" altLang="pl-PL" sz="2000" dirty="0">
                <a:latin typeface="Calibri" pitchFamily="34" charset="0"/>
              </a:rPr>
              <a:t>Tl, </a:t>
            </a:r>
            <a:r>
              <a:rPr lang="pl-PL" altLang="pl-PL" sz="2000" baseline="30000" dirty="0">
                <a:latin typeface="Calibri" pitchFamily="34" charset="0"/>
              </a:rPr>
              <a:t>211</a:t>
            </a:r>
            <a:r>
              <a:rPr lang="pl-PL" altLang="pl-PL" sz="2000" dirty="0">
                <a:latin typeface="Calibri" pitchFamily="34" charset="0"/>
              </a:rPr>
              <a:t>At, </a:t>
            </a:r>
            <a:r>
              <a:rPr lang="pl-PL" altLang="pl-PL" sz="2000" baseline="30000" dirty="0">
                <a:latin typeface="Calibri" pitchFamily="34" charset="0"/>
              </a:rPr>
              <a:t>225</a:t>
            </a:r>
            <a:r>
              <a:rPr lang="pl-PL" altLang="pl-PL" sz="2000" dirty="0">
                <a:latin typeface="Calibri" pitchFamily="34" charset="0"/>
              </a:rPr>
              <a:t>Ac </a:t>
            </a:r>
          </a:p>
          <a:p>
            <a:r>
              <a:rPr lang="pl-PL" altLang="pl-PL" sz="2000" b="1" dirty="0" err="1">
                <a:latin typeface="Calibri" pitchFamily="34" charset="0"/>
              </a:rPr>
              <a:t>Novel</a:t>
            </a:r>
            <a:r>
              <a:rPr lang="pl-PL" altLang="pl-PL" sz="2000" b="1" dirty="0">
                <a:latin typeface="Calibri" pitchFamily="34" charset="0"/>
              </a:rPr>
              <a:t> </a:t>
            </a:r>
            <a:r>
              <a:rPr lang="pl-PL" altLang="pl-PL" sz="2000" b="1" dirty="0" err="1">
                <a:latin typeface="Calibri" pitchFamily="34" charset="0"/>
              </a:rPr>
              <a:t>imaging</a:t>
            </a:r>
            <a:r>
              <a:rPr lang="pl-PL" altLang="pl-PL" sz="2000" b="1" dirty="0">
                <a:latin typeface="Calibri" pitchFamily="34" charset="0"/>
              </a:rPr>
              <a:t> </a:t>
            </a:r>
            <a:r>
              <a:rPr lang="pl-PL" altLang="pl-PL" sz="2000" b="1" dirty="0" err="1">
                <a:latin typeface="Calibri" pitchFamily="34" charset="0"/>
              </a:rPr>
              <a:t>techniques</a:t>
            </a:r>
            <a:r>
              <a:rPr lang="pl-PL" altLang="pl-PL" sz="2000" b="1" dirty="0">
                <a:latin typeface="Calibri" pitchFamily="34" charset="0"/>
              </a:rPr>
              <a:t>: </a:t>
            </a:r>
            <a:br>
              <a:rPr lang="pl-PL" altLang="pl-PL" sz="2000" b="1" dirty="0">
                <a:latin typeface="Calibri" pitchFamily="34" charset="0"/>
              </a:rPr>
            </a:br>
            <a:r>
              <a:rPr lang="pl-PL" altLang="pl-PL" sz="2000" dirty="0" err="1">
                <a:latin typeface="Calibri" pitchFamily="34" charset="0"/>
              </a:rPr>
              <a:t>Multimodality</a:t>
            </a:r>
            <a:r>
              <a:rPr lang="pl-PL" altLang="pl-PL" sz="2000" dirty="0">
                <a:latin typeface="Calibri" pitchFamily="34" charset="0"/>
              </a:rPr>
              <a:t> </a:t>
            </a:r>
            <a:r>
              <a:rPr lang="pl-PL" altLang="pl-PL" sz="2000" dirty="0" err="1">
                <a:latin typeface="Calibri" pitchFamily="34" charset="0"/>
              </a:rPr>
              <a:t>scanners</a:t>
            </a:r>
            <a:r>
              <a:rPr lang="pl-PL" altLang="pl-PL" sz="2000" dirty="0">
                <a:latin typeface="Calibri" pitchFamily="34" charset="0"/>
              </a:rPr>
              <a:t>, </a:t>
            </a:r>
            <a:r>
              <a:rPr lang="pl-PL" altLang="pl-PL" sz="2000" dirty="0" err="1">
                <a:latin typeface="Calibri" pitchFamily="34" charset="0"/>
              </a:rPr>
              <a:t>chemical</a:t>
            </a:r>
            <a:r>
              <a:rPr lang="pl-PL" altLang="pl-PL" sz="2000" dirty="0">
                <a:latin typeface="Calibri" pitchFamily="34" charset="0"/>
              </a:rPr>
              <a:t> </a:t>
            </a:r>
            <a:r>
              <a:rPr lang="pl-PL" altLang="pl-PL" sz="2000" dirty="0" err="1">
                <a:latin typeface="Calibri" pitchFamily="34" charset="0"/>
              </a:rPr>
              <a:t>synthesis</a:t>
            </a:r>
            <a:r>
              <a:rPr lang="pl-PL" altLang="pl-PL" sz="2000" dirty="0">
                <a:latin typeface="Calibri" pitchFamily="34" charset="0"/>
              </a:rPr>
              <a:t> and </a:t>
            </a:r>
            <a:r>
              <a:rPr lang="pl-PL" altLang="pl-PL" sz="2000" dirty="0" err="1">
                <a:latin typeface="Calibri" pitchFamily="34" charset="0"/>
              </a:rPr>
              <a:t>biochemical</a:t>
            </a:r>
            <a:r>
              <a:rPr lang="pl-PL" altLang="pl-PL" sz="2000" dirty="0">
                <a:latin typeface="Calibri" pitchFamily="34" charset="0"/>
              </a:rPr>
              <a:t> laboratories</a:t>
            </a:r>
          </a:p>
        </p:txBody>
      </p:sp>
      <p:sp>
        <p:nvSpPr>
          <p:cNvPr id="135176" name="pole tekstowe 6"/>
          <p:cNvSpPr txBox="1">
            <a:spLocks noChangeArrowheads="1"/>
          </p:cNvSpPr>
          <p:nvPr/>
        </p:nvSpPr>
        <p:spPr bwMode="auto">
          <a:xfrm>
            <a:off x="323279" y="2816932"/>
            <a:ext cx="37449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pl-PL" sz="2800" b="1" dirty="0" err="1">
                <a:latin typeface="Calibri" pitchFamily="34" charset="0"/>
              </a:rPr>
              <a:t>Specialized</a:t>
            </a:r>
            <a:r>
              <a:rPr lang="pl-PL" altLang="pl-PL" sz="2800" b="1" dirty="0">
                <a:latin typeface="Calibri" pitchFamily="34" charset="0"/>
              </a:rPr>
              <a:t> laboratories</a:t>
            </a:r>
            <a:endParaRPr lang="pl-PL" altLang="pl-PL" b="1" dirty="0">
              <a:latin typeface="Calibri" pitchFamily="34" charset="0"/>
            </a:endParaRPr>
          </a:p>
        </p:txBody>
      </p:sp>
      <p:sp>
        <p:nvSpPr>
          <p:cNvPr id="135172" name="Symbol zastępczy zawartości 2"/>
          <p:cNvSpPr>
            <a:spLocks/>
          </p:cNvSpPr>
          <p:nvPr/>
        </p:nvSpPr>
        <p:spPr bwMode="auto">
          <a:xfrm>
            <a:off x="5148064" y="1880828"/>
            <a:ext cx="2736850" cy="79807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txBody>
          <a:bodyPr/>
          <a:lstStyle>
            <a:lvl1pPr>
              <a:spcBef>
                <a:spcPct val="20000"/>
              </a:spcBef>
              <a:buFont typeface="Symbol" pitchFamily="18" charset="2"/>
              <a:buChar char="·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○"/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Font typeface="Symbol" pitchFamily="18" charset="2"/>
              <a:buChar char="-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Symbol" pitchFamily="18" charset="2"/>
              <a:buNone/>
            </a:pPr>
            <a:r>
              <a:rPr lang="pl-PL" altLang="pl-PL" dirty="0">
                <a:solidFill>
                  <a:schemeClr val="accent2"/>
                </a:solidFill>
              </a:rPr>
              <a:t>30 </a:t>
            </a:r>
            <a:r>
              <a:rPr lang="pl-PL" altLang="pl-PL" dirty="0" err="1">
                <a:solidFill>
                  <a:schemeClr val="accent2"/>
                </a:solidFill>
              </a:rPr>
              <a:t>MeV</a:t>
            </a:r>
            <a:r>
              <a:rPr lang="pl-PL" altLang="pl-PL" dirty="0">
                <a:solidFill>
                  <a:schemeClr val="accent2"/>
                </a:solidFill>
              </a:rPr>
              <a:t> </a:t>
            </a:r>
            <a:r>
              <a:rPr lang="pl-PL" altLang="pl-PL" dirty="0" err="1">
                <a:solidFill>
                  <a:schemeClr val="accent2"/>
                </a:solidFill>
              </a:rPr>
              <a:t>cyclotron</a:t>
            </a:r>
            <a:r>
              <a:rPr lang="pl-PL" altLang="pl-PL" dirty="0">
                <a:solidFill>
                  <a:schemeClr val="accent2"/>
                </a:solidFill>
              </a:rPr>
              <a:t> </a:t>
            </a:r>
          </a:p>
          <a:p>
            <a:pPr>
              <a:buFont typeface="Symbol" pitchFamily="18" charset="2"/>
              <a:buNone/>
            </a:pPr>
            <a:r>
              <a:rPr lang="pl-PL" altLang="pl-PL" sz="1800" dirty="0">
                <a:solidFill>
                  <a:schemeClr val="accent2"/>
                </a:solidFill>
              </a:rPr>
              <a:t>p, </a:t>
            </a:r>
            <a:r>
              <a:rPr lang="pl-PL" altLang="pl-PL" sz="2000" dirty="0">
                <a:solidFill>
                  <a:schemeClr val="accent2"/>
                </a:solidFill>
                <a:latin typeface="Symbol" pitchFamily="18" charset="2"/>
              </a:rPr>
              <a:t>a</a:t>
            </a:r>
            <a:r>
              <a:rPr lang="pl-PL" altLang="pl-PL" sz="1800" dirty="0">
                <a:solidFill>
                  <a:schemeClr val="accent2"/>
                </a:solidFill>
                <a:latin typeface="Symbol" pitchFamily="18" charset="2"/>
              </a:rPr>
              <a:t>:</a:t>
            </a:r>
            <a:r>
              <a:rPr lang="pl-PL" altLang="pl-PL" sz="1800" dirty="0">
                <a:solidFill>
                  <a:schemeClr val="accent2"/>
                </a:solidFill>
              </a:rPr>
              <a:t> 30 </a:t>
            </a:r>
            <a:r>
              <a:rPr lang="pl-PL" altLang="pl-PL" sz="1800" dirty="0" err="1">
                <a:solidFill>
                  <a:schemeClr val="accent2"/>
                </a:solidFill>
              </a:rPr>
              <a:t>MeV</a:t>
            </a:r>
            <a:r>
              <a:rPr lang="pl-PL" altLang="pl-PL" sz="1800" dirty="0">
                <a:solidFill>
                  <a:schemeClr val="accent2"/>
                </a:solidFill>
              </a:rPr>
              <a:t>, d: 15 </a:t>
            </a:r>
            <a:r>
              <a:rPr lang="pl-PL" altLang="pl-PL" sz="1800" dirty="0" err="1">
                <a:solidFill>
                  <a:schemeClr val="accent2"/>
                </a:solidFill>
              </a:rPr>
              <a:t>MeV</a:t>
            </a:r>
            <a:endParaRPr lang="pl-PL" altLang="pl-PL" sz="1800" dirty="0">
              <a:solidFill>
                <a:schemeClr val="accent2"/>
              </a:solidFill>
            </a:endParaRPr>
          </a:p>
          <a:p>
            <a:pPr>
              <a:buFont typeface="Symbol" pitchFamily="18" charset="2"/>
              <a:buNone/>
            </a:pPr>
            <a:endParaRPr lang="pl-PL" altLang="pl-PL" dirty="0"/>
          </a:p>
        </p:txBody>
      </p:sp>
      <p:sp>
        <p:nvSpPr>
          <p:cNvPr id="2" name="pole tekstowe 1"/>
          <p:cNvSpPr txBox="1"/>
          <p:nvPr/>
        </p:nvSpPr>
        <p:spPr>
          <a:xfrm>
            <a:off x="71500" y="924657"/>
            <a:ext cx="4578497" cy="1677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pl-PL" sz="2400" b="1" dirty="0" err="1" smtClean="0">
                <a:solidFill>
                  <a:schemeClr val="accent2"/>
                </a:solidFill>
              </a:rPr>
              <a:t>Center</a:t>
            </a:r>
            <a:r>
              <a:rPr lang="en-GB" altLang="pl-PL" sz="2400" b="1" dirty="0" smtClean="0">
                <a:solidFill>
                  <a:schemeClr val="accent2"/>
                </a:solidFill>
              </a:rPr>
              <a:t> of Design </a:t>
            </a:r>
            <a:r>
              <a:rPr lang="pl-PL" altLang="pl-PL" sz="2400" b="1" dirty="0" smtClean="0">
                <a:solidFill>
                  <a:schemeClr val="accent2"/>
                </a:solidFill>
              </a:rPr>
              <a:t>&amp;</a:t>
            </a:r>
            <a:r>
              <a:rPr lang="en-GB" altLang="pl-PL" sz="2400" b="1" dirty="0" smtClean="0">
                <a:solidFill>
                  <a:schemeClr val="accent2"/>
                </a:solidFill>
              </a:rPr>
              <a:t> Synthesis </a:t>
            </a:r>
            <a:br>
              <a:rPr lang="en-GB" altLang="pl-PL" sz="2400" b="1" dirty="0" smtClean="0">
                <a:solidFill>
                  <a:schemeClr val="accent2"/>
                </a:solidFill>
              </a:rPr>
            </a:br>
            <a:r>
              <a:rPr lang="en-GB" altLang="pl-PL" sz="2400" b="1" dirty="0" smtClean="0">
                <a:solidFill>
                  <a:schemeClr val="accent2"/>
                </a:solidFill>
              </a:rPr>
              <a:t>of Radiopharmaceuticals </a:t>
            </a:r>
            <a:r>
              <a:rPr lang="pl-PL" altLang="pl-PL" sz="2400" b="1" dirty="0" smtClean="0">
                <a:solidFill>
                  <a:schemeClr val="accent2"/>
                </a:solidFill>
              </a:rPr>
              <a:t/>
            </a:r>
            <a:br>
              <a:rPr lang="pl-PL" altLang="pl-PL" sz="2400" b="1" dirty="0" smtClean="0">
                <a:solidFill>
                  <a:schemeClr val="accent2"/>
                </a:solidFill>
              </a:rPr>
            </a:br>
            <a:r>
              <a:rPr lang="en-GB" altLang="pl-PL" sz="2400" b="1" dirty="0" smtClean="0">
                <a:solidFill>
                  <a:schemeClr val="accent2"/>
                </a:solidFill>
              </a:rPr>
              <a:t>for Molecular Targeting</a:t>
            </a:r>
            <a:endParaRPr lang="pl-PL" altLang="pl-PL" sz="2400" b="1" dirty="0" smtClean="0">
              <a:solidFill>
                <a:schemeClr val="accent2"/>
              </a:solidFill>
            </a:endParaRPr>
          </a:p>
          <a:p>
            <a:endParaRPr lang="pl-PL" sz="700" b="1" dirty="0">
              <a:solidFill>
                <a:schemeClr val="accent2"/>
              </a:solidFill>
            </a:endParaRPr>
          </a:p>
          <a:p>
            <a:r>
              <a:rPr lang="pl-PL" sz="2000" b="1" dirty="0" smtClean="0">
                <a:solidFill>
                  <a:srgbClr val="008000"/>
                </a:solidFill>
              </a:rPr>
              <a:t>@ </a:t>
            </a:r>
            <a:r>
              <a:rPr lang="pl-PL" sz="2000" b="1" dirty="0" err="1" smtClean="0">
                <a:solidFill>
                  <a:srgbClr val="008000"/>
                </a:solidFill>
              </a:rPr>
              <a:t>Polish</a:t>
            </a:r>
            <a:r>
              <a:rPr lang="pl-PL" sz="2000" b="1" dirty="0" smtClean="0">
                <a:solidFill>
                  <a:srgbClr val="008000"/>
                </a:solidFill>
              </a:rPr>
              <a:t> RI </a:t>
            </a:r>
            <a:r>
              <a:rPr lang="pl-PL" sz="2000" b="1" dirty="0" err="1" smtClean="0">
                <a:solidFill>
                  <a:srgbClr val="008000"/>
                </a:solidFill>
              </a:rPr>
              <a:t>Roadmap</a:t>
            </a:r>
            <a:endParaRPr lang="pl-PL" sz="2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69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Wrochna, NCBJ</a:t>
            </a:r>
          </a:p>
        </p:txBody>
      </p:sp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dirty="0" smtClean="0"/>
              <a:t>Access to </a:t>
            </a:r>
            <a:r>
              <a:rPr lang="pl-PL" altLang="pl-PL" dirty="0" err="1" smtClean="0"/>
              <a:t>research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infrastructures</a:t>
            </a:r>
            <a:endParaRPr lang="en-GB" altLang="pl-PL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altLang="pl-PL" dirty="0" err="1" smtClean="0"/>
              <a:t>Bilateral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agreements</a:t>
            </a:r>
            <a:endParaRPr lang="pl-PL" altLang="pl-PL" dirty="0" smtClean="0"/>
          </a:p>
          <a:p>
            <a:pPr lvl="1">
              <a:lnSpc>
                <a:spcPct val="90000"/>
              </a:lnSpc>
            </a:pPr>
            <a:r>
              <a:rPr lang="pl-PL" altLang="pl-PL" dirty="0" err="1" smtClean="0">
                <a:solidFill>
                  <a:schemeClr val="accent2"/>
                </a:solidFill>
              </a:rPr>
              <a:t>Cooperation</a:t>
            </a:r>
            <a:r>
              <a:rPr lang="pl-PL" altLang="pl-PL" dirty="0" smtClean="0">
                <a:solidFill>
                  <a:schemeClr val="accent2"/>
                </a:solidFill>
              </a:rPr>
              <a:t> with CEA:</a:t>
            </a:r>
          </a:p>
          <a:p>
            <a:pPr lvl="2">
              <a:lnSpc>
                <a:spcPct val="90000"/>
              </a:lnSpc>
            </a:pPr>
            <a:r>
              <a:rPr lang="pl-PL" altLang="pl-PL" dirty="0" err="1" smtClean="0">
                <a:solidFill>
                  <a:schemeClr val="accent2"/>
                </a:solidFill>
              </a:rPr>
              <a:t>eg</a:t>
            </a:r>
            <a:r>
              <a:rPr lang="pl-PL" altLang="pl-PL" dirty="0" smtClean="0">
                <a:solidFill>
                  <a:schemeClr val="accent2"/>
                </a:solidFill>
              </a:rPr>
              <a:t>. gamma-</a:t>
            </a:r>
            <a:r>
              <a:rPr lang="pl-PL" altLang="pl-PL" dirty="0" err="1" smtClean="0">
                <a:solidFill>
                  <a:schemeClr val="accent2"/>
                </a:solidFill>
              </a:rPr>
              <a:t>hitting</a:t>
            </a:r>
            <a:r>
              <a:rPr lang="pl-PL" altLang="pl-PL" dirty="0" smtClean="0">
                <a:solidFill>
                  <a:schemeClr val="accent2"/>
                </a:solidFill>
              </a:rPr>
              <a:t> </a:t>
            </a:r>
            <a:r>
              <a:rPr lang="pl-PL" altLang="pl-PL" dirty="0" err="1" smtClean="0">
                <a:solidFill>
                  <a:schemeClr val="accent2"/>
                </a:solidFill>
              </a:rPr>
              <a:t>experiment</a:t>
            </a:r>
            <a:r>
              <a:rPr lang="pl-PL" altLang="pl-PL" dirty="0" smtClean="0">
                <a:solidFill>
                  <a:schemeClr val="accent2"/>
                </a:solidFill>
              </a:rPr>
              <a:t> in MARIA for JHR</a:t>
            </a:r>
          </a:p>
          <a:p>
            <a:pPr lvl="2">
              <a:lnSpc>
                <a:spcPct val="90000"/>
              </a:lnSpc>
            </a:pPr>
            <a:r>
              <a:rPr lang="pl-PL" altLang="pl-PL" dirty="0" smtClean="0">
                <a:solidFill>
                  <a:srgbClr val="FF0000"/>
                </a:solidFill>
              </a:rPr>
              <a:t>H2020: </a:t>
            </a:r>
            <a:r>
              <a:rPr lang="pl-PL" altLang="pl-PL" b="1" dirty="0" smtClean="0">
                <a:solidFill>
                  <a:srgbClr val="FF0000"/>
                </a:solidFill>
              </a:rPr>
              <a:t>POLARIC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proposal</a:t>
            </a:r>
            <a:endParaRPr lang="en-GB" altLang="pl-PL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pl-PL" altLang="pl-PL" dirty="0" err="1" smtClean="0"/>
              <a:t>Regional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aliances</a:t>
            </a:r>
            <a:endParaRPr lang="pl-PL" altLang="pl-PL" dirty="0" smtClean="0"/>
          </a:p>
          <a:p>
            <a:pPr lvl="1">
              <a:lnSpc>
                <a:spcPct val="90000"/>
              </a:lnSpc>
            </a:pPr>
            <a:r>
              <a:rPr lang="pl-PL" altLang="pl-PL" dirty="0" err="1" smtClean="0">
                <a:solidFill>
                  <a:schemeClr val="accent2"/>
                </a:solidFill>
              </a:rPr>
              <a:t>Visegrad-group</a:t>
            </a:r>
            <a:r>
              <a:rPr lang="pl-PL" altLang="pl-PL" dirty="0" smtClean="0">
                <a:solidFill>
                  <a:schemeClr val="accent2"/>
                </a:solidFill>
              </a:rPr>
              <a:t> (CZ, HU, SK, PL)</a:t>
            </a:r>
          </a:p>
          <a:p>
            <a:pPr lvl="2">
              <a:lnSpc>
                <a:spcPct val="90000"/>
              </a:lnSpc>
            </a:pPr>
            <a:r>
              <a:rPr lang="pl-PL" altLang="pl-PL" dirty="0" err="1" smtClean="0">
                <a:solidFill>
                  <a:srgbClr val="FF0000"/>
                </a:solidFill>
              </a:rPr>
              <a:t>Euratom</a:t>
            </a:r>
            <a:r>
              <a:rPr lang="pl-PL" altLang="pl-PL" dirty="0" smtClean="0">
                <a:solidFill>
                  <a:srgbClr val="FF0000"/>
                </a:solidFill>
              </a:rPr>
              <a:t>: </a:t>
            </a:r>
            <a:r>
              <a:rPr lang="pl-PL" altLang="pl-PL" b="1" dirty="0" smtClean="0">
                <a:solidFill>
                  <a:srgbClr val="FF0000"/>
                </a:solidFill>
              </a:rPr>
              <a:t>VINCO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proposal</a:t>
            </a:r>
            <a:endParaRPr lang="pl-PL" altLang="pl-PL" dirty="0" smtClean="0">
              <a:solidFill>
                <a:srgbClr val="FF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pl-PL" altLang="pl-PL" dirty="0" err="1" smtClean="0">
                <a:solidFill>
                  <a:schemeClr val="accent2"/>
                </a:solidFill>
              </a:rPr>
              <a:t>Baltic</a:t>
            </a:r>
            <a:r>
              <a:rPr lang="pl-PL" altLang="pl-PL" dirty="0" smtClean="0">
                <a:solidFill>
                  <a:schemeClr val="accent2"/>
                </a:solidFill>
              </a:rPr>
              <a:t> </a:t>
            </a:r>
            <a:r>
              <a:rPr lang="pl-PL" altLang="pl-PL" dirty="0" err="1" smtClean="0">
                <a:solidFill>
                  <a:schemeClr val="accent2"/>
                </a:solidFill>
              </a:rPr>
              <a:t>countries</a:t>
            </a:r>
            <a:r>
              <a:rPr lang="pl-PL" altLang="pl-PL" dirty="0" smtClean="0">
                <a:solidFill>
                  <a:schemeClr val="accent2"/>
                </a:solidFill>
              </a:rPr>
              <a:t> (LT, LV, ET, PL, …)</a:t>
            </a:r>
          </a:p>
          <a:p>
            <a:pPr lvl="2">
              <a:lnSpc>
                <a:spcPct val="90000"/>
              </a:lnSpc>
            </a:pPr>
            <a:r>
              <a:rPr lang="pl-PL" altLang="pl-PL" dirty="0" err="1" smtClean="0">
                <a:solidFill>
                  <a:srgbClr val="FF0000"/>
                </a:solidFill>
              </a:rPr>
              <a:t>Euratom</a:t>
            </a:r>
            <a:r>
              <a:rPr lang="pl-PL" altLang="pl-PL" dirty="0" smtClean="0">
                <a:solidFill>
                  <a:srgbClr val="FF0000"/>
                </a:solidFill>
              </a:rPr>
              <a:t>: </a:t>
            </a:r>
            <a:r>
              <a:rPr lang="pl-PL" altLang="pl-PL" b="1" dirty="0" smtClean="0">
                <a:solidFill>
                  <a:srgbClr val="FF0000"/>
                </a:solidFill>
              </a:rPr>
              <a:t>BRILLIANT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proposal</a:t>
            </a:r>
            <a:endParaRPr lang="pl-PL" altLang="pl-PL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pl-PL" altLang="pl-PL" dirty="0" smtClean="0"/>
              <a:t>SNETP </a:t>
            </a:r>
            <a:r>
              <a:rPr lang="pl-PL" altLang="pl-PL" dirty="0" err="1" smtClean="0"/>
              <a:t>activities</a:t>
            </a:r>
            <a:endParaRPr lang="pl-PL" altLang="pl-PL" dirty="0" smtClean="0"/>
          </a:p>
          <a:p>
            <a:pPr lvl="1">
              <a:lnSpc>
                <a:spcPct val="90000"/>
              </a:lnSpc>
            </a:pPr>
            <a:r>
              <a:rPr lang="pl-PL" altLang="pl-PL" dirty="0" err="1" smtClean="0">
                <a:solidFill>
                  <a:schemeClr val="accent2"/>
                </a:solidFill>
              </a:rPr>
              <a:t>Nuclear</a:t>
            </a:r>
            <a:r>
              <a:rPr lang="pl-PL" altLang="pl-PL" dirty="0" smtClean="0">
                <a:solidFill>
                  <a:schemeClr val="accent2"/>
                </a:solidFill>
              </a:rPr>
              <a:t> </a:t>
            </a:r>
            <a:r>
              <a:rPr lang="pl-PL" altLang="pl-PL" dirty="0" err="1" smtClean="0">
                <a:solidFill>
                  <a:schemeClr val="accent2"/>
                </a:solidFill>
              </a:rPr>
              <a:t>Cogeneration</a:t>
            </a:r>
            <a:r>
              <a:rPr lang="pl-PL" altLang="pl-PL" dirty="0" smtClean="0">
                <a:solidFill>
                  <a:schemeClr val="accent2"/>
                </a:solidFill>
              </a:rPr>
              <a:t> </a:t>
            </a:r>
            <a:r>
              <a:rPr lang="pl-PL" altLang="pl-PL" dirty="0" err="1" smtClean="0">
                <a:solidFill>
                  <a:schemeClr val="accent2"/>
                </a:solidFill>
              </a:rPr>
              <a:t>Industrial</a:t>
            </a:r>
            <a:r>
              <a:rPr lang="pl-PL" altLang="pl-PL" dirty="0" smtClean="0">
                <a:solidFill>
                  <a:schemeClr val="accent2"/>
                </a:solidFill>
              </a:rPr>
              <a:t> </a:t>
            </a:r>
            <a:r>
              <a:rPr lang="pl-PL" altLang="pl-PL" dirty="0" err="1" smtClean="0">
                <a:solidFill>
                  <a:schemeClr val="accent2"/>
                </a:solidFill>
              </a:rPr>
              <a:t>Initiative</a:t>
            </a:r>
            <a:r>
              <a:rPr lang="pl-PL" altLang="pl-PL" dirty="0" smtClean="0">
                <a:solidFill>
                  <a:schemeClr val="accent2"/>
                </a:solidFill>
              </a:rPr>
              <a:t> </a:t>
            </a:r>
          </a:p>
          <a:p>
            <a:pPr lvl="2">
              <a:lnSpc>
                <a:spcPct val="90000"/>
              </a:lnSpc>
            </a:pPr>
            <a:r>
              <a:rPr lang="pl-PL" altLang="pl-PL" dirty="0" smtClean="0">
                <a:solidFill>
                  <a:srgbClr val="FF0000"/>
                </a:solidFill>
              </a:rPr>
              <a:t>FP7: </a:t>
            </a:r>
            <a:r>
              <a:rPr lang="pl-PL" altLang="pl-PL" b="1" dirty="0" smtClean="0">
                <a:solidFill>
                  <a:srgbClr val="FF0000"/>
                </a:solidFill>
              </a:rPr>
              <a:t>NC2I-R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project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coordinated</a:t>
            </a:r>
            <a:r>
              <a:rPr lang="pl-PL" altLang="pl-PL" dirty="0" smtClean="0">
                <a:solidFill>
                  <a:srgbClr val="FF0000"/>
                </a:solidFill>
              </a:rPr>
              <a:t> by NCBJ </a:t>
            </a:r>
            <a:endParaRPr lang="en-GB" altLang="pl-PL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2" name="Picture 4" descr="D:\biuro\energetyka_jadrowa\konferencje\2015_01 EC Forum\input\europa-elektrownie-europa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80930"/>
            <a:ext cx="8207637" cy="560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Poland: </a:t>
            </a:r>
            <a:r>
              <a:rPr lang="pl-PL" dirty="0" smtClean="0">
                <a:solidFill>
                  <a:srgbClr val="FF0000"/>
                </a:solidFill>
              </a:rPr>
              <a:t>non-</a:t>
            </a:r>
            <a:r>
              <a:rPr lang="pl-PL" dirty="0" err="1" smtClean="0">
                <a:solidFill>
                  <a:srgbClr val="FF0000"/>
                </a:solidFill>
              </a:rPr>
              <a:t>nuclear</a:t>
            </a:r>
            <a:r>
              <a:rPr lang="pl-PL" dirty="0" smtClean="0">
                <a:solidFill>
                  <a:srgbClr val="FF0000"/>
                </a:solidFill>
              </a:rPr>
              <a:t> country?</a:t>
            </a: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 smtClean="0"/>
              <a:t>Nuclear research projects in Poland</a:t>
            </a:r>
            <a:endParaRPr lang="en-US" alt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 smtClean="0"/>
              <a:t>Grzegorz Wrochna, NCBJ</a:t>
            </a:r>
            <a:endParaRPr lang="pl-PL" alt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179512" y="912502"/>
            <a:ext cx="273664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l-PL" b="1" dirty="0" err="1" smtClean="0"/>
              <a:t>Countries</a:t>
            </a:r>
            <a:r>
              <a:rPr lang="pl-PL" b="1" dirty="0" smtClean="0"/>
              <a:t> with </a:t>
            </a:r>
            <a:r>
              <a:rPr lang="pl-PL" b="1" dirty="0" err="1" smtClean="0"/>
              <a:t>nuclear</a:t>
            </a:r>
            <a:r>
              <a:rPr lang="pl-PL" b="1" dirty="0" smtClean="0"/>
              <a:t> </a:t>
            </a:r>
            <a:br>
              <a:rPr lang="pl-PL" b="1" dirty="0" smtClean="0"/>
            </a:br>
            <a:r>
              <a:rPr lang="pl-PL" b="1" dirty="0" err="1" smtClean="0"/>
              <a:t>power</a:t>
            </a:r>
            <a:r>
              <a:rPr lang="pl-PL" b="1" dirty="0" smtClean="0"/>
              <a:t> </a:t>
            </a:r>
            <a:r>
              <a:rPr lang="pl-PL" b="1" dirty="0" err="1" smtClean="0"/>
              <a:t>plants</a:t>
            </a:r>
            <a:r>
              <a:rPr lang="pl-PL" b="1" dirty="0" smtClean="0"/>
              <a:t>   </a:t>
            </a:r>
            <a:endParaRPr lang="pl-PL" b="1" dirty="0"/>
          </a:p>
        </p:txBody>
      </p:sp>
      <p:sp>
        <p:nvSpPr>
          <p:cNvPr id="8" name="pole tekstowe 7"/>
          <p:cNvSpPr txBox="1"/>
          <p:nvPr/>
        </p:nvSpPr>
        <p:spPr>
          <a:xfrm>
            <a:off x="611560" y="1558833"/>
            <a:ext cx="150554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l-PL" b="1" dirty="0"/>
              <a:t>i</a:t>
            </a:r>
            <a:r>
              <a:rPr lang="pl-PL" b="1" dirty="0" smtClean="0"/>
              <a:t>n </a:t>
            </a:r>
            <a:r>
              <a:rPr lang="pl-PL" b="1" dirty="0" err="1" smtClean="0"/>
              <a:t>operation</a:t>
            </a:r>
            <a:endParaRPr lang="pl-PL" b="1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08559" y="1928165"/>
            <a:ext cx="228780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l-PL" b="1" dirty="0" err="1" smtClean="0"/>
              <a:t>under</a:t>
            </a:r>
            <a:r>
              <a:rPr lang="pl-PL" b="1" dirty="0"/>
              <a:t> </a:t>
            </a:r>
            <a:r>
              <a:rPr lang="pl-PL" b="1" dirty="0" err="1" smtClean="0"/>
              <a:t>construction</a:t>
            </a:r>
            <a:endParaRPr lang="pl-PL" b="1" dirty="0"/>
          </a:p>
        </p:txBody>
      </p:sp>
      <p:pic>
        <p:nvPicPr>
          <p:cNvPr id="150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84" y="1594790"/>
            <a:ext cx="3333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84" y="1985316"/>
            <a:ext cx="329057" cy="31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Prostokąt 12"/>
          <p:cNvSpPr/>
          <p:nvPr/>
        </p:nvSpPr>
        <p:spPr>
          <a:xfrm>
            <a:off x="8028384" y="880930"/>
            <a:ext cx="1127609" cy="5602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716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19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Wrochna, NCBJ</a:t>
            </a:r>
          </a:p>
        </p:txBody>
      </p:sp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/>
              <a:t>H2020 Teaming: POLARIC </a:t>
            </a:r>
            <a:r>
              <a:rPr lang="pl-PL" altLang="pl-PL">
                <a:sym typeface="Symbol" pitchFamily="18" charset="2"/>
              </a:rPr>
              <a:t> NLEJ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09650"/>
            <a:ext cx="8713788" cy="3619500"/>
          </a:xfrm>
        </p:spPr>
        <p:txBody>
          <a:bodyPr/>
          <a:lstStyle/>
          <a:p>
            <a:pPr>
              <a:lnSpc>
                <a:spcPct val="80000"/>
              </a:lnSpc>
              <a:buFont typeface="Symbol" pitchFamily="18" charset="2"/>
              <a:buNone/>
            </a:pPr>
            <a:r>
              <a:rPr lang="pl-PL" altLang="pl-PL" sz="2400" dirty="0"/>
              <a:t>„</a:t>
            </a:r>
            <a:r>
              <a:rPr lang="pl-PL" altLang="pl-PL" sz="2400" dirty="0" err="1"/>
              <a:t>Teaming</a:t>
            </a:r>
            <a:r>
              <a:rPr lang="pl-PL" altLang="pl-PL" sz="2400" dirty="0"/>
              <a:t>” </a:t>
            </a:r>
            <a:r>
              <a:rPr lang="pl-PL" altLang="pl-PL" sz="2400" dirty="0" err="1"/>
              <a:t>is</a:t>
            </a:r>
            <a:r>
              <a:rPr lang="pl-PL" altLang="pl-PL" sz="2400" dirty="0"/>
              <a:t> </a:t>
            </a:r>
            <a:r>
              <a:rPr lang="pl-PL" altLang="pl-PL" sz="2400" dirty="0" err="1"/>
              <a:t>an</a:t>
            </a:r>
            <a:r>
              <a:rPr lang="pl-PL" altLang="pl-PL" sz="2400" dirty="0"/>
              <a:t> </a:t>
            </a:r>
            <a:r>
              <a:rPr lang="pl-PL" altLang="pl-PL" sz="2400" dirty="0" err="1"/>
              <a:t>excellent</a:t>
            </a:r>
            <a:r>
              <a:rPr lang="pl-PL" altLang="pl-PL" sz="2400" dirty="0"/>
              <a:t> </a:t>
            </a:r>
            <a:r>
              <a:rPr lang="pl-PL" altLang="pl-PL" sz="2400" dirty="0" err="1" smtClean="0"/>
              <a:t>tool</a:t>
            </a:r>
            <a:r>
              <a:rPr lang="pl-PL" altLang="pl-PL" sz="2400" dirty="0" smtClean="0"/>
              <a:t>      </a:t>
            </a:r>
            <a:r>
              <a:rPr lang="pl-PL" altLang="pl-PL" sz="1800" i="1" dirty="0" err="1" smtClean="0">
                <a:solidFill>
                  <a:srgbClr val="FF0000"/>
                </a:solidFill>
              </a:rPr>
              <a:t>Polish</a:t>
            </a:r>
            <a:r>
              <a:rPr lang="pl-PL" altLang="pl-PL" sz="1800" i="1" dirty="0" smtClean="0">
                <a:solidFill>
                  <a:srgbClr val="FF0000"/>
                </a:solidFill>
              </a:rPr>
              <a:t> </a:t>
            </a:r>
            <a:r>
              <a:rPr lang="pl-PL" altLang="pl-PL" sz="1800" i="1" dirty="0" err="1" smtClean="0">
                <a:solidFill>
                  <a:srgbClr val="FF0000"/>
                </a:solidFill>
              </a:rPr>
              <a:t>nuclear</a:t>
            </a:r>
            <a:r>
              <a:rPr lang="pl-PL" altLang="pl-PL" sz="1800" i="1" dirty="0" smtClean="0">
                <a:solidFill>
                  <a:srgbClr val="FF0000"/>
                </a:solidFill>
              </a:rPr>
              <a:t> </a:t>
            </a:r>
            <a:r>
              <a:rPr lang="pl-PL" altLang="pl-PL" sz="1800" i="1" dirty="0" err="1" smtClean="0">
                <a:solidFill>
                  <a:srgbClr val="FF0000"/>
                </a:solidFill>
              </a:rPr>
              <a:t>institutes</a:t>
            </a:r>
            <a:r>
              <a:rPr lang="pl-PL" altLang="pl-PL" sz="1800" i="1" dirty="0" smtClean="0">
                <a:solidFill>
                  <a:srgbClr val="FF0000"/>
                </a:solidFill>
              </a:rPr>
              <a:t> </a:t>
            </a:r>
            <a:endParaRPr lang="pl-PL" altLang="pl-PL" sz="2400" i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pl-PL" altLang="pl-PL" sz="2400" dirty="0">
                <a:solidFill>
                  <a:schemeClr val="accent2"/>
                </a:solidFill>
              </a:rPr>
              <a:t>to </a:t>
            </a:r>
            <a:r>
              <a:rPr lang="pl-PL" altLang="pl-PL" sz="2400" dirty="0" err="1">
                <a:solidFill>
                  <a:schemeClr val="accent2"/>
                </a:solidFill>
              </a:rPr>
              <a:t>implement</a:t>
            </a:r>
            <a:r>
              <a:rPr lang="pl-PL" altLang="pl-PL" sz="2400" dirty="0">
                <a:solidFill>
                  <a:schemeClr val="accent2"/>
                </a:solidFill>
              </a:rPr>
              <a:t> NLEJ</a:t>
            </a:r>
          </a:p>
          <a:p>
            <a:pPr>
              <a:lnSpc>
                <a:spcPct val="80000"/>
              </a:lnSpc>
            </a:pPr>
            <a:r>
              <a:rPr lang="pl-PL" altLang="pl-PL" sz="2400" dirty="0">
                <a:solidFill>
                  <a:schemeClr val="accent2"/>
                </a:solidFill>
              </a:rPr>
              <a:t>to </a:t>
            </a:r>
            <a:r>
              <a:rPr lang="pl-PL" altLang="pl-PL" sz="2400" dirty="0" err="1">
                <a:solidFill>
                  <a:schemeClr val="accent2"/>
                </a:solidFill>
              </a:rPr>
              <a:t>coordinate</a:t>
            </a:r>
            <a:r>
              <a:rPr lang="pl-PL" altLang="pl-PL" sz="2400" dirty="0">
                <a:solidFill>
                  <a:schemeClr val="accent2"/>
                </a:solidFill>
              </a:rPr>
              <a:t> CLOR, </a:t>
            </a:r>
            <a:r>
              <a:rPr lang="pl-PL" altLang="pl-PL" sz="2400" dirty="0" err="1">
                <a:solidFill>
                  <a:schemeClr val="accent2"/>
                </a:solidFill>
              </a:rPr>
              <a:t>IChTJ</a:t>
            </a:r>
            <a:r>
              <a:rPr lang="pl-PL" altLang="pl-PL" sz="2400" dirty="0">
                <a:solidFill>
                  <a:schemeClr val="accent2"/>
                </a:solidFill>
              </a:rPr>
              <a:t> &amp; NCBJ </a:t>
            </a:r>
            <a:r>
              <a:rPr lang="pl-PL" altLang="pl-PL" sz="2400" dirty="0" err="1">
                <a:solidFill>
                  <a:schemeClr val="accent2"/>
                </a:solidFill>
              </a:rPr>
              <a:t>activities</a:t>
            </a:r>
            <a:endParaRPr lang="pl-PL" altLang="pl-PL" sz="24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r>
              <a:rPr lang="pl-PL" altLang="pl-PL" sz="2400" dirty="0">
                <a:solidFill>
                  <a:schemeClr val="accent2"/>
                </a:solidFill>
              </a:rPr>
              <a:t>to </a:t>
            </a:r>
            <a:r>
              <a:rPr lang="pl-PL" altLang="pl-PL" sz="2400" dirty="0" err="1">
                <a:solidFill>
                  <a:schemeClr val="accent2"/>
                </a:solidFill>
              </a:rPr>
              <a:t>facilitate</a:t>
            </a:r>
            <a:r>
              <a:rPr lang="pl-PL" altLang="pl-PL" sz="2400" dirty="0">
                <a:solidFill>
                  <a:schemeClr val="accent2"/>
                </a:solidFill>
              </a:rPr>
              <a:t> </a:t>
            </a:r>
            <a:r>
              <a:rPr lang="pl-PL" altLang="pl-PL" sz="2400" dirty="0" err="1">
                <a:solidFill>
                  <a:schemeClr val="accent2"/>
                </a:solidFill>
              </a:rPr>
              <a:t>cooperation</a:t>
            </a:r>
            <a:r>
              <a:rPr lang="pl-PL" altLang="pl-PL" sz="2400" dirty="0">
                <a:solidFill>
                  <a:schemeClr val="accent2"/>
                </a:solidFill>
              </a:rPr>
              <a:t> with JHR &amp; V4G4 </a:t>
            </a:r>
          </a:p>
          <a:p>
            <a:pPr>
              <a:lnSpc>
                <a:spcPct val="80000"/>
              </a:lnSpc>
            </a:pPr>
            <a:r>
              <a:rPr lang="pl-PL" altLang="pl-PL" sz="2400" dirty="0">
                <a:solidFill>
                  <a:schemeClr val="accent2"/>
                </a:solidFill>
              </a:rPr>
              <a:t>to </a:t>
            </a:r>
            <a:r>
              <a:rPr lang="pl-PL" altLang="pl-PL" sz="2400" dirty="0" err="1">
                <a:solidFill>
                  <a:schemeClr val="accent2"/>
                </a:solidFill>
              </a:rPr>
              <a:t>strengthen</a:t>
            </a:r>
            <a:r>
              <a:rPr lang="pl-PL" altLang="pl-PL" sz="2400" dirty="0">
                <a:solidFill>
                  <a:schemeClr val="accent2"/>
                </a:solidFill>
              </a:rPr>
              <a:t> </a:t>
            </a:r>
            <a:r>
              <a:rPr lang="pl-PL" altLang="pl-PL" sz="2400" dirty="0" err="1">
                <a:solidFill>
                  <a:schemeClr val="accent2"/>
                </a:solidFill>
              </a:rPr>
              <a:t>collaboration</a:t>
            </a:r>
            <a:r>
              <a:rPr lang="pl-PL" altLang="pl-PL" sz="2400" dirty="0">
                <a:solidFill>
                  <a:schemeClr val="accent2"/>
                </a:solidFill>
              </a:rPr>
              <a:t> with CEA</a:t>
            </a:r>
            <a:r>
              <a:rPr lang="pl-PL" altLang="pl-PL" sz="900" dirty="0">
                <a:solidFill>
                  <a:schemeClr val="accent2"/>
                </a:solidFill>
              </a:rPr>
              <a:t/>
            </a:r>
            <a:br>
              <a:rPr lang="pl-PL" altLang="pl-PL" sz="900" dirty="0">
                <a:solidFill>
                  <a:schemeClr val="accent2"/>
                </a:solidFill>
              </a:rPr>
            </a:br>
            <a:endParaRPr lang="pl-PL" altLang="pl-PL" sz="9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  <a:buFont typeface="Symbol" pitchFamily="18" charset="2"/>
              <a:buNone/>
            </a:pPr>
            <a:r>
              <a:rPr lang="pl-PL" altLang="pl-PL" sz="2400" dirty="0" err="1"/>
              <a:t>POLish</a:t>
            </a:r>
            <a:r>
              <a:rPr lang="pl-PL" altLang="pl-PL" sz="2400" dirty="0"/>
              <a:t> </a:t>
            </a:r>
            <a:r>
              <a:rPr lang="pl-PL" altLang="pl-PL" sz="2400" dirty="0" err="1"/>
              <a:t>Atomic</a:t>
            </a:r>
            <a:r>
              <a:rPr lang="pl-PL" altLang="pl-PL" sz="2400" dirty="0"/>
              <a:t> </a:t>
            </a:r>
            <a:r>
              <a:rPr lang="pl-PL" altLang="pl-PL" sz="2400" dirty="0" err="1"/>
              <a:t>Research</a:t>
            </a:r>
            <a:r>
              <a:rPr lang="pl-PL" altLang="pl-PL" sz="2400" dirty="0"/>
              <a:t> &amp; </a:t>
            </a:r>
            <a:r>
              <a:rPr lang="pl-PL" altLang="pl-PL" sz="2400" dirty="0" err="1"/>
              <a:t>Innovation</a:t>
            </a:r>
            <a:r>
              <a:rPr lang="pl-PL" altLang="pl-PL" sz="2400" dirty="0"/>
              <a:t> Centre (POLARIC)</a:t>
            </a:r>
          </a:p>
          <a:p>
            <a:pPr>
              <a:lnSpc>
                <a:spcPct val="80000"/>
              </a:lnSpc>
            </a:pPr>
            <a:r>
              <a:rPr lang="pl-PL" altLang="pl-PL" sz="2400" dirty="0" err="1">
                <a:solidFill>
                  <a:srgbClr val="008000"/>
                </a:solidFill>
              </a:rPr>
              <a:t>Deditated</a:t>
            </a:r>
            <a:r>
              <a:rPr lang="pl-PL" altLang="pl-PL" sz="2400" dirty="0">
                <a:solidFill>
                  <a:srgbClr val="008000"/>
                </a:solidFill>
              </a:rPr>
              <a:t> CEA-NCBJ </a:t>
            </a:r>
            <a:r>
              <a:rPr lang="pl-PL" altLang="pl-PL" sz="2400" dirty="0" err="1">
                <a:solidFill>
                  <a:srgbClr val="008000"/>
                </a:solidFill>
              </a:rPr>
              <a:t>MoU</a:t>
            </a:r>
            <a:r>
              <a:rPr lang="pl-PL" altLang="pl-PL" sz="2400" dirty="0">
                <a:solidFill>
                  <a:srgbClr val="008000"/>
                </a:solidFill>
              </a:rPr>
              <a:t> </a:t>
            </a:r>
            <a:r>
              <a:rPr lang="pl-PL" altLang="pl-PL" sz="2400" dirty="0" err="1">
                <a:solidFill>
                  <a:srgbClr val="008000"/>
                </a:solidFill>
              </a:rPr>
              <a:t>signed</a:t>
            </a:r>
            <a:endParaRPr lang="pl-PL" altLang="pl-PL" sz="2400" dirty="0">
              <a:solidFill>
                <a:srgbClr val="008000"/>
              </a:solidFill>
            </a:endParaRPr>
          </a:p>
          <a:p>
            <a:pPr>
              <a:lnSpc>
                <a:spcPct val="80000"/>
              </a:lnSpc>
            </a:pPr>
            <a:r>
              <a:rPr lang="pl-PL" altLang="pl-PL" sz="2400" dirty="0" err="1">
                <a:solidFill>
                  <a:srgbClr val="008000"/>
                </a:solidFill>
              </a:rPr>
              <a:t>Dedicated</a:t>
            </a:r>
            <a:r>
              <a:rPr lang="pl-PL" altLang="pl-PL" sz="2400" dirty="0">
                <a:solidFill>
                  <a:srgbClr val="008000"/>
                </a:solidFill>
              </a:rPr>
              <a:t> CLOR-</a:t>
            </a:r>
            <a:r>
              <a:rPr lang="pl-PL" altLang="pl-PL" sz="2400" dirty="0" err="1">
                <a:solidFill>
                  <a:srgbClr val="008000"/>
                </a:solidFill>
              </a:rPr>
              <a:t>IChTJ</a:t>
            </a:r>
            <a:r>
              <a:rPr lang="pl-PL" altLang="pl-PL" sz="2400" dirty="0">
                <a:solidFill>
                  <a:srgbClr val="008000"/>
                </a:solidFill>
              </a:rPr>
              <a:t>-NCBJ </a:t>
            </a:r>
            <a:r>
              <a:rPr lang="pl-PL" altLang="pl-PL" sz="2400" dirty="0" err="1">
                <a:solidFill>
                  <a:srgbClr val="008000"/>
                </a:solidFill>
              </a:rPr>
              <a:t>MoU</a:t>
            </a:r>
            <a:r>
              <a:rPr lang="pl-PL" altLang="pl-PL" sz="2400" dirty="0">
                <a:solidFill>
                  <a:srgbClr val="008000"/>
                </a:solidFill>
              </a:rPr>
              <a:t> </a:t>
            </a:r>
            <a:r>
              <a:rPr lang="pl-PL" altLang="pl-PL" sz="2400" dirty="0" err="1">
                <a:solidFill>
                  <a:srgbClr val="008000"/>
                </a:solidFill>
              </a:rPr>
              <a:t>signed</a:t>
            </a:r>
            <a:r>
              <a:rPr lang="pl-PL" altLang="pl-PL" sz="2400" dirty="0">
                <a:solidFill>
                  <a:srgbClr val="008000"/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r>
              <a:rPr lang="pl-PL" altLang="pl-PL" sz="2400" dirty="0" err="1">
                <a:solidFill>
                  <a:srgbClr val="008000"/>
                </a:solidFill>
              </a:rPr>
              <a:t>Proposal</a:t>
            </a:r>
            <a:r>
              <a:rPr lang="pl-PL" altLang="pl-PL" sz="2400" dirty="0">
                <a:solidFill>
                  <a:srgbClr val="008000"/>
                </a:solidFill>
              </a:rPr>
              <a:t> </a:t>
            </a:r>
            <a:r>
              <a:rPr lang="pl-PL" altLang="pl-PL" sz="2400" dirty="0" err="1">
                <a:solidFill>
                  <a:srgbClr val="008000"/>
                </a:solidFill>
              </a:rPr>
              <a:t>submitted</a:t>
            </a:r>
            <a:r>
              <a:rPr lang="pl-PL" altLang="pl-PL" sz="2400" dirty="0">
                <a:solidFill>
                  <a:srgbClr val="008000"/>
                </a:solidFill>
              </a:rPr>
              <a:t> to the „</a:t>
            </a:r>
            <a:r>
              <a:rPr lang="pl-PL" altLang="pl-PL" sz="2400" dirty="0" err="1">
                <a:solidFill>
                  <a:srgbClr val="008000"/>
                </a:solidFill>
              </a:rPr>
              <a:t>Teaming</a:t>
            </a:r>
            <a:r>
              <a:rPr lang="pl-PL" altLang="pl-PL" sz="2400" dirty="0">
                <a:solidFill>
                  <a:srgbClr val="008000"/>
                </a:solidFill>
              </a:rPr>
              <a:t>” </a:t>
            </a:r>
            <a:r>
              <a:rPr lang="pl-PL" altLang="pl-PL" sz="2400" dirty="0" err="1">
                <a:solidFill>
                  <a:srgbClr val="008000"/>
                </a:solidFill>
              </a:rPr>
              <a:t>call</a:t>
            </a:r>
            <a:endParaRPr lang="pl-PL" altLang="pl-PL" sz="2400" dirty="0">
              <a:solidFill>
                <a:srgbClr val="008000"/>
              </a:solidFill>
            </a:endParaRPr>
          </a:p>
        </p:txBody>
      </p:sp>
      <p:grpSp>
        <p:nvGrpSpPr>
          <p:cNvPr id="126980" name="Group 4"/>
          <p:cNvGrpSpPr>
            <a:grpSpLocks/>
          </p:cNvGrpSpPr>
          <p:nvPr/>
        </p:nvGrpSpPr>
        <p:grpSpPr bwMode="auto">
          <a:xfrm>
            <a:off x="1463675" y="4570413"/>
            <a:ext cx="6324600" cy="1811337"/>
            <a:chOff x="1519" y="2886"/>
            <a:chExt cx="3984" cy="1141"/>
          </a:xfrm>
        </p:grpSpPr>
        <p:grpSp>
          <p:nvGrpSpPr>
            <p:cNvPr id="126981" name="Group 5"/>
            <p:cNvGrpSpPr>
              <a:grpSpLocks/>
            </p:cNvGrpSpPr>
            <p:nvPr/>
          </p:nvGrpSpPr>
          <p:grpSpPr bwMode="auto">
            <a:xfrm>
              <a:off x="2517" y="3475"/>
              <a:ext cx="1950" cy="552"/>
              <a:chOff x="2245" y="3430"/>
              <a:chExt cx="1950" cy="552"/>
            </a:xfrm>
          </p:grpSpPr>
          <p:sp>
            <p:nvSpPr>
              <p:cNvPr id="126982" name="AutoShape 6"/>
              <p:cNvSpPr>
                <a:spLocks noChangeArrowheads="1"/>
              </p:cNvSpPr>
              <p:nvPr/>
            </p:nvSpPr>
            <p:spPr bwMode="auto">
              <a:xfrm>
                <a:off x="2245" y="3430"/>
                <a:ext cx="1950" cy="552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pl-PL" altLang="pl-PL" sz="2800" b="1"/>
                  <a:t>NLEJ</a:t>
                </a:r>
              </a:p>
              <a:p>
                <a:pPr algn="ctr"/>
                <a:endParaRPr lang="en-GB" altLang="pl-PL" sz="2800" b="1"/>
              </a:p>
            </p:txBody>
          </p:sp>
          <p:sp>
            <p:nvSpPr>
              <p:cNvPr id="126983" name="AutoShape 7"/>
              <p:cNvSpPr>
                <a:spLocks noChangeArrowheads="1"/>
              </p:cNvSpPr>
              <p:nvPr/>
            </p:nvSpPr>
            <p:spPr bwMode="auto">
              <a:xfrm>
                <a:off x="2925" y="3702"/>
                <a:ext cx="548" cy="211"/>
              </a:xfrm>
              <a:prstGeom prst="roundRect">
                <a:avLst>
                  <a:gd name="adj" fmla="val 16667"/>
                </a:avLst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pl-PL" altLang="pl-PL" sz="2000"/>
                  <a:t>NCBJ</a:t>
                </a:r>
                <a:endParaRPr lang="en-GB" altLang="pl-PL" sz="2000"/>
              </a:p>
            </p:txBody>
          </p:sp>
          <p:sp>
            <p:nvSpPr>
              <p:cNvPr id="126984" name="AutoShape 8"/>
              <p:cNvSpPr>
                <a:spLocks noChangeArrowheads="1"/>
              </p:cNvSpPr>
              <p:nvPr/>
            </p:nvSpPr>
            <p:spPr bwMode="auto">
              <a:xfrm>
                <a:off x="3560" y="3702"/>
                <a:ext cx="545" cy="211"/>
              </a:xfrm>
              <a:prstGeom prst="roundRect">
                <a:avLst>
                  <a:gd name="adj" fmla="val 16667"/>
                </a:avLst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pl-PL" altLang="pl-PL" sz="2000"/>
                  <a:t>CLOR</a:t>
                </a:r>
                <a:endParaRPr lang="en-GB" altLang="pl-PL" sz="2000"/>
              </a:p>
            </p:txBody>
          </p:sp>
          <p:sp>
            <p:nvSpPr>
              <p:cNvPr id="126985" name="AutoShape 9"/>
              <p:cNvSpPr>
                <a:spLocks noChangeArrowheads="1"/>
              </p:cNvSpPr>
              <p:nvPr/>
            </p:nvSpPr>
            <p:spPr bwMode="auto">
              <a:xfrm>
                <a:off x="2336" y="3702"/>
                <a:ext cx="503" cy="211"/>
              </a:xfrm>
              <a:prstGeom prst="roundRect">
                <a:avLst>
                  <a:gd name="adj" fmla="val 16667"/>
                </a:avLst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pl-PL" altLang="pl-PL" sz="2000"/>
                  <a:t>IChTJ</a:t>
                </a:r>
                <a:endParaRPr lang="en-GB" altLang="pl-PL" sz="2000"/>
              </a:p>
            </p:txBody>
          </p:sp>
        </p:grpSp>
        <p:sp>
          <p:nvSpPr>
            <p:cNvPr id="126986" name="AutoShape 10"/>
            <p:cNvSpPr>
              <a:spLocks noChangeArrowheads="1"/>
            </p:cNvSpPr>
            <p:nvPr/>
          </p:nvSpPr>
          <p:spPr bwMode="auto">
            <a:xfrm>
              <a:off x="1519" y="3475"/>
              <a:ext cx="690" cy="544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pl-PL" altLang="pl-PL" sz="2400" b="1"/>
                <a:t>V4G4</a:t>
              </a:r>
              <a:endParaRPr lang="en-GB" altLang="pl-PL" sz="2400" b="1"/>
            </a:p>
          </p:txBody>
        </p:sp>
        <p:sp>
          <p:nvSpPr>
            <p:cNvPr id="126987" name="AutoShape 11"/>
            <p:cNvSpPr>
              <a:spLocks noChangeArrowheads="1"/>
            </p:cNvSpPr>
            <p:nvPr/>
          </p:nvSpPr>
          <p:spPr bwMode="auto">
            <a:xfrm>
              <a:off x="4785" y="3475"/>
              <a:ext cx="718" cy="545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pl-PL" altLang="pl-PL" sz="2400" b="1"/>
                <a:t>JHR</a:t>
              </a:r>
              <a:endParaRPr lang="en-GB" altLang="pl-PL" sz="2400" b="1"/>
            </a:p>
          </p:txBody>
        </p:sp>
        <p:sp>
          <p:nvSpPr>
            <p:cNvPr id="126988" name="Line 12"/>
            <p:cNvSpPr>
              <a:spLocks noChangeShapeType="1"/>
            </p:cNvSpPr>
            <p:nvPr/>
          </p:nvSpPr>
          <p:spPr bwMode="auto">
            <a:xfrm>
              <a:off x="2200" y="3748"/>
              <a:ext cx="32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126989" name="Line 13"/>
            <p:cNvSpPr>
              <a:spLocks noChangeShapeType="1"/>
            </p:cNvSpPr>
            <p:nvPr/>
          </p:nvSpPr>
          <p:spPr bwMode="auto">
            <a:xfrm flipV="1">
              <a:off x="4468" y="3748"/>
              <a:ext cx="3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126990" name="AutoShape 14"/>
            <p:cNvSpPr>
              <a:spLocks noChangeArrowheads="1"/>
            </p:cNvSpPr>
            <p:nvPr/>
          </p:nvSpPr>
          <p:spPr bwMode="auto">
            <a:xfrm>
              <a:off x="3107" y="2886"/>
              <a:ext cx="690" cy="40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pl-PL" altLang="pl-PL" sz="2800" b="1"/>
                <a:t>CEA</a:t>
              </a:r>
              <a:endParaRPr lang="en-GB" altLang="pl-PL" sz="2800" b="1"/>
            </a:p>
          </p:txBody>
        </p:sp>
        <p:sp>
          <p:nvSpPr>
            <p:cNvPr id="126991" name="Line 15"/>
            <p:cNvSpPr>
              <a:spLocks noChangeShapeType="1"/>
            </p:cNvSpPr>
            <p:nvPr/>
          </p:nvSpPr>
          <p:spPr bwMode="auto">
            <a:xfrm>
              <a:off x="3787" y="3249"/>
              <a:ext cx="998" cy="27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126992" name="Line 16"/>
            <p:cNvSpPr>
              <a:spLocks noChangeShapeType="1"/>
            </p:cNvSpPr>
            <p:nvPr/>
          </p:nvSpPr>
          <p:spPr bwMode="auto">
            <a:xfrm flipV="1">
              <a:off x="2200" y="3249"/>
              <a:ext cx="907" cy="27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126993" name="Line 17"/>
            <p:cNvSpPr>
              <a:spLocks noChangeShapeType="1"/>
            </p:cNvSpPr>
            <p:nvPr/>
          </p:nvSpPr>
          <p:spPr bwMode="auto">
            <a:xfrm flipV="1">
              <a:off x="3470" y="3294"/>
              <a:ext cx="0" cy="1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cxnSp>
        <p:nvCxnSpPr>
          <p:cNvPr id="3" name="Łącznik prosty ze strzałką 2"/>
          <p:cNvCxnSpPr/>
          <p:nvPr/>
        </p:nvCxnSpPr>
        <p:spPr>
          <a:xfrm flipH="1">
            <a:off x="3591719" y="1376772"/>
            <a:ext cx="1808374" cy="36004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Łącznik prosty ze strzałką 22"/>
          <p:cNvCxnSpPr/>
          <p:nvPr/>
        </p:nvCxnSpPr>
        <p:spPr>
          <a:xfrm flipH="1">
            <a:off x="4319972" y="1376772"/>
            <a:ext cx="1368153" cy="36004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Łącznik prosty ze strzałką 25"/>
          <p:cNvCxnSpPr/>
          <p:nvPr/>
        </p:nvCxnSpPr>
        <p:spPr>
          <a:xfrm flipH="1">
            <a:off x="5400093" y="1376772"/>
            <a:ext cx="600658" cy="36004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/>
          <a:p>
            <a:r>
              <a:rPr lang="pl-PL" altLang="pl-PL"/>
              <a:t>National Centre for Nuclear Research, Poland</a:t>
            </a:r>
            <a:endParaRPr lang="en-US" altLang="pl-PL"/>
          </a:p>
        </p:txBody>
      </p:sp>
      <p:sp>
        <p:nvSpPr>
          <p:cNvPr id="27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pl-PL" altLang="pl-PL"/>
              <a:t>Grzegorz Wrochna</a:t>
            </a:r>
          </a:p>
        </p:txBody>
      </p:sp>
      <p:pic>
        <p:nvPicPr>
          <p:cNvPr id="19868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3436938"/>
            <a:ext cx="700087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682" name="Rectangle 26"/>
          <p:cNvSpPr>
            <a:spLocks noChangeArrowheads="1"/>
          </p:cNvSpPr>
          <p:nvPr/>
        </p:nvSpPr>
        <p:spPr bwMode="auto">
          <a:xfrm>
            <a:off x="149225" y="3336925"/>
            <a:ext cx="800100" cy="263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pic>
        <p:nvPicPr>
          <p:cNvPr id="198665" name="Picture 9" descr="Brain sections made of cogs and gears representing intelligence and divisions of mental neurological activity isolated on white. Stock Photo - 1050377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677988"/>
            <a:ext cx="1309687" cy="140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1622425"/>
            <a:ext cx="26955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679" name="Picture 13" descr="UJV-Col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4408488"/>
            <a:ext cx="712787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8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666" name="Picture 10" descr="Full-size image (41 K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3" y="1657350"/>
            <a:ext cx="1778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Visegrad-4 for Generation-4 reactors</a:t>
            </a:r>
            <a:endParaRPr lang="en-GB" altLang="pl-PL" smtClean="0"/>
          </a:p>
        </p:txBody>
      </p:sp>
      <p:sp>
        <p:nvSpPr>
          <p:cNvPr id="198659" name="Text Box 3"/>
          <p:cNvSpPr txBox="1">
            <a:spLocks noChangeArrowheads="1"/>
          </p:cNvSpPr>
          <p:nvPr/>
        </p:nvSpPr>
        <p:spPr bwMode="auto">
          <a:xfrm rot="16200000">
            <a:off x="-205581" y="1851819"/>
            <a:ext cx="1233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pl-PL" altLang="pl-PL" sz="2400" b="1">
                <a:solidFill>
                  <a:srgbClr val="008000"/>
                </a:solidFill>
              </a:rPr>
              <a:t>phase I</a:t>
            </a:r>
            <a:endParaRPr lang="en-GB" altLang="pl-PL" sz="2400" b="1">
              <a:solidFill>
                <a:srgbClr val="008000"/>
              </a:solidFill>
            </a:endParaRPr>
          </a:p>
        </p:txBody>
      </p:sp>
      <p:sp>
        <p:nvSpPr>
          <p:cNvPr id="198660" name="Text Box 4"/>
          <p:cNvSpPr txBox="1">
            <a:spLocks noChangeArrowheads="1"/>
          </p:cNvSpPr>
          <p:nvPr/>
        </p:nvSpPr>
        <p:spPr bwMode="auto">
          <a:xfrm rot="16200000">
            <a:off x="5294312" y="1814513"/>
            <a:ext cx="1317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pl-PL" altLang="pl-PL" sz="2400" b="1">
                <a:solidFill>
                  <a:srgbClr val="008000"/>
                </a:solidFill>
              </a:rPr>
              <a:t>phase II</a:t>
            </a:r>
            <a:endParaRPr lang="en-GB" altLang="pl-PL" sz="2400" b="1">
              <a:solidFill>
                <a:srgbClr val="008000"/>
              </a:solidFill>
            </a:endParaRPr>
          </a:p>
        </p:txBody>
      </p:sp>
      <p:sp>
        <p:nvSpPr>
          <p:cNvPr id="198661" name="Text Box 5"/>
          <p:cNvSpPr txBox="1">
            <a:spLocks noChangeArrowheads="1"/>
          </p:cNvSpPr>
          <p:nvPr/>
        </p:nvSpPr>
        <p:spPr bwMode="auto">
          <a:xfrm>
            <a:off x="1093788" y="890588"/>
            <a:ext cx="2670175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pl-PL" altLang="pl-PL" sz="2800" b="1"/>
              <a:t>V4G4</a:t>
            </a:r>
          </a:p>
          <a:p>
            <a:pPr algn="ctr"/>
            <a:r>
              <a:rPr lang="pl-PL" altLang="pl-PL" sz="2400" b="1">
                <a:solidFill>
                  <a:srgbClr val="FF0000"/>
                </a:solidFill>
              </a:rPr>
              <a:t>capacity building</a:t>
            </a:r>
            <a:endParaRPr lang="en-GB" altLang="pl-PL" sz="2400" b="1">
              <a:solidFill>
                <a:srgbClr val="FF0000"/>
              </a:solidFill>
            </a:endParaRPr>
          </a:p>
        </p:txBody>
      </p:sp>
      <p:sp>
        <p:nvSpPr>
          <p:cNvPr id="198662" name="Text Box 6"/>
          <p:cNvSpPr txBox="1">
            <a:spLocks noChangeArrowheads="1"/>
          </p:cNvSpPr>
          <p:nvPr/>
        </p:nvSpPr>
        <p:spPr bwMode="auto">
          <a:xfrm>
            <a:off x="6337300" y="882650"/>
            <a:ext cx="2284413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pl-PL" altLang="pl-PL" sz="2800" b="1"/>
              <a:t>Allegro</a:t>
            </a:r>
          </a:p>
          <a:p>
            <a:pPr algn="ctr"/>
            <a:r>
              <a:rPr lang="pl-PL" altLang="pl-PL" sz="2400" b="1">
                <a:solidFill>
                  <a:srgbClr val="FF0000"/>
                </a:solidFill>
              </a:rPr>
              <a:t>reactor design</a:t>
            </a:r>
            <a:endParaRPr lang="en-GB" altLang="pl-PL" sz="2400" b="1">
              <a:solidFill>
                <a:srgbClr val="FF0000"/>
              </a:solidFill>
            </a:endParaRPr>
          </a:p>
        </p:txBody>
      </p:sp>
      <p:sp>
        <p:nvSpPr>
          <p:cNvPr id="198667" name="Text Box 11"/>
          <p:cNvSpPr txBox="1">
            <a:spLocks noChangeArrowheads="1"/>
          </p:cNvSpPr>
          <p:nvPr/>
        </p:nvSpPr>
        <p:spPr bwMode="auto">
          <a:xfrm>
            <a:off x="2081213" y="3086100"/>
            <a:ext cx="18335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pl-PL" altLang="pl-PL" sz="2000" b="1">
                <a:solidFill>
                  <a:schemeClr val="accent2"/>
                </a:solidFill>
              </a:rPr>
              <a:t>infrastructure</a:t>
            </a:r>
            <a:endParaRPr lang="en-GB" altLang="pl-PL" sz="2000" b="1">
              <a:solidFill>
                <a:schemeClr val="accent2"/>
              </a:solidFill>
            </a:endParaRPr>
          </a:p>
        </p:txBody>
      </p:sp>
      <p:sp>
        <p:nvSpPr>
          <p:cNvPr id="198668" name="Text Box 12"/>
          <p:cNvSpPr txBox="1">
            <a:spLocks noChangeArrowheads="1"/>
          </p:cNvSpPr>
          <p:nvPr/>
        </p:nvSpPr>
        <p:spPr bwMode="auto">
          <a:xfrm>
            <a:off x="434975" y="3092450"/>
            <a:ext cx="1425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pl-PL" altLang="pl-PL" sz="2000" b="1">
                <a:solidFill>
                  <a:schemeClr val="accent2"/>
                </a:solidFill>
              </a:rPr>
              <a:t>know-how</a:t>
            </a:r>
            <a:endParaRPr lang="en-GB" altLang="pl-PL" sz="2000" b="1">
              <a:solidFill>
                <a:schemeClr val="accent2"/>
              </a:solidFill>
            </a:endParaRPr>
          </a:p>
        </p:txBody>
      </p:sp>
      <p:sp>
        <p:nvSpPr>
          <p:cNvPr id="198669" name="AutoShape 13"/>
          <p:cNvSpPr>
            <a:spLocks noChangeArrowheads="1"/>
          </p:cNvSpPr>
          <p:nvPr/>
        </p:nvSpPr>
        <p:spPr bwMode="auto">
          <a:xfrm>
            <a:off x="177800" y="950913"/>
            <a:ext cx="4208463" cy="2535237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/>
          </a:p>
        </p:txBody>
      </p:sp>
      <p:sp>
        <p:nvSpPr>
          <p:cNvPr id="198670" name="AutoShape 14"/>
          <p:cNvSpPr>
            <a:spLocks noChangeArrowheads="1"/>
          </p:cNvSpPr>
          <p:nvPr/>
        </p:nvSpPr>
        <p:spPr bwMode="auto">
          <a:xfrm>
            <a:off x="5699125" y="938213"/>
            <a:ext cx="3213100" cy="2468562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/>
          </a:p>
        </p:txBody>
      </p:sp>
      <p:sp>
        <p:nvSpPr>
          <p:cNvPr id="198671" name="AutoShape 15"/>
          <p:cNvSpPr>
            <a:spLocks noChangeArrowheads="1"/>
          </p:cNvSpPr>
          <p:nvPr/>
        </p:nvSpPr>
        <p:spPr bwMode="auto">
          <a:xfrm>
            <a:off x="5708650" y="3468688"/>
            <a:ext cx="3213100" cy="793750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/>
          </a:p>
        </p:txBody>
      </p:sp>
      <p:sp>
        <p:nvSpPr>
          <p:cNvPr id="198672" name="Rectangle 16"/>
          <p:cNvSpPr>
            <a:spLocks noChangeArrowheads="1"/>
          </p:cNvSpPr>
          <p:nvPr/>
        </p:nvSpPr>
        <p:spPr bwMode="auto">
          <a:xfrm>
            <a:off x="5621338" y="3968750"/>
            <a:ext cx="3359150" cy="3286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/>
          </a:p>
        </p:txBody>
      </p:sp>
      <p:sp>
        <p:nvSpPr>
          <p:cNvPr id="198673" name="AutoShape 17"/>
          <p:cNvSpPr>
            <a:spLocks noChangeArrowheads="1"/>
          </p:cNvSpPr>
          <p:nvPr/>
        </p:nvSpPr>
        <p:spPr bwMode="auto">
          <a:xfrm>
            <a:off x="4600575" y="1485900"/>
            <a:ext cx="989013" cy="663575"/>
          </a:xfrm>
          <a:prstGeom prst="rightArrow">
            <a:avLst>
              <a:gd name="adj1" fmla="val 50000"/>
              <a:gd name="adj2" fmla="val 37261"/>
            </a:avLst>
          </a:prstGeom>
          <a:noFill/>
          <a:ln w="25400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/>
          </a:p>
        </p:txBody>
      </p:sp>
      <p:sp>
        <p:nvSpPr>
          <p:cNvPr id="198674" name="AutoShape 18"/>
          <p:cNvSpPr>
            <a:spLocks noChangeArrowheads="1"/>
          </p:cNvSpPr>
          <p:nvPr/>
        </p:nvSpPr>
        <p:spPr bwMode="auto">
          <a:xfrm rot="1784794">
            <a:off x="4537075" y="2903538"/>
            <a:ext cx="1087438" cy="663575"/>
          </a:xfrm>
          <a:prstGeom prst="rightArrow">
            <a:avLst>
              <a:gd name="adj1" fmla="val 50000"/>
              <a:gd name="adj2" fmla="val 40969"/>
            </a:avLst>
          </a:prstGeom>
          <a:noFill/>
          <a:ln w="25400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193800" y="3695700"/>
            <a:ext cx="7950200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61950" indent="-361950" eaLnBrk="0" hangingPunct="0">
              <a:spcBef>
                <a:spcPct val="20000"/>
              </a:spcBef>
              <a:buFont typeface="Symbol" pitchFamily="18" charset="2"/>
              <a:buChar char="·"/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○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Symbol" pitchFamily="18" charset="2"/>
              <a:buChar char="-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altLang="pl-PL" sz="2000" b="0">
                <a:solidFill>
                  <a:srgbClr val="008000"/>
                </a:solidFill>
              </a:rPr>
              <a:t>France: </a:t>
            </a:r>
            <a:r>
              <a:rPr lang="pl-PL" altLang="pl-PL" sz="2000">
                <a:solidFill>
                  <a:srgbClr val="008000"/>
                </a:solidFill>
              </a:rPr>
              <a:t>Technology input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altLang="pl-PL" sz="2000" b="0">
                <a:solidFill>
                  <a:srgbClr val="FF0000"/>
                </a:solidFill>
              </a:rPr>
              <a:t>Slovakia:</a:t>
            </a:r>
            <a:r>
              <a:rPr lang="pl-PL" altLang="pl-PL" sz="2000"/>
              <a:t> </a:t>
            </a:r>
            <a:r>
              <a:rPr lang="pl-PL" altLang="pl-PL" sz="2000">
                <a:solidFill>
                  <a:schemeClr val="accent2"/>
                </a:solidFill>
              </a:rPr>
              <a:t>Reactor</a:t>
            </a:r>
            <a:r>
              <a:rPr lang="en-GB" altLang="pl-PL" sz="2000">
                <a:solidFill>
                  <a:schemeClr val="accent2"/>
                </a:solidFill>
              </a:rPr>
              <a:t> design &amp; safety</a:t>
            </a:r>
            <a:r>
              <a:rPr lang="en-GB" altLang="pl-PL" sz="2000"/>
              <a:t> </a:t>
            </a:r>
            <a:endParaRPr lang="pl-PL" altLang="pl-PL" sz="2000"/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altLang="pl-PL" sz="1600" b="0"/>
              <a:t>- </a:t>
            </a:r>
            <a:r>
              <a:rPr lang="en-GB" altLang="pl-PL" sz="1600" b="0"/>
              <a:t>safety concept, design basis, simulation and numerical analysis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altLang="pl-PL" sz="2000" b="0">
                <a:solidFill>
                  <a:srgbClr val="FF0000"/>
                </a:solidFill>
              </a:rPr>
              <a:t>Chech R:</a:t>
            </a:r>
            <a:r>
              <a:rPr lang="pl-PL" altLang="pl-PL" sz="2000"/>
              <a:t> </a:t>
            </a:r>
            <a:r>
              <a:rPr lang="en-GB" altLang="pl-PL" sz="2000">
                <a:solidFill>
                  <a:schemeClr val="accent2"/>
                </a:solidFill>
              </a:rPr>
              <a:t>Research laboratory on technology related experiment</a:t>
            </a:r>
            <a:r>
              <a:rPr lang="pl-PL" altLang="pl-PL" sz="2000">
                <a:solidFill>
                  <a:schemeClr val="accent2"/>
                </a:solidFill>
              </a:rPr>
              <a:t>s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altLang="pl-PL" sz="1600" b="0"/>
              <a:t>- </a:t>
            </a:r>
            <a:r>
              <a:rPr lang="en-GB" altLang="pl-PL" sz="1600" b="0"/>
              <a:t>thermophysics, aerodynamics, helium technology, reactor physics, etc.</a:t>
            </a:r>
            <a:endParaRPr lang="pl-PL" altLang="pl-PL" sz="2000" b="0"/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altLang="pl-PL" sz="2000" b="0">
                <a:solidFill>
                  <a:srgbClr val="FF0000"/>
                </a:solidFill>
              </a:rPr>
              <a:t>Hungary:</a:t>
            </a:r>
            <a:r>
              <a:rPr lang="pl-PL" altLang="pl-PL" sz="2000"/>
              <a:t> </a:t>
            </a:r>
            <a:r>
              <a:rPr lang="pl-PL" altLang="pl-PL" sz="2000">
                <a:solidFill>
                  <a:schemeClr val="accent2"/>
                </a:solidFill>
              </a:rPr>
              <a:t>L</a:t>
            </a:r>
            <a:r>
              <a:rPr lang="en-GB" altLang="pl-PL" sz="2000">
                <a:solidFill>
                  <a:schemeClr val="accent2"/>
                </a:solidFill>
              </a:rPr>
              <a:t>aboratory on the closed fuel cycle and fuel issues</a:t>
            </a:r>
            <a:endParaRPr lang="pl-PL" altLang="pl-PL" sz="20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altLang="pl-PL" sz="1600" b="0"/>
              <a:t>- </a:t>
            </a:r>
            <a:r>
              <a:rPr lang="en-GB" altLang="pl-PL" sz="1600" b="0"/>
              <a:t>PIE of ceramic fuels, separation of minor actinides, fuel fabrication, etc.</a:t>
            </a:r>
            <a:endParaRPr lang="pl-PL" altLang="pl-PL" sz="2000" b="0"/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altLang="pl-PL" sz="2000" b="0">
                <a:solidFill>
                  <a:srgbClr val="FF0000"/>
                </a:solidFill>
              </a:rPr>
              <a:t>Poland:</a:t>
            </a:r>
            <a:r>
              <a:rPr lang="pl-PL" altLang="pl-PL" sz="2000"/>
              <a:t> </a:t>
            </a:r>
            <a:r>
              <a:rPr lang="pl-PL" altLang="pl-PL" sz="2000">
                <a:solidFill>
                  <a:schemeClr val="accent2"/>
                </a:solidFill>
              </a:rPr>
              <a:t>M</a:t>
            </a:r>
            <a:r>
              <a:rPr lang="en-GB" altLang="pl-PL" sz="2000">
                <a:solidFill>
                  <a:schemeClr val="accent2"/>
                </a:solidFill>
              </a:rPr>
              <a:t>aterial research laboratory</a:t>
            </a:r>
            <a:endParaRPr lang="pl-PL" altLang="pl-PL" sz="20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l-PL" altLang="pl-PL" sz="1600" b="0"/>
              <a:t>- </a:t>
            </a:r>
            <a:r>
              <a:rPr lang="en-GB" altLang="pl-PL" sz="1600" b="0"/>
              <a:t>irradiation </a:t>
            </a:r>
            <a:r>
              <a:rPr lang="pl-PL" altLang="pl-PL" sz="1600" b="0"/>
              <a:t>by</a:t>
            </a:r>
            <a:r>
              <a:rPr lang="en-GB" altLang="pl-PL" sz="1600" b="0"/>
              <a:t> reactor </a:t>
            </a:r>
            <a:r>
              <a:rPr lang="pl-PL" altLang="pl-PL" sz="1600" b="0"/>
              <a:t>&amp;</a:t>
            </a:r>
            <a:r>
              <a:rPr lang="en-GB" altLang="pl-PL" sz="1600" b="0"/>
              <a:t> accelerators</a:t>
            </a:r>
            <a:r>
              <a:rPr lang="pl-PL" altLang="pl-PL" sz="1600" b="0"/>
              <a:t>, </a:t>
            </a:r>
            <a:r>
              <a:rPr lang="en-GB" altLang="pl-PL" sz="1600" b="0"/>
              <a:t>structural </a:t>
            </a:r>
            <a:r>
              <a:rPr lang="pl-PL" altLang="pl-PL" sz="1600" b="0"/>
              <a:t>&amp;</a:t>
            </a:r>
            <a:r>
              <a:rPr lang="en-GB" altLang="pl-PL" sz="1600" b="0"/>
              <a:t> functional material analysis</a:t>
            </a:r>
            <a:endParaRPr lang="en-US" altLang="pl-PL" sz="2000" b="0"/>
          </a:p>
        </p:txBody>
      </p:sp>
      <p:pic>
        <p:nvPicPr>
          <p:cNvPr id="198677" name="Kép 11" descr="Új ké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5287963"/>
            <a:ext cx="8699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678" name="Picture 11" descr="C:\a\vuje.bm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4019550"/>
            <a:ext cx="8191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680" name="Picture 10" descr="NCBJ_logo_mp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5803900"/>
            <a:ext cx="93821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663" name="Text Box 7"/>
          <p:cNvSpPr txBox="1">
            <a:spLocks noChangeArrowheads="1"/>
          </p:cNvSpPr>
          <p:nvPr/>
        </p:nvSpPr>
        <p:spPr bwMode="auto">
          <a:xfrm>
            <a:off x="6162675" y="3490913"/>
            <a:ext cx="2216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pl-PL" altLang="pl-PL" sz="2400" b="1"/>
              <a:t>other projects</a:t>
            </a:r>
            <a:endParaRPr lang="en-GB" altLang="pl-PL" sz="1600" b="1"/>
          </a:p>
        </p:txBody>
      </p:sp>
    </p:spTree>
    <p:extLst>
      <p:ext uri="{BB962C8B-B14F-4D97-AF65-F5344CB8AC3E}">
        <p14:creationId xmlns:p14="http://schemas.microsoft.com/office/powerpoint/2010/main" val="196200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/>
          <a:p>
            <a:r>
              <a:rPr lang="pl-PL" altLang="pl-PL"/>
              <a:t>National Centre for Nuclear Research, Poland</a:t>
            </a:r>
            <a:endParaRPr lang="en-US" altLang="pl-PL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pl-PL" altLang="pl-PL"/>
              <a:t>Grzegorz Wrochna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half" idx="4294967295"/>
          </p:nvPr>
        </p:nvSpPr>
        <p:spPr>
          <a:xfrm>
            <a:off x="234950" y="2924175"/>
            <a:ext cx="4445000" cy="3657600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</a:pPr>
            <a:r>
              <a:rPr lang="pl-PL" altLang="pl-PL" sz="2400" b="0" u="sng" smtClean="0">
                <a:solidFill>
                  <a:srgbClr val="FF0000"/>
                </a:solidFill>
              </a:rPr>
              <a:t>Local problems:</a:t>
            </a:r>
          </a:p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</a:pPr>
            <a:endParaRPr lang="pl-PL" altLang="pl-PL" sz="700" b="0" smtClean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90000"/>
              </a:lnSpc>
            </a:pPr>
            <a:r>
              <a:rPr lang="pl-PL" altLang="pl-PL" sz="2200" b="0" smtClean="0">
                <a:solidFill>
                  <a:srgbClr val="953735"/>
                </a:solidFill>
              </a:rPr>
              <a:t> </a:t>
            </a:r>
            <a:r>
              <a:rPr lang="en-US" altLang="pl-PL" sz="2200" b="0" smtClean="0">
                <a:solidFill>
                  <a:srgbClr val="953735"/>
                </a:solidFill>
              </a:rPr>
              <a:t>Relatively small power systems</a:t>
            </a:r>
            <a:r>
              <a:rPr lang="pl-PL" altLang="pl-PL" sz="2200" b="0" smtClean="0">
                <a:solidFill>
                  <a:srgbClr val="953735"/>
                </a:solidFill>
              </a:rPr>
              <a:t> &amp; </a:t>
            </a:r>
            <a:r>
              <a:rPr lang="en-US" altLang="pl-PL" sz="2200" b="0" smtClean="0">
                <a:solidFill>
                  <a:srgbClr val="953735"/>
                </a:solidFill>
              </a:rPr>
              <a:t>no justification for autonomous handling of nuclear wast</a:t>
            </a:r>
            <a:r>
              <a:rPr lang="pl-PL" altLang="pl-PL" sz="2200" b="0" smtClean="0">
                <a:solidFill>
                  <a:srgbClr val="953735"/>
                </a:solidFill>
              </a:rPr>
              <a:t>es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pl-PL" altLang="pl-PL" sz="2200" b="0" smtClean="0">
                <a:solidFill>
                  <a:srgbClr val="953735"/>
                </a:solidFill>
              </a:rPr>
              <a:t> B</a:t>
            </a:r>
            <a:r>
              <a:rPr lang="en-US" altLang="pl-PL" sz="2200" b="0" smtClean="0">
                <a:solidFill>
                  <a:srgbClr val="953735"/>
                </a:solidFill>
              </a:rPr>
              <a:t>asic technical level</a:t>
            </a:r>
            <a:r>
              <a:rPr lang="pl-PL" altLang="pl-PL" sz="2200" b="0" smtClean="0">
                <a:solidFill>
                  <a:srgbClr val="953735"/>
                </a:solidFill>
              </a:rPr>
              <a:t> of heavy industry &amp; diminishing number of qualified workers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pl-PL" altLang="pl-PL" sz="2200" b="0" smtClean="0">
                <a:solidFill>
                  <a:srgbClr val="953735"/>
                </a:solidFill>
              </a:rPr>
              <a:t> </a:t>
            </a:r>
            <a:r>
              <a:rPr lang="en-US" altLang="pl-PL" sz="2200" b="0" smtClean="0">
                <a:solidFill>
                  <a:srgbClr val="953735"/>
                </a:solidFill>
              </a:rPr>
              <a:t>Poor nuclear research infrastru</a:t>
            </a:r>
            <a:r>
              <a:rPr lang="pl-PL" altLang="pl-PL" sz="2200" b="0" smtClean="0">
                <a:solidFill>
                  <a:srgbClr val="953735"/>
                </a:solidFill>
              </a:rPr>
              <a:t>-</a:t>
            </a:r>
            <a:r>
              <a:rPr lang="en-US" altLang="pl-PL" sz="2200" b="0" smtClean="0">
                <a:solidFill>
                  <a:srgbClr val="953735"/>
                </a:solidFill>
              </a:rPr>
              <a:t>cture</a:t>
            </a:r>
            <a:r>
              <a:rPr lang="pl-PL" altLang="pl-PL" sz="2200" b="0" smtClean="0">
                <a:solidFill>
                  <a:srgbClr val="953735"/>
                </a:solidFill>
              </a:rPr>
              <a:t> &amp; </a:t>
            </a:r>
            <a:r>
              <a:rPr lang="en-US" altLang="pl-PL" sz="2200" b="0" smtClean="0">
                <a:solidFill>
                  <a:srgbClr val="953735"/>
                </a:solidFill>
              </a:rPr>
              <a:t>competence gap between old and new nuclear programs</a:t>
            </a:r>
          </a:p>
          <a:p>
            <a:pPr marL="0" indent="0" eaLnBrk="1" hangingPunct="1">
              <a:lnSpc>
                <a:spcPct val="90000"/>
              </a:lnSpc>
            </a:pPr>
            <a:endParaRPr lang="pl-PL" altLang="pl-PL" sz="2200" b="0" smtClean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90000"/>
              </a:lnSpc>
            </a:pPr>
            <a:endParaRPr lang="pl-PL" altLang="pl-PL" sz="2000" smtClean="0"/>
          </a:p>
          <a:p>
            <a:pPr marL="0" indent="0" eaLnBrk="1" hangingPunct="1">
              <a:lnSpc>
                <a:spcPct val="90000"/>
              </a:lnSpc>
            </a:pPr>
            <a:endParaRPr lang="pl-PL" altLang="pl-PL" sz="2000" smtClean="0"/>
          </a:p>
        </p:txBody>
      </p:sp>
      <p:sp>
        <p:nvSpPr>
          <p:cNvPr id="6" name="Symbol zastępczy zawartości 5"/>
          <p:cNvSpPr>
            <a:spLocks noGrp="1"/>
          </p:cNvSpPr>
          <p:nvPr>
            <p:ph sz="half" idx="4294967295"/>
          </p:nvPr>
        </p:nvSpPr>
        <p:spPr>
          <a:xfrm>
            <a:off x="4859338" y="2905125"/>
            <a:ext cx="4105275" cy="3754438"/>
          </a:xfrm>
        </p:spPr>
        <p:txBody>
          <a:bodyPr/>
          <a:lstStyle/>
          <a:p>
            <a:pPr marL="0" indent="0" algn="ctr" eaLnBrk="1" hangingPunct="1">
              <a:buFont typeface="Symbol" pitchFamily="18" charset="2"/>
              <a:buNone/>
            </a:pPr>
            <a:r>
              <a:rPr lang="pl-PL" altLang="pl-PL" sz="2400" b="0" u="sng" smtClean="0">
                <a:solidFill>
                  <a:srgbClr val="92D050"/>
                </a:solidFill>
              </a:rPr>
              <a:t>Towards regional solutions:</a:t>
            </a:r>
          </a:p>
          <a:p>
            <a:pPr marL="0" indent="0" algn="ctr" eaLnBrk="1" hangingPunct="1">
              <a:buFont typeface="Symbol" pitchFamily="18" charset="2"/>
              <a:buNone/>
            </a:pPr>
            <a:endParaRPr lang="pl-PL" altLang="pl-PL" sz="700" b="0" u="sng" smtClean="0">
              <a:solidFill>
                <a:srgbClr val="92D050"/>
              </a:solidFill>
            </a:endParaRPr>
          </a:p>
          <a:p>
            <a:pPr marL="0" indent="0" eaLnBrk="1" hangingPunct="1"/>
            <a:r>
              <a:rPr lang="pl-PL" altLang="pl-PL" sz="2200" b="0" smtClean="0">
                <a:solidFill>
                  <a:srgbClr val="4F6228"/>
                </a:solidFill>
              </a:rPr>
              <a:t> </a:t>
            </a:r>
            <a:r>
              <a:rPr lang="en-US" altLang="pl-PL" sz="2200" b="0" smtClean="0">
                <a:solidFill>
                  <a:srgbClr val="4F6228"/>
                </a:solidFill>
              </a:rPr>
              <a:t>Analysis of electric power systems</a:t>
            </a:r>
            <a:endParaRPr lang="pl-PL" altLang="pl-PL" sz="2200" b="0" smtClean="0">
              <a:solidFill>
                <a:srgbClr val="4F6228"/>
              </a:solidFill>
            </a:endParaRPr>
          </a:p>
          <a:p>
            <a:pPr marL="0" indent="0" eaLnBrk="1" hangingPunct="1"/>
            <a:r>
              <a:rPr lang="pl-PL" altLang="pl-PL" sz="2200" b="0" smtClean="0">
                <a:solidFill>
                  <a:srgbClr val="4F6228"/>
                </a:solidFill>
              </a:rPr>
              <a:t> </a:t>
            </a:r>
            <a:r>
              <a:rPr lang="en-US" altLang="pl-PL" sz="2200" b="0" smtClean="0">
                <a:solidFill>
                  <a:srgbClr val="4F6228"/>
                </a:solidFill>
              </a:rPr>
              <a:t>Regional cooperation on nuclear waste and fuel cycle </a:t>
            </a:r>
          </a:p>
          <a:p>
            <a:pPr marL="0" indent="0" eaLnBrk="1" hangingPunct="1"/>
            <a:r>
              <a:rPr lang="pl-PL" altLang="pl-PL" sz="2200" b="0" smtClean="0">
                <a:solidFill>
                  <a:srgbClr val="4F6228"/>
                </a:solidFill>
              </a:rPr>
              <a:t> </a:t>
            </a:r>
            <a:r>
              <a:rPr lang="en-US" altLang="pl-PL" sz="2200" b="0" smtClean="0">
                <a:solidFill>
                  <a:srgbClr val="4F6228"/>
                </a:solidFill>
              </a:rPr>
              <a:t>Macroeconomic impact of nuclear programs</a:t>
            </a:r>
            <a:endParaRPr lang="pl-PL" altLang="pl-PL" sz="2200" b="0" smtClean="0">
              <a:solidFill>
                <a:srgbClr val="4F6228"/>
              </a:solidFill>
            </a:endParaRPr>
          </a:p>
          <a:p>
            <a:pPr marL="0" indent="0" eaLnBrk="1" hangingPunct="1"/>
            <a:r>
              <a:rPr lang="pl-PL" altLang="pl-PL" sz="2200" b="0" smtClean="0">
                <a:solidFill>
                  <a:srgbClr val="4F6228"/>
                </a:solidFill>
              </a:rPr>
              <a:t> </a:t>
            </a:r>
            <a:r>
              <a:rPr lang="en-US" altLang="pl-PL" sz="2200" b="0" smtClean="0">
                <a:solidFill>
                  <a:srgbClr val="4F6228"/>
                </a:solidFill>
              </a:rPr>
              <a:t>Nuclear </a:t>
            </a:r>
            <a:r>
              <a:rPr lang="pl-PL" altLang="pl-PL" sz="2200" b="0" smtClean="0">
                <a:solidFill>
                  <a:srgbClr val="4F6228"/>
                </a:solidFill>
              </a:rPr>
              <a:t>R&amp;D</a:t>
            </a:r>
            <a:r>
              <a:rPr lang="en-US" altLang="pl-PL" sz="2200" b="0" smtClean="0">
                <a:solidFill>
                  <a:srgbClr val="4F6228"/>
                </a:solidFill>
              </a:rPr>
              <a:t> </a:t>
            </a:r>
            <a:r>
              <a:rPr lang="pl-PL" altLang="pl-PL" sz="2200" b="0" smtClean="0">
                <a:solidFill>
                  <a:srgbClr val="4F6228"/>
                </a:solidFill>
              </a:rPr>
              <a:t>c</a:t>
            </a:r>
            <a:r>
              <a:rPr lang="en-US" altLang="pl-PL" sz="2200" b="0" smtClean="0">
                <a:solidFill>
                  <a:srgbClr val="4F6228"/>
                </a:solidFill>
              </a:rPr>
              <a:t>apacity building</a:t>
            </a:r>
            <a:endParaRPr lang="pl-PL" altLang="pl-PL" sz="2200" smtClean="0">
              <a:solidFill>
                <a:srgbClr val="4F6228"/>
              </a:solidFill>
            </a:endParaRPr>
          </a:p>
        </p:txBody>
      </p:sp>
      <p:pic>
        <p:nvPicPr>
          <p:cNvPr id="223236" name="Picture 4" descr="BRILLIANT-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0"/>
            <a:ext cx="4449762" cy="266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3237" name="Text Box 5"/>
          <p:cNvSpPr txBox="1">
            <a:spLocks noChangeArrowheads="1"/>
          </p:cNvSpPr>
          <p:nvPr/>
        </p:nvSpPr>
        <p:spPr bwMode="auto">
          <a:xfrm>
            <a:off x="4660900" y="290513"/>
            <a:ext cx="4244975" cy="22272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179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1" eaLnBrk="1" hangingPunct="1"/>
            <a:r>
              <a:rPr lang="en-US" altLang="pl-PL" sz="2800" b="1">
                <a:solidFill>
                  <a:schemeClr val="accent2"/>
                </a:solidFill>
              </a:rPr>
              <a:t>Estonia</a:t>
            </a:r>
            <a:endParaRPr lang="pl-PL" altLang="pl-PL" sz="2800" b="1">
              <a:solidFill>
                <a:schemeClr val="accent2"/>
              </a:solidFill>
            </a:endParaRPr>
          </a:p>
          <a:p>
            <a:pPr lvl="1" eaLnBrk="1" hangingPunct="1"/>
            <a:r>
              <a:rPr lang="en-US" altLang="pl-PL" sz="2800" b="1">
                <a:solidFill>
                  <a:schemeClr val="accent2"/>
                </a:solidFill>
              </a:rPr>
              <a:t>Latvia </a:t>
            </a:r>
            <a:endParaRPr lang="pl-PL" altLang="pl-PL" sz="2800" b="1">
              <a:solidFill>
                <a:schemeClr val="accent2"/>
              </a:solidFill>
            </a:endParaRPr>
          </a:p>
          <a:p>
            <a:pPr lvl="1" eaLnBrk="1" hangingPunct="1"/>
            <a:r>
              <a:rPr lang="en-US" altLang="pl-PL" sz="2800" b="1">
                <a:solidFill>
                  <a:schemeClr val="accent2"/>
                </a:solidFill>
              </a:rPr>
              <a:t>Lithuania </a:t>
            </a:r>
            <a:endParaRPr lang="pl-PL" altLang="pl-PL" sz="2800" b="1">
              <a:solidFill>
                <a:schemeClr val="accent2"/>
              </a:solidFill>
            </a:endParaRPr>
          </a:p>
          <a:p>
            <a:pPr lvl="1" eaLnBrk="1" hangingPunct="1"/>
            <a:r>
              <a:rPr lang="en-US" altLang="pl-PL" sz="2800" b="1">
                <a:solidFill>
                  <a:schemeClr val="accent2"/>
                </a:solidFill>
              </a:rPr>
              <a:t>Poland</a:t>
            </a:r>
            <a:endParaRPr lang="pl-PL" altLang="pl-PL" sz="2800" b="1">
              <a:solidFill>
                <a:schemeClr val="accent2"/>
              </a:solidFill>
            </a:endParaRPr>
          </a:p>
          <a:p>
            <a:pPr lvl="1" eaLnBrk="1" hangingPunct="1"/>
            <a:r>
              <a:rPr lang="pl-PL" altLang="pl-PL" sz="2800" b="1">
                <a:solidFill>
                  <a:schemeClr val="accent2"/>
                </a:solidFill>
              </a:rPr>
              <a:t>Sweden</a:t>
            </a:r>
            <a:endParaRPr lang="en-GB" altLang="pl-PL">
              <a:solidFill>
                <a:schemeClr val="accent2"/>
              </a:solidFill>
            </a:endParaRPr>
          </a:p>
        </p:txBody>
      </p:sp>
      <p:pic>
        <p:nvPicPr>
          <p:cNvPr id="223238" name="Picture 6" descr="ESTN000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38" y="311150"/>
            <a:ext cx="97155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3239" name="Picture 7" descr="LATV000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98500"/>
            <a:ext cx="97155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3240" name="Picture 8" descr="LITH000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325" y="1085850"/>
            <a:ext cx="97155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3241" name="Picture 9" descr="SWDN0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38" y="1889125"/>
            <a:ext cx="974725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3242" name="Picture 10" descr="POLA0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75" y="1519238"/>
            <a:ext cx="974725" cy="6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3243" name="Rectangle 11"/>
          <p:cNvSpPr>
            <a:spLocks noChangeArrowheads="1"/>
          </p:cNvSpPr>
          <p:nvPr/>
        </p:nvSpPr>
        <p:spPr bwMode="auto">
          <a:xfrm>
            <a:off x="4448175" y="635000"/>
            <a:ext cx="387350" cy="496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9319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/>
          <a:p>
            <a:r>
              <a:rPr lang="pl-PL" altLang="pl-PL"/>
              <a:t>National Centre for Nuclear Research, Poland</a:t>
            </a:r>
            <a:endParaRPr lang="en-US" altLang="pl-P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pl-PL" altLang="pl-PL"/>
              <a:t>Grzegorz Wrochna</a:t>
            </a:r>
          </a:p>
        </p:txBody>
      </p:sp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792163" y="201613"/>
            <a:ext cx="8532812" cy="601662"/>
          </a:xfrm>
        </p:spPr>
        <p:txBody>
          <a:bodyPr/>
          <a:lstStyle/>
          <a:p>
            <a:r>
              <a:rPr lang="pl-PL" altLang="pl-PL" smtClean="0"/>
              <a:t>EU and regional research infrastructures</a:t>
            </a:r>
            <a:endParaRPr lang="en-GB" altLang="pl-PL" smtClean="0"/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09650"/>
            <a:ext cx="8713788" cy="2527300"/>
          </a:xfrm>
        </p:spPr>
        <p:txBody>
          <a:bodyPr/>
          <a:lstStyle/>
          <a:p>
            <a:r>
              <a:rPr lang="en-GB" altLang="pl-PL" sz="2400" smtClean="0"/>
              <a:t>System with large R.I. in only a few countries </a:t>
            </a:r>
            <a:br>
              <a:rPr lang="en-GB" altLang="pl-PL" sz="2400" smtClean="0"/>
            </a:br>
            <a:r>
              <a:rPr lang="en-GB" altLang="pl-PL" sz="2400" smtClean="0"/>
              <a:t>is not sustainable</a:t>
            </a:r>
          </a:p>
          <a:p>
            <a:r>
              <a:rPr lang="en-GB" altLang="pl-PL" sz="2400" smtClean="0">
                <a:solidFill>
                  <a:schemeClr val="accent2"/>
                </a:solidFill>
              </a:rPr>
              <a:t>Researchers from other countries must have possibility to </a:t>
            </a:r>
            <a:r>
              <a:rPr lang="pl-PL" altLang="pl-PL" sz="2400" smtClean="0">
                <a:solidFill>
                  <a:schemeClr val="accent2"/>
                </a:solidFill>
              </a:rPr>
              <a:t>make</a:t>
            </a:r>
            <a:r>
              <a:rPr lang="en-GB" altLang="pl-PL" sz="2400" smtClean="0">
                <a:solidFill>
                  <a:schemeClr val="accent2"/>
                </a:solidFill>
              </a:rPr>
              <a:t> careers </a:t>
            </a:r>
            <a:r>
              <a:rPr lang="pl-PL" altLang="pl-PL" sz="2400" smtClean="0">
                <a:solidFill>
                  <a:schemeClr val="accent2"/>
                </a:solidFill>
              </a:rPr>
              <a:t>&amp;</a:t>
            </a:r>
            <a:r>
              <a:rPr lang="en-GB" altLang="pl-PL" sz="2400" smtClean="0">
                <a:solidFill>
                  <a:schemeClr val="accent2"/>
                </a:solidFill>
              </a:rPr>
              <a:t> educate new generations at home</a:t>
            </a:r>
          </a:p>
          <a:p>
            <a:r>
              <a:rPr lang="en-GB" altLang="pl-PL" sz="2400" smtClean="0">
                <a:solidFill>
                  <a:srgbClr val="FF0000"/>
                </a:solidFill>
              </a:rPr>
              <a:t>Otherwise, it is just brain-drain</a:t>
            </a:r>
          </a:p>
          <a:p>
            <a:r>
              <a:rPr lang="en-GB" altLang="pl-PL" sz="2400" smtClean="0">
                <a:solidFill>
                  <a:srgbClr val="008000"/>
                </a:solidFill>
              </a:rPr>
              <a:t>We have to reverse this trend</a:t>
            </a:r>
          </a:p>
        </p:txBody>
      </p:sp>
      <p:pic>
        <p:nvPicPr>
          <p:cNvPr id="218116" name="Picture 4" descr="brain_drai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3824288"/>
            <a:ext cx="4348163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8117" name="Picture 5" descr="brain_gain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824288"/>
            <a:ext cx="4351337" cy="250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1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ymbol zastępczy daty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pl-PL" dirty="0" err="1" smtClean="0"/>
              <a:t>Nuclear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research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projects</a:t>
            </a:r>
            <a:r>
              <a:rPr lang="pl-PL" altLang="pl-PL" dirty="0" smtClean="0"/>
              <a:t> in Poland</a:t>
            </a:r>
            <a:endParaRPr lang="en-US" altLang="pl-PL" dirty="0"/>
          </a:p>
        </p:txBody>
      </p:sp>
      <p:sp>
        <p:nvSpPr>
          <p:cNvPr id="19459" name="Symbol zastępczy stopki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pl-PL">
                <a:solidFill>
                  <a:schemeClr val="accent2"/>
                </a:solidFill>
              </a:rPr>
              <a:t>Grzegorz Wrochna</a:t>
            </a:r>
          </a:p>
        </p:txBody>
      </p:sp>
      <p:pic>
        <p:nvPicPr>
          <p:cNvPr id="19462" name="Picture 6" descr="4d8c7b33939be_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347" y="1091418"/>
            <a:ext cx="7212891" cy="4796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8" descr="maria_curie_sklodowska_45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740"/>
            <a:ext cx="3707904" cy="479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pl-PL" sz="2800" dirty="0" smtClean="0"/>
              <a:t>The </a:t>
            </a:r>
            <a:r>
              <a:rPr lang="pl-PL" altLang="pl-PL" sz="2800" dirty="0" err="1" smtClean="0"/>
              <a:t>dream</a:t>
            </a:r>
            <a:r>
              <a:rPr lang="pl-PL" altLang="pl-PL" sz="2800" dirty="0" smtClean="0"/>
              <a:t> of Maria Skłodowska-Curie</a:t>
            </a:r>
            <a:endParaRPr lang="en-GB" altLang="pl-PL" sz="2800" dirty="0" smtClean="0"/>
          </a:p>
        </p:txBody>
      </p:sp>
      <p:sp>
        <p:nvSpPr>
          <p:cNvPr id="3" name="pole tekstowe 2"/>
          <p:cNvSpPr txBox="1"/>
          <p:nvPr/>
        </p:nvSpPr>
        <p:spPr>
          <a:xfrm>
            <a:off x="467544" y="5971142"/>
            <a:ext cx="8126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b="1" dirty="0" err="1" smtClean="0"/>
              <a:t>is</a:t>
            </a:r>
            <a:r>
              <a:rPr lang="pl-PL" sz="2400" b="1" dirty="0" smtClean="0"/>
              <a:t> </a:t>
            </a:r>
            <a:r>
              <a:rPr lang="pl-PL" sz="2400" b="1" dirty="0" err="1" smtClean="0"/>
              <a:t>being</a:t>
            </a:r>
            <a:r>
              <a:rPr lang="pl-PL" sz="2400" b="1" dirty="0" smtClean="0"/>
              <a:t> </a:t>
            </a:r>
            <a:r>
              <a:rPr lang="pl-PL" sz="2400" b="1" dirty="0" err="1" smtClean="0"/>
              <a:t>realised</a:t>
            </a:r>
            <a:r>
              <a:rPr lang="pl-PL" sz="2400" b="1" dirty="0" smtClean="0"/>
              <a:t> by the MARIA </a:t>
            </a:r>
            <a:r>
              <a:rPr lang="pl-PL" sz="2400" b="1" dirty="0" err="1" smtClean="0"/>
              <a:t>reactor</a:t>
            </a:r>
            <a:r>
              <a:rPr lang="pl-PL" sz="2400" b="1" dirty="0" smtClean="0"/>
              <a:t>. </a:t>
            </a:r>
            <a:r>
              <a:rPr lang="pl-PL" sz="2400" b="1" dirty="0" err="1" smtClean="0">
                <a:solidFill>
                  <a:srgbClr val="FF0000"/>
                </a:solidFill>
              </a:rPr>
              <a:t>Let’s</a:t>
            </a:r>
            <a:r>
              <a:rPr lang="pl-PL" sz="2400" b="1" dirty="0" smtClean="0">
                <a:solidFill>
                  <a:srgbClr val="FF0000"/>
                </a:solidFill>
              </a:rPr>
              <a:t> </a:t>
            </a:r>
            <a:r>
              <a:rPr lang="pl-PL" sz="2400" b="1" dirty="0" err="1" smtClean="0">
                <a:solidFill>
                  <a:srgbClr val="FF0000"/>
                </a:solidFill>
              </a:rPr>
              <a:t>continue</a:t>
            </a:r>
            <a:r>
              <a:rPr lang="pl-PL" sz="2400" b="1" dirty="0" smtClean="0">
                <a:solidFill>
                  <a:srgbClr val="FF0000"/>
                </a:solidFill>
              </a:rPr>
              <a:t>!</a:t>
            </a:r>
            <a:endParaRPr lang="pl-PL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78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/>
          <a:p>
            <a:r>
              <a:rPr lang="pl-PL" altLang="pl-PL"/>
              <a:t>National Centre for Nuclear Research, Poland</a:t>
            </a:r>
            <a:endParaRPr lang="en-US" altLang="pl-P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pl-PL" altLang="pl-PL"/>
              <a:t>Grzegorz Wrochna</a:t>
            </a:r>
          </a:p>
        </p:txBody>
      </p:sp>
      <p:sp>
        <p:nvSpPr>
          <p:cNvPr id="23245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55515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altLang="pl-PL"/>
          </a:p>
        </p:txBody>
      </p:sp>
      <p:pic>
        <p:nvPicPr>
          <p:cNvPr id="232453" name="Picture 5" descr="Młoda MS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045" y="1232756"/>
            <a:ext cx="4141543" cy="539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2454" name="AutoShape 6"/>
          <p:cNvSpPr>
            <a:spLocks noChangeArrowheads="1"/>
          </p:cNvSpPr>
          <p:nvPr/>
        </p:nvSpPr>
        <p:spPr bwMode="auto">
          <a:xfrm>
            <a:off x="250825" y="1166961"/>
            <a:ext cx="4068763" cy="1974007"/>
          </a:xfrm>
          <a:prstGeom prst="wedgeRoundRectCallout">
            <a:avLst>
              <a:gd name="adj1" fmla="val 106923"/>
              <a:gd name="adj2" fmla="val -1292"/>
              <a:gd name="adj3" fmla="val 16667"/>
            </a:avLst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pl-PL" altLang="pl-PL" sz="2800" b="1" dirty="0"/>
              <a:t>How to </a:t>
            </a:r>
            <a:r>
              <a:rPr lang="pl-PL" altLang="pl-PL" sz="2800" b="1" dirty="0" err="1"/>
              <a:t>get</a:t>
            </a:r>
            <a:r>
              <a:rPr lang="pl-PL" altLang="pl-PL" sz="2800" b="1" dirty="0"/>
              <a:t> </a:t>
            </a:r>
            <a:r>
              <a:rPr lang="pl-PL" altLang="pl-PL" sz="2800" b="1" dirty="0" err="1"/>
              <a:t>funds</a:t>
            </a:r>
            <a:r>
              <a:rPr lang="pl-PL" altLang="pl-PL" sz="2800" b="1" dirty="0"/>
              <a:t> </a:t>
            </a:r>
            <a:r>
              <a:rPr lang="pl-PL" altLang="pl-PL" sz="2800" b="1" dirty="0" smtClean="0"/>
              <a:t/>
            </a:r>
            <a:br>
              <a:rPr lang="pl-PL" altLang="pl-PL" sz="2800" b="1" dirty="0" smtClean="0"/>
            </a:br>
            <a:r>
              <a:rPr lang="pl-PL" altLang="pl-PL" sz="2800" b="1" dirty="0" smtClean="0"/>
              <a:t>for </a:t>
            </a:r>
            <a:r>
              <a:rPr lang="pl-PL" altLang="pl-PL" sz="2800" b="1" dirty="0" err="1"/>
              <a:t>research</a:t>
            </a:r>
            <a:r>
              <a:rPr lang="pl-PL" altLang="pl-PL" sz="2800" b="1" dirty="0"/>
              <a:t> </a:t>
            </a:r>
            <a:br>
              <a:rPr lang="pl-PL" altLang="pl-PL" sz="2800" b="1" dirty="0"/>
            </a:br>
            <a:r>
              <a:rPr lang="pl-PL" altLang="pl-PL" sz="2800" b="1" dirty="0"/>
              <a:t>on </a:t>
            </a:r>
            <a:r>
              <a:rPr lang="pl-PL" altLang="pl-PL" sz="2800" b="1" dirty="0" err="1"/>
              <a:t>radiation</a:t>
            </a:r>
            <a:r>
              <a:rPr lang="pl-PL" altLang="pl-PL" sz="2800" b="1" dirty="0"/>
              <a:t> </a:t>
            </a:r>
            <a:br>
              <a:rPr lang="pl-PL" altLang="pl-PL" sz="2800" b="1" dirty="0"/>
            </a:br>
            <a:r>
              <a:rPr lang="pl-PL" altLang="pl-PL" sz="2800" b="1" dirty="0"/>
              <a:t>&amp; </a:t>
            </a:r>
            <a:r>
              <a:rPr lang="pl-PL" altLang="pl-PL" sz="2800" b="1" dirty="0" err="1"/>
              <a:t>its</a:t>
            </a:r>
            <a:r>
              <a:rPr lang="pl-PL" altLang="pl-PL" sz="2800" b="1" dirty="0"/>
              <a:t> </a:t>
            </a:r>
            <a:r>
              <a:rPr lang="pl-PL" altLang="pl-PL" sz="2800" b="1" dirty="0" err="1"/>
              <a:t>applications</a:t>
            </a:r>
            <a:endParaRPr lang="en-GB" altLang="pl-PL" sz="2800" b="1" dirty="0"/>
          </a:p>
        </p:txBody>
      </p:sp>
      <p:sp>
        <p:nvSpPr>
          <p:cNvPr id="232455" name="Text Box 7"/>
          <p:cNvSpPr txBox="1">
            <a:spLocks noChangeArrowheads="1"/>
          </p:cNvSpPr>
          <p:nvPr/>
        </p:nvSpPr>
        <p:spPr bwMode="auto">
          <a:xfrm>
            <a:off x="266663" y="196989"/>
            <a:ext cx="83583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3200" b="1" i="1" dirty="0" smtClean="0">
                <a:solidFill>
                  <a:srgbClr val="EAEAEA"/>
                </a:solidFill>
              </a:rPr>
              <a:t>The </a:t>
            </a:r>
            <a:r>
              <a:rPr lang="pl-PL" altLang="pl-PL" sz="3200" b="1" i="1" dirty="0" err="1" smtClean="0">
                <a:solidFill>
                  <a:srgbClr val="EAEAEA"/>
                </a:solidFill>
              </a:rPr>
              <a:t>nightmare</a:t>
            </a:r>
            <a:r>
              <a:rPr lang="pl-PL" altLang="pl-PL" sz="3200" b="1" i="1" dirty="0" smtClean="0">
                <a:solidFill>
                  <a:srgbClr val="EAEAEA"/>
                </a:solidFill>
              </a:rPr>
              <a:t> of Maria Skłodowska-Curie</a:t>
            </a:r>
            <a:endParaRPr lang="pl-PL" altLang="pl-PL" sz="2800" b="1" i="1" dirty="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63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/>
          <a:p>
            <a:r>
              <a:rPr lang="pl-PL" altLang="pl-PL"/>
              <a:t>National Centre for Nuclear Research, Poland</a:t>
            </a:r>
            <a:endParaRPr lang="en-US" altLang="pl-PL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pl-PL" altLang="pl-PL"/>
              <a:t>Grzegorz Wrochna</a:t>
            </a:r>
          </a:p>
        </p:txBody>
      </p:sp>
      <p:sp>
        <p:nvSpPr>
          <p:cNvPr id="2222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55515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pic>
        <p:nvPicPr>
          <p:cNvPr id="222211" name="Picture 3" descr="10_zl_1967_Maria_Sklodowska_Cur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390650"/>
            <a:ext cx="3883025" cy="193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2212" name="Picture 4" descr="20 PLN 20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0636">
            <a:off x="3787775" y="1174750"/>
            <a:ext cx="5356225" cy="267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2213" name="Picture 5" descr="500 F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4308475"/>
            <a:ext cx="4757738" cy="236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2214" name="Picture 6" descr="20000 PLZ 1989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0975">
            <a:off x="3646488" y="3521075"/>
            <a:ext cx="5497512" cy="245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2215" name="Rectangle 7"/>
          <p:cNvSpPr>
            <a:spLocks noGrp="1" noChangeArrowheads="1"/>
          </p:cNvSpPr>
          <p:nvPr>
            <p:ph type="title"/>
          </p:nvPr>
        </p:nvSpPr>
        <p:spPr>
          <a:xfrm>
            <a:off x="193675" y="146050"/>
            <a:ext cx="8770938" cy="601663"/>
          </a:xfrm>
        </p:spPr>
        <p:txBody>
          <a:bodyPr/>
          <a:lstStyle/>
          <a:p>
            <a:r>
              <a:rPr lang="pl-PL" altLang="pl-PL" dirty="0" smtClean="0">
                <a:solidFill>
                  <a:srgbClr val="DDDDDD"/>
                </a:solidFill>
              </a:rPr>
              <a:t>We </a:t>
            </a:r>
            <a:r>
              <a:rPr lang="pl-PL" altLang="pl-PL" dirty="0" err="1" smtClean="0">
                <a:solidFill>
                  <a:srgbClr val="DDDDDD"/>
                </a:solidFill>
              </a:rPr>
              <a:t>need</a:t>
            </a:r>
            <a:r>
              <a:rPr lang="pl-PL" altLang="pl-PL" dirty="0" smtClean="0">
                <a:solidFill>
                  <a:srgbClr val="DDDDDD"/>
                </a:solidFill>
              </a:rPr>
              <a:t> </a:t>
            </a:r>
            <a:r>
              <a:rPr lang="pl-PL" altLang="pl-PL" dirty="0" err="1" smtClean="0">
                <a:solidFill>
                  <a:srgbClr val="DDDDDD"/>
                </a:solidFill>
              </a:rPr>
              <a:t>more</a:t>
            </a:r>
            <a:r>
              <a:rPr lang="pl-PL" altLang="pl-PL" dirty="0" smtClean="0">
                <a:solidFill>
                  <a:srgbClr val="DDDDDD"/>
                </a:solidFill>
              </a:rPr>
              <a:t> </a:t>
            </a:r>
            <a:r>
              <a:rPr lang="pl-PL" altLang="pl-PL" dirty="0" err="1" smtClean="0">
                <a:solidFill>
                  <a:srgbClr val="DDDDDD"/>
                </a:solidFill>
              </a:rPr>
              <a:t>Marias</a:t>
            </a:r>
            <a:r>
              <a:rPr lang="pl-PL" altLang="pl-PL" dirty="0" smtClean="0">
                <a:solidFill>
                  <a:srgbClr val="DDDDDD"/>
                </a:solidFill>
              </a:rPr>
              <a:t>!</a:t>
            </a:r>
            <a:endParaRPr lang="en-GB" altLang="pl-PL" dirty="0" smtClean="0">
              <a:solidFill>
                <a:srgbClr val="DDDD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3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Poland: </a:t>
            </a:r>
            <a:r>
              <a:rPr lang="pl-PL" dirty="0" err="1" smtClean="0">
                <a:solidFill>
                  <a:srgbClr val="008000"/>
                </a:solidFill>
              </a:rPr>
              <a:t>nuclear</a:t>
            </a:r>
            <a:r>
              <a:rPr lang="pl-PL" dirty="0" smtClean="0">
                <a:solidFill>
                  <a:srgbClr val="008000"/>
                </a:solidFill>
              </a:rPr>
              <a:t> </a:t>
            </a:r>
            <a:r>
              <a:rPr lang="pl-PL" dirty="0" err="1" smtClean="0">
                <a:solidFill>
                  <a:srgbClr val="008000"/>
                </a:solidFill>
              </a:rPr>
              <a:t>since</a:t>
            </a:r>
            <a:r>
              <a:rPr lang="pl-PL" dirty="0" smtClean="0">
                <a:solidFill>
                  <a:srgbClr val="008000"/>
                </a:solidFill>
              </a:rPr>
              <a:t> 57 </a:t>
            </a:r>
            <a:r>
              <a:rPr lang="pl-PL" dirty="0" err="1" smtClean="0">
                <a:solidFill>
                  <a:srgbClr val="008000"/>
                </a:solidFill>
              </a:rPr>
              <a:t>years</a:t>
            </a:r>
            <a:r>
              <a:rPr lang="pl-PL" dirty="0" smtClean="0">
                <a:solidFill>
                  <a:srgbClr val="008000"/>
                </a:solidFill>
              </a:rPr>
              <a:t> </a:t>
            </a:r>
            <a:endParaRPr lang="pl-PL" dirty="0">
              <a:solidFill>
                <a:srgbClr val="008000"/>
              </a:solidFill>
            </a:endParaRP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 dirty="0" err="1" smtClean="0"/>
              <a:t>Nuclear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research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projects</a:t>
            </a:r>
            <a:r>
              <a:rPr lang="pl-PL" altLang="pl-PL" dirty="0" smtClean="0"/>
              <a:t> in Poland</a:t>
            </a:r>
            <a:endParaRPr lang="en-US" alt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 smtClean="0"/>
              <a:t>Grzegorz Wrochna, NCBJ</a:t>
            </a:r>
            <a:endParaRPr lang="pl-PL" altLang="pl-PL"/>
          </a:p>
        </p:txBody>
      </p:sp>
      <p:pic>
        <p:nvPicPr>
          <p:cNvPr id="151554" name="Picture 2" descr="D:\biuro\energetyka_jadrowa\konferencje\2015_01 EC Forum\input\ew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919850"/>
            <a:ext cx="3873137" cy="32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865" y="932357"/>
            <a:ext cx="3814911" cy="2560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4227167"/>
            <a:ext cx="2952329" cy="2223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630949"/>
            <a:ext cx="21050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Z0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77636" y="3620403"/>
            <a:ext cx="3774139" cy="282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ole tekstowe 4"/>
          <p:cNvSpPr txBox="1"/>
          <p:nvPr/>
        </p:nvSpPr>
        <p:spPr>
          <a:xfrm>
            <a:off x="3131840" y="956418"/>
            <a:ext cx="2680542" cy="1938992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none" rtlCol="0">
            <a:spAutoFit/>
          </a:bodyPr>
          <a:lstStyle/>
          <a:p>
            <a:pPr>
              <a:tabLst>
                <a:tab pos="895350" algn="l"/>
                <a:tab pos="1524000" algn="l"/>
              </a:tabLst>
            </a:pPr>
            <a:r>
              <a:rPr lang="pl-PL" sz="2000" b="1" dirty="0" smtClean="0"/>
              <a:t>Ewa 	1958     2 MW</a:t>
            </a:r>
          </a:p>
          <a:p>
            <a:pPr>
              <a:tabLst>
                <a:tab pos="895350" algn="l"/>
                <a:tab pos="1524000" algn="l"/>
              </a:tabLst>
            </a:pPr>
            <a:r>
              <a:rPr lang="pl-PL" sz="2000" b="1" dirty="0" smtClean="0"/>
              <a:t>Anna	1963   10 kW</a:t>
            </a:r>
          </a:p>
          <a:p>
            <a:pPr>
              <a:tabLst>
                <a:tab pos="895350" algn="l"/>
                <a:tab pos="1524000" algn="l"/>
              </a:tabLst>
            </a:pPr>
            <a:r>
              <a:rPr lang="pl-PL" sz="2000" b="1" dirty="0" smtClean="0"/>
              <a:t>Maryla	1963 100 kW</a:t>
            </a:r>
          </a:p>
          <a:p>
            <a:pPr>
              <a:tabLst>
                <a:tab pos="895350" algn="l"/>
                <a:tab pos="1524000" algn="l"/>
              </a:tabLst>
            </a:pPr>
            <a:r>
              <a:rPr lang="pl-PL" sz="2000" b="1" dirty="0" smtClean="0"/>
              <a:t>Agata	1973   10 kW</a:t>
            </a:r>
          </a:p>
          <a:p>
            <a:pPr>
              <a:tabLst>
                <a:tab pos="895350" algn="l"/>
                <a:tab pos="1524000" algn="l"/>
              </a:tabLst>
            </a:pPr>
            <a:r>
              <a:rPr lang="pl-PL" sz="2000" b="1" dirty="0" smtClean="0"/>
              <a:t>Wanda	1985 100 kW</a:t>
            </a:r>
          </a:p>
          <a:p>
            <a:pPr>
              <a:tabLst>
                <a:tab pos="895350" algn="l"/>
                <a:tab pos="1524000" algn="l"/>
              </a:tabLst>
            </a:pPr>
            <a:r>
              <a:rPr lang="pl-PL" sz="2000" b="1" dirty="0" smtClean="0"/>
              <a:t>Maria 	1974   30 MW</a:t>
            </a:r>
            <a:endParaRPr lang="pl-PL" sz="2000" b="1" dirty="0"/>
          </a:p>
        </p:txBody>
      </p:sp>
      <p:sp>
        <p:nvSpPr>
          <p:cNvPr id="6" name="pole tekstowe 5"/>
          <p:cNvSpPr txBox="1"/>
          <p:nvPr/>
        </p:nvSpPr>
        <p:spPr>
          <a:xfrm>
            <a:off x="179512" y="97114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>
                <a:solidFill>
                  <a:schemeClr val="bg1"/>
                </a:solidFill>
              </a:rPr>
              <a:t>Ewa</a:t>
            </a:r>
            <a:endParaRPr lang="pl-PL" sz="2800" b="1" dirty="0">
              <a:solidFill>
                <a:schemeClr val="bg1"/>
              </a:solidFill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181779" y="4293096"/>
            <a:ext cx="1083951" cy="523220"/>
          </a:xfrm>
          <a:prstGeom prst="rect">
            <a:avLst/>
          </a:prstGeom>
          <a:solidFill>
            <a:schemeClr val="bg1">
              <a:alpha val="42000"/>
            </a:schemeClr>
          </a:solidFill>
        </p:spPr>
        <p:txBody>
          <a:bodyPr wrap="none" rtlCol="0">
            <a:spAutoFit/>
          </a:bodyPr>
          <a:lstStyle/>
          <a:p>
            <a:r>
              <a:rPr lang="pl-PL" sz="2800" b="1" dirty="0" smtClean="0"/>
              <a:t>Anna</a:t>
            </a:r>
            <a:endParaRPr lang="pl-PL" sz="2800" b="1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7727374" y="989137"/>
            <a:ext cx="1324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>
                <a:solidFill>
                  <a:schemeClr val="bg1"/>
                </a:solidFill>
              </a:rPr>
              <a:t>Maryla</a:t>
            </a:r>
            <a:endParaRPr lang="pl-PL" sz="2800" b="1" dirty="0">
              <a:solidFill>
                <a:schemeClr val="bg1"/>
              </a:solidFill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3152992" y="5896435"/>
            <a:ext cx="1184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>
                <a:solidFill>
                  <a:schemeClr val="bg1"/>
                </a:solidFill>
              </a:rPr>
              <a:t>Agata</a:t>
            </a:r>
            <a:endParaRPr lang="pl-PL" sz="2800" b="1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5261463" y="5985284"/>
            <a:ext cx="1124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/>
              <a:t>Maria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103648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daty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pl-PL">
                <a:solidFill>
                  <a:schemeClr val="accent2"/>
                </a:solidFill>
              </a:rPr>
              <a:t>Narodowe Centrum Badań Jądrowcyh</a:t>
            </a:r>
            <a:endParaRPr lang="en-US" altLang="pl-PL">
              <a:solidFill>
                <a:schemeClr val="accent2"/>
              </a:solidFill>
            </a:endParaRPr>
          </a:p>
        </p:txBody>
      </p:sp>
      <p:sp>
        <p:nvSpPr>
          <p:cNvPr id="4099" name="Symbol zastępczy stopki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altLang="pl-PL">
                <a:solidFill>
                  <a:schemeClr val="accent2"/>
                </a:solidFill>
              </a:rPr>
              <a:t>Grzegorz Wrochna</a:t>
            </a:r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01613"/>
            <a:ext cx="8172450" cy="601662"/>
          </a:xfrm>
        </p:spPr>
        <p:txBody>
          <a:bodyPr/>
          <a:lstStyle/>
          <a:p>
            <a:pPr eaLnBrk="1" hangingPunct="1"/>
            <a:r>
              <a:rPr lang="pl-PL" altLang="pl-PL" dirty="0" err="1" smtClean="0"/>
              <a:t>Polish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Nuclear</a:t>
            </a:r>
            <a:r>
              <a:rPr lang="pl-PL" altLang="pl-PL" dirty="0" smtClean="0"/>
              <a:t> Power </a:t>
            </a:r>
            <a:r>
              <a:rPr lang="pl-PL" altLang="pl-PL" dirty="0" err="1" smtClean="0"/>
              <a:t>Programme</a:t>
            </a:r>
            <a:endParaRPr lang="en-GB" altLang="pl-PL" dirty="0" smtClean="0"/>
          </a:p>
        </p:txBody>
      </p:sp>
      <p:pic>
        <p:nvPicPr>
          <p:cNvPr id="4101" name="Picture 4" descr="zarnowiec_makie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2663"/>
            <a:ext cx="9144000" cy="460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09650"/>
            <a:ext cx="8713788" cy="2203450"/>
          </a:xfrm>
        </p:spPr>
        <p:txBody>
          <a:bodyPr/>
          <a:lstStyle/>
          <a:p>
            <a:pPr eaLnBrk="1" hangingPunct="1"/>
            <a:r>
              <a:rPr lang="pl-PL" altLang="pl-PL" dirty="0" smtClean="0"/>
              <a:t>The </a:t>
            </a:r>
            <a:r>
              <a:rPr lang="pl-PL" altLang="pl-PL" dirty="0" err="1" smtClean="0"/>
              <a:t>first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attempt</a:t>
            </a:r>
            <a:r>
              <a:rPr lang="pl-PL" altLang="pl-PL" dirty="0" smtClean="0"/>
              <a:t> ~1970: VVR400 in Żarnowiec</a:t>
            </a:r>
            <a:endParaRPr lang="pl-PL" altLang="pl-PL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pl-PL" altLang="pl-PL" dirty="0" err="1" smtClean="0">
                <a:solidFill>
                  <a:srgbClr val="FF0000"/>
                </a:solidFill>
              </a:rPr>
              <a:t>Abandoned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after</a:t>
            </a:r>
            <a:r>
              <a:rPr lang="pl-PL" altLang="pl-PL" dirty="0" smtClean="0">
                <a:solidFill>
                  <a:srgbClr val="FF0000"/>
                </a:solidFill>
              </a:rPr>
              <a:t> </a:t>
            </a:r>
            <a:r>
              <a:rPr lang="pl-PL" altLang="pl-PL" dirty="0" err="1" smtClean="0">
                <a:solidFill>
                  <a:srgbClr val="FF0000"/>
                </a:solidFill>
              </a:rPr>
              <a:t>constructing</a:t>
            </a:r>
            <a:r>
              <a:rPr lang="pl-PL" altLang="pl-PL" dirty="0" smtClean="0">
                <a:solidFill>
                  <a:srgbClr val="FF0000"/>
                </a:solidFill>
              </a:rPr>
              <a:t> 44% of the plant</a:t>
            </a:r>
            <a:endParaRPr lang="en-GB" altLang="pl-PL" dirty="0" smtClean="0">
              <a:solidFill>
                <a:srgbClr val="FF0000"/>
              </a:solidFill>
            </a:endParaRPr>
          </a:p>
        </p:txBody>
      </p:sp>
      <p:sp>
        <p:nvSpPr>
          <p:cNvPr id="4103" name="Text Box 5"/>
          <p:cNvSpPr txBox="1">
            <a:spLocks noChangeArrowheads="1"/>
          </p:cNvSpPr>
          <p:nvPr/>
        </p:nvSpPr>
        <p:spPr bwMode="auto">
          <a:xfrm>
            <a:off x="4552950" y="6491288"/>
            <a:ext cx="4591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pl-PL" altLang="pl-PL" dirty="0" smtClean="0">
                <a:solidFill>
                  <a:schemeClr val="bg1"/>
                </a:solidFill>
              </a:rPr>
              <a:t>Model of the Żarnowiec </a:t>
            </a:r>
            <a:r>
              <a:rPr lang="pl-PL" altLang="pl-PL" dirty="0" err="1" smtClean="0">
                <a:solidFill>
                  <a:schemeClr val="bg1"/>
                </a:solidFill>
              </a:rPr>
              <a:t>power</a:t>
            </a:r>
            <a:r>
              <a:rPr lang="pl-PL" altLang="pl-PL" dirty="0" smtClean="0">
                <a:solidFill>
                  <a:schemeClr val="bg1"/>
                </a:solidFill>
              </a:rPr>
              <a:t> plant</a:t>
            </a:r>
            <a:endParaRPr lang="en-GB" alt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61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pl-PL" smtClean="0"/>
              <a:t>Polish Nuclear Power Programme</a:t>
            </a:r>
            <a:endParaRPr lang="en-GB" smtClean="0"/>
          </a:p>
        </p:txBody>
      </p:sp>
      <p:sp>
        <p:nvSpPr>
          <p:cNvPr id="36966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dirty="0" err="1" smtClean="0"/>
              <a:t>Decision</a:t>
            </a:r>
            <a:r>
              <a:rPr lang="pl-PL" dirty="0" smtClean="0"/>
              <a:t> </a:t>
            </a:r>
            <a:r>
              <a:rPr lang="pl-PL" dirty="0" err="1" smtClean="0"/>
              <a:t>taken</a:t>
            </a:r>
            <a:r>
              <a:rPr lang="pl-PL" dirty="0" smtClean="0"/>
              <a:t> 13.01.2009: </a:t>
            </a:r>
          </a:p>
          <a:p>
            <a:pPr>
              <a:lnSpc>
                <a:spcPct val="90000"/>
              </a:lnSpc>
            </a:pPr>
            <a:r>
              <a:rPr lang="pl-PL" dirty="0" smtClean="0">
                <a:solidFill>
                  <a:schemeClr val="accent2"/>
                </a:solidFill>
              </a:rPr>
              <a:t>PGE </a:t>
            </a:r>
            <a:r>
              <a:rPr lang="pl-PL" dirty="0" err="1" smtClean="0">
                <a:solidFill>
                  <a:schemeClr val="accent2"/>
                </a:solidFill>
              </a:rPr>
              <a:t>indicated</a:t>
            </a:r>
            <a:r>
              <a:rPr lang="pl-PL" dirty="0" smtClean="0">
                <a:solidFill>
                  <a:schemeClr val="accent2"/>
                </a:solidFill>
              </a:rPr>
              <a:t> as the </a:t>
            </a:r>
            <a:r>
              <a:rPr lang="pl-PL" dirty="0" err="1" smtClean="0">
                <a:solidFill>
                  <a:schemeClr val="accent2"/>
                </a:solidFill>
              </a:rPr>
              <a:t>first</a:t>
            </a:r>
            <a:r>
              <a:rPr lang="pl-PL" dirty="0" smtClean="0">
                <a:solidFill>
                  <a:schemeClr val="accent2"/>
                </a:solidFill>
              </a:rPr>
              <a:t> </a:t>
            </a:r>
            <a:r>
              <a:rPr lang="pl-PL" dirty="0" err="1" smtClean="0">
                <a:solidFill>
                  <a:schemeClr val="accent2"/>
                </a:solidFill>
              </a:rPr>
              <a:t>investor</a:t>
            </a:r>
            <a:endParaRPr lang="pl-PL" dirty="0" smtClean="0">
              <a:solidFill>
                <a:schemeClr val="accent2"/>
              </a:solidFill>
            </a:endParaRPr>
          </a:p>
          <a:p>
            <a:pPr lvl="1">
              <a:lnSpc>
                <a:spcPct val="90000"/>
              </a:lnSpc>
            </a:pPr>
            <a:r>
              <a:rPr lang="pl-PL" dirty="0" err="1" smtClean="0">
                <a:solidFill>
                  <a:srgbClr val="006600"/>
                </a:solidFill>
              </a:rPr>
              <a:t>largest</a:t>
            </a:r>
            <a:r>
              <a:rPr lang="pl-PL" dirty="0" smtClean="0">
                <a:solidFill>
                  <a:srgbClr val="006600"/>
                </a:solidFill>
              </a:rPr>
              <a:t> </a:t>
            </a:r>
            <a:r>
              <a:rPr lang="pl-PL" dirty="0" err="1" smtClean="0">
                <a:solidFill>
                  <a:srgbClr val="006600"/>
                </a:solidFill>
              </a:rPr>
              <a:t>Polish</a:t>
            </a:r>
            <a:r>
              <a:rPr lang="pl-PL" dirty="0" smtClean="0">
                <a:solidFill>
                  <a:srgbClr val="006600"/>
                </a:solidFill>
              </a:rPr>
              <a:t> </a:t>
            </a:r>
            <a:r>
              <a:rPr lang="pl-PL" dirty="0" err="1" smtClean="0">
                <a:solidFill>
                  <a:srgbClr val="006600"/>
                </a:solidFill>
              </a:rPr>
              <a:t>energy</a:t>
            </a:r>
            <a:r>
              <a:rPr lang="pl-PL" dirty="0" smtClean="0">
                <a:solidFill>
                  <a:srgbClr val="006600"/>
                </a:solidFill>
              </a:rPr>
              <a:t> </a:t>
            </a:r>
            <a:r>
              <a:rPr lang="pl-PL" dirty="0" err="1" smtClean="0">
                <a:solidFill>
                  <a:srgbClr val="006600"/>
                </a:solidFill>
              </a:rPr>
              <a:t>company</a:t>
            </a:r>
            <a:endParaRPr lang="pl-PL" dirty="0" smtClean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r>
              <a:rPr lang="pl-PL" dirty="0" smtClean="0">
                <a:solidFill>
                  <a:srgbClr val="FF0000"/>
                </a:solidFill>
              </a:rPr>
              <a:t>2 </a:t>
            </a:r>
            <a:r>
              <a:rPr lang="pl-PL" dirty="0" err="1" smtClean="0">
                <a:solidFill>
                  <a:srgbClr val="FF0000"/>
                </a:solidFill>
              </a:rPr>
              <a:t>plants</a:t>
            </a:r>
            <a:r>
              <a:rPr lang="pl-PL" dirty="0" smtClean="0">
                <a:solidFill>
                  <a:srgbClr val="FF0000"/>
                </a:solidFill>
              </a:rPr>
              <a:t>, 3000 MW </a:t>
            </a:r>
            <a:r>
              <a:rPr lang="pl-PL" dirty="0" err="1" smtClean="0">
                <a:solidFill>
                  <a:srgbClr val="FF0000"/>
                </a:solidFill>
              </a:rPr>
              <a:t>each</a:t>
            </a:r>
            <a:r>
              <a:rPr lang="pl-PL" dirty="0" smtClean="0">
                <a:solidFill>
                  <a:srgbClr val="FF0000"/>
                </a:solidFill>
              </a:rPr>
              <a:t>, by 2030</a:t>
            </a:r>
          </a:p>
          <a:p>
            <a:pPr lvl="1">
              <a:lnSpc>
                <a:spcPct val="90000"/>
              </a:lnSpc>
            </a:pPr>
            <a:r>
              <a:rPr lang="pl-PL" dirty="0" smtClean="0">
                <a:solidFill>
                  <a:srgbClr val="006600"/>
                </a:solidFill>
              </a:rPr>
              <a:t>the </a:t>
            </a:r>
            <a:r>
              <a:rPr lang="pl-PL" dirty="0" err="1" smtClean="0">
                <a:solidFill>
                  <a:srgbClr val="006600"/>
                </a:solidFill>
              </a:rPr>
              <a:t>first</a:t>
            </a:r>
            <a:r>
              <a:rPr lang="pl-PL" dirty="0" smtClean="0">
                <a:solidFill>
                  <a:srgbClr val="006600"/>
                </a:solidFill>
              </a:rPr>
              <a:t> unit by 2020, </a:t>
            </a:r>
            <a:r>
              <a:rPr lang="pl-PL" dirty="0" err="1" smtClean="0">
                <a:solidFill>
                  <a:srgbClr val="006600"/>
                </a:solidFill>
              </a:rPr>
              <a:t>now</a:t>
            </a:r>
            <a:r>
              <a:rPr lang="pl-PL" dirty="0" smtClean="0">
                <a:solidFill>
                  <a:srgbClr val="006600"/>
                </a:solidFill>
              </a:rPr>
              <a:t> </a:t>
            </a:r>
            <a:r>
              <a:rPr lang="pl-PL" dirty="0" err="1" smtClean="0">
                <a:solidFill>
                  <a:srgbClr val="006600"/>
                </a:solidFill>
              </a:rPr>
              <a:t>delayed</a:t>
            </a:r>
            <a:r>
              <a:rPr lang="pl-PL" dirty="0" smtClean="0">
                <a:solidFill>
                  <a:srgbClr val="006600"/>
                </a:solidFill>
              </a:rPr>
              <a:t> to 2024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endParaRPr lang="pl-PL" sz="1800" dirty="0" smtClean="0"/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dirty="0" smtClean="0"/>
              <a:t>Program </a:t>
            </a:r>
            <a:r>
              <a:rPr lang="pl-PL" dirty="0" err="1" smtClean="0"/>
              <a:t>approved</a:t>
            </a:r>
            <a:r>
              <a:rPr lang="pl-PL" dirty="0" smtClean="0"/>
              <a:t> 28.01.2014: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pl-PL" sz="2400" dirty="0" smtClean="0">
                <a:solidFill>
                  <a:srgbClr val="009900"/>
                </a:solidFill>
              </a:rPr>
              <a:t>Plan for the </a:t>
            </a:r>
            <a:r>
              <a:rPr lang="pl-PL" sz="2400" dirty="0" err="1" smtClean="0">
                <a:solidFill>
                  <a:srgbClr val="009900"/>
                </a:solidFill>
              </a:rPr>
              <a:t>first</a:t>
            </a:r>
            <a:r>
              <a:rPr lang="pl-PL" sz="2400" dirty="0" smtClean="0">
                <a:solidFill>
                  <a:srgbClr val="009900"/>
                </a:solidFill>
              </a:rPr>
              <a:t> unit:</a:t>
            </a:r>
          </a:p>
          <a:p>
            <a:pPr>
              <a:lnSpc>
                <a:spcPct val="90000"/>
              </a:lnSpc>
            </a:pPr>
            <a:r>
              <a:rPr lang="pl-PL" sz="2400" dirty="0" smtClean="0">
                <a:solidFill>
                  <a:schemeClr val="accent2"/>
                </a:solidFill>
              </a:rPr>
              <a:t>2015 – </a:t>
            </a:r>
            <a:r>
              <a:rPr lang="pl-PL" sz="2400" dirty="0" err="1" smtClean="0">
                <a:solidFill>
                  <a:schemeClr val="accent2"/>
                </a:solidFill>
              </a:rPr>
              <a:t>technology</a:t>
            </a:r>
            <a:r>
              <a:rPr lang="pl-PL" sz="2400" dirty="0" smtClean="0">
                <a:solidFill>
                  <a:schemeClr val="accent2"/>
                </a:solidFill>
              </a:rPr>
              <a:t> choice</a:t>
            </a:r>
          </a:p>
          <a:p>
            <a:pPr>
              <a:lnSpc>
                <a:spcPct val="90000"/>
              </a:lnSpc>
            </a:pPr>
            <a:r>
              <a:rPr lang="pl-PL" sz="2400" dirty="0" smtClean="0">
                <a:solidFill>
                  <a:schemeClr val="accent2"/>
                </a:solidFill>
              </a:rPr>
              <a:t>2016 – </a:t>
            </a:r>
            <a:r>
              <a:rPr lang="pl-PL" sz="2400" dirty="0" err="1" smtClean="0">
                <a:solidFill>
                  <a:schemeClr val="accent2"/>
                </a:solidFill>
              </a:rPr>
              <a:t>request</a:t>
            </a:r>
            <a:r>
              <a:rPr lang="pl-PL" sz="2400" dirty="0" smtClean="0">
                <a:solidFill>
                  <a:schemeClr val="accent2"/>
                </a:solidFill>
              </a:rPr>
              <a:t> for </a:t>
            </a:r>
            <a:r>
              <a:rPr lang="pl-PL" sz="2400" dirty="0" err="1" smtClean="0">
                <a:solidFill>
                  <a:schemeClr val="accent2"/>
                </a:solidFill>
              </a:rPr>
              <a:t>permit</a:t>
            </a:r>
            <a:r>
              <a:rPr lang="pl-PL" sz="2400" dirty="0" smtClean="0">
                <a:solidFill>
                  <a:schemeClr val="accent2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pl-PL" sz="2400" dirty="0" smtClean="0">
                <a:solidFill>
                  <a:schemeClr val="accent2"/>
                </a:solidFill>
              </a:rPr>
              <a:t>2018 – </a:t>
            </a:r>
            <a:r>
              <a:rPr lang="pl-PL" sz="2400" dirty="0" err="1" smtClean="0">
                <a:solidFill>
                  <a:schemeClr val="accent2"/>
                </a:solidFill>
              </a:rPr>
              <a:t>licence</a:t>
            </a:r>
            <a:r>
              <a:rPr lang="pl-PL" sz="2400" dirty="0" smtClean="0">
                <a:solidFill>
                  <a:schemeClr val="accent2"/>
                </a:solidFill>
              </a:rPr>
              <a:t> </a:t>
            </a:r>
            <a:r>
              <a:rPr lang="pl-PL" sz="2400" dirty="0" err="1" smtClean="0">
                <a:solidFill>
                  <a:schemeClr val="accent2"/>
                </a:solidFill>
              </a:rPr>
              <a:t>issued</a:t>
            </a:r>
            <a:endParaRPr lang="pl-PL" sz="2400" dirty="0" smtClean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pl-PL" sz="2400" dirty="0" smtClean="0">
                <a:solidFill>
                  <a:schemeClr val="accent2"/>
                </a:solidFill>
              </a:rPr>
              <a:t>2024 – in </a:t>
            </a:r>
            <a:r>
              <a:rPr lang="pl-PL" sz="2400" dirty="0" err="1" smtClean="0">
                <a:solidFill>
                  <a:schemeClr val="accent2"/>
                </a:solidFill>
              </a:rPr>
              <a:t>operation</a:t>
            </a:r>
            <a:endParaRPr lang="pl-PL" sz="2400" dirty="0" smtClean="0">
              <a:solidFill>
                <a:schemeClr val="accent2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pl-PL" sz="2400" dirty="0" err="1" smtClean="0"/>
              <a:t>Some</a:t>
            </a:r>
            <a:r>
              <a:rPr lang="pl-PL" sz="2400" dirty="0" smtClean="0"/>
              <a:t> </a:t>
            </a:r>
            <a:r>
              <a:rPr lang="pl-PL" sz="2400" dirty="0" err="1" smtClean="0"/>
              <a:t>delay</a:t>
            </a:r>
            <a:r>
              <a:rPr lang="pl-PL" sz="2400" dirty="0" smtClean="0"/>
              <a:t> </a:t>
            </a:r>
            <a:r>
              <a:rPr lang="pl-PL" sz="2400" dirty="0" err="1" smtClean="0"/>
              <a:t>is</a:t>
            </a:r>
            <a:r>
              <a:rPr lang="pl-PL" sz="2400" dirty="0" smtClean="0"/>
              <a:t> </a:t>
            </a:r>
            <a:r>
              <a:rPr lang="pl-PL" sz="2400" dirty="0" err="1" smtClean="0"/>
              <a:t>expected</a:t>
            </a:r>
            <a:endParaRPr lang="en-GB" sz="2400" dirty="0" smtClean="0"/>
          </a:p>
        </p:txBody>
      </p:sp>
      <p:pic>
        <p:nvPicPr>
          <p:cNvPr id="369667" name="Picture 4" descr="p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7425" y="3768725"/>
            <a:ext cx="2530475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73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42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Wrochna, NCBJ</a:t>
            </a:r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0"/>
            <a:ext cx="8064500" cy="803275"/>
          </a:xfrm>
        </p:spPr>
        <p:txBody>
          <a:bodyPr/>
          <a:lstStyle/>
          <a:p>
            <a:r>
              <a:rPr lang="pl-PL" altLang="pl-PL" sz="3600"/>
              <a:t>Polish nuclear institutes</a:t>
            </a:r>
            <a:endParaRPr lang="en-US" altLang="pl-PL" sz="4400"/>
          </a:p>
        </p:txBody>
      </p:sp>
      <p:graphicFrame>
        <p:nvGraphicFramePr>
          <p:cNvPr id="91250" name="Group 114"/>
          <p:cNvGraphicFramePr>
            <a:graphicFrameLocks noGrp="1"/>
          </p:cNvGraphicFramePr>
          <p:nvPr>
            <p:ph sz="half" idx="1"/>
          </p:nvPr>
        </p:nvGraphicFramePr>
        <p:xfrm>
          <a:off x="179388" y="981075"/>
          <a:ext cx="8801100" cy="3902075"/>
        </p:xfrm>
        <a:graphic>
          <a:graphicData uri="http://schemas.openxmlformats.org/drawingml/2006/table">
            <a:tbl>
              <a:tblPr/>
              <a:tblGrid>
                <a:gridCol w="4043362"/>
                <a:gridCol w="1462088"/>
                <a:gridCol w="754062"/>
                <a:gridCol w="1417638"/>
                <a:gridCol w="1123950"/>
              </a:tblGrid>
              <a:tr h="396875"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Institute</a:t>
                      </a:r>
                      <a:endParaRPr kumimoji="0" lang="en-US" altLang="pl-P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site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staff</a:t>
                      </a:r>
                      <a:endParaRPr kumimoji="0" lang="en-US" altLang="pl-P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supervised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funded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National Centre for Nuclear Research (</a:t>
                      </a:r>
                      <a:r>
                        <a:rPr kumimoji="0" lang="pl-PL" altLang="pl-PL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NCBJ</a:t>
                      </a: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Świerk,</a:t>
                      </a:r>
                      <a:b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Warsaw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1073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Ministry</a:t>
                      </a:r>
                      <a:b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of Economy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Ministry of Science</a:t>
                      </a:r>
                      <a:b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 &amp; Higher Education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Inst. of Nuclear Chemistry &amp; Technology (</a:t>
                      </a:r>
                      <a:r>
                        <a:rPr kumimoji="0" lang="pl-PL" altLang="pl-PL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IChTJ</a:t>
                      </a: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Warsaw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262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461963"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Central Lab. for Radiological Protection (</a:t>
                      </a:r>
                      <a:r>
                        <a:rPr kumimoji="0" lang="pl-PL" altLang="pl-PL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CLOR</a:t>
                      </a: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Warsaw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53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461963"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Institute</a:t>
                      </a:r>
                      <a:r>
                        <a:rPr kumimoji="0" lang="pl-PL" altLang="pl-P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for </a:t>
                      </a:r>
                      <a:r>
                        <a:rPr kumimoji="0" lang="pl-PL" altLang="pl-PL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Plasma</a:t>
                      </a:r>
                      <a:r>
                        <a:rPr kumimoji="0" lang="pl-PL" altLang="pl-P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pl-PL" altLang="pl-PL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Physics</a:t>
                      </a:r>
                      <a:r>
                        <a:rPr kumimoji="0" lang="pl-PL" altLang="pl-P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&amp; Laser </a:t>
                      </a:r>
                      <a:r>
                        <a:rPr kumimoji="0" lang="pl-PL" altLang="pl-PL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Microfusion</a:t>
                      </a:r>
                      <a:r>
                        <a:rPr kumimoji="0" lang="pl-PL" altLang="pl-P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(</a:t>
                      </a:r>
                      <a:r>
                        <a:rPr kumimoji="0" lang="pl-PL" altLang="pl-PL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IFPiLM</a:t>
                      </a:r>
                      <a:r>
                        <a:rPr kumimoji="0" lang="pl-PL" altLang="pl-P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  <a:endParaRPr kumimoji="0" lang="en-US" altLang="pl-P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Warsaw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81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461963"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Institute of Nuclear Physics (</a:t>
                      </a:r>
                      <a:r>
                        <a:rPr kumimoji="0" lang="pl-PL" altLang="pl-PL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IFJ</a:t>
                      </a: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 </a:t>
                      </a:r>
                      <a:r>
                        <a:rPr kumimoji="0" lang="pl-PL" altLang="pl-P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Polish Academy of Sciences</a:t>
                      </a:r>
                      <a:endParaRPr kumimoji="0" lang="en-US" altLang="pl-P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Cracow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 indent="-136525"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136525" marR="0" lvl="0" indent="-136525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486</a:t>
                      </a:r>
                      <a:endParaRPr kumimoji="0" lang="en-US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Symbol" pitchFamily="18" charset="2"/>
                        <a:defRPr sz="24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585788" indent="-128588">
                        <a:spcBef>
                          <a:spcPct val="20000"/>
                        </a:spcBef>
                        <a:buFont typeface="Arial" charset="0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04875" indent="9525">
                        <a:spcBef>
                          <a:spcPct val="20000"/>
                        </a:spcBef>
                        <a:buFont typeface="Symbol" pitchFamily="18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169988" indent="201613">
                        <a:spcBef>
                          <a:spcPct val="20000"/>
                        </a:spcBef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362075" indent="4667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18192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2764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27336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190875" indent="466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Ministry of Science </a:t>
                      </a:r>
                      <a:b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pl-PL" altLang="pl-P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&amp; Higher Education</a:t>
                      </a:r>
                      <a:endParaRPr kumimoji="0" lang="en-GB" altLang="pl-PL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1172" name="Text Box 36"/>
          <p:cNvSpPr txBox="1">
            <a:spLocks noChangeArrowheads="1"/>
          </p:cNvSpPr>
          <p:nvPr/>
        </p:nvSpPr>
        <p:spPr bwMode="auto">
          <a:xfrm>
            <a:off x="179388" y="4868863"/>
            <a:ext cx="7783512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altLang="pl-PL" sz="2000" b="1"/>
              <a:t>Universities with some nuclear research and education:</a:t>
            </a:r>
          </a:p>
          <a:p>
            <a:pPr>
              <a:buFontTx/>
              <a:buChar char="•"/>
            </a:pPr>
            <a:r>
              <a:rPr lang="pl-PL" altLang="pl-PL" sz="2000"/>
              <a:t> AGH Technical University in Cracow,</a:t>
            </a:r>
          </a:p>
          <a:p>
            <a:pPr>
              <a:buFontTx/>
              <a:buChar char="•"/>
            </a:pPr>
            <a:r>
              <a:rPr lang="pl-PL" altLang="pl-PL" sz="2000"/>
              <a:t> Warsaw University of Technology, University of Warsaw,</a:t>
            </a:r>
          </a:p>
          <a:p>
            <a:pPr>
              <a:buFontTx/>
              <a:buChar char="•"/>
            </a:pPr>
            <a:r>
              <a:rPr lang="pl-PL" altLang="pl-PL" sz="2000"/>
              <a:t> Technical University in Gdańsk, Silesian University of Technology,</a:t>
            </a:r>
          </a:p>
          <a:p>
            <a:pPr>
              <a:buFontTx/>
              <a:buChar char="•"/>
            </a:pPr>
            <a:r>
              <a:rPr lang="pl-PL" altLang="pl-PL" sz="2000"/>
              <a:t> Wrocław Technical University, + …</a:t>
            </a:r>
            <a:endParaRPr lang="en-GB" altLang="pl-PL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49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Wrochna, NCBJ</a:t>
            </a:r>
          </a:p>
        </p:txBody>
      </p:sp>
      <p:sp>
        <p:nvSpPr>
          <p:cNvPr id="94210" name="Tytuł 1"/>
          <p:cNvSpPr>
            <a:spLocks noGrp="1"/>
          </p:cNvSpPr>
          <p:nvPr>
            <p:ph type="title" idx="4294967295"/>
          </p:nvPr>
        </p:nvSpPr>
        <p:spPr>
          <a:xfrm>
            <a:off x="1042988" y="90488"/>
            <a:ext cx="7921625" cy="601662"/>
          </a:xfrm>
        </p:spPr>
        <p:txBody>
          <a:bodyPr/>
          <a:lstStyle/>
          <a:p>
            <a:r>
              <a:rPr lang="pl-PL" altLang="pl-PL" sz="2800"/>
              <a:t>Institute of Nuclear Chemistry &amp; Technology</a:t>
            </a:r>
          </a:p>
        </p:txBody>
      </p:sp>
      <p:pic>
        <p:nvPicPr>
          <p:cNvPr id="942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908050"/>
            <a:ext cx="2466975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4215" name="Group 4"/>
          <p:cNvGrpSpPr>
            <a:grpSpLocks noChangeAspect="1"/>
          </p:cNvGrpSpPr>
          <p:nvPr/>
        </p:nvGrpSpPr>
        <p:grpSpPr bwMode="auto">
          <a:xfrm>
            <a:off x="323850" y="908050"/>
            <a:ext cx="6192838" cy="5440363"/>
            <a:chOff x="1944" y="2279"/>
            <a:chExt cx="7401" cy="9201"/>
          </a:xfrm>
        </p:grpSpPr>
        <p:sp>
          <p:nvSpPr>
            <p:cNvPr id="94216" name="AutoShape 5"/>
            <p:cNvSpPr>
              <a:spLocks noChangeAspect="1" noChangeArrowheads="1" noTextEdit="1"/>
            </p:cNvSpPr>
            <p:nvPr/>
          </p:nvSpPr>
          <p:spPr bwMode="auto">
            <a:xfrm>
              <a:off x="1944" y="2279"/>
              <a:ext cx="7401" cy="9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17" name="AutoShape 6"/>
            <p:cNvSpPr>
              <a:spLocks noChangeArrowheads="1"/>
            </p:cNvSpPr>
            <p:nvPr/>
          </p:nvSpPr>
          <p:spPr bwMode="auto">
            <a:xfrm>
              <a:off x="3937" y="2287"/>
              <a:ext cx="4320" cy="7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3300"/>
                </a:gs>
                <a:gs pos="100000">
                  <a:srgbClr val="FF0000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endParaRPr lang="en-GB" altLang="pl-PL">
                <a:latin typeface="Calibri" pitchFamily="34" charset="0"/>
              </a:endParaRPr>
            </a:p>
          </p:txBody>
        </p:sp>
        <p:sp>
          <p:nvSpPr>
            <p:cNvPr id="94218" name="Line 7"/>
            <p:cNvSpPr>
              <a:spLocks noChangeShapeType="1"/>
            </p:cNvSpPr>
            <p:nvPr/>
          </p:nvSpPr>
          <p:spPr bwMode="auto">
            <a:xfrm>
              <a:off x="6097" y="3007"/>
              <a:ext cx="1" cy="792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19" name="AutoShape 8"/>
            <p:cNvSpPr>
              <a:spLocks noChangeArrowheads="1"/>
            </p:cNvSpPr>
            <p:nvPr/>
          </p:nvSpPr>
          <p:spPr bwMode="auto">
            <a:xfrm>
              <a:off x="4297" y="3187"/>
              <a:ext cx="3600" cy="7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endParaRPr lang="en-GB" altLang="pl-PL">
                <a:latin typeface="Calibri" pitchFamily="34" charset="0"/>
              </a:endParaRPr>
            </a:p>
          </p:txBody>
        </p:sp>
        <p:sp>
          <p:nvSpPr>
            <p:cNvPr id="94220" name="AutoShape 9"/>
            <p:cNvSpPr>
              <a:spLocks noChangeArrowheads="1"/>
            </p:cNvSpPr>
            <p:nvPr/>
          </p:nvSpPr>
          <p:spPr bwMode="auto">
            <a:xfrm>
              <a:off x="6637" y="6067"/>
              <a:ext cx="2700" cy="7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FF99"/>
                </a:gs>
              </a:gsLst>
              <a:lin ang="5400000" scaled="1"/>
            </a:gradFill>
            <a:ln w="952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endParaRPr lang="en-GB" altLang="pl-PL">
                <a:latin typeface="Calibri" pitchFamily="34" charset="0"/>
              </a:endParaRPr>
            </a:p>
          </p:txBody>
        </p:sp>
        <p:sp>
          <p:nvSpPr>
            <p:cNvPr id="94221" name="AutoShape 10"/>
            <p:cNvSpPr>
              <a:spLocks noChangeArrowheads="1"/>
            </p:cNvSpPr>
            <p:nvPr/>
          </p:nvSpPr>
          <p:spPr bwMode="auto">
            <a:xfrm>
              <a:off x="6637" y="6967"/>
              <a:ext cx="2700" cy="7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FF99"/>
                </a:gs>
              </a:gsLst>
              <a:lin ang="5400000" scaled="1"/>
            </a:gradFill>
            <a:ln w="952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endParaRPr lang="en-GB" altLang="pl-PL">
                <a:latin typeface="Calibri" pitchFamily="34" charset="0"/>
              </a:endParaRPr>
            </a:p>
          </p:txBody>
        </p:sp>
        <p:sp>
          <p:nvSpPr>
            <p:cNvPr id="94222" name="AutoShape 11"/>
            <p:cNvSpPr>
              <a:spLocks noChangeArrowheads="1"/>
            </p:cNvSpPr>
            <p:nvPr/>
          </p:nvSpPr>
          <p:spPr bwMode="auto">
            <a:xfrm>
              <a:off x="6637" y="7867"/>
              <a:ext cx="2700" cy="7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FF99"/>
                </a:gs>
              </a:gsLst>
              <a:lin ang="5400000" scaled="1"/>
            </a:gradFill>
            <a:ln w="952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endParaRPr lang="en-GB" altLang="pl-PL">
                <a:latin typeface="Calibri" pitchFamily="34" charset="0"/>
              </a:endParaRPr>
            </a:p>
          </p:txBody>
        </p:sp>
        <p:grpSp>
          <p:nvGrpSpPr>
            <p:cNvPr id="94223" name="Group 12"/>
            <p:cNvGrpSpPr>
              <a:grpSpLocks/>
            </p:cNvGrpSpPr>
            <p:nvPr/>
          </p:nvGrpSpPr>
          <p:grpSpPr bwMode="auto">
            <a:xfrm>
              <a:off x="6637" y="5167"/>
              <a:ext cx="2700" cy="5220"/>
              <a:chOff x="6637" y="5167"/>
              <a:chExt cx="2700" cy="5220"/>
            </a:xfrm>
          </p:grpSpPr>
          <p:sp>
            <p:nvSpPr>
              <p:cNvPr id="94224" name="AutoShape 13"/>
              <p:cNvSpPr>
                <a:spLocks noChangeArrowheads="1"/>
              </p:cNvSpPr>
              <p:nvPr/>
            </p:nvSpPr>
            <p:spPr bwMode="auto">
              <a:xfrm>
                <a:off x="6637" y="9667"/>
                <a:ext cx="2700" cy="72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FF99"/>
                  </a:gs>
                </a:gsLst>
                <a:lin ang="5400000" scaled="1"/>
              </a:gra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GB" altLang="pl-PL">
                  <a:latin typeface="Calibri" pitchFamily="34" charset="0"/>
                </a:endParaRPr>
              </a:p>
            </p:txBody>
          </p:sp>
          <p:sp>
            <p:nvSpPr>
              <p:cNvPr id="94225" name="AutoShape 14"/>
              <p:cNvSpPr>
                <a:spLocks noChangeArrowheads="1"/>
              </p:cNvSpPr>
              <p:nvPr/>
            </p:nvSpPr>
            <p:spPr bwMode="auto">
              <a:xfrm>
                <a:off x="6637" y="5167"/>
                <a:ext cx="2700" cy="72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FF99"/>
                  </a:gs>
                </a:gsLst>
                <a:lin ang="5400000" scaled="1"/>
              </a:gra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GB" altLang="pl-PL">
                  <a:latin typeface="Calibri" pitchFamily="34" charset="0"/>
                </a:endParaRPr>
              </a:p>
            </p:txBody>
          </p:sp>
          <p:sp>
            <p:nvSpPr>
              <p:cNvPr id="94226" name="AutoShape 15"/>
              <p:cNvSpPr>
                <a:spLocks noChangeArrowheads="1"/>
              </p:cNvSpPr>
              <p:nvPr/>
            </p:nvSpPr>
            <p:spPr bwMode="auto">
              <a:xfrm>
                <a:off x="6637" y="6067"/>
                <a:ext cx="2700" cy="72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FF99"/>
                  </a:gs>
                </a:gsLst>
                <a:lin ang="5400000" scaled="1"/>
              </a:gra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GB" altLang="pl-PL">
                  <a:latin typeface="Calibri" pitchFamily="34" charset="0"/>
                </a:endParaRPr>
              </a:p>
            </p:txBody>
          </p:sp>
          <p:sp>
            <p:nvSpPr>
              <p:cNvPr id="94227" name="AutoShape 16"/>
              <p:cNvSpPr>
                <a:spLocks noChangeArrowheads="1"/>
              </p:cNvSpPr>
              <p:nvPr/>
            </p:nvSpPr>
            <p:spPr bwMode="auto">
              <a:xfrm>
                <a:off x="6637" y="6967"/>
                <a:ext cx="2700" cy="72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FF99"/>
                  </a:gs>
                </a:gsLst>
                <a:lin ang="5400000" scaled="1"/>
              </a:gra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GB" altLang="pl-PL">
                  <a:latin typeface="Calibri" pitchFamily="34" charset="0"/>
                </a:endParaRPr>
              </a:p>
            </p:txBody>
          </p:sp>
          <p:sp>
            <p:nvSpPr>
              <p:cNvPr id="94228" name="AutoShape 17"/>
              <p:cNvSpPr>
                <a:spLocks noChangeArrowheads="1"/>
              </p:cNvSpPr>
              <p:nvPr/>
            </p:nvSpPr>
            <p:spPr bwMode="auto">
              <a:xfrm>
                <a:off x="6637" y="7867"/>
                <a:ext cx="2700" cy="72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FF99"/>
                  </a:gs>
                </a:gsLst>
                <a:lin ang="5400000" scaled="1"/>
              </a:gra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GB" altLang="pl-PL">
                  <a:latin typeface="Calibri" pitchFamily="34" charset="0"/>
                </a:endParaRPr>
              </a:p>
            </p:txBody>
          </p:sp>
          <p:sp>
            <p:nvSpPr>
              <p:cNvPr id="94229" name="AutoShape 18"/>
              <p:cNvSpPr>
                <a:spLocks noChangeArrowheads="1"/>
              </p:cNvSpPr>
              <p:nvPr/>
            </p:nvSpPr>
            <p:spPr bwMode="auto">
              <a:xfrm>
                <a:off x="6637" y="8767"/>
                <a:ext cx="2700" cy="72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FF99"/>
                  </a:gs>
                </a:gsLst>
                <a:lin ang="5400000" scaled="1"/>
              </a:gra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GB" altLang="pl-PL">
                  <a:latin typeface="Calibri" pitchFamily="34" charset="0"/>
                </a:endParaRPr>
              </a:p>
            </p:txBody>
          </p:sp>
        </p:grpSp>
        <p:sp>
          <p:nvSpPr>
            <p:cNvPr id="94230" name="AutoShape 19"/>
            <p:cNvSpPr>
              <a:spLocks noChangeArrowheads="1"/>
            </p:cNvSpPr>
            <p:nvPr/>
          </p:nvSpPr>
          <p:spPr bwMode="auto">
            <a:xfrm>
              <a:off x="6637" y="10567"/>
              <a:ext cx="2700" cy="7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FF99"/>
                </a:gs>
              </a:gsLst>
              <a:lin ang="5400000" scaled="1"/>
            </a:gradFill>
            <a:ln w="952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endParaRPr lang="en-GB" altLang="pl-PL">
                <a:latin typeface="Calibri" pitchFamily="34" charset="0"/>
              </a:endParaRPr>
            </a:p>
          </p:txBody>
        </p:sp>
        <p:sp>
          <p:nvSpPr>
            <p:cNvPr id="94231" name="Text Box 20"/>
            <p:cNvSpPr txBox="1">
              <a:spLocks noChangeArrowheads="1"/>
            </p:cNvSpPr>
            <p:nvPr/>
          </p:nvSpPr>
          <p:spPr bwMode="auto">
            <a:xfrm>
              <a:off x="6637" y="10567"/>
              <a:ext cx="2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sz="1200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Laboratory for Detection of Irradiated Food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32" name="AutoShape 21"/>
            <p:cNvSpPr>
              <a:spLocks noChangeArrowheads="1"/>
            </p:cNvSpPr>
            <p:nvPr/>
          </p:nvSpPr>
          <p:spPr bwMode="auto">
            <a:xfrm>
              <a:off x="1957" y="9847"/>
              <a:ext cx="3600" cy="16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9900"/>
                </a:gs>
              </a:gsLst>
              <a:lin ang="5400000" scaled="1"/>
            </a:gradFill>
            <a:ln w="1587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endParaRPr lang="en-GB" altLang="pl-PL">
                <a:latin typeface="Calibri" pitchFamily="34" charset="0"/>
              </a:endParaRPr>
            </a:p>
          </p:txBody>
        </p:sp>
        <p:sp>
          <p:nvSpPr>
            <p:cNvPr id="94233" name="AutoShape 22"/>
            <p:cNvSpPr>
              <a:spLocks noChangeArrowheads="1"/>
            </p:cNvSpPr>
            <p:nvPr/>
          </p:nvSpPr>
          <p:spPr bwMode="auto">
            <a:xfrm>
              <a:off x="1957" y="5167"/>
              <a:ext cx="3600" cy="16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9900"/>
                </a:gs>
              </a:gsLst>
              <a:lin ang="5400000" scaled="1"/>
            </a:gradFill>
            <a:ln w="1587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endParaRPr lang="en-GB" altLang="pl-PL">
                <a:latin typeface="Calibri" pitchFamily="34" charset="0"/>
              </a:endParaRPr>
            </a:p>
          </p:txBody>
        </p:sp>
        <p:sp>
          <p:nvSpPr>
            <p:cNvPr id="94234" name="AutoShape 23"/>
            <p:cNvSpPr>
              <a:spLocks noChangeArrowheads="1"/>
            </p:cNvSpPr>
            <p:nvPr/>
          </p:nvSpPr>
          <p:spPr bwMode="auto">
            <a:xfrm>
              <a:off x="1957" y="7507"/>
              <a:ext cx="3600" cy="16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9900"/>
                </a:gs>
              </a:gsLst>
              <a:lin ang="5400000" scaled="1"/>
            </a:gradFill>
            <a:ln w="1587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endParaRPr lang="en-GB" altLang="pl-PL">
                <a:latin typeface="Calibri" pitchFamily="34" charset="0"/>
              </a:endParaRPr>
            </a:p>
          </p:txBody>
        </p:sp>
        <p:sp>
          <p:nvSpPr>
            <p:cNvPr id="94235" name="Text Box 24"/>
            <p:cNvSpPr txBox="1">
              <a:spLocks noChangeArrowheads="1"/>
            </p:cNvSpPr>
            <p:nvPr/>
          </p:nvSpPr>
          <p:spPr bwMode="auto">
            <a:xfrm>
              <a:off x="1957" y="7507"/>
              <a:ext cx="3600" cy="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Centre for Radiation Research &amp; Technology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36" name="Text Box 25"/>
            <p:cNvSpPr txBox="1">
              <a:spLocks noChangeArrowheads="1"/>
            </p:cNvSpPr>
            <p:nvPr/>
          </p:nvSpPr>
          <p:spPr bwMode="auto">
            <a:xfrm>
              <a:off x="3757" y="2467"/>
              <a:ext cx="45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sz="2000" b="1">
                  <a:latin typeface="Calibri" pitchFamily="34" charset="0"/>
                  <a:cs typeface="Times New Roman" pitchFamily="18" charset="0"/>
                </a:rPr>
                <a:t>DIRECTOR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37" name="Text Box 26"/>
            <p:cNvSpPr txBox="1">
              <a:spLocks noChangeArrowheads="1"/>
            </p:cNvSpPr>
            <p:nvPr/>
          </p:nvSpPr>
          <p:spPr bwMode="auto">
            <a:xfrm>
              <a:off x="4477" y="3075"/>
              <a:ext cx="3240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en-US" altLang="pl-PL" sz="1600" b="1">
                  <a:latin typeface="Calibri" pitchFamily="34" charset="0"/>
                  <a:cs typeface="Times New Roman" pitchFamily="18" charset="0"/>
                </a:rPr>
                <a:t>Deputy Director</a:t>
              </a:r>
              <a:endParaRPr lang="pl-PL" altLang="pl-PL" sz="1600">
                <a:latin typeface="Calibri" pitchFamily="34" charset="0"/>
                <a:cs typeface="Times New Roman" pitchFamily="18" charset="0"/>
              </a:endParaRPr>
            </a:p>
            <a:p>
              <a:pPr algn="ctr"/>
              <a:r>
                <a:rPr lang="pl-PL" altLang="pl-PL" sz="1400">
                  <a:latin typeface="Calibri" pitchFamily="34" charset="0"/>
                </a:rPr>
                <a:t>for R&amp;D</a:t>
              </a:r>
              <a:endParaRPr lang="en-US" altLang="pl-PL" sz="1400">
                <a:latin typeface="Calibri" pitchFamily="34" charset="0"/>
              </a:endParaRPr>
            </a:p>
          </p:txBody>
        </p:sp>
        <p:sp>
          <p:nvSpPr>
            <p:cNvPr id="94238" name="Text Box 27"/>
            <p:cNvSpPr txBox="1">
              <a:spLocks noChangeArrowheads="1"/>
            </p:cNvSpPr>
            <p:nvPr/>
          </p:nvSpPr>
          <p:spPr bwMode="auto">
            <a:xfrm>
              <a:off x="1957" y="9847"/>
              <a:ext cx="3600" cy="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Centre for Radiobiology </a:t>
              </a:r>
              <a:br>
                <a:rPr lang="pl-PL" altLang="pl-PL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pl-PL" altLang="pl-PL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&amp; Biological Dosimetry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39" name="Text Box 28"/>
            <p:cNvSpPr txBox="1">
              <a:spLocks noChangeArrowheads="1"/>
            </p:cNvSpPr>
            <p:nvPr/>
          </p:nvSpPr>
          <p:spPr bwMode="auto">
            <a:xfrm>
              <a:off x="1957" y="5167"/>
              <a:ext cx="3600" cy="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Centre for Radiochemistry </a:t>
              </a:r>
              <a:br>
                <a:rPr lang="pl-PL" altLang="pl-PL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pl-PL" altLang="pl-PL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&amp; Nuclear Chemistry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40" name="Text Box 29"/>
            <p:cNvSpPr txBox="1">
              <a:spLocks noChangeArrowheads="1"/>
            </p:cNvSpPr>
            <p:nvPr/>
          </p:nvSpPr>
          <p:spPr bwMode="auto">
            <a:xfrm>
              <a:off x="6637" y="5167"/>
              <a:ext cx="2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sz="1200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Laboratory of Nuclear Control Systems and Methods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41" name="Text Box 30"/>
            <p:cNvSpPr txBox="1">
              <a:spLocks noChangeArrowheads="1"/>
            </p:cNvSpPr>
            <p:nvPr/>
          </p:nvSpPr>
          <p:spPr bwMode="auto">
            <a:xfrm>
              <a:off x="6637" y="6067"/>
              <a:ext cx="2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sz="1200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Laboratory of Material Research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42" name="Text Box 31"/>
            <p:cNvSpPr txBox="1">
              <a:spLocks noChangeArrowheads="1"/>
            </p:cNvSpPr>
            <p:nvPr/>
          </p:nvSpPr>
          <p:spPr bwMode="auto">
            <a:xfrm>
              <a:off x="6637" y="6967"/>
              <a:ext cx="2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sz="1200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Laboratory of Nuclear Analytical Methods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43" name="Text Box 32"/>
            <p:cNvSpPr txBox="1">
              <a:spLocks noChangeArrowheads="1"/>
            </p:cNvSpPr>
            <p:nvPr/>
          </p:nvSpPr>
          <p:spPr bwMode="auto">
            <a:xfrm>
              <a:off x="6637" y="7867"/>
              <a:ext cx="2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sz="1200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Pollution Control Technologies Laboratory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44" name="Text Box 33"/>
            <p:cNvSpPr txBox="1">
              <a:spLocks noChangeArrowheads="1"/>
            </p:cNvSpPr>
            <p:nvPr/>
          </p:nvSpPr>
          <p:spPr bwMode="auto">
            <a:xfrm>
              <a:off x="6637" y="8767"/>
              <a:ext cx="2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sz="1200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Laboratory for Measurements of Technological Doses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45" name="Text Box 34"/>
            <p:cNvSpPr txBox="1">
              <a:spLocks noChangeArrowheads="1"/>
            </p:cNvSpPr>
            <p:nvPr/>
          </p:nvSpPr>
          <p:spPr bwMode="auto">
            <a:xfrm>
              <a:off x="6637" y="9667"/>
              <a:ext cx="2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pl-PL" altLang="pl-PL" sz="1200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Laboratory of Stable </a:t>
              </a:r>
              <a:br>
                <a:rPr lang="pl-PL" altLang="pl-PL" sz="1200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pl-PL" altLang="pl-PL" sz="1200" b="1">
                  <a:solidFill>
                    <a:srgbClr val="222759"/>
                  </a:solidFill>
                  <a:latin typeface="Calibri" pitchFamily="34" charset="0"/>
                  <a:cs typeface="Times New Roman" pitchFamily="18" charset="0"/>
                </a:rPr>
                <a:t>&amp; Environmental Isotopes</a:t>
              </a:r>
              <a:endParaRPr lang="pl-PL" altLang="pl-PL" sz="2400">
                <a:latin typeface="Calibri" pitchFamily="34" charset="0"/>
              </a:endParaRPr>
            </a:p>
          </p:txBody>
        </p:sp>
        <p:sp>
          <p:nvSpPr>
            <p:cNvPr id="94246" name="Line 35"/>
            <p:cNvSpPr>
              <a:spLocks noChangeShapeType="1"/>
            </p:cNvSpPr>
            <p:nvPr/>
          </p:nvSpPr>
          <p:spPr bwMode="auto">
            <a:xfrm>
              <a:off x="6097" y="5527"/>
              <a:ext cx="54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47" name="Line 36"/>
            <p:cNvSpPr>
              <a:spLocks noChangeShapeType="1"/>
            </p:cNvSpPr>
            <p:nvPr/>
          </p:nvSpPr>
          <p:spPr bwMode="auto">
            <a:xfrm>
              <a:off x="6097" y="6427"/>
              <a:ext cx="540" cy="1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48" name="Line 37"/>
            <p:cNvSpPr>
              <a:spLocks noChangeShapeType="1"/>
            </p:cNvSpPr>
            <p:nvPr/>
          </p:nvSpPr>
          <p:spPr bwMode="auto">
            <a:xfrm>
              <a:off x="6097" y="7327"/>
              <a:ext cx="540" cy="1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49" name="Line 38"/>
            <p:cNvSpPr>
              <a:spLocks noChangeShapeType="1"/>
            </p:cNvSpPr>
            <p:nvPr/>
          </p:nvSpPr>
          <p:spPr bwMode="auto">
            <a:xfrm>
              <a:off x="6097" y="8227"/>
              <a:ext cx="540" cy="1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50" name="Line 39"/>
            <p:cNvSpPr>
              <a:spLocks noChangeShapeType="1"/>
            </p:cNvSpPr>
            <p:nvPr/>
          </p:nvSpPr>
          <p:spPr bwMode="auto">
            <a:xfrm>
              <a:off x="6097" y="9127"/>
              <a:ext cx="540" cy="1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51" name="Line 40"/>
            <p:cNvSpPr>
              <a:spLocks noChangeShapeType="1"/>
            </p:cNvSpPr>
            <p:nvPr/>
          </p:nvSpPr>
          <p:spPr bwMode="auto">
            <a:xfrm>
              <a:off x="6097" y="10027"/>
              <a:ext cx="540" cy="1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52" name="Line 41"/>
            <p:cNvSpPr>
              <a:spLocks noChangeShapeType="1"/>
            </p:cNvSpPr>
            <p:nvPr/>
          </p:nvSpPr>
          <p:spPr bwMode="auto">
            <a:xfrm>
              <a:off x="6097" y="10927"/>
              <a:ext cx="540" cy="1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53" name="Line 42"/>
            <p:cNvSpPr>
              <a:spLocks noChangeShapeType="1"/>
            </p:cNvSpPr>
            <p:nvPr/>
          </p:nvSpPr>
          <p:spPr bwMode="auto">
            <a:xfrm>
              <a:off x="5557" y="5887"/>
              <a:ext cx="540" cy="1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54" name="Line 43"/>
            <p:cNvSpPr>
              <a:spLocks noChangeShapeType="1"/>
            </p:cNvSpPr>
            <p:nvPr/>
          </p:nvSpPr>
          <p:spPr bwMode="auto">
            <a:xfrm>
              <a:off x="5557" y="8407"/>
              <a:ext cx="540" cy="1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55" name="Line 44"/>
            <p:cNvSpPr>
              <a:spLocks noChangeShapeType="1"/>
            </p:cNvSpPr>
            <p:nvPr/>
          </p:nvSpPr>
          <p:spPr bwMode="auto">
            <a:xfrm>
              <a:off x="5557" y="10567"/>
              <a:ext cx="540" cy="1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94256" name="Text Box 45"/>
            <p:cNvSpPr txBox="1">
              <a:spLocks noChangeArrowheads="1"/>
            </p:cNvSpPr>
            <p:nvPr/>
          </p:nvSpPr>
          <p:spPr bwMode="auto">
            <a:xfrm>
              <a:off x="2317" y="4627"/>
              <a:ext cx="270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endParaRPr lang="pl-PL" altLang="pl-PL" sz="1200">
                <a:latin typeface="Calibri" pitchFamily="34" charset="0"/>
                <a:cs typeface="Times New Roman" pitchFamily="18" charset="0"/>
              </a:endParaRPr>
            </a:p>
            <a:p>
              <a:endParaRPr lang="pl-PL" altLang="pl-PL">
                <a:latin typeface="Calibri" pitchFamily="34" charset="0"/>
              </a:endParaRPr>
            </a:p>
          </p:txBody>
        </p:sp>
        <p:sp>
          <p:nvSpPr>
            <p:cNvPr id="94257" name="Text Box 46"/>
            <p:cNvSpPr txBox="1">
              <a:spLocks noChangeArrowheads="1"/>
            </p:cNvSpPr>
            <p:nvPr/>
          </p:nvSpPr>
          <p:spPr bwMode="auto">
            <a:xfrm>
              <a:off x="6637" y="4627"/>
              <a:ext cx="270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endParaRPr lang="pl-PL" altLang="pl-PL" sz="1200">
                <a:latin typeface="Calibri" pitchFamily="34" charset="0"/>
                <a:cs typeface="Times New Roman" pitchFamily="18" charset="0"/>
              </a:endParaRPr>
            </a:p>
            <a:p>
              <a:endParaRPr lang="pl-PL" altLang="pl-PL">
                <a:latin typeface="Calibri" pitchFamily="34" charset="0"/>
              </a:endParaRPr>
            </a:p>
          </p:txBody>
        </p:sp>
      </p:grpSp>
      <p:sp>
        <p:nvSpPr>
          <p:cNvPr id="94258" name="Symbol zastępczy tekstu 2"/>
          <p:cNvSpPr>
            <a:spLocks/>
          </p:cNvSpPr>
          <p:nvPr/>
        </p:nvSpPr>
        <p:spPr bwMode="auto">
          <a:xfrm>
            <a:off x="6659563" y="3500438"/>
            <a:ext cx="221456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4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pl-PL" altLang="pl-PL" sz="2600" b="1" u="sng">
                <a:solidFill>
                  <a:srgbClr val="D10E09"/>
                </a:solidFill>
              </a:rPr>
              <a:t>S</a:t>
            </a:r>
            <a:r>
              <a:rPr lang="en-US" altLang="pl-PL" sz="2600" b="1" u="sng">
                <a:solidFill>
                  <a:srgbClr val="D10E09"/>
                </a:solidFill>
              </a:rPr>
              <a:t>taff </a:t>
            </a:r>
            <a:endParaRPr lang="pl-PL" altLang="pl-PL" sz="2600" b="1" u="sng">
              <a:solidFill>
                <a:srgbClr val="D10E09"/>
              </a:solidFill>
            </a:endParaRPr>
          </a:p>
          <a:p>
            <a:pPr algn="ctr">
              <a:lnSpc>
                <a:spcPct val="14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pl-PL" altLang="pl-PL" sz="2600" b="1">
                <a:solidFill>
                  <a:srgbClr val="D10E09"/>
                </a:solidFill>
              </a:rPr>
              <a:t>T</a:t>
            </a:r>
            <a:r>
              <a:rPr lang="en-US" altLang="pl-PL" sz="2600" b="1">
                <a:solidFill>
                  <a:srgbClr val="D10E09"/>
                </a:solidFill>
              </a:rPr>
              <a:t>otal: 2</a:t>
            </a:r>
            <a:r>
              <a:rPr lang="pl-PL" altLang="pl-PL" sz="2600" b="1">
                <a:solidFill>
                  <a:srgbClr val="D10E09"/>
                </a:solidFill>
              </a:rPr>
              <a:t>62</a:t>
            </a:r>
            <a:r>
              <a:rPr lang="en-US" altLang="pl-PL" sz="2600" b="1">
                <a:solidFill>
                  <a:srgbClr val="D10E09"/>
                </a:solidFill>
              </a:rPr>
              <a:t> </a:t>
            </a:r>
            <a:endParaRPr lang="pl-PL" altLang="pl-PL" sz="2600" b="1">
              <a:solidFill>
                <a:srgbClr val="D10E09"/>
              </a:solidFill>
            </a:endParaRPr>
          </a:p>
          <a:p>
            <a:pPr algn="ctr">
              <a:lnSpc>
                <a:spcPct val="14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pl-PL" altLang="pl-PL" sz="2600" b="1">
                <a:solidFill>
                  <a:srgbClr val="D10E09"/>
                </a:solidFill>
              </a:rPr>
              <a:t>23</a:t>
            </a:r>
            <a:r>
              <a:rPr lang="en-US" altLang="pl-PL" sz="2600" b="1">
                <a:solidFill>
                  <a:srgbClr val="D10E09"/>
                </a:solidFill>
              </a:rPr>
              <a:t> Prof</a:t>
            </a:r>
            <a:r>
              <a:rPr lang="pl-PL" altLang="pl-PL" sz="2600" b="1">
                <a:solidFill>
                  <a:srgbClr val="D10E09"/>
                </a:solidFill>
              </a:rPr>
              <a:t>.</a:t>
            </a:r>
          </a:p>
          <a:p>
            <a:pPr algn="ctr">
              <a:lnSpc>
                <a:spcPct val="14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altLang="pl-PL" sz="2600" b="1">
                <a:solidFill>
                  <a:srgbClr val="D10E09"/>
                </a:solidFill>
              </a:rPr>
              <a:t> 5</a:t>
            </a:r>
            <a:r>
              <a:rPr lang="pl-PL" altLang="pl-PL" sz="2600" b="1">
                <a:solidFill>
                  <a:srgbClr val="D10E09"/>
                </a:solidFill>
              </a:rPr>
              <a:t>0</a:t>
            </a:r>
            <a:r>
              <a:rPr lang="en-US" altLang="pl-PL" sz="2600" b="1">
                <a:solidFill>
                  <a:srgbClr val="D10E09"/>
                </a:solidFill>
              </a:rPr>
              <a:t> PhDs. </a:t>
            </a:r>
            <a:endParaRPr lang="pl-PL" altLang="pl-PL" sz="2600" b="1">
              <a:solidFill>
                <a:srgbClr val="D10E09"/>
              </a:solidFill>
            </a:endParaRPr>
          </a:p>
          <a:p>
            <a:pPr algn="ctr">
              <a:lnSpc>
                <a:spcPct val="14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pl-PL" altLang="pl-PL" sz="2600" b="1">
                <a:solidFill>
                  <a:srgbClr val="D10E09"/>
                </a:solidFill>
              </a:rPr>
              <a:t>80</a:t>
            </a:r>
            <a:r>
              <a:rPr lang="en-US" altLang="pl-PL" sz="2600" b="1">
                <a:solidFill>
                  <a:srgbClr val="D10E09"/>
                </a:solidFill>
              </a:rPr>
              <a:t> MSs.</a:t>
            </a:r>
            <a:r>
              <a:rPr lang="en-US" altLang="pl-PL" sz="3000" b="1">
                <a:solidFill>
                  <a:srgbClr val="D10E09"/>
                </a:solidFill>
                <a:latin typeface="Constantia" pitchFamily="18" charset="0"/>
              </a:rPr>
              <a:t> </a:t>
            </a:r>
            <a:endParaRPr lang="pl-PL" altLang="pl-PL" sz="3000" b="1">
              <a:solidFill>
                <a:srgbClr val="D10E09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12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Wrochna, NCBJ</a:t>
            </a:r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z="2800">
                <a:solidFill>
                  <a:schemeClr val="bg1"/>
                </a:solidFill>
              </a:rPr>
              <a:t>Institute of Nuclear Chemistry &amp; Technology</a:t>
            </a:r>
            <a:endParaRPr lang="en-GB" altLang="pl-PL" sz="2800">
              <a:solidFill>
                <a:schemeClr val="bg1"/>
              </a:solidFill>
            </a:endParaRP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179388" y="908050"/>
            <a:ext cx="4300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Symbol" pitchFamily="18" charset="2"/>
              <a:buNone/>
            </a:pPr>
            <a:r>
              <a:rPr lang="pl-PL" altLang="pl-PL" sz="2400" b="1">
                <a:solidFill>
                  <a:schemeClr val="accent1"/>
                </a:solidFill>
              </a:rPr>
              <a:t>Radiochemistry laboratories</a:t>
            </a:r>
            <a:endParaRPr lang="en-GB" altLang="pl-PL" sz="2400">
              <a:solidFill>
                <a:schemeClr val="accent1"/>
              </a:solidFill>
            </a:endParaRPr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6011863" y="908050"/>
            <a:ext cx="2033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Symbol" pitchFamily="18" charset="2"/>
              <a:buNone/>
            </a:pPr>
            <a:r>
              <a:rPr lang="pl-PL" altLang="pl-PL" sz="2400" b="1">
                <a:solidFill>
                  <a:schemeClr val="accent1"/>
                </a:solidFill>
              </a:rPr>
              <a:t>Accelerators</a:t>
            </a:r>
            <a:endParaRPr lang="en-GB" altLang="pl-PL" sz="2400">
              <a:solidFill>
                <a:schemeClr val="accent1"/>
              </a:solidFill>
            </a:endParaRPr>
          </a:p>
        </p:txBody>
      </p:sp>
      <p:pic>
        <p:nvPicPr>
          <p:cNvPr id="10855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345757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1" name="Obraz 2" descr="DSC004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895725"/>
            <a:ext cx="345757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2" name="Picture 14" descr="F10000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412875"/>
            <a:ext cx="3600450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3" name="Picture 17" descr="IM004140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412875"/>
            <a:ext cx="1458913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4" name="Picture 15" descr="IM001151"/>
          <p:cNvPicPr>
            <a:picLocks noChangeAspect="1" noChangeArrowheads="1"/>
          </p:cNvPicPr>
          <p:nvPr/>
        </p:nvPicPr>
        <p:blipFill>
          <a:blip r:embed="rId6">
            <a:lum bright="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914775"/>
            <a:ext cx="3384550" cy="254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5" name="Picture 19" descr="W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933825"/>
            <a:ext cx="1681163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altLang="pl-PL"/>
              <a:t>Nuclear research projects in Poland</a:t>
            </a:r>
            <a:endParaRPr lang="en-US" altLang="pl-PL"/>
          </a:p>
        </p:txBody>
      </p:sp>
      <p:sp>
        <p:nvSpPr>
          <p:cNvPr id="9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pl-PL"/>
              <a:t>Grzegorz Wrochna, NCBJ</a:t>
            </a:r>
          </a:p>
        </p:txBody>
      </p:sp>
      <p:pic>
        <p:nvPicPr>
          <p:cNvPr id="102416" name="Picture 3" descr="NCBJ_lot_01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1338" y="0"/>
            <a:ext cx="10225088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10" name="Text Box 8"/>
          <p:cNvSpPr txBox="1">
            <a:spLocks noChangeArrowheads="1"/>
          </p:cNvSpPr>
          <p:nvPr/>
        </p:nvSpPr>
        <p:spPr bwMode="auto">
          <a:xfrm>
            <a:off x="5970588" y="803275"/>
            <a:ext cx="31734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Symbol" pitchFamily="18" charset="2"/>
              <a:buChar char="·"/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○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Font typeface="Symbol" pitchFamily="18" charset="2"/>
              <a:buChar char="-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pl-PL" altLang="en-US" sz="2000">
                <a:solidFill>
                  <a:schemeClr val="bg1"/>
                </a:solidFill>
              </a:rPr>
              <a:t>Nuclear Centre at Swierk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pl-PL" altLang="en-US" sz="2000">
                <a:solidFill>
                  <a:schemeClr val="bg1"/>
                </a:solidFill>
              </a:rPr>
              <a:t>30 km from Warsaw</a:t>
            </a:r>
            <a:br>
              <a:rPr lang="pl-PL" altLang="en-US" sz="2000">
                <a:solidFill>
                  <a:schemeClr val="bg1"/>
                </a:solidFill>
              </a:rPr>
            </a:br>
            <a:endParaRPr lang="en-US" altLang="en-US" sz="2000">
              <a:solidFill>
                <a:schemeClr val="bg1"/>
              </a:solidFill>
            </a:endParaRPr>
          </a:p>
        </p:txBody>
      </p:sp>
      <p:sp>
        <p:nvSpPr>
          <p:cNvPr id="1024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803275"/>
          </a:xfrm>
        </p:spPr>
        <p:txBody>
          <a:bodyPr/>
          <a:lstStyle/>
          <a:p>
            <a:r>
              <a:rPr lang="pl-PL" altLang="en-US" sz="3600"/>
              <a:t>National Centre for Nuclear Research</a:t>
            </a:r>
            <a:endParaRPr lang="en-US" altLang="en-US" sz="3600"/>
          </a:p>
        </p:txBody>
      </p:sp>
      <p:sp>
        <p:nvSpPr>
          <p:cNvPr id="102415" name="Rectangle 3"/>
          <p:cNvSpPr>
            <a:spLocks noChangeArrowheads="1"/>
          </p:cNvSpPr>
          <p:nvPr/>
        </p:nvSpPr>
        <p:spPr bwMode="auto">
          <a:xfrm>
            <a:off x="250825" y="1628775"/>
            <a:ext cx="8208963" cy="3960813"/>
          </a:xfrm>
          <a:prstGeom prst="rect">
            <a:avLst/>
          </a:prstGeom>
          <a:solidFill>
            <a:srgbClr val="003300">
              <a:alpha val="28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Symbol" pitchFamily="18" charset="2"/>
              <a:buChar char="·"/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○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Font typeface="Symbol" pitchFamily="18" charset="2"/>
              <a:buChar char="-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altLang="en-US">
                <a:solidFill>
                  <a:schemeClr val="bg1"/>
                </a:solidFill>
              </a:rPr>
              <a:t>The largest research institute in Poland</a:t>
            </a:r>
          </a:p>
          <a:p>
            <a:pPr lvl="1"/>
            <a:r>
              <a:rPr lang="en-GB" altLang="en-US">
                <a:solidFill>
                  <a:schemeClr val="bg1"/>
                </a:solidFill>
              </a:rPr>
              <a:t>1</a:t>
            </a:r>
            <a:r>
              <a:rPr lang="pl-PL" altLang="en-US">
                <a:solidFill>
                  <a:schemeClr val="bg1"/>
                </a:solidFill>
              </a:rPr>
              <a:t>073</a:t>
            </a:r>
            <a:r>
              <a:rPr lang="en-GB" altLang="en-US">
                <a:solidFill>
                  <a:schemeClr val="bg1"/>
                </a:solidFill>
              </a:rPr>
              <a:t> employees, inc. </a:t>
            </a:r>
            <a:r>
              <a:rPr lang="pl-PL" altLang="en-US">
                <a:solidFill>
                  <a:schemeClr val="bg1"/>
                </a:solidFill>
              </a:rPr>
              <a:t>56</a:t>
            </a:r>
            <a:r>
              <a:rPr lang="en-GB" altLang="en-US">
                <a:solidFill>
                  <a:schemeClr val="bg1"/>
                </a:solidFill>
              </a:rPr>
              <a:t> prof. &amp; 1</a:t>
            </a:r>
            <a:r>
              <a:rPr lang="pl-PL" altLang="en-US">
                <a:solidFill>
                  <a:schemeClr val="bg1"/>
                </a:solidFill>
              </a:rPr>
              <a:t>17</a:t>
            </a:r>
            <a:r>
              <a:rPr lang="en-GB" altLang="en-US">
                <a:solidFill>
                  <a:schemeClr val="bg1"/>
                </a:solidFill>
              </a:rPr>
              <a:t> PhD</a:t>
            </a:r>
          </a:p>
          <a:p>
            <a:r>
              <a:rPr lang="en-GB" altLang="en-US">
                <a:solidFill>
                  <a:srgbClr val="FFFF66"/>
                </a:solidFill>
              </a:rPr>
              <a:t>Scientific achievements:</a:t>
            </a:r>
          </a:p>
          <a:p>
            <a:pPr lvl="1"/>
            <a:r>
              <a:rPr lang="en-GB" altLang="en-US">
                <a:solidFill>
                  <a:srgbClr val="FFFF66"/>
                </a:solidFill>
              </a:rPr>
              <a:t>~</a:t>
            </a:r>
            <a:r>
              <a:rPr lang="pl-PL" altLang="en-US">
                <a:solidFill>
                  <a:srgbClr val="FFFF66"/>
                </a:solidFill>
              </a:rPr>
              <a:t>60</a:t>
            </a:r>
            <a:r>
              <a:rPr lang="en-GB" altLang="en-US">
                <a:solidFill>
                  <a:srgbClr val="FFFF66"/>
                </a:solidFill>
              </a:rPr>
              <a:t>0 reviewed papers, </a:t>
            </a:r>
            <a:r>
              <a:rPr lang="pl-PL" altLang="en-US">
                <a:solidFill>
                  <a:srgbClr val="FFFF66"/>
                </a:solidFill>
              </a:rPr>
              <a:t>82</a:t>
            </a:r>
            <a:r>
              <a:rPr lang="en-GB" altLang="en-US">
                <a:solidFill>
                  <a:srgbClr val="FFFF66"/>
                </a:solidFill>
              </a:rPr>
              <a:t>00 quotations each year</a:t>
            </a:r>
          </a:p>
          <a:p>
            <a:pPr lvl="1"/>
            <a:r>
              <a:rPr lang="en-GB" altLang="en-US">
                <a:solidFill>
                  <a:srgbClr val="FFFF66"/>
                </a:solidFill>
              </a:rPr>
              <a:t>Hirsh index = 1</a:t>
            </a:r>
            <a:r>
              <a:rPr lang="pl-PL" altLang="en-US">
                <a:solidFill>
                  <a:srgbClr val="FFFF66"/>
                </a:solidFill>
              </a:rPr>
              <a:t>15</a:t>
            </a:r>
            <a:r>
              <a:rPr lang="en-GB" altLang="en-US">
                <a:solidFill>
                  <a:srgbClr val="FFFF66"/>
                </a:solidFill>
              </a:rPr>
              <a:t>,   </a:t>
            </a:r>
            <a:r>
              <a:rPr lang="en-GB" altLang="en-US">
                <a:solidFill>
                  <a:srgbClr val="FFFF66"/>
                </a:solidFill>
                <a:sym typeface="Symbol" pitchFamily="18" charset="2"/>
              </a:rPr>
              <a:t> </a:t>
            </a:r>
            <a:r>
              <a:rPr lang="pl-PL" altLang="en-US">
                <a:solidFill>
                  <a:srgbClr val="FFFF66"/>
                </a:solidFill>
              </a:rPr>
              <a:t>4</a:t>
            </a:r>
            <a:r>
              <a:rPr lang="en-GB" altLang="en-US" baseline="30000">
                <a:solidFill>
                  <a:srgbClr val="FFFF66"/>
                </a:solidFill>
              </a:rPr>
              <a:t>th</a:t>
            </a:r>
            <a:r>
              <a:rPr lang="en-GB" altLang="en-US">
                <a:solidFill>
                  <a:srgbClr val="FFFF66"/>
                </a:solidFill>
              </a:rPr>
              <a:t> position in Poland </a:t>
            </a:r>
          </a:p>
          <a:p>
            <a:pPr lvl="1"/>
            <a:r>
              <a:rPr lang="en-GB" altLang="en-US">
                <a:solidFill>
                  <a:srgbClr val="FFFF66"/>
                </a:solidFill>
              </a:rPr>
              <a:t>SCImago „Normalized Impact”: </a:t>
            </a:r>
            <a:br>
              <a:rPr lang="en-GB" altLang="en-US">
                <a:solidFill>
                  <a:srgbClr val="FFFF66"/>
                </a:solidFill>
              </a:rPr>
            </a:br>
            <a:r>
              <a:rPr lang="en-GB" altLang="en-US">
                <a:solidFill>
                  <a:srgbClr val="FFFF66"/>
                </a:solidFill>
              </a:rPr>
              <a:t>1</a:t>
            </a:r>
            <a:r>
              <a:rPr lang="en-GB" altLang="en-US" baseline="30000">
                <a:solidFill>
                  <a:srgbClr val="FFFF66"/>
                </a:solidFill>
              </a:rPr>
              <a:t>st</a:t>
            </a:r>
            <a:r>
              <a:rPr lang="en-GB" altLang="en-US">
                <a:solidFill>
                  <a:srgbClr val="FFFF66"/>
                </a:solidFill>
              </a:rPr>
              <a:t> in Poland, 8</a:t>
            </a:r>
            <a:r>
              <a:rPr lang="en-GB" altLang="en-US" baseline="30000">
                <a:solidFill>
                  <a:srgbClr val="FFFF66"/>
                </a:solidFill>
              </a:rPr>
              <a:t>th</a:t>
            </a:r>
            <a:r>
              <a:rPr lang="en-GB" altLang="en-US">
                <a:solidFill>
                  <a:srgbClr val="FFFF66"/>
                </a:solidFill>
              </a:rPr>
              <a:t> in region, 158</a:t>
            </a:r>
            <a:r>
              <a:rPr lang="en-GB" altLang="en-US" baseline="30000">
                <a:solidFill>
                  <a:srgbClr val="FFFF66"/>
                </a:solidFill>
              </a:rPr>
              <a:t>th</a:t>
            </a:r>
            <a:r>
              <a:rPr lang="en-GB" altLang="en-US">
                <a:solidFill>
                  <a:srgbClr val="FFFF66"/>
                </a:solidFill>
              </a:rPr>
              <a:t> in the world</a:t>
            </a:r>
          </a:p>
          <a:p>
            <a:r>
              <a:rPr lang="en-GB" altLang="en-US">
                <a:solidFill>
                  <a:schemeClr val="bg1"/>
                </a:solidFill>
              </a:rPr>
              <a:t>Incomes: </a:t>
            </a:r>
          </a:p>
          <a:p>
            <a:pPr lvl="1"/>
            <a:r>
              <a:rPr lang="en-GB" altLang="en-US">
                <a:solidFill>
                  <a:schemeClr val="bg1"/>
                </a:solidFill>
              </a:rPr>
              <a:t>statutory fund ~</a:t>
            </a:r>
            <a:r>
              <a:rPr lang="pl-PL" altLang="en-US">
                <a:solidFill>
                  <a:schemeClr val="bg1"/>
                </a:solidFill>
              </a:rPr>
              <a:t>16</a:t>
            </a:r>
            <a:r>
              <a:rPr lang="en-GB" altLang="en-US">
                <a:solidFill>
                  <a:schemeClr val="bg1"/>
                </a:solidFill>
              </a:rPr>
              <a:t>%, grants/projects ~2</a:t>
            </a:r>
            <a:r>
              <a:rPr lang="pl-PL" altLang="en-US">
                <a:solidFill>
                  <a:schemeClr val="bg1"/>
                </a:solidFill>
              </a:rPr>
              <a:t>1</a:t>
            </a:r>
            <a:r>
              <a:rPr lang="en-GB" altLang="en-US">
                <a:solidFill>
                  <a:schemeClr val="bg1"/>
                </a:solidFill>
              </a:rPr>
              <a:t>%</a:t>
            </a:r>
          </a:p>
          <a:p>
            <a:pPr lvl="1"/>
            <a:r>
              <a:rPr lang="en-GB" altLang="en-US">
                <a:solidFill>
                  <a:schemeClr val="bg1"/>
                </a:solidFill>
              </a:rPr>
              <a:t>commercial activities ~6</a:t>
            </a:r>
            <a:r>
              <a:rPr lang="pl-PL" altLang="en-US">
                <a:solidFill>
                  <a:schemeClr val="bg1"/>
                </a:solidFill>
              </a:rPr>
              <a:t>3</a:t>
            </a:r>
            <a:r>
              <a:rPr lang="en-GB" altLang="en-US">
                <a:solidFill>
                  <a:schemeClr val="bg1"/>
                </a:solidFill>
              </a:rPr>
              <a:t>%</a:t>
            </a:r>
          </a:p>
          <a:p>
            <a:endParaRPr lang="en-GB" altLang="en-US" sz="2400">
              <a:solidFill>
                <a:srgbClr val="FF3300"/>
              </a:solidFill>
            </a:endParaRPr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0" y="6381750"/>
            <a:ext cx="9144000" cy="476250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pl-PL" altLang="pl-PL" sz="2800" b="1">
                <a:solidFill>
                  <a:srgbClr val="CCFF66"/>
                </a:solidFill>
              </a:rPr>
              <a:t>www.ncbj.gov.pl</a:t>
            </a:r>
            <a:endParaRPr lang="en-GB" altLang="pl-PL" sz="2800" b="1">
              <a:solidFill>
                <a:srgbClr val="CCFF66"/>
              </a:solidFill>
            </a:endParaRPr>
          </a:p>
        </p:txBody>
      </p:sp>
      <p:pic>
        <p:nvPicPr>
          <p:cNvPr id="102414" name="Picture 10" descr="NCBJ_logo_mp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868863"/>
            <a:ext cx="152876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5" grpId="0" animBg="1"/>
    </p:bldLst>
  </p:timing>
</p:sld>
</file>

<file path=ppt/theme/theme1.xml><?xml version="1.0" encoding="utf-8"?>
<a:theme xmlns:a="http://schemas.openxmlformats.org/drawingml/2006/main" name="Prezentacja">
  <a:themeElements>
    <a:clrScheme name="Prezentac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zentacj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zentac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1882</TotalTime>
  <Words>1543</Words>
  <Application>Microsoft Office PowerPoint</Application>
  <PresentationFormat>Pokaz na ekranie (4:3)</PresentationFormat>
  <Paragraphs>395</Paragraphs>
  <Slides>26</Slides>
  <Notes>5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26</vt:i4>
      </vt:variant>
    </vt:vector>
  </HeadingPairs>
  <TitlesOfParts>
    <vt:vector size="35" baseType="lpstr">
      <vt:lpstr>Arial</vt:lpstr>
      <vt:lpstr>Symbol</vt:lpstr>
      <vt:lpstr>Wingdings</vt:lpstr>
      <vt:lpstr>Arial Narrow</vt:lpstr>
      <vt:lpstr>Calibri</vt:lpstr>
      <vt:lpstr>Times New Roman</vt:lpstr>
      <vt:lpstr>Constantia</vt:lpstr>
      <vt:lpstr>Wingdings 2</vt:lpstr>
      <vt:lpstr>Prezentacja</vt:lpstr>
      <vt:lpstr>Prezentacja programu PowerPoint</vt:lpstr>
      <vt:lpstr>Poland: non-nuclear country?</vt:lpstr>
      <vt:lpstr>Poland: nuclear since 57 years </vt:lpstr>
      <vt:lpstr>Polish Nuclear Power Programme</vt:lpstr>
      <vt:lpstr>Polish Nuclear Power Programme</vt:lpstr>
      <vt:lpstr>Polish nuclear institutes</vt:lpstr>
      <vt:lpstr>Institute of Nuclear Chemistry &amp; Technology</vt:lpstr>
      <vt:lpstr>Institute of Nuclear Chemistry &amp; Technology</vt:lpstr>
      <vt:lpstr>National Centre for Nuclear Research</vt:lpstr>
      <vt:lpstr>research  apparatus  products</vt:lpstr>
      <vt:lpstr>Research reactor MARIA at Świerk</vt:lpstr>
      <vt:lpstr> </vt:lpstr>
      <vt:lpstr>Material Testing Laboratory</vt:lpstr>
      <vt:lpstr>Project NLEJ (100 mln €)</vt:lpstr>
      <vt:lpstr>POLATOM radioisotope centre</vt:lpstr>
      <vt:lpstr>Radioisotope products of NCBJ</vt:lpstr>
      <vt:lpstr>Itrapol (90Y) &amp; Lutapol (177Lu)</vt:lpstr>
      <vt:lpstr>Project CERAD (40 mln €)</vt:lpstr>
      <vt:lpstr>Access to research infrastructures</vt:lpstr>
      <vt:lpstr>H2020 Teaming: POLARIC  NLEJ</vt:lpstr>
      <vt:lpstr>Visegrad-4 for Generation-4 reactors</vt:lpstr>
      <vt:lpstr>Prezentacja programu PowerPoint</vt:lpstr>
      <vt:lpstr>EU and regional research infrastructures</vt:lpstr>
      <vt:lpstr>The dream of Maria Skłodowska-Curie</vt:lpstr>
      <vt:lpstr>Prezentacja programu PowerPoint</vt:lpstr>
      <vt:lpstr>We need more Marias!</vt:lpstr>
    </vt:vector>
  </TitlesOfParts>
  <Company>IPJ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yeytryer</dc:title>
  <dc:creator>Grzegorz Wrochna</dc:creator>
  <cp:lastModifiedBy>Grzegorz Wrochna</cp:lastModifiedBy>
  <cp:revision>66</cp:revision>
  <dcterms:created xsi:type="dcterms:W3CDTF">2011-04-18T14:21:18Z</dcterms:created>
  <dcterms:modified xsi:type="dcterms:W3CDTF">2015-01-28T23:03:47Z</dcterms:modified>
</cp:coreProperties>
</file>