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71" r:id="rId3"/>
    <p:sldId id="270" r:id="rId4"/>
    <p:sldId id="264" r:id="rId5"/>
    <p:sldId id="273" r:id="rId6"/>
    <p:sldId id="274" r:id="rId7"/>
    <p:sldId id="276" r:id="rId8"/>
    <p:sldId id="277" r:id="rId9"/>
    <p:sldId id="275" r:id="rId10"/>
    <p:sldId id="278" r:id="rId11"/>
    <p:sldId id="272" r:id="rId12"/>
  </p:sldIdLst>
  <p:sldSz cx="9144000" cy="6858000" type="screen4x3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808080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AFE2C-5007-4057-8DFB-EC24DF7E4136}" type="datetimeFigureOut">
              <a:rPr lang="fr-FR" smtClean="0"/>
              <a:pPr/>
              <a:t>29/01/2015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5FE0B-B3A6-4AF6-B265-A109385ED23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248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60000" y="1855288"/>
            <a:ext cx="4788464" cy="2653832"/>
          </a:xfrm>
        </p:spPr>
        <p:txBody>
          <a:bodyPr anchor="t" anchorCtr="0"/>
          <a:lstStyle>
            <a:lvl1pPr>
              <a:lnSpc>
                <a:spcPts val="3800"/>
              </a:lnSpc>
              <a:defRPr sz="2800" b="0" cap="all" baseline="0">
                <a:solidFill>
                  <a:srgbClr val="66666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60000" y="5805264"/>
            <a:ext cx="4788464" cy="504056"/>
          </a:xfrm>
        </p:spPr>
        <p:txBody>
          <a:bodyPr anchor="b" anchorCtr="0"/>
          <a:lstStyle>
            <a:lvl1pPr marL="0" indent="0" algn="l">
              <a:buNone/>
              <a:defRPr sz="1550" cap="all" baseline="0">
                <a:solidFill>
                  <a:srgbClr val="6666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3960000" y="4509120"/>
            <a:ext cx="4788464" cy="1224136"/>
          </a:xfrm>
        </p:spPr>
        <p:txBody>
          <a:bodyPr anchor="b" anchorCtr="0"/>
          <a:lstStyle>
            <a:lvl1pPr marL="0" indent="0">
              <a:buFont typeface="Arial" pitchFamily="34" charset="0"/>
              <a:buNone/>
              <a:defRPr sz="850" b="0">
                <a:solidFill>
                  <a:srgbClr val="666666"/>
                </a:solidFill>
              </a:defRPr>
            </a:lvl1pPr>
          </a:lstStyle>
          <a:p>
            <a:pPr lvl="0"/>
            <a:r>
              <a:rPr lang="fr-FR" dirty="0" smtClean="0"/>
              <a:t>Nom événement | Prénom Nom</a:t>
            </a:r>
            <a:endParaRPr lang="fr-FR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4"/>
          </p:nvPr>
        </p:nvSpPr>
        <p:spPr>
          <a:xfrm>
            <a:off x="3960000" y="6305192"/>
            <a:ext cx="1450504" cy="365125"/>
          </a:xfrm>
        </p:spPr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6"/>
          </p:nvPr>
        </p:nvSpPr>
        <p:spPr>
          <a:xfrm>
            <a:off x="5436096" y="6305192"/>
            <a:ext cx="255544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1259632" y="6093296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>
                <a:solidFill>
                  <a:schemeClr val="bg1"/>
                </a:solidFill>
                <a:latin typeface="+mj-lt"/>
              </a:rPr>
              <a:t>www.cea.fr</a:t>
            </a:r>
            <a:endParaRPr lang="fr-FR" sz="11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6" name="Groupe 15"/>
          <p:cNvGrpSpPr/>
          <p:nvPr userDrawn="1"/>
        </p:nvGrpSpPr>
        <p:grpSpPr>
          <a:xfrm>
            <a:off x="0" y="0"/>
            <a:ext cx="3310128" cy="6858000"/>
            <a:chOff x="3256231" y="372"/>
            <a:chExt cx="3310128" cy="6858000"/>
          </a:xfrm>
        </p:grpSpPr>
        <p:pic>
          <p:nvPicPr>
            <p:cNvPr id="17" name="Image 16" descr="bandeau_intercalaire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 bwMode="gray">
            <a:xfrm>
              <a:off x="3256231" y="372"/>
              <a:ext cx="3310128" cy="6858000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159" y="1628800"/>
              <a:ext cx="3075049" cy="93610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bandeau_page_car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51460"/>
          </a:xfrm>
          <a:prstGeom prst="rect">
            <a:avLst/>
          </a:prstGeom>
        </p:spPr>
      </p:pic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17" name="Espace réservé du contenu 15"/>
          <p:cNvSpPr>
            <a:spLocks noGrp="1"/>
          </p:cNvSpPr>
          <p:nvPr>
            <p:ph sz="quarter" idx="15"/>
          </p:nvPr>
        </p:nvSpPr>
        <p:spPr>
          <a:xfrm>
            <a:off x="378000" y="836613"/>
            <a:ext cx="8460000" cy="51847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car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6486" y="846237"/>
            <a:ext cx="8460000" cy="4156911"/>
          </a:xfrm>
          <a:prstGeom prst="rect">
            <a:avLst/>
          </a:prstGeom>
        </p:spPr>
      </p:pic>
      <p:pic>
        <p:nvPicPr>
          <p:cNvPr id="9" name="Image 8" descr="bandeau_page_cart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51460"/>
          </a:xfrm>
          <a:prstGeom prst="rect">
            <a:avLst/>
          </a:prstGeom>
        </p:spPr>
      </p:pic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33" name="Espace réservé du graphique 32"/>
          <p:cNvSpPr>
            <a:spLocks noGrp="1"/>
          </p:cNvSpPr>
          <p:nvPr>
            <p:ph type="chart" sz="quarter" idx="13" hasCustomPrompt="1"/>
          </p:nvPr>
        </p:nvSpPr>
        <p:spPr>
          <a:xfrm>
            <a:off x="899592" y="5157788"/>
            <a:ext cx="3240360" cy="863600"/>
          </a:xfrm>
        </p:spPr>
        <p:txBody>
          <a:bodyPr anchor="ctr"/>
          <a:lstStyle>
            <a:lvl1pPr marL="0" indent="0" algn="ctr">
              <a:defRPr sz="1200"/>
            </a:lvl1pPr>
          </a:lstStyle>
          <a:p>
            <a:r>
              <a:rPr lang="fr-FR" dirty="0" smtClean="0"/>
              <a:t> Graphique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bandeau_intercalai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10128" y="0"/>
            <a:ext cx="5833872" cy="6858000"/>
          </a:xfrm>
          <a:prstGeom prst="rect">
            <a:avLst/>
          </a:prstGeom>
        </p:spPr>
      </p:pic>
      <p:pic>
        <p:nvPicPr>
          <p:cNvPr id="7" name="Image 6" descr="bandeau_dernière.png"/>
          <p:cNvPicPr>
            <a:picLocks noChangeAspect="1"/>
          </p:cNvPicPr>
          <p:nvPr userDrawn="1"/>
        </p:nvPicPr>
        <p:blipFill>
          <a:blip r:embed="rId3" cstate="print"/>
          <a:srcRect b="15350"/>
          <a:stretch>
            <a:fillRect/>
          </a:stretch>
        </p:blipFill>
        <p:spPr>
          <a:xfrm>
            <a:off x="3310128" y="0"/>
            <a:ext cx="5833872" cy="580526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38800" y="5799600"/>
            <a:ext cx="1897200" cy="943200"/>
          </a:xfrm>
        </p:spPr>
        <p:txBody>
          <a:bodyPr anchor="t" anchorCtr="0"/>
          <a:lstStyle>
            <a:lvl1pPr>
              <a:lnSpc>
                <a:spcPts val="1200"/>
              </a:lnSpc>
              <a:defRPr sz="850" b="0" cap="none" baseline="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39505" y="5799600"/>
            <a:ext cx="3552775" cy="943200"/>
          </a:xfrm>
        </p:spPr>
        <p:txBody>
          <a:bodyPr/>
          <a:lstStyle>
            <a:lvl1pPr marL="0" indent="0">
              <a:lnSpc>
                <a:spcPts val="1200"/>
              </a:lnSpc>
              <a:spcAft>
                <a:spcPts val="0"/>
              </a:spcAft>
              <a:buFont typeface="Arial" pitchFamily="34" charset="0"/>
              <a:buNone/>
              <a:defRPr sz="800">
                <a:solidFill>
                  <a:schemeClr val="bg1"/>
                </a:solidFill>
              </a:defRPr>
            </a:lvl1pPr>
            <a:lvl2pPr marL="0" indent="0">
              <a:lnSpc>
                <a:spcPts val="1200"/>
              </a:lnSpc>
              <a:spcBef>
                <a:spcPts val="800"/>
              </a:spcBef>
              <a:buFont typeface="Arial" pitchFamily="34" charset="0"/>
              <a:buNone/>
              <a:defRPr sz="650">
                <a:solidFill>
                  <a:schemeClr val="bg1"/>
                </a:solidFill>
              </a:defRPr>
            </a:lvl2pPr>
            <a:lvl3pPr marL="0" indent="0">
              <a:lnSpc>
                <a:spcPts val="1200"/>
              </a:lnSpc>
              <a:buFont typeface="Arial" pitchFamily="34" charset="0"/>
              <a:buNone/>
              <a:defRPr sz="650">
                <a:solidFill>
                  <a:schemeClr val="bg1"/>
                </a:solidFill>
              </a:defRPr>
            </a:lvl3pPr>
            <a:lvl4pPr marL="0" indent="0">
              <a:lnSpc>
                <a:spcPts val="1200"/>
              </a:lnSpc>
              <a:buFont typeface="Arial" pitchFamily="34" charset="0"/>
              <a:buNone/>
              <a:defRPr sz="650">
                <a:solidFill>
                  <a:schemeClr val="bg1"/>
                </a:solidFill>
              </a:defRPr>
            </a:lvl4pPr>
            <a:lvl5pPr marL="0" indent="0">
              <a:lnSpc>
                <a:spcPts val="1200"/>
              </a:lnSpc>
              <a:buFont typeface="Arial" pitchFamily="34" charset="0"/>
              <a:buNone/>
              <a:defRPr sz="65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>
          <a:xfrm>
            <a:off x="576000" y="5445224"/>
            <a:ext cx="1118696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>
          <a:xfrm>
            <a:off x="576000" y="5877272"/>
            <a:ext cx="2664296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60000" y="1855288"/>
            <a:ext cx="4788464" cy="1429696"/>
          </a:xfrm>
        </p:spPr>
        <p:txBody>
          <a:bodyPr anchor="t" anchorCtr="0"/>
          <a:lstStyle>
            <a:lvl1pPr>
              <a:lnSpc>
                <a:spcPts val="3800"/>
              </a:lnSpc>
              <a:defRPr sz="2800" b="0" cap="all" baseline="0">
                <a:solidFill>
                  <a:srgbClr val="666666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60000" y="5805264"/>
            <a:ext cx="4788464" cy="504056"/>
          </a:xfrm>
        </p:spPr>
        <p:txBody>
          <a:bodyPr anchor="b" anchorCtr="0"/>
          <a:lstStyle>
            <a:lvl1pPr marL="0" indent="0" algn="l">
              <a:buNone/>
              <a:defRPr sz="1550" cap="all" baseline="0">
                <a:solidFill>
                  <a:srgbClr val="6666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3960000" y="5445224"/>
            <a:ext cx="4788464" cy="288032"/>
          </a:xfrm>
        </p:spPr>
        <p:txBody>
          <a:bodyPr anchor="b" anchorCtr="0"/>
          <a:lstStyle>
            <a:lvl1pPr marL="0" indent="0">
              <a:buFont typeface="Arial" pitchFamily="34" charset="0"/>
              <a:buNone/>
              <a:defRPr sz="850" b="0">
                <a:solidFill>
                  <a:srgbClr val="666666"/>
                </a:solidFill>
              </a:defRPr>
            </a:lvl1pPr>
          </a:lstStyle>
          <a:p>
            <a:pPr lvl="0"/>
            <a:r>
              <a:rPr lang="fr-FR" dirty="0" smtClean="0"/>
              <a:t>Nom événement | Prénom Nom</a:t>
            </a:r>
            <a:endParaRPr lang="fr-FR" dirty="0"/>
          </a:p>
        </p:txBody>
      </p:sp>
      <p:sp>
        <p:nvSpPr>
          <p:cNvPr id="12" name="Espace réservé pour une image  11"/>
          <p:cNvSpPr>
            <a:spLocks noGrp="1"/>
          </p:cNvSpPr>
          <p:nvPr>
            <p:ph type="pic" sz="quarter" idx="14" hasCustomPrompt="1"/>
          </p:nvPr>
        </p:nvSpPr>
        <p:spPr>
          <a:xfrm>
            <a:off x="3311999" y="3311999"/>
            <a:ext cx="5832000" cy="2124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 Visuel</a:t>
            </a:r>
            <a:endParaRPr lang="fr-FR" dirty="0"/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5"/>
          </p:nvPr>
        </p:nvSpPr>
        <p:spPr>
          <a:xfrm>
            <a:off x="3960000" y="6305192"/>
            <a:ext cx="1450504" cy="365125"/>
          </a:xfrm>
        </p:spPr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7"/>
          </p:nvPr>
        </p:nvSpPr>
        <p:spPr>
          <a:xfrm>
            <a:off x="5436096" y="6305192"/>
            <a:ext cx="255544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CEA | JANUARY 29, 2015</a:t>
            </a:r>
            <a:endParaRPr lang="fr-FR" dirty="0"/>
          </a:p>
        </p:txBody>
      </p:sp>
      <p:grpSp>
        <p:nvGrpSpPr>
          <p:cNvPr id="4" name="Groupe 3"/>
          <p:cNvGrpSpPr/>
          <p:nvPr userDrawn="1"/>
        </p:nvGrpSpPr>
        <p:grpSpPr>
          <a:xfrm>
            <a:off x="0" y="0"/>
            <a:ext cx="3310128" cy="6858000"/>
            <a:chOff x="3256231" y="372"/>
            <a:chExt cx="3310128" cy="6858000"/>
          </a:xfrm>
        </p:grpSpPr>
        <p:pic>
          <p:nvPicPr>
            <p:cNvPr id="19" name="Image 18" descr="bandeau_intercalaire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 bwMode="gray">
            <a:xfrm>
              <a:off x="3256231" y="372"/>
              <a:ext cx="3310128" cy="6858000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159" y="1628800"/>
              <a:ext cx="3075049" cy="93610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3 visu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60000" y="1855288"/>
            <a:ext cx="4788464" cy="1429696"/>
          </a:xfrm>
        </p:spPr>
        <p:txBody>
          <a:bodyPr anchor="t" anchorCtr="0"/>
          <a:lstStyle>
            <a:lvl1pPr>
              <a:lnSpc>
                <a:spcPts val="3800"/>
              </a:lnSpc>
              <a:defRPr sz="2800" b="0" cap="all" baseline="0">
                <a:solidFill>
                  <a:srgbClr val="66666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60000" y="5805264"/>
            <a:ext cx="4788464" cy="504056"/>
          </a:xfrm>
        </p:spPr>
        <p:txBody>
          <a:bodyPr anchor="b" anchorCtr="0"/>
          <a:lstStyle>
            <a:lvl1pPr marL="0" indent="0" algn="l">
              <a:buNone/>
              <a:defRPr sz="1550" cap="all" baseline="0">
                <a:solidFill>
                  <a:srgbClr val="6666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3960000" y="5445224"/>
            <a:ext cx="4788464" cy="288032"/>
          </a:xfrm>
        </p:spPr>
        <p:txBody>
          <a:bodyPr anchor="b" anchorCtr="0"/>
          <a:lstStyle>
            <a:lvl1pPr marL="0" indent="0">
              <a:buFont typeface="Arial" pitchFamily="34" charset="0"/>
              <a:buNone/>
              <a:defRPr sz="850" b="0">
                <a:solidFill>
                  <a:srgbClr val="666666"/>
                </a:solidFill>
              </a:defRPr>
            </a:lvl1pPr>
          </a:lstStyle>
          <a:p>
            <a:pPr lvl="0"/>
            <a:r>
              <a:rPr lang="fr-FR" dirty="0" smtClean="0"/>
              <a:t>Nom événement | Prénom Nom</a:t>
            </a:r>
            <a:endParaRPr lang="fr-FR" dirty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7"/>
          </p:nvPr>
        </p:nvSpPr>
        <p:spPr>
          <a:xfrm>
            <a:off x="3960000" y="6305192"/>
            <a:ext cx="1450504" cy="365125"/>
          </a:xfrm>
        </p:spPr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>
          <a:xfrm>
            <a:off x="5436096" y="6305192"/>
            <a:ext cx="255544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21" name="Espace réservé du contenu 20"/>
          <p:cNvSpPr>
            <a:spLocks noGrp="1"/>
          </p:cNvSpPr>
          <p:nvPr>
            <p:ph sz="quarter" idx="20" hasCustomPrompt="1"/>
          </p:nvPr>
        </p:nvSpPr>
        <p:spPr>
          <a:xfrm>
            <a:off x="3312000" y="3312000"/>
            <a:ext cx="1944000" cy="2124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  <p:sp>
        <p:nvSpPr>
          <p:cNvPr id="22" name="Espace réservé du contenu 20"/>
          <p:cNvSpPr>
            <a:spLocks noGrp="1"/>
          </p:cNvSpPr>
          <p:nvPr>
            <p:ph sz="quarter" idx="21" hasCustomPrompt="1"/>
          </p:nvPr>
        </p:nvSpPr>
        <p:spPr>
          <a:xfrm>
            <a:off x="5256000" y="3312000"/>
            <a:ext cx="1944000" cy="2124000"/>
          </a:xfrm>
          <a:solidFill>
            <a:srgbClr val="808080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  <p:sp>
        <p:nvSpPr>
          <p:cNvPr id="23" name="Espace réservé du contenu 20"/>
          <p:cNvSpPr>
            <a:spLocks noGrp="1"/>
          </p:cNvSpPr>
          <p:nvPr>
            <p:ph sz="quarter" idx="22" hasCustomPrompt="1"/>
          </p:nvPr>
        </p:nvSpPr>
        <p:spPr>
          <a:xfrm>
            <a:off x="7200000" y="3312000"/>
            <a:ext cx="1944000" cy="2124000"/>
          </a:xfrm>
          <a:solidFill>
            <a:srgbClr val="B2B2B2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  <p:grpSp>
        <p:nvGrpSpPr>
          <p:cNvPr id="18" name="Groupe 17"/>
          <p:cNvGrpSpPr/>
          <p:nvPr userDrawn="1"/>
        </p:nvGrpSpPr>
        <p:grpSpPr>
          <a:xfrm>
            <a:off x="0" y="0"/>
            <a:ext cx="3310128" cy="6858000"/>
            <a:chOff x="3256231" y="372"/>
            <a:chExt cx="3310128" cy="6858000"/>
          </a:xfrm>
        </p:grpSpPr>
        <p:pic>
          <p:nvPicPr>
            <p:cNvPr id="19" name="Image 18" descr="bandeau_intercalaire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 bwMode="gray">
            <a:xfrm>
              <a:off x="3256231" y="372"/>
              <a:ext cx="3310128" cy="6858000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159" y="1628800"/>
              <a:ext cx="3075049" cy="93610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rcal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bandeau_intercalai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10128" y="0"/>
            <a:ext cx="5833872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72000" y="1949598"/>
            <a:ext cx="5364496" cy="4719761"/>
          </a:xfrm>
        </p:spPr>
        <p:txBody>
          <a:bodyPr anchor="t"/>
          <a:lstStyle>
            <a:lvl1pPr algn="l">
              <a:lnSpc>
                <a:spcPts val="2800"/>
              </a:lnSpc>
              <a:defRPr sz="2200" b="1" cap="all"/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672000" y="260649"/>
            <a:ext cx="5292488" cy="1584176"/>
          </a:xfrm>
        </p:spPr>
        <p:txBody>
          <a:bodyPr anchor="t" anchorCtr="0"/>
          <a:lstStyle>
            <a:lvl1pPr marL="0" indent="0">
              <a:lnSpc>
                <a:spcPts val="1200"/>
              </a:lnSpc>
              <a:spcAft>
                <a:spcPts val="0"/>
              </a:spcAft>
              <a:buNone/>
              <a:defRPr sz="85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>
          <a:xfrm>
            <a:off x="576000" y="5877272"/>
            <a:ext cx="269985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>
          <a:xfrm>
            <a:off x="576000" y="5445224"/>
            <a:ext cx="269985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spcAft>
                <a:spcPts val="1500"/>
              </a:spcAft>
              <a:defRPr/>
            </a:lvl1pPr>
            <a:lvl2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2pPr>
            <a:lvl3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3pPr>
            <a:lvl4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4pPr>
            <a:lvl5pPr marL="361950" indent="0">
              <a:lnSpc>
                <a:spcPts val="2800"/>
              </a:lnSpc>
              <a:buNone/>
              <a:tabLst>
                <a:tab pos="8077200" algn="r"/>
              </a:tabLst>
              <a:defRPr sz="2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1268760"/>
            <a:ext cx="4428048" cy="496855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11" name="Espace réservé du contenu 20"/>
          <p:cNvSpPr>
            <a:spLocks noGrp="1"/>
          </p:cNvSpPr>
          <p:nvPr>
            <p:ph sz="quarter" idx="20" hasCustomPrompt="1"/>
          </p:nvPr>
        </p:nvSpPr>
        <p:spPr>
          <a:xfrm>
            <a:off x="5148000" y="2016000"/>
            <a:ext cx="3492000" cy="3690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3 visu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1268760"/>
            <a:ext cx="4428048" cy="496855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15" name="Espace réservé du contenu 20"/>
          <p:cNvSpPr>
            <a:spLocks noGrp="1"/>
          </p:cNvSpPr>
          <p:nvPr>
            <p:ph sz="quarter" idx="21" hasCustomPrompt="1"/>
          </p:nvPr>
        </p:nvSpPr>
        <p:spPr>
          <a:xfrm>
            <a:off x="5148000" y="2016000"/>
            <a:ext cx="3492000" cy="1980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  <p:sp>
        <p:nvSpPr>
          <p:cNvPr id="16" name="Espace réservé du contenu 20"/>
          <p:cNvSpPr>
            <a:spLocks noGrp="1"/>
          </p:cNvSpPr>
          <p:nvPr>
            <p:ph sz="quarter" idx="22" hasCustomPrompt="1"/>
          </p:nvPr>
        </p:nvSpPr>
        <p:spPr>
          <a:xfrm>
            <a:off x="5148000" y="3999600"/>
            <a:ext cx="1746000" cy="1695600"/>
          </a:xfrm>
          <a:solidFill>
            <a:srgbClr val="808080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  <p:sp>
        <p:nvSpPr>
          <p:cNvPr id="17" name="Espace réservé du contenu 20"/>
          <p:cNvSpPr>
            <a:spLocks noGrp="1"/>
          </p:cNvSpPr>
          <p:nvPr>
            <p:ph sz="quarter" idx="23" hasCustomPrompt="1"/>
          </p:nvPr>
        </p:nvSpPr>
        <p:spPr>
          <a:xfrm>
            <a:off x="6894000" y="3999600"/>
            <a:ext cx="1746000" cy="1695600"/>
          </a:xfrm>
          <a:solidFill>
            <a:srgbClr val="B2B2B2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3707506"/>
            <a:ext cx="8172464" cy="252980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9" name="Espace réservé du contenu 20"/>
          <p:cNvSpPr>
            <a:spLocks noGrp="1"/>
          </p:cNvSpPr>
          <p:nvPr>
            <p:ph sz="quarter" idx="21" hasCustomPrompt="1"/>
          </p:nvPr>
        </p:nvSpPr>
        <p:spPr>
          <a:xfrm>
            <a:off x="576000" y="1458000"/>
            <a:ext cx="8064000" cy="1908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Visuel</a:t>
            </a:r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000" y="44624"/>
            <a:ext cx="7236464" cy="93610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6000" y="1268760"/>
            <a:ext cx="8172464" cy="49685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76000" y="6305192"/>
            <a:ext cx="145050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cap="all" baseline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22 janvier 2015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051720" y="6305192"/>
            <a:ext cx="59398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rgbClr val="666666"/>
                </a:solidFill>
              </a:defRPr>
            </a:lvl1pPr>
          </a:lstStyle>
          <a:p>
            <a:r>
              <a:rPr lang="fr-FR" smtClean="0"/>
              <a:t>CEA | JANUARY 29, 2015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5304" y="6303598"/>
            <a:ext cx="111869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rgbClr val="666666"/>
                </a:solidFill>
              </a:defRPr>
            </a:lvl1pPr>
          </a:lstStyle>
          <a:p>
            <a:r>
              <a:rPr lang="fr-FR" dirty="0" smtClean="0"/>
              <a:t>|  PAGE </a:t>
            </a:r>
            <a:fld id="{AEFB9B6D-867A-40B8-ACB0-35CC9F272C9C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050" name="Picture 2" descr="S:\CHARTE - LOGOS 2012\Fond dégradé Logo CEA 2012.jpg"/>
          <p:cNvPicPr preferRelativeResize="0">
            <a:picLocks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54000"/>
          </a:xfrm>
          <a:prstGeom prst="rect">
            <a:avLst/>
          </a:prstGeom>
          <a:noFill/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828"/>
            <a:ext cx="1512167" cy="4534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5" r:id="rId4"/>
    <p:sldLayoutId id="2147483666" r:id="rId5"/>
    <p:sldLayoutId id="2147483650" r:id="rId6"/>
    <p:sldLayoutId id="2147483662" r:id="rId7"/>
    <p:sldLayoutId id="2147483663" r:id="rId8"/>
    <p:sldLayoutId id="2147483664" r:id="rId9"/>
    <p:sldLayoutId id="2147483667" r:id="rId10"/>
    <p:sldLayoutId id="2147483654" r:id="rId11"/>
    <p:sldLayoutId id="2147483668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923925" indent="0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itchFamily="34" charset="0"/>
        <a:buNone/>
        <a:defRPr sz="2200" kern="1200">
          <a:solidFill>
            <a:schemeClr val="tx2"/>
          </a:solidFill>
          <a:latin typeface="+mn-lt"/>
          <a:ea typeface="+mn-ea"/>
          <a:cs typeface="+mn-cs"/>
        </a:defRPr>
      </a:lvl1pPr>
      <a:lvl2pPr marL="360363" indent="-360363" algn="l" defTabSz="914400" rtl="0" eaLnBrk="1" latinLnBrk="0" hangingPunct="1">
        <a:lnSpc>
          <a:spcPts val="2000"/>
        </a:lnSpc>
        <a:spcBef>
          <a:spcPts val="0"/>
        </a:spcBef>
        <a:buSzPct val="90000"/>
        <a:buFontTx/>
        <a:buBlip>
          <a:blip r:embed="rId16"/>
        </a:buBlip>
        <a:defRPr sz="1600" kern="1200">
          <a:solidFill>
            <a:srgbClr val="666666"/>
          </a:solidFill>
          <a:latin typeface="+mn-lt"/>
          <a:ea typeface="+mn-ea"/>
          <a:cs typeface="+mn-cs"/>
        </a:defRPr>
      </a:lvl2pPr>
      <a:lvl3pPr marL="361950" indent="0" algn="l" defTabSz="914400" rtl="0" eaLnBrk="1" latinLnBrk="0" hangingPunct="1">
        <a:lnSpc>
          <a:spcPts val="2000"/>
        </a:lnSpc>
        <a:spcBef>
          <a:spcPts val="0"/>
        </a:spcBef>
        <a:buSzPct val="36000"/>
        <a:buFont typeface="Arial" pitchFamily="34" charset="0"/>
        <a:buNone/>
        <a:defRPr sz="1600" kern="1200">
          <a:solidFill>
            <a:srgbClr val="666666"/>
          </a:solidFill>
          <a:latin typeface="+mn-lt"/>
          <a:ea typeface="+mn-ea"/>
          <a:cs typeface="+mn-cs"/>
        </a:defRPr>
      </a:lvl3pPr>
      <a:lvl4pPr marL="1009650" indent="-238125" algn="l" defTabSz="914400" rtl="0" eaLnBrk="1" latinLnBrk="0" hangingPunct="1">
        <a:lnSpc>
          <a:spcPts val="2000"/>
        </a:lnSpc>
        <a:spcBef>
          <a:spcPts val="0"/>
        </a:spcBef>
        <a:buClr>
          <a:srgbClr val="666666"/>
        </a:buClr>
        <a:buSzPct val="36000"/>
        <a:buFontTx/>
        <a:buBlip>
          <a:blip r:embed="rId17"/>
        </a:buBlip>
        <a:defRPr sz="1600" kern="1200">
          <a:solidFill>
            <a:srgbClr val="666666"/>
          </a:solidFill>
          <a:latin typeface="+mn-lt"/>
          <a:ea typeface="+mn-ea"/>
          <a:cs typeface="+mn-cs"/>
        </a:defRPr>
      </a:lvl4pPr>
      <a:lvl5pPr marL="1133475" indent="-114300" algn="l" defTabSz="914400" rtl="0" eaLnBrk="1" latinLnBrk="0" hangingPunct="1">
        <a:lnSpc>
          <a:spcPts val="2000"/>
        </a:lnSpc>
        <a:spcBef>
          <a:spcPts val="0"/>
        </a:spcBef>
        <a:buClr>
          <a:srgbClr val="666666"/>
        </a:buClr>
        <a:buFont typeface="Arial" pitchFamily="34" charset="0"/>
        <a:buChar char="-"/>
        <a:defRPr sz="16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cap="none" dirty="0" smtClean="0"/>
              <a:t>Nuclear Fission Research Infrastructure Needs And Access Schemes In France.</a:t>
            </a:r>
            <a:endParaRPr lang="en-GB" cap="none" dirty="0"/>
          </a:p>
        </p:txBody>
      </p:sp>
      <p:sp>
        <p:nvSpPr>
          <p:cNvPr id="10" name="Sous-titr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January 29, 2015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Forum on Existing EU Nuclear Research Infrastructure, Brussels (B</a:t>
            </a:r>
            <a:r>
              <a:rPr lang="fr-FR" dirty="0" smtClean="0"/>
              <a:t>) </a:t>
            </a:r>
            <a:r>
              <a:rPr lang="fr-FR" sz="900" b="1" dirty="0" smtClean="0">
                <a:solidFill>
                  <a:schemeClr val="bg2"/>
                </a:solidFill>
              </a:rPr>
              <a:t>|</a:t>
            </a:r>
            <a:r>
              <a:rPr lang="fr-FR" dirty="0" smtClean="0"/>
              <a:t> Christophe BEHAR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ACCESS SCHEMES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>
          <a:xfrm>
            <a:off x="576000" y="1052736"/>
            <a:ext cx="8172464" cy="4968552"/>
          </a:xfrm>
        </p:spPr>
        <p:txBody>
          <a:bodyPr/>
          <a:lstStyle/>
          <a:p>
            <a:pPr marL="990600"/>
            <a:r>
              <a:rPr lang="en-GB" dirty="0" smtClean="0"/>
              <a:t>JHR International Community example</a:t>
            </a:r>
          </a:p>
          <a:p>
            <a:pPr marL="1436688" lvl="1"/>
            <a:r>
              <a:rPr lang="en-GB" sz="1800" dirty="0" smtClean="0"/>
              <a:t>Yearly seminar,</a:t>
            </a:r>
          </a:p>
          <a:p>
            <a:pPr marL="1436688" lvl="1"/>
            <a:r>
              <a:rPr lang="en-GB" sz="1800" dirty="0" smtClean="0"/>
              <a:t>3 working groups:</a:t>
            </a:r>
          </a:p>
          <a:p>
            <a:pPr marL="1790700" lvl="3"/>
            <a:r>
              <a:rPr lang="en-GB" sz="1800" dirty="0" smtClean="0"/>
              <a:t>Fuel R&amp;D issues,</a:t>
            </a:r>
          </a:p>
          <a:p>
            <a:pPr marL="1790700" lvl="3"/>
            <a:r>
              <a:rPr lang="en-GB" sz="1800" dirty="0" smtClean="0"/>
              <a:t>Material R&amp;D issues,</a:t>
            </a:r>
          </a:p>
          <a:p>
            <a:pPr marL="1790700" lvl="3"/>
            <a:r>
              <a:rPr lang="en-GB" sz="1800" dirty="0" smtClean="0"/>
              <a:t>Technology issues for experimental devices),</a:t>
            </a:r>
          </a:p>
          <a:p>
            <a:pPr marL="1436688" lvl="1"/>
            <a:r>
              <a:rPr lang="en-GB" sz="1800" dirty="0" err="1" smtClean="0"/>
              <a:t>Secondee</a:t>
            </a:r>
            <a:r>
              <a:rPr lang="en-GB" sz="1800" dirty="0" smtClean="0"/>
              <a:t> program.</a:t>
            </a:r>
          </a:p>
          <a:p>
            <a:pPr marL="771525" lvl="3" indent="0">
              <a:buNone/>
            </a:pPr>
            <a:endParaRPr lang="en-GB" sz="1800" dirty="0" smtClean="0"/>
          </a:p>
          <a:p>
            <a:pPr marL="771525" lvl="3" indent="0">
              <a:buNone/>
            </a:pPr>
            <a:endParaRPr lang="en-GB" sz="1800" dirty="0" smtClean="0"/>
          </a:p>
          <a:p>
            <a:r>
              <a:rPr lang="en-GB" dirty="0" smtClean="0"/>
              <a:t>JHR an International User Facility</a:t>
            </a:r>
          </a:p>
          <a:p>
            <a:pPr lvl="1"/>
            <a:r>
              <a:rPr lang="en-GB" sz="1800" dirty="0" smtClean="0"/>
              <a:t>A key issue for future R&amp;D in nuclear energy,</a:t>
            </a:r>
          </a:p>
          <a:p>
            <a:pPr lvl="1"/>
            <a:r>
              <a:rPr lang="en-GB" sz="1800" dirty="0" smtClean="0"/>
              <a:t>Strong CEA intention to welcome Scientists,</a:t>
            </a:r>
          </a:p>
          <a:p>
            <a:pPr marL="361950" lvl="1" indent="0">
              <a:buNone/>
            </a:pPr>
            <a:r>
              <a:rPr lang="en-GB" sz="1800" dirty="0" smtClean="0"/>
              <a:t>Engineers for a limiter period of time within JHR</a:t>
            </a:r>
          </a:p>
          <a:p>
            <a:pPr marL="361950" lvl="1" indent="0">
              <a:buNone/>
            </a:pPr>
            <a:r>
              <a:rPr lang="en-GB" sz="1800" dirty="0" smtClean="0"/>
              <a:t>team for various topics (</a:t>
            </a:r>
            <a:r>
              <a:rPr lang="en-GB" sz="1800" dirty="0" err="1" smtClean="0"/>
              <a:t>Secondee</a:t>
            </a:r>
            <a:r>
              <a:rPr lang="en-GB" sz="1800" dirty="0" smtClean="0"/>
              <a:t>),</a:t>
            </a:r>
          </a:p>
          <a:p>
            <a:pPr lvl="1"/>
            <a:r>
              <a:rPr lang="en-GB" sz="1800" dirty="0" smtClean="0"/>
              <a:t>Linked to Joint Programs in JHR.</a:t>
            </a:r>
          </a:p>
          <a:p>
            <a:pPr lvl="1"/>
            <a:endParaRPr lang="en-GB" sz="1800" dirty="0"/>
          </a:p>
          <a:p>
            <a:pPr lvl="0"/>
            <a:r>
              <a:rPr lang="en-GB" dirty="0" smtClean="0">
                <a:solidFill>
                  <a:srgbClr val="DC0528"/>
                </a:solidFill>
              </a:rPr>
              <a:t>Long term relationship to learn best practices in Material and Fuel Sciences, Nuclear Safety Reactor Operation, Nuclear Technologies, …</a:t>
            </a:r>
            <a:endParaRPr lang="en-GB" dirty="0">
              <a:solidFill>
                <a:srgbClr val="DC0528"/>
              </a:solidFill>
            </a:endParaRPr>
          </a:p>
          <a:p>
            <a:pPr lvl="1"/>
            <a:endParaRPr lang="en-GB" sz="1800" dirty="0" smtClean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98972"/>
            <a:ext cx="2632670" cy="230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49924"/>
            <a:ext cx="982663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740276" y="5554687"/>
            <a:ext cx="73700" cy="16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000"/>
              </a:lnSpc>
              <a:buSzPct val="90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5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endParaRPr lang="en-GB" altLang="fr-FR" sz="2400">
              <a:solidFill>
                <a:schemeClr val="tx1"/>
              </a:solidFill>
              <a:latin typeface="Old English Text MT" pitchFamily="66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2" y="1047775"/>
            <a:ext cx="1220657" cy="230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30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Direction de l’Energie Nucléaire	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Nuclear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Division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Commissariat à l’énergie atomique et aux énergies alternatives</a:t>
            </a:r>
          </a:p>
          <a:p>
            <a:r>
              <a:rPr lang="fr-FR" dirty="0" smtClean="0"/>
              <a:t>Centre de Saclay</a:t>
            </a:r>
            <a:r>
              <a:rPr lang="fr-FR" sz="950" b="1" dirty="0" smtClean="0"/>
              <a:t> </a:t>
            </a:r>
            <a:r>
              <a:rPr lang="fr-FR" sz="950" b="1" dirty="0" smtClean="0">
                <a:solidFill>
                  <a:schemeClr val="bg2"/>
                </a:solidFill>
              </a:rPr>
              <a:t>| </a:t>
            </a:r>
            <a:r>
              <a:rPr lang="fr-FR" dirty="0" smtClean="0"/>
              <a:t>91191 Gif-sur-Yvette Cedex</a:t>
            </a:r>
          </a:p>
          <a:p>
            <a:r>
              <a:rPr lang="fr-FR" dirty="0" smtClean="0"/>
              <a:t>T. +33 (0)1 69 08 61 90 </a:t>
            </a:r>
            <a:r>
              <a:rPr lang="fr-FR" sz="950" b="1" dirty="0" smtClean="0">
                <a:solidFill>
                  <a:schemeClr val="bg2"/>
                </a:solidFill>
              </a:rPr>
              <a:t>|</a:t>
            </a:r>
            <a:r>
              <a:rPr lang="fr-FR" dirty="0" smtClean="0"/>
              <a:t> F. +33 (0)1 69 08 61 95</a:t>
            </a:r>
          </a:p>
          <a:p>
            <a:pPr lvl="1"/>
            <a:r>
              <a:rPr lang="fr-FR" dirty="0" smtClean="0"/>
              <a:t>Etablissement public à caractère industriel et commercial </a:t>
            </a:r>
            <a:r>
              <a:rPr lang="fr-FR" sz="800" b="1" dirty="0" smtClean="0">
                <a:solidFill>
                  <a:schemeClr val="bg2"/>
                </a:solidFill>
              </a:rPr>
              <a:t>|</a:t>
            </a:r>
            <a:r>
              <a:rPr lang="fr-FR" dirty="0" smtClean="0"/>
              <a:t> RCS Paris B 775 685 019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fr-FR" dirty="0" smtClean="0"/>
              <a:t>SUMMARY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Nuclear Fission Research Infrastructure needs </a:t>
            </a:r>
          </a:p>
          <a:p>
            <a:pPr lvl="1"/>
            <a:r>
              <a:rPr lang="en-GB" dirty="0" smtClean="0"/>
              <a:t>Program needs</a:t>
            </a:r>
            <a:br>
              <a:rPr lang="en-GB" dirty="0" smtClean="0"/>
            </a:br>
            <a:r>
              <a:rPr lang="en-GB" dirty="0" smtClean="0"/>
              <a:t>Functional needs</a:t>
            </a:r>
          </a:p>
          <a:p>
            <a:pPr lvl="1"/>
            <a:r>
              <a:rPr lang="en-GB" dirty="0" smtClean="0"/>
              <a:t>Infrastructure and competency needs</a:t>
            </a:r>
            <a:endParaRPr lang="en-GB" dirty="0" smtClean="0">
              <a:solidFill>
                <a:schemeClr val="accent6"/>
              </a:solidFill>
            </a:endParaRPr>
          </a:p>
          <a:p>
            <a:r>
              <a:rPr lang="en-GB" dirty="0" smtClean="0"/>
              <a:t>Nuclear Fission Research Infrastructure access schemes</a:t>
            </a:r>
          </a:p>
          <a:p>
            <a:pPr lvl="1"/>
            <a:r>
              <a:rPr lang="en-GB" dirty="0" smtClean="0"/>
              <a:t>Some examples</a:t>
            </a:r>
            <a:endParaRPr lang="en-GB" dirty="0" smtClean="0">
              <a:solidFill>
                <a:schemeClr val="accent6"/>
              </a:solidFill>
            </a:endParaRPr>
          </a:p>
          <a:p>
            <a:pPr lvl="1"/>
            <a:r>
              <a:rPr lang="en-GB" dirty="0" smtClean="0"/>
              <a:t>JHR access scheme</a:t>
            </a:r>
            <a:endParaRPr lang="en-GB" dirty="0" smtClean="0">
              <a:solidFill>
                <a:schemeClr val="accent6"/>
              </a:solidFill>
            </a:endParaRPr>
          </a:p>
          <a:p>
            <a:pPr lvl="1"/>
            <a:endParaRPr lang="fr-FR" dirty="0" smtClean="0">
              <a:solidFill>
                <a:schemeClr val="accent6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Nuclear Fission Research Infrastructure needs</a:t>
            </a:r>
            <a:endParaRPr lang="en-GB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needs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>
          <a:xfrm>
            <a:off x="576000" y="1124744"/>
            <a:ext cx="8172464" cy="4968552"/>
          </a:xfrm>
        </p:spPr>
        <p:txBody>
          <a:bodyPr/>
          <a:lstStyle/>
          <a:p>
            <a:r>
              <a:rPr lang="en-GB" dirty="0" smtClean="0"/>
              <a:t>Govern/Induced by Program needs</a:t>
            </a:r>
          </a:p>
          <a:p>
            <a:pPr lvl="1"/>
            <a:r>
              <a:rPr lang="en-GB" sz="1800" dirty="0" smtClean="0"/>
              <a:t>In support to : </a:t>
            </a:r>
          </a:p>
          <a:p>
            <a:pPr lvl="3"/>
            <a:r>
              <a:rPr lang="en-GB" sz="1800" dirty="0" smtClean="0"/>
              <a:t>Industrials (life extension, fuel, materials, corrosion, cycle, waste</a:t>
            </a:r>
            <a:r>
              <a:rPr lang="en-GB" sz="1800" dirty="0" smtClean="0"/>
              <a:t>),</a:t>
            </a:r>
            <a:endParaRPr lang="en-GB" sz="1800" dirty="0" smtClean="0"/>
          </a:p>
          <a:p>
            <a:pPr lvl="3"/>
            <a:r>
              <a:rPr lang="en-GB" sz="1800" dirty="0" smtClean="0"/>
              <a:t>Safety of nuclear infrastructures (severe accidents)</a:t>
            </a:r>
          </a:p>
          <a:p>
            <a:pPr lvl="3"/>
            <a:r>
              <a:rPr lang="en-GB" sz="1800" dirty="0" smtClean="0"/>
              <a:t>Development of next generation reactors,</a:t>
            </a:r>
          </a:p>
          <a:p>
            <a:pPr lvl="3"/>
            <a:r>
              <a:rPr lang="en-GB" sz="1800" dirty="0" smtClean="0"/>
              <a:t>Training of personnel / Education.</a:t>
            </a:r>
          </a:p>
          <a:p>
            <a:pPr lvl="2"/>
            <a:endParaRPr lang="fr-FR" dirty="0" smtClean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pic>
        <p:nvPicPr>
          <p:cNvPr id="1026" name="Picture 2" descr="Isis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068960"/>
            <a:ext cx="38385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95936" y="306896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>
                <a:solidFill>
                  <a:schemeClr val="bg1"/>
                </a:solidFill>
              </a:rPr>
              <a:t>Training in ISIS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needs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From functional point of view</a:t>
            </a:r>
          </a:p>
          <a:p>
            <a:pPr lvl="1"/>
            <a:endParaRPr lang="fr-FR" dirty="0" smtClean="0"/>
          </a:p>
          <a:p>
            <a:pPr lvl="1"/>
            <a:r>
              <a:rPr lang="en-GB" sz="1800" dirty="0" smtClean="0"/>
              <a:t>Program needs declined in: </a:t>
            </a:r>
          </a:p>
          <a:p>
            <a:pPr lvl="3"/>
            <a:r>
              <a:rPr lang="en-GB" sz="1800" dirty="0" smtClean="0"/>
              <a:t>Irradiation capacity of materials and fuels under normal, incidental and accidental conditions,</a:t>
            </a:r>
          </a:p>
          <a:p>
            <a:pPr lvl="3"/>
            <a:r>
              <a:rPr lang="en-GB" sz="1800" dirty="0" smtClean="0"/>
              <a:t>Characterization of irradiated materials and fuels,</a:t>
            </a:r>
          </a:p>
          <a:p>
            <a:pPr lvl="3"/>
            <a:r>
              <a:rPr lang="en-GB" sz="1800" dirty="0" smtClean="0"/>
              <a:t>Acquisition of physical data (</a:t>
            </a:r>
            <a:r>
              <a:rPr lang="en-GB" sz="1800" dirty="0" err="1" smtClean="0"/>
              <a:t>neutronic</a:t>
            </a:r>
            <a:r>
              <a:rPr lang="en-GB" sz="1800" dirty="0" smtClean="0"/>
              <a:t>, thermo-hydraulic, mechanic, chemic) and quantification of their uncertainties.</a:t>
            </a:r>
          </a:p>
          <a:p>
            <a:pPr lvl="2"/>
            <a:endParaRPr lang="en-GB" dirty="0" smtClean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dirty="0" smtClean="0"/>
              <a:t>CEA | JANUARY 29, 2015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06" y="3679009"/>
            <a:ext cx="1681158" cy="224024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312" y="3679008"/>
            <a:ext cx="2198912" cy="22062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46" y="3679009"/>
            <a:ext cx="3668682" cy="22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7067306" y="5898758"/>
            <a:ext cx="168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/>
              <a:t>Mechanic</a:t>
            </a:r>
            <a:endParaRPr lang="fr-FR" sz="1600" dirty="0"/>
          </a:p>
        </p:txBody>
      </p:sp>
      <p:sp>
        <p:nvSpPr>
          <p:cNvPr id="3" name="ZoneTexte 2"/>
          <p:cNvSpPr txBox="1"/>
          <p:nvPr/>
        </p:nvSpPr>
        <p:spPr>
          <a:xfrm>
            <a:off x="251520" y="5877272"/>
            <a:ext cx="278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Irradiated</a:t>
            </a:r>
            <a:r>
              <a:rPr lang="fr-FR" dirty="0" smtClean="0"/>
              <a:t> </a:t>
            </a:r>
            <a:r>
              <a:rPr lang="fr-FR" dirty="0" err="1" smtClean="0"/>
              <a:t>material</a:t>
            </a:r>
            <a:r>
              <a:rPr lang="fr-FR" dirty="0" smtClean="0"/>
              <a:t> </a:t>
            </a:r>
            <a:r>
              <a:rPr lang="fr-FR" dirty="0" err="1" smtClean="0"/>
              <a:t>testing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427984" y="587727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Thermo </a:t>
            </a:r>
            <a:r>
              <a:rPr lang="fr-FR" dirty="0" err="1" smtClean="0"/>
              <a:t>hydraulic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needs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>
          <a:xfrm>
            <a:off x="755576" y="1340768"/>
            <a:ext cx="8172464" cy="4968552"/>
          </a:xfrm>
        </p:spPr>
        <p:txBody>
          <a:bodyPr/>
          <a:lstStyle/>
          <a:p>
            <a:r>
              <a:rPr lang="en-GB" dirty="0" smtClean="0"/>
              <a:t>In terms of Infrastructures in France</a:t>
            </a:r>
          </a:p>
          <a:p>
            <a:pPr lvl="1"/>
            <a:endParaRPr lang="en-GB" dirty="0" smtClean="0"/>
          </a:p>
          <a:p>
            <a:pPr lvl="1"/>
            <a:r>
              <a:rPr lang="en-GB" sz="1800" dirty="0" smtClean="0"/>
              <a:t>Those </a:t>
            </a:r>
            <a:r>
              <a:rPr lang="en-GB" sz="1800" dirty="0" smtClean="0"/>
              <a:t>different functions are realized by: </a:t>
            </a:r>
          </a:p>
          <a:p>
            <a:pPr lvl="3"/>
            <a:r>
              <a:rPr lang="en-GB" sz="1800" dirty="0" smtClean="0"/>
              <a:t>Material Testing Reactors (OSIRIS, then JHR), CABRI reactor (safety studies), irradiation means (JANNUS),</a:t>
            </a:r>
          </a:p>
          <a:p>
            <a:pPr lvl="3"/>
            <a:r>
              <a:rPr lang="en-GB" sz="1800" dirty="0" smtClean="0"/>
              <a:t>Hot laboratories LECI (materials) and LECA (fuels) then MOSAIC,</a:t>
            </a:r>
          </a:p>
          <a:p>
            <a:pPr lvl="3"/>
            <a:r>
              <a:rPr lang="en-GB" sz="1800" dirty="0" smtClean="0"/>
              <a:t>Back End Cycle </a:t>
            </a:r>
            <a:r>
              <a:rPr lang="en-GB" sz="1800" dirty="0" smtClean="0"/>
              <a:t>studies hot laboratory (ATALANTE)</a:t>
            </a:r>
          </a:p>
          <a:p>
            <a:pPr lvl="3"/>
            <a:r>
              <a:rPr lang="en-GB" sz="1800" dirty="0" smtClean="0"/>
              <a:t>Zero Power critical mock-up (LWR : EOLE and MINERVE, then ZEPHYR / SFR : MASURCA)</a:t>
            </a:r>
          </a:p>
          <a:p>
            <a:pPr lvl="3"/>
            <a:r>
              <a:rPr lang="en-GB" sz="1800" dirty="0" smtClean="0"/>
              <a:t>Technological platforms :</a:t>
            </a:r>
          </a:p>
          <a:p>
            <a:pPr lvl="4"/>
            <a:r>
              <a:rPr lang="en-GB" sz="1800" dirty="0" err="1" smtClean="0"/>
              <a:t>Thermohydraulics</a:t>
            </a:r>
            <a:r>
              <a:rPr lang="en-GB" sz="1800" dirty="0" smtClean="0"/>
              <a:t> (OMEGA)</a:t>
            </a:r>
          </a:p>
          <a:p>
            <a:pPr lvl="4"/>
            <a:r>
              <a:rPr lang="en-GB" sz="1800" dirty="0" smtClean="0"/>
              <a:t>Hydro-mechanics (HERMES for Fluid Induced Vibrations),</a:t>
            </a:r>
          </a:p>
          <a:p>
            <a:pPr lvl="4"/>
            <a:r>
              <a:rPr lang="en-GB" sz="1800" dirty="0" smtClean="0"/>
              <a:t>Mechanics (shaking tables for seism – TAMARIS, components – RESEDA),</a:t>
            </a:r>
          </a:p>
          <a:p>
            <a:pPr lvl="4"/>
            <a:r>
              <a:rPr lang="en-GB" sz="1800" dirty="0" smtClean="0"/>
              <a:t> Materials</a:t>
            </a:r>
          </a:p>
          <a:p>
            <a:pPr lvl="4"/>
            <a:r>
              <a:rPr lang="en-GB" sz="1800" dirty="0" smtClean="0"/>
              <a:t>Corrosion</a:t>
            </a:r>
          </a:p>
          <a:p>
            <a:pPr lvl="4"/>
            <a:r>
              <a:rPr lang="en-GB" sz="1800" dirty="0" smtClean="0"/>
              <a:t>Severe accidents (MISTRA – Hydrogen risk / PLINIUS – corium studies</a:t>
            </a:r>
            <a:r>
              <a:rPr lang="en-GB" sz="1800" dirty="0" smtClean="0"/>
              <a:t>)</a:t>
            </a:r>
          </a:p>
          <a:p>
            <a:pPr lvl="0"/>
            <a:r>
              <a:rPr lang="en-GB" dirty="0" smtClean="0">
                <a:solidFill>
                  <a:srgbClr val="DC0528"/>
                </a:solidFill>
              </a:rPr>
              <a:t>We cover the full scope</a:t>
            </a:r>
            <a:endParaRPr lang="en-GB" dirty="0">
              <a:solidFill>
                <a:srgbClr val="DC0528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17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NEEDS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>
          <a:xfrm>
            <a:off x="583567" y="1260677"/>
            <a:ext cx="8172464" cy="4968552"/>
          </a:xfrm>
        </p:spPr>
        <p:txBody>
          <a:bodyPr/>
          <a:lstStyle/>
          <a:p>
            <a:r>
              <a:rPr lang="en-GB" dirty="0" smtClean="0"/>
              <a:t>Infrastructures evolution in France</a:t>
            </a:r>
          </a:p>
          <a:p>
            <a:pPr lvl="1"/>
            <a:endParaRPr lang="en-GB" dirty="0" smtClean="0"/>
          </a:p>
          <a:p>
            <a:pPr lvl="1"/>
            <a:r>
              <a:rPr lang="en-GB" sz="1800" dirty="0" smtClean="0"/>
              <a:t>Some infrastructures need to be replaced (safety requirements): </a:t>
            </a:r>
          </a:p>
          <a:p>
            <a:pPr lvl="3"/>
            <a:r>
              <a:rPr lang="en-GB" sz="1800" dirty="0" smtClean="0"/>
              <a:t>Material Testing Reactors: OSIRIS -&gt; JHR (2019),</a:t>
            </a:r>
          </a:p>
          <a:p>
            <a:pPr lvl="3"/>
            <a:r>
              <a:rPr lang="en-GB" sz="1800" dirty="0" smtClean="0"/>
              <a:t>Hot laboratories LECA (fuels) -&gt; MOSAIC (</a:t>
            </a:r>
            <a:r>
              <a:rPr lang="en-GB" sz="1800" dirty="0"/>
              <a:t>2024</a:t>
            </a:r>
            <a:r>
              <a:rPr lang="en-GB" sz="1800" dirty="0" smtClean="0"/>
              <a:t>),</a:t>
            </a:r>
            <a:endParaRPr lang="en-GB" sz="1800" dirty="0" smtClean="0"/>
          </a:p>
          <a:p>
            <a:pPr lvl="3"/>
            <a:r>
              <a:rPr lang="en-GB" sz="1800" dirty="0" smtClean="0"/>
              <a:t>Severe accidents: PLINIUS -&gt; PLINIUS </a:t>
            </a:r>
            <a:r>
              <a:rPr lang="en-GB" sz="1800" dirty="0" smtClean="0"/>
              <a:t>2,</a:t>
            </a:r>
          </a:p>
          <a:p>
            <a:pPr lvl="3"/>
            <a:r>
              <a:rPr lang="en-GB" sz="1800" dirty="0" smtClean="0"/>
              <a:t>ZPR : EOLE/MINERVE -&gt; ZEPHYR (2024)</a:t>
            </a:r>
            <a:r>
              <a:rPr lang="en-GB" sz="1800" dirty="0" smtClean="0"/>
              <a:t>.</a:t>
            </a:r>
            <a:endParaRPr lang="en-GB" sz="1800" dirty="0" smtClean="0"/>
          </a:p>
          <a:p>
            <a:pPr lvl="1"/>
            <a:endParaRPr lang="en-GB" sz="1800" dirty="0" smtClean="0"/>
          </a:p>
          <a:p>
            <a:pPr lvl="1"/>
            <a:endParaRPr lang="en-GB" sz="1800" dirty="0" smtClean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  <p:pic>
        <p:nvPicPr>
          <p:cNvPr id="6" name="Picture 5" descr="OSIR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2948" y="2883427"/>
            <a:ext cx="1561460" cy="1193645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6682948" y="2883427"/>
            <a:ext cx="110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OSIRIS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5" name="Picture 18" descr="RJ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2244973" cy="2097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933056"/>
            <a:ext cx="600327" cy="41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47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Nuclear Fission Research Infrastructure ACCESS SCHEMES</a:t>
            </a:r>
            <a:endParaRPr lang="en-GB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27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2160072" y="44624"/>
            <a:ext cx="7236464" cy="936104"/>
          </a:xfrm>
        </p:spPr>
        <p:txBody>
          <a:bodyPr/>
          <a:lstStyle/>
          <a:p>
            <a:r>
              <a:rPr lang="en-GB" dirty="0" smtClean="0"/>
              <a:t>Nuclear Fission Research Infrastructure ACCESS SCHEMES</a:t>
            </a:r>
            <a:endParaRPr lang="en-GB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Some examples for France</a:t>
            </a:r>
          </a:p>
          <a:p>
            <a:pPr lvl="1"/>
            <a:endParaRPr lang="en-GB" dirty="0" smtClean="0"/>
          </a:p>
          <a:p>
            <a:pPr lvl="1"/>
            <a:r>
              <a:rPr lang="en-GB" sz="1800" dirty="0" smtClean="0"/>
              <a:t>CEA </a:t>
            </a:r>
            <a:r>
              <a:rPr lang="en-GB" sz="1800" dirty="0" smtClean="0"/>
              <a:t>all infrastructures widely </a:t>
            </a:r>
            <a:r>
              <a:rPr lang="en-GB" sz="1800" dirty="0" smtClean="0"/>
              <a:t>open to international collaborations: </a:t>
            </a:r>
          </a:p>
          <a:p>
            <a:pPr lvl="3"/>
            <a:r>
              <a:rPr lang="en-GB" sz="1800" dirty="0" smtClean="0"/>
              <a:t>Welcome and train of Foreign scientists/engineers,</a:t>
            </a:r>
          </a:p>
          <a:p>
            <a:pPr lvl="3"/>
            <a:r>
              <a:rPr lang="en-GB" sz="1800" dirty="0" smtClean="0"/>
              <a:t>Secondments, internships, post-doc, PhD.</a:t>
            </a:r>
          </a:p>
          <a:p>
            <a:pPr lvl="3"/>
            <a:endParaRPr lang="en-GB" sz="1800" dirty="0" smtClean="0"/>
          </a:p>
          <a:p>
            <a:pPr lvl="3"/>
            <a:endParaRPr lang="en-GB" sz="1800" dirty="0" smtClean="0"/>
          </a:p>
          <a:p>
            <a:r>
              <a:rPr lang="en-GB" dirty="0" smtClean="0"/>
              <a:t>What is taken into account</a:t>
            </a:r>
            <a:endParaRPr lang="en-GB" dirty="0" smtClean="0"/>
          </a:p>
          <a:p>
            <a:pPr lvl="1"/>
            <a:endParaRPr lang="en-GB" dirty="0" smtClean="0"/>
          </a:p>
          <a:p>
            <a:pPr lvl="1"/>
            <a:r>
              <a:rPr lang="en-GB" sz="1800" dirty="0" smtClean="0"/>
              <a:t>Nuclear operator obligations (safety),</a:t>
            </a:r>
          </a:p>
          <a:p>
            <a:pPr lvl="1"/>
            <a:r>
              <a:rPr lang="en-GB" sz="1800" dirty="0" smtClean="0"/>
              <a:t>Industrial confidentiality,</a:t>
            </a:r>
          </a:p>
          <a:p>
            <a:pPr lvl="1"/>
            <a:r>
              <a:rPr lang="en-GB" sz="1800" dirty="0" smtClean="0"/>
              <a:t>International obligations.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|  PAGE </a:t>
            </a:r>
            <a:fld id="{AEFB9B6D-867A-40B8-ACB0-35CC9F272C9C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CEA | JANUARY 29, 2015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759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A VA">
  <a:themeElements>
    <a:clrScheme name="CEA">
      <a:dk1>
        <a:sysClr val="windowText" lastClr="000000"/>
      </a:dk1>
      <a:lt1>
        <a:sysClr val="window" lastClr="FFFFFF"/>
      </a:lt1>
      <a:dk2>
        <a:srgbClr val="DC0528"/>
      </a:dk2>
      <a:lt2>
        <a:srgbClr val="96C31E"/>
      </a:lt2>
      <a:accent1>
        <a:srgbClr val="781469"/>
      </a:accent1>
      <a:accent2>
        <a:srgbClr val="F08728"/>
      </a:accent2>
      <a:accent3>
        <a:srgbClr val="FAB45F"/>
      </a:accent3>
      <a:accent4>
        <a:srgbClr val="0091C3"/>
      </a:accent4>
      <a:accent5>
        <a:srgbClr val="006937"/>
      </a:accent5>
      <a:accent6>
        <a:srgbClr val="87000A"/>
      </a:accent6>
      <a:hlink>
        <a:srgbClr val="0000FF"/>
      </a:hlink>
      <a:folHlink>
        <a:srgbClr val="800080"/>
      </a:folHlink>
    </a:clrScheme>
    <a:fontScheme name="C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CEA VA</Template>
  <TotalTime>348</TotalTime>
  <Words>651</Words>
  <Application>Microsoft Office PowerPoint</Application>
  <PresentationFormat>Affichage à l'écran (4:3)</PresentationFormat>
  <Paragraphs>113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CEA VA</vt:lpstr>
      <vt:lpstr>Nuclear Fission Research Infrastructure Needs And Access Schemes In France.</vt:lpstr>
      <vt:lpstr>SUMMARY</vt:lpstr>
      <vt:lpstr>Nuclear Fission Research Infrastructure needs</vt:lpstr>
      <vt:lpstr>Nuclear Fission Research Infrastructure needs</vt:lpstr>
      <vt:lpstr>Nuclear Fission Research Infrastructure needs</vt:lpstr>
      <vt:lpstr>Nuclear Fission Research Infrastructure needs</vt:lpstr>
      <vt:lpstr>Nuclear Fission Research Infrastructure NEEDS</vt:lpstr>
      <vt:lpstr>Nuclear Fission Research Infrastructure ACCESS SCHEMES</vt:lpstr>
      <vt:lpstr>Nuclear Fission Research Infrastructure ACCESS SCHEMES</vt:lpstr>
      <vt:lpstr>Nuclear Fission Research Infrastructure ACCESS SCHEMES</vt:lpstr>
      <vt:lpstr>Direction de l’Energie Nucléaire   Nuclear Energy Division</vt:lpstr>
    </vt:vector>
  </TitlesOfParts>
  <Company>CEA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aliquando tempo tatum commentum</dc:title>
  <dc:creator>BM205129</dc:creator>
  <cp:lastModifiedBy>CEA</cp:lastModifiedBy>
  <cp:revision>29</cp:revision>
  <cp:lastPrinted>2015-01-22T11:08:43Z</cp:lastPrinted>
  <dcterms:created xsi:type="dcterms:W3CDTF">2012-10-30T13:30:24Z</dcterms:created>
  <dcterms:modified xsi:type="dcterms:W3CDTF">2015-01-29T05:07:31Z</dcterms:modified>
</cp:coreProperties>
</file>