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50" r:id="rId1"/>
  </p:sldMasterIdLst>
  <p:notesMasterIdLst>
    <p:notesMasterId r:id="rId36"/>
  </p:notesMasterIdLst>
  <p:handoutMasterIdLst>
    <p:handoutMasterId r:id="rId37"/>
  </p:handoutMasterIdLst>
  <p:sldIdLst>
    <p:sldId id="346" r:id="rId2"/>
    <p:sldId id="331" r:id="rId3"/>
    <p:sldId id="356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55" r:id="rId15"/>
    <p:sldId id="342" r:id="rId16"/>
    <p:sldId id="347" r:id="rId17"/>
    <p:sldId id="343" r:id="rId18"/>
    <p:sldId id="344" r:id="rId19"/>
    <p:sldId id="352" r:id="rId20"/>
    <p:sldId id="353" r:id="rId21"/>
    <p:sldId id="354" r:id="rId22"/>
    <p:sldId id="348" r:id="rId23"/>
    <p:sldId id="349" r:id="rId24"/>
    <p:sldId id="351" r:id="rId25"/>
    <p:sldId id="363" r:id="rId26"/>
    <p:sldId id="364" r:id="rId27"/>
    <p:sldId id="365" r:id="rId28"/>
    <p:sldId id="359" r:id="rId29"/>
    <p:sldId id="362" r:id="rId30"/>
    <p:sldId id="360" r:id="rId31"/>
    <p:sldId id="367" r:id="rId32"/>
    <p:sldId id="357" r:id="rId33"/>
    <p:sldId id="361" r:id="rId34"/>
    <p:sldId id="358" r:id="rId35"/>
  </p:sldIdLst>
  <p:sldSz cx="9144000" cy="6858000" type="screen4x3"/>
  <p:notesSz cx="9926638" cy="6797675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7DC3"/>
    <a:srgbClr val="5C81CE"/>
    <a:srgbClr val="FFFFFF"/>
    <a:srgbClr val="9578F2"/>
    <a:srgbClr val="00FFCC"/>
    <a:srgbClr val="F9FDDB"/>
    <a:srgbClr val="CCFF99"/>
    <a:srgbClr val="FFCC00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49" autoAdjust="0"/>
    <p:restoredTop sz="93165" autoAdjust="0"/>
  </p:normalViewPr>
  <p:slideViewPr>
    <p:cSldViewPr snapToGrid="0">
      <p:cViewPr>
        <p:scale>
          <a:sx n="80" d="100"/>
          <a:sy n="80" d="100"/>
        </p:scale>
        <p:origin x="-1642" y="-1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16" d="100"/>
          <a:sy n="116" d="100"/>
        </p:scale>
        <p:origin x="-2064" y="-114"/>
      </p:cViewPr>
      <p:guideLst>
        <p:guide orient="horz" pos="2141"/>
        <p:guide pos="312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273050" y="6465888"/>
            <a:ext cx="1841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95" tIns="45747" rIns="91495" bIns="45747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37318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183038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287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744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201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6591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endParaRPr lang="en-GB" sz="1400" smtClean="0">
              <a:latin typeface="Arial" charset="0"/>
            </a:endParaRPr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0" y="6378575"/>
            <a:ext cx="9926638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95" tIns="45747" rIns="91495" bIns="45747">
            <a:spAutoFit/>
          </a:bodyPr>
          <a:lstStyle>
            <a:lvl1pPr>
              <a:tabLst>
                <a:tab pos="93313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3313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3313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373188">
              <a:tabLst>
                <a:tab pos="93313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1830388">
              <a:tabLst>
                <a:tab pos="93313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287588" eaLnBrk="0" fontAlgn="base" hangingPunct="0">
              <a:spcBef>
                <a:spcPct val="0"/>
              </a:spcBef>
              <a:spcAft>
                <a:spcPct val="0"/>
              </a:spcAft>
              <a:tabLst>
                <a:tab pos="93313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744788" eaLnBrk="0" fontAlgn="base" hangingPunct="0">
              <a:spcBef>
                <a:spcPct val="0"/>
              </a:spcBef>
              <a:spcAft>
                <a:spcPct val="0"/>
              </a:spcAft>
              <a:tabLst>
                <a:tab pos="93313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201988" eaLnBrk="0" fontAlgn="base" hangingPunct="0">
              <a:spcBef>
                <a:spcPct val="0"/>
              </a:spcBef>
              <a:spcAft>
                <a:spcPct val="0"/>
              </a:spcAft>
              <a:tabLst>
                <a:tab pos="93313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659188" eaLnBrk="0" fontAlgn="base" hangingPunct="0">
              <a:spcBef>
                <a:spcPct val="0"/>
              </a:spcBef>
              <a:spcAft>
                <a:spcPct val="0"/>
              </a:spcAft>
              <a:tabLst>
                <a:tab pos="93313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defRPr/>
            </a:pPr>
            <a:r>
              <a:rPr lang="en-GB" sz="800" dirty="0" smtClean="0">
                <a:solidFill>
                  <a:srgbClr val="000000"/>
                </a:solidFill>
                <a:latin typeface="Arial" charset="0"/>
                <a:ea typeface="Times New Roman" pitchFamily="18" charset="0"/>
                <a:cs typeface="Arial" charset="0"/>
              </a:rPr>
              <a:t>Copyright © 2015 - SCK•CEN - </a:t>
            </a:r>
            <a:r>
              <a:rPr lang="en-US" sz="800" dirty="0">
                <a:solidFill>
                  <a:srgbClr val="000000"/>
                </a:solidFill>
                <a:latin typeface="Arial" charset="0"/>
                <a:ea typeface="Times New Roman" pitchFamily="18" charset="0"/>
                <a:cs typeface="Arial" charset="0"/>
              </a:rPr>
              <a:t>This presentation contains preliminary data for dedicated use ONLY and may not be cited without the explicit permission of the author.</a:t>
            </a:r>
            <a:r>
              <a:rPr lang="nl-NL" sz="800" dirty="0" smtClean="0">
                <a:solidFill>
                  <a:srgbClr val="000000"/>
                </a:solidFill>
                <a:latin typeface="Arial" charset="0"/>
                <a:ea typeface="Times New Roman" pitchFamily="18" charset="0"/>
                <a:cs typeface="Arial" charset="0"/>
              </a:rPr>
              <a:t> </a:t>
            </a:r>
            <a:endParaRPr lang="en-US" sz="800" dirty="0" smtClean="0">
              <a:solidFill>
                <a:srgbClr val="000000"/>
              </a:solidFill>
              <a:latin typeface="Arial" charset="0"/>
              <a:ea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9059663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327150" y="3249613"/>
            <a:ext cx="7270750" cy="25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926" tIns="45157" rIns="91926" bIns="45157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en-GB" noProof="0" smtClean="0"/>
          </a:p>
        </p:txBody>
      </p:sp>
      <p:sp>
        <p:nvSpPr>
          <p:cNvPr id="16387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75013" y="517525"/>
            <a:ext cx="3378200" cy="25336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0" y="6477000"/>
            <a:ext cx="9926638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95" tIns="45747" rIns="91495" bIns="45747">
            <a:spAutoFit/>
          </a:bodyPr>
          <a:lstStyle>
            <a:lvl1pPr>
              <a:tabLst>
                <a:tab pos="93313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3313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3313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373188">
              <a:tabLst>
                <a:tab pos="93313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1830388">
              <a:tabLst>
                <a:tab pos="93313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287588" eaLnBrk="0" fontAlgn="base" hangingPunct="0">
              <a:spcBef>
                <a:spcPct val="0"/>
              </a:spcBef>
              <a:spcAft>
                <a:spcPct val="0"/>
              </a:spcAft>
              <a:tabLst>
                <a:tab pos="93313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744788" eaLnBrk="0" fontAlgn="base" hangingPunct="0">
              <a:spcBef>
                <a:spcPct val="0"/>
              </a:spcBef>
              <a:spcAft>
                <a:spcPct val="0"/>
              </a:spcAft>
              <a:tabLst>
                <a:tab pos="93313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201988" eaLnBrk="0" fontAlgn="base" hangingPunct="0">
              <a:spcBef>
                <a:spcPct val="0"/>
              </a:spcBef>
              <a:spcAft>
                <a:spcPct val="0"/>
              </a:spcAft>
              <a:tabLst>
                <a:tab pos="93313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659188" eaLnBrk="0" fontAlgn="base" hangingPunct="0">
              <a:spcBef>
                <a:spcPct val="0"/>
              </a:spcBef>
              <a:spcAft>
                <a:spcPct val="0"/>
              </a:spcAft>
              <a:tabLst>
                <a:tab pos="93313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defRPr/>
            </a:pPr>
            <a:r>
              <a:rPr lang="en-GB" sz="800" dirty="0" smtClean="0">
                <a:solidFill>
                  <a:srgbClr val="000000"/>
                </a:solidFill>
                <a:latin typeface="Arial" charset="0"/>
                <a:ea typeface="Times New Roman" pitchFamily="18" charset="0"/>
                <a:cs typeface="Arial" charset="0"/>
              </a:rPr>
              <a:t>Copyright © 2015 - SCK•CEN - </a:t>
            </a:r>
            <a:r>
              <a:rPr lang="en-US" sz="800" dirty="0" smtClean="0">
                <a:solidFill>
                  <a:srgbClr val="000000"/>
                </a:solidFill>
                <a:latin typeface="Arial" charset="0"/>
                <a:ea typeface="Times New Roman" pitchFamily="18" charset="0"/>
                <a:cs typeface="Arial" charset="0"/>
              </a:rPr>
              <a:t>This presentation contains preliminary data for dedicated use ONLY and may not be cited without the explicit permission of the author.</a:t>
            </a:r>
            <a:r>
              <a:rPr lang="nl-NL" sz="800" dirty="0" smtClean="0">
                <a:solidFill>
                  <a:srgbClr val="000000"/>
                </a:solidFill>
                <a:latin typeface="Arial" charset="0"/>
                <a:ea typeface="Times New Roman" pitchFamily="18" charset="0"/>
                <a:cs typeface="Arial" charset="0"/>
              </a:rPr>
              <a:t> </a:t>
            </a:r>
            <a:endParaRPr lang="en-US" sz="800" dirty="0" smtClean="0">
              <a:solidFill>
                <a:srgbClr val="000000"/>
              </a:solidFill>
              <a:latin typeface="Arial" charset="0"/>
              <a:ea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289635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76200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+mn-cs"/>
      </a:defRPr>
    </a:lvl1pPr>
    <a:lvl2pPr marL="742950" indent="-28575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3000" indent="-2286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600200" indent="-2286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57400" indent="-2286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7654255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27150" y="3249613"/>
            <a:ext cx="7270750" cy="260473"/>
          </a:xfrm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66000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62313" y="509588"/>
            <a:ext cx="3402012" cy="2551112"/>
          </a:xfrm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2188" y="3230563"/>
            <a:ext cx="7942262" cy="3057525"/>
          </a:xfr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75013" y="517525"/>
            <a:ext cx="3379787" cy="2533650"/>
          </a:xfrm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27150" y="3249613"/>
            <a:ext cx="7270750" cy="260473"/>
          </a:xfrm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78200" y="611188"/>
            <a:ext cx="3178175" cy="2382837"/>
          </a:xfrm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67356" y="3263350"/>
            <a:ext cx="7231884" cy="260473"/>
          </a:xfr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914400" eaLnBrk="1" hangingPunct="1"/>
            <a:endParaRPr lang="nl-BE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622798" y="6456611"/>
            <a:ext cx="4301543" cy="339884"/>
          </a:xfrm>
          <a:prstGeom prst="rect">
            <a:avLst/>
          </a:prstGeom>
          <a:ln/>
        </p:spPr>
        <p:txBody>
          <a:bodyPr/>
          <a:lstStyle/>
          <a:p>
            <a:fld id="{674E79E4-62A8-42D7-BB11-88AA73F2028A}" type="slidenum">
              <a:rPr lang="en-US" altLang="nl-BE"/>
              <a:pPr/>
              <a:t>13</a:t>
            </a:fld>
            <a:endParaRPr lang="en-US" altLang="nl-BE"/>
          </a:p>
        </p:txBody>
      </p:sp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27150" y="3249613"/>
            <a:ext cx="7270750" cy="260473"/>
          </a:xfrm>
        </p:spPr>
        <p:txBody>
          <a:bodyPr/>
          <a:lstStyle/>
          <a:p>
            <a:endParaRPr lang="en-GB" altLang="nl-B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622798" y="6456611"/>
            <a:ext cx="4301543" cy="339884"/>
          </a:xfrm>
          <a:prstGeom prst="rect">
            <a:avLst/>
          </a:prstGeom>
          <a:ln/>
        </p:spPr>
        <p:txBody>
          <a:bodyPr/>
          <a:lstStyle/>
          <a:p>
            <a:fld id="{0273D58F-391C-45FF-B632-C0C6DA1B2801}" type="slidenum">
              <a:rPr lang="en-US" altLang="nl-BE"/>
              <a:pPr/>
              <a:t>15</a:t>
            </a:fld>
            <a:endParaRPr lang="en-US" altLang="nl-BE"/>
          </a:p>
        </p:txBody>
      </p:sp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27150" y="3249613"/>
            <a:ext cx="7270750" cy="260473"/>
          </a:xfrm>
        </p:spPr>
        <p:txBody>
          <a:bodyPr/>
          <a:lstStyle/>
          <a:p>
            <a:endParaRPr lang="en-GB" altLang="nl-BE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nl-BE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27150" y="3249613"/>
            <a:ext cx="7270750" cy="260473"/>
          </a:xfrm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27150" y="3249613"/>
            <a:ext cx="7270750" cy="260473"/>
          </a:xfrm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3131" y="2130425"/>
            <a:ext cx="8562643" cy="1470025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nl-B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1257" y="3886200"/>
            <a:ext cx="8584792" cy="175260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nl-BE" dirty="0"/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2"/>
          </p:nvPr>
        </p:nvSpPr>
        <p:spPr>
          <a:xfrm>
            <a:off x="7834078" y="24992"/>
            <a:ext cx="1235055" cy="258854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bg2">
                    <a:lumMod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>
              <a:defRPr/>
            </a:pPr>
            <a:fld id="{1B492441-0EAF-483D-8500-C54EB8F6570A}" type="datetime1">
              <a:rPr lang="nl-BE" smtClean="0"/>
              <a:pPr>
                <a:defRPr/>
              </a:pPr>
              <a:t>29/01/2015</a:t>
            </a:fld>
            <a:endParaRPr lang="nl-BE" dirty="0"/>
          </a:p>
        </p:txBody>
      </p:sp>
      <p:sp>
        <p:nvSpPr>
          <p:cNvPr id="9" name="Rectangle 16"/>
          <p:cNvSpPr txBox="1">
            <a:spLocks noChangeArrowheads="1"/>
          </p:cNvSpPr>
          <p:nvPr userDrawn="1"/>
        </p:nvSpPr>
        <p:spPr>
          <a:xfrm>
            <a:off x="3803648" y="6456308"/>
            <a:ext cx="1543792" cy="325148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bg2">
                    <a:lumMod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C795D34B-0000-4401-9708-96760D6E4A55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38689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42" y="467833"/>
            <a:ext cx="8579821" cy="50080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5815" y="1148317"/>
            <a:ext cx="8573386" cy="5092126"/>
          </a:xfrm>
        </p:spPr>
        <p:txBody>
          <a:bodyPr/>
          <a:lstStyle>
            <a:lvl1pPr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>
              <a:defRPr sz="1600"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>
              <a:defRPr sz="1400"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 dirty="0"/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2"/>
          </p:nvPr>
        </p:nvSpPr>
        <p:spPr>
          <a:xfrm>
            <a:off x="7834078" y="24992"/>
            <a:ext cx="1235055" cy="258854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bg2">
                    <a:lumMod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>
              <a:defRPr/>
            </a:pPr>
            <a:fld id="{1B492441-0EAF-483D-8500-C54EB8F6570A}" type="datetime1">
              <a:rPr lang="nl-BE" smtClean="0"/>
              <a:pPr>
                <a:defRPr/>
              </a:pPr>
              <a:t>29/01/2015</a:t>
            </a:fld>
            <a:endParaRPr lang="nl-BE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3800104" y="6455849"/>
            <a:ext cx="1543792" cy="325148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>
              <a:defRPr/>
            </a:pPr>
            <a:fld id="{C795D34B-0000-4401-9708-96760D6E4A55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 bwMode="auto">
          <a:xfrm flipH="1">
            <a:off x="391886" y="1054833"/>
            <a:ext cx="8395854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007DC3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40918036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6951" y="541339"/>
            <a:ext cx="6602413" cy="71437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538499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381000"/>
            <a:ext cx="6248400" cy="990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4343400" y="6248400"/>
            <a:ext cx="990600" cy="381000"/>
          </a:xfrm>
        </p:spPr>
        <p:txBody>
          <a:bodyPr/>
          <a:lstStyle>
            <a:lvl1pPr>
              <a:defRPr/>
            </a:lvl1pPr>
          </a:lstStyle>
          <a:p>
            <a:fld id="{3056709B-7C04-498F-A9A9-1CC14166730F}" type="slidenum">
              <a:rPr lang="en-US" altLang="nl-BE"/>
              <a:pPr/>
              <a:t>‹#›</a:t>
            </a:fld>
            <a:endParaRPr lang="en-US" altLang="nl-BE"/>
          </a:p>
        </p:txBody>
      </p:sp>
    </p:spTree>
    <p:extLst>
      <p:ext uri="{BB962C8B-B14F-4D97-AF65-F5344CB8AC3E}">
        <p14:creationId xmlns:p14="http://schemas.microsoft.com/office/powerpoint/2010/main" val="4257283382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>
          <a:xfrm>
            <a:off x="7834078" y="24992"/>
            <a:ext cx="1235055" cy="258854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bg2">
                    <a:lumMod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>
              <a:defRPr/>
            </a:pPr>
            <a:fld id="{1B492441-0EAF-483D-8500-C54EB8F6570A}" type="datetime1">
              <a:rPr lang="nl-BE" smtClean="0"/>
              <a:pPr>
                <a:defRPr/>
              </a:pPr>
              <a:t>29/01/2015</a:t>
            </a:fld>
            <a:endParaRPr lang="nl-BE" dirty="0"/>
          </a:p>
        </p:txBody>
      </p:sp>
      <p:sp>
        <p:nvSpPr>
          <p:cNvPr id="3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3800104" y="6455849"/>
            <a:ext cx="1543792" cy="325148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>
              <a:defRPr/>
            </a:pPr>
            <a:fld id="{C795D34B-0000-4401-9708-96760D6E4A55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548883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0E80D8-8B36-414E-8529-A73A66103D1D}" type="slidenum">
              <a:rPr lang="en-US" altLang="nl-BE"/>
              <a:pPr/>
              <a:t>‹#›</a:t>
            </a:fld>
            <a:endParaRPr lang="en-US" altLang="nl-BE"/>
          </a:p>
        </p:txBody>
      </p:sp>
    </p:spTree>
    <p:extLst>
      <p:ext uri="{BB962C8B-B14F-4D97-AF65-F5344CB8AC3E}">
        <p14:creationId xmlns:p14="http://schemas.microsoft.com/office/powerpoint/2010/main" val="4154683408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11350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O:\DOKUMENT\Diensten\COM\MPR\mpr\Corporate_design\SCKCEN\60jaar SCK•CEN\huisstijl\elements\balk60yonder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36425"/>
            <a:ext cx="91440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8406" y="541338"/>
            <a:ext cx="8580957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37152" tIns="37152" rIns="37152" bIns="37152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76446" y="1443841"/>
            <a:ext cx="8562753" cy="478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3219" tIns="41610" rIns="83219" bIns="4161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0"/>
            <a:endParaRPr lang="en-US" dirty="0" smtClean="0"/>
          </a:p>
        </p:txBody>
      </p:sp>
      <p:pic>
        <p:nvPicPr>
          <p:cNvPr id="6" name="Picture 2" descr="O:\DOKUMENT\Diensten\COM\MPR\mpr\Corporate_design\SCKCEN\60jaar SCK•CEN\huisstijl\elements\balk_60y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258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Date Placeholder 1"/>
          <p:cNvSpPr>
            <a:spLocks noGrp="1"/>
          </p:cNvSpPr>
          <p:nvPr>
            <p:ph type="dt" sz="half" idx="2"/>
          </p:nvPr>
        </p:nvSpPr>
        <p:spPr>
          <a:xfrm>
            <a:off x="7834078" y="24992"/>
            <a:ext cx="1235055" cy="258854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bg2">
                    <a:lumMod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>
              <a:defRPr/>
            </a:pPr>
            <a:fld id="{1B492441-0EAF-483D-8500-C54EB8F6570A}" type="datetime1">
              <a:rPr lang="nl-BE" smtClean="0"/>
              <a:pPr>
                <a:defRPr/>
              </a:pPr>
              <a:t>29/01/2015</a:t>
            </a:fld>
            <a:endParaRPr lang="nl-BE" dirty="0"/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3800104" y="6455849"/>
            <a:ext cx="1543792" cy="325148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>
              <a:defRPr/>
            </a:pPr>
            <a:fld id="{C795D34B-0000-4401-9708-96760D6E4A55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pic>
        <p:nvPicPr>
          <p:cNvPr id="12" name="Picture 3" descr="O:\DOKUMENT\Diensten\COM\MPR\mpr\Corporate_design\SCKCEN\60jaar SCK•CEN\huisstijl\elements\balk60yonder.pn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690" b="50167"/>
          <a:stretch/>
        </p:blipFill>
        <p:spPr bwMode="auto">
          <a:xfrm>
            <a:off x="7067550" y="6437189"/>
            <a:ext cx="1703672" cy="227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7861300" y="6453076"/>
            <a:ext cx="110490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7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Copyright © 2015 </a:t>
            </a:r>
            <a:r>
              <a:rPr lang="en-GB" sz="7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SCK•CEN</a:t>
            </a:r>
            <a:endParaRPr lang="en-GB" sz="7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25744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6" r:id="rId5"/>
    <p:sldLayoutId id="2147483757" r:id="rId6"/>
    <p:sldLayoutId id="2147483758" r:id="rId7"/>
  </p:sldLayoutIdLst>
  <p:transition/>
  <p:timing>
    <p:tnLst>
      <p:par>
        <p:cTn id="1" dur="indefinite" restart="never" nodeType="tmRoot"/>
      </p:par>
    </p:tnLst>
  </p:timing>
  <p:hf sldNum="0" hdr="0" dt="0"/>
  <p:txStyles>
    <p:titleStyle>
      <a:lvl1pPr algn="r" defTabSz="685800" rtl="0" eaLnBrk="1" fontAlgn="base" hangingPunct="1">
        <a:lnSpc>
          <a:spcPct val="80000"/>
        </a:lnSpc>
        <a:spcBef>
          <a:spcPct val="0"/>
        </a:spcBef>
        <a:spcAft>
          <a:spcPct val="0"/>
        </a:spcAft>
        <a:tabLst>
          <a:tab pos="6173788" algn="l"/>
        </a:tabLst>
        <a:defRPr sz="2600" b="0">
          <a:solidFill>
            <a:srgbClr val="007DC3"/>
          </a:solidFill>
          <a:latin typeface="Segoe UI" pitchFamily="34" charset="0"/>
          <a:ea typeface="Segoe UI" pitchFamily="34" charset="0"/>
          <a:cs typeface="Segoe UI" pitchFamily="34" charset="0"/>
        </a:defRPr>
      </a:lvl1pPr>
      <a:lvl2pPr algn="r" defTabSz="685800" rtl="0" eaLnBrk="1" fontAlgn="base" hangingPunct="1">
        <a:lnSpc>
          <a:spcPct val="80000"/>
        </a:lnSpc>
        <a:spcBef>
          <a:spcPct val="0"/>
        </a:spcBef>
        <a:spcAft>
          <a:spcPct val="0"/>
        </a:spcAft>
        <a:tabLst>
          <a:tab pos="6173788" algn="l"/>
        </a:tabLst>
        <a:defRPr sz="2600">
          <a:solidFill>
            <a:schemeClr val="accent1"/>
          </a:solidFill>
          <a:latin typeface="Arial" charset="0"/>
        </a:defRPr>
      </a:lvl2pPr>
      <a:lvl3pPr algn="r" defTabSz="685800" rtl="0" eaLnBrk="1" fontAlgn="base" hangingPunct="1">
        <a:lnSpc>
          <a:spcPct val="80000"/>
        </a:lnSpc>
        <a:spcBef>
          <a:spcPct val="0"/>
        </a:spcBef>
        <a:spcAft>
          <a:spcPct val="0"/>
        </a:spcAft>
        <a:tabLst>
          <a:tab pos="6173788" algn="l"/>
        </a:tabLst>
        <a:defRPr sz="2600">
          <a:solidFill>
            <a:schemeClr val="accent1"/>
          </a:solidFill>
          <a:latin typeface="Arial" charset="0"/>
        </a:defRPr>
      </a:lvl3pPr>
      <a:lvl4pPr algn="r" defTabSz="685800" rtl="0" eaLnBrk="1" fontAlgn="base" hangingPunct="1">
        <a:lnSpc>
          <a:spcPct val="80000"/>
        </a:lnSpc>
        <a:spcBef>
          <a:spcPct val="0"/>
        </a:spcBef>
        <a:spcAft>
          <a:spcPct val="0"/>
        </a:spcAft>
        <a:tabLst>
          <a:tab pos="6173788" algn="l"/>
        </a:tabLst>
        <a:defRPr sz="2600">
          <a:solidFill>
            <a:schemeClr val="accent1"/>
          </a:solidFill>
          <a:latin typeface="Arial" charset="0"/>
        </a:defRPr>
      </a:lvl4pPr>
      <a:lvl5pPr algn="r" defTabSz="685800" rtl="0" eaLnBrk="1" fontAlgn="base" hangingPunct="1">
        <a:lnSpc>
          <a:spcPct val="80000"/>
        </a:lnSpc>
        <a:spcBef>
          <a:spcPct val="0"/>
        </a:spcBef>
        <a:spcAft>
          <a:spcPct val="0"/>
        </a:spcAft>
        <a:tabLst>
          <a:tab pos="6173788" algn="l"/>
        </a:tabLst>
        <a:defRPr sz="2600">
          <a:solidFill>
            <a:schemeClr val="accent1"/>
          </a:solidFill>
          <a:latin typeface="Arial" charset="0"/>
        </a:defRPr>
      </a:lvl5pPr>
      <a:lvl6pPr marL="457200" algn="r" defTabSz="685800" rtl="0" eaLnBrk="1" fontAlgn="base" hangingPunct="1">
        <a:lnSpc>
          <a:spcPct val="80000"/>
        </a:lnSpc>
        <a:spcBef>
          <a:spcPct val="0"/>
        </a:spcBef>
        <a:spcAft>
          <a:spcPct val="0"/>
        </a:spcAft>
        <a:tabLst>
          <a:tab pos="6173788" algn="l"/>
        </a:tabLst>
        <a:defRPr sz="2600">
          <a:solidFill>
            <a:schemeClr val="accent1"/>
          </a:solidFill>
          <a:latin typeface="Arial" charset="0"/>
        </a:defRPr>
      </a:lvl6pPr>
      <a:lvl7pPr marL="914400" algn="r" defTabSz="685800" rtl="0" eaLnBrk="1" fontAlgn="base" hangingPunct="1">
        <a:lnSpc>
          <a:spcPct val="80000"/>
        </a:lnSpc>
        <a:spcBef>
          <a:spcPct val="0"/>
        </a:spcBef>
        <a:spcAft>
          <a:spcPct val="0"/>
        </a:spcAft>
        <a:tabLst>
          <a:tab pos="6173788" algn="l"/>
        </a:tabLst>
        <a:defRPr sz="2600">
          <a:solidFill>
            <a:schemeClr val="accent1"/>
          </a:solidFill>
          <a:latin typeface="Arial" charset="0"/>
        </a:defRPr>
      </a:lvl7pPr>
      <a:lvl8pPr marL="1371600" algn="r" defTabSz="685800" rtl="0" eaLnBrk="1" fontAlgn="base" hangingPunct="1">
        <a:lnSpc>
          <a:spcPct val="80000"/>
        </a:lnSpc>
        <a:spcBef>
          <a:spcPct val="0"/>
        </a:spcBef>
        <a:spcAft>
          <a:spcPct val="0"/>
        </a:spcAft>
        <a:tabLst>
          <a:tab pos="6173788" algn="l"/>
        </a:tabLst>
        <a:defRPr sz="2600">
          <a:solidFill>
            <a:schemeClr val="accent1"/>
          </a:solidFill>
          <a:latin typeface="Arial" charset="0"/>
        </a:defRPr>
      </a:lvl8pPr>
      <a:lvl9pPr marL="1828800" algn="r" defTabSz="685800" rtl="0" eaLnBrk="1" fontAlgn="base" hangingPunct="1">
        <a:lnSpc>
          <a:spcPct val="80000"/>
        </a:lnSpc>
        <a:spcBef>
          <a:spcPct val="0"/>
        </a:spcBef>
        <a:spcAft>
          <a:spcPct val="0"/>
        </a:spcAft>
        <a:tabLst>
          <a:tab pos="6173788" algn="l"/>
        </a:tabLst>
        <a:defRPr sz="2600">
          <a:solidFill>
            <a:schemeClr val="accent1"/>
          </a:solidFill>
          <a:latin typeface="Arial" charset="0"/>
        </a:defRPr>
      </a:lvl9pPr>
    </p:titleStyle>
    <p:bodyStyle>
      <a:lvl1pPr marL="309563" indent="-309563" algn="l" defTabSz="685800" rtl="0" eaLnBrk="1" fontAlgn="base" hangingPunct="1">
        <a:spcBef>
          <a:spcPct val="20000"/>
        </a:spcBef>
        <a:spcAft>
          <a:spcPct val="0"/>
        </a:spcAft>
        <a:buClr>
          <a:srgbClr val="007DC3"/>
        </a:buClr>
        <a:buSzPct val="100000"/>
        <a:buFont typeface="Wingdings" pitchFamily="2" charset="2"/>
        <a:buChar char="l"/>
        <a:defRPr sz="2200">
          <a:solidFill>
            <a:schemeClr val="tx1"/>
          </a:solidFill>
          <a:latin typeface="Segoe UI" pitchFamily="34" charset="0"/>
          <a:ea typeface="Segoe UI" pitchFamily="34" charset="0"/>
          <a:cs typeface="Segoe UI" pitchFamily="34" charset="0"/>
        </a:defRPr>
      </a:lvl1pPr>
      <a:lvl2pPr marL="666750" indent="-244475" algn="l" defTabSz="685800" rtl="0" eaLnBrk="1" fontAlgn="base" hangingPunct="1">
        <a:spcBef>
          <a:spcPct val="20000"/>
        </a:spcBef>
        <a:spcAft>
          <a:spcPct val="0"/>
        </a:spcAft>
        <a:buClr>
          <a:srgbClr val="11AAFF"/>
        </a:buClr>
        <a:buSzPct val="100000"/>
        <a:buFont typeface="Wingdings" pitchFamily="2" charset="2"/>
        <a:buChar char="l"/>
        <a:defRPr sz="2000">
          <a:solidFill>
            <a:schemeClr val="tx1"/>
          </a:solidFill>
          <a:latin typeface="Segoe UI" pitchFamily="34" charset="0"/>
          <a:ea typeface="Segoe UI" pitchFamily="34" charset="0"/>
          <a:cs typeface="Segoe UI" pitchFamily="34" charset="0"/>
        </a:defRPr>
      </a:lvl2pPr>
      <a:lvl3pPr marL="1028700" indent="-206375" algn="l" defTabSz="685800" rtl="0" eaLnBrk="1" fontAlgn="base" hangingPunct="1">
        <a:spcBef>
          <a:spcPct val="20000"/>
        </a:spcBef>
        <a:spcAft>
          <a:spcPct val="0"/>
        </a:spcAft>
        <a:buClr>
          <a:srgbClr val="8FD7FF"/>
        </a:buClr>
        <a:buSzPct val="100000"/>
        <a:buFont typeface="Wingdings" pitchFamily="2" charset="2"/>
        <a:buChar char="l"/>
        <a:defRPr>
          <a:solidFill>
            <a:schemeClr val="tx1"/>
          </a:solidFill>
          <a:latin typeface="Segoe UI" pitchFamily="34" charset="0"/>
          <a:ea typeface="Segoe UI" pitchFamily="34" charset="0"/>
          <a:cs typeface="Segoe UI" pitchFamily="34" charset="0"/>
        </a:defRPr>
      </a:lvl3pPr>
      <a:lvl4pPr marL="1439863" indent="-204788" algn="l" defTabSz="685800" rtl="0" eaLnBrk="1" fontAlgn="base" hangingPunct="1">
        <a:spcBef>
          <a:spcPct val="20000"/>
        </a:spcBef>
        <a:spcAft>
          <a:spcPct val="0"/>
        </a:spcAft>
        <a:buChar char="–"/>
        <a:defRPr sz="1900">
          <a:solidFill>
            <a:schemeClr val="tx1"/>
          </a:solidFill>
          <a:latin typeface="Times New Roman" pitchFamily="18" charset="0"/>
        </a:defRPr>
      </a:lvl4pPr>
      <a:lvl5pPr marL="1852613" indent="-206375" algn="l" defTabSz="685800" rtl="0" eaLnBrk="1" fontAlgn="base" hangingPunct="1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Times New Roman" pitchFamily="18" charset="0"/>
        </a:defRPr>
      </a:lvl5pPr>
      <a:lvl6pPr marL="2309813" indent="-206375" algn="l" defTabSz="685800" rtl="0" eaLnBrk="1" fontAlgn="base" hangingPunct="1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Times New Roman" pitchFamily="18" charset="0"/>
        </a:defRPr>
      </a:lvl6pPr>
      <a:lvl7pPr marL="2767013" indent="-206375" algn="l" defTabSz="685800" rtl="0" eaLnBrk="1" fontAlgn="base" hangingPunct="1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Times New Roman" pitchFamily="18" charset="0"/>
        </a:defRPr>
      </a:lvl7pPr>
      <a:lvl8pPr marL="3224213" indent="-206375" algn="l" defTabSz="685800" rtl="0" eaLnBrk="1" fontAlgn="base" hangingPunct="1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Times New Roman" pitchFamily="18" charset="0"/>
        </a:defRPr>
      </a:lvl8pPr>
      <a:lvl9pPr marL="3681413" indent="-206375" algn="l" defTabSz="685800" rtl="0" eaLnBrk="1" fontAlgn="base" hangingPunct="1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Times New Roman" pitchFamily="18" charset="0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haitabde@sckcen.b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hblowfie\My%20Documents\NTD-Silicon%20Presentations\Movie%20principle%20sidonie%20(light%20blue%20background).avi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6.png"/><Relationship Id="rId4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emf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emf"/><Relationship Id="rId5" Type="http://schemas.openxmlformats.org/officeDocument/2006/relationships/image" Target="../media/image19.emf"/><Relationship Id="rId4" Type="http://schemas.openxmlformats.org/officeDocument/2006/relationships/image" Target="../media/image18.emf"/><Relationship Id="rId9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hyperlink" Target="file:///D:\MYRRHA\Images&amp;Figures\MYRRHA_DV-4.avi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haitabde\Videos\myr010000_Old.mov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9.jpe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12" Type="http://schemas.openxmlformats.org/officeDocument/2006/relationships/image" Target="../media/image58.jpg"/><Relationship Id="rId17" Type="http://schemas.openxmlformats.org/officeDocument/2006/relationships/image" Target="../media/image63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6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11" Type="http://schemas.openxmlformats.org/officeDocument/2006/relationships/image" Target="../media/image57.png"/><Relationship Id="rId5" Type="http://schemas.openxmlformats.org/officeDocument/2006/relationships/image" Target="../media/image51.png"/><Relationship Id="rId15" Type="http://schemas.openxmlformats.org/officeDocument/2006/relationships/image" Target="../media/image61.jpg"/><Relationship Id="rId10" Type="http://schemas.openxmlformats.org/officeDocument/2006/relationships/image" Target="../media/image56.png"/><Relationship Id="rId4" Type="http://schemas.openxmlformats.org/officeDocument/2006/relationships/image" Target="../media/image50.jpg"/><Relationship Id="rId9" Type="http://schemas.openxmlformats.org/officeDocument/2006/relationships/image" Target="../media/image55.png"/><Relationship Id="rId14" Type="http://schemas.openxmlformats.org/officeDocument/2006/relationships/image" Target="../media/image60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6747" y="1301269"/>
            <a:ext cx="7873340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ctr" hangingPunct="1"/>
            <a:r>
              <a:rPr lang="en-US" sz="3200" i="1" dirty="0">
                <a:latin typeface="Arial" panose="020B0604020202020204" pitchFamily="34" charset="0"/>
                <a:cs typeface="Arial" panose="020B0604020202020204" pitchFamily="34" charset="0"/>
              </a:rPr>
              <a:t>Nuclear Fission Research infrastructure needs and access schemes in Belgium</a:t>
            </a:r>
            <a:endParaRPr lang="nl-BE" sz="3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ctr"/>
            <a:endParaRPr lang="nl-BE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ctr"/>
            <a:r>
              <a:rPr lang="nl-BE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Hamid</a:t>
            </a:r>
            <a:r>
              <a:rPr lang="nl-BE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BE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AÏT</a:t>
            </a:r>
            <a:r>
              <a:rPr lang="nl-BE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BE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ABDERRAHIM</a:t>
            </a: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ctr"/>
            <a:r>
              <a:rPr lang="fr-FR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Deputy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Director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-General</a:t>
            </a: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fontAlgn="ctr" hangingPunct="1"/>
            <a:endParaRPr lang="fr-FR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fontAlgn="ctr" hangingPunct="1"/>
            <a:r>
              <a:rPr lang="fr-FR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haitabde@sckcen.be</a:t>
            </a:r>
            <a:endParaRPr lang="fr-FR" sz="1800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fontAlgn="ctr" hangingPunct="1"/>
            <a:endParaRPr lang="fr-FR" sz="18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fontAlgn="ctr" hangingPunct="1"/>
            <a:endParaRPr lang="fr-FR" sz="1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nl-BE" sz="1600" dirty="0">
                <a:latin typeface="Arial" panose="020B0604020202020204" pitchFamily="34" charset="0"/>
                <a:cs typeface="Arial" panose="020B0604020202020204" pitchFamily="34" charset="0"/>
              </a:rPr>
              <a:t>Forum on </a:t>
            </a:r>
            <a:r>
              <a:rPr lang="nl-B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access </a:t>
            </a:r>
            <a:r>
              <a:rPr lang="nl-BE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nl-B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BE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existing</a:t>
            </a:r>
            <a:r>
              <a:rPr lang="nl-B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EU </a:t>
            </a:r>
            <a:r>
              <a:rPr lang="nl-BE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nuclear</a:t>
            </a:r>
            <a:r>
              <a:rPr lang="nl-B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BE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fission</a:t>
            </a:r>
            <a:r>
              <a:rPr lang="nl-B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research </a:t>
            </a:r>
            <a:r>
              <a:rPr lang="nl-BE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infrastructure</a:t>
            </a:r>
            <a:endParaRPr lang="nl-BE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nl-BE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January</a:t>
            </a:r>
            <a:r>
              <a:rPr lang="nl-BE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29, 2015, Brussels (BE)</a:t>
            </a:r>
            <a:endParaRPr lang="fr-FR" sz="1800" dirty="0" smtClean="0">
              <a:solidFill>
                <a:schemeClr val="tx1">
                  <a:lumMod val="75000"/>
                  <a:lumOff val="25000"/>
                </a:schemeClr>
              </a:solidFill>
              <a:latin typeface="Segoe UI Light" pitchFamily="34" charset="0"/>
            </a:endParaRPr>
          </a:p>
        </p:txBody>
      </p:sp>
      <p:pic>
        <p:nvPicPr>
          <p:cNvPr id="9" name="Picture 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9801" y="5035120"/>
            <a:ext cx="2064398" cy="12882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167595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z="2400" dirty="0" smtClean="0"/>
              <a:t>BR2 production of </a:t>
            </a:r>
            <a:r>
              <a:rPr lang="fr-FR" sz="2400" dirty="0" err="1" smtClean="0"/>
              <a:t>Radioisotopes</a:t>
            </a:r>
            <a:endParaRPr lang="fr-FR" sz="2400" dirty="0" smtClean="0"/>
          </a:p>
        </p:txBody>
      </p:sp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>
          <a:xfrm>
            <a:off x="2241551" y="1752601"/>
            <a:ext cx="6832111" cy="4784725"/>
          </a:xfrm>
        </p:spPr>
        <p:txBody>
          <a:bodyPr/>
          <a:lstStyle/>
          <a:p>
            <a:r>
              <a:rPr lang="en-GB" b="1" dirty="0" smtClean="0"/>
              <a:t>Application of RI</a:t>
            </a:r>
          </a:p>
          <a:p>
            <a:pPr lvl="2"/>
            <a:r>
              <a:rPr lang="en-GB" dirty="0" smtClean="0"/>
              <a:t>Nuclear medicine (diagnostics and therapy …); 30-</a:t>
            </a:r>
            <a:r>
              <a:rPr lang="en-GB" dirty="0" err="1" smtClean="0"/>
              <a:t>40M</a:t>
            </a:r>
            <a:r>
              <a:rPr lang="en-GB" dirty="0" smtClean="0"/>
              <a:t> procedures annually worldwide</a:t>
            </a:r>
          </a:p>
          <a:p>
            <a:pPr lvl="2"/>
            <a:r>
              <a:rPr lang="en-GB" dirty="0" smtClean="0"/>
              <a:t>Industry (radiography, sterilisation, measurements, …)</a:t>
            </a:r>
          </a:p>
          <a:p>
            <a:pPr lvl="2"/>
            <a:r>
              <a:rPr lang="en-GB" dirty="0" smtClean="0"/>
              <a:t>Fundamental research (biology, chemistry, pharmacy…)</a:t>
            </a:r>
          </a:p>
          <a:p>
            <a:pPr lvl="2"/>
            <a:endParaRPr lang="en-GB" dirty="0" smtClean="0"/>
          </a:p>
          <a:p>
            <a:r>
              <a:rPr lang="en-GB" b="1" dirty="0" err="1" smtClean="0"/>
              <a:t>BR2</a:t>
            </a:r>
            <a:r>
              <a:rPr lang="en-GB" b="1" dirty="0" smtClean="0"/>
              <a:t> is qualified to supply following isotopes:</a:t>
            </a:r>
            <a:endParaRPr lang="en-GB" b="1" dirty="0" smtClean="0">
              <a:sym typeface="Symbol" pitchFamily="18" charset="2"/>
            </a:endParaRPr>
          </a:p>
          <a:p>
            <a:pPr lvl="2"/>
            <a:r>
              <a:rPr lang="en-GB" baseline="30000" dirty="0" err="1" smtClean="0">
                <a:sym typeface="Symbol" pitchFamily="18" charset="2"/>
              </a:rPr>
              <a:t>99</a:t>
            </a:r>
            <a:r>
              <a:rPr lang="en-GB" dirty="0" err="1" smtClean="0">
                <a:sym typeface="Symbol" pitchFamily="18" charset="2"/>
              </a:rPr>
              <a:t>Mo</a:t>
            </a:r>
            <a:r>
              <a:rPr lang="en-GB" dirty="0" smtClean="0">
                <a:sym typeface="Symbol" pitchFamily="18" charset="2"/>
              </a:rPr>
              <a:t> (</a:t>
            </a:r>
            <a:r>
              <a:rPr lang="en-GB" baseline="30000" dirty="0" err="1" smtClean="0">
                <a:sym typeface="Symbol" pitchFamily="18" charset="2"/>
              </a:rPr>
              <a:t>99m</a:t>
            </a:r>
            <a:r>
              <a:rPr lang="en-GB" dirty="0" err="1" smtClean="0">
                <a:sym typeface="Symbol" pitchFamily="18" charset="2"/>
              </a:rPr>
              <a:t>Tc</a:t>
            </a:r>
            <a:r>
              <a:rPr lang="en-GB" dirty="0" smtClean="0">
                <a:sym typeface="Symbol" pitchFamily="18" charset="2"/>
              </a:rPr>
              <a:t>), </a:t>
            </a:r>
            <a:r>
              <a:rPr lang="en-GB" baseline="30000" dirty="0" err="1" smtClean="0">
                <a:sym typeface="Symbol" pitchFamily="18" charset="2"/>
              </a:rPr>
              <a:t>131</a:t>
            </a:r>
            <a:r>
              <a:rPr lang="en-GB" dirty="0" err="1" smtClean="0">
                <a:sym typeface="Symbol" pitchFamily="18" charset="2"/>
              </a:rPr>
              <a:t>I</a:t>
            </a:r>
            <a:r>
              <a:rPr lang="en-GB" dirty="0" smtClean="0">
                <a:sym typeface="Symbol" pitchFamily="18" charset="2"/>
              </a:rPr>
              <a:t>, </a:t>
            </a:r>
            <a:r>
              <a:rPr lang="en-GB" baseline="30000" dirty="0" err="1" smtClean="0">
                <a:sym typeface="Symbol" pitchFamily="18" charset="2"/>
              </a:rPr>
              <a:t>133</a:t>
            </a:r>
            <a:r>
              <a:rPr lang="en-GB" dirty="0" err="1" smtClean="0">
                <a:sym typeface="Symbol" pitchFamily="18" charset="2"/>
              </a:rPr>
              <a:t>Xe</a:t>
            </a:r>
            <a:r>
              <a:rPr lang="en-GB" dirty="0" smtClean="0">
                <a:sym typeface="Symbol" pitchFamily="18" charset="2"/>
              </a:rPr>
              <a:t>, </a:t>
            </a:r>
            <a:r>
              <a:rPr lang="en-GB" baseline="30000" dirty="0" err="1" smtClean="0">
                <a:sym typeface="Symbol" pitchFamily="18" charset="2"/>
              </a:rPr>
              <a:t>192</a:t>
            </a:r>
            <a:r>
              <a:rPr lang="en-GB" dirty="0" err="1" smtClean="0">
                <a:sym typeface="Symbol" pitchFamily="18" charset="2"/>
              </a:rPr>
              <a:t>Ir</a:t>
            </a:r>
            <a:r>
              <a:rPr lang="en-GB" dirty="0" smtClean="0">
                <a:sym typeface="Symbol" pitchFamily="18" charset="2"/>
              </a:rPr>
              <a:t>, </a:t>
            </a:r>
            <a:r>
              <a:rPr lang="en-GB" baseline="30000" dirty="0" err="1" smtClean="0">
                <a:sym typeface="Symbol" pitchFamily="18" charset="2"/>
              </a:rPr>
              <a:t>186</a:t>
            </a:r>
            <a:r>
              <a:rPr lang="en-GB" dirty="0" err="1" smtClean="0">
                <a:sym typeface="Symbol" pitchFamily="18" charset="2"/>
              </a:rPr>
              <a:t>Re</a:t>
            </a:r>
            <a:r>
              <a:rPr lang="en-GB" dirty="0" smtClean="0">
                <a:sym typeface="Symbol" pitchFamily="18" charset="2"/>
              </a:rPr>
              <a:t>, </a:t>
            </a:r>
            <a:r>
              <a:rPr lang="en-GB" baseline="30000" dirty="0" err="1" smtClean="0">
                <a:sym typeface="Symbol" pitchFamily="18" charset="2"/>
              </a:rPr>
              <a:t>153</a:t>
            </a:r>
            <a:r>
              <a:rPr lang="en-GB" dirty="0" err="1" smtClean="0">
                <a:sym typeface="Symbol" pitchFamily="18" charset="2"/>
              </a:rPr>
              <a:t>Sm</a:t>
            </a:r>
            <a:r>
              <a:rPr lang="en-GB" dirty="0" smtClean="0">
                <a:sym typeface="Symbol" pitchFamily="18" charset="2"/>
              </a:rPr>
              <a:t>, </a:t>
            </a:r>
            <a:r>
              <a:rPr lang="en-GB" baseline="30000" dirty="0" err="1" smtClean="0">
                <a:sym typeface="Symbol" pitchFamily="18" charset="2"/>
              </a:rPr>
              <a:t>90</a:t>
            </a:r>
            <a:r>
              <a:rPr lang="en-GB" dirty="0" err="1" smtClean="0">
                <a:sym typeface="Symbol" pitchFamily="18" charset="2"/>
              </a:rPr>
              <a:t>Y</a:t>
            </a:r>
            <a:r>
              <a:rPr lang="en-GB" dirty="0" smtClean="0">
                <a:sym typeface="Symbol" pitchFamily="18" charset="2"/>
              </a:rPr>
              <a:t>, </a:t>
            </a:r>
            <a:r>
              <a:rPr lang="en-GB" baseline="30000" dirty="0" err="1" smtClean="0">
                <a:sym typeface="Symbol" pitchFamily="18" charset="2"/>
              </a:rPr>
              <a:t>32</a:t>
            </a:r>
            <a:r>
              <a:rPr lang="en-GB" dirty="0" err="1" smtClean="0">
                <a:sym typeface="Symbol" pitchFamily="18" charset="2"/>
              </a:rPr>
              <a:t>P</a:t>
            </a:r>
            <a:r>
              <a:rPr lang="en-GB" dirty="0" smtClean="0">
                <a:sym typeface="Symbol" pitchFamily="18" charset="2"/>
              </a:rPr>
              <a:t>, </a:t>
            </a:r>
            <a:r>
              <a:rPr lang="en-GB" baseline="30000" dirty="0" err="1" smtClean="0">
                <a:sym typeface="Symbol" pitchFamily="18" charset="2"/>
              </a:rPr>
              <a:t>203</a:t>
            </a:r>
            <a:r>
              <a:rPr lang="en-GB" dirty="0" err="1" smtClean="0">
                <a:sym typeface="Symbol" pitchFamily="18" charset="2"/>
              </a:rPr>
              <a:t>Hg</a:t>
            </a:r>
            <a:r>
              <a:rPr lang="en-GB" dirty="0" smtClean="0">
                <a:sym typeface="Symbol" pitchFamily="18" charset="2"/>
              </a:rPr>
              <a:t>, </a:t>
            </a:r>
            <a:r>
              <a:rPr lang="en-GB" baseline="30000" dirty="0" err="1" smtClean="0">
                <a:sym typeface="Symbol" pitchFamily="18" charset="2"/>
              </a:rPr>
              <a:t>188</a:t>
            </a:r>
            <a:r>
              <a:rPr lang="en-GB" dirty="0" err="1" smtClean="0">
                <a:sym typeface="Symbol" pitchFamily="18" charset="2"/>
              </a:rPr>
              <a:t>W</a:t>
            </a:r>
            <a:r>
              <a:rPr lang="en-GB" dirty="0" smtClean="0">
                <a:sym typeface="Symbol" pitchFamily="18" charset="2"/>
              </a:rPr>
              <a:t> (</a:t>
            </a:r>
            <a:r>
              <a:rPr lang="en-GB" baseline="30000" dirty="0" err="1" smtClean="0">
                <a:sym typeface="Symbol" pitchFamily="18" charset="2"/>
              </a:rPr>
              <a:t>188</a:t>
            </a:r>
            <a:r>
              <a:rPr lang="en-GB" dirty="0" err="1" smtClean="0">
                <a:sym typeface="Symbol" pitchFamily="18" charset="2"/>
              </a:rPr>
              <a:t>Re</a:t>
            </a:r>
            <a:r>
              <a:rPr lang="en-GB" dirty="0" smtClean="0">
                <a:sym typeface="Symbol" pitchFamily="18" charset="2"/>
              </a:rPr>
              <a:t>), </a:t>
            </a:r>
            <a:r>
              <a:rPr lang="en-GB" baseline="30000" dirty="0" err="1" smtClean="0">
                <a:sym typeface="Symbol" pitchFamily="18" charset="2"/>
              </a:rPr>
              <a:t>82</a:t>
            </a:r>
            <a:r>
              <a:rPr lang="en-GB" dirty="0" err="1" smtClean="0">
                <a:sym typeface="Symbol" pitchFamily="18" charset="2"/>
              </a:rPr>
              <a:t>Br</a:t>
            </a:r>
            <a:r>
              <a:rPr lang="en-GB" dirty="0" smtClean="0">
                <a:sym typeface="Symbol" pitchFamily="18" charset="2"/>
              </a:rPr>
              <a:t>, </a:t>
            </a:r>
            <a:r>
              <a:rPr lang="en-GB" baseline="30000" dirty="0" err="1" smtClean="0">
                <a:sym typeface="Symbol" pitchFamily="18" charset="2"/>
              </a:rPr>
              <a:t>41</a:t>
            </a:r>
            <a:r>
              <a:rPr lang="en-GB" dirty="0" err="1" smtClean="0">
                <a:sym typeface="Symbol" pitchFamily="18" charset="2"/>
              </a:rPr>
              <a:t>Ar</a:t>
            </a:r>
            <a:r>
              <a:rPr lang="en-GB" dirty="0" smtClean="0">
                <a:sym typeface="Symbol" pitchFamily="18" charset="2"/>
              </a:rPr>
              <a:t>, </a:t>
            </a:r>
            <a:r>
              <a:rPr lang="en-GB" baseline="30000" dirty="0" err="1" smtClean="0">
                <a:sym typeface="Symbol" pitchFamily="18" charset="2"/>
              </a:rPr>
              <a:t>125</a:t>
            </a:r>
            <a:r>
              <a:rPr lang="en-GB" dirty="0" err="1" smtClean="0">
                <a:sym typeface="Symbol" pitchFamily="18" charset="2"/>
              </a:rPr>
              <a:t>I</a:t>
            </a:r>
            <a:r>
              <a:rPr lang="en-GB" dirty="0" smtClean="0">
                <a:sym typeface="Symbol" pitchFamily="18" charset="2"/>
              </a:rPr>
              <a:t>, </a:t>
            </a:r>
            <a:r>
              <a:rPr lang="en-GB" baseline="30000" dirty="0" err="1" smtClean="0">
                <a:sym typeface="Symbol" pitchFamily="18" charset="2"/>
              </a:rPr>
              <a:t>177</a:t>
            </a:r>
            <a:r>
              <a:rPr lang="en-GB" dirty="0" err="1" smtClean="0">
                <a:sym typeface="Symbol" pitchFamily="18" charset="2"/>
              </a:rPr>
              <a:t>Lu</a:t>
            </a:r>
            <a:r>
              <a:rPr lang="en-GB" dirty="0" smtClean="0">
                <a:sym typeface="Symbol" pitchFamily="18" charset="2"/>
              </a:rPr>
              <a:t>, </a:t>
            </a:r>
            <a:r>
              <a:rPr lang="en-GB" baseline="30000" dirty="0" err="1" smtClean="0">
                <a:sym typeface="Symbol" pitchFamily="18" charset="2"/>
              </a:rPr>
              <a:t>89</a:t>
            </a:r>
            <a:r>
              <a:rPr lang="en-GB" dirty="0" err="1" smtClean="0">
                <a:sym typeface="Symbol" pitchFamily="18" charset="2"/>
              </a:rPr>
              <a:t>Sr</a:t>
            </a:r>
            <a:r>
              <a:rPr lang="en-GB" dirty="0" smtClean="0">
                <a:sym typeface="Symbol" pitchFamily="18" charset="2"/>
              </a:rPr>
              <a:t>, </a:t>
            </a:r>
            <a:r>
              <a:rPr lang="en-GB" baseline="30000" dirty="0" err="1" smtClean="0">
                <a:sym typeface="Symbol" pitchFamily="18" charset="2"/>
              </a:rPr>
              <a:t>60</a:t>
            </a:r>
            <a:r>
              <a:rPr lang="en-GB" dirty="0" err="1" smtClean="0">
                <a:sym typeface="Symbol" pitchFamily="18" charset="2"/>
              </a:rPr>
              <a:t>Co</a:t>
            </a:r>
            <a:r>
              <a:rPr lang="en-GB" dirty="0" smtClean="0">
                <a:sym typeface="Symbol" pitchFamily="18" charset="2"/>
              </a:rPr>
              <a:t>, </a:t>
            </a:r>
            <a:r>
              <a:rPr lang="en-GB" baseline="30000" dirty="0" err="1" smtClean="0">
                <a:sym typeface="Symbol" pitchFamily="18" charset="2"/>
              </a:rPr>
              <a:t>169</a:t>
            </a:r>
            <a:r>
              <a:rPr lang="en-GB" dirty="0" err="1" smtClean="0">
                <a:sym typeface="Symbol" pitchFamily="18" charset="2"/>
              </a:rPr>
              <a:t>Yb</a:t>
            </a:r>
            <a:r>
              <a:rPr lang="en-GB" dirty="0" smtClean="0">
                <a:sym typeface="Symbol" pitchFamily="18" charset="2"/>
              </a:rPr>
              <a:t>, </a:t>
            </a:r>
            <a:r>
              <a:rPr lang="en-GB" baseline="30000" dirty="0" err="1" smtClean="0">
                <a:sym typeface="Symbol" pitchFamily="18" charset="2"/>
              </a:rPr>
              <a:t>147</a:t>
            </a:r>
            <a:r>
              <a:rPr lang="en-GB" dirty="0" err="1" smtClean="0">
                <a:sym typeface="Symbol" pitchFamily="18" charset="2"/>
              </a:rPr>
              <a:t>Nb</a:t>
            </a:r>
            <a:r>
              <a:rPr lang="en-GB" dirty="0" smtClean="0">
                <a:sym typeface="Symbol" pitchFamily="18" charset="2"/>
              </a:rPr>
              <a:t>, …</a:t>
            </a:r>
          </a:p>
          <a:p>
            <a:pPr>
              <a:buFont typeface="Wingdings" pitchFamily="2" charset="2"/>
              <a:buNone/>
            </a:pPr>
            <a:endParaRPr lang="en-GB" dirty="0" smtClean="0"/>
          </a:p>
        </p:txBody>
      </p:sp>
      <p:pic>
        <p:nvPicPr>
          <p:cNvPr id="4" name="Content Placeholder 4" descr="DSC_977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512" y="4509120"/>
            <a:ext cx="2690813" cy="1292225"/>
          </a:xfrm>
          <a:prstGeom prst="rect">
            <a:avLst/>
          </a:prstGeom>
        </p:spPr>
      </p:pic>
      <p:pic>
        <p:nvPicPr>
          <p:cNvPr id="5" name="Picture 7" descr="P0006656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78" t="31638" r="23622" b="7909"/>
          <a:stretch>
            <a:fillRect/>
          </a:stretch>
        </p:blipFill>
        <p:spPr bwMode="auto">
          <a:xfrm>
            <a:off x="395536" y="1568450"/>
            <a:ext cx="1302586" cy="2940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933622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Production of semi-</a:t>
            </a:r>
            <a:r>
              <a:rPr lang="fr-FR" dirty="0" err="1" smtClean="0"/>
              <a:t>conductors</a:t>
            </a:r>
            <a:r>
              <a:rPr lang="fr-FR" dirty="0" smtClean="0"/>
              <a:t> by irradiation</a:t>
            </a:r>
          </a:p>
        </p:txBody>
      </p:sp>
      <p:sp>
        <p:nvSpPr>
          <p:cNvPr id="43011" name="Content Placeholder 6"/>
          <p:cNvSpPr>
            <a:spLocks noGrp="1"/>
          </p:cNvSpPr>
          <p:nvPr>
            <p:ph idx="1"/>
          </p:nvPr>
        </p:nvSpPr>
        <p:spPr>
          <a:xfrm>
            <a:off x="3125971" y="1148317"/>
            <a:ext cx="5713229" cy="5092126"/>
          </a:xfrm>
        </p:spPr>
        <p:txBody>
          <a:bodyPr/>
          <a:lstStyle/>
          <a:p>
            <a:r>
              <a:rPr lang="fr-FR" b="1" dirty="0" err="1" smtClean="0"/>
              <a:t>Principle</a:t>
            </a:r>
            <a:r>
              <a:rPr lang="fr-FR" b="1" dirty="0" smtClean="0"/>
              <a:t> of doping - transmutation:</a:t>
            </a:r>
            <a:r>
              <a:rPr lang="fr-FR" b="1" baseline="30000" dirty="0" smtClean="0"/>
              <a:t>  </a:t>
            </a:r>
            <a:r>
              <a:rPr lang="fr-FR" b="1" baseline="30000" dirty="0" err="1" smtClean="0"/>
              <a:t>30</a:t>
            </a:r>
            <a:r>
              <a:rPr lang="fr-FR" b="1" dirty="0" err="1" smtClean="0"/>
              <a:t>Si</a:t>
            </a:r>
            <a:r>
              <a:rPr lang="fr-FR" b="1" dirty="0" smtClean="0"/>
              <a:t>(</a:t>
            </a:r>
            <a:r>
              <a:rPr lang="fr-FR" b="1" dirty="0" err="1" smtClean="0"/>
              <a:t>n,</a:t>
            </a:r>
            <a:r>
              <a:rPr lang="fr-FR" dirty="0" err="1" smtClean="0"/>
              <a:t>γ</a:t>
            </a:r>
            <a:r>
              <a:rPr lang="fr-FR" b="1" dirty="0" smtClean="0"/>
              <a:t>)</a:t>
            </a:r>
            <a:r>
              <a:rPr lang="fr-FR" b="1" baseline="30000" dirty="0" err="1" smtClean="0"/>
              <a:t>31</a:t>
            </a:r>
            <a:r>
              <a:rPr lang="fr-FR" b="1" dirty="0" err="1" smtClean="0"/>
              <a:t>Si</a:t>
            </a:r>
            <a:r>
              <a:rPr lang="fr-FR" dirty="0" smtClean="0"/>
              <a:t>β</a:t>
            </a:r>
            <a:r>
              <a:rPr lang="fr-FR" b="1" dirty="0" smtClean="0"/>
              <a:t>-</a:t>
            </a:r>
            <a:r>
              <a:rPr lang="fr-FR" b="1" baseline="30000" dirty="0" smtClean="0"/>
              <a:t>31</a:t>
            </a:r>
            <a:r>
              <a:rPr lang="fr-FR" b="1" dirty="0" smtClean="0"/>
              <a:t>P</a:t>
            </a:r>
            <a:r>
              <a:rPr lang="fr-FR" dirty="0" smtClean="0"/>
              <a:t>.</a:t>
            </a:r>
          </a:p>
          <a:p>
            <a:r>
              <a:rPr lang="fr-FR" dirty="0" smtClean="0"/>
              <a:t>2 installations in </a:t>
            </a:r>
            <a:r>
              <a:rPr lang="fr-FR" dirty="0" err="1" smtClean="0"/>
              <a:t>BR2</a:t>
            </a:r>
            <a:r>
              <a:rPr lang="fr-FR" dirty="0" smtClean="0"/>
              <a:t>:</a:t>
            </a:r>
          </a:p>
          <a:p>
            <a:pPr lvl="1"/>
            <a:r>
              <a:rPr lang="fr-FR" dirty="0" smtClean="0"/>
              <a:t>SIDONIE: </a:t>
            </a:r>
            <a:r>
              <a:rPr lang="fr-FR" dirty="0" err="1" smtClean="0"/>
              <a:t>inside</a:t>
            </a:r>
            <a:r>
              <a:rPr lang="fr-FR" dirty="0" smtClean="0"/>
              <a:t> </a:t>
            </a:r>
            <a:r>
              <a:rPr lang="fr-FR" dirty="0" err="1" smtClean="0"/>
              <a:t>vessel</a:t>
            </a:r>
            <a:r>
              <a:rPr lang="fr-FR" dirty="0" smtClean="0"/>
              <a:t> for </a:t>
            </a:r>
            <a:r>
              <a:rPr lang="fr-FR" dirty="0" err="1" smtClean="0"/>
              <a:t>crystal</a:t>
            </a:r>
            <a:r>
              <a:rPr lang="fr-FR" dirty="0" smtClean="0"/>
              <a:t> </a:t>
            </a:r>
            <a:r>
              <a:rPr lang="fr-FR" dirty="0" err="1" smtClean="0"/>
              <a:t>diameter</a:t>
            </a:r>
            <a:r>
              <a:rPr lang="fr-FR" dirty="0" smtClean="0"/>
              <a:t> 3-5”</a:t>
            </a:r>
          </a:p>
          <a:p>
            <a:pPr lvl="1"/>
            <a:r>
              <a:rPr lang="fr-FR" dirty="0" smtClean="0"/>
              <a:t>POSEIDON: in pool for 6-8”</a:t>
            </a:r>
          </a:p>
          <a:p>
            <a:r>
              <a:rPr lang="fr-FR" dirty="0" err="1" smtClean="0"/>
              <a:t>Capacity</a:t>
            </a:r>
            <a:r>
              <a:rPr lang="fr-FR" dirty="0" smtClean="0"/>
              <a:t> of 15 et 18 tonnes </a:t>
            </a:r>
            <a:r>
              <a:rPr lang="fr-FR" dirty="0" err="1" smtClean="0"/>
              <a:t>annually</a:t>
            </a:r>
            <a:r>
              <a:rPr lang="fr-FR" dirty="0" smtClean="0"/>
              <a:t> </a:t>
            </a:r>
            <a:r>
              <a:rPr lang="fr-FR" dirty="0" err="1" smtClean="0"/>
              <a:t>respectively</a:t>
            </a:r>
            <a:endParaRPr lang="fr-FR" dirty="0" smtClean="0"/>
          </a:p>
          <a:p>
            <a:r>
              <a:rPr lang="fr-FR" dirty="0" smtClean="0"/>
              <a:t>Applications of </a:t>
            </a:r>
            <a:r>
              <a:rPr lang="fr-FR" dirty="0" err="1" smtClean="0"/>
              <a:t>NTD</a:t>
            </a:r>
            <a:r>
              <a:rPr lang="fr-FR" dirty="0" smtClean="0"/>
              <a:t> Si: transport (</a:t>
            </a:r>
            <a:r>
              <a:rPr lang="fr-FR" dirty="0" err="1" smtClean="0"/>
              <a:t>electric</a:t>
            </a:r>
            <a:r>
              <a:rPr lang="fr-FR" dirty="0" smtClean="0"/>
              <a:t> and hybride </a:t>
            </a:r>
            <a:r>
              <a:rPr lang="fr-FR" dirty="0" err="1" smtClean="0"/>
              <a:t>vehicles</a:t>
            </a:r>
            <a:r>
              <a:rPr lang="fr-FR" dirty="0" smtClean="0"/>
              <a:t>), </a:t>
            </a:r>
            <a:r>
              <a:rPr lang="fr-FR" dirty="0" err="1" smtClean="0"/>
              <a:t>renewable</a:t>
            </a:r>
            <a:r>
              <a:rPr lang="fr-FR" dirty="0" smtClean="0"/>
              <a:t> </a:t>
            </a:r>
            <a:r>
              <a:rPr lang="fr-FR" dirty="0" err="1" smtClean="0"/>
              <a:t>energy</a:t>
            </a:r>
            <a:r>
              <a:rPr lang="fr-FR" dirty="0" smtClean="0"/>
              <a:t> (</a:t>
            </a:r>
            <a:r>
              <a:rPr lang="fr-FR" dirty="0" err="1" smtClean="0"/>
              <a:t>solar</a:t>
            </a:r>
            <a:r>
              <a:rPr lang="fr-FR" dirty="0" smtClean="0"/>
              <a:t> &amp; </a:t>
            </a:r>
            <a:r>
              <a:rPr lang="fr-FR" dirty="0" err="1" smtClean="0"/>
              <a:t>wind</a:t>
            </a:r>
            <a:r>
              <a:rPr lang="fr-FR" dirty="0" smtClean="0"/>
              <a:t>)</a:t>
            </a:r>
          </a:p>
        </p:txBody>
      </p:sp>
      <p:pic>
        <p:nvPicPr>
          <p:cNvPr id="3" name="Movie principle sidonie (light blue background)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08" r="42337"/>
          <a:stretch>
            <a:fillRect/>
          </a:stretch>
        </p:blipFill>
        <p:spPr bwMode="auto">
          <a:xfrm>
            <a:off x="104777" y="1557339"/>
            <a:ext cx="2847975" cy="5065712"/>
          </a:xfrm>
          <a:prstGeom prst="rect">
            <a:avLst/>
          </a:prstGeom>
          <a:noFill/>
          <a:ln w="9525">
            <a:solidFill>
              <a:srgbClr val="063DE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72649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POSEIDON: Production of doped Si out of core</a:t>
            </a:r>
          </a:p>
        </p:txBody>
      </p:sp>
      <p:pic>
        <p:nvPicPr>
          <p:cNvPr id="4403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04" t="10078" r="14186" b="4926"/>
          <a:stretch>
            <a:fillRect/>
          </a:stretch>
        </p:blipFill>
        <p:spPr bwMode="auto">
          <a:xfrm>
            <a:off x="4929188" y="2041525"/>
            <a:ext cx="3856037" cy="426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047875"/>
            <a:ext cx="4318000" cy="432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96005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376FF5-424E-43B8-90B5-9B5671719CBF}" type="slidenum">
              <a:rPr lang="en-US" altLang="nl-BE"/>
              <a:pPr/>
              <a:t>13</a:t>
            </a:fld>
            <a:endParaRPr lang="en-US" altLang="nl-BE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nl-BE" sz="2800"/>
              <a:t>BR1 : Natural Uranium – Air - Graphite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GB" altLang="nl-BE" sz="2200"/>
              <a:t>Research Reactor</a:t>
            </a:r>
          </a:p>
          <a:p>
            <a:r>
              <a:rPr lang="en-GB" altLang="nl-BE" sz="2200"/>
              <a:t>Natural Uranium - Gas - Graphite</a:t>
            </a:r>
          </a:p>
          <a:p>
            <a:r>
              <a:rPr lang="en-GB" altLang="nl-BE" sz="2200"/>
              <a:t>In operation since 1956</a:t>
            </a:r>
          </a:p>
          <a:p>
            <a:r>
              <a:rPr lang="en-GB" altLang="nl-BE" sz="2200"/>
              <a:t>4 MW Thermal power</a:t>
            </a:r>
          </a:p>
          <a:p>
            <a:r>
              <a:rPr lang="en-GB" altLang="nl-BE" sz="2200"/>
              <a:t>Operation</a:t>
            </a:r>
          </a:p>
          <a:p>
            <a:pPr lvl="1"/>
            <a:r>
              <a:rPr lang="en-GB" altLang="nl-BE" sz="1800"/>
              <a:t>Daily basis (7h/day)</a:t>
            </a:r>
          </a:p>
          <a:p>
            <a:pPr lvl="1"/>
            <a:r>
              <a:rPr lang="en-GB" altLang="nl-BE" sz="1800"/>
              <a:t>700 kW</a:t>
            </a:r>
            <a:endParaRPr lang="en-US" altLang="nl-BE" sz="1800"/>
          </a:p>
        </p:txBody>
      </p:sp>
      <p:graphicFrame>
        <p:nvGraphicFramePr>
          <p:cNvPr id="14343" name="Object 7"/>
          <p:cNvGraphicFramePr>
            <a:graphicFrameLocks noGrp="1" noChangeAspect="1"/>
          </p:cNvGraphicFramePr>
          <p:nvPr>
            <p:ph sz="half" idx="2"/>
          </p:nvPr>
        </p:nvGraphicFramePr>
        <p:xfrm>
          <a:off x="4787900" y="1989138"/>
          <a:ext cx="3810000" cy="3871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Clip" r:id="rId4" imgW="6333333" imgH="6438095" progId="MS_ClipArt_Gallery.2">
                  <p:embed/>
                </p:oleObj>
              </mc:Choice>
              <mc:Fallback>
                <p:oleObj name="Clip" r:id="rId4" imgW="6333333" imgH="6438095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7900" y="1989138"/>
                        <a:ext cx="3810000" cy="3871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470867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81833-4820-4E3E-8751-57CDF72D0D3A}" type="slidenum">
              <a:rPr lang="en-US" altLang="nl-BE"/>
              <a:pPr/>
              <a:t>14</a:t>
            </a:fld>
            <a:endParaRPr lang="en-US" altLang="nl-BE"/>
          </a:p>
        </p:txBody>
      </p:sp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nl-BE" dirty="0" err="1" smtClean="0"/>
              <a:t>BR1</a:t>
            </a:r>
            <a:r>
              <a:rPr lang="en-GB" altLang="nl-BE" dirty="0" smtClean="0"/>
              <a:t> Major </a:t>
            </a:r>
            <a:r>
              <a:rPr lang="en-GB" altLang="nl-BE" dirty="0"/>
              <a:t>Applications &amp; </a:t>
            </a:r>
            <a:r>
              <a:rPr lang="en-GB" altLang="nl-BE" dirty="0" smtClean="0"/>
              <a:t>Use</a:t>
            </a:r>
            <a:endParaRPr lang="en-GB" altLang="nl-BE" dirty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773238"/>
            <a:ext cx="3810000" cy="460851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altLang="nl-BE" sz="2000" b="1" dirty="0"/>
              <a:t>Activation</a:t>
            </a:r>
          </a:p>
          <a:p>
            <a:pPr lvl="1">
              <a:lnSpc>
                <a:spcPct val="70000"/>
              </a:lnSpc>
            </a:pPr>
            <a:r>
              <a:rPr lang="en-GB" altLang="nl-BE" sz="1600" dirty="0"/>
              <a:t>Neutron Activation Analysis</a:t>
            </a:r>
          </a:p>
          <a:p>
            <a:pPr lvl="1">
              <a:lnSpc>
                <a:spcPct val="70000"/>
              </a:lnSpc>
            </a:pPr>
            <a:r>
              <a:rPr lang="en-GB" altLang="nl-BE" sz="1600" dirty="0"/>
              <a:t>Activation of materials</a:t>
            </a:r>
          </a:p>
          <a:p>
            <a:pPr>
              <a:lnSpc>
                <a:spcPct val="90000"/>
              </a:lnSpc>
            </a:pPr>
            <a:r>
              <a:rPr lang="en-GB" altLang="nl-BE" sz="2000" b="1" dirty="0" smtClean="0"/>
              <a:t>Qualification of </a:t>
            </a:r>
            <a:r>
              <a:rPr lang="en-GB" altLang="nl-BE" sz="2000" b="1" dirty="0"/>
              <a:t>sensitive components</a:t>
            </a:r>
          </a:p>
          <a:p>
            <a:pPr lvl="1">
              <a:lnSpc>
                <a:spcPct val="70000"/>
              </a:lnSpc>
            </a:pPr>
            <a:r>
              <a:rPr lang="en-GB" altLang="nl-BE" sz="1600" dirty="0"/>
              <a:t>Sensors, Fibre Optics, Electronics</a:t>
            </a:r>
          </a:p>
          <a:p>
            <a:pPr lvl="1">
              <a:lnSpc>
                <a:spcPct val="70000"/>
              </a:lnSpc>
            </a:pPr>
            <a:r>
              <a:rPr lang="en-GB" altLang="nl-BE" sz="1600" dirty="0"/>
              <a:t>In-situ and on-line monitoring</a:t>
            </a:r>
          </a:p>
          <a:p>
            <a:pPr>
              <a:lnSpc>
                <a:spcPct val="90000"/>
              </a:lnSpc>
            </a:pPr>
            <a:r>
              <a:rPr lang="en-GB" altLang="nl-BE" sz="2000" b="1" dirty="0"/>
              <a:t>Calibration of detectors</a:t>
            </a:r>
          </a:p>
          <a:p>
            <a:pPr>
              <a:lnSpc>
                <a:spcPct val="90000"/>
              </a:lnSpc>
            </a:pPr>
            <a:r>
              <a:rPr lang="en-GB" altLang="nl-BE" sz="2000" b="1" dirty="0"/>
              <a:t>Education &amp; Training</a:t>
            </a:r>
          </a:p>
          <a:p>
            <a:pPr lvl="1">
              <a:lnSpc>
                <a:spcPct val="70000"/>
              </a:lnSpc>
            </a:pPr>
            <a:r>
              <a:rPr lang="en-GB" altLang="nl-BE" sz="1600" dirty="0" err="1" smtClean="0"/>
              <a:t>SCK•CEN</a:t>
            </a:r>
            <a:endParaRPr lang="en-GB" altLang="nl-BE" sz="1600" dirty="0"/>
          </a:p>
          <a:p>
            <a:pPr lvl="1">
              <a:lnSpc>
                <a:spcPct val="70000"/>
              </a:lnSpc>
            </a:pPr>
            <a:r>
              <a:rPr lang="en-GB" altLang="nl-BE" sz="1600" dirty="0" err="1"/>
              <a:t>Electrabel</a:t>
            </a:r>
            <a:endParaRPr lang="en-GB" altLang="nl-BE" sz="1600" dirty="0"/>
          </a:p>
          <a:p>
            <a:pPr lvl="1">
              <a:lnSpc>
                <a:spcPct val="70000"/>
              </a:lnSpc>
            </a:pPr>
            <a:r>
              <a:rPr lang="en-GB" altLang="nl-BE" sz="1600" dirty="0"/>
              <a:t>Universities &amp; High Schools</a:t>
            </a:r>
          </a:p>
          <a:p>
            <a:pPr>
              <a:lnSpc>
                <a:spcPct val="90000"/>
              </a:lnSpc>
            </a:pPr>
            <a:endParaRPr lang="en-GB" altLang="nl-BE" sz="2000" dirty="0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787900" y="1773238"/>
            <a:ext cx="4032250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altLang="nl-BE" sz="2000" dirty="0"/>
              <a:t>Industries (Nat. &amp; Int.)</a:t>
            </a:r>
          </a:p>
          <a:p>
            <a:pPr lvl="1">
              <a:lnSpc>
                <a:spcPct val="70000"/>
              </a:lnSpc>
            </a:pPr>
            <a:r>
              <a:rPr lang="en-GB" altLang="nl-BE" sz="1600" dirty="0"/>
              <a:t>Chemical</a:t>
            </a:r>
          </a:p>
          <a:p>
            <a:pPr lvl="1">
              <a:lnSpc>
                <a:spcPct val="70000"/>
              </a:lnSpc>
            </a:pPr>
            <a:r>
              <a:rPr lang="en-GB" altLang="nl-BE" sz="1600" dirty="0"/>
              <a:t>Electronics</a:t>
            </a:r>
          </a:p>
          <a:p>
            <a:pPr lvl="1">
              <a:lnSpc>
                <a:spcPct val="70000"/>
              </a:lnSpc>
            </a:pPr>
            <a:r>
              <a:rPr lang="en-GB" altLang="nl-BE" sz="1600" dirty="0" smtClean="0"/>
              <a:t>Nuclear Instrumentation</a:t>
            </a:r>
            <a:endParaRPr lang="en-GB" altLang="nl-BE" sz="1600" dirty="0"/>
          </a:p>
          <a:p>
            <a:pPr>
              <a:lnSpc>
                <a:spcPct val="90000"/>
              </a:lnSpc>
            </a:pPr>
            <a:r>
              <a:rPr lang="en-GB" altLang="nl-BE" sz="2000" dirty="0"/>
              <a:t>Universities &amp; High Schools</a:t>
            </a:r>
          </a:p>
          <a:p>
            <a:pPr>
              <a:lnSpc>
                <a:spcPct val="90000"/>
              </a:lnSpc>
            </a:pPr>
            <a:r>
              <a:rPr lang="en-GB" altLang="nl-BE" sz="2000" dirty="0"/>
              <a:t>Research Institutes</a:t>
            </a:r>
          </a:p>
          <a:p>
            <a:pPr>
              <a:lnSpc>
                <a:spcPct val="90000"/>
              </a:lnSpc>
            </a:pPr>
            <a:r>
              <a:rPr lang="en-GB" altLang="nl-BE" sz="2000" dirty="0" smtClean="0"/>
              <a:t>Internal </a:t>
            </a:r>
            <a:r>
              <a:rPr lang="en-GB" altLang="nl-BE" sz="2000" dirty="0"/>
              <a:t>R&amp;D Projects</a:t>
            </a:r>
          </a:p>
          <a:p>
            <a:pPr lvl="1">
              <a:lnSpc>
                <a:spcPct val="70000"/>
              </a:lnSpc>
            </a:pPr>
            <a:endParaRPr lang="en-GB" altLang="nl-BE" sz="1600" dirty="0"/>
          </a:p>
        </p:txBody>
      </p:sp>
    </p:spTree>
    <p:extLst>
      <p:ext uri="{BB962C8B-B14F-4D97-AF65-F5344CB8AC3E}">
        <p14:creationId xmlns:p14="http://schemas.microsoft.com/office/powerpoint/2010/main" val="17571646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0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4343400" y="6248400"/>
            <a:ext cx="990600" cy="381000"/>
          </a:xfrm>
          <a:prstGeom prst="rect">
            <a:avLst/>
          </a:prstGeom>
        </p:spPr>
        <p:txBody>
          <a:bodyPr/>
          <a:lstStyle/>
          <a:p>
            <a:fld id="{7D8098C9-90A3-4757-8069-D36F911FFF3F}" type="slidenum">
              <a:rPr lang="en-US" altLang="nl-BE"/>
              <a:pPr/>
              <a:t>15</a:t>
            </a:fld>
            <a:endParaRPr lang="en-US" altLang="nl-BE" dirty="0"/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>
          <a:xfrm>
            <a:off x="1600200" y="314324"/>
            <a:ext cx="7280275" cy="741363"/>
          </a:xfrm>
          <a:noFill/>
          <a:ln/>
          <a:extLst>
            <a:ext uri="{91240B29-F687-4F45-9708-019B960494DF}">
              <a14:hiddenLine xmlns:a14="http://schemas.microsoft.com/office/drawing/2010/main" w="762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84138" tIns="41275" rIns="84138" bIns="41275"/>
          <a:lstStyle/>
          <a:p>
            <a:r>
              <a:rPr lang="en-GB" altLang="nl-BE" dirty="0"/>
              <a:t>Various Irradiation channels a</a:t>
            </a:r>
            <a:r>
              <a:rPr lang="en-GB" altLang="nl-BE" dirty="0" smtClean="0"/>
              <a:t>vailable</a:t>
            </a:r>
            <a:endParaRPr lang="en-GB" altLang="nl-BE" dirty="0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-44450" y="1428750"/>
            <a:ext cx="569595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4138" tIns="41275" rIns="84138" bIns="41275"/>
          <a:lstStyle>
            <a:lvl1pPr marL="342900" indent="-342900" algn="l">
              <a:spcBef>
                <a:spcPct val="30000"/>
              </a:spcBef>
              <a:spcAft>
                <a:spcPct val="30000"/>
              </a:spcAft>
              <a:buClr>
                <a:srgbClr val="6666FF"/>
              </a:buClr>
              <a:buSzPct val="200000"/>
              <a:buFont typeface="Comic Sans MS" pitchFamily="66" charset="0"/>
              <a:buChar char="●"/>
              <a:defRPr sz="2600"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algn="l">
              <a:lnSpc>
                <a:spcPct val="80000"/>
              </a:lnSpc>
              <a:spcBef>
                <a:spcPct val="30000"/>
              </a:spcBef>
              <a:spcAft>
                <a:spcPct val="30000"/>
              </a:spcAft>
              <a:buClr>
                <a:srgbClr val="6666FF"/>
              </a:buClr>
              <a:buSzPct val="90000"/>
              <a:buFont typeface="Wingdings" pitchFamily="2" charset="2"/>
              <a:buChar char="Ø"/>
              <a:defRPr sz="2000"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algn="l">
              <a:spcBef>
                <a:spcPct val="20000"/>
              </a:spcBef>
              <a:buFont typeface="Symbol" pitchFamily="18" charset="2"/>
              <a:buChar char="§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Font typeface="Symbol" pitchFamily="18" charset="2"/>
              <a:buChar char="©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Font typeface="Symbol" pitchFamily="18" charset="2"/>
              <a:buChar char="ª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Symbol" pitchFamily="18" charset="2"/>
              <a:buChar char="ª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Symbol" pitchFamily="18" charset="2"/>
              <a:buChar char="ª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Symbol" pitchFamily="18" charset="2"/>
              <a:buChar char="ª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Symbol" pitchFamily="18" charset="2"/>
              <a:buChar char="ª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altLang="nl-BE" sz="2400" dirty="0">
                <a:latin typeface="Arial" panose="020B0604020202020204" pitchFamily="34" charset="0"/>
                <a:cs typeface="Arial" panose="020B0604020202020204" pitchFamily="34" charset="0"/>
              </a:rPr>
              <a:t>X &amp; Y Channels</a:t>
            </a:r>
          </a:p>
          <a:p>
            <a:pPr lvl="1"/>
            <a:r>
              <a:rPr lang="en-GB" altLang="nl-BE" sz="1800" dirty="0">
                <a:latin typeface="Arial" panose="020B0604020202020204" pitchFamily="34" charset="0"/>
                <a:cs typeface="Arial" panose="020B0604020202020204" pitchFamily="34" charset="0"/>
              </a:rPr>
              <a:t>Parallel or perpendicular to fuel channels</a:t>
            </a:r>
          </a:p>
          <a:p>
            <a:pPr lvl="1"/>
            <a:r>
              <a:rPr lang="en-GB" altLang="nl-BE" sz="1800" dirty="0">
                <a:latin typeface="Arial" panose="020B0604020202020204" pitchFamily="34" charset="0"/>
                <a:cs typeface="Arial" panose="020B0604020202020204" pitchFamily="34" charset="0"/>
              </a:rPr>
              <a:t>thermal flux up to 3.5 10</a:t>
            </a:r>
            <a:r>
              <a:rPr lang="en-GB" altLang="nl-BE" sz="1800" baseline="30000" dirty="0"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r>
              <a:rPr lang="en-GB" altLang="nl-BE" sz="1800" dirty="0">
                <a:latin typeface="Arial" panose="020B0604020202020204" pitchFamily="34" charset="0"/>
                <a:cs typeface="Arial" panose="020B0604020202020204" pitchFamily="34" charset="0"/>
              </a:rPr>
              <a:t> n/</a:t>
            </a:r>
            <a:r>
              <a:rPr lang="en-GB" altLang="nl-BE" sz="1800" dirty="0" err="1">
                <a:latin typeface="Arial" panose="020B0604020202020204" pitchFamily="34" charset="0"/>
                <a:cs typeface="Arial" panose="020B0604020202020204" pitchFamily="34" charset="0"/>
              </a:rPr>
              <a:t>cm².s</a:t>
            </a:r>
            <a:endParaRPr lang="en-GB" altLang="nl-BE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altLang="nl-BE" sz="2400" dirty="0">
                <a:latin typeface="Arial" panose="020B0604020202020204" pitchFamily="34" charset="0"/>
                <a:cs typeface="Arial" panose="020B0604020202020204" pitchFamily="34" charset="0"/>
              </a:rPr>
              <a:t>Large Cavity</a:t>
            </a:r>
          </a:p>
          <a:p>
            <a:pPr lvl="1"/>
            <a:r>
              <a:rPr lang="en-GB" altLang="nl-BE" sz="1800" dirty="0">
                <a:latin typeface="Arial" panose="020B0604020202020204" pitchFamily="34" charset="0"/>
                <a:cs typeface="Arial" panose="020B0604020202020204" pitchFamily="34" charset="0"/>
              </a:rPr>
              <a:t>Thermal spectrum (7 10</a:t>
            </a:r>
            <a:r>
              <a:rPr lang="en-GB" altLang="nl-BE" sz="1800" baseline="30000" dirty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en-GB" altLang="nl-BE" sz="1800" dirty="0">
                <a:latin typeface="Arial" panose="020B0604020202020204" pitchFamily="34" charset="0"/>
                <a:cs typeface="Arial" panose="020B0604020202020204" pitchFamily="34" charset="0"/>
              </a:rPr>
              <a:t> n/</a:t>
            </a:r>
            <a:r>
              <a:rPr lang="en-GB" altLang="nl-BE" sz="1800" dirty="0" err="1">
                <a:latin typeface="Arial" panose="020B0604020202020204" pitchFamily="34" charset="0"/>
                <a:cs typeface="Arial" panose="020B0604020202020204" pitchFamily="34" charset="0"/>
              </a:rPr>
              <a:t>cm².s</a:t>
            </a:r>
            <a:r>
              <a:rPr lang="en-GB" altLang="nl-BE" sz="1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lvl="1"/>
            <a:r>
              <a:rPr lang="en-GB" altLang="nl-BE" sz="1800" dirty="0">
                <a:latin typeface="Arial" panose="020B0604020202020204" pitchFamily="34" charset="0"/>
                <a:cs typeface="Arial" panose="020B0604020202020204" pitchFamily="34" charset="0"/>
              </a:rPr>
              <a:t>Converters</a:t>
            </a:r>
          </a:p>
          <a:p>
            <a:r>
              <a:rPr lang="en-GB" altLang="nl-BE" sz="2400" dirty="0">
                <a:latin typeface="Arial" panose="020B0604020202020204" pitchFamily="34" charset="0"/>
                <a:cs typeface="Arial" panose="020B0604020202020204" pitchFamily="34" charset="0"/>
              </a:rPr>
              <a:t>Pneumatic Rabbits</a:t>
            </a:r>
          </a:p>
          <a:p>
            <a:r>
              <a:rPr lang="en-GB" altLang="nl-BE" sz="2400" dirty="0" err="1">
                <a:latin typeface="Arial" panose="020B0604020202020204" pitchFamily="34" charset="0"/>
                <a:cs typeface="Arial" panose="020B0604020202020204" pitchFamily="34" charset="0"/>
              </a:rPr>
              <a:t>Neutronography</a:t>
            </a:r>
            <a:endParaRPr lang="en-GB" altLang="nl-BE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Comic Sans MS" pitchFamily="66" charset="0"/>
              <a:buNone/>
            </a:pPr>
            <a:endParaRPr lang="en-GB" altLang="nl-BE" dirty="0"/>
          </a:p>
        </p:txBody>
      </p:sp>
      <p:grpSp>
        <p:nvGrpSpPr>
          <p:cNvPr id="22534" name="Group 6"/>
          <p:cNvGrpSpPr>
            <a:grpSpLocks/>
          </p:cNvGrpSpPr>
          <p:nvPr/>
        </p:nvGrpSpPr>
        <p:grpSpPr bwMode="auto">
          <a:xfrm>
            <a:off x="4613275" y="1844675"/>
            <a:ext cx="4448175" cy="3986213"/>
            <a:chOff x="96" y="1056"/>
            <a:chExt cx="2778" cy="2697"/>
          </a:xfrm>
        </p:grpSpPr>
        <p:grpSp>
          <p:nvGrpSpPr>
            <p:cNvPr id="22535" name="Group 7"/>
            <p:cNvGrpSpPr>
              <a:grpSpLocks noChangeAspect="1"/>
            </p:cNvGrpSpPr>
            <p:nvPr/>
          </p:nvGrpSpPr>
          <p:grpSpPr bwMode="auto">
            <a:xfrm>
              <a:off x="459" y="1604"/>
              <a:ext cx="2344" cy="1794"/>
              <a:chOff x="5664" y="16403"/>
              <a:chExt cx="6327" cy="4844"/>
            </a:xfrm>
          </p:grpSpPr>
          <p:grpSp>
            <p:nvGrpSpPr>
              <p:cNvPr id="22536" name="Group 8"/>
              <p:cNvGrpSpPr>
                <a:grpSpLocks noChangeAspect="1"/>
              </p:cNvGrpSpPr>
              <p:nvPr/>
            </p:nvGrpSpPr>
            <p:grpSpPr bwMode="auto">
              <a:xfrm>
                <a:off x="5664" y="16403"/>
                <a:ext cx="6327" cy="4844"/>
                <a:chOff x="5664" y="16403"/>
                <a:chExt cx="6327" cy="4844"/>
              </a:xfrm>
            </p:grpSpPr>
            <p:pic>
              <p:nvPicPr>
                <p:cNvPr id="22537" name="Picture 9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64" y="16403"/>
                  <a:ext cx="1710" cy="170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2538" name="Picture 10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374" y="16403"/>
                  <a:ext cx="1710" cy="170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2539" name="Picture 1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084" y="16403"/>
                  <a:ext cx="1710" cy="170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2540" name="Picture 12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0794" y="16403"/>
                  <a:ext cx="1197" cy="170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2541" name="Picture 13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64" y="18110"/>
                  <a:ext cx="1710" cy="170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2542" name="Picture 14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374" y="18110"/>
                  <a:ext cx="1710" cy="170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2543" name="Picture 15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084" y="18110"/>
                  <a:ext cx="1710" cy="170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2544" name="Picture 16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0794" y="18110"/>
                  <a:ext cx="1197" cy="170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2545" name="Picture 17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64" y="19817"/>
                  <a:ext cx="1710" cy="14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2546" name="Picture 18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374" y="19817"/>
                  <a:ext cx="1710" cy="14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2547" name="Picture 19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084" y="19817"/>
                  <a:ext cx="1710" cy="14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2548" name="Picture 20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0794" y="19817"/>
                  <a:ext cx="1197" cy="14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2549" name="Freeform 21"/>
                <p:cNvSpPr>
                  <a:spLocks noChangeAspect="1"/>
                </p:cNvSpPr>
                <p:nvPr/>
              </p:nvSpPr>
              <p:spPr bwMode="auto">
                <a:xfrm>
                  <a:off x="5664" y="16403"/>
                  <a:ext cx="6325" cy="4842"/>
                </a:xfrm>
                <a:custGeom>
                  <a:avLst/>
                  <a:gdLst>
                    <a:gd name="T0" fmla="*/ 0 w 6325"/>
                    <a:gd name="T1" fmla="*/ 4842 h 4842"/>
                    <a:gd name="T2" fmla="*/ 0 w 6325"/>
                    <a:gd name="T3" fmla="*/ 4183 h 4842"/>
                    <a:gd name="T4" fmla="*/ 782 w 6325"/>
                    <a:gd name="T5" fmla="*/ 4183 h 4842"/>
                    <a:gd name="T6" fmla="*/ 782 w 6325"/>
                    <a:gd name="T7" fmla="*/ 2 h 4842"/>
                    <a:gd name="T8" fmla="*/ 5543 w 6325"/>
                    <a:gd name="T9" fmla="*/ 0 h 4842"/>
                    <a:gd name="T10" fmla="*/ 5543 w 6325"/>
                    <a:gd name="T11" fmla="*/ 4173 h 4842"/>
                    <a:gd name="T12" fmla="*/ 6325 w 6325"/>
                    <a:gd name="T13" fmla="*/ 4173 h 4842"/>
                    <a:gd name="T14" fmla="*/ 6325 w 6325"/>
                    <a:gd name="T15" fmla="*/ 4842 h 4842"/>
                    <a:gd name="T16" fmla="*/ 0 w 6325"/>
                    <a:gd name="T17" fmla="*/ 4842 h 48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325" h="4842">
                      <a:moveTo>
                        <a:pt x="0" y="4842"/>
                      </a:moveTo>
                      <a:lnTo>
                        <a:pt x="0" y="4183"/>
                      </a:lnTo>
                      <a:lnTo>
                        <a:pt x="782" y="4183"/>
                      </a:lnTo>
                      <a:lnTo>
                        <a:pt x="782" y="2"/>
                      </a:lnTo>
                      <a:lnTo>
                        <a:pt x="5543" y="0"/>
                      </a:lnTo>
                      <a:lnTo>
                        <a:pt x="5543" y="4173"/>
                      </a:lnTo>
                      <a:lnTo>
                        <a:pt x="6325" y="4173"/>
                      </a:lnTo>
                      <a:lnTo>
                        <a:pt x="6325" y="4842"/>
                      </a:lnTo>
                      <a:lnTo>
                        <a:pt x="0" y="4842"/>
                      </a:lnTo>
                      <a:close/>
                    </a:path>
                  </a:pathLst>
                </a:custGeom>
                <a:noFill/>
                <a:ln w="0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550" name="Freeform 22"/>
                <p:cNvSpPr>
                  <a:spLocks noChangeAspect="1"/>
                </p:cNvSpPr>
                <p:nvPr/>
              </p:nvSpPr>
              <p:spPr bwMode="auto">
                <a:xfrm>
                  <a:off x="5664" y="16403"/>
                  <a:ext cx="6325" cy="4842"/>
                </a:xfrm>
                <a:custGeom>
                  <a:avLst/>
                  <a:gdLst>
                    <a:gd name="T0" fmla="*/ 0 w 6325"/>
                    <a:gd name="T1" fmla="*/ 4842 h 4842"/>
                    <a:gd name="T2" fmla="*/ 0 w 6325"/>
                    <a:gd name="T3" fmla="*/ 4183 h 4842"/>
                    <a:gd name="T4" fmla="*/ 782 w 6325"/>
                    <a:gd name="T5" fmla="*/ 4183 h 4842"/>
                    <a:gd name="T6" fmla="*/ 782 w 6325"/>
                    <a:gd name="T7" fmla="*/ 2 h 4842"/>
                    <a:gd name="T8" fmla="*/ 5543 w 6325"/>
                    <a:gd name="T9" fmla="*/ 0 h 4842"/>
                    <a:gd name="T10" fmla="*/ 5543 w 6325"/>
                    <a:gd name="T11" fmla="*/ 4173 h 4842"/>
                    <a:gd name="T12" fmla="*/ 6325 w 6325"/>
                    <a:gd name="T13" fmla="*/ 4173 h 4842"/>
                    <a:gd name="T14" fmla="*/ 6325 w 6325"/>
                    <a:gd name="T15" fmla="*/ 4842 h 4842"/>
                    <a:gd name="T16" fmla="*/ 0 w 6325"/>
                    <a:gd name="T17" fmla="*/ 4842 h 48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325" h="4842">
                      <a:moveTo>
                        <a:pt x="0" y="4842"/>
                      </a:moveTo>
                      <a:lnTo>
                        <a:pt x="0" y="4183"/>
                      </a:lnTo>
                      <a:lnTo>
                        <a:pt x="782" y="4183"/>
                      </a:lnTo>
                      <a:lnTo>
                        <a:pt x="782" y="2"/>
                      </a:lnTo>
                      <a:lnTo>
                        <a:pt x="5543" y="0"/>
                      </a:lnTo>
                      <a:lnTo>
                        <a:pt x="5543" y="4173"/>
                      </a:lnTo>
                      <a:lnTo>
                        <a:pt x="6325" y="4173"/>
                      </a:lnTo>
                      <a:lnTo>
                        <a:pt x="6325" y="4842"/>
                      </a:lnTo>
                      <a:lnTo>
                        <a:pt x="0" y="484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pic>
              <p:nvPicPr>
                <p:cNvPr id="22551" name="Picture 23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64" y="16403"/>
                  <a:ext cx="1710" cy="170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2552" name="Picture 24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374" y="16403"/>
                  <a:ext cx="1710" cy="170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2553" name="Picture 25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084" y="16403"/>
                  <a:ext cx="1710" cy="170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2554" name="Picture 26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0794" y="16403"/>
                  <a:ext cx="1197" cy="170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2555" name="Picture 27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64" y="18110"/>
                  <a:ext cx="1710" cy="170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2556" name="Picture 28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374" y="18110"/>
                  <a:ext cx="1710" cy="170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2557" name="Picture 29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084" y="18110"/>
                  <a:ext cx="1710" cy="170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2558" name="Picture 30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0794" y="18110"/>
                  <a:ext cx="1197" cy="170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2559" name="Picture 31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64" y="19817"/>
                  <a:ext cx="1710" cy="14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2560" name="Picture 32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374" y="19817"/>
                  <a:ext cx="1710" cy="14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2561" name="Picture 33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084" y="19817"/>
                  <a:ext cx="1710" cy="14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2562" name="Picture 34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0794" y="19817"/>
                  <a:ext cx="1197" cy="14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22563" name="Freeform 35"/>
              <p:cNvSpPr>
                <a:spLocks noChangeAspect="1"/>
              </p:cNvSpPr>
              <p:nvPr/>
            </p:nvSpPr>
            <p:spPr bwMode="auto">
              <a:xfrm>
                <a:off x="5664" y="16403"/>
                <a:ext cx="6325" cy="4842"/>
              </a:xfrm>
              <a:custGeom>
                <a:avLst/>
                <a:gdLst>
                  <a:gd name="T0" fmla="*/ 0 w 6325"/>
                  <a:gd name="T1" fmla="*/ 4842 h 4842"/>
                  <a:gd name="T2" fmla="*/ 0 w 6325"/>
                  <a:gd name="T3" fmla="*/ 4183 h 4842"/>
                  <a:gd name="T4" fmla="*/ 782 w 6325"/>
                  <a:gd name="T5" fmla="*/ 4183 h 4842"/>
                  <a:gd name="T6" fmla="*/ 782 w 6325"/>
                  <a:gd name="T7" fmla="*/ 2 h 4842"/>
                  <a:gd name="T8" fmla="*/ 5543 w 6325"/>
                  <a:gd name="T9" fmla="*/ 0 h 4842"/>
                  <a:gd name="T10" fmla="*/ 5543 w 6325"/>
                  <a:gd name="T11" fmla="*/ 4173 h 4842"/>
                  <a:gd name="T12" fmla="*/ 6325 w 6325"/>
                  <a:gd name="T13" fmla="*/ 4173 h 4842"/>
                  <a:gd name="T14" fmla="*/ 6325 w 6325"/>
                  <a:gd name="T15" fmla="*/ 4842 h 4842"/>
                  <a:gd name="T16" fmla="*/ 0 w 6325"/>
                  <a:gd name="T17" fmla="*/ 4842 h 48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25" h="4842">
                    <a:moveTo>
                      <a:pt x="0" y="4842"/>
                    </a:moveTo>
                    <a:lnTo>
                      <a:pt x="0" y="4183"/>
                    </a:lnTo>
                    <a:lnTo>
                      <a:pt x="782" y="4183"/>
                    </a:lnTo>
                    <a:lnTo>
                      <a:pt x="782" y="2"/>
                    </a:lnTo>
                    <a:lnTo>
                      <a:pt x="5543" y="0"/>
                    </a:lnTo>
                    <a:lnTo>
                      <a:pt x="5543" y="4173"/>
                    </a:lnTo>
                    <a:lnTo>
                      <a:pt x="6325" y="4173"/>
                    </a:lnTo>
                    <a:lnTo>
                      <a:pt x="6325" y="4842"/>
                    </a:lnTo>
                    <a:lnTo>
                      <a:pt x="0" y="4842"/>
                    </a:lnTo>
                    <a:close/>
                  </a:path>
                </a:pathLst>
              </a:custGeom>
              <a:noFill/>
              <a:ln w="222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</p:grpSp>
        <p:sp>
          <p:nvSpPr>
            <p:cNvPr id="22564" name="Freeform 36"/>
            <p:cNvSpPr>
              <a:spLocks noChangeAspect="1"/>
            </p:cNvSpPr>
            <p:nvPr/>
          </p:nvSpPr>
          <p:spPr bwMode="auto">
            <a:xfrm>
              <a:off x="1019" y="1953"/>
              <a:ext cx="1224" cy="1170"/>
            </a:xfrm>
            <a:custGeom>
              <a:avLst/>
              <a:gdLst>
                <a:gd name="T0" fmla="*/ 0 w 3305"/>
                <a:gd name="T1" fmla="*/ 3156 h 3156"/>
                <a:gd name="T2" fmla="*/ 0 w 3305"/>
                <a:gd name="T3" fmla="*/ 3022 h 3156"/>
                <a:gd name="T4" fmla="*/ 104 w 3305"/>
                <a:gd name="T5" fmla="*/ 3024 h 3156"/>
                <a:gd name="T6" fmla="*/ 104 w 3305"/>
                <a:gd name="T7" fmla="*/ 867 h 3156"/>
                <a:gd name="T8" fmla="*/ 973 w 3305"/>
                <a:gd name="T9" fmla="*/ 0 h 3156"/>
                <a:gd name="T10" fmla="*/ 2334 w 3305"/>
                <a:gd name="T11" fmla="*/ 0 h 3156"/>
                <a:gd name="T12" fmla="*/ 3201 w 3305"/>
                <a:gd name="T13" fmla="*/ 867 h 3156"/>
                <a:gd name="T14" fmla="*/ 3201 w 3305"/>
                <a:gd name="T15" fmla="*/ 3022 h 3156"/>
                <a:gd name="T16" fmla="*/ 3305 w 3305"/>
                <a:gd name="T17" fmla="*/ 3022 h 3156"/>
                <a:gd name="T18" fmla="*/ 3305 w 3305"/>
                <a:gd name="T19" fmla="*/ 3156 h 3156"/>
                <a:gd name="T20" fmla="*/ 0 w 3305"/>
                <a:gd name="T21" fmla="*/ 3156 h 3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05" h="3156">
                  <a:moveTo>
                    <a:pt x="0" y="3156"/>
                  </a:moveTo>
                  <a:lnTo>
                    <a:pt x="0" y="3022"/>
                  </a:lnTo>
                  <a:lnTo>
                    <a:pt x="104" y="3024"/>
                  </a:lnTo>
                  <a:lnTo>
                    <a:pt x="104" y="867"/>
                  </a:lnTo>
                  <a:lnTo>
                    <a:pt x="973" y="0"/>
                  </a:lnTo>
                  <a:lnTo>
                    <a:pt x="2334" y="0"/>
                  </a:lnTo>
                  <a:lnTo>
                    <a:pt x="3201" y="867"/>
                  </a:lnTo>
                  <a:lnTo>
                    <a:pt x="3201" y="3022"/>
                  </a:lnTo>
                  <a:lnTo>
                    <a:pt x="3305" y="3022"/>
                  </a:lnTo>
                  <a:lnTo>
                    <a:pt x="3305" y="3156"/>
                  </a:lnTo>
                  <a:lnTo>
                    <a:pt x="0" y="3156"/>
                  </a:lnTo>
                  <a:close/>
                </a:path>
              </a:pathLst>
            </a:custGeom>
            <a:solidFill>
              <a:srgbClr val="FFFFFF"/>
            </a:solidFill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nl-BE"/>
            </a:p>
          </p:txBody>
        </p:sp>
        <p:grpSp>
          <p:nvGrpSpPr>
            <p:cNvPr id="22565" name="Group 37"/>
            <p:cNvGrpSpPr>
              <a:grpSpLocks noChangeAspect="1"/>
            </p:cNvGrpSpPr>
            <p:nvPr/>
          </p:nvGrpSpPr>
          <p:grpSpPr bwMode="auto">
            <a:xfrm>
              <a:off x="1087" y="1738"/>
              <a:ext cx="1088" cy="1334"/>
              <a:chOff x="7360" y="16765"/>
              <a:chExt cx="2937" cy="3601"/>
            </a:xfrm>
          </p:grpSpPr>
          <p:sp>
            <p:nvSpPr>
              <p:cNvPr id="22566" name="Freeform 38"/>
              <p:cNvSpPr>
                <a:spLocks noChangeAspect="1"/>
              </p:cNvSpPr>
              <p:nvPr/>
            </p:nvSpPr>
            <p:spPr bwMode="auto">
              <a:xfrm>
                <a:off x="7360" y="16765"/>
                <a:ext cx="2937" cy="3601"/>
              </a:xfrm>
              <a:custGeom>
                <a:avLst/>
                <a:gdLst>
                  <a:gd name="T0" fmla="*/ 0 w 2937"/>
                  <a:gd name="T1" fmla="*/ 3601 h 3601"/>
                  <a:gd name="T2" fmla="*/ 0 w 2937"/>
                  <a:gd name="T3" fmla="*/ 1498 h 3601"/>
                  <a:gd name="T4" fmla="*/ 839 w 2937"/>
                  <a:gd name="T5" fmla="*/ 661 h 3601"/>
                  <a:gd name="T6" fmla="*/ 935 w 2937"/>
                  <a:gd name="T7" fmla="*/ 661 h 3601"/>
                  <a:gd name="T8" fmla="*/ 935 w 2937"/>
                  <a:gd name="T9" fmla="*/ 0 h 3601"/>
                  <a:gd name="T10" fmla="*/ 2024 w 2937"/>
                  <a:gd name="T11" fmla="*/ 0 h 3601"/>
                  <a:gd name="T12" fmla="*/ 2024 w 2937"/>
                  <a:gd name="T13" fmla="*/ 661 h 3601"/>
                  <a:gd name="T14" fmla="*/ 2111 w 2937"/>
                  <a:gd name="T15" fmla="*/ 661 h 3601"/>
                  <a:gd name="T16" fmla="*/ 2937 w 2937"/>
                  <a:gd name="T17" fmla="*/ 1484 h 3601"/>
                  <a:gd name="T18" fmla="*/ 2937 w 2937"/>
                  <a:gd name="T19" fmla="*/ 3601 h 3601"/>
                  <a:gd name="T20" fmla="*/ 0 w 2937"/>
                  <a:gd name="T21" fmla="*/ 3601 h 3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37" h="3601">
                    <a:moveTo>
                      <a:pt x="0" y="3601"/>
                    </a:moveTo>
                    <a:lnTo>
                      <a:pt x="0" y="1498"/>
                    </a:lnTo>
                    <a:lnTo>
                      <a:pt x="839" y="661"/>
                    </a:lnTo>
                    <a:lnTo>
                      <a:pt x="935" y="661"/>
                    </a:lnTo>
                    <a:lnTo>
                      <a:pt x="935" y="0"/>
                    </a:lnTo>
                    <a:lnTo>
                      <a:pt x="2024" y="0"/>
                    </a:lnTo>
                    <a:lnTo>
                      <a:pt x="2024" y="661"/>
                    </a:lnTo>
                    <a:lnTo>
                      <a:pt x="2111" y="661"/>
                    </a:lnTo>
                    <a:lnTo>
                      <a:pt x="2937" y="1484"/>
                    </a:lnTo>
                    <a:lnTo>
                      <a:pt x="2937" y="3601"/>
                    </a:lnTo>
                    <a:lnTo>
                      <a:pt x="0" y="3601"/>
                    </a:lnTo>
                    <a:close/>
                  </a:path>
                </a:pathLst>
              </a:custGeom>
              <a:blipFill dpi="0" rotWithShape="0">
                <a:blip r:embed="rId7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567" name="Freeform 39"/>
              <p:cNvSpPr>
                <a:spLocks noChangeAspect="1"/>
              </p:cNvSpPr>
              <p:nvPr/>
            </p:nvSpPr>
            <p:spPr bwMode="auto">
              <a:xfrm>
                <a:off x="7360" y="16765"/>
                <a:ext cx="2937" cy="3601"/>
              </a:xfrm>
              <a:custGeom>
                <a:avLst/>
                <a:gdLst>
                  <a:gd name="T0" fmla="*/ 0 w 2937"/>
                  <a:gd name="T1" fmla="*/ 3601 h 3601"/>
                  <a:gd name="T2" fmla="*/ 0 w 2937"/>
                  <a:gd name="T3" fmla="*/ 1498 h 3601"/>
                  <a:gd name="T4" fmla="*/ 839 w 2937"/>
                  <a:gd name="T5" fmla="*/ 661 h 3601"/>
                  <a:gd name="T6" fmla="*/ 935 w 2937"/>
                  <a:gd name="T7" fmla="*/ 661 h 3601"/>
                  <a:gd name="T8" fmla="*/ 935 w 2937"/>
                  <a:gd name="T9" fmla="*/ 0 h 3601"/>
                  <a:gd name="T10" fmla="*/ 2024 w 2937"/>
                  <a:gd name="T11" fmla="*/ 0 h 3601"/>
                  <a:gd name="T12" fmla="*/ 2024 w 2937"/>
                  <a:gd name="T13" fmla="*/ 661 h 3601"/>
                  <a:gd name="T14" fmla="*/ 2111 w 2937"/>
                  <a:gd name="T15" fmla="*/ 661 h 3601"/>
                  <a:gd name="T16" fmla="*/ 2937 w 2937"/>
                  <a:gd name="T17" fmla="*/ 1484 h 3601"/>
                  <a:gd name="T18" fmla="*/ 2937 w 2937"/>
                  <a:gd name="T19" fmla="*/ 3601 h 3601"/>
                  <a:gd name="T20" fmla="*/ 0 w 2937"/>
                  <a:gd name="T21" fmla="*/ 3601 h 3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37" h="3601">
                    <a:moveTo>
                      <a:pt x="0" y="3601"/>
                    </a:moveTo>
                    <a:lnTo>
                      <a:pt x="0" y="1498"/>
                    </a:lnTo>
                    <a:lnTo>
                      <a:pt x="839" y="661"/>
                    </a:lnTo>
                    <a:lnTo>
                      <a:pt x="935" y="661"/>
                    </a:lnTo>
                    <a:lnTo>
                      <a:pt x="935" y="0"/>
                    </a:lnTo>
                    <a:lnTo>
                      <a:pt x="2024" y="0"/>
                    </a:lnTo>
                    <a:lnTo>
                      <a:pt x="2024" y="661"/>
                    </a:lnTo>
                    <a:lnTo>
                      <a:pt x="2111" y="661"/>
                    </a:lnTo>
                    <a:lnTo>
                      <a:pt x="2937" y="1484"/>
                    </a:lnTo>
                    <a:lnTo>
                      <a:pt x="2937" y="3601"/>
                    </a:lnTo>
                    <a:lnTo>
                      <a:pt x="0" y="3601"/>
                    </a:lnTo>
                    <a:close/>
                  </a:path>
                </a:pathLst>
              </a:cu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</p:grpSp>
        <p:sp>
          <p:nvSpPr>
            <p:cNvPr id="22568" name="Freeform 40"/>
            <p:cNvSpPr>
              <a:spLocks noChangeAspect="1"/>
            </p:cNvSpPr>
            <p:nvPr/>
          </p:nvSpPr>
          <p:spPr bwMode="auto">
            <a:xfrm>
              <a:off x="1019" y="1953"/>
              <a:ext cx="1224" cy="1170"/>
            </a:xfrm>
            <a:custGeom>
              <a:avLst/>
              <a:gdLst>
                <a:gd name="T0" fmla="*/ 0 w 3305"/>
                <a:gd name="T1" fmla="*/ 3156 h 3156"/>
                <a:gd name="T2" fmla="*/ 0 w 3305"/>
                <a:gd name="T3" fmla="*/ 3022 h 3156"/>
                <a:gd name="T4" fmla="*/ 104 w 3305"/>
                <a:gd name="T5" fmla="*/ 3024 h 3156"/>
                <a:gd name="T6" fmla="*/ 104 w 3305"/>
                <a:gd name="T7" fmla="*/ 867 h 3156"/>
                <a:gd name="T8" fmla="*/ 973 w 3305"/>
                <a:gd name="T9" fmla="*/ 0 h 3156"/>
                <a:gd name="T10" fmla="*/ 2334 w 3305"/>
                <a:gd name="T11" fmla="*/ 0 h 3156"/>
                <a:gd name="T12" fmla="*/ 3201 w 3305"/>
                <a:gd name="T13" fmla="*/ 867 h 3156"/>
                <a:gd name="T14" fmla="*/ 3201 w 3305"/>
                <a:gd name="T15" fmla="*/ 3022 h 3156"/>
                <a:gd name="T16" fmla="*/ 3305 w 3305"/>
                <a:gd name="T17" fmla="*/ 3022 h 3156"/>
                <a:gd name="T18" fmla="*/ 3305 w 3305"/>
                <a:gd name="T19" fmla="*/ 3156 h 3156"/>
                <a:gd name="T20" fmla="*/ 0 w 3305"/>
                <a:gd name="T21" fmla="*/ 3156 h 3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05" h="3156">
                  <a:moveTo>
                    <a:pt x="0" y="3156"/>
                  </a:moveTo>
                  <a:lnTo>
                    <a:pt x="0" y="3022"/>
                  </a:lnTo>
                  <a:lnTo>
                    <a:pt x="104" y="3024"/>
                  </a:lnTo>
                  <a:lnTo>
                    <a:pt x="104" y="867"/>
                  </a:lnTo>
                  <a:lnTo>
                    <a:pt x="973" y="0"/>
                  </a:lnTo>
                  <a:lnTo>
                    <a:pt x="2334" y="0"/>
                  </a:lnTo>
                  <a:lnTo>
                    <a:pt x="3201" y="867"/>
                  </a:lnTo>
                  <a:lnTo>
                    <a:pt x="3201" y="3022"/>
                  </a:lnTo>
                  <a:lnTo>
                    <a:pt x="3305" y="3022"/>
                  </a:lnTo>
                  <a:lnTo>
                    <a:pt x="3305" y="3156"/>
                  </a:lnTo>
                  <a:lnTo>
                    <a:pt x="0" y="3156"/>
                  </a:lnTo>
                  <a:close/>
                </a:path>
              </a:pathLst>
            </a:custGeom>
            <a:solidFill>
              <a:srgbClr val="FFFFFF"/>
            </a:solidFill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nl-BE"/>
            </a:p>
          </p:txBody>
        </p:sp>
        <p:grpSp>
          <p:nvGrpSpPr>
            <p:cNvPr id="22569" name="Group 41"/>
            <p:cNvGrpSpPr>
              <a:grpSpLocks noChangeAspect="1"/>
            </p:cNvGrpSpPr>
            <p:nvPr/>
          </p:nvGrpSpPr>
          <p:grpSpPr bwMode="auto">
            <a:xfrm>
              <a:off x="1087" y="1738"/>
              <a:ext cx="1088" cy="1334"/>
              <a:chOff x="7360" y="16765"/>
              <a:chExt cx="2937" cy="3601"/>
            </a:xfrm>
          </p:grpSpPr>
          <p:sp>
            <p:nvSpPr>
              <p:cNvPr id="22570" name="Freeform 42"/>
              <p:cNvSpPr>
                <a:spLocks noChangeAspect="1"/>
              </p:cNvSpPr>
              <p:nvPr/>
            </p:nvSpPr>
            <p:spPr bwMode="auto">
              <a:xfrm>
                <a:off x="7360" y="16765"/>
                <a:ext cx="2937" cy="3601"/>
              </a:xfrm>
              <a:custGeom>
                <a:avLst/>
                <a:gdLst>
                  <a:gd name="T0" fmla="*/ 0 w 2937"/>
                  <a:gd name="T1" fmla="*/ 3601 h 3601"/>
                  <a:gd name="T2" fmla="*/ 0 w 2937"/>
                  <a:gd name="T3" fmla="*/ 1498 h 3601"/>
                  <a:gd name="T4" fmla="*/ 839 w 2937"/>
                  <a:gd name="T5" fmla="*/ 661 h 3601"/>
                  <a:gd name="T6" fmla="*/ 935 w 2937"/>
                  <a:gd name="T7" fmla="*/ 661 h 3601"/>
                  <a:gd name="T8" fmla="*/ 935 w 2937"/>
                  <a:gd name="T9" fmla="*/ 0 h 3601"/>
                  <a:gd name="T10" fmla="*/ 2024 w 2937"/>
                  <a:gd name="T11" fmla="*/ 0 h 3601"/>
                  <a:gd name="T12" fmla="*/ 2024 w 2937"/>
                  <a:gd name="T13" fmla="*/ 661 h 3601"/>
                  <a:gd name="T14" fmla="*/ 2111 w 2937"/>
                  <a:gd name="T15" fmla="*/ 661 h 3601"/>
                  <a:gd name="T16" fmla="*/ 2937 w 2937"/>
                  <a:gd name="T17" fmla="*/ 1484 h 3601"/>
                  <a:gd name="T18" fmla="*/ 2937 w 2937"/>
                  <a:gd name="T19" fmla="*/ 3601 h 3601"/>
                  <a:gd name="T20" fmla="*/ 0 w 2937"/>
                  <a:gd name="T21" fmla="*/ 3601 h 3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37" h="3601">
                    <a:moveTo>
                      <a:pt x="0" y="3601"/>
                    </a:moveTo>
                    <a:lnTo>
                      <a:pt x="0" y="1498"/>
                    </a:lnTo>
                    <a:lnTo>
                      <a:pt x="839" y="661"/>
                    </a:lnTo>
                    <a:lnTo>
                      <a:pt x="935" y="661"/>
                    </a:lnTo>
                    <a:lnTo>
                      <a:pt x="935" y="0"/>
                    </a:lnTo>
                    <a:lnTo>
                      <a:pt x="2024" y="0"/>
                    </a:lnTo>
                    <a:lnTo>
                      <a:pt x="2024" y="661"/>
                    </a:lnTo>
                    <a:lnTo>
                      <a:pt x="2111" y="661"/>
                    </a:lnTo>
                    <a:lnTo>
                      <a:pt x="2937" y="1484"/>
                    </a:lnTo>
                    <a:lnTo>
                      <a:pt x="2937" y="3601"/>
                    </a:lnTo>
                    <a:lnTo>
                      <a:pt x="0" y="3601"/>
                    </a:lnTo>
                    <a:close/>
                  </a:path>
                </a:pathLst>
              </a:custGeom>
              <a:blipFill dpi="0" rotWithShape="0">
                <a:blip r:embed="rId7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571" name="Freeform 43"/>
              <p:cNvSpPr>
                <a:spLocks noChangeAspect="1"/>
              </p:cNvSpPr>
              <p:nvPr/>
            </p:nvSpPr>
            <p:spPr bwMode="auto">
              <a:xfrm>
                <a:off x="7360" y="16765"/>
                <a:ext cx="2937" cy="3601"/>
              </a:xfrm>
              <a:custGeom>
                <a:avLst/>
                <a:gdLst>
                  <a:gd name="T0" fmla="*/ 0 w 2937"/>
                  <a:gd name="T1" fmla="*/ 3601 h 3601"/>
                  <a:gd name="T2" fmla="*/ 0 w 2937"/>
                  <a:gd name="T3" fmla="*/ 1498 h 3601"/>
                  <a:gd name="T4" fmla="*/ 839 w 2937"/>
                  <a:gd name="T5" fmla="*/ 661 h 3601"/>
                  <a:gd name="T6" fmla="*/ 935 w 2937"/>
                  <a:gd name="T7" fmla="*/ 661 h 3601"/>
                  <a:gd name="T8" fmla="*/ 935 w 2937"/>
                  <a:gd name="T9" fmla="*/ 0 h 3601"/>
                  <a:gd name="T10" fmla="*/ 2024 w 2937"/>
                  <a:gd name="T11" fmla="*/ 0 h 3601"/>
                  <a:gd name="T12" fmla="*/ 2024 w 2937"/>
                  <a:gd name="T13" fmla="*/ 661 h 3601"/>
                  <a:gd name="T14" fmla="*/ 2111 w 2937"/>
                  <a:gd name="T15" fmla="*/ 661 h 3601"/>
                  <a:gd name="T16" fmla="*/ 2937 w 2937"/>
                  <a:gd name="T17" fmla="*/ 1484 h 3601"/>
                  <a:gd name="T18" fmla="*/ 2937 w 2937"/>
                  <a:gd name="T19" fmla="*/ 3601 h 3601"/>
                  <a:gd name="T20" fmla="*/ 0 w 2937"/>
                  <a:gd name="T21" fmla="*/ 3601 h 3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37" h="3601">
                    <a:moveTo>
                      <a:pt x="0" y="3601"/>
                    </a:moveTo>
                    <a:lnTo>
                      <a:pt x="0" y="1498"/>
                    </a:lnTo>
                    <a:lnTo>
                      <a:pt x="839" y="661"/>
                    </a:lnTo>
                    <a:lnTo>
                      <a:pt x="935" y="661"/>
                    </a:lnTo>
                    <a:lnTo>
                      <a:pt x="935" y="0"/>
                    </a:lnTo>
                    <a:lnTo>
                      <a:pt x="2024" y="0"/>
                    </a:lnTo>
                    <a:lnTo>
                      <a:pt x="2024" y="661"/>
                    </a:lnTo>
                    <a:lnTo>
                      <a:pt x="2111" y="661"/>
                    </a:lnTo>
                    <a:lnTo>
                      <a:pt x="2937" y="1484"/>
                    </a:lnTo>
                    <a:lnTo>
                      <a:pt x="2937" y="3601"/>
                    </a:lnTo>
                    <a:lnTo>
                      <a:pt x="0" y="3601"/>
                    </a:lnTo>
                    <a:close/>
                  </a:path>
                </a:pathLst>
              </a:cu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</p:grpSp>
        <p:sp>
          <p:nvSpPr>
            <p:cNvPr id="22572" name="Oval 44"/>
            <p:cNvSpPr>
              <a:spLocks noChangeAspect="1" noChangeArrowheads="1"/>
            </p:cNvSpPr>
            <p:nvPr/>
          </p:nvSpPr>
          <p:spPr bwMode="auto">
            <a:xfrm>
              <a:off x="1286" y="2192"/>
              <a:ext cx="691" cy="706"/>
            </a:xfrm>
            <a:prstGeom prst="ellipse">
              <a:avLst/>
            </a:prstGeom>
            <a:solidFill>
              <a:srgbClr val="FF6600"/>
            </a:solidFill>
            <a:ln w="15875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BE"/>
            </a:p>
          </p:txBody>
        </p:sp>
        <p:sp>
          <p:nvSpPr>
            <p:cNvPr id="22573" name="Rectangle 45"/>
            <p:cNvSpPr>
              <a:spLocks noChangeAspect="1" noChangeArrowheads="1"/>
            </p:cNvSpPr>
            <p:nvPr/>
          </p:nvSpPr>
          <p:spPr bwMode="auto">
            <a:xfrm>
              <a:off x="1519" y="1829"/>
              <a:ext cx="230" cy="75"/>
            </a:xfrm>
            <a:prstGeom prst="rect">
              <a:avLst/>
            </a:prstGeom>
            <a:solidFill>
              <a:srgbClr val="FFCC00"/>
            </a:solidFill>
            <a:ln w="476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BE"/>
            </a:p>
          </p:txBody>
        </p:sp>
        <p:sp>
          <p:nvSpPr>
            <p:cNvPr id="22574" name="Rectangle 46"/>
            <p:cNvSpPr>
              <a:spLocks noChangeAspect="1" noChangeArrowheads="1"/>
            </p:cNvSpPr>
            <p:nvPr/>
          </p:nvSpPr>
          <p:spPr bwMode="auto">
            <a:xfrm>
              <a:off x="1498" y="1755"/>
              <a:ext cx="271" cy="75"/>
            </a:xfrm>
            <a:prstGeom prst="rect">
              <a:avLst/>
            </a:prstGeom>
            <a:solidFill>
              <a:srgbClr val="FFCC00"/>
            </a:solidFill>
            <a:ln w="476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BE"/>
            </a:p>
          </p:txBody>
        </p:sp>
        <p:sp>
          <p:nvSpPr>
            <p:cNvPr id="22575" name="Rectangle 47"/>
            <p:cNvSpPr>
              <a:spLocks noChangeAspect="1" noChangeArrowheads="1"/>
            </p:cNvSpPr>
            <p:nvPr/>
          </p:nvSpPr>
          <p:spPr bwMode="auto">
            <a:xfrm>
              <a:off x="1476" y="1680"/>
              <a:ext cx="315" cy="75"/>
            </a:xfrm>
            <a:prstGeom prst="rect">
              <a:avLst/>
            </a:prstGeom>
            <a:solidFill>
              <a:srgbClr val="FFCC00"/>
            </a:solidFill>
            <a:ln w="476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BE"/>
            </a:p>
          </p:txBody>
        </p:sp>
        <p:grpSp>
          <p:nvGrpSpPr>
            <p:cNvPr id="22576" name="Group 48"/>
            <p:cNvGrpSpPr>
              <a:grpSpLocks noChangeAspect="1"/>
            </p:cNvGrpSpPr>
            <p:nvPr/>
          </p:nvGrpSpPr>
          <p:grpSpPr bwMode="auto">
            <a:xfrm>
              <a:off x="1476" y="1606"/>
              <a:ext cx="315" cy="75"/>
              <a:chOff x="8410" y="16410"/>
              <a:chExt cx="849" cy="203"/>
            </a:xfrm>
          </p:grpSpPr>
          <p:pic>
            <p:nvPicPr>
              <p:cNvPr id="22577" name="Picture 49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8281" r="50781"/>
              <a:stretch>
                <a:fillRect/>
              </a:stretch>
            </p:blipFill>
            <p:spPr bwMode="auto">
              <a:xfrm>
                <a:off x="8410" y="16410"/>
                <a:ext cx="848" cy="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578" name="Rectangle 50"/>
              <p:cNvSpPr>
                <a:spLocks noChangeAspect="1" noChangeArrowheads="1"/>
              </p:cNvSpPr>
              <p:nvPr/>
            </p:nvSpPr>
            <p:spPr bwMode="auto">
              <a:xfrm>
                <a:off x="8410" y="16410"/>
                <a:ext cx="849" cy="203"/>
              </a:xfrm>
              <a:prstGeom prst="rect">
                <a:avLst/>
              </a:prstGeom>
              <a:noFill/>
              <a:ln w="11113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</p:grpSp>
        <p:sp>
          <p:nvSpPr>
            <p:cNvPr id="22579" name="Rectangle 51"/>
            <p:cNvSpPr>
              <a:spLocks noChangeAspect="1" noChangeArrowheads="1"/>
            </p:cNvSpPr>
            <p:nvPr/>
          </p:nvSpPr>
          <p:spPr bwMode="auto">
            <a:xfrm>
              <a:off x="1519" y="1829"/>
              <a:ext cx="230" cy="75"/>
            </a:xfrm>
            <a:prstGeom prst="rect">
              <a:avLst/>
            </a:prstGeom>
            <a:solidFill>
              <a:srgbClr val="FFCC00"/>
            </a:solidFill>
            <a:ln w="476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BE"/>
            </a:p>
          </p:txBody>
        </p:sp>
        <p:sp>
          <p:nvSpPr>
            <p:cNvPr id="22580" name="Rectangle 52"/>
            <p:cNvSpPr>
              <a:spLocks noChangeAspect="1" noChangeArrowheads="1"/>
            </p:cNvSpPr>
            <p:nvPr/>
          </p:nvSpPr>
          <p:spPr bwMode="auto">
            <a:xfrm>
              <a:off x="1498" y="1755"/>
              <a:ext cx="271" cy="75"/>
            </a:xfrm>
            <a:prstGeom prst="rect">
              <a:avLst/>
            </a:prstGeom>
            <a:solidFill>
              <a:srgbClr val="FFCC00"/>
            </a:solidFill>
            <a:ln w="476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BE"/>
            </a:p>
          </p:txBody>
        </p:sp>
        <p:sp>
          <p:nvSpPr>
            <p:cNvPr id="22581" name="Rectangle 53"/>
            <p:cNvSpPr>
              <a:spLocks noChangeAspect="1" noChangeArrowheads="1"/>
            </p:cNvSpPr>
            <p:nvPr/>
          </p:nvSpPr>
          <p:spPr bwMode="auto">
            <a:xfrm>
              <a:off x="1476" y="1680"/>
              <a:ext cx="315" cy="75"/>
            </a:xfrm>
            <a:prstGeom prst="rect">
              <a:avLst/>
            </a:prstGeom>
            <a:solidFill>
              <a:srgbClr val="FFCC00"/>
            </a:solidFill>
            <a:ln w="476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BE"/>
            </a:p>
          </p:txBody>
        </p:sp>
        <p:grpSp>
          <p:nvGrpSpPr>
            <p:cNvPr id="22582" name="Group 54"/>
            <p:cNvGrpSpPr>
              <a:grpSpLocks noChangeAspect="1"/>
            </p:cNvGrpSpPr>
            <p:nvPr/>
          </p:nvGrpSpPr>
          <p:grpSpPr bwMode="auto">
            <a:xfrm>
              <a:off x="1476" y="1606"/>
              <a:ext cx="315" cy="75"/>
              <a:chOff x="8410" y="16410"/>
              <a:chExt cx="849" cy="203"/>
            </a:xfrm>
          </p:grpSpPr>
          <p:pic>
            <p:nvPicPr>
              <p:cNvPr id="22583" name="Picture 55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8281" r="50781"/>
              <a:stretch>
                <a:fillRect/>
              </a:stretch>
            </p:blipFill>
            <p:spPr bwMode="auto">
              <a:xfrm>
                <a:off x="8410" y="16410"/>
                <a:ext cx="848" cy="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584" name="Rectangle 56"/>
              <p:cNvSpPr>
                <a:spLocks noChangeAspect="1" noChangeArrowheads="1"/>
              </p:cNvSpPr>
              <p:nvPr/>
            </p:nvSpPr>
            <p:spPr bwMode="auto">
              <a:xfrm>
                <a:off x="8410" y="16410"/>
                <a:ext cx="849" cy="203"/>
              </a:xfrm>
              <a:prstGeom prst="rect">
                <a:avLst/>
              </a:prstGeom>
              <a:noFill/>
              <a:ln w="11113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</p:grpSp>
        <p:grpSp>
          <p:nvGrpSpPr>
            <p:cNvPr id="22585" name="Group 57"/>
            <p:cNvGrpSpPr>
              <a:grpSpLocks noChangeAspect="1"/>
            </p:cNvGrpSpPr>
            <p:nvPr/>
          </p:nvGrpSpPr>
          <p:grpSpPr bwMode="auto">
            <a:xfrm>
              <a:off x="689" y="2287"/>
              <a:ext cx="1889" cy="1"/>
              <a:chOff x="6286" y="18247"/>
              <a:chExt cx="5097" cy="2"/>
            </a:xfrm>
          </p:grpSpPr>
          <p:grpSp>
            <p:nvGrpSpPr>
              <p:cNvPr id="22586" name="Group 58"/>
              <p:cNvGrpSpPr>
                <a:grpSpLocks noChangeAspect="1"/>
              </p:cNvGrpSpPr>
              <p:nvPr/>
            </p:nvGrpSpPr>
            <p:grpSpPr bwMode="auto">
              <a:xfrm>
                <a:off x="6286" y="18247"/>
                <a:ext cx="2601" cy="2"/>
                <a:chOff x="6286" y="18247"/>
                <a:chExt cx="2601" cy="2"/>
              </a:xfrm>
            </p:grpSpPr>
            <p:sp>
              <p:nvSpPr>
                <p:cNvPr id="22587" name="Freeform 59"/>
                <p:cNvSpPr>
                  <a:spLocks noChangeAspect="1"/>
                </p:cNvSpPr>
                <p:nvPr/>
              </p:nvSpPr>
              <p:spPr bwMode="auto">
                <a:xfrm>
                  <a:off x="6286" y="18247"/>
                  <a:ext cx="14" cy="2"/>
                </a:xfrm>
                <a:custGeom>
                  <a:avLst/>
                  <a:gdLst>
                    <a:gd name="T0" fmla="*/ 0 w 14"/>
                    <a:gd name="T1" fmla="*/ 0 h 2"/>
                    <a:gd name="T2" fmla="*/ 0 w 14"/>
                    <a:gd name="T3" fmla="*/ 0 h 2"/>
                    <a:gd name="T4" fmla="*/ 0 w 14"/>
                    <a:gd name="T5" fmla="*/ 2 h 2"/>
                    <a:gd name="T6" fmla="*/ 14 w 14"/>
                    <a:gd name="T7" fmla="*/ 2 h 2"/>
                    <a:gd name="T8" fmla="*/ 14 w 14"/>
                    <a:gd name="T9" fmla="*/ 0 h 2"/>
                    <a:gd name="T10" fmla="*/ 14 w 14"/>
                    <a:gd name="T11" fmla="*/ 0 h 2"/>
                    <a:gd name="T12" fmla="*/ 0 w 1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14" y="2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588" name="Freeform 60"/>
                <p:cNvSpPr>
                  <a:spLocks noChangeAspect="1"/>
                </p:cNvSpPr>
                <p:nvPr/>
              </p:nvSpPr>
              <p:spPr bwMode="auto">
                <a:xfrm>
                  <a:off x="6304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589" name="Freeform 61"/>
                <p:cNvSpPr>
                  <a:spLocks noChangeAspect="1"/>
                </p:cNvSpPr>
                <p:nvPr/>
              </p:nvSpPr>
              <p:spPr bwMode="auto">
                <a:xfrm>
                  <a:off x="6311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590" name="Freeform 62"/>
                <p:cNvSpPr>
                  <a:spLocks noChangeAspect="1"/>
                </p:cNvSpPr>
                <p:nvPr/>
              </p:nvSpPr>
              <p:spPr bwMode="auto">
                <a:xfrm>
                  <a:off x="6330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591" name="Freeform 63"/>
                <p:cNvSpPr>
                  <a:spLocks noChangeAspect="1"/>
                </p:cNvSpPr>
                <p:nvPr/>
              </p:nvSpPr>
              <p:spPr bwMode="auto">
                <a:xfrm>
                  <a:off x="6337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592" name="Freeform 64"/>
                <p:cNvSpPr>
                  <a:spLocks noChangeAspect="1"/>
                </p:cNvSpPr>
                <p:nvPr/>
              </p:nvSpPr>
              <p:spPr bwMode="auto">
                <a:xfrm>
                  <a:off x="6356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593" name="Freeform 65"/>
                <p:cNvSpPr>
                  <a:spLocks noChangeAspect="1"/>
                </p:cNvSpPr>
                <p:nvPr/>
              </p:nvSpPr>
              <p:spPr bwMode="auto">
                <a:xfrm>
                  <a:off x="6363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594" name="Freeform 66"/>
                <p:cNvSpPr>
                  <a:spLocks noChangeAspect="1"/>
                </p:cNvSpPr>
                <p:nvPr/>
              </p:nvSpPr>
              <p:spPr bwMode="auto">
                <a:xfrm>
                  <a:off x="6382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595" name="Freeform 67"/>
                <p:cNvSpPr>
                  <a:spLocks noChangeAspect="1"/>
                </p:cNvSpPr>
                <p:nvPr/>
              </p:nvSpPr>
              <p:spPr bwMode="auto">
                <a:xfrm>
                  <a:off x="6389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596" name="Freeform 68"/>
                <p:cNvSpPr>
                  <a:spLocks noChangeAspect="1"/>
                </p:cNvSpPr>
                <p:nvPr/>
              </p:nvSpPr>
              <p:spPr bwMode="auto">
                <a:xfrm>
                  <a:off x="6408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597" name="Freeform 69"/>
                <p:cNvSpPr>
                  <a:spLocks noChangeAspect="1"/>
                </p:cNvSpPr>
                <p:nvPr/>
              </p:nvSpPr>
              <p:spPr bwMode="auto">
                <a:xfrm>
                  <a:off x="6415" y="18247"/>
                  <a:ext cx="15" cy="2"/>
                </a:xfrm>
                <a:custGeom>
                  <a:avLst/>
                  <a:gdLst>
                    <a:gd name="T0" fmla="*/ 2 w 15"/>
                    <a:gd name="T1" fmla="*/ 0 h 2"/>
                    <a:gd name="T2" fmla="*/ 0 w 15"/>
                    <a:gd name="T3" fmla="*/ 0 h 2"/>
                    <a:gd name="T4" fmla="*/ 2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2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598" name="Freeform 70"/>
                <p:cNvSpPr>
                  <a:spLocks noChangeAspect="1"/>
                </p:cNvSpPr>
                <p:nvPr/>
              </p:nvSpPr>
              <p:spPr bwMode="auto">
                <a:xfrm>
                  <a:off x="6434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599" name="Freeform 71"/>
                <p:cNvSpPr>
                  <a:spLocks noChangeAspect="1"/>
                </p:cNvSpPr>
                <p:nvPr/>
              </p:nvSpPr>
              <p:spPr bwMode="auto">
                <a:xfrm>
                  <a:off x="6441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00" name="Freeform 72"/>
                <p:cNvSpPr>
                  <a:spLocks noChangeAspect="1"/>
                </p:cNvSpPr>
                <p:nvPr/>
              </p:nvSpPr>
              <p:spPr bwMode="auto">
                <a:xfrm>
                  <a:off x="6460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01" name="Freeform 73"/>
                <p:cNvSpPr>
                  <a:spLocks noChangeAspect="1"/>
                </p:cNvSpPr>
                <p:nvPr/>
              </p:nvSpPr>
              <p:spPr bwMode="auto">
                <a:xfrm>
                  <a:off x="6467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02" name="Freeform 74"/>
                <p:cNvSpPr>
                  <a:spLocks noChangeAspect="1"/>
                </p:cNvSpPr>
                <p:nvPr/>
              </p:nvSpPr>
              <p:spPr bwMode="auto">
                <a:xfrm>
                  <a:off x="6486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03" name="Freeform 75"/>
                <p:cNvSpPr>
                  <a:spLocks noChangeAspect="1"/>
                </p:cNvSpPr>
                <p:nvPr/>
              </p:nvSpPr>
              <p:spPr bwMode="auto">
                <a:xfrm>
                  <a:off x="6493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04" name="Freeform 76"/>
                <p:cNvSpPr>
                  <a:spLocks noChangeAspect="1"/>
                </p:cNvSpPr>
                <p:nvPr/>
              </p:nvSpPr>
              <p:spPr bwMode="auto">
                <a:xfrm>
                  <a:off x="6512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05" name="Freeform 77"/>
                <p:cNvSpPr>
                  <a:spLocks noChangeAspect="1"/>
                </p:cNvSpPr>
                <p:nvPr/>
              </p:nvSpPr>
              <p:spPr bwMode="auto">
                <a:xfrm>
                  <a:off x="6519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06" name="Freeform 78"/>
                <p:cNvSpPr>
                  <a:spLocks noChangeAspect="1"/>
                </p:cNvSpPr>
                <p:nvPr/>
              </p:nvSpPr>
              <p:spPr bwMode="auto">
                <a:xfrm>
                  <a:off x="6538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07" name="Freeform 79"/>
                <p:cNvSpPr>
                  <a:spLocks noChangeAspect="1"/>
                </p:cNvSpPr>
                <p:nvPr/>
              </p:nvSpPr>
              <p:spPr bwMode="auto">
                <a:xfrm>
                  <a:off x="6545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08" name="Freeform 80"/>
                <p:cNvSpPr>
                  <a:spLocks noChangeAspect="1"/>
                </p:cNvSpPr>
                <p:nvPr/>
              </p:nvSpPr>
              <p:spPr bwMode="auto">
                <a:xfrm>
                  <a:off x="6564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09" name="Freeform 81"/>
                <p:cNvSpPr>
                  <a:spLocks noChangeAspect="1"/>
                </p:cNvSpPr>
                <p:nvPr/>
              </p:nvSpPr>
              <p:spPr bwMode="auto">
                <a:xfrm>
                  <a:off x="6571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10" name="Freeform 82"/>
                <p:cNvSpPr>
                  <a:spLocks noChangeAspect="1"/>
                </p:cNvSpPr>
                <p:nvPr/>
              </p:nvSpPr>
              <p:spPr bwMode="auto">
                <a:xfrm>
                  <a:off x="6590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11" name="Freeform 83"/>
                <p:cNvSpPr>
                  <a:spLocks noChangeAspect="1"/>
                </p:cNvSpPr>
                <p:nvPr/>
              </p:nvSpPr>
              <p:spPr bwMode="auto">
                <a:xfrm>
                  <a:off x="6597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12" name="Freeform 84"/>
                <p:cNvSpPr>
                  <a:spLocks noChangeAspect="1"/>
                </p:cNvSpPr>
                <p:nvPr/>
              </p:nvSpPr>
              <p:spPr bwMode="auto">
                <a:xfrm>
                  <a:off x="6616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13" name="Freeform 85"/>
                <p:cNvSpPr>
                  <a:spLocks noChangeAspect="1"/>
                </p:cNvSpPr>
                <p:nvPr/>
              </p:nvSpPr>
              <p:spPr bwMode="auto">
                <a:xfrm>
                  <a:off x="6623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14" name="Freeform 86"/>
                <p:cNvSpPr>
                  <a:spLocks noChangeAspect="1"/>
                </p:cNvSpPr>
                <p:nvPr/>
              </p:nvSpPr>
              <p:spPr bwMode="auto">
                <a:xfrm>
                  <a:off x="6642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15" name="Freeform 87"/>
                <p:cNvSpPr>
                  <a:spLocks noChangeAspect="1"/>
                </p:cNvSpPr>
                <p:nvPr/>
              </p:nvSpPr>
              <p:spPr bwMode="auto">
                <a:xfrm>
                  <a:off x="6649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16" name="Freeform 88"/>
                <p:cNvSpPr>
                  <a:spLocks noChangeAspect="1"/>
                </p:cNvSpPr>
                <p:nvPr/>
              </p:nvSpPr>
              <p:spPr bwMode="auto">
                <a:xfrm>
                  <a:off x="6668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17" name="Freeform 89"/>
                <p:cNvSpPr>
                  <a:spLocks noChangeAspect="1"/>
                </p:cNvSpPr>
                <p:nvPr/>
              </p:nvSpPr>
              <p:spPr bwMode="auto">
                <a:xfrm>
                  <a:off x="6675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18" name="Freeform 90"/>
                <p:cNvSpPr>
                  <a:spLocks noChangeAspect="1"/>
                </p:cNvSpPr>
                <p:nvPr/>
              </p:nvSpPr>
              <p:spPr bwMode="auto">
                <a:xfrm>
                  <a:off x="6695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19" name="Freeform 91"/>
                <p:cNvSpPr>
                  <a:spLocks noChangeAspect="1"/>
                </p:cNvSpPr>
                <p:nvPr/>
              </p:nvSpPr>
              <p:spPr bwMode="auto">
                <a:xfrm>
                  <a:off x="6702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20" name="Freeform 92"/>
                <p:cNvSpPr>
                  <a:spLocks noChangeAspect="1"/>
                </p:cNvSpPr>
                <p:nvPr/>
              </p:nvSpPr>
              <p:spPr bwMode="auto">
                <a:xfrm>
                  <a:off x="6721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21" name="Freeform 93"/>
                <p:cNvSpPr>
                  <a:spLocks noChangeAspect="1"/>
                </p:cNvSpPr>
                <p:nvPr/>
              </p:nvSpPr>
              <p:spPr bwMode="auto">
                <a:xfrm>
                  <a:off x="6728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22" name="Freeform 94"/>
                <p:cNvSpPr>
                  <a:spLocks noChangeAspect="1"/>
                </p:cNvSpPr>
                <p:nvPr/>
              </p:nvSpPr>
              <p:spPr bwMode="auto">
                <a:xfrm>
                  <a:off x="6747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23" name="Freeform 95"/>
                <p:cNvSpPr>
                  <a:spLocks noChangeAspect="1"/>
                </p:cNvSpPr>
                <p:nvPr/>
              </p:nvSpPr>
              <p:spPr bwMode="auto">
                <a:xfrm>
                  <a:off x="6754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24" name="Freeform 96"/>
                <p:cNvSpPr>
                  <a:spLocks noChangeAspect="1"/>
                </p:cNvSpPr>
                <p:nvPr/>
              </p:nvSpPr>
              <p:spPr bwMode="auto">
                <a:xfrm>
                  <a:off x="6773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25" name="Freeform 97"/>
                <p:cNvSpPr>
                  <a:spLocks noChangeAspect="1"/>
                </p:cNvSpPr>
                <p:nvPr/>
              </p:nvSpPr>
              <p:spPr bwMode="auto">
                <a:xfrm>
                  <a:off x="6780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26" name="Freeform 98"/>
                <p:cNvSpPr>
                  <a:spLocks noChangeAspect="1"/>
                </p:cNvSpPr>
                <p:nvPr/>
              </p:nvSpPr>
              <p:spPr bwMode="auto">
                <a:xfrm>
                  <a:off x="6799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27" name="Freeform 99"/>
                <p:cNvSpPr>
                  <a:spLocks noChangeAspect="1"/>
                </p:cNvSpPr>
                <p:nvPr/>
              </p:nvSpPr>
              <p:spPr bwMode="auto">
                <a:xfrm>
                  <a:off x="6806" y="18247"/>
                  <a:ext cx="15" cy="2"/>
                </a:xfrm>
                <a:custGeom>
                  <a:avLst/>
                  <a:gdLst>
                    <a:gd name="T0" fmla="*/ 2 w 15"/>
                    <a:gd name="T1" fmla="*/ 0 h 2"/>
                    <a:gd name="T2" fmla="*/ 0 w 15"/>
                    <a:gd name="T3" fmla="*/ 0 h 2"/>
                    <a:gd name="T4" fmla="*/ 2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2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28" name="Freeform 100"/>
                <p:cNvSpPr>
                  <a:spLocks noChangeAspect="1"/>
                </p:cNvSpPr>
                <p:nvPr/>
              </p:nvSpPr>
              <p:spPr bwMode="auto">
                <a:xfrm>
                  <a:off x="6825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29" name="Freeform 101"/>
                <p:cNvSpPr>
                  <a:spLocks noChangeAspect="1"/>
                </p:cNvSpPr>
                <p:nvPr/>
              </p:nvSpPr>
              <p:spPr bwMode="auto">
                <a:xfrm>
                  <a:off x="6832" y="18247"/>
                  <a:ext cx="15" cy="2"/>
                </a:xfrm>
                <a:custGeom>
                  <a:avLst/>
                  <a:gdLst>
                    <a:gd name="T0" fmla="*/ 2 w 15"/>
                    <a:gd name="T1" fmla="*/ 0 h 2"/>
                    <a:gd name="T2" fmla="*/ 0 w 15"/>
                    <a:gd name="T3" fmla="*/ 0 h 2"/>
                    <a:gd name="T4" fmla="*/ 2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2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30" name="Freeform 102"/>
                <p:cNvSpPr>
                  <a:spLocks noChangeAspect="1"/>
                </p:cNvSpPr>
                <p:nvPr/>
              </p:nvSpPr>
              <p:spPr bwMode="auto">
                <a:xfrm>
                  <a:off x="6851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31" name="Freeform 103"/>
                <p:cNvSpPr>
                  <a:spLocks noChangeAspect="1"/>
                </p:cNvSpPr>
                <p:nvPr/>
              </p:nvSpPr>
              <p:spPr bwMode="auto">
                <a:xfrm>
                  <a:off x="6858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32" name="Freeform 104"/>
                <p:cNvSpPr>
                  <a:spLocks noChangeAspect="1"/>
                </p:cNvSpPr>
                <p:nvPr/>
              </p:nvSpPr>
              <p:spPr bwMode="auto">
                <a:xfrm>
                  <a:off x="6877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33" name="Freeform 105"/>
                <p:cNvSpPr>
                  <a:spLocks noChangeAspect="1"/>
                </p:cNvSpPr>
                <p:nvPr/>
              </p:nvSpPr>
              <p:spPr bwMode="auto">
                <a:xfrm>
                  <a:off x="6884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34" name="Freeform 106"/>
                <p:cNvSpPr>
                  <a:spLocks noChangeAspect="1"/>
                </p:cNvSpPr>
                <p:nvPr/>
              </p:nvSpPr>
              <p:spPr bwMode="auto">
                <a:xfrm>
                  <a:off x="6903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35" name="Freeform 107"/>
                <p:cNvSpPr>
                  <a:spLocks noChangeAspect="1"/>
                </p:cNvSpPr>
                <p:nvPr/>
              </p:nvSpPr>
              <p:spPr bwMode="auto">
                <a:xfrm>
                  <a:off x="6910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36" name="Freeform 108"/>
                <p:cNvSpPr>
                  <a:spLocks noChangeAspect="1"/>
                </p:cNvSpPr>
                <p:nvPr/>
              </p:nvSpPr>
              <p:spPr bwMode="auto">
                <a:xfrm>
                  <a:off x="6929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37" name="Freeform 109"/>
                <p:cNvSpPr>
                  <a:spLocks noChangeAspect="1"/>
                </p:cNvSpPr>
                <p:nvPr/>
              </p:nvSpPr>
              <p:spPr bwMode="auto">
                <a:xfrm>
                  <a:off x="6936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38" name="Freeform 110"/>
                <p:cNvSpPr>
                  <a:spLocks noChangeAspect="1"/>
                </p:cNvSpPr>
                <p:nvPr/>
              </p:nvSpPr>
              <p:spPr bwMode="auto">
                <a:xfrm>
                  <a:off x="6955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39" name="Freeform 111"/>
                <p:cNvSpPr>
                  <a:spLocks noChangeAspect="1"/>
                </p:cNvSpPr>
                <p:nvPr/>
              </p:nvSpPr>
              <p:spPr bwMode="auto">
                <a:xfrm>
                  <a:off x="6962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40" name="Freeform 112"/>
                <p:cNvSpPr>
                  <a:spLocks noChangeAspect="1"/>
                </p:cNvSpPr>
                <p:nvPr/>
              </p:nvSpPr>
              <p:spPr bwMode="auto">
                <a:xfrm>
                  <a:off x="6981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41" name="Freeform 113"/>
                <p:cNvSpPr>
                  <a:spLocks noChangeAspect="1"/>
                </p:cNvSpPr>
                <p:nvPr/>
              </p:nvSpPr>
              <p:spPr bwMode="auto">
                <a:xfrm>
                  <a:off x="6988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42" name="Freeform 114"/>
                <p:cNvSpPr>
                  <a:spLocks noChangeAspect="1"/>
                </p:cNvSpPr>
                <p:nvPr/>
              </p:nvSpPr>
              <p:spPr bwMode="auto">
                <a:xfrm>
                  <a:off x="7007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43" name="Freeform 115"/>
                <p:cNvSpPr>
                  <a:spLocks noChangeAspect="1"/>
                </p:cNvSpPr>
                <p:nvPr/>
              </p:nvSpPr>
              <p:spPr bwMode="auto">
                <a:xfrm>
                  <a:off x="7014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44" name="Freeform 116"/>
                <p:cNvSpPr>
                  <a:spLocks noChangeAspect="1"/>
                </p:cNvSpPr>
                <p:nvPr/>
              </p:nvSpPr>
              <p:spPr bwMode="auto">
                <a:xfrm>
                  <a:off x="7033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45" name="Freeform 117"/>
                <p:cNvSpPr>
                  <a:spLocks noChangeAspect="1"/>
                </p:cNvSpPr>
                <p:nvPr/>
              </p:nvSpPr>
              <p:spPr bwMode="auto">
                <a:xfrm>
                  <a:off x="7040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46" name="Freeform 118"/>
                <p:cNvSpPr>
                  <a:spLocks noChangeAspect="1"/>
                </p:cNvSpPr>
                <p:nvPr/>
              </p:nvSpPr>
              <p:spPr bwMode="auto">
                <a:xfrm>
                  <a:off x="7059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47" name="Freeform 119"/>
                <p:cNvSpPr>
                  <a:spLocks noChangeAspect="1"/>
                </p:cNvSpPr>
                <p:nvPr/>
              </p:nvSpPr>
              <p:spPr bwMode="auto">
                <a:xfrm>
                  <a:off x="7066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48" name="Freeform 120"/>
                <p:cNvSpPr>
                  <a:spLocks noChangeAspect="1"/>
                </p:cNvSpPr>
                <p:nvPr/>
              </p:nvSpPr>
              <p:spPr bwMode="auto">
                <a:xfrm>
                  <a:off x="7086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49" name="Freeform 121"/>
                <p:cNvSpPr>
                  <a:spLocks noChangeAspect="1"/>
                </p:cNvSpPr>
                <p:nvPr/>
              </p:nvSpPr>
              <p:spPr bwMode="auto">
                <a:xfrm>
                  <a:off x="7092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50" name="Freeform 122"/>
                <p:cNvSpPr>
                  <a:spLocks noChangeAspect="1"/>
                </p:cNvSpPr>
                <p:nvPr/>
              </p:nvSpPr>
              <p:spPr bwMode="auto">
                <a:xfrm>
                  <a:off x="7112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51" name="Freeform 123"/>
                <p:cNvSpPr>
                  <a:spLocks noChangeAspect="1"/>
                </p:cNvSpPr>
                <p:nvPr/>
              </p:nvSpPr>
              <p:spPr bwMode="auto">
                <a:xfrm>
                  <a:off x="7119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52" name="Freeform 124"/>
                <p:cNvSpPr>
                  <a:spLocks noChangeAspect="1"/>
                </p:cNvSpPr>
                <p:nvPr/>
              </p:nvSpPr>
              <p:spPr bwMode="auto">
                <a:xfrm>
                  <a:off x="7138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53" name="Freeform 125"/>
                <p:cNvSpPr>
                  <a:spLocks noChangeAspect="1"/>
                </p:cNvSpPr>
                <p:nvPr/>
              </p:nvSpPr>
              <p:spPr bwMode="auto">
                <a:xfrm>
                  <a:off x="7145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54" name="Freeform 126"/>
                <p:cNvSpPr>
                  <a:spLocks noChangeAspect="1"/>
                </p:cNvSpPr>
                <p:nvPr/>
              </p:nvSpPr>
              <p:spPr bwMode="auto">
                <a:xfrm>
                  <a:off x="7164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55" name="Freeform 127"/>
                <p:cNvSpPr>
                  <a:spLocks noChangeAspect="1"/>
                </p:cNvSpPr>
                <p:nvPr/>
              </p:nvSpPr>
              <p:spPr bwMode="auto">
                <a:xfrm>
                  <a:off x="7171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56" name="Freeform 128"/>
                <p:cNvSpPr>
                  <a:spLocks noChangeAspect="1"/>
                </p:cNvSpPr>
                <p:nvPr/>
              </p:nvSpPr>
              <p:spPr bwMode="auto">
                <a:xfrm>
                  <a:off x="7190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57" name="Freeform 129"/>
                <p:cNvSpPr>
                  <a:spLocks noChangeAspect="1"/>
                </p:cNvSpPr>
                <p:nvPr/>
              </p:nvSpPr>
              <p:spPr bwMode="auto">
                <a:xfrm>
                  <a:off x="7197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58" name="Freeform 130"/>
                <p:cNvSpPr>
                  <a:spLocks noChangeAspect="1"/>
                </p:cNvSpPr>
                <p:nvPr/>
              </p:nvSpPr>
              <p:spPr bwMode="auto">
                <a:xfrm>
                  <a:off x="7216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59" name="Freeform 131"/>
                <p:cNvSpPr>
                  <a:spLocks noChangeAspect="1"/>
                </p:cNvSpPr>
                <p:nvPr/>
              </p:nvSpPr>
              <p:spPr bwMode="auto">
                <a:xfrm>
                  <a:off x="7223" y="18247"/>
                  <a:ext cx="15" cy="2"/>
                </a:xfrm>
                <a:custGeom>
                  <a:avLst/>
                  <a:gdLst>
                    <a:gd name="T0" fmla="*/ 2 w 15"/>
                    <a:gd name="T1" fmla="*/ 0 h 2"/>
                    <a:gd name="T2" fmla="*/ 0 w 15"/>
                    <a:gd name="T3" fmla="*/ 0 h 2"/>
                    <a:gd name="T4" fmla="*/ 2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2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60" name="Freeform 132"/>
                <p:cNvSpPr>
                  <a:spLocks noChangeAspect="1"/>
                </p:cNvSpPr>
                <p:nvPr/>
              </p:nvSpPr>
              <p:spPr bwMode="auto">
                <a:xfrm>
                  <a:off x="7242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61" name="Freeform 133"/>
                <p:cNvSpPr>
                  <a:spLocks noChangeAspect="1"/>
                </p:cNvSpPr>
                <p:nvPr/>
              </p:nvSpPr>
              <p:spPr bwMode="auto">
                <a:xfrm>
                  <a:off x="7249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62" name="Freeform 134"/>
                <p:cNvSpPr>
                  <a:spLocks noChangeAspect="1"/>
                </p:cNvSpPr>
                <p:nvPr/>
              </p:nvSpPr>
              <p:spPr bwMode="auto">
                <a:xfrm>
                  <a:off x="7268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63" name="Freeform 135"/>
                <p:cNvSpPr>
                  <a:spLocks noChangeAspect="1"/>
                </p:cNvSpPr>
                <p:nvPr/>
              </p:nvSpPr>
              <p:spPr bwMode="auto">
                <a:xfrm>
                  <a:off x="7275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64" name="Freeform 136"/>
                <p:cNvSpPr>
                  <a:spLocks noChangeAspect="1"/>
                </p:cNvSpPr>
                <p:nvPr/>
              </p:nvSpPr>
              <p:spPr bwMode="auto">
                <a:xfrm>
                  <a:off x="7294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65" name="Freeform 137"/>
                <p:cNvSpPr>
                  <a:spLocks noChangeAspect="1"/>
                </p:cNvSpPr>
                <p:nvPr/>
              </p:nvSpPr>
              <p:spPr bwMode="auto">
                <a:xfrm>
                  <a:off x="7301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66" name="Freeform 138"/>
                <p:cNvSpPr>
                  <a:spLocks noChangeAspect="1"/>
                </p:cNvSpPr>
                <p:nvPr/>
              </p:nvSpPr>
              <p:spPr bwMode="auto">
                <a:xfrm>
                  <a:off x="7320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67" name="Freeform 139"/>
                <p:cNvSpPr>
                  <a:spLocks noChangeAspect="1"/>
                </p:cNvSpPr>
                <p:nvPr/>
              </p:nvSpPr>
              <p:spPr bwMode="auto">
                <a:xfrm>
                  <a:off x="7327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68" name="Freeform 140"/>
                <p:cNvSpPr>
                  <a:spLocks noChangeAspect="1"/>
                </p:cNvSpPr>
                <p:nvPr/>
              </p:nvSpPr>
              <p:spPr bwMode="auto">
                <a:xfrm>
                  <a:off x="7346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69" name="Freeform 141"/>
                <p:cNvSpPr>
                  <a:spLocks noChangeAspect="1"/>
                </p:cNvSpPr>
                <p:nvPr/>
              </p:nvSpPr>
              <p:spPr bwMode="auto">
                <a:xfrm>
                  <a:off x="7353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70" name="Freeform 142"/>
                <p:cNvSpPr>
                  <a:spLocks noChangeAspect="1"/>
                </p:cNvSpPr>
                <p:nvPr/>
              </p:nvSpPr>
              <p:spPr bwMode="auto">
                <a:xfrm>
                  <a:off x="7372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71" name="Freeform 143"/>
                <p:cNvSpPr>
                  <a:spLocks noChangeAspect="1"/>
                </p:cNvSpPr>
                <p:nvPr/>
              </p:nvSpPr>
              <p:spPr bwMode="auto">
                <a:xfrm>
                  <a:off x="7379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72" name="Freeform 144"/>
                <p:cNvSpPr>
                  <a:spLocks noChangeAspect="1"/>
                </p:cNvSpPr>
                <p:nvPr/>
              </p:nvSpPr>
              <p:spPr bwMode="auto">
                <a:xfrm>
                  <a:off x="7398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73" name="Freeform 145"/>
                <p:cNvSpPr>
                  <a:spLocks noChangeAspect="1"/>
                </p:cNvSpPr>
                <p:nvPr/>
              </p:nvSpPr>
              <p:spPr bwMode="auto">
                <a:xfrm>
                  <a:off x="7405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74" name="Freeform 146"/>
                <p:cNvSpPr>
                  <a:spLocks noChangeAspect="1"/>
                </p:cNvSpPr>
                <p:nvPr/>
              </p:nvSpPr>
              <p:spPr bwMode="auto">
                <a:xfrm>
                  <a:off x="7424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75" name="Freeform 147"/>
                <p:cNvSpPr>
                  <a:spLocks noChangeAspect="1"/>
                </p:cNvSpPr>
                <p:nvPr/>
              </p:nvSpPr>
              <p:spPr bwMode="auto">
                <a:xfrm>
                  <a:off x="7431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76" name="Freeform 148"/>
                <p:cNvSpPr>
                  <a:spLocks noChangeAspect="1"/>
                </p:cNvSpPr>
                <p:nvPr/>
              </p:nvSpPr>
              <p:spPr bwMode="auto">
                <a:xfrm>
                  <a:off x="7450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77" name="Freeform 149"/>
                <p:cNvSpPr>
                  <a:spLocks noChangeAspect="1"/>
                </p:cNvSpPr>
                <p:nvPr/>
              </p:nvSpPr>
              <p:spPr bwMode="auto">
                <a:xfrm>
                  <a:off x="7457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78" name="Freeform 150"/>
                <p:cNvSpPr>
                  <a:spLocks noChangeAspect="1"/>
                </p:cNvSpPr>
                <p:nvPr/>
              </p:nvSpPr>
              <p:spPr bwMode="auto">
                <a:xfrm>
                  <a:off x="7477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79" name="Freeform 151"/>
                <p:cNvSpPr>
                  <a:spLocks noChangeAspect="1"/>
                </p:cNvSpPr>
                <p:nvPr/>
              </p:nvSpPr>
              <p:spPr bwMode="auto">
                <a:xfrm>
                  <a:off x="7483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80" name="Freeform 152"/>
                <p:cNvSpPr>
                  <a:spLocks noChangeAspect="1"/>
                </p:cNvSpPr>
                <p:nvPr/>
              </p:nvSpPr>
              <p:spPr bwMode="auto">
                <a:xfrm>
                  <a:off x="7503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81" name="Freeform 153"/>
                <p:cNvSpPr>
                  <a:spLocks noChangeAspect="1"/>
                </p:cNvSpPr>
                <p:nvPr/>
              </p:nvSpPr>
              <p:spPr bwMode="auto">
                <a:xfrm>
                  <a:off x="7510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82" name="Freeform 154"/>
                <p:cNvSpPr>
                  <a:spLocks noChangeAspect="1"/>
                </p:cNvSpPr>
                <p:nvPr/>
              </p:nvSpPr>
              <p:spPr bwMode="auto">
                <a:xfrm>
                  <a:off x="7529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83" name="Freeform 155"/>
                <p:cNvSpPr>
                  <a:spLocks noChangeAspect="1"/>
                </p:cNvSpPr>
                <p:nvPr/>
              </p:nvSpPr>
              <p:spPr bwMode="auto">
                <a:xfrm>
                  <a:off x="7536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84" name="Freeform 156"/>
                <p:cNvSpPr>
                  <a:spLocks noChangeAspect="1"/>
                </p:cNvSpPr>
                <p:nvPr/>
              </p:nvSpPr>
              <p:spPr bwMode="auto">
                <a:xfrm>
                  <a:off x="7555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85" name="Freeform 157"/>
                <p:cNvSpPr>
                  <a:spLocks noChangeAspect="1"/>
                </p:cNvSpPr>
                <p:nvPr/>
              </p:nvSpPr>
              <p:spPr bwMode="auto">
                <a:xfrm>
                  <a:off x="7562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86" name="Freeform 158"/>
                <p:cNvSpPr>
                  <a:spLocks noChangeAspect="1"/>
                </p:cNvSpPr>
                <p:nvPr/>
              </p:nvSpPr>
              <p:spPr bwMode="auto">
                <a:xfrm>
                  <a:off x="7581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87" name="Freeform 159"/>
                <p:cNvSpPr>
                  <a:spLocks noChangeAspect="1"/>
                </p:cNvSpPr>
                <p:nvPr/>
              </p:nvSpPr>
              <p:spPr bwMode="auto">
                <a:xfrm>
                  <a:off x="7588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88" name="Freeform 160"/>
                <p:cNvSpPr>
                  <a:spLocks noChangeAspect="1"/>
                </p:cNvSpPr>
                <p:nvPr/>
              </p:nvSpPr>
              <p:spPr bwMode="auto">
                <a:xfrm>
                  <a:off x="7607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89" name="Freeform 161"/>
                <p:cNvSpPr>
                  <a:spLocks noChangeAspect="1"/>
                </p:cNvSpPr>
                <p:nvPr/>
              </p:nvSpPr>
              <p:spPr bwMode="auto">
                <a:xfrm>
                  <a:off x="7614" y="18247"/>
                  <a:ext cx="15" cy="2"/>
                </a:xfrm>
                <a:custGeom>
                  <a:avLst/>
                  <a:gdLst>
                    <a:gd name="T0" fmla="*/ 2 w 15"/>
                    <a:gd name="T1" fmla="*/ 0 h 2"/>
                    <a:gd name="T2" fmla="*/ 0 w 15"/>
                    <a:gd name="T3" fmla="*/ 0 h 2"/>
                    <a:gd name="T4" fmla="*/ 2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2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90" name="Freeform 162"/>
                <p:cNvSpPr>
                  <a:spLocks noChangeAspect="1"/>
                </p:cNvSpPr>
                <p:nvPr/>
              </p:nvSpPr>
              <p:spPr bwMode="auto">
                <a:xfrm>
                  <a:off x="7633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91" name="Freeform 163"/>
                <p:cNvSpPr>
                  <a:spLocks noChangeAspect="1"/>
                </p:cNvSpPr>
                <p:nvPr/>
              </p:nvSpPr>
              <p:spPr bwMode="auto">
                <a:xfrm>
                  <a:off x="7640" y="18247"/>
                  <a:ext cx="15" cy="2"/>
                </a:xfrm>
                <a:custGeom>
                  <a:avLst/>
                  <a:gdLst>
                    <a:gd name="T0" fmla="*/ 2 w 15"/>
                    <a:gd name="T1" fmla="*/ 0 h 2"/>
                    <a:gd name="T2" fmla="*/ 0 w 15"/>
                    <a:gd name="T3" fmla="*/ 0 h 2"/>
                    <a:gd name="T4" fmla="*/ 2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2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92" name="Freeform 164"/>
                <p:cNvSpPr>
                  <a:spLocks noChangeAspect="1"/>
                </p:cNvSpPr>
                <p:nvPr/>
              </p:nvSpPr>
              <p:spPr bwMode="auto">
                <a:xfrm>
                  <a:off x="7659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93" name="Freeform 165"/>
                <p:cNvSpPr>
                  <a:spLocks noChangeAspect="1"/>
                </p:cNvSpPr>
                <p:nvPr/>
              </p:nvSpPr>
              <p:spPr bwMode="auto">
                <a:xfrm>
                  <a:off x="7666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94" name="Freeform 166"/>
                <p:cNvSpPr>
                  <a:spLocks noChangeAspect="1"/>
                </p:cNvSpPr>
                <p:nvPr/>
              </p:nvSpPr>
              <p:spPr bwMode="auto">
                <a:xfrm>
                  <a:off x="7685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95" name="Freeform 167"/>
                <p:cNvSpPr>
                  <a:spLocks noChangeAspect="1"/>
                </p:cNvSpPr>
                <p:nvPr/>
              </p:nvSpPr>
              <p:spPr bwMode="auto">
                <a:xfrm>
                  <a:off x="7692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96" name="Freeform 168"/>
                <p:cNvSpPr>
                  <a:spLocks noChangeAspect="1"/>
                </p:cNvSpPr>
                <p:nvPr/>
              </p:nvSpPr>
              <p:spPr bwMode="auto">
                <a:xfrm>
                  <a:off x="7711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97" name="Freeform 169"/>
                <p:cNvSpPr>
                  <a:spLocks noChangeAspect="1"/>
                </p:cNvSpPr>
                <p:nvPr/>
              </p:nvSpPr>
              <p:spPr bwMode="auto">
                <a:xfrm>
                  <a:off x="7718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98" name="Freeform 170"/>
                <p:cNvSpPr>
                  <a:spLocks noChangeAspect="1"/>
                </p:cNvSpPr>
                <p:nvPr/>
              </p:nvSpPr>
              <p:spPr bwMode="auto">
                <a:xfrm>
                  <a:off x="7737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699" name="Freeform 171"/>
                <p:cNvSpPr>
                  <a:spLocks noChangeAspect="1"/>
                </p:cNvSpPr>
                <p:nvPr/>
              </p:nvSpPr>
              <p:spPr bwMode="auto">
                <a:xfrm>
                  <a:off x="7744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00" name="Freeform 172"/>
                <p:cNvSpPr>
                  <a:spLocks noChangeAspect="1"/>
                </p:cNvSpPr>
                <p:nvPr/>
              </p:nvSpPr>
              <p:spPr bwMode="auto">
                <a:xfrm>
                  <a:off x="7763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01" name="Freeform 173"/>
                <p:cNvSpPr>
                  <a:spLocks noChangeAspect="1"/>
                </p:cNvSpPr>
                <p:nvPr/>
              </p:nvSpPr>
              <p:spPr bwMode="auto">
                <a:xfrm>
                  <a:off x="7770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02" name="Freeform 174"/>
                <p:cNvSpPr>
                  <a:spLocks noChangeAspect="1"/>
                </p:cNvSpPr>
                <p:nvPr/>
              </p:nvSpPr>
              <p:spPr bwMode="auto">
                <a:xfrm>
                  <a:off x="7789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03" name="Freeform 175"/>
                <p:cNvSpPr>
                  <a:spLocks noChangeAspect="1"/>
                </p:cNvSpPr>
                <p:nvPr/>
              </p:nvSpPr>
              <p:spPr bwMode="auto">
                <a:xfrm>
                  <a:off x="7796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04" name="Freeform 176"/>
                <p:cNvSpPr>
                  <a:spLocks noChangeAspect="1"/>
                </p:cNvSpPr>
                <p:nvPr/>
              </p:nvSpPr>
              <p:spPr bwMode="auto">
                <a:xfrm>
                  <a:off x="7815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05" name="Freeform 177"/>
                <p:cNvSpPr>
                  <a:spLocks noChangeAspect="1"/>
                </p:cNvSpPr>
                <p:nvPr/>
              </p:nvSpPr>
              <p:spPr bwMode="auto">
                <a:xfrm>
                  <a:off x="7822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06" name="Freeform 178"/>
                <p:cNvSpPr>
                  <a:spLocks noChangeAspect="1"/>
                </p:cNvSpPr>
                <p:nvPr/>
              </p:nvSpPr>
              <p:spPr bwMode="auto">
                <a:xfrm>
                  <a:off x="7841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07" name="Freeform 179"/>
                <p:cNvSpPr>
                  <a:spLocks noChangeAspect="1"/>
                </p:cNvSpPr>
                <p:nvPr/>
              </p:nvSpPr>
              <p:spPr bwMode="auto">
                <a:xfrm>
                  <a:off x="7848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08" name="Freeform 180"/>
                <p:cNvSpPr>
                  <a:spLocks noChangeAspect="1"/>
                </p:cNvSpPr>
                <p:nvPr/>
              </p:nvSpPr>
              <p:spPr bwMode="auto">
                <a:xfrm>
                  <a:off x="7867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09" name="Freeform 181"/>
                <p:cNvSpPr>
                  <a:spLocks noChangeAspect="1"/>
                </p:cNvSpPr>
                <p:nvPr/>
              </p:nvSpPr>
              <p:spPr bwMode="auto">
                <a:xfrm>
                  <a:off x="7874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10" name="Freeform 182"/>
                <p:cNvSpPr>
                  <a:spLocks noChangeAspect="1"/>
                </p:cNvSpPr>
                <p:nvPr/>
              </p:nvSpPr>
              <p:spPr bwMode="auto">
                <a:xfrm>
                  <a:off x="7894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11" name="Freeform 183"/>
                <p:cNvSpPr>
                  <a:spLocks noChangeAspect="1"/>
                </p:cNvSpPr>
                <p:nvPr/>
              </p:nvSpPr>
              <p:spPr bwMode="auto">
                <a:xfrm>
                  <a:off x="7900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12" name="Freeform 184"/>
                <p:cNvSpPr>
                  <a:spLocks noChangeAspect="1"/>
                </p:cNvSpPr>
                <p:nvPr/>
              </p:nvSpPr>
              <p:spPr bwMode="auto">
                <a:xfrm>
                  <a:off x="7920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13" name="Freeform 185"/>
                <p:cNvSpPr>
                  <a:spLocks noChangeAspect="1"/>
                </p:cNvSpPr>
                <p:nvPr/>
              </p:nvSpPr>
              <p:spPr bwMode="auto">
                <a:xfrm>
                  <a:off x="7927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14" name="Freeform 186"/>
                <p:cNvSpPr>
                  <a:spLocks noChangeAspect="1"/>
                </p:cNvSpPr>
                <p:nvPr/>
              </p:nvSpPr>
              <p:spPr bwMode="auto">
                <a:xfrm>
                  <a:off x="7946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15" name="Freeform 187"/>
                <p:cNvSpPr>
                  <a:spLocks noChangeAspect="1"/>
                </p:cNvSpPr>
                <p:nvPr/>
              </p:nvSpPr>
              <p:spPr bwMode="auto">
                <a:xfrm>
                  <a:off x="7953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16" name="Freeform 188"/>
                <p:cNvSpPr>
                  <a:spLocks noChangeAspect="1"/>
                </p:cNvSpPr>
                <p:nvPr/>
              </p:nvSpPr>
              <p:spPr bwMode="auto">
                <a:xfrm>
                  <a:off x="7972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17" name="Freeform 189"/>
                <p:cNvSpPr>
                  <a:spLocks noChangeAspect="1"/>
                </p:cNvSpPr>
                <p:nvPr/>
              </p:nvSpPr>
              <p:spPr bwMode="auto">
                <a:xfrm>
                  <a:off x="7979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18" name="Freeform 190"/>
                <p:cNvSpPr>
                  <a:spLocks noChangeAspect="1"/>
                </p:cNvSpPr>
                <p:nvPr/>
              </p:nvSpPr>
              <p:spPr bwMode="auto">
                <a:xfrm>
                  <a:off x="7998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19" name="Freeform 191"/>
                <p:cNvSpPr>
                  <a:spLocks noChangeAspect="1"/>
                </p:cNvSpPr>
                <p:nvPr/>
              </p:nvSpPr>
              <p:spPr bwMode="auto">
                <a:xfrm>
                  <a:off x="8005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20" name="Freeform 192"/>
                <p:cNvSpPr>
                  <a:spLocks noChangeAspect="1"/>
                </p:cNvSpPr>
                <p:nvPr/>
              </p:nvSpPr>
              <p:spPr bwMode="auto">
                <a:xfrm>
                  <a:off x="8024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21" name="Freeform 193"/>
                <p:cNvSpPr>
                  <a:spLocks noChangeAspect="1"/>
                </p:cNvSpPr>
                <p:nvPr/>
              </p:nvSpPr>
              <p:spPr bwMode="auto">
                <a:xfrm>
                  <a:off x="8031" y="18247"/>
                  <a:ext cx="15" cy="2"/>
                </a:xfrm>
                <a:custGeom>
                  <a:avLst/>
                  <a:gdLst>
                    <a:gd name="T0" fmla="*/ 2 w 15"/>
                    <a:gd name="T1" fmla="*/ 0 h 2"/>
                    <a:gd name="T2" fmla="*/ 0 w 15"/>
                    <a:gd name="T3" fmla="*/ 0 h 2"/>
                    <a:gd name="T4" fmla="*/ 2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2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22" name="Freeform 194"/>
                <p:cNvSpPr>
                  <a:spLocks noChangeAspect="1"/>
                </p:cNvSpPr>
                <p:nvPr/>
              </p:nvSpPr>
              <p:spPr bwMode="auto">
                <a:xfrm>
                  <a:off x="8050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23" name="Freeform 195"/>
                <p:cNvSpPr>
                  <a:spLocks noChangeAspect="1"/>
                </p:cNvSpPr>
                <p:nvPr/>
              </p:nvSpPr>
              <p:spPr bwMode="auto">
                <a:xfrm>
                  <a:off x="8057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24" name="Freeform 196"/>
                <p:cNvSpPr>
                  <a:spLocks noChangeAspect="1"/>
                </p:cNvSpPr>
                <p:nvPr/>
              </p:nvSpPr>
              <p:spPr bwMode="auto">
                <a:xfrm>
                  <a:off x="8076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25" name="Freeform 197"/>
                <p:cNvSpPr>
                  <a:spLocks noChangeAspect="1"/>
                </p:cNvSpPr>
                <p:nvPr/>
              </p:nvSpPr>
              <p:spPr bwMode="auto">
                <a:xfrm>
                  <a:off x="8083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26" name="Freeform 198"/>
                <p:cNvSpPr>
                  <a:spLocks noChangeAspect="1"/>
                </p:cNvSpPr>
                <p:nvPr/>
              </p:nvSpPr>
              <p:spPr bwMode="auto">
                <a:xfrm>
                  <a:off x="8102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27" name="Freeform 199"/>
                <p:cNvSpPr>
                  <a:spLocks noChangeAspect="1"/>
                </p:cNvSpPr>
                <p:nvPr/>
              </p:nvSpPr>
              <p:spPr bwMode="auto">
                <a:xfrm>
                  <a:off x="8109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28" name="Freeform 200"/>
                <p:cNvSpPr>
                  <a:spLocks noChangeAspect="1"/>
                </p:cNvSpPr>
                <p:nvPr/>
              </p:nvSpPr>
              <p:spPr bwMode="auto">
                <a:xfrm>
                  <a:off x="8128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29" name="Freeform 201"/>
                <p:cNvSpPr>
                  <a:spLocks noChangeAspect="1"/>
                </p:cNvSpPr>
                <p:nvPr/>
              </p:nvSpPr>
              <p:spPr bwMode="auto">
                <a:xfrm>
                  <a:off x="8135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30" name="Freeform 202"/>
                <p:cNvSpPr>
                  <a:spLocks noChangeAspect="1"/>
                </p:cNvSpPr>
                <p:nvPr/>
              </p:nvSpPr>
              <p:spPr bwMode="auto">
                <a:xfrm>
                  <a:off x="8154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31" name="Freeform 203"/>
                <p:cNvSpPr>
                  <a:spLocks noChangeAspect="1"/>
                </p:cNvSpPr>
                <p:nvPr/>
              </p:nvSpPr>
              <p:spPr bwMode="auto">
                <a:xfrm>
                  <a:off x="8161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32" name="Freeform 204"/>
                <p:cNvSpPr>
                  <a:spLocks noChangeAspect="1"/>
                </p:cNvSpPr>
                <p:nvPr/>
              </p:nvSpPr>
              <p:spPr bwMode="auto">
                <a:xfrm>
                  <a:off x="8180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33" name="Freeform 205"/>
                <p:cNvSpPr>
                  <a:spLocks noChangeAspect="1"/>
                </p:cNvSpPr>
                <p:nvPr/>
              </p:nvSpPr>
              <p:spPr bwMode="auto">
                <a:xfrm>
                  <a:off x="8187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34" name="Freeform 206"/>
                <p:cNvSpPr>
                  <a:spLocks noChangeAspect="1"/>
                </p:cNvSpPr>
                <p:nvPr/>
              </p:nvSpPr>
              <p:spPr bwMode="auto">
                <a:xfrm>
                  <a:off x="8206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35" name="Freeform 207"/>
                <p:cNvSpPr>
                  <a:spLocks noChangeAspect="1"/>
                </p:cNvSpPr>
                <p:nvPr/>
              </p:nvSpPr>
              <p:spPr bwMode="auto">
                <a:xfrm>
                  <a:off x="8213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36" name="Freeform 208"/>
                <p:cNvSpPr>
                  <a:spLocks noChangeAspect="1"/>
                </p:cNvSpPr>
                <p:nvPr/>
              </p:nvSpPr>
              <p:spPr bwMode="auto">
                <a:xfrm>
                  <a:off x="8232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37" name="Freeform 209"/>
                <p:cNvSpPr>
                  <a:spLocks noChangeAspect="1"/>
                </p:cNvSpPr>
                <p:nvPr/>
              </p:nvSpPr>
              <p:spPr bwMode="auto">
                <a:xfrm>
                  <a:off x="8239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38" name="Freeform 210"/>
                <p:cNvSpPr>
                  <a:spLocks noChangeAspect="1"/>
                </p:cNvSpPr>
                <p:nvPr/>
              </p:nvSpPr>
              <p:spPr bwMode="auto">
                <a:xfrm>
                  <a:off x="8258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39" name="Freeform 211"/>
                <p:cNvSpPr>
                  <a:spLocks noChangeAspect="1"/>
                </p:cNvSpPr>
                <p:nvPr/>
              </p:nvSpPr>
              <p:spPr bwMode="auto">
                <a:xfrm>
                  <a:off x="8265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40" name="Freeform 212"/>
                <p:cNvSpPr>
                  <a:spLocks noChangeAspect="1"/>
                </p:cNvSpPr>
                <p:nvPr/>
              </p:nvSpPr>
              <p:spPr bwMode="auto">
                <a:xfrm>
                  <a:off x="8285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41" name="Freeform 213"/>
                <p:cNvSpPr>
                  <a:spLocks noChangeAspect="1"/>
                </p:cNvSpPr>
                <p:nvPr/>
              </p:nvSpPr>
              <p:spPr bwMode="auto">
                <a:xfrm>
                  <a:off x="8291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42" name="Freeform 214"/>
                <p:cNvSpPr>
                  <a:spLocks noChangeAspect="1"/>
                </p:cNvSpPr>
                <p:nvPr/>
              </p:nvSpPr>
              <p:spPr bwMode="auto">
                <a:xfrm>
                  <a:off x="8311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43" name="Freeform 215"/>
                <p:cNvSpPr>
                  <a:spLocks noChangeAspect="1"/>
                </p:cNvSpPr>
                <p:nvPr/>
              </p:nvSpPr>
              <p:spPr bwMode="auto">
                <a:xfrm>
                  <a:off x="8318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44" name="Freeform 216"/>
                <p:cNvSpPr>
                  <a:spLocks noChangeAspect="1"/>
                </p:cNvSpPr>
                <p:nvPr/>
              </p:nvSpPr>
              <p:spPr bwMode="auto">
                <a:xfrm>
                  <a:off x="8337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45" name="Freeform 217"/>
                <p:cNvSpPr>
                  <a:spLocks noChangeAspect="1"/>
                </p:cNvSpPr>
                <p:nvPr/>
              </p:nvSpPr>
              <p:spPr bwMode="auto">
                <a:xfrm>
                  <a:off x="8344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46" name="Freeform 218"/>
                <p:cNvSpPr>
                  <a:spLocks noChangeAspect="1"/>
                </p:cNvSpPr>
                <p:nvPr/>
              </p:nvSpPr>
              <p:spPr bwMode="auto">
                <a:xfrm>
                  <a:off x="8363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47" name="Freeform 219"/>
                <p:cNvSpPr>
                  <a:spLocks noChangeAspect="1"/>
                </p:cNvSpPr>
                <p:nvPr/>
              </p:nvSpPr>
              <p:spPr bwMode="auto">
                <a:xfrm>
                  <a:off x="8370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48" name="Freeform 220"/>
                <p:cNvSpPr>
                  <a:spLocks noChangeAspect="1"/>
                </p:cNvSpPr>
                <p:nvPr/>
              </p:nvSpPr>
              <p:spPr bwMode="auto">
                <a:xfrm>
                  <a:off x="8389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49" name="Freeform 221"/>
                <p:cNvSpPr>
                  <a:spLocks noChangeAspect="1"/>
                </p:cNvSpPr>
                <p:nvPr/>
              </p:nvSpPr>
              <p:spPr bwMode="auto">
                <a:xfrm>
                  <a:off x="8396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50" name="Freeform 222"/>
                <p:cNvSpPr>
                  <a:spLocks noChangeAspect="1"/>
                </p:cNvSpPr>
                <p:nvPr/>
              </p:nvSpPr>
              <p:spPr bwMode="auto">
                <a:xfrm>
                  <a:off x="8415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51" name="Freeform 223"/>
                <p:cNvSpPr>
                  <a:spLocks noChangeAspect="1"/>
                </p:cNvSpPr>
                <p:nvPr/>
              </p:nvSpPr>
              <p:spPr bwMode="auto">
                <a:xfrm>
                  <a:off x="8422" y="18247"/>
                  <a:ext cx="15" cy="2"/>
                </a:xfrm>
                <a:custGeom>
                  <a:avLst/>
                  <a:gdLst>
                    <a:gd name="T0" fmla="*/ 2 w 15"/>
                    <a:gd name="T1" fmla="*/ 0 h 2"/>
                    <a:gd name="T2" fmla="*/ 0 w 15"/>
                    <a:gd name="T3" fmla="*/ 0 h 2"/>
                    <a:gd name="T4" fmla="*/ 2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2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52" name="Freeform 224"/>
                <p:cNvSpPr>
                  <a:spLocks noChangeAspect="1"/>
                </p:cNvSpPr>
                <p:nvPr/>
              </p:nvSpPr>
              <p:spPr bwMode="auto">
                <a:xfrm>
                  <a:off x="8441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53" name="Freeform 225"/>
                <p:cNvSpPr>
                  <a:spLocks noChangeAspect="1"/>
                </p:cNvSpPr>
                <p:nvPr/>
              </p:nvSpPr>
              <p:spPr bwMode="auto">
                <a:xfrm>
                  <a:off x="8448" y="18247"/>
                  <a:ext cx="15" cy="2"/>
                </a:xfrm>
                <a:custGeom>
                  <a:avLst/>
                  <a:gdLst>
                    <a:gd name="T0" fmla="*/ 2 w 15"/>
                    <a:gd name="T1" fmla="*/ 0 h 2"/>
                    <a:gd name="T2" fmla="*/ 0 w 15"/>
                    <a:gd name="T3" fmla="*/ 0 h 2"/>
                    <a:gd name="T4" fmla="*/ 2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2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54" name="Freeform 226"/>
                <p:cNvSpPr>
                  <a:spLocks noChangeAspect="1"/>
                </p:cNvSpPr>
                <p:nvPr/>
              </p:nvSpPr>
              <p:spPr bwMode="auto">
                <a:xfrm>
                  <a:off x="8467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55" name="Freeform 227"/>
                <p:cNvSpPr>
                  <a:spLocks noChangeAspect="1"/>
                </p:cNvSpPr>
                <p:nvPr/>
              </p:nvSpPr>
              <p:spPr bwMode="auto">
                <a:xfrm>
                  <a:off x="8474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56" name="Freeform 228"/>
                <p:cNvSpPr>
                  <a:spLocks noChangeAspect="1"/>
                </p:cNvSpPr>
                <p:nvPr/>
              </p:nvSpPr>
              <p:spPr bwMode="auto">
                <a:xfrm>
                  <a:off x="8493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57" name="Freeform 229"/>
                <p:cNvSpPr>
                  <a:spLocks noChangeAspect="1"/>
                </p:cNvSpPr>
                <p:nvPr/>
              </p:nvSpPr>
              <p:spPr bwMode="auto">
                <a:xfrm>
                  <a:off x="8500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58" name="Freeform 230"/>
                <p:cNvSpPr>
                  <a:spLocks noChangeAspect="1"/>
                </p:cNvSpPr>
                <p:nvPr/>
              </p:nvSpPr>
              <p:spPr bwMode="auto">
                <a:xfrm>
                  <a:off x="8519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59" name="Freeform 231"/>
                <p:cNvSpPr>
                  <a:spLocks noChangeAspect="1"/>
                </p:cNvSpPr>
                <p:nvPr/>
              </p:nvSpPr>
              <p:spPr bwMode="auto">
                <a:xfrm>
                  <a:off x="8526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60" name="Freeform 232"/>
                <p:cNvSpPr>
                  <a:spLocks noChangeAspect="1"/>
                </p:cNvSpPr>
                <p:nvPr/>
              </p:nvSpPr>
              <p:spPr bwMode="auto">
                <a:xfrm>
                  <a:off x="8545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61" name="Freeform 233"/>
                <p:cNvSpPr>
                  <a:spLocks noChangeAspect="1"/>
                </p:cNvSpPr>
                <p:nvPr/>
              </p:nvSpPr>
              <p:spPr bwMode="auto">
                <a:xfrm>
                  <a:off x="8552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62" name="Freeform 234"/>
                <p:cNvSpPr>
                  <a:spLocks noChangeAspect="1"/>
                </p:cNvSpPr>
                <p:nvPr/>
              </p:nvSpPr>
              <p:spPr bwMode="auto">
                <a:xfrm>
                  <a:off x="8571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63" name="Freeform 235"/>
                <p:cNvSpPr>
                  <a:spLocks noChangeAspect="1"/>
                </p:cNvSpPr>
                <p:nvPr/>
              </p:nvSpPr>
              <p:spPr bwMode="auto">
                <a:xfrm>
                  <a:off x="8578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64" name="Freeform 236"/>
                <p:cNvSpPr>
                  <a:spLocks noChangeAspect="1"/>
                </p:cNvSpPr>
                <p:nvPr/>
              </p:nvSpPr>
              <p:spPr bwMode="auto">
                <a:xfrm>
                  <a:off x="8597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65" name="Freeform 237"/>
                <p:cNvSpPr>
                  <a:spLocks noChangeAspect="1"/>
                </p:cNvSpPr>
                <p:nvPr/>
              </p:nvSpPr>
              <p:spPr bwMode="auto">
                <a:xfrm>
                  <a:off x="8604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66" name="Freeform 238"/>
                <p:cNvSpPr>
                  <a:spLocks noChangeAspect="1"/>
                </p:cNvSpPr>
                <p:nvPr/>
              </p:nvSpPr>
              <p:spPr bwMode="auto">
                <a:xfrm>
                  <a:off x="8623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67" name="Freeform 239"/>
                <p:cNvSpPr>
                  <a:spLocks noChangeAspect="1"/>
                </p:cNvSpPr>
                <p:nvPr/>
              </p:nvSpPr>
              <p:spPr bwMode="auto">
                <a:xfrm>
                  <a:off x="8630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68" name="Freeform 240"/>
                <p:cNvSpPr>
                  <a:spLocks noChangeAspect="1"/>
                </p:cNvSpPr>
                <p:nvPr/>
              </p:nvSpPr>
              <p:spPr bwMode="auto">
                <a:xfrm>
                  <a:off x="8649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69" name="Freeform 241"/>
                <p:cNvSpPr>
                  <a:spLocks noChangeAspect="1"/>
                </p:cNvSpPr>
                <p:nvPr/>
              </p:nvSpPr>
              <p:spPr bwMode="auto">
                <a:xfrm>
                  <a:off x="8656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70" name="Freeform 242"/>
                <p:cNvSpPr>
                  <a:spLocks noChangeAspect="1"/>
                </p:cNvSpPr>
                <p:nvPr/>
              </p:nvSpPr>
              <p:spPr bwMode="auto">
                <a:xfrm>
                  <a:off x="8675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71" name="Freeform 243"/>
                <p:cNvSpPr>
                  <a:spLocks noChangeAspect="1"/>
                </p:cNvSpPr>
                <p:nvPr/>
              </p:nvSpPr>
              <p:spPr bwMode="auto">
                <a:xfrm>
                  <a:off x="8682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72" name="Freeform 244"/>
                <p:cNvSpPr>
                  <a:spLocks noChangeAspect="1"/>
                </p:cNvSpPr>
                <p:nvPr/>
              </p:nvSpPr>
              <p:spPr bwMode="auto">
                <a:xfrm>
                  <a:off x="8702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73" name="Freeform 245"/>
                <p:cNvSpPr>
                  <a:spLocks noChangeAspect="1"/>
                </p:cNvSpPr>
                <p:nvPr/>
              </p:nvSpPr>
              <p:spPr bwMode="auto">
                <a:xfrm>
                  <a:off x="8708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74" name="Freeform 246"/>
                <p:cNvSpPr>
                  <a:spLocks noChangeAspect="1"/>
                </p:cNvSpPr>
                <p:nvPr/>
              </p:nvSpPr>
              <p:spPr bwMode="auto">
                <a:xfrm>
                  <a:off x="8728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75" name="Freeform 247"/>
                <p:cNvSpPr>
                  <a:spLocks noChangeAspect="1"/>
                </p:cNvSpPr>
                <p:nvPr/>
              </p:nvSpPr>
              <p:spPr bwMode="auto">
                <a:xfrm>
                  <a:off x="8735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76" name="Freeform 248"/>
                <p:cNvSpPr>
                  <a:spLocks noChangeAspect="1"/>
                </p:cNvSpPr>
                <p:nvPr/>
              </p:nvSpPr>
              <p:spPr bwMode="auto">
                <a:xfrm>
                  <a:off x="8754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77" name="Freeform 249"/>
                <p:cNvSpPr>
                  <a:spLocks noChangeAspect="1"/>
                </p:cNvSpPr>
                <p:nvPr/>
              </p:nvSpPr>
              <p:spPr bwMode="auto">
                <a:xfrm>
                  <a:off x="8761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78" name="Freeform 250"/>
                <p:cNvSpPr>
                  <a:spLocks noChangeAspect="1"/>
                </p:cNvSpPr>
                <p:nvPr/>
              </p:nvSpPr>
              <p:spPr bwMode="auto">
                <a:xfrm>
                  <a:off x="8780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79" name="Freeform 251"/>
                <p:cNvSpPr>
                  <a:spLocks noChangeAspect="1"/>
                </p:cNvSpPr>
                <p:nvPr/>
              </p:nvSpPr>
              <p:spPr bwMode="auto">
                <a:xfrm>
                  <a:off x="8787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80" name="Freeform 252"/>
                <p:cNvSpPr>
                  <a:spLocks noChangeAspect="1"/>
                </p:cNvSpPr>
                <p:nvPr/>
              </p:nvSpPr>
              <p:spPr bwMode="auto">
                <a:xfrm>
                  <a:off x="8806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81" name="Freeform 253"/>
                <p:cNvSpPr>
                  <a:spLocks noChangeAspect="1"/>
                </p:cNvSpPr>
                <p:nvPr/>
              </p:nvSpPr>
              <p:spPr bwMode="auto">
                <a:xfrm>
                  <a:off x="8813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82" name="Freeform 254"/>
                <p:cNvSpPr>
                  <a:spLocks noChangeAspect="1"/>
                </p:cNvSpPr>
                <p:nvPr/>
              </p:nvSpPr>
              <p:spPr bwMode="auto">
                <a:xfrm>
                  <a:off x="8832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83" name="Freeform 255"/>
                <p:cNvSpPr>
                  <a:spLocks noChangeAspect="1"/>
                </p:cNvSpPr>
                <p:nvPr/>
              </p:nvSpPr>
              <p:spPr bwMode="auto">
                <a:xfrm>
                  <a:off x="8839" y="18247"/>
                  <a:ext cx="15" cy="2"/>
                </a:xfrm>
                <a:custGeom>
                  <a:avLst/>
                  <a:gdLst>
                    <a:gd name="T0" fmla="*/ 2 w 15"/>
                    <a:gd name="T1" fmla="*/ 0 h 2"/>
                    <a:gd name="T2" fmla="*/ 0 w 15"/>
                    <a:gd name="T3" fmla="*/ 0 h 2"/>
                    <a:gd name="T4" fmla="*/ 2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2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84" name="Freeform 256"/>
                <p:cNvSpPr>
                  <a:spLocks noChangeAspect="1"/>
                </p:cNvSpPr>
                <p:nvPr/>
              </p:nvSpPr>
              <p:spPr bwMode="auto">
                <a:xfrm>
                  <a:off x="8858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85" name="Freeform 257"/>
                <p:cNvSpPr>
                  <a:spLocks noChangeAspect="1"/>
                </p:cNvSpPr>
                <p:nvPr/>
              </p:nvSpPr>
              <p:spPr bwMode="auto">
                <a:xfrm>
                  <a:off x="8865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786" name="Freeform 258"/>
                <p:cNvSpPr>
                  <a:spLocks noChangeAspect="1"/>
                </p:cNvSpPr>
                <p:nvPr/>
              </p:nvSpPr>
              <p:spPr bwMode="auto">
                <a:xfrm>
                  <a:off x="8884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</p:grpSp>
          <p:sp>
            <p:nvSpPr>
              <p:cNvPr id="22787" name="Freeform 259"/>
              <p:cNvSpPr>
                <a:spLocks noChangeAspect="1"/>
              </p:cNvSpPr>
              <p:nvPr/>
            </p:nvSpPr>
            <p:spPr bwMode="auto">
              <a:xfrm>
                <a:off x="8891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788" name="Freeform 260"/>
              <p:cNvSpPr>
                <a:spLocks noChangeAspect="1"/>
              </p:cNvSpPr>
              <p:nvPr/>
            </p:nvSpPr>
            <p:spPr bwMode="auto">
              <a:xfrm>
                <a:off x="8910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789" name="Freeform 261"/>
              <p:cNvSpPr>
                <a:spLocks noChangeAspect="1"/>
              </p:cNvSpPr>
              <p:nvPr/>
            </p:nvSpPr>
            <p:spPr bwMode="auto">
              <a:xfrm>
                <a:off x="8917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790" name="Freeform 262"/>
              <p:cNvSpPr>
                <a:spLocks noChangeAspect="1"/>
              </p:cNvSpPr>
              <p:nvPr/>
            </p:nvSpPr>
            <p:spPr bwMode="auto">
              <a:xfrm>
                <a:off x="8936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791" name="Freeform 263"/>
              <p:cNvSpPr>
                <a:spLocks noChangeAspect="1"/>
              </p:cNvSpPr>
              <p:nvPr/>
            </p:nvSpPr>
            <p:spPr bwMode="auto">
              <a:xfrm>
                <a:off x="8943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792" name="Freeform 264"/>
              <p:cNvSpPr>
                <a:spLocks noChangeAspect="1"/>
              </p:cNvSpPr>
              <p:nvPr/>
            </p:nvSpPr>
            <p:spPr bwMode="auto">
              <a:xfrm>
                <a:off x="8962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793" name="Freeform 265"/>
              <p:cNvSpPr>
                <a:spLocks noChangeAspect="1"/>
              </p:cNvSpPr>
              <p:nvPr/>
            </p:nvSpPr>
            <p:spPr bwMode="auto">
              <a:xfrm>
                <a:off x="8969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794" name="Freeform 266"/>
              <p:cNvSpPr>
                <a:spLocks noChangeAspect="1"/>
              </p:cNvSpPr>
              <p:nvPr/>
            </p:nvSpPr>
            <p:spPr bwMode="auto">
              <a:xfrm>
                <a:off x="8988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795" name="Freeform 267"/>
              <p:cNvSpPr>
                <a:spLocks noChangeAspect="1"/>
              </p:cNvSpPr>
              <p:nvPr/>
            </p:nvSpPr>
            <p:spPr bwMode="auto">
              <a:xfrm>
                <a:off x="8995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796" name="Freeform 268"/>
              <p:cNvSpPr>
                <a:spLocks noChangeAspect="1"/>
              </p:cNvSpPr>
              <p:nvPr/>
            </p:nvSpPr>
            <p:spPr bwMode="auto">
              <a:xfrm>
                <a:off x="9014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797" name="Freeform 269"/>
              <p:cNvSpPr>
                <a:spLocks noChangeAspect="1"/>
              </p:cNvSpPr>
              <p:nvPr/>
            </p:nvSpPr>
            <p:spPr bwMode="auto">
              <a:xfrm>
                <a:off x="9021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798" name="Freeform 270"/>
              <p:cNvSpPr>
                <a:spLocks noChangeAspect="1"/>
              </p:cNvSpPr>
              <p:nvPr/>
            </p:nvSpPr>
            <p:spPr bwMode="auto">
              <a:xfrm>
                <a:off x="9040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799" name="Freeform 271"/>
              <p:cNvSpPr>
                <a:spLocks noChangeAspect="1"/>
              </p:cNvSpPr>
              <p:nvPr/>
            </p:nvSpPr>
            <p:spPr bwMode="auto">
              <a:xfrm>
                <a:off x="9047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00" name="Freeform 272"/>
              <p:cNvSpPr>
                <a:spLocks noChangeAspect="1"/>
              </p:cNvSpPr>
              <p:nvPr/>
            </p:nvSpPr>
            <p:spPr bwMode="auto">
              <a:xfrm>
                <a:off x="9066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01" name="Freeform 273"/>
              <p:cNvSpPr>
                <a:spLocks noChangeAspect="1"/>
              </p:cNvSpPr>
              <p:nvPr/>
            </p:nvSpPr>
            <p:spPr bwMode="auto">
              <a:xfrm>
                <a:off x="9073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02" name="Freeform 274"/>
              <p:cNvSpPr>
                <a:spLocks noChangeAspect="1"/>
              </p:cNvSpPr>
              <p:nvPr/>
            </p:nvSpPr>
            <p:spPr bwMode="auto">
              <a:xfrm>
                <a:off x="9093" y="1824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03" name="Freeform 275"/>
              <p:cNvSpPr>
                <a:spLocks noChangeAspect="1"/>
              </p:cNvSpPr>
              <p:nvPr/>
            </p:nvSpPr>
            <p:spPr bwMode="auto">
              <a:xfrm>
                <a:off x="9099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04" name="Freeform 276"/>
              <p:cNvSpPr>
                <a:spLocks noChangeAspect="1"/>
              </p:cNvSpPr>
              <p:nvPr/>
            </p:nvSpPr>
            <p:spPr bwMode="auto">
              <a:xfrm>
                <a:off x="9119" y="1824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05" name="Freeform 277"/>
              <p:cNvSpPr>
                <a:spLocks noChangeAspect="1"/>
              </p:cNvSpPr>
              <p:nvPr/>
            </p:nvSpPr>
            <p:spPr bwMode="auto">
              <a:xfrm>
                <a:off x="9126" y="1824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06" name="Freeform 278"/>
              <p:cNvSpPr>
                <a:spLocks noChangeAspect="1"/>
              </p:cNvSpPr>
              <p:nvPr/>
            </p:nvSpPr>
            <p:spPr bwMode="auto">
              <a:xfrm>
                <a:off x="9145" y="1824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07" name="Freeform 279"/>
              <p:cNvSpPr>
                <a:spLocks noChangeAspect="1"/>
              </p:cNvSpPr>
              <p:nvPr/>
            </p:nvSpPr>
            <p:spPr bwMode="auto">
              <a:xfrm>
                <a:off x="9152" y="1824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08" name="Freeform 280"/>
              <p:cNvSpPr>
                <a:spLocks noChangeAspect="1"/>
              </p:cNvSpPr>
              <p:nvPr/>
            </p:nvSpPr>
            <p:spPr bwMode="auto">
              <a:xfrm>
                <a:off x="9171" y="1824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09" name="Freeform 281"/>
              <p:cNvSpPr>
                <a:spLocks noChangeAspect="1"/>
              </p:cNvSpPr>
              <p:nvPr/>
            </p:nvSpPr>
            <p:spPr bwMode="auto">
              <a:xfrm>
                <a:off x="9178" y="1824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10" name="Freeform 282"/>
              <p:cNvSpPr>
                <a:spLocks noChangeAspect="1"/>
              </p:cNvSpPr>
              <p:nvPr/>
            </p:nvSpPr>
            <p:spPr bwMode="auto">
              <a:xfrm>
                <a:off x="9197" y="1824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11" name="Freeform 283"/>
              <p:cNvSpPr>
                <a:spLocks noChangeAspect="1"/>
              </p:cNvSpPr>
              <p:nvPr/>
            </p:nvSpPr>
            <p:spPr bwMode="auto">
              <a:xfrm>
                <a:off x="9204" y="1824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12" name="Freeform 284"/>
              <p:cNvSpPr>
                <a:spLocks noChangeAspect="1"/>
              </p:cNvSpPr>
              <p:nvPr/>
            </p:nvSpPr>
            <p:spPr bwMode="auto">
              <a:xfrm>
                <a:off x="9223" y="1824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13" name="Freeform 285"/>
              <p:cNvSpPr>
                <a:spLocks noChangeAspect="1"/>
              </p:cNvSpPr>
              <p:nvPr/>
            </p:nvSpPr>
            <p:spPr bwMode="auto">
              <a:xfrm>
                <a:off x="9230" y="18247"/>
                <a:ext cx="15" cy="2"/>
              </a:xfrm>
              <a:custGeom>
                <a:avLst/>
                <a:gdLst>
                  <a:gd name="T0" fmla="*/ 2 w 15"/>
                  <a:gd name="T1" fmla="*/ 0 h 2"/>
                  <a:gd name="T2" fmla="*/ 0 w 15"/>
                  <a:gd name="T3" fmla="*/ 0 h 2"/>
                  <a:gd name="T4" fmla="*/ 2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2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14" name="Freeform 286"/>
              <p:cNvSpPr>
                <a:spLocks noChangeAspect="1"/>
              </p:cNvSpPr>
              <p:nvPr/>
            </p:nvSpPr>
            <p:spPr bwMode="auto">
              <a:xfrm>
                <a:off x="9249" y="1824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15" name="Freeform 287"/>
              <p:cNvSpPr>
                <a:spLocks noChangeAspect="1"/>
              </p:cNvSpPr>
              <p:nvPr/>
            </p:nvSpPr>
            <p:spPr bwMode="auto">
              <a:xfrm>
                <a:off x="9256" y="18247"/>
                <a:ext cx="15" cy="2"/>
              </a:xfrm>
              <a:custGeom>
                <a:avLst/>
                <a:gdLst>
                  <a:gd name="T0" fmla="*/ 2 w 15"/>
                  <a:gd name="T1" fmla="*/ 0 h 2"/>
                  <a:gd name="T2" fmla="*/ 0 w 15"/>
                  <a:gd name="T3" fmla="*/ 0 h 2"/>
                  <a:gd name="T4" fmla="*/ 2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2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16" name="Freeform 288"/>
              <p:cNvSpPr>
                <a:spLocks noChangeAspect="1"/>
              </p:cNvSpPr>
              <p:nvPr/>
            </p:nvSpPr>
            <p:spPr bwMode="auto">
              <a:xfrm>
                <a:off x="9275" y="1824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17" name="Freeform 289"/>
              <p:cNvSpPr>
                <a:spLocks noChangeAspect="1"/>
              </p:cNvSpPr>
              <p:nvPr/>
            </p:nvSpPr>
            <p:spPr bwMode="auto">
              <a:xfrm>
                <a:off x="9282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18" name="Freeform 290"/>
              <p:cNvSpPr>
                <a:spLocks noChangeAspect="1"/>
              </p:cNvSpPr>
              <p:nvPr/>
            </p:nvSpPr>
            <p:spPr bwMode="auto">
              <a:xfrm>
                <a:off x="9301" y="1824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19" name="Freeform 291"/>
              <p:cNvSpPr>
                <a:spLocks noChangeAspect="1"/>
              </p:cNvSpPr>
              <p:nvPr/>
            </p:nvSpPr>
            <p:spPr bwMode="auto">
              <a:xfrm>
                <a:off x="9308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20" name="Freeform 292"/>
              <p:cNvSpPr>
                <a:spLocks noChangeAspect="1"/>
              </p:cNvSpPr>
              <p:nvPr/>
            </p:nvSpPr>
            <p:spPr bwMode="auto">
              <a:xfrm>
                <a:off x="9327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21" name="Freeform 293"/>
              <p:cNvSpPr>
                <a:spLocks noChangeAspect="1"/>
              </p:cNvSpPr>
              <p:nvPr/>
            </p:nvSpPr>
            <p:spPr bwMode="auto">
              <a:xfrm>
                <a:off x="9334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22" name="Freeform 294"/>
              <p:cNvSpPr>
                <a:spLocks noChangeAspect="1"/>
              </p:cNvSpPr>
              <p:nvPr/>
            </p:nvSpPr>
            <p:spPr bwMode="auto">
              <a:xfrm>
                <a:off x="9353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23" name="Freeform 295"/>
              <p:cNvSpPr>
                <a:spLocks noChangeAspect="1"/>
              </p:cNvSpPr>
              <p:nvPr/>
            </p:nvSpPr>
            <p:spPr bwMode="auto">
              <a:xfrm>
                <a:off x="9360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24" name="Freeform 296"/>
              <p:cNvSpPr>
                <a:spLocks noChangeAspect="1"/>
              </p:cNvSpPr>
              <p:nvPr/>
            </p:nvSpPr>
            <p:spPr bwMode="auto">
              <a:xfrm>
                <a:off x="9379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25" name="Freeform 297"/>
              <p:cNvSpPr>
                <a:spLocks noChangeAspect="1"/>
              </p:cNvSpPr>
              <p:nvPr/>
            </p:nvSpPr>
            <p:spPr bwMode="auto">
              <a:xfrm>
                <a:off x="9386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26" name="Freeform 298"/>
              <p:cNvSpPr>
                <a:spLocks noChangeAspect="1"/>
              </p:cNvSpPr>
              <p:nvPr/>
            </p:nvSpPr>
            <p:spPr bwMode="auto">
              <a:xfrm>
                <a:off x="9405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27" name="Freeform 299"/>
              <p:cNvSpPr>
                <a:spLocks noChangeAspect="1"/>
              </p:cNvSpPr>
              <p:nvPr/>
            </p:nvSpPr>
            <p:spPr bwMode="auto">
              <a:xfrm>
                <a:off x="9412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28" name="Freeform 300"/>
              <p:cNvSpPr>
                <a:spLocks noChangeAspect="1"/>
              </p:cNvSpPr>
              <p:nvPr/>
            </p:nvSpPr>
            <p:spPr bwMode="auto">
              <a:xfrm>
                <a:off x="9431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29" name="Freeform 301"/>
              <p:cNvSpPr>
                <a:spLocks noChangeAspect="1"/>
              </p:cNvSpPr>
              <p:nvPr/>
            </p:nvSpPr>
            <p:spPr bwMode="auto">
              <a:xfrm>
                <a:off x="9438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30" name="Freeform 302"/>
              <p:cNvSpPr>
                <a:spLocks noChangeAspect="1"/>
              </p:cNvSpPr>
              <p:nvPr/>
            </p:nvSpPr>
            <p:spPr bwMode="auto">
              <a:xfrm>
                <a:off x="9457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31" name="Freeform 303"/>
              <p:cNvSpPr>
                <a:spLocks noChangeAspect="1"/>
              </p:cNvSpPr>
              <p:nvPr/>
            </p:nvSpPr>
            <p:spPr bwMode="auto">
              <a:xfrm>
                <a:off x="9464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32" name="Freeform 304"/>
              <p:cNvSpPr>
                <a:spLocks noChangeAspect="1"/>
              </p:cNvSpPr>
              <p:nvPr/>
            </p:nvSpPr>
            <p:spPr bwMode="auto">
              <a:xfrm>
                <a:off x="9483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33" name="Freeform 305"/>
              <p:cNvSpPr>
                <a:spLocks noChangeAspect="1"/>
              </p:cNvSpPr>
              <p:nvPr/>
            </p:nvSpPr>
            <p:spPr bwMode="auto">
              <a:xfrm>
                <a:off x="9490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34" name="Freeform 306"/>
              <p:cNvSpPr>
                <a:spLocks noChangeAspect="1"/>
              </p:cNvSpPr>
              <p:nvPr/>
            </p:nvSpPr>
            <p:spPr bwMode="auto">
              <a:xfrm>
                <a:off x="9510" y="1824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35" name="Freeform 307"/>
              <p:cNvSpPr>
                <a:spLocks noChangeAspect="1"/>
              </p:cNvSpPr>
              <p:nvPr/>
            </p:nvSpPr>
            <p:spPr bwMode="auto">
              <a:xfrm>
                <a:off x="9516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36" name="Freeform 308"/>
              <p:cNvSpPr>
                <a:spLocks noChangeAspect="1"/>
              </p:cNvSpPr>
              <p:nvPr/>
            </p:nvSpPr>
            <p:spPr bwMode="auto">
              <a:xfrm>
                <a:off x="9536" y="1824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37" name="Freeform 309"/>
              <p:cNvSpPr>
                <a:spLocks noChangeAspect="1"/>
              </p:cNvSpPr>
              <p:nvPr/>
            </p:nvSpPr>
            <p:spPr bwMode="auto">
              <a:xfrm>
                <a:off x="9543" y="1824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38" name="Freeform 310"/>
              <p:cNvSpPr>
                <a:spLocks noChangeAspect="1"/>
              </p:cNvSpPr>
              <p:nvPr/>
            </p:nvSpPr>
            <p:spPr bwMode="auto">
              <a:xfrm>
                <a:off x="9562" y="1824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39" name="Freeform 311"/>
              <p:cNvSpPr>
                <a:spLocks noChangeAspect="1"/>
              </p:cNvSpPr>
              <p:nvPr/>
            </p:nvSpPr>
            <p:spPr bwMode="auto">
              <a:xfrm>
                <a:off x="9569" y="1824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40" name="Freeform 312"/>
              <p:cNvSpPr>
                <a:spLocks noChangeAspect="1"/>
              </p:cNvSpPr>
              <p:nvPr/>
            </p:nvSpPr>
            <p:spPr bwMode="auto">
              <a:xfrm>
                <a:off x="9588" y="1824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41" name="Freeform 313"/>
              <p:cNvSpPr>
                <a:spLocks noChangeAspect="1"/>
              </p:cNvSpPr>
              <p:nvPr/>
            </p:nvSpPr>
            <p:spPr bwMode="auto">
              <a:xfrm>
                <a:off x="9595" y="1824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42" name="Freeform 314"/>
              <p:cNvSpPr>
                <a:spLocks noChangeAspect="1"/>
              </p:cNvSpPr>
              <p:nvPr/>
            </p:nvSpPr>
            <p:spPr bwMode="auto">
              <a:xfrm>
                <a:off x="9614" y="1824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43" name="Freeform 315"/>
              <p:cNvSpPr>
                <a:spLocks noChangeAspect="1"/>
              </p:cNvSpPr>
              <p:nvPr/>
            </p:nvSpPr>
            <p:spPr bwMode="auto">
              <a:xfrm>
                <a:off x="9621" y="1824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44" name="Freeform 316"/>
              <p:cNvSpPr>
                <a:spLocks noChangeAspect="1"/>
              </p:cNvSpPr>
              <p:nvPr/>
            </p:nvSpPr>
            <p:spPr bwMode="auto">
              <a:xfrm>
                <a:off x="9640" y="1824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45" name="Freeform 317"/>
              <p:cNvSpPr>
                <a:spLocks noChangeAspect="1"/>
              </p:cNvSpPr>
              <p:nvPr/>
            </p:nvSpPr>
            <p:spPr bwMode="auto">
              <a:xfrm>
                <a:off x="9647" y="18247"/>
                <a:ext cx="15" cy="2"/>
              </a:xfrm>
              <a:custGeom>
                <a:avLst/>
                <a:gdLst>
                  <a:gd name="T0" fmla="*/ 2 w 15"/>
                  <a:gd name="T1" fmla="*/ 0 h 2"/>
                  <a:gd name="T2" fmla="*/ 0 w 15"/>
                  <a:gd name="T3" fmla="*/ 0 h 2"/>
                  <a:gd name="T4" fmla="*/ 2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2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46" name="Freeform 318"/>
              <p:cNvSpPr>
                <a:spLocks noChangeAspect="1"/>
              </p:cNvSpPr>
              <p:nvPr/>
            </p:nvSpPr>
            <p:spPr bwMode="auto">
              <a:xfrm>
                <a:off x="9666" y="1824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47" name="Freeform 319"/>
              <p:cNvSpPr>
                <a:spLocks noChangeAspect="1"/>
              </p:cNvSpPr>
              <p:nvPr/>
            </p:nvSpPr>
            <p:spPr bwMode="auto">
              <a:xfrm>
                <a:off x="9673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48" name="Freeform 320"/>
              <p:cNvSpPr>
                <a:spLocks noChangeAspect="1"/>
              </p:cNvSpPr>
              <p:nvPr/>
            </p:nvSpPr>
            <p:spPr bwMode="auto">
              <a:xfrm>
                <a:off x="9692" y="1824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49" name="Freeform 321"/>
              <p:cNvSpPr>
                <a:spLocks noChangeAspect="1"/>
              </p:cNvSpPr>
              <p:nvPr/>
            </p:nvSpPr>
            <p:spPr bwMode="auto">
              <a:xfrm>
                <a:off x="9699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50" name="Freeform 322"/>
              <p:cNvSpPr>
                <a:spLocks noChangeAspect="1"/>
              </p:cNvSpPr>
              <p:nvPr/>
            </p:nvSpPr>
            <p:spPr bwMode="auto">
              <a:xfrm>
                <a:off x="9718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51" name="Freeform 323"/>
              <p:cNvSpPr>
                <a:spLocks noChangeAspect="1"/>
              </p:cNvSpPr>
              <p:nvPr/>
            </p:nvSpPr>
            <p:spPr bwMode="auto">
              <a:xfrm>
                <a:off x="9725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52" name="Freeform 324"/>
              <p:cNvSpPr>
                <a:spLocks noChangeAspect="1"/>
              </p:cNvSpPr>
              <p:nvPr/>
            </p:nvSpPr>
            <p:spPr bwMode="auto">
              <a:xfrm>
                <a:off x="9744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53" name="Freeform 325"/>
              <p:cNvSpPr>
                <a:spLocks noChangeAspect="1"/>
              </p:cNvSpPr>
              <p:nvPr/>
            </p:nvSpPr>
            <p:spPr bwMode="auto">
              <a:xfrm>
                <a:off x="9751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54" name="Freeform 326"/>
              <p:cNvSpPr>
                <a:spLocks noChangeAspect="1"/>
              </p:cNvSpPr>
              <p:nvPr/>
            </p:nvSpPr>
            <p:spPr bwMode="auto">
              <a:xfrm>
                <a:off x="9770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55" name="Freeform 327"/>
              <p:cNvSpPr>
                <a:spLocks noChangeAspect="1"/>
              </p:cNvSpPr>
              <p:nvPr/>
            </p:nvSpPr>
            <p:spPr bwMode="auto">
              <a:xfrm>
                <a:off x="9777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56" name="Freeform 328"/>
              <p:cNvSpPr>
                <a:spLocks noChangeAspect="1"/>
              </p:cNvSpPr>
              <p:nvPr/>
            </p:nvSpPr>
            <p:spPr bwMode="auto">
              <a:xfrm>
                <a:off x="9796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57" name="Freeform 329"/>
              <p:cNvSpPr>
                <a:spLocks noChangeAspect="1"/>
              </p:cNvSpPr>
              <p:nvPr/>
            </p:nvSpPr>
            <p:spPr bwMode="auto">
              <a:xfrm>
                <a:off x="9803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58" name="Freeform 330"/>
              <p:cNvSpPr>
                <a:spLocks noChangeAspect="1"/>
              </p:cNvSpPr>
              <p:nvPr/>
            </p:nvSpPr>
            <p:spPr bwMode="auto">
              <a:xfrm>
                <a:off x="9822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59" name="Freeform 331"/>
              <p:cNvSpPr>
                <a:spLocks noChangeAspect="1"/>
              </p:cNvSpPr>
              <p:nvPr/>
            </p:nvSpPr>
            <p:spPr bwMode="auto">
              <a:xfrm>
                <a:off x="9829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60" name="Freeform 332"/>
              <p:cNvSpPr>
                <a:spLocks noChangeAspect="1"/>
              </p:cNvSpPr>
              <p:nvPr/>
            </p:nvSpPr>
            <p:spPr bwMode="auto">
              <a:xfrm>
                <a:off x="9848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61" name="Freeform 333"/>
              <p:cNvSpPr>
                <a:spLocks noChangeAspect="1"/>
              </p:cNvSpPr>
              <p:nvPr/>
            </p:nvSpPr>
            <p:spPr bwMode="auto">
              <a:xfrm>
                <a:off x="9855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62" name="Freeform 334"/>
              <p:cNvSpPr>
                <a:spLocks noChangeAspect="1"/>
              </p:cNvSpPr>
              <p:nvPr/>
            </p:nvSpPr>
            <p:spPr bwMode="auto">
              <a:xfrm>
                <a:off x="9874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63" name="Freeform 335"/>
              <p:cNvSpPr>
                <a:spLocks noChangeAspect="1"/>
              </p:cNvSpPr>
              <p:nvPr/>
            </p:nvSpPr>
            <p:spPr bwMode="auto">
              <a:xfrm>
                <a:off x="9881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64" name="Freeform 336"/>
              <p:cNvSpPr>
                <a:spLocks noChangeAspect="1"/>
              </p:cNvSpPr>
              <p:nvPr/>
            </p:nvSpPr>
            <p:spPr bwMode="auto">
              <a:xfrm>
                <a:off x="9901" y="1824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65" name="Freeform 337"/>
              <p:cNvSpPr>
                <a:spLocks noChangeAspect="1"/>
              </p:cNvSpPr>
              <p:nvPr/>
            </p:nvSpPr>
            <p:spPr bwMode="auto">
              <a:xfrm>
                <a:off x="9907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66" name="Freeform 338"/>
              <p:cNvSpPr>
                <a:spLocks noChangeAspect="1"/>
              </p:cNvSpPr>
              <p:nvPr/>
            </p:nvSpPr>
            <p:spPr bwMode="auto">
              <a:xfrm>
                <a:off x="9927" y="1824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67" name="Freeform 339"/>
              <p:cNvSpPr>
                <a:spLocks noChangeAspect="1"/>
              </p:cNvSpPr>
              <p:nvPr/>
            </p:nvSpPr>
            <p:spPr bwMode="auto">
              <a:xfrm>
                <a:off x="9934" y="1824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68" name="Freeform 340"/>
              <p:cNvSpPr>
                <a:spLocks noChangeAspect="1"/>
              </p:cNvSpPr>
              <p:nvPr/>
            </p:nvSpPr>
            <p:spPr bwMode="auto">
              <a:xfrm>
                <a:off x="9953" y="1824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69" name="Freeform 341"/>
              <p:cNvSpPr>
                <a:spLocks noChangeAspect="1"/>
              </p:cNvSpPr>
              <p:nvPr/>
            </p:nvSpPr>
            <p:spPr bwMode="auto">
              <a:xfrm>
                <a:off x="9960" y="1824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70" name="Freeform 342"/>
              <p:cNvSpPr>
                <a:spLocks noChangeAspect="1"/>
              </p:cNvSpPr>
              <p:nvPr/>
            </p:nvSpPr>
            <p:spPr bwMode="auto">
              <a:xfrm>
                <a:off x="9979" y="1824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71" name="Freeform 343"/>
              <p:cNvSpPr>
                <a:spLocks noChangeAspect="1"/>
              </p:cNvSpPr>
              <p:nvPr/>
            </p:nvSpPr>
            <p:spPr bwMode="auto">
              <a:xfrm>
                <a:off x="9986" y="1824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72" name="Freeform 344"/>
              <p:cNvSpPr>
                <a:spLocks noChangeAspect="1"/>
              </p:cNvSpPr>
              <p:nvPr/>
            </p:nvSpPr>
            <p:spPr bwMode="auto">
              <a:xfrm>
                <a:off x="10005" y="1824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73" name="Freeform 345"/>
              <p:cNvSpPr>
                <a:spLocks noChangeAspect="1"/>
              </p:cNvSpPr>
              <p:nvPr/>
            </p:nvSpPr>
            <p:spPr bwMode="auto">
              <a:xfrm>
                <a:off x="10012" y="1824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74" name="Freeform 346"/>
              <p:cNvSpPr>
                <a:spLocks noChangeAspect="1"/>
              </p:cNvSpPr>
              <p:nvPr/>
            </p:nvSpPr>
            <p:spPr bwMode="auto">
              <a:xfrm>
                <a:off x="10031" y="1824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75" name="Freeform 347"/>
              <p:cNvSpPr>
                <a:spLocks noChangeAspect="1"/>
              </p:cNvSpPr>
              <p:nvPr/>
            </p:nvSpPr>
            <p:spPr bwMode="auto">
              <a:xfrm>
                <a:off x="10038" y="18247"/>
                <a:ext cx="15" cy="2"/>
              </a:xfrm>
              <a:custGeom>
                <a:avLst/>
                <a:gdLst>
                  <a:gd name="T0" fmla="*/ 2 w 15"/>
                  <a:gd name="T1" fmla="*/ 0 h 2"/>
                  <a:gd name="T2" fmla="*/ 0 w 15"/>
                  <a:gd name="T3" fmla="*/ 0 h 2"/>
                  <a:gd name="T4" fmla="*/ 2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2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76" name="Freeform 348"/>
              <p:cNvSpPr>
                <a:spLocks noChangeAspect="1"/>
              </p:cNvSpPr>
              <p:nvPr/>
            </p:nvSpPr>
            <p:spPr bwMode="auto">
              <a:xfrm>
                <a:off x="10057" y="1824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77" name="Freeform 349"/>
              <p:cNvSpPr>
                <a:spLocks noChangeAspect="1"/>
              </p:cNvSpPr>
              <p:nvPr/>
            </p:nvSpPr>
            <p:spPr bwMode="auto">
              <a:xfrm>
                <a:off x="10064" y="18247"/>
                <a:ext cx="15" cy="2"/>
              </a:xfrm>
              <a:custGeom>
                <a:avLst/>
                <a:gdLst>
                  <a:gd name="T0" fmla="*/ 2 w 15"/>
                  <a:gd name="T1" fmla="*/ 0 h 2"/>
                  <a:gd name="T2" fmla="*/ 0 w 15"/>
                  <a:gd name="T3" fmla="*/ 0 h 2"/>
                  <a:gd name="T4" fmla="*/ 2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2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78" name="Freeform 350"/>
              <p:cNvSpPr>
                <a:spLocks noChangeAspect="1"/>
              </p:cNvSpPr>
              <p:nvPr/>
            </p:nvSpPr>
            <p:spPr bwMode="auto">
              <a:xfrm>
                <a:off x="10083" y="1824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79" name="Freeform 351"/>
              <p:cNvSpPr>
                <a:spLocks noChangeAspect="1"/>
              </p:cNvSpPr>
              <p:nvPr/>
            </p:nvSpPr>
            <p:spPr bwMode="auto">
              <a:xfrm>
                <a:off x="10090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80" name="Freeform 352"/>
              <p:cNvSpPr>
                <a:spLocks noChangeAspect="1"/>
              </p:cNvSpPr>
              <p:nvPr/>
            </p:nvSpPr>
            <p:spPr bwMode="auto">
              <a:xfrm>
                <a:off x="10109" y="1824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81" name="Freeform 353"/>
              <p:cNvSpPr>
                <a:spLocks noChangeAspect="1"/>
              </p:cNvSpPr>
              <p:nvPr/>
            </p:nvSpPr>
            <p:spPr bwMode="auto">
              <a:xfrm>
                <a:off x="10116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82" name="Freeform 354"/>
              <p:cNvSpPr>
                <a:spLocks noChangeAspect="1"/>
              </p:cNvSpPr>
              <p:nvPr/>
            </p:nvSpPr>
            <p:spPr bwMode="auto">
              <a:xfrm>
                <a:off x="10135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83" name="Freeform 355"/>
              <p:cNvSpPr>
                <a:spLocks noChangeAspect="1"/>
              </p:cNvSpPr>
              <p:nvPr/>
            </p:nvSpPr>
            <p:spPr bwMode="auto">
              <a:xfrm>
                <a:off x="10142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84" name="Freeform 356"/>
              <p:cNvSpPr>
                <a:spLocks noChangeAspect="1"/>
              </p:cNvSpPr>
              <p:nvPr/>
            </p:nvSpPr>
            <p:spPr bwMode="auto">
              <a:xfrm>
                <a:off x="10161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85" name="Freeform 357"/>
              <p:cNvSpPr>
                <a:spLocks noChangeAspect="1"/>
              </p:cNvSpPr>
              <p:nvPr/>
            </p:nvSpPr>
            <p:spPr bwMode="auto">
              <a:xfrm>
                <a:off x="10168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86" name="Freeform 358"/>
              <p:cNvSpPr>
                <a:spLocks noChangeAspect="1"/>
              </p:cNvSpPr>
              <p:nvPr/>
            </p:nvSpPr>
            <p:spPr bwMode="auto">
              <a:xfrm>
                <a:off x="10187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87" name="Freeform 359"/>
              <p:cNvSpPr>
                <a:spLocks noChangeAspect="1"/>
              </p:cNvSpPr>
              <p:nvPr/>
            </p:nvSpPr>
            <p:spPr bwMode="auto">
              <a:xfrm>
                <a:off x="10194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88" name="Freeform 360"/>
              <p:cNvSpPr>
                <a:spLocks noChangeAspect="1"/>
              </p:cNvSpPr>
              <p:nvPr/>
            </p:nvSpPr>
            <p:spPr bwMode="auto">
              <a:xfrm>
                <a:off x="10213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89" name="Freeform 361"/>
              <p:cNvSpPr>
                <a:spLocks noChangeAspect="1"/>
              </p:cNvSpPr>
              <p:nvPr/>
            </p:nvSpPr>
            <p:spPr bwMode="auto">
              <a:xfrm>
                <a:off x="10220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90" name="Freeform 362"/>
              <p:cNvSpPr>
                <a:spLocks noChangeAspect="1"/>
              </p:cNvSpPr>
              <p:nvPr/>
            </p:nvSpPr>
            <p:spPr bwMode="auto">
              <a:xfrm>
                <a:off x="10239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91" name="Freeform 363"/>
              <p:cNvSpPr>
                <a:spLocks noChangeAspect="1"/>
              </p:cNvSpPr>
              <p:nvPr/>
            </p:nvSpPr>
            <p:spPr bwMode="auto">
              <a:xfrm>
                <a:off x="10246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92" name="Freeform 364"/>
              <p:cNvSpPr>
                <a:spLocks noChangeAspect="1"/>
              </p:cNvSpPr>
              <p:nvPr/>
            </p:nvSpPr>
            <p:spPr bwMode="auto">
              <a:xfrm>
                <a:off x="10265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93" name="Freeform 365"/>
              <p:cNvSpPr>
                <a:spLocks noChangeAspect="1"/>
              </p:cNvSpPr>
              <p:nvPr/>
            </p:nvSpPr>
            <p:spPr bwMode="auto">
              <a:xfrm>
                <a:off x="10272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94" name="Freeform 366"/>
              <p:cNvSpPr>
                <a:spLocks noChangeAspect="1"/>
              </p:cNvSpPr>
              <p:nvPr/>
            </p:nvSpPr>
            <p:spPr bwMode="auto">
              <a:xfrm>
                <a:off x="10291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95" name="Freeform 367"/>
              <p:cNvSpPr>
                <a:spLocks noChangeAspect="1"/>
              </p:cNvSpPr>
              <p:nvPr/>
            </p:nvSpPr>
            <p:spPr bwMode="auto">
              <a:xfrm>
                <a:off x="10298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96" name="Freeform 368"/>
              <p:cNvSpPr>
                <a:spLocks noChangeAspect="1"/>
              </p:cNvSpPr>
              <p:nvPr/>
            </p:nvSpPr>
            <p:spPr bwMode="auto">
              <a:xfrm>
                <a:off x="10318" y="1824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97" name="Freeform 369"/>
              <p:cNvSpPr>
                <a:spLocks noChangeAspect="1"/>
              </p:cNvSpPr>
              <p:nvPr/>
            </p:nvSpPr>
            <p:spPr bwMode="auto">
              <a:xfrm>
                <a:off x="10324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98" name="Freeform 370"/>
              <p:cNvSpPr>
                <a:spLocks noChangeAspect="1"/>
              </p:cNvSpPr>
              <p:nvPr/>
            </p:nvSpPr>
            <p:spPr bwMode="auto">
              <a:xfrm>
                <a:off x="10344" y="1824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899" name="Freeform 371"/>
              <p:cNvSpPr>
                <a:spLocks noChangeAspect="1"/>
              </p:cNvSpPr>
              <p:nvPr/>
            </p:nvSpPr>
            <p:spPr bwMode="auto">
              <a:xfrm>
                <a:off x="10351" y="1824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00" name="Freeform 372"/>
              <p:cNvSpPr>
                <a:spLocks noChangeAspect="1"/>
              </p:cNvSpPr>
              <p:nvPr/>
            </p:nvSpPr>
            <p:spPr bwMode="auto">
              <a:xfrm>
                <a:off x="10370" y="1824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01" name="Freeform 373"/>
              <p:cNvSpPr>
                <a:spLocks noChangeAspect="1"/>
              </p:cNvSpPr>
              <p:nvPr/>
            </p:nvSpPr>
            <p:spPr bwMode="auto">
              <a:xfrm>
                <a:off x="10377" y="1824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02" name="Freeform 374"/>
              <p:cNvSpPr>
                <a:spLocks noChangeAspect="1"/>
              </p:cNvSpPr>
              <p:nvPr/>
            </p:nvSpPr>
            <p:spPr bwMode="auto">
              <a:xfrm>
                <a:off x="10396" y="1824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03" name="Freeform 375"/>
              <p:cNvSpPr>
                <a:spLocks noChangeAspect="1"/>
              </p:cNvSpPr>
              <p:nvPr/>
            </p:nvSpPr>
            <p:spPr bwMode="auto">
              <a:xfrm>
                <a:off x="10403" y="1824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04" name="Freeform 376"/>
              <p:cNvSpPr>
                <a:spLocks noChangeAspect="1"/>
              </p:cNvSpPr>
              <p:nvPr/>
            </p:nvSpPr>
            <p:spPr bwMode="auto">
              <a:xfrm>
                <a:off x="10422" y="1824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05" name="Freeform 377"/>
              <p:cNvSpPr>
                <a:spLocks noChangeAspect="1"/>
              </p:cNvSpPr>
              <p:nvPr/>
            </p:nvSpPr>
            <p:spPr bwMode="auto">
              <a:xfrm>
                <a:off x="10429" y="1824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06" name="Freeform 378"/>
              <p:cNvSpPr>
                <a:spLocks noChangeAspect="1"/>
              </p:cNvSpPr>
              <p:nvPr/>
            </p:nvSpPr>
            <p:spPr bwMode="auto">
              <a:xfrm>
                <a:off x="10448" y="1824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07" name="Freeform 379"/>
              <p:cNvSpPr>
                <a:spLocks noChangeAspect="1"/>
              </p:cNvSpPr>
              <p:nvPr/>
            </p:nvSpPr>
            <p:spPr bwMode="auto">
              <a:xfrm>
                <a:off x="10455" y="18247"/>
                <a:ext cx="15" cy="2"/>
              </a:xfrm>
              <a:custGeom>
                <a:avLst/>
                <a:gdLst>
                  <a:gd name="T0" fmla="*/ 2 w 15"/>
                  <a:gd name="T1" fmla="*/ 0 h 2"/>
                  <a:gd name="T2" fmla="*/ 0 w 15"/>
                  <a:gd name="T3" fmla="*/ 0 h 2"/>
                  <a:gd name="T4" fmla="*/ 2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2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08" name="Freeform 380"/>
              <p:cNvSpPr>
                <a:spLocks noChangeAspect="1"/>
              </p:cNvSpPr>
              <p:nvPr/>
            </p:nvSpPr>
            <p:spPr bwMode="auto">
              <a:xfrm>
                <a:off x="10474" y="1824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09" name="Freeform 381"/>
              <p:cNvSpPr>
                <a:spLocks noChangeAspect="1"/>
              </p:cNvSpPr>
              <p:nvPr/>
            </p:nvSpPr>
            <p:spPr bwMode="auto">
              <a:xfrm>
                <a:off x="10481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10" name="Freeform 382"/>
              <p:cNvSpPr>
                <a:spLocks noChangeAspect="1"/>
              </p:cNvSpPr>
              <p:nvPr/>
            </p:nvSpPr>
            <p:spPr bwMode="auto">
              <a:xfrm>
                <a:off x="10500" y="1824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11" name="Freeform 383"/>
              <p:cNvSpPr>
                <a:spLocks noChangeAspect="1"/>
              </p:cNvSpPr>
              <p:nvPr/>
            </p:nvSpPr>
            <p:spPr bwMode="auto">
              <a:xfrm>
                <a:off x="10507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12" name="Freeform 384"/>
              <p:cNvSpPr>
                <a:spLocks noChangeAspect="1"/>
              </p:cNvSpPr>
              <p:nvPr/>
            </p:nvSpPr>
            <p:spPr bwMode="auto">
              <a:xfrm>
                <a:off x="10526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13" name="Freeform 385"/>
              <p:cNvSpPr>
                <a:spLocks noChangeAspect="1"/>
              </p:cNvSpPr>
              <p:nvPr/>
            </p:nvSpPr>
            <p:spPr bwMode="auto">
              <a:xfrm>
                <a:off x="10533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14" name="Freeform 386"/>
              <p:cNvSpPr>
                <a:spLocks noChangeAspect="1"/>
              </p:cNvSpPr>
              <p:nvPr/>
            </p:nvSpPr>
            <p:spPr bwMode="auto">
              <a:xfrm>
                <a:off x="10552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15" name="Freeform 387"/>
              <p:cNvSpPr>
                <a:spLocks noChangeAspect="1"/>
              </p:cNvSpPr>
              <p:nvPr/>
            </p:nvSpPr>
            <p:spPr bwMode="auto">
              <a:xfrm>
                <a:off x="10559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16" name="Freeform 388"/>
              <p:cNvSpPr>
                <a:spLocks noChangeAspect="1"/>
              </p:cNvSpPr>
              <p:nvPr/>
            </p:nvSpPr>
            <p:spPr bwMode="auto">
              <a:xfrm>
                <a:off x="10578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17" name="Freeform 389"/>
              <p:cNvSpPr>
                <a:spLocks noChangeAspect="1"/>
              </p:cNvSpPr>
              <p:nvPr/>
            </p:nvSpPr>
            <p:spPr bwMode="auto">
              <a:xfrm>
                <a:off x="10585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18" name="Freeform 390"/>
              <p:cNvSpPr>
                <a:spLocks noChangeAspect="1"/>
              </p:cNvSpPr>
              <p:nvPr/>
            </p:nvSpPr>
            <p:spPr bwMode="auto">
              <a:xfrm>
                <a:off x="10604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19" name="Freeform 391"/>
              <p:cNvSpPr>
                <a:spLocks noChangeAspect="1"/>
              </p:cNvSpPr>
              <p:nvPr/>
            </p:nvSpPr>
            <p:spPr bwMode="auto">
              <a:xfrm>
                <a:off x="10611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20" name="Freeform 392"/>
              <p:cNvSpPr>
                <a:spLocks noChangeAspect="1"/>
              </p:cNvSpPr>
              <p:nvPr/>
            </p:nvSpPr>
            <p:spPr bwMode="auto">
              <a:xfrm>
                <a:off x="10630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21" name="Freeform 393"/>
              <p:cNvSpPr>
                <a:spLocks noChangeAspect="1"/>
              </p:cNvSpPr>
              <p:nvPr/>
            </p:nvSpPr>
            <p:spPr bwMode="auto">
              <a:xfrm>
                <a:off x="10637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22" name="Freeform 394"/>
              <p:cNvSpPr>
                <a:spLocks noChangeAspect="1"/>
              </p:cNvSpPr>
              <p:nvPr/>
            </p:nvSpPr>
            <p:spPr bwMode="auto">
              <a:xfrm>
                <a:off x="10656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23" name="Freeform 395"/>
              <p:cNvSpPr>
                <a:spLocks noChangeAspect="1"/>
              </p:cNvSpPr>
              <p:nvPr/>
            </p:nvSpPr>
            <p:spPr bwMode="auto">
              <a:xfrm>
                <a:off x="10663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24" name="Freeform 396"/>
              <p:cNvSpPr>
                <a:spLocks noChangeAspect="1"/>
              </p:cNvSpPr>
              <p:nvPr/>
            </p:nvSpPr>
            <p:spPr bwMode="auto">
              <a:xfrm>
                <a:off x="10682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25" name="Freeform 397"/>
              <p:cNvSpPr>
                <a:spLocks noChangeAspect="1"/>
              </p:cNvSpPr>
              <p:nvPr/>
            </p:nvSpPr>
            <p:spPr bwMode="auto">
              <a:xfrm>
                <a:off x="10689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26" name="Freeform 398"/>
              <p:cNvSpPr>
                <a:spLocks noChangeAspect="1"/>
              </p:cNvSpPr>
              <p:nvPr/>
            </p:nvSpPr>
            <p:spPr bwMode="auto">
              <a:xfrm>
                <a:off x="10709" y="1824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27" name="Freeform 399"/>
              <p:cNvSpPr>
                <a:spLocks noChangeAspect="1"/>
              </p:cNvSpPr>
              <p:nvPr/>
            </p:nvSpPr>
            <p:spPr bwMode="auto">
              <a:xfrm>
                <a:off x="10715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28" name="Freeform 400"/>
              <p:cNvSpPr>
                <a:spLocks noChangeAspect="1"/>
              </p:cNvSpPr>
              <p:nvPr/>
            </p:nvSpPr>
            <p:spPr bwMode="auto">
              <a:xfrm>
                <a:off x="10735" y="1824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29" name="Freeform 401"/>
              <p:cNvSpPr>
                <a:spLocks noChangeAspect="1"/>
              </p:cNvSpPr>
              <p:nvPr/>
            </p:nvSpPr>
            <p:spPr bwMode="auto">
              <a:xfrm>
                <a:off x="10742" y="1824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30" name="Freeform 402"/>
              <p:cNvSpPr>
                <a:spLocks noChangeAspect="1"/>
              </p:cNvSpPr>
              <p:nvPr/>
            </p:nvSpPr>
            <p:spPr bwMode="auto">
              <a:xfrm>
                <a:off x="10761" y="1824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31" name="Freeform 403"/>
              <p:cNvSpPr>
                <a:spLocks noChangeAspect="1"/>
              </p:cNvSpPr>
              <p:nvPr/>
            </p:nvSpPr>
            <p:spPr bwMode="auto">
              <a:xfrm>
                <a:off x="10768" y="1824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32" name="Freeform 404"/>
              <p:cNvSpPr>
                <a:spLocks noChangeAspect="1"/>
              </p:cNvSpPr>
              <p:nvPr/>
            </p:nvSpPr>
            <p:spPr bwMode="auto">
              <a:xfrm>
                <a:off x="10787" y="1824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33" name="Freeform 405"/>
              <p:cNvSpPr>
                <a:spLocks noChangeAspect="1"/>
              </p:cNvSpPr>
              <p:nvPr/>
            </p:nvSpPr>
            <p:spPr bwMode="auto">
              <a:xfrm>
                <a:off x="10794" y="1824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34" name="Freeform 406"/>
              <p:cNvSpPr>
                <a:spLocks noChangeAspect="1"/>
              </p:cNvSpPr>
              <p:nvPr/>
            </p:nvSpPr>
            <p:spPr bwMode="auto">
              <a:xfrm>
                <a:off x="10813" y="1824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35" name="Freeform 407"/>
              <p:cNvSpPr>
                <a:spLocks noChangeAspect="1"/>
              </p:cNvSpPr>
              <p:nvPr/>
            </p:nvSpPr>
            <p:spPr bwMode="auto">
              <a:xfrm>
                <a:off x="10820" y="1824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36" name="Freeform 408"/>
              <p:cNvSpPr>
                <a:spLocks noChangeAspect="1"/>
              </p:cNvSpPr>
              <p:nvPr/>
            </p:nvSpPr>
            <p:spPr bwMode="auto">
              <a:xfrm>
                <a:off x="10839" y="1824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37" name="Freeform 409"/>
              <p:cNvSpPr>
                <a:spLocks noChangeAspect="1"/>
              </p:cNvSpPr>
              <p:nvPr/>
            </p:nvSpPr>
            <p:spPr bwMode="auto">
              <a:xfrm>
                <a:off x="10846" y="18247"/>
                <a:ext cx="15" cy="2"/>
              </a:xfrm>
              <a:custGeom>
                <a:avLst/>
                <a:gdLst>
                  <a:gd name="T0" fmla="*/ 2 w 15"/>
                  <a:gd name="T1" fmla="*/ 0 h 2"/>
                  <a:gd name="T2" fmla="*/ 0 w 15"/>
                  <a:gd name="T3" fmla="*/ 0 h 2"/>
                  <a:gd name="T4" fmla="*/ 2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2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38" name="Freeform 410"/>
              <p:cNvSpPr>
                <a:spLocks noChangeAspect="1"/>
              </p:cNvSpPr>
              <p:nvPr/>
            </p:nvSpPr>
            <p:spPr bwMode="auto">
              <a:xfrm>
                <a:off x="10865" y="1824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39" name="Freeform 411"/>
              <p:cNvSpPr>
                <a:spLocks noChangeAspect="1"/>
              </p:cNvSpPr>
              <p:nvPr/>
            </p:nvSpPr>
            <p:spPr bwMode="auto">
              <a:xfrm>
                <a:off x="10872" y="18247"/>
                <a:ext cx="15" cy="2"/>
              </a:xfrm>
              <a:custGeom>
                <a:avLst/>
                <a:gdLst>
                  <a:gd name="T0" fmla="*/ 2 w 15"/>
                  <a:gd name="T1" fmla="*/ 0 h 2"/>
                  <a:gd name="T2" fmla="*/ 0 w 15"/>
                  <a:gd name="T3" fmla="*/ 0 h 2"/>
                  <a:gd name="T4" fmla="*/ 2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2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40" name="Freeform 412"/>
              <p:cNvSpPr>
                <a:spLocks noChangeAspect="1"/>
              </p:cNvSpPr>
              <p:nvPr/>
            </p:nvSpPr>
            <p:spPr bwMode="auto">
              <a:xfrm>
                <a:off x="10891" y="1824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41" name="Freeform 413"/>
              <p:cNvSpPr>
                <a:spLocks noChangeAspect="1"/>
              </p:cNvSpPr>
              <p:nvPr/>
            </p:nvSpPr>
            <p:spPr bwMode="auto">
              <a:xfrm>
                <a:off x="10898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42" name="Freeform 414"/>
              <p:cNvSpPr>
                <a:spLocks noChangeAspect="1"/>
              </p:cNvSpPr>
              <p:nvPr/>
            </p:nvSpPr>
            <p:spPr bwMode="auto">
              <a:xfrm>
                <a:off x="10917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43" name="Freeform 415"/>
              <p:cNvSpPr>
                <a:spLocks noChangeAspect="1"/>
              </p:cNvSpPr>
              <p:nvPr/>
            </p:nvSpPr>
            <p:spPr bwMode="auto">
              <a:xfrm>
                <a:off x="10924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44" name="Freeform 416"/>
              <p:cNvSpPr>
                <a:spLocks noChangeAspect="1"/>
              </p:cNvSpPr>
              <p:nvPr/>
            </p:nvSpPr>
            <p:spPr bwMode="auto">
              <a:xfrm>
                <a:off x="10943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45" name="Freeform 417"/>
              <p:cNvSpPr>
                <a:spLocks noChangeAspect="1"/>
              </p:cNvSpPr>
              <p:nvPr/>
            </p:nvSpPr>
            <p:spPr bwMode="auto">
              <a:xfrm>
                <a:off x="10950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46" name="Freeform 418"/>
              <p:cNvSpPr>
                <a:spLocks noChangeAspect="1"/>
              </p:cNvSpPr>
              <p:nvPr/>
            </p:nvSpPr>
            <p:spPr bwMode="auto">
              <a:xfrm>
                <a:off x="10969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47" name="Freeform 419"/>
              <p:cNvSpPr>
                <a:spLocks noChangeAspect="1"/>
              </p:cNvSpPr>
              <p:nvPr/>
            </p:nvSpPr>
            <p:spPr bwMode="auto">
              <a:xfrm>
                <a:off x="10976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48" name="Freeform 420"/>
              <p:cNvSpPr>
                <a:spLocks noChangeAspect="1"/>
              </p:cNvSpPr>
              <p:nvPr/>
            </p:nvSpPr>
            <p:spPr bwMode="auto">
              <a:xfrm>
                <a:off x="10995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49" name="Freeform 421"/>
              <p:cNvSpPr>
                <a:spLocks noChangeAspect="1"/>
              </p:cNvSpPr>
              <p:nvPr/>
            </p:nvSpPr>
            <p:spPr bwMode="auto">
              <a:xfrm>
                <a:off x="11002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50" name="Freeform 422"/>
              <p:cNvSpPr>
                <a:spLocks noChangeAspect="1"/>
              </p:cNvSpPr>
              <p:nvPr/>
            </p:nvSpPr>
            <p:spPr bwMode="auto">
              <a:xfrm>
                <a:off x="11021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51" name="Freeform 423"/>
              <p:cNvSpPr>
                <a:spLocks noChangeAspect="1"/>
              </p:cNvSpPr>
              <p:nvPr/>
            </p:nvSpPr>
            <p:spPr bwMode="auto">
              <a:xfrm>
                <a:off x="11028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52" name="Freeform 424"/>
              <p:cNvSpPr>
                <a:spLocks noChangeAspect="1"/>
              </p:cNvSpPr>
              <p:nvPr/>
            </p:nvSpPr>
            <p:spPr bwMode="auto">
              <a:xfrm>
                <a:off x="11047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53" name="Freeform 425"/>
              <p:cNvSpPr>
                <a:spLocks noChangeAspect="1"/>
              </p:cNvSpPr>
              <p:nvPr/>
            </p:nvSpPr>
            <p:spPr bwMode="auto">
              <a:xfrm>
                <a:off x="11054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54" name="Freeform 426"/>
              <p:cNvSpPr>
                <a:spLocks noChangeAspect="1"/>
              </p:cNvSpPr>
              <p:nvPr/>
            </p:nvSpPr>
            <p:spPr bwMode="auto">
              <a:xfrm>
                <a:off x="11073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55" name="Freeform 427"/>
              <p:cNvSpPr>
                <a:spLocks noChangeAspect="1"/>
              </p:cNvSpPr>
              <p:nvPr/>
            </p:nvSpPr>
            <p:spPr bwMode="auto">
              <a:xfrm>
                <a:off x="11080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56" name="Freeform 428"/>
              <p:cNvSpPr>
                <a:spLocks noChangeAspect="1"/>
              </p:cNvSpPr>
              <p:nvPr/>
            </p:nvSpPr>
            <p:spPr bwMode="auto">
              <a:xfrm>
                <a:off x="11099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57" name="Freeform 429"/>
              <p:cNvSpPr>
                <a:spLocks noChangeAspect="1"/>
              </p:cNvSpPr>
              <p:nvPr/>
            </p:nvSpPr>
            <p:spPr bwMode="auto">
              <a:xfrm>
                <a:off x="11106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58" name="Freeform 430"/>
              <p:cNvSpPr>
                <a:spLocks noChangeAspect="1"/>
              </p:cNvSpPr>
              <p:nvPr/>
            </p:nvSpPr>
            <p:spPr bwMode="auto">
              <a:xfrm>
                <a:off x="11126" y="1824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59" name="Freeform 431"/>
              <p:cNvSpPr>
                <a:spLocks noChangeAspect="1"/>
              </p:cNvSpPr>
              <p:nvPr/>
            </p:nvSpPr>
            <p:spPr bwMode="auto">
              <a:xfrm>
                <a:off x="11132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60" name="Freeform 432"/>
              <p:cNvSpPr>
                <a:spLocks noChangeAspect="1"/>
              </p:cNvSpPr>
              <p:nvPr/>
            </p:nvSpPr>
            <p:spPr bwMode="auto">
              <a:xfrm>
                <a:off x="11152" y="1824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61" name="Freeform 433"/>
              <p:cNvSpPr>
                <a:spLocks noChangeAspect="1"/>
              </p:cNvSpPr>
              <p:nvPr/>
            </p:nvSpPr>
            <p:spPr bwMode="auto">
              <a:xfrm>
                <a:off x="11159" y="1824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62" name="Freeform 434"/>
              <p:cNvSpPr>
                <a:spLocks noChangeAspect="1"/>
              </p:cNvSpPr>
              <p:nvPr/>
            </p:nvSpPr>
            <p:spPr bwMode="auto">
              <a:xfrm>
                <a:off x="11178" y="1824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63" name="Freeform 435"/>
              <p:cNvSpPr>
                <a:spLocks noChangeAspect="1"/>
              </p:cNvSpPr>
              <p:nvPr/>
            </p:nvSpPr>
            <p:spPr bwMode="auto">
              <a:xfrm>
                <a:off x="11185" y="1824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64" name="Freeform 436"/>
              <p:cNvSpPr>
                <a:spLocks noChangeAspect="1"/>
              </p:cNvSpPr>
              <p:nvPr/>
            </p:nvSpPr>
            <p:spPr bwMode="auto">
              <a:xfrm>
                <a:off x="11204" y="1824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65" name="Freeform 437"/>
              <p:cNvSpPr>
                <a:spLocks noChangeAspect="1"/>
              </p:cNvSpPr>
              <p:nvPr/>
            </p:nvSpPr>
            <p:spPr bwMode="auto">
              <a:xfrm>
                <a:off x="11211" y="1824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66" name="Freeform 438"/>
              <p:cNvSpPr>
                <a:spLocks noChangeAspect="1"/>
              </p:cNvSpPr>
              <p:nvPr/>
            </p:nvSpPr>
            <p:spPr bwMode="auto">
              <a:xfrm>
                <a:off x="11230" y="1824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67" name="Freeform 439"/>
              <p:cNvSpPr>
                <a:spLocks noChangeAspect="1"/>
              </p:cNvSpPr>
              <p:nvPr/>
            </p:nvSpPr>
            <p:spPr bwMode="auto">
              <a:xfrm>
                <a:off x="11237" y="1824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68" name="Freeform 440"/>
              <p:cNvSpPr>
                <a:spLocks noChangeAspect="1"/>
              </p:cNvSpPr>
              <p:nvPr/>
            </p:nvSpPr>
            <p:spPr bwMode="auto">
              <a:xfrm>
                <a:off x="11256" y="1824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69" name="Freeform 441"/>
              <p:cNvSpPr>
                <a:spLocks noChangeAspect="1"/>
              </p:cNvSpPr>
              <p:nvPr/>
            </p:nvSpPr>
            <p:spPr bwMode="auto">
              <a:xfrm>
                <a:off x="11263" y="18247"/>
                <a:ext cx="15" cy="2"/>
              </a:xfrm>
              <a:custGeom>
                <a:avLst/>
                <a:gdLst>
                  <a:gd name="T0" fmla="*/ 2 w 15"/>
                  <a:gd name="T1" fmla="*/ 0 h 2"/>
                  <a:gd name="T2" fmla="*/ 0 w 15"/>
                  <a:gd name="T3" fmla="*/ 0 h 2"/>
                  <a:gd name="T4" fmla="*/ 2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2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70" name="Freeform 442"/>
              <p:cNvSpPr>
                <a:spLocks noChangeAspect="1"/>
              </p:cNvSpPr>
              <p:nvPr/>
            </p:nvSpPr>
            <p:spPr bwMode="auto">
              <a:xfrm>
                <a:off x="11282" y="1824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71" name="Freeform 443"/>
              <p:cNvSpPr>
                <a:spLocks noChangeAspect="1"/>
              </p:cNvSpPr>
              <p:nvPr/>
            </p:nvSpPr>
            <p:spPr bwMode="auto">
              <a:xfrm>
                <a:off x="11289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72" name="Freeform 444"/>
              <p:cNvSpPr>
                <a:spLocks noChangeAspect="1"/>
              </p:cNvSpPr>
              <p:nvPr/>
            </p:nvSpPr>
            <p:spPr bwMode="auto">
              <a:xfrm>
                <a:off x="11308" y="1824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73" name="Freeform 445"/>
              <p:cNvSpPr>
                <a:spLocks noChangeAspect="1"/>
              </p:cNvSpPr>
              <p:nvPr/>
            </p:nvSpPr>
            <p:spPr bwMode="auto">
              <a:xfrm>
                <a:off x="11315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74" name="Freeform 446"/>
              <p:cNvSpPr>
                <a:spLocks noChangeAspect="1"/>
              </p:cNvSpPr>
              <p:nvPr/>
            </p:nvSpPr>
            <p:spPr bwMode="auto">
              <a:xfrm>
                <a:off x="11334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75" name="Freeform 447"/>
              <p:cNvSpPr>
                <a:spLocks noChangeAspect="1"/>
              </p:cNvSpPr>
              <p:nvPr/>
            </p:nvSpPr>
            <p:spPr bwMode="auto">
              <a:xfrm>
                <a:off x="11341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76" name="Freeform 448"/>
              <p:cNvSpPr>
                <a:spLocks noChangeAspect="1"/>
              </p:cNvSpPr>
              <p:nvPr/>
            </p:nvSpPr>
            <p:spPr bwMode="auto">
              <a:xfrm>
                <a:off x="11360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2977" name="Freeform 449"/>
              <p:cNvSpPr>
                <a:spLocks noChangeAspect="1"/>
              </p:cNvSpPr>
              <p:nvPr/>
            </p:nvSpPr>
            <p:spPr bwMode="auto">
              <a:xfrm>
                <a:off x="11367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</p:grpSp>
        <p:grpSp>
          <p:nvGrpSpPr>
            <p:cNvPr id="22978" name="Group 450"/>
            <p:cNvGrpSpPr>
              <a:grpSpLocks noChangeAspect="1"/>
            </p:cNvGrpSpPr>
            <p:nvPr/>
          </p:nvGrpSpPr>
          <p:grpSpPr bwMode="auto">
            <a:xfrm>
              <a:off x="1053" y="2278"/>
              <a:ext cx="1152" cy="18"/>
              <a:chOff x="7268" y="18223"/>
              <a:chExt cx="3109" cy="50"/>
            </a:xfrm>
          </p:grpSpPr>
          <p:grpSp>
            <p:nvGrpSpPr>
              <p:cNvPr id="22979" name="Group 451"/>
              <p:cNvGrpSpPr>
                <a:grpSpLocks noChangeAspect="1"/>
              </p:cNvGrpSpPr>
              <p:nvPr/>
            </p:nvGrpSpPr>
            <p:grpSpPr bwMode="auto">
              <a:xfrm>
                <a:off x="7268" y="18223"/>
                <a:ext cx="3109" cy="50"/>
                <a:chOff x="7268" y="18223"/>
                <a:chExt cx="3109" cy="50"/>
              </a:xfrm>
            </p:grpSpPr>
            <p:sp>
              <p:nvSpPr>
                <p:cNvPr id="22980" name="Rectangle 452"/>
                <p:cNvSpPr>
                  <a:spLocks noChangeAspect="1" noChangeArrowheads="1"/>
                </p:cNvSpPr>
                <p:nvPr/>
              </p:nvSpPr>
              <p:spPr bwMode="auto">
                <a:xfrm>
                  <a:off x="7268" y="18223"/>
                  <a:ext cx="3107" cy="48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981" name="Rectangle 453"/>
                <p:cNvSpPr>
                  <a:spLocks noChangeAspect="1" noChangeArrowheads="1"/>
                </p:cNvSpPr>
                <p:nvPr/>
              </p:nvSpPr>
              <p:spPr bwMode="auto">
                <a:xfrm>
                  <a:off x="7268" y="18223"/>
                  <a:ext cx="3107" cy="48"/>
                </a:xfrm>
                <a:prstGeom prst="rect">
                  <a:avLst/>
                </a:prstGeom>
                <a:solidFill>
                  <a:srgbClr val="FFCC00"/>
                </a:solidFill>
                <a:ln w="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982" name="Rectangle 454"/>
                <p:cNvSpPr>
                  <a:spLocks noChangeAspect="1" noChangeArrowheads="1"/>
                </p:cNvSpPr>
                <p:nvPr/>
              </p:nvSpPr>
              <p:spPr bwMode="auto">
                <a:xfrm>
                  <a:off x="7268" y="18223"/>
                  <a:ext cx="3109" cy="50"/>
                </a:xfrm>
                <a:prstGeom prst="rect">
                  <a:avLst/>
                </a:prstGeom>
                <a:blipFill dpi="0" rotWithShape="0">
                  <a:blip r:embed="rId9"/>
                  <a:srcRect/>
                  <a:tile tx="0" ty="0" sx="100000" sy="100000" flip="none" algn="tl"/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2983" name="Rectangle 455"/>
                <p:cNvSpPr>
                  <a:spLocks noChangeAspect="1" noChangeArrowheads="1"/>
                </p:cNvSpPr>
                <p:nvPr/>
              </p:nvSpPr>
              <p:spPr bwMode="auto">
                <a:xfrm>
                  <a:off x="7268" y="18223"/>
                  <a:ext cx="3107" cy="48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</p:grpSp>
          <p:sp>
            <p:nvSpPr>
              <p:cNvPr id="22984" name="Rectangle 456"/>
              <p:cNvSpPr>
                <a:spLocks noChangeAspect="1" noChangeArrowheads="1"/>
              </p:cNvSpPr>
              <p:nvPr/>
            </p:nvSpPr>
            <p:spPr bwMode="auto">
              <a:xfrm>
                <a:off x="7268" y="18223"/>
                <a:ext cx="3109" cy="50"/>
              </a:xfrm>
              <a:prstGeom prst="rect">
                <a:avLst/>
              </a:prstGeom>
              <a:noFill/>
              <a:ln w="11113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</p:grpSp>
        <p:grpSp>
          <p:nvGrpSpPr>
            <p:cNvPr id="22985" name="Group 457"/>
            <p:cNvGrpSpPr>
              <a:grpSpLocks noChangeAspect="1"/>
            </p:cNvGrpSpPr>
            <p:nvPr/>
          </p:nvGrpSpPr>
          <p:grpSpPr bwMode="auto">
            <a:xfrm>
              <a:off x="748" y="2255"/>
              <a:ext cx="307" cy="63"/>
              <a:chOff x="6444" y="18162"/>
              <a:chExt cx="829" cy="170"/>
            </a:xfrm>
          </p:grpSpPr>
          <p:grpSp>
            <p:nvGrpSpPr>
              <p:cNvPr id="22986" name="Group 458"/>
              <p:cNvGrpSpPr>
                <a:grpSpLocks noChangeAspect="1"/>
              </p:cNvGrpSpPr>
              <p:nvPr/>
            </p:nvGrpSpPr>
            <p:grpSpPr bwMode="auto">
              <a:xfrm>
                <a:off x="6966" y="18204"/>
                <a:ext cx="307" cy="87"/>
                <a:chOff x="6966" y="18204"/>
                <a:chExt cx="307" cy="87"/>
              </a:xfrm>
            </p:grpSpPr>
            <p:grpSp>
              <p:nvGrpSpPr>
                <p:cNvPr id="22987" name="Group 459"/>
                <p:cNvGrpSpPr>
                  <a:grpSpLocks noChangeAspect="1"/>
                </p:cNvGrpSpPr>
                <p:nvPr/>
              </p:nvGrpSpPr>
              <p:grpSpPr bwMode="auto">
                <a:xfrm>
                  <a:off x="6966" y="18204"/>
                  <a:ext cx="307" cy="87"/>
                  <a:chOff x="6966" y="18204"/>
                  <a:chExt cx="307" cy="87"/>
                </a:xfrm>
              </p:grpSpPr>
              <p:sp>
                <p:nvSpPr>
                  <p:cNvPr id="22988" name="Rectangle 46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6966" y="18204"/>
                    <a:ext cx="305" cy="85"/>
                  </a:xfrm>
                  <a:prstGeom prst="rect">
                    <a:avLst/>
                  </a:prstGeom>
                  <a:solidFill>
                    <a:srgbClr val="FFCC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nl-BE"/>
                  </a:p>
                </p:txBody>
              </p:sp>
              <p:sp>
                <p:nvSpPr>
                  <p:cNvPr id="22989" name="Rectangle 46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6966" y="18204"/>
                    <a:ext cx="305" cy="85"/>
                  </a:xfrm>
                  <a:prstGeom prst="rect">
                    <a:avLst/>
                  </a:prstGeom>
                  <a:solidFill>
                    <a:srgbClr val="FFCC00"/>
                  </a:solidFill>
                  <a:ln w="0">
                    <a:solidFill>
                      <a:srgbClr val="FFFFF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nl-BE"/>
                  </a:p>
                </p:txBody>
              </p:sp>
              <p:sp>
                <p:nvSpPr>
                  <p:cNvPr id="22990" name="Rectangle 46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6966" y="18204"/>
                    <a:ext cx="307" cy="87"/>
                  </a:xfrm>
                  <a:prstGeom prst="rect">
                    <a:avLst/>
                  </a:prstGeom>
                  <a:blipFill dpi="0" rotWithShape="0">
                    <a:blip r:embed="rId9"/>
                    <a:srcRect/>
                    <a:tile tx="0" ty="0" sx="100000" sy="100000" flip="none" algn="tl"/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nl-BE"/>
                  </a:p>
                </p:txBody>
              </p:sp>
              <p:sp>
                <p:nvSpPr>
                  <p:cNvPr id="22991" name="Rectangle 46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6966" y="18204"/>
                    <a:ext cx="305" cy="85"/>
                  </a:xfrm>
                  <a:prstGeom prst="rect">
                    <a:avLst/>
                  </a:prstGeom>
                  <a:solidFill>
                    <a:srgbClr val="FFCC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nl-BE"/>
                  </a:p>
                </p:txBody>
              </p:sp>
            </p:grpSp>
            <p:sp>
              <p:nvSpPr>
                <p:cNvPr id="22992" name="Rectangle 464"/>
                <p:cNvSpPr>
                  <a:spLocks noChangeAspect="1" noChangeArrowheads="1"/>
                </p:cNvSpPr>
                <p:nvPr/>
              </p:nvSpPr>
              <p:spPr bwMode="auto">
                <a:xfrm>
                  <a:off x="6966" y="18204"/>
                  <a:ext cx="307" cy="87"/>
                </a:xfrm>
                <a:prstGeom prst="rect">
                  <a:avLst/>
                </a:prstGeom>
                <a:noFill/>
                <a:ln w="11113">
                  <a:solidFill>
                    <a:srgbClr val="00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</p:grpSp>
          <p:grpSp>
            <p:nvGrpSpPr>
              <p:cNvPr id="22993" name="Group 465"/>
              <p:cNvGrpSpPr>
                <a:grpSpLocks noChangeAspect="1"/>
              </p:cNvGrpSpPr>
              <p:nvPr/>
            </p:nvGrpSpPr>
            <p:grpSpPr bwMode="auto">
              <a:xfrm>
                <a:off x="6735" y="18178"/>
                <a:ext cx="232" cy="139"/>
                <a:chOff x="6735" y="18178"/>
                <a:chExt cx="232" cy="139"/>
              </a:xfrm>
            </p:grpSpPr>
            <p:grpSp>
              <p:nvGrpSpPr>
                <p:cNvPr id="22994" name="Group 466"/>
                <p:cNvGrpSpPr>
                  <a:grpSpLocks noChangeAspect="1"/>
                </p:cNvGrpSpPr>
                <p:nvPr/>
              </p:nvGrpSpPr>
              <p:grpSpPr bwMode="auto">
                <a:xfrm>
                  <a:off x="6735" y="18178"/>
                  <a:ext cx="232" cy="139"/>
                  <a:chOff x="6735" y="18178"/>
                  <a:chExt cx="232" cy="139"/>
                </a:xfrm>
              </p:grpSpPr>
              <p:sp>
                <p:nvSpPr>
                  <p:cNvPr id="22995" name="Rectangle 46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6735" y="18178"/>
                    <a:ext cx="231" cy="137"/>
                  </a:xfrm>
                  <a:prstGeom prst="rect">
                    <a:avLst/>
                  </a:prstGeom>
                  <a:solidFill>
                    <a:srgbClr val="FFCC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nl-BE"/>
                  </a:p>
                </p:txBody>
              </p:sp>
              <p:sp>
                <p:nvSpPr>
                  <p:cNvPr id="22996" name="Rectangle 46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6735" y="18178"/>
                    <a:ext cx="231" cy="137"/>
                  </a:xfrm>
                  <a:prstGeom prst="rect">
                    <a:avLst/>
                  </a:prstGeom>
                  <a:solidFill>
                    <a:srgbClr val="FFCC00"/>
                  </a:solidFill>
                  <a:ln w="0">
                    <a:solidFill>
                      <a:srgbClr val="FFFFF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nl-BE"/>
                  </a:p>
                </p:txBody>
              </p:sp>
              <p:sp>
                <p:nvSpPr>
                  <p:cNvPr id="22997" name="Rectangle 46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6735" y="18178"/>
                    <a:ext cx="232" cy="139"/>
                  </a:xfrm>
                  <a:prstGeom prst="rect">
                    <a:avLst/>
                  </a:prstGeom>
                  <a:blipFill dpi="0" rotWithShape="0">
                    <a:blip r:embed="rId9"/>
                    <a:srcRect/>
                    <a:tile tx="0" ty="0" sx="100000" sy="100000" flip="none" algn="tl"/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nl-BE"/>
                  </a:p>
                </p:txBody>
              </p:sp>
              <p:sp>
                <p:nvSpPr>
                  <p:cNvPr id="22998" name="Rectangle 47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6735" y="18178"/>
                    <a:ext cx="231" cy="137"/>
                  </a:xfrm>
                  <a:prstGeom prst="rect">
                    <a:avLst/>
                  </a:prstGeom>
                  <a:solidFill>
                    <a:srgbClr val="FFCC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nl-BE"/>
                  </a:p>
                </p:txBody>
              </p:sp>
            </p:grpSp>
            <p:sp>
              <p:nvSpPr>
                <p:cNvPr id="22999" name="Rectangle 471"/>
                <p:cNvSpPr>
                  <a:spLocks noChangeAspect="1" noChangeArrowheads="1"/>
                </p:cNvSpPr>
                <p:nvPr/>
              </p:nvSpPr>
              <p:spPr bwMode="auto">
                <a:xfrm>
                  <a:off x="6735" y="18178"/>
                  <a:ext cx="232" cy="139"/>
                </a:xfrm>
                <a:prstGeom prst="rect">
                  <a:avLst/>
                </a:prstGeom>
                <a:noFill/>
                <a:ln w="11113">
                  <a:solidFill>
                    <a:srgbClr val="00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</p:grpSp>
          <p:grpSp>
            <p:nvGrpSpPr>
              <p:cNvPr id="23000" name="Group 472"/>
              <p:cNvGrpSpPr>
                <a:grpSpLocks noChangeAspect="1"/>
              </p:cNvGrpSpPr>
              <p:nvPr/>
            </p:nvGrpSpPr>
            <p:grpSpPr bwMode="auto">
              <a:xfrm>
                <a:off x="6444" y="18162"/>
                <a:ext cx="292" cy="170"/>
                <a:chOff x="6444" y="18162"/>
                <a:chExt cx="292" cy="170"/>
              </a:xfrm>
            </p:grpSpPr>
            <p:grpSp>
              <p:nvGrpSpPr>
                <p:cNvPr id="23001" name="Group 473"/>
                <p:cNvGrpSpPr>
                  <a:grpSpLocks noChangeAspect="1"/>
                </p:cNvGrpSpPr>
                <p:nvPr/>
              </p:nvGrpSpPr>
              <p:grpSpPr bwMode="auto">
                <a:xfrm>
                  <a:off x="6444" y="18162"/>
                  <a:ext cx="292" cy="170"/>
                  <a:chOff x="6444" y="18162"/>
                  <a:chExt cx="292" cy="170"/>
                </a:xfrm>
              </p:grpSpPr>
              <p:sp>
                <p:nvSpPr>
                  <p:cNvPr id="23002" name="Rectangle 47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6444" y="18162"/>
                    <a:ext cx="291" cy="168"/>
                  </a:xfrm>
                  <a:prstGeom prst="rect">
                    <a:avLst/>
                  </a:prstGeom>
                  <a:solidFill>
                    <a:srgbClr val="FFCC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nl-BE"/>
                  </a:p>
                </p:txBody>
              </p:sp>
              <p:sp>
                <p:nvSpPr>
                  <p:cNvPr id="23003" name="Rectangle 47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6444" y="18162"/>
                    <a:ext cx="291" cy="168"/>
                  </a:xfrm>
                  <a:prstGeom prst="rect">
                    <a:avLst/>
                  </a:prstGeom>
                  <a:solidFill>
                    <a:srgbClr val="FFCC00"/>
                  </a:solidFill>
                  <a:ln w="0">
                    <a:solidFill>
                      <a:srgbClr val="FFFFF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nl-BE"/>
                  </a:p>
                </p:txBody>
              </p:sp>
              <p:sp>
                <p:nvSpPr>
                  <p:cNvPr id="23004" name="Rectangle 47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6444" y="18162"/>
                    <a:ext cx="292" cy="170"/>
                  </a:xfrm>
                  <a:prstGeom prst="rect">
                    <a:avLst/>
                  </a:prstGeom>
                  <a:blipFill dpi="0" rotWithShape="0">
                    <a:blip r:embed="rId9"/>
                    <a:srcRect/>
                    <a:tile tx="0" ty="0" sx="100000" sy="100000" flip="none" algn="tl"/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nl-BE"/>
                  </a:p>
                </p:txBody>
              </p:sp>
              <p:sp>
                <p:nvSpPr>
                  <p:cNvPr id="23005" name="Rectangle 47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6444" y="18162"/>
                    <a:ext cx="291" cy="168"/>
                  </a:xfrm>
                  <a:prstGeom prst="rect">
                    <a:avLst/>
                  </a:prstGeom>
                  <a:solidFill>
                    <a:srgbClr val="FFCC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nl-BE"/>
                  </a:p>
                </p:txBody>
              </p:sp>
            </p:grpSp>
            <p:sp>
              <p:nvSpPr>
                <p:cNvPr id="23006" name="Rectangle 478"/>
                <p:cNvSpPr>
                  <a:spLocks noChangeAspect="1" noChangeArrowheads="1"/>
                </p:cNvSpPr>
                <p:nvPr/>
              </p:nvSpPr>
              <p:spPr bwMode="auto">
                <a:xfrm>
                  <a:off x="6444" y="18162"/>
                  <a:ext cx="292" cy="170"/>
                </a:xfrm>
                <a:prstGeom prst="rect">
                  <a:avLst/>
                </a:prstGeom>
                <a:noFill/>
                <a:ln w="11113">
                  <a:solidFill>
                    <a:srgbClr val="00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</p:grpSp>
        </p:grpSp>
        <p:grpSp>
          <p:nvGrpSpPr>
            <p:cNvPr id="23007" name="Group 479"/>
            <p:cNvGrpSpPr>
              <a:grpSpLocks noChangeAspect="1"/>
            </p:cNvGrpSpPr>
            <p:nvPr/>
          </p:nvGrpSpPr>
          <p:grpSpPr bwMode="auto">
            <a:xfrm>
              <a:off x="2204" y="2255"/>
              <a:ext cx="314" cy="63"/>
              <a:chOff x="10375" y="18162"/>
              <a:chExt cx="848" cy="170"/>
            </a:xfrm>
          </p:grpSpPr>
          <p:grpSp>
            <p:nvGrpSpPr>
              <p:cNvPr id="23008" name="Group 480"/>
              <p:cNvGrpSpPr>
                <a:grpSpLocks noChangeAspect="1"/>
              </p:cNvGrpSpPr>
              <p:nvPr/>
            </p:nvGrpSpPr>
            <p:grpSpPr bwMode="auto">
              <a:xfrm>
                <a:off x="10375" y="18204"/>
                <a:ext cx="313" cy="87"/>
                <a:chOff x="10375" y="18204"/>
                <a:chExt cx="313" cy="87"/>
              </a:xfrm>
            </p:grpSpPr>
            <p:grpSp>
              <p:nvGrpSpPr>
                <p:cNvPr id="23009" name="Group 481"/>
                <p:cNvGrpSpPr>
                  <a:grpSpLocks noChangeAspect="1"/>
                </p:cNvGrpSpPr>
                <p:nvPr/>
              </p:nvGrpSpPr>
              <p:grpSpPr bwMode="auto">
                <a:xfrm>
                  <a:off x="10375" y="18204"/>
                  <a:ext cx="313" cy="87"/>
                  <a:chOff x="10375" y="18204"/>
                  <a:chExt cx="313" cy="87"/>
                </a:xfrm>
              </p:grpSpPr>
              <p:sp>
                <p:nvSpPr>
                  <p:cNvPr id="23010" name="Rectangle 48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0375" y="18204"/>
                    <a:ext cx="311" cy="85"/>
                  </a:xfrm>
                  <a:prstGeom prst="rect">
                    <a:avLst/>
                  </a:prstGeom>
                  <a:solidFill>
                    <a:srgbClr val="FFCC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nl-BE"/>
                  </a:p>
                </p:txBody>
              </p:sp>
              <p:sp>
                <p:nvSpPr>
                  <p:cNvPr id="23011" name="Rectangle 48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0375" y="18204"/>
                    <a:ext cx="311" cy="85"/>
                  </a:xfrm>
                  <a:prstGeom prst="rect">
                    <a:avLst/>
                  </a:prstGeom>
                  <a:solidFill>
                    <a:srgbClr val="FFCC00"/>
                  </a:solidFill>
                  <a:ln w="0">
                    <a:solidFill>
                      <a:srgbClr val="FFFFF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nl-BE"/>
                  </a:p>
                </p:txBody>
              </p:sp>
              <p:sp>
                <p:nvSpPr>
                  <p:cNvPr id="23012" name="Rectangle 48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0375" y="18204"/>
                    <a:ext cx="313" cy="87"/>
                  </a:xfrm>
                  <a:prstGeom prst="rect">
                    <a:avLst/>
                  </a:prstGeom>
                  <a:blipFill dpi="0" rotWithShape="0">
                    <a:blip r:embed="rId9"/>
                    <a:srcRect/>
                    <a:tile tx="0" ty="0" sx="100000" sy="100000" flip="none" algn="tl"/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nl-BE"/>
                  </a:p>
                </p:txBody>
              </p:sp>
              <p:sp>
                <p:nvSpPr>
                  <p:cNvPr id="23013" name="Rectangle 48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0375" y="18204"/>
                    <a:ext cx="311" cy="85"/>
                  </a:xfrm>
                  <a:prstGeom prst="rect">
                    <a:avLst/>
                  </a:prstGeom>
                  <a:solidFill>
                    <a:srgbClr val="FFCC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nl-BE"/>
                  </a:p>
                </p:txBody>
              </p:sp>
            </p:grpSp>
            <p:sp>
              <p:nvSpPr>
                <p:cNvPr id="23014" name="Rectangle 486"/>
                <p:cNvSpPr>
                  <a:spLocks noChangeAspect="1" noChangeArrowheads="1"/>
                </p:cNvSpPr>
                <p:nvPr/>
              </p:nvSpPr>
              <p:spPr bwMode="auto">
                <a:xfrm>
                  <a:off x="10375" y="18204"/>
                  <a:ext cx="313" cy="87"/>
                </a:xfrm>
                <a:prstGeom prst="rect">
                  <a:avLst/>
                </a:prstGeom>
                <a:noFill/>
                <a:ln w="11113">
                  <a:solidFill>
                    <a:srgbClr val="00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</p:grpSp>
          <p:grpSp>
            <p:nvGrpSpPr>
              <p:cNvPr id="23015" name="Group 487"/>
              <p:cNvGrpSpPr>
                <a:grpSpLocks noChangeAspect="1"/>
              </p:cNvGrpSpPr>
              <p:nvPr/>
            </p:nvGrpSpPr>
            <p:grpSpPr bwMode="auto">
              <a:xfrm>
                <a:off x="10686" y="18178"/>
                <a:ext cx="240" cy="139"/>
                <a:chOff x="10686" y="18178"/>
                <a:chExt cx="240" cy="139"/>
              </a:xfrm>
            </p:grpSpPr>
            <p:grpSp>
              <p:nvGrpSpPr>
                <p:cNvPr id="23016" name="Group 488"/>
                <p:cNvGrpSpPr>
                  <a:grpSpLocks noChangeAspect="1"/>
                </p:cNvGrpSpPr>
                <p:nvPr/>
              </p:nvGrpSpPr>
              <p:grpSpPr bwMode="auto">
                <a:xfrm>
                  <a:off x="10686" y="18178"/>
                  <a:ext cx="240" cy="139"/>
                  <a:chOff x="10686" y="18178"/>
                  <a:chExt cx="240" cy="139"/>
                </a:xfrm>
              </p:grpSpPr>
              <p:sp>
                <p:nvSpPr>
                  <p:cNvPr id="23017" name="Rectangle 48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0686" y="18178"/>
                    <a:ext cx="238" cy="137"/>
                  </a:xfrm>
                  <a:prstGeom prst="rect">
                    <a:avLst/>
                  </a:prstGeom>
                  <a:solidFill>
                    <a:srgbClr val="FFCC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nl-BE"/>
                  </a:p>
                </p:txBody>
              </p:sp>
              <p:sp>
                <p:nvSpPr>
                  <p:cNvPr id="23018" name="Rectangle 49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0686" y="18178"/>
                    <a:ext cx="238" cy="137"/>
                  </a:xfrm>
                  <a:prstGeom prst="rect">
                    <a:avLst/>
                  </a:prstGeom>
                  <a:solidFill>
                    <a:srgbClr val="FFCC00"/>
                  </a:solidFill>
                  <a:ln w="0">
                    <a:solidFill>
                      <a:srgbClr val="FFFFF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nl-BE"/>
                  </a:p>
                </p:txBody>
              </p:sp>
              <p:sp>
                <p:nvSpPr>
                  <p:cNvPr id="23019" name="Rectangle 49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0686" y="18178"/>
                    <a:ext cx="240" cy="139"/>
                  </a:xfrm>
                  <a:prstGeom prst="rect">
                    <a:avLst/>
                  </a:prstGeom>
                  <a:blipFill dpi="0" rotWithShape="0">
                    <a:blip r:embed="rId9"/>
                    <a:srcRect/>
                    <a:tile tx="0" ty="0" sx="100000" sy="100000" flip="none" algn="tl"/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nl-BE"/>
                  </a:p>
                </p:txBody>
              </p:sp>
              <p:sp>
                <p:nvSpPr>
                  <p:cNvPr id="23020" name="Rectangle 49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0686" y="18178"/>
                    <a:ext cx="238" cy="137"/>
                  </a:xfrm>
                  <a:prstGeom prst="rect">
                    <a:avLst/>
                  </a:prstGeom>
                  <a:solidFill>
                    <a:srgbClr val="FFCC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nl-BE"/>
                  </a:p>
                </p:txBody>
              </p:sp>
            </p:grpSp>
            <p:sp>
              <p:nvSpPr>
                <p:cNvPr id="23021" name="Rectangle 493"/>
                <p:cNvSpPr>
                  <a:spLocks noChangeAspect="1" noChangeArrowheads="1"/>
                </p:cNvSpPr>
                <p:nvPr/>
              </p:nvSpPr>
              <p:spPr bwMode="auto">
                <a:xfrm>
                  <a:off x="10686" y="18178"/>
                  <a:ext cx="240" cy="139"/>
                </a:xfrm>
                <a:prstGeom prst="rect">
                  <a:avLst/>
                </a:prstGeom>
                <a:noFill/>
                <a:ln w="11113">
                  <a:solidFill>
                    <a:srgbClr val="00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</p:grpSp>
          <p:grpSp>
            <p:nvGrpSpPr>
              <p:cNvPr id="23022" name="Group 494"/>
              <p:cNvGrpSpPr>
                <a:grpSpLocks noChangeAspect="1"/>
              </p:cNvGrpSpPr>
              <p:nvPr/>
            </p:nvGrpSpPr>
            <p:grpSpPr bwMode="auto">
              <a:xfrm>
                <a:off x="10924" y="18162"/>
                <a:ext cx="299" cy="170"/>
                <a:chOff x="10924" y="18162"/>
                <a:chExt cx="299" cy="170"/>
              </a:xfrm>
            </p:grpSpPr>
            <p:grpSp>
              <p:nvGrpSpPr>
                <p:cNvPr id="23023" name="Group 495"/>
                <p:cNvGrpSpPr>
                  <a:grpSpLocks noChangeAspect="1"/>
                </p:cNvGrpSpPr>
                <p:nvPr/>
              </p:nvGrpSpPr>
              <p:grpSpPr bwMode="auto">
                <a:xfrm>
                  <a:off x="10924" y="18162"/>
                  <a:ext cx="299" cy="170"/>
                  <a:chOff x="10924" y="18162"/>
                  <a:chExt cx="299" cy="170"/>
                </a:xfrm>
              </p:grpSpPr>
              <p:sp>
                <p:nvSpPr>
                  <p:cNvPr id="23024" name="Rectangle 49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0924" y="18162"/>
                    <a:ext cx="297" cy="168"/>
                  </a:xfrm>
                  <a:prstGeom prst="rect">
                    <a:avLst/>
                  </a:prstGeom>
                  <a:solidFill>
                    <a:srgbClr val="FFCC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nl-BE"/>
                  </a:p>
                </p:txBody>
              </p:sp>
              <p:sp>
                <p:nvSpPr>
                  <p:cNvPr id="23025" name="Rectangle 49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0924" y="18162"/>
                    <a:ext cx="297" cy="168"/>
                  </a:xfrm>
                  <a:prstGeom prst="rect">
                    <a:avLst/>
                  </a:prstGeom>
                  <a:solidFill>
                    <a:srgbClr val="FFCC00"/>
                  </a:solidFill>
                  <a:ln w="0">
                    <a:solidFill>
                      <a:srgbClr val="FFFFF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nl-BE"/>
                  </a:p>
                </p:txBody>
              </p:sp>
              <p:sp>
                <p:nvSpPr>
                  <p:cNvPr id="23026" name="Rectangle 49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0924" y="18162"/>
                    <a:ext cx="299" cy="170"/>
                  </a:xfrm>
                  <a:prstGeom prst="rect">
                    <a:avLst/>
                  </a:prstGeom>
                  <a:blipFill dpi="0" rotWithShape="0">
                    <a:blip r:embed="rId9"/>
                    <a:srcRect/>
                    <a:tile tx="0" ty="0" sx="100000" sy="100000" flip="none" algn="tl"/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nl-BE"/>
                  </a:p>
                </p:txBody>
              </p:sp>
              <p:sp>
                <p:nvSpPr>
                  <p:cNvPr id="23027" name="Rectangle 49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0924" y="18162"/>
                    <a:ext cx="297" cy="168"/>
                  </a:xfrm>
                  <a:prstGeom prst="rect">
                    <a:avLst/>
                  </a:prstGeom>
                  <a:solidFill>
                    <a:srgbClr val="FFCC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nl-BE"/>
                  </a:p>
                </p:txBody>
              </p:sp>
            </p:grpSp>
            <p:sp>
              <p:nvSpPr>
                <p:cNvPr id="23028" name="Rectangle 500"/>
                <p:cNvSpPr>
                  <a:spLocks noChangeAspect="1" noChangeArrowheads="1"/>
                </p:cNvSpPr>
                <p:nvPr/>
              </p:nvSpPr>
              <p:spPr bwMode="auto">
                <a:xfrm>
                  <a:off x="10924" y="18162"/>
                  <a:ext cx="299" cy="170"/>
                </a:xfrm>
                <a:prstGeom prst="rect">
                  <a:avLst/>
                </a:prstGeom>
                <a:noFill/>
                <a:ln w="11113">
                  <a:solidFill>
                    <a:srgbClr val="00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</p:grpSp>
        </p:grpSp>
        <p:grpSp>
          <p:nvGrpSpPr>
            <p:cNvPr id="23029" name="Group 501"/>
            <p:cNvGrpSpPr>
              <a:grpSpLocks noChangeAspect="1"/>
            </p:cNvGrpSpPr>
            <p:nvPr/>
          </p:nvGrpSpPr>
          <p:grpSpPr bwMode="auto">
            <a:xfrm>
              <a:off x="689" y="2287"/>
              <a:ext cx="1889" cy="1"/>
              <a:chOff x="6286" y="18247"/>
              <a:chExt cx="5097" cy="2"/>
            </a:xfrm>
          </p:grpSpPr>
          <p:grpSp>
            <p:nvGrpSpPr>
              <p:cNvPr id="23030" name="Group 502"/>
              <p:cNvGrpSpPr>
                <a:grpSpLocks noChangeAspect="1"/>
              </p:cNvGrpSpPr>
              <p:nvPr/>
            </p:nvGrpSpPr>
            <p:grpSpPr bwMode="auto">
              <a:xfrm>
                <a:off x="6286" y="18247"/>
                <a:ext cx="2601" cy="2"/>
                <a:chOff x="6286" y="18247"/>
                <a:chExt cx="2601" cy="2"/>
              </a:xfrm>
            </p:grpSpPr>
            <p:sp>
              <p:nvSpPr>
                <p:cNvPr id="23031" name="Freeform 503"/>
                <p:cNvSpPr>
                  <a:spLocks noChangeAspect="1"/>
                </p:cNvSpPr>
                <p:nvPr/>
              </p:nvSpPr>
              <p:spPr bwMode="auto">
                <a:xfrm>
                  <a:off x="6286" y="18247"/>
                  <a:ext cx="14" cy="2"/>
                </a:xfrm>
                <a:custGeom>
                  <a:avLst/>
                  <a:gdLst>
                    <a:gd name="T0" fmla="*/ 0 w 14"/>
                    <a:gd name="T1" fmla="*/ 0 h 2"/>
                    <a:gd name="T2" fmla="*/ 0 w 14"/>
                    <a:gd name="T3" fmla="*/ 0 h 2"/>
                    <a:gd name="T4" fmla="*/ 0 w 14"/>
                    <a:gd name="T5" fmla="*/ 2 h 2"/>
                    <a:gd name="T6" fmla="*/ 14 w 14"/>
                    <a:gd name="T7" fmla="*/ 2 h 2"/>
                    <a:gd name="T8" fmla="*/ 14 w 14"/>
                    <a:gd name="T9" fmla="*/ 0 h 2"/>
                    <a:gd name="T10" fmla="*/ 14 w 14"/>
                    <a:gd name="T11" fmla="*/ 0 h 2"/>
                    <a:gd name="T12" fmla="*/ 0 w 1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14" y="2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32" name="Freeform 504"/>
                <p:cNvSpPr>
                  <a:spLocks noChangeAspect="1"/>
                </p:cNvSpPr>
                <p:nvPr/>
              </p:nvSpPr>
              <p:spPr bwMode="auto">
                <a:xfrm>
                  <a:off x="6304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33" name="Freeform 505"/>
                <p:cNvSpPr>
                  <a:spLocks noChangeAspect="1"/>
                </p:cNvSpPr>
                <p:nvPr/>
              </p:nvSpPr>
              <p:spPr bwMode="auto">
                <a:xfrm>
                  <a:off x="6311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34" name="Freeform 506"/>
                <p:cNvSpPr>
                  <a:spLocks noChangeAspect="1"/>
                </p:cNvSpPr>
                <p:nvPr/>
              </p:nvSpPr>
              <p:spPr bwMode="auto">
                <a:xfrm>
                  <a:off x="6330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35" name="Freeform 507"/>
                <p:cNvSpPr>
                  <a:spLocks noChangeAspect="1"/>
                </p:cNvSpPr>
                <p:nvPr/>
              </p:nvSpPr>
              <p:spPr bwMode="auto">
                <a:xfrm>
                  <a:off x="6337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36" name="Freeform 508"/>
                <p:cNvSpPr>
                  <a:spLocks noChangeAspect="1"/>
                </p:cNvSpPr>
                <p:nvPr/>
              </p:nvSpPr>
              <p:spPr bwMode="auto">
                <a:xfrm>
                  <a:off x="6356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37" name="Freeform 509"/>
                <p:cNvSpPr>
                  <a:spLocks noChangeAspect="1"/>
                </p:cNvSpPr>
                <p:nvPr/>
              </p:nvSpPr>
              <p:spPr bwMode="auto">
                <a:xfrm>
                  <a:off x="6363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38" name="Freeform 510"/>
                <p:cNvSpPr>
                  <a:spLocks noChangeAspect="1"/>
                </p:cNvSpPr>
                <p:nvPr/>
              </p:nvSpPr>
              <p:spPr bwMode="auto">
                <a:xfrm>
                  <a:off x="6382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39" name="Freeform 511"/>
                <p:cNvSpPr>
                  <a:spLocks noChangeAspect="1"/>
                </p:cNvSpPr>
                <p:nvPr/>
              </p:nvSpPr>
              <p:spPr bwMode="auto">
                <a:xfrm>
                  <a:off x="6389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40" name="Freeform 512"/>
                <p:cNvSpPr>
                  <a:spLocks noChangeAspect="1"/>
                </p:cNvSpPr>
                <p:nvPr/>
              </p:nvSpPr>
              <p:spPr bwMode="auto">
                <a:xfrm>
                  <a:off x="6408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41" name="Freeform 513"/>
                <p:cNvSpPr>
                  <a:spLocks noChangeAspect="1"/>
                </p:cNvSpPr>
                <p:nvPr/>
              </p:nvSpPr>
              <p:spPr bwMode="auto">
                <a:xfrm>
                  <a:off x="6415" y="18247"/>
                  <a:ext cx="15" cy="2"/>
                </a:xfrm>
                <a:custGeom>
                  <a:avLst/>
                  <a:gdLst>
                    <a:gd name="T0" fmla="*/ 2 w 15"/>
                    <a:gd name="T1" fmla="*/ 0 h 2"/>
                    <a:gd name="T2" fmla="*/ 0 w 15"/>
                    <a:gd name="T3" fmla="*/ 0 h 2"/>
                    <a:gd name="T4" fmla="*/ 2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2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42" name="Freeform 514"/>
                <p:cNvSpPr>
                  <a:spLocks noChangeAspect="1"/>
                </p:cNvSpPr>
                <p:nvPr/>
              </p:nvSpPr>
              <p:spPr bwMode="auto">
                <a:xfrm>
                  <a:off x="6434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43" name="Freeform 515"/>
                <p:cNvSpPr>
                  <a:spLocks noChangeAspect="1"/>
                </p:cNvSpPr>
                <p:nvPr/>
              </p:nvSpPr>
              <p:spPr bwMode="auto">
                <a:xfrm>
                  <a:off x="6441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44" name="Freeform 516"/>
                <p:cNvSpPr>
                  <a:spLocks noChangeAspect="1"/>
                </p:cNvSpPr>
                <p:nvPr/>
              </p:nvSpPr>
              <p:spPr bwMode="auto">
                <a:xfrm>
                  <a:off x="6460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45" name="Freeform 517"/>
                <p:cNvSpPr>
                  <a:spLocks noChangeAspect="1"/>
                </p:cNvSpPr>
                <p:nvPr/>
              </p:nvSpPr>
              <p:spPr bwMode="auto">
                <a:xfrm>
                  <a:off x="6467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46" name="Freeform 518"/>
                <p:cNvSpPr>
                  <a:spLocks noChangeAspect="1"/>
                </p:cNvSpPr>
                <p:nvPr/>
              </p:nvSpPr>
              <p:spPr bwMode="auto">
                <a:xfrm>
                  <a:off x="6486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47" name="Freeform 519"/>
                <p:cNvSpPr>
                  <a:spLocks noChangeAspect="1"/>
                </p:cNvSpPr>
                <p:nvPr/>
              </p:nvSpPr>
              <p:spPr bwMode="auto">
                <a:xfrm>
                  <a:off x="6493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48" name="Freeform 520"/>
                <p:cNvSpPr>
                  <a:spLocks noChangeAspect="1"/>
                </p:cNvSpPr>
                <p:nvPr/>
              </p:nvSpPr>
              <p:spPr bwMode="auto">
                <a:xfrm>
                  <a:off x="6512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49" name="Freeform 521"/>
                <p:cNvSpPr>
                  <a:spLocks noChangeAspect="1"/>
                </p:cNvSpPr>
                <p:nvPr/>
              </p:nvSpPr>
              <p:spPr bwMode="auto">
                <a:xfrm>
                  <a:off x="6519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50" name="Freeform 522"/>
                <p:cNvSpPr>
                  <a:spLocks noChangeAspect="1"/>
                </p:cNvSpPr>
                <p:nvPr/>
              </p:nvSpPr>
              <p:spPr bwMode="auto">
                <a:xfrm>
                  <a:off x="6538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51" name="Freeform 523"/>
                <p:cNvSpPr>
                  <a:spLocks noChangeAspect="1"/>
                </p:cNvSpPr>
                <p:nvPr/>
              </p:nvSpPr>
              <p:spPr bwMode="auto">
                <a:xfrm>
                  <a:off x="6545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52" name="Freeform 524"/>
                <p:cNvSpPr>
                  <a:spLocks noChangeAspect="1"/>
                </p:cNvSpPr>
                <p:nvPr/>
              </p:nvSpPr>
              <p:spPr bwMode="auto">
                <a:xfrm>
                  <a:off x="6564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53" name="Freeform 525"/>
                <p:cNvSpPr>
                  <a:spLocks noChangeAspect="1"/>
                </p:cNvSpPr>
                <p:nvPr/>
              </p:nvSpPr>
              <p:spPr bwMode="auto">
                <a:xfrm>
                  <a:off x="6571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54" name="Freeform 526"/>
                <p:cNvSpPr>
                  <a:spLocks noChangeAspect="1"/>
                </p:cNvSpPr>
                <p:nvPr/>
              </p:nvSpPr>
              <p:spPr bwMode="auto">
                <a:xfrm>
                  <a:off x="6590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55" name="Freeform 527"/>
                <p:cNvSpPr>
                  <a:spLocks noChangeAspect="1"/>
                </p:cNvSpPr>
                <p:nvPr/>
              </p:nvSpPr>
              <p:spPr bwMode="auto">
                <a:xfrm>
                  <a:off x="6597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56" name="Freeform 528"/>
                <p:cNvSpPr>
                  <a:spLocks noChangeAspect="1"/>
                </p:cNvSpPr>
                <p:nvPr/>
              </p:nvSpPr>
              <p:spPr bwMode="auto">
                <a:xfrm>
                  <a:off x="6616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57" name="Freeform 529"/>
                <p:cNvSpPr>
                  <a:spLocks noChangeAspect="1"/>
                </p:cNvSpPr>
                <p:nvPr/>
              </p:nvSpPr>
              <p:spPr bwMode="auto">
                <a:xfrm>
                  <a:off x="6623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58" name="Freeform 530"/>
                <p:cNvSpPr>
                  <a:spLocks noChangeAspect="1"/>
                </p:cNvSpPr>
                <p:nvPr/>
              </p:nvSpPr>
              <p:spPr bwMode="auto">
                <a:xfrm>
                  <a:off x="6642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59" name="Freeform 531"/>
                <p:cNvSpPr>
                  <a:spLocks noChangeAspect="1"/>
                </p:cNvSpPr>
                <p:nvPr/>
              </p:nvSpPr>
              <p:spPr bwMode="auto">
                <a:xfrm>
                  <a:off x="6649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60" name="Freeform 532"/>
                <p:cNvSpPr>
                  <a:spLocks noChangeAspect="1"/>
                </p:cNvSpPr>
                <p:nvPr/>
              </p:nvSpPr>
              <p:spPr bwMode="auto">
                <a:xfrm>
                  <a:off x="6668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61" name="Freeform 533"/>
                <p:cNvSpPr>
                  <a:spLocks noChangeAspect="1"/>
                </p:cNvSpPr>
                <p:nvPr/>
              </p:nvSpPr>
              <p:spPr bwMode="auto">
                <a:xfrm>
                  <a:off x="6675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62" name="Freeform 534"/>
                <p:cNvSpPr>
                  <a:spLocks noChangeAspect="1"/>
                </p:cNvSpPr>
                <p:nvPr/>
              </p:nvSpPr>
              <p:spPr bwMode="auto">
                <a:xfrm>
                  <a:off x="6695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63" name="Freeform 535"/>
                <p:cNvSpPr>
                  <a:spLocks noChangeAspect="1"/>
                </p:cNvSpPr>
                <p:nvPr/>
              </p:nvSpPr>
              <p:spPr bwMode="auto">
                <a:xfrm>
                  <a:off x="6702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64" name="Freeform 536"/>
                <p:cNvSpPr>
                  <a:spLocks noChangeAspect="1"/>
                </p:cNvSpPr>
                <p:nvPr/>
              </p:nvSpPr>
              <p:spPr bwMode="auto">
                <a:xfrm>
                  <a:off x="6721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65" name="Freeform 537"/>
                <p:cNvSpPr>
                  <a:spLocks noChangeAspect="1"/>
                </p:cNvSpPr>
                <p:nvPr/>
              </p:nvSpPr>
              <p:spPr bwMode="auto">
                <a:xfrm>
                  <a:off x="6728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66" name="Freeform 538"/>
                <p:cNvSpPr>
                  <a:spLocks noChangeAspect="1"/>
                </p:cNvSpPr>
                <p:nvPr/>
              </p:nvSpPr>
              <p:spPr bwMode="auto">
                <a:xfrm>
                  <a:off x="6747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67" name="Freeform 539"/>
                <p:cNvSpPr>
                  <a:spLocks noChangeAspect="1"/>
                </p:cNvSpPr>
                <p:nvPr/>
              </p:nvSpPr>
              <p:spPr bwMode="auto">
                <a:xfrm>
                  <a:off x="6754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68" name="Freeform 540"/>
                <p:cNvSpPr>
                  <a:spLocks noChangeAspect="1"/>
                </p:cNvSpPr>
                <p:nvPr/>
              </p:nvSpPr>
              <p:spPr bwMode="auto">
                <a:xfrm>
                  <a:off x="6773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69" name="Freeform 541"/>
                <p:cNvSpPr>
                  <a:spLocks noChangeAspect="1"/>
                </p:cNvSpPr>
                <p:nvPr/>
              </p:nvSpPr>
              <p:spPr bwMode="auto">
                <a:xfrm>
                  <a:off x="6780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70" name="Freeform 542"/>
                <p:cNvSpPr>
                  <a:spLocks noChangeAspect="1"/>
                </p:cNvSpPr>
                <p:nvPr/>
              </p:nvSpPr>
              <p:spPr bwMode="auto">
                <a:xfrm>
                  <a:off x="6799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71" name="Freeform 543"/>
                <p:cNvSpPr>
                  <a:spLocks noChangeAspect="1"/>
                </p:cNvSpPr>
                <p:nvPr/>
              </p:nvSpPr>
              <p:spPr bwMode="auto">
                <a:xfrm>
                  <a:off x="6806" y="18247"/>
                  <a:ext cx="15" cy="2"/>
                </a:xfrm>
                <a:custGeom>
                  <a:avLst/>
                  <a:gdLst>
                    <a:gd name="T0" fmla="*/ 2 w 15"/>
                    <a:gd name="T1" fmla="*/ 0 h 2"/>
                    <a:gd name="T2" fmla="*/ 0 w 15"/>
                    <a:gd name="T3" fmla="*/ 0 h 2"/>
                    <a:gd name="T4" fmla="*/ 2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2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72" name="Freeform 544"/>
                <p:cNvSpPr>
                  <a:spLocks noChangeAspect="1"/>
                </p:cNvSpPr>
                <p:nvPr/>
              </p:nvSpPr>
              <p:spPr bwMode="auto">
                <a:xfrm>
                  <a:off x="6825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73" name="Freeform 545"/>
                <p:cNvSpPr>
                  <a:spLocks noChangeAspect="1"/>
                </p:cNvSpPr>
                <p:nvPr/>
              </p:nvSpPr>
              <p:spPr bwMode="auto">
                <a:xfrm>
                  <a:off x="6832" y="18247"/>
                  <a:ext cx="15" cy="2"/>
                </a:xfrm>
                <a:custGeom>
                  <a:avLst/>
                  <a:gdLst>
                    <a:gd name="T0" fmla="*/ 2 w 15"/>
                    <a:gd name="T1" fmla="*/ 0 h 2"/>
                    <a:gd name="T2" fmla="*/ 0 w 15"/>
                    <a:gd name="T3" fmla="*/ 0 h 2"/>
                    <a:gd name="T4" fmla="*/ 2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2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74" name="Freeform 546"/>
                <p:cNvSpPr>
                  <a:spLocks noChangeAspect="1"/>
                </p:cNvSpPr>
                <p:nvPr/>
              </p:nvSpPr>
              <p:spPr bwMode="auto">
                <a:xfrm>
                  <a:off x="6851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75" name="Freeform 547"/>
                <p:cNvSpPr>
                  <a:spLocks noChangeAspect="1"/>
                </p:cNvSpPr>
                <p:nvPr/>
              </p:nvSpPr>
              <p:spPr bwMode="auto">
                <a:xfrm>
                  <a:off x="6858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76" name="Freeform 548"/>
                <p:cNvSpPr>
                  <a:spLocks noChangeAspect="1"/>
                </p:cNvSpPr>
                <p:nvPr/>
              </p:nvSpPr>
              <p:spPr bwMode="auto">
                <a:xfrm>
                  <a:off x="6877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77" name="Freeform 549"/>
                <p:cNvSpPr>
                  <a:spLocks noChangeAspect="1"/>
                </p:cNvSpPr>
                <p:nvPr/>
              </p:nvSpPr>
              <p:spPr bwMode="auto">
                <a:xfrm>
                  <a:off x="6884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78" name="Freeform 550"/>
                <p:cNvSpPr>
                  <a:spLocks noChangeAspect="1"/>
                </p:cNvSpPr>
                <p:nvPr/>
              </p:nvSpPr>
              <p:spPr bwMode="auto">
                <a:xfrm>
                  <a:off x="6903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79" name="Freeform 551"/>
                <p:cNvSpPr>
                  <a:spLocks noChangeAspect="1"/>
                </p:cNvSpPr>
                <p:nvPr/>
              </p:nvSpPr>
              <p:spPr bwMode="auto">
                <a:xfrm>
                  <a:off x="6910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80" name="Freeform 552"/>
                <p:cNvSpPr>
                  <a:spLocks noChangeAspect="1"/>
                </p:cNvSpPr>
                <p:nvPr/>
              </p:nvSpPr>
              <p:spPr bwMode="auto">
                <a:xfrm>
                  <a:off x="6929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81" name="Freeform 553"/>
                <p:cNvSpPr>
                  <a:spLocks noChangeAspect="1"/>
                </p:cNvSpPr>
                <p:nvPr/>
              </p:nvSpPr>
              <p:spPr bwMode="auto">
                <a:xfrm>
                  <a:off x="6936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82" name="Freeform 554"/>
                <p:cNvSpPr>
                  <a:spLocks noChangeAspect="1"/>
                </p:cNvSpPr>
                <p:nvPr/>
              </p:nvSpPr>
              <p:spPr bwMode="auto">
                <a:xfrm>
                  <a:off x="6955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83" name="Freeform 555"/>
                <p:cNvSpPr>
                  <a:spLocks noChangeAspect="1"/>
                </p:cNvSpPr>
                <p:nvPr/>
              </p:nvSpPr>
              <p:spPr bwMode="auto">
                <a:xfrm>
                  <a:off x="6962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84" name="Freeform 556"/>
                <p:cNvSpPr>
                  <a:spLocks noChangeAspect="1"/>
                </p:cNvSpPr>
                <p:nvPr/>
              </p:nvSpPr>
              <p:spPr bwMode="auto">
                <a:xfrm>
                  <a:off x="6981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85" name="Freeform 557"/>
                <p:cNvSpPr>
                  <a:spLocks noChangeAspect="1"/>
                </p:cNvSpPr>
                <p:nvPr/>
              </p:nvSpPr>
              <p:spPr bwMode="auto">
                <a:xfrm>
                  <a:off x="6988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86" name="Freeform 558"/>
                <p:cNvSpPr>
                  <a:spLocks noChangeAspect="1"/>
                </p:cNvSpPr>
                <p:nvPr/>
              </p:nvSpPr>
              <p:spPr bwMode="auto">
                <a:xfrm>
                  <a:off x="7007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87" name="Freeform 559"/>
                <p:cNvSpPr>
                  <a:spLocks noChangeAspect="1"/>
                </p:cNvSpPr>
                <p:nvPr/>
              </p:nvSpPr>
              <p:spPr bwMode="auto">
                <a:xfrm>
                  <a:off x="7014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88" name="Freeform 560"/>
                <p:cNvSpPr>
                  <a:spLocks noChangeAspect="1"/>
                </p:cNvSpPr>
                <p:nvPr/>
              </p:nvSpPr>
              <p:spPr bwMode="auto">
                <a:xfrm>
                  <a:off x="7033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89" name="Freeform 561"/>
                <p:cNvSpPr>
                  <a:spLocks noChangeAspect="1"/>
                </p:cNvSpPr>
                <p:nvPr/>
              </p:nvSpPr>
              <p:spPr bwMode="auto">
                <a:xfrm>
                  <a:off x="7040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90" name="Freeform 562"/>
                <p:cNvSpPr>
                  <a:spLocks noChangeAspect="1"/>
                </p:cNvSpPr>
                <p:nvPr/>
              </p:nvSpPr>
              <p:spPr bwMode="auto">
                <a:xfrm>
                  <a:off x="7059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91" name="Freeform 563"/>
                <p:cNvSpPr>
                  <a:spLocks noChangeAspect="1"/>
                </p:cNvSpPr>
                <p:nvPr/>
              </p:nvSpPr>
              <p:spPr bwMode="auto">
                <a:xfrm>
                  <a:off x="7066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92" name="Freeform 564"/>
                <p:cNvSpPr>
                  <a:spLocks noChangeAspect="1"/>
                </p:cNvSpPr>
                <p:nvPr/>
              </p:nvSpPr>
              <p:spPr bwMode="auto">
                <a:xfrm>
                  <a:off x="7086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93" name="Freeform 565"/>
                <p:cNvSpPr>
                  <a:spLocks noChangeAspect="1"/>
                </p:cNvSpPr>
                <p:nvPr/>
              </p:nvSpPr>
              <p:spPr bwMode="auto">
                <a:xfrm>
                  <a:off x="7092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94" name="Freeform 566"/>
                <p:cNvSpPr>
                  <a:spLocks noChangeAspect="1"/>
                </p:cNvSpPr>
                <p:nvPr/>
              </p:nvSpPr>
              <p:spPr bwMode="auto">
                <a:xfrm>
                  <a:off x="7112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95" name="Freeform 567"/>
                <p:cNvSpPr>
                  <a:spLocks noChangeAspect="1"/>
                </p:cNvSpPr>
                <p:nvPr/>
              </p:nvSpPr>
              <p:spPr bwMode="auto">
                <a:xfrm>
                  <a:off x="7119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96" name="Freeform 568"/>
                <p:cNvSpPr>
                  <a:spLocks noChangeAspect="1"/>
                </p:cNvSpPr>
                <p:nvPr/>
              </p:nvSpPr>
              <p:spPr bwMode="auto">
                <a:xfrm>
                  <a:off x="7138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97" name="Freeform 569"/>
                <p:cNvSpPr>
                  <a:spLocks noChangeAspect="1"/>
                </p:cNvSpPr>
                <p:nvPr/>
              </p:nvSpPr>
              <p:spPr bwMode="auto">
                <a:xfrm>
                  <a:off x="7145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98" name="Freeform 570"/>
                <p:cNvSpPr>
                  <a:spLocks noChangeAspect="1"/>
                </p:cNvSpPr>
                <p:nvPr/>
              </p:nvSpPr>
              <p:spPr bwMode="auto">
                <a:xfrm>
                  <a:off x="7164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099" name="Freeform 571"/>
                <p:cNvSpPr>
                  <a:spLocks noChangeAspect="1"/>
                </p:cNvSpPr>
                <p:nvPr/>
              </p:nvSpPr>
              <p:spPr bwMode="auto">
                <a:xfrm>
                  <a:off x="7171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00" name="Freeform 572"/>
                <p:cNvSpPr>
                  <a:spLocks noChangeAspect="1"/>
                </p:cNvSpPr>
                <p:nvPr/>
              </p:nvSpPr>
              <p:spPr bwMode="auto">
                <a:xfrm>
                  <a:off x="7190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01" name="Freeform 573"/>
                <p:cNvSpPr>
                  <a:spLocks noChangeAspect="1"/>
                </p:cNvSpPr>
                <p:nvPr/>
              </p:nvSpPr>
              <p:spPr bwMode="auto">
                <a:xfrm>
                  <a:off x="7197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02" name="Freeform 574"/>
                <p:cNvSpPr>
                  <a:spLocks noChangeAspect="1"/>
                </p:cNvSpPr>
                <p:nvPr/>
              </p:nvSpPr>
              <p:spPr bwMode="auto">
                <a:xfrm>
                  <a:off x="7216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03" name="Freeform 575"/>
                <p:cNvSpPr>
                  <a:spLocks noChangeAspect="1"/>
                </p:cNvSpPr>
                <p:nvPr/>
              </p:nvSpPr>
              <p:spPr bwMode="auto">
                <a:xfrm>
                  <a:off x="7223" y="18247"/>
                  <a:ext cx="15" cy="2"/>
                </a:xfrm>
                <a:custGeom>
                  <a:avLst/>
                  <a:gdLst>
                    <a:gd name="T0" fmla="*/ 2 w 15"/>
                    <a:gd name="T1" fmla="*/ 0 h 2"/>
                    <a:gd name="T2" fmla="*/ 0 w 15"/>
                    <a:gd name="T3" fmla="*/ 0 h 2"/>
                    <a:gd name="T4" fmla="*/ 2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2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04" name="Freeform 576"/>
                <p:cNvSpPr>
                  <a:spLocks noChangeAspect="1"/>
                </p:cNvSpPr>
                <p:nvPr/>
              </p:nvSpPr>
              <p:spPr bwMode="auto">
                <a:xfrm>
                  <a:off x="7242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05" name="Freeform 577"/>
                <p:cNvSpPr>
                  <a:spLocks noChangeAspect="1"/>
                </p:cNvSpPr>
                <p:nvPr/>
              </p:nvSpPr>
              <p:spPr bwMode="auto">
                <a:xfrm>
                  <a:off x="7249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06" name="Freeform 578"/>
                <p:cNvSpPr>
                  <a:spLocks noChangeAspect="1"/>
                </p:cNvSpPr>
                <p:nvPr/>
              </p:nvSpPr>
              <p:spPr bwMode="auto">
                <a:xfrm>
                  <a:off x="7268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07" name="Freeform 579"/>
                <p:cNvSpPr>
                  <a:spLocks noChangeAspect="1"/>
                </p:cNvSpPr>
                <p:nvPr/>
              </p:nvSpPr>
              <p:spPr bwMode="auto">
                <a:xfrm>
                  <a:off x="7275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08" name="Freeform 580"/>
                <p:cNvSpPr>
                  <a:spLocks noChangeAspect="1"/>
                </p:cNvSpPr>
                <p:nvPr/>
              </p:nvSpPr>
              <p:spPr bwMode="auto">
                <a:xfrm>
                  <a:off x="7294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09" name="Freeform 581"/>
                <p:cNvSpPr>
                  <a:spLocks noChangeAspect="1"/>
                </p:cNvSpPr>
                <p:nvPr/>
              </p:nvSpPr>
              <p:spPr bwMode="auto">
                <a:xfrm>
                  <a:off x="7301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10" name="Freeform 582"/>
                <p:cNvSpPr>
                  <a:spLocks noChangeAspect="1"/>
                </p:cNvSpPr>
                <p:nvPr/>
              </p:nvSpPr>
              <p:spPr bwMode="auto">
                <a:xfrm>
                  <a:off x="7320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11" name="Freeform 583"/>
                <p:cNvSpPr>
                  <a:spLocks noChangeAspect="1"/>
                </p:cNvSpPr>
                <p:nvPr/>
              </p:nvSpPr>
              <p:spPr bwMode="auto">
                <a:xfrm>
                  <a:off x="7327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12" name="Freeform 584"/>
                <p:cNvSpPr>
                  <a:spLocks noChangeAspect="1"/>
                </p:cNvSpPr>
                <p:nvPr/>
              </p:nvSpPr>
              <p:spPr bwMode="auto">
                <a:xfrm>
                  <a:off x="7346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13" name="Freeform 585"/>
                <p:cNvSpPr>
                  <a:spLocks noChangeAspect="1"/>
                </p:cNvSpPr>
                <p:nvPr/>
              </p:nvSpPr>
              <p:spPr bwMode="auto">
                <a:xfrm>
                  <a:off x="7353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14" name="Freeform 586"/>
                <p:cNvSpPr>
                  <a:spLocks noChangeAspect="1"/>
                </p:cNvSpPr>
                <p:nvPr/>
              </p:nvSpPr>
              <p:spPr bwMode="auto">
                <a:xfrm>
                  <a:off x="7372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15" name="Freeform 587"/>
                <p:cNvSpPr>
                  <a:spLocks noChangeAspect="1"/>
                </p:cNvSpPr>
                <p:nvPr/>
              </p:nvSpPr>
              <p:spPr bwMode="auto">
                <a:xfrm>
                  <a:off x="7379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16" name="Freeform 588"/>
                <p:cNvSpPr>
                  <a:spLocks noChangeAspect="1"/>
                </p:cNvSpPr>
                <p:nvPr/>
              </p:nvSpPr>
              <p:spPr bwMode="auto">
                <a:xfrm>
                  <a:off x="7398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17" name="Freeform 589"/>
                <p:cNvSpPr>
                  <a:spLocks noChangeAspect="1"/>
                </p:cNvSpPr>
                <p:nvPr/>
              </p:nvSpPr>
              <p:spPr bwMode="auto">
                <a:xfrm>
                  <a:off x="7405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18" name="Freeform 590"/>
                <p:cNvSpPr>
                  <a:spLocks noChangeAspect="1"/>
                </p:cNvSpPr>
                <p:nvPr/>
              </p:nvSpPr>
              <p:spPr bwMode="auto">
                <a:xfrm>
                  <a:off x="7424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19" name="Freeform 591"/>
                <p:cNvSpPr>
                  <a:spLocks noChangeAspect="1"/>
                </p:cNvSpPr>
                <p:nvPr/>
              </p:nvSpPr>
              <p:spPr bwMode="auto">
                <a:xfrm>
                  <a:off x="7431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20" name="Freeform 592"/>
                <p:cNvSpPr>
                  <a:spLocks noChangeAspect="1"/>
                </p:cNvSpPr>
                <p:nvPr/>
              </p:nvSpPr>
              <p:spPr bwMode="auto">
                <a:xfrm>
                  <a:off x="7450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21" name="Freeform 593"/>
                <p:cNvSpPr>
                  <a:spLocks noChangeAspect="1"/>
                </p:cNvSpPr>
                <p:nvPr/>
              </p:nvSpPr>
              <p:spPr bwMode="auto">
                <a:xfrm>
                  <a:off x="7457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22" name="Freeform 594"/>
                <p:cNvSpPr>
                  <a:spLocks noChangeAspect="1"/>
                </p:cNvSpPr>
                <p:nvPr/>
              </p:nvSpPr>
              <p:spPr bwMode="auto">
                <a:xfrm>
                  <a:off x="7477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23" name="Freeform 595"/>
                <p:cNvSpPr>
                  <a:spLocks noChangeAspect="1"/>
                </p:cNvSpPr>
                <p:nvPr/>
              </p:nvSpPr>
              <p:spPr bwMode="auto">
                <a:xfrm>
                  <a:off x="7483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24" name="Freeform 596"/>
                <p:cNvSpPr>
                  <a:spLocks noChangeAspect="1"/>
                </p:cNvSpPr>
                <p:nvPr/>
              </p:nvSpPr>
              <p:spPr bwMode="auto">
                <a:xfrm>
                  <a:off x="7503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25" name="Freeform 597"/>
                <p:cNvSpPr>
                  <a:spLocks noChangeAspect="1"/>
                </p:cNvSpPr>
                <p:nvPr/>
              </p:nvSpPr>
              <p:spPr bwMode="auto">
                <a:xfrm>
                  <a:off x="7510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26" name="Freeform 598"/>
                <p:cNvSpPr>
                  <a:spLocks noChangeAspect="1"/>
                </p:cNvSpPr>
                <p:nvPr/>
              </p:nvSpPr>
              <p:spPr bwMode="auto">
                <a:xfrm>
                  <a:off x="7529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27" name="Freeform 599"/>
                <p:cNvSpPr>
                  <a:spLocks noChangeAspect="1"/>
                </p:cNvSpPr>
                <p:nvPr/>
              </p:nvSpPr>
              <p:spPr bwMode="auto">
                <a:xfrm>
                  <a:off x="7536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28" name="Freeform 600"/>
                <p:cNvSpPr>
                  <a:spLocks noChangeAspect="1"/>
                </p:cNvSpPr>
                <p:nvPr/>
              </p:nvSpPr>
              <p:spPr bwMode="auto">
                <a:xfrm>
                  <a:off x="7555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29" name="Freeform 601"/>
                <p:cNvSpPr>
                  <a:spLocks noChangeAspect="1"/>
                </p:cNvSpPr>
                <p:nvPr/>
              </p:nvSpPr>
              <p:spPr bwMode="auto">
                <a:xfrm>
                  <a:off x="7562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30" name="Freeform 602"/>
                <p:cNvSpPr>
                  <a:spLocks noChangeAspect="1"/>
                </p:cNvSpPr>
                <p:nvPr/>
              </p:nvSpPr>
              <p:spPr bwMode="auto">
                <a:xfrm>
                  <a:off x="7581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31" name="Freeform 603"/>
                <p:cNvSpPr>
                  <a:spLocks noChangeAspect="1"/>
                </p:cNvSpPr>
                <p:nvPr/>
              </p:nvSpPr>
              <p:spPr bwMode="auto">
                <a:xfrm>
                  <a:off x="7588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32" name="Freeform 604"/>
                <p:cNvSpPr>
                  <a:spLocks noChangeAspect="1"/>
                </p:cNvSpPr>
                <p:nvPr/>
              </p:nvSpPr>
              <p:spPr bwMode="auto">
                <a:xfrm>
                  <a:off x="7607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33" name="Freeform 605"/>
                <p:cNvSpPr>
                  <a:spLocks noChangeAspect="1"/>
                </p:cNvSpPr>
                <p:nvPr/>
              </p:nvSpPr>
              <p:spPr bwMode="auto">
                <a:xfrm>
                  <a:off x="7614" y="18247"/>
                  <a:ext cx="15" cy="2"/>
                </a:xfrm>
                <a:custGeom>
                  <a:avLst/>
                  <a:gdLst>
                    <a:gd name="T0" fmla="*/ 2 w 15"/>
                    <a:gd name="T1" fmla="*/ 0 h 2"/>
                    <a:gd name="T2" fmla="*/ 0 w 15"/>
                    <a:gd name="T3" fmla="*/ 0 h 2"/>
                    <a:gd name="T4" fmla="*/ 2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2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34" name="Freeform 606"/>
                <p:cNvSpPr>
                  <a:spLocks noChangeAspect="1"/>
                </p:cNvSpPr>
                <p:nvPr/>
              </p:nvSpPr>
              <p:spPr bwMode="auto">
                <a:xfrm>
                  <a:off x="7633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35" name="Freeform 607"/>
                <p:cNvSpPr>
                  <a:spLocks noChangeAspect="1"/>
                </p:cNvSpPr>
                <p:nvPr/>
              </p:nvSpPr>
              <p:spPr bwMode="auto">
                <a:xfrm>
                  <a:off x="7640" y="18247"/>
                  <a:ext cx="15" cy="2"/>
                </a:xfrm>
                <a:custGeom>
                  <a:avLst/>
                  <a:gdLst>
                    <a:gd name="T0" fmla="*/ 2 w 15"/>
                    <a:gd name="T1" fmla="*/ 0 h 2"/>
                    <a:gd name="T2" fmla="*/ 0 w 15"/>
                    <a:gd name="T3" fmla="*/ 0 h 2"/>
                    <a:gd name="T4" fmla="*/ 2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2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36" name="Freeform 608"/>
                <p:cNvSpPr>
                  <a:spLocks noChangeAspect="1"/>
                </p:cNvSpPr>
                <p:nvPr/>
              </p:nvSpPr>
              <p:spPr bwMode="auto">
                <a:xfrm>
                  <a:off x="7659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37" name="Freeform 609"/>
                <p:cNvSpPr>
                  <a:spLocks noChangeAspect="1"/>
                </p:cNvSpPr>
                <p:nvPr/>
              </p:nvSpPr>
              <p:spPr bwMode="auto">
                <a:xfrm>
                  <a:off x="7666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38" name="Freeform 610"/>
                <p:cNvSpPr>
                  <a:spLocks noChangeAspect="1"/>
                </p:cNvSpPr>
                <p:nvPr/>
              </p:nvSpPr>
              <p:spPr bwMode="auto">
                <a:xfrm>
                  <a:off x="7685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39" name="Freeform 611"/>
                <p:cNvSpPr>
                  <a:spLocks noChangeAspect="1"/>
                </p:cNvSpPr>
                <p:nvPr/>
              </p:nvSpPr>
              <p:spPr bwMode="auto">
                <a:xfrm>
                  <a:off x="7692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40" name="Freeform 612"/>
                <p:cNvSpPr>
                  <a:spLocks noChangeAspect="1"/>
                </p:cNvSpPr>
                <p:nvPr/>
              </p:nvSpPr>
              <p:spPr bwMode="auto">
                <a:xfrm>
                  <a:off x="7711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41" name="Freeform 613"/>
                <p:cNvSpPr>
                  <a:spLocks noChangeAspect="1"/>
                </p:cNvSpPr>
                <p:nvPr/>
              </p:nvSpPr>
              <p:spPr bwMode="auto">
                <a:xfrm>
                  <a:off x="7718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42" name="Freeform 614"/>
                <p:cNvSpPr>
                  <a:spLocks noChangeAspect="1"/>
                </p:cNvSpPr>
                <p:nvPr/>
              </p:nvSpPr>
              <p:spPr bwMode="auto">
                <a:xfrm>
                  <a:off x="7737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43" name="Freeform 615"/>
                <p:cNvSpPr>
                  <a:spLocks noChangeAspect="1"/>
                </p:cNvSpPr>
                <p:nvPr/>
              </p:nvSpPr>
              <p:spPr bwMode="auto">
                <a:xfrm>
                  <a:off x="7744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44" name="Freeform 616"/>
                <p:cNvSpPr>
                  <a:spLocks noChangeAspect="1"/>
                </p:cNvSpPr>
                <p:nvPr/>
              </p:nvSpPr>
              <p:spPr bwMode="auto">
                <a:xfrm>
                  <a:off x="7763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45" name="Freeform 617"/>
                <p:cNvSpPr>
                  <a:spLocks noChangeAspect="1"/>
                </p:cNvSpPr>
                <p:nvPr/>
              </p:nvSpPr>
              <p:spPr bwMode="auto">
                <a:xfrm>
                  <a:off x="7770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46" name="Freeform 618"/>
                <p:cNvSpPr>
                  <a:spLocks noChangeAspect="1"/>
                </p:cNvSpPr>
                <p:nvPr/>
              </p:nvSpPr>
              <p:spPr bwMode="auto">
                <a:xfrm>
                  <a:off x="7789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47" name="Freeform 619"/>
                <p:cNvSpPr>
                  <a:spLocks noChangeAspect="1"/>
                </p:cNvSpPr>
                <p:nvPr/>
              </p:nvSpPr>
              <p:spPr bwMode="auto">
                <a:xfrm>
                  <a:off x="7796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48" name="Freeform 620"/>
                <p:cNvSpPr>
                  <a:spLocks noChangeAspect="1"/>
                </p:cNvSpPr>
                <p:nvPr/>
              </p:nvSpPr>
              <p:spPr bwMode="auto">
                <a:xfrm>
                  <a:off x="7815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49" name="Freeform 621"/>
                <p:cNvSpPr>
                  <a:spLocks noChangeAspect="1"/>
                </p:cNvSpPr>
                <p:nvPr/>
              </p:nvSpPr>
              <p:spPr bwMode="auto">
                <a:xfrm>
                  <a:off x="7822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50" name="Freeform 622"/>
                <p:cNvSpPr>
                  <a:spLocks noChangeAspect="1"/>
                </p:cNvSpPr>
                <p:nvPr/>
              </p:nvSpPr>
              <p:spPr bwMode="auto">
                <a:xfrm>
                  <a:off x="7841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51" name="Freeform 623"/>
                <p:cNvSpPr>
                  <a:spLocks noChangeAspect="1"/>
                </p:cNvSpPr>
                <p:nvPr/>
              </p:nvSpPr>
              <p:spPr bwMode="auto">
                <a:xfrm>
                  <a:off x="7848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52" name="Freeform 624"/>
                <p:cNvSpPr>
                  <a:spLocks noChangeAspect="1"/>
                </p:cNvSpPr>
                <p:nvPr/>
              </p:nvSpPr>
              <p:spPr bwMode="auto">
                <a:xfrm>
                  <a:off x="7867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53" name="Freeform 625"/>
                <p:cNvSpPr>
                  <a:spLocks noChangeAspect="1"/>
                </p:cNvSpPr>
                <p:nvPr/>
              </p:nvSpPr>
              <p:spPr bwMode="auto">
                <a:xfrm>
                  <a:off x="7874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54" name="Freeform 626"/>
                <p:cNvSpPr>
                  <a:spLocks noChangeAspect="1"/>
                </p:cNvSpPr>
                <p:nvPr/>
              </p:nvSpPr>
              <p:spPr bwMode="auto">
                <a:xfrm>
                  <a:off x="7894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55" name="Freeform 627"/>
                <p:cNvSpPr>
                  <a:spLocks noChangeAspect="1"/>
                </p:cNvSpPr>
                <p:nvPr/>
              </p:nvSpPr>
              <p:spPr bwMode="auto">
                <a:xfrm>
                  <a:off x="7900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56" name="Freeform 628"/>
                <p:cNvSpPr>
                  <a:spLocks noChangeAspect="1"/>
                </p:cNvSpPr>
                <p:nvPr/>
              </p:nvSpPr>
              <p:spPr bwMode="auto">
                <a:xfrm>
                  <a:off x="7920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57" name="Freeform 629"/>
                <p:cNvSpPr>
                  <a:spLocks noChangeAspect="1"/>
                </p:cNvSpPr>
                <p:nvPr/>
              </p:nvSpPr>
              <p:spPr bwMode="auto">
                <a:xfrm>
                  <a:off x="7927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58" name="Freeform 630"/>
                <p:cNvSpPr>
                  <a:spLocks noChangeAspect="1"/>
                </p:cNvSpPr>
                <p:nvPr/>
              </p:nvSpPr>
              <p:spPr bwMode="auto">
                <a:xfrm>
                  <a:off x="7946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59" name="Freeform 631"/>
                <p:cNvSpPr>
                  <a:spLocks noChangeAspect="1"/>
                </p:cNvSpPr>
                <p:nvPr/>
              </p:nvSpPr>
              <p:spPr bwMode="auto">
                <a:xfrm>
                  <a:off x="7953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60" name="Freeform 632"/>
                <p:cNvSpPr>
                  <a:spLocks noChangeAspect="1"/>
                </p:cNvSpPr>
                <p:nvPr/>
              </p:nvSpPr>
              <p:spPr bwMode="auto">
                <a:xfrm>
                  <a:off x="7972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61" name="Freeform 633"/>
                <p:cNvSpPr>
                  <a:spLocks noChangeAspect="1"/>
                </p:cNvSpPr>
                <p:nvPr/>
              </p:nvSpPr>
              <p:spPr bwMode="auto">
                <a:xfrm>
                  <a:off x="7979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62" name="Freeform 634"/>
                <p:cNvSpPr>
                  <a:spLocks noChangeAspect="1"/>
                </p:cNvSpPr>
                <p:nvPr/>
              </p:nvSpPr>
              <p:spPr bwMode="auto">
                <a:xfrm>
                  <a:off x="7998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63" name="Freeform 635"/>
                <p:cNvSpPr>
                  <a:spLocks noChangeAspect="1"/>
                </p:cNvSpPr>
                <p:nvPr/>
              </p:nvSpPr>
              <p:spPr bwMode="auto">
                <a:xfrm>
                  <a:off x="8005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64" name="Freeform 636"/>
                <p:cNvSpPr>
                  <a:spLocks noChangeAspect="1"/>
                </p:cNvSpPr>
                <p:nvPr/>
              </p:nvSpPr>
              <p:spPr bwMode="auto">
                <a:xfrm>
                  <a:off x="8024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65" name="Freeform 637"/>
                <p:cNvSpPr>
                  <a:spLocks noChangeAspect="1"/>
                </p:cNvSpPr>
                <p:nvPr/>
              </p:nvSpPr>
              <p:spPr bwMode="auto">
                <a:xfrm>
                  <a:off x="8031" y="18247"/>
                  <a:ext cx="15" cy="2"/>
                </a:xfrm>
                <a:custGeom>
                  <a:avLst/>
                  <a:gdLst>
                    <a:gd name="T0" fmla="*/ 2 w 15"/>
                    <a:gd name="T1" fmla="*/ 0 h 2"/>
                    <a:gd name="T2" fmla="*/ 0 w 15"/>
                    <a:gd name="T3" fmla="*/ 0 h 2"/>
                    <a:gd name="T4" fmla="*/ 2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2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66" name="Freeform 638"/>
                <p:cNvSpPr>
                  <a:spLocks noChangeAspect="1"/>
                </p:cNvSpPr>
                <p:nvPr/>
              </p:nvSpPr>
              <p:spPr bwMode="auto">
                <a:xfrm>
                  <a:off x="8050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67" name="Freeform 639"/>
                <p:cNvSpPr>
                  <a:spLocks noChangeAspect="1"/>
                </p:cNvSpPr>
                <p:nvPr/>
              </p:nvSpPr>
              <p:spPr bwMode="auto">
                <a:xfrm>
                  <a:off x="8057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68" name="Freeform 640"/>
                <p:cNvSpPr>
                  <a:spLocks noChangeAspect="1"/>
                </p:cNvSpPr>
                <p:nvPr/>
              </p:nvSpPr>
              <p:spPr bwMode="auto">
                <a:xfrm>
                  <a:off x="8076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69" name="Freeform 641"/>
                <p:cNvSpPr>
                  <a:spLocks noChangeAspect="1"/>
                </p:cNvSpPr>
                <p:nvPr/>
              </p:nvSpPr>
              <p:spPr bwMode="auto">
                <a:xfrm>
                  <a:off x="8083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70" name="Freeform 642"/>
                <p:cNvSpPr>
                  <a:spLocks noChangeAspect="1"/>
                </p:cNvSpPr>
                <p:nvPr/>
              </p:nvSpPr>
              <p:spPr bwMode="auto">
                <a:xfrm>
                  <a:off x="8102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71" name="Freeform 643"/>
                <p:cNvSpPr>
                  <a:spLocks noChangeAspect="1"/>
                </p:cNvSpPr>
                <p:nvPr/>
              </p:nvSpPr>
              <p:spPr bwMode="auto">
                <a:xfrm>
                  <a:off x="8109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72" name="Freeform 644"/>
                <p:cNvSpPr>
                  <a:spLocks noChangeAspect="1"/>
                </p:cNvSpPr>
                <p:nvPr/>
              </p:nvSpPr>
              <p:spPr bwMode="auto">
                <a:xfrm>
                  <a:off x="8128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73" name="Freeform 645"/>
                <p:cNvSpPr>
                  <a:spLocks noChangeAspect="1"/>
                </p:cNvSpPr>
                <p:nvPr/>
              </p:nvSpPr>
              <p:spPr bwMode="auto">
                <a:xfrm>
                  <a:off x="8135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74" name="Freeform 646"/>
                <p:cNvSpPr>
                  <a:spLocks noChangeAspect="1"/>
                </p:cNvSpPr>
                <p:nvPr/>
              </p:nvSpPr>
              <p:spPr bwMode="auto">
                <a:xfrm>
                  <a:off x="8154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75" name="Freeform 647"/>
                <p:cNvSpPr>
                  <a:spLocks noChangeAspect="1"/>
                </p:cNvSpPr>
                <p:nvPr/>
              </p:nvSpPr>
              <p:spPr bwMode="auto">
                <a:xfrm>
                  <a:off x="8161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76" name="Freeform 648"/>
                <p:cNvSpPr>
                  <a:spLocks noChangeAspect="1"/>
                </p:cNvSpPr>
                <p:nvPr/>
              </p:nvSpPr>
              <p:spPr bwMode="auto">
                <a:xfrm>
                  <a:off x="8180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77" name="Freeform 649"/>
                <p:cNvSpPr>
                  <a:spLocks noChangeAspect="1"/>
                </p:cNvSpPr>
                <p:nvPr/>
              </p:nvSpPr>
              <p:spPr bwMode="auto">
                <a:xfrm>
                  <a:off x="8187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78" name="Freeform 650"/>
                <p:cNvSpPr>
                  <a:spLocks noChangeAspect="1"/>
                </p:cNvSpPr>
                <p:nvPr/>
              </p:nvSpPr>
              <p:spPr bwMode="auto">
                <a:xfrm>
                  <a:off x="8206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79" name="Freeform 651"/>
                <p:cNvSpPr>
                  <a:spLocks noChangeAspect="1"/>
                </p:cNvSpPr>
                <p:nvPr/>
              </p:nvSpPr>
              <p:spPr bwMode="auto">
                <a:xfrm>
                  <a:off x="8213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80" name="Freeform 652"/>
                <p:cNvSpPr>
                  <a:spLocks noChangeAspect="1"/>
                </p:cNvSpPr>
                <p:nvPr/>
              </p:nvSpPr>
              <p:spPr bwMode="auto">
                <a:xfrm>
                  <a:off x="8232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81" name="Freeform 653"/>
                <p:cNvSpPr>
                  <a:spLocks noChangeAspect="1"/>
                </p:cNvSpPr>
                <p:nvPr/>
              </p:nvSpPr>
              <p:spPr bwMode="auto">
                <a:xfrm>
                  <a:off x="8239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82" name="Freeform 654"/>
                <p:cNvSpPr>
                  <a:spLocks noChangeAspect="1"/>
                </p:cNvSpPr>
                <p:nvPr/>
              </p:nvSpPr>
              <p:spPr bwMode="auto">
                <a:xfrm>
                  <a:off x="8258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83" name="Freeform 655"/>
                <p:cNvSpPr>
                  <a:spLocks noChangeAspect="1"/>
                </p:cNvSpPr>
                <p:nvPr/>
              </p:nvSpPr>
              <p:spPr bwMode="auto">
                <a:xfrm>
                  <a:off x="8265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84" name="Freeform 656"/>
                <p:cNvSpPr>
                  <a:spLocks noChangeAspect="1"/>
                </p:cNvSpPr>
                <p:nvPr/>
              </p:nvSpPr>
              <p:spPr bwMode="auto">
                <a:xfrm>
                  <a:off x="8285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85" name="Freeform 657"/>
                <p:cNvSpPr>
                  <a:spLocks noChangeAspect="1"/>
                </p:cNvSpPr>
                <p:nvPr/>
              </p:nvSpPr>
              <p:spPr bwMode="auto">
                <a:xfrm>
                  <a:off x="8291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86" name="Freeform 658"/>
                <p:cNvSpPr>
                  <a:spLocks noChangeAspect="1"/>
                </p:cNvSpPr>
                <p:nvPr/>
              </p:nvSpPr>
              <p:spPr bwMode="auto">
                <a:xfrm>
                  <a:off x="8311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87" name="Freeform 659"/>
                <p:cNvSpPr>
                  <a:spLocks noChangeAspect="1"/>
                </p:cNvSpPr>
                <p:nvPr/>
              </p:nvSpPr>
              <p:spPr bwMode="auto">
                <a:xfrm>
                  <a:off x="8318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88" name="Freeform 660"/>
                <p:cNvSpPr>
                  <a:spLocks noChangeAspect="1"/>
                </p:cNvSpPr>
                <p:nvPr/>
              </p:nvSpPr>
              <p:spPr bwMode="auto">
                <a:xfrm>
                  <a:off x="8337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89" name="Freeform 661"/>
                <p:cNvSpPr>
                  <a:spLocks noChangeAspect="1"/>
                </p:cNvSpPr>
                <p:nvPr/>
              </p:nvSpPr>
              <p:spPr bwMode="auto">
                <a:xfrm>
                  <a:off x="8344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90" name="Freeform 662"/>
                <p:cNvSpPr>
                  <a:spLocks noChangeAspect="1"/>
                </p:cNvSpPr>
                <p:nvPr/>
              </p:nvSpPr>
              <p:spPr bwMode="auto">
                <a:xfrm>
                  <a:off x="8363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91" name="Freeform 663"/>
                <p:cNvSpPr>
                  <a:spLocks noChangeAspect="1"/>
                </p:cNvSpPr>
                <p:nvPr/>
              </p:nvSpPr>
              <p:spPr bwMode="auto">
                <a:xfrm>
                  <a:off x="8370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92" name="Freeform 664"/>
                <p:cNvSpPr>
                  <a:spLocks noChangeAspect="1"/>
                </p:cNvSpPr>
                <p:nvPr/>
              </p:nvSpPr>
              <p:spPr bwMode="auto">
                <a:xfrm>
                  <a:off x="8389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93" name="Freeform 665"/>
                <p:cNvSpPr>
                  <a:spLocks noChangeAspect="1"/>
                </p:cNvSpPr>
                <p:nvPr/>
              </p:nvSpPr>
              <p:spPr bwMode="auto">
                <a:xfrm>
                  <a:off x="8396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94" name="Freeform 666"/>
                <p:cNvSpPr>
                  <a:spLocks noChangeAspect="1"/>
                </p:cNvSpPr>
                <p:nvPr/>
              </p:nvSpPr>
              <p:spPr bwMode="auto">
                <a:xfrm>
                  <a:off x="8415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95" name="Freeform 667"/>
                <p:cNvSpPr>
                  <a:spLocks noChangeAspect="1"/>
                </p:cNvSpPr>
                <p:nvPr/>
              </p:nvSpPr>
              <p:spPr bwMode="auto">
                <a:xfrm>
                  <a:off x="8422" y="18247"/>
                  <a:ext cx="15" cy="2"/>
                </a:xfrm>
                <a:custGeom>
                  <a:avLst/>
                  <a:gdLst>
                    <a:gd name="T0" fmla="*/ 2 w 15"/>
                    <a:gd name="T1" fmla="*/ 0 h 2"/>
                    <a:gd name="T2" fmla="*/ 0 w 15"/>
                    <a:gd name="T3" fmla="*/ 0 h 2"/>
                    <a:gd name="T4" fmla="*/ 2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2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96" name="Freeform 668"/>
                <p:cNvSpPr>
                  <a:spLocks noChangeAspect="1"/>
                </p:cNvSpPr>
                <p:nvPr/>
              </p:nvSpPr>
              <p:spPr bwMode="auto">
                <a:xfrm>
                  <a:off x="8441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97" name="Freeform 669"/>
                <p:cNvSpPr>
                  <a:spLocks noChangeAspect="1"/>
                </p:cNvSpPr>
                <p:nvPr/>
              </p:nvSpPr>
              <p:spPr bwMode="auto">
                <a:xfrm>
                  <a:off x="8448" y="18247"/>
                  <a:ext cx="15" cy="2"/>
                </a:xfrm>
                <a:custGeom>
                  <a:avLst/>
                  <a:gdLst>
                    <a:gd name="T0" fmla="*/ 2 w 15"/>
                    <a:gd name="T1" fmla="*/ 0 h 2"/>
                    <a:gd name="T2" fmla="*/ 0 w 15"/>
                    <a:gd name="T3" fmla="*/ 0 h 2"/>
                    <a:gd name="T4" fmla="*/ 2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2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98" name="Freeform 670"/>
                <p:cNvSpPr>
                  <a:spLocks noChangeAspect="1"/>
                </p:cNvSpPr>
                <p:nvPr/>
              </p:nvSpPr>
              <p:spPr bwMode="auto">
                <a:xfrm>
                  <a:off x="8467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199" name="Freeform 671"/>
                <p:cNvSpPr>
                  <a:spLocks noChangeAspect="1"/>
                </p:cNvSpPr>
                <p:nvPr/>
              </p:nvSpPr>
              <p:spPr bwMode="auto">
                <a:xfrm>
                  <a:off x="8474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200" name="Freeform 672"/>
                <p:cNvSpPr>
                  <a:spLocks noChangeAspect="1"/>
                </p:cNvSpPr>
                <p:nvPr/>
              </p:nvSpPr>
              <p:spPr bwMode="auto">
                <a:xfrm>
                  <a:off x="8493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201" name="Freeform 673"/>
                <p:cNvSpPr>
                  <a:spLocks noChangeAspect="1"/>
                </p:cNvSpPr>
                <p:nvPr/>
              </p:nvSpPr>
              <p:spPr bwMode="auto">
                <a:xfrm>
                  <a:off x="8500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202" name="Freeform 674"/>
                <p:cNvSpPr>
                  <a:spLocks noChangeAspect="1"/>
                </p:cNvSpPr>
                <p:nvPr/>
              </p:nvSpPr>
              <p:spPr bwMode="auto">
                <a:xfrm>
                  <a:off x="8519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203" name="Freeform 675"/>
                <p:cNvSpPr>
                  <a:spLocks noChangeAspect="1"/>
                </p:cNvSpPr>
                <p:nvPr/>
              </p:nvSpPr>
              <p:spPr bwMode="auto">
                <a:xfrm>
                  <a:off x="8526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204" name="Freeform 676"/>
                <p:cNvSpPr>
                  <a:spLocks noChangeAspect="1"/>
                </p:cNvSpPr>
                <p:nvPr/>
              </p:nvSpPr>
              <p:spPr bwMode="auto">
                <a:xfrm>
                  <a:off x="8545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205" name="Freeform 677"/>
                <p:cNvSpPr>
                  <a:spLocks noChangeAspect="1"/>
                </p:cNvSpPr>
                <p:nvPr/>
              </p:nvSpPr>
              <p:spPr bwMode="auto">
                <a:xfrm>
                  <a:off x="8552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206" name="Freeform 678"/>
                <p:cNvSpPr>
                  <a:spLocks noChangeAspect="1"/>
                </p:cNvSpPr>
                <p:nvPr/>
              </p:nvSpPr>
              <p:spPr bwMode="auto">
                <a:xfrm>
                  <a:off x="8571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207" name="Freeform 679"/>
                <p:cNvSpPr>
                  <a:spLocks noChangeAspect="1"/>
                </p:cNvSpPr>
                <p:nvPr/>
              </p:nvSpPr>
              <p:spPr bwMode="auto">
                <a:xfrm>
                  <a:off x="8578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208" name="Freeform 680"/>
                <p:cNvSpPr>
                  <a:spLocks noChangeAspect="1"/>
                </p:cNvSpPr>
                <p:nvPr/>
              </p:nvSpPr>
              <p:spPr bwMode="auto">
                <a:xfrm>
                  <a:off x="8597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209" name="Freeform 681"/>
                <p:cNvSpPr>
                  <a:spLocks noChangeAspect="1"/>
                </p:cNvSpPr>
                <p:nvPr/>
              </p:nvSpPr>
              <p:spPr bwMode="auto">
                <a:xfrm>
                  <a:off x="8604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210" name="Freeform 682"/>
                <p:cNvSpPr>
                  <a:spLocks noChangeAspect="1"/>
                </p:cNvSpPr>
                <p:nvPr/>
              </p:nvSpPr>
              <p:spPr bwMode="auto">
                <a:xfrm>
                  <a:off x="8623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211" name="Freeform 683"/>
                <p:cNvSpPr>
                  <a:spLocks noChangeAspect="1"/>
                </p:cNvSpPr>
                <p:nvPr/>
              </p:nvSpPr>
              <p:spPr bwMode="auto">
                <a:xfrm>
                  <a:off x="8630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212" name="Freeform 684"/>
                <p:cNvSpPr>
                  <a:spLocks noChangeAspect="1"/>
                </p:cNvSpPr>
                <p:nvPr/>
              </p:nvSpPr>
              <p:spPr bwMode="auto">
                <a:xfrm>
                  <a:off x="8649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213" name="Freeform 685"/>
                <p:cNvSpPr>
                  <a:spLocks noChangeAspect="1"/>
                </p:cNvSpPr>
                <p:nvPr/>
              </p:nvSpPr>
              <p:spPr bwMode="auto">
                <a:xfrm>
                  <a:off x="8656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214" name="Freeform 686"/>
                <p:cNvSpPr>
                  <a:spLocks noChangeAspect="1"/>
                </p:cNvSpPr>
                <p:nvPr/>
              </p:nvSpPr>
              <p:spPr bwMode="auto">
                <a:xfrm>
                  <a:off x="8675" y="1824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215" name="Freeform 687"/>
                <p:cNvSpPr>
                  <a:spLocks noChangeAspect="1"/>
                </p:cNvSpPr>
                <p:nvPr/>
              </p:nvSpPr>
              <p:spPr bwMode="auto">
                <a:xfrm>
                  <a:off x="8682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216" name="Freeform 688"/>
                <p:cNvSpPr>
                  <a:spLocks noChangeAspect="1"/>
                </p:cNvSpPr>
                <p:nvPr/>
              </p:nvSpPr>
              <p:spPr bwMode="auto">
                <a:xfrm>
                  <a:off x="8702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217" name="Freeform 689"/>
                <p:cNvSpPr>
                  <a:spLocks noChangeAspect="1"/>
                </p:cNvSpPr>
                <p:nvPr/>
              </p:nvSpPr>
              <p:spPr bwMode="auto">
                <a:xfrm>
                  <a:off x="8708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218" name="Freeform 690"/>
                <p:cNvSpPr>
                  <a:spLocks noChangeAspect="1"/>
                </p:cNvSpPr>
                <p:nvPr/>
              </p:nvSpPr>
              <p:spPr bwMode="auto">
                <a:xfrm>
                  <a:off x="8728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219" name="Freeform 691"/>
                <p:cNvSpPr>
                  <a:spLocks noChangeAspect="1"/>
                </p:cNvSpPr>
                <p:nvPr/>
              </p:nvSpPr>
              <p:spPr bwMode="auto">
                <a:xfrm>
                  <a:off x="8735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220" name="Freeform 692"/>
                <p:cNvSpPr>
                  <a:spLocks noChangeAspect="1"/>
                </p:cNvSpPr>
                <p:nvPr/>
              </p:nvSpPr>
              <p:spPr bwMode="auto">
                <a:xfrm>
                  <a:off x="8754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221" name="Freeform 693"/>
                <p:cNvSpPr>
                  <a:spLocks noChangeAspect="1"/>
                </p:cNvSpPr>
                <p:nvPr/>
              </p:nvSpPr>
              <p:spPr bwMode="auto">
                <a:xfrm>
                  <a:off x="8761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222" name="Freeform 694"/>
                <p:cNvSpPr>
                  <a:spLocks noChangeAspect="1"/>
                </p:cNvSpPr>
                <p:nvPr/>
              </p:nvSpPr>
              <p:spPr bwMode="auto">
                <a:xfrm>
                  <a:off x="8780" y="1824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223" name="Freeform 695"/>
                <p:cNvSpPr>
                  <a:spLocks noChangeAspect="1"/>
                </p:cNvSpPr>
                <p:nvPr/>
              </p:nvSpPr>
              <p:spPr bwMode="auto">
                <a:xfrm>
                  <a:off x="8787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224" name="Freeform 696"/>
                <p:cNvSpPr>
                  <a:spLocks noChangeAspect="1"/>
                </p:cNvSpPr>
                <p:nvPr/>
              </p:nvSpPr>
              <p:spPr bwMode="auto">
                <a:xfrm>
                  <a:off x="8806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225" name="Freeform 697"/>
                <p:cNvSpPr>
                  <a:spLocks noChangeAspect="1"/>
                </p:cNvSpPr>
                <p:nvPr/>
              </p:nvSpPr>
              <p:spPr bwMode="auto">
                <a:xfrm>
                  <a:off x="8813" y="1824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226" name="Freeform 698"/>
                <p:cNvSpPr>
                  <a:spLocks noChangeAspect="1"/>
                </p:cNvSpPr>
                <p:nvPr/>
              </p:nvSpPr>
              <p:spPr bwMode="auto">
                <a:xfrm>
                  <a:off x="8832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227" name="Freeform 699"/>
                <p:cNvSpPr>
                  <a:spLocks noChangeAspect="1"/>
                </p:cNvSpPr>
                <p:nvPr/>
              </p:nvSpPr>
              <p:spPr bwMode="auto">
                <a:xfrm>
                  <a:off x="8839" y="18247"/>
                  <a:ext cx="15" cy="2"/>
                </a:xfrm>
                <a:custGeom>
                  <a:avLst/>
                  <a:gdLst>
                    <a:gd name="T0" fmla="*/ 2 w 15"/>
                    <a:gd name="T1" fmla="*/ 0 h 2"/>
                    <a:gd name="T2" fmla="*/ 0 w 15"/>
                    <a:gd name="T3" fmla="*/ 0 h 2"/>
                    <a:gd name="T4" fmla="*/ 2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2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228" name="Freeform 700"/>
                <p:cNvSpPr>
                  <a:spLocks noChangeAspect="1"/>
                </p:cNvSpPr>
                <p:nvPr/>
              </p:nvSpPr>
              <p:spPr bwMode="auto">
                <a:xfrm>
                  <a:off x="8858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229" name="Freeform 701"/>
                <p:cNvSpPr>
                  <a:spLocks noChangeAspect="1"/>
                </p:cNvSpPr>
                <p:nvPr/>
              </p:nvSpPr>
              <p:spPr bwMode="auto">
                <a:xfrm>
                  <a:off x="8865" y="1824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230" name="Freeform 702"/>
                <p:cNvSpPr>
                  <a:spLocks noChangeAspect="1"/>
                </p:cNvSpPr>
                <p:nvPr/>
              </p:nvSpPr>
              <p:spPr bwMode="auto">
                <a:xfrm>
                  <a:off x="8884" y="1824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</p:grpSp>
          <p:sp>
            <p:nvSpPr>
              <p:cNvPr id="23231" name="Freeform 703"/>
              <p:cNvSpPr>
                <a:spLocks noChangeAspect="1"/>
              </p:cNvSpPr>
              <p:nvPr/>
            </p:nvSpPr>
            <p:spPr bwMode="auto">
              <a:xfrm>
                <a:off x="8891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32" name="Freeform 704"/>
              <p:cNvSpPr>
                <a:spLocks noChangeAspect="1"/>
              </p:cNvSpPr>
              <p:nvPr/>
            </p:nvSpPr>
            <p:spPr bwMode="auto">
              <a:xfrm>
                <a:off x="8910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33" name="Freeform 705"/>
              <p:cNvSpPr>
                <a:spLocks noChangeAspect="1"/>
              </p:cNvSpPr>
              <p:nvPr/>
            </p:nvSpPr>
            <p:spPr bwMode="auto">
              <a:xfrm>
                <a:off x="8917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34" name="Freeform 706"/>
              <p:cNvSpPr>
                <a:spLocks noChangeAspect="1"/>
              </p:cNvSpPr>
              <p:nvPr/>
            </p:nvSpPr>
            <p:spPr bwMode="auto">
              <a:xfrm>
                <a:off x="8936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35" name="Freeform 707"/>
              <p:cNvSpPr>
                <a:spLocks noChangeAspect="1"/>
              </p:cNvSpPr>
              <p:nvPr/>
            </p:nvSpPr>
            <p:spPr bwMode="auto">
              <a:xfrm>
                <a:off x="8943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36" name="Freeform 708"/>
              <p:cNvSpPr>
                <a:spLocks noChangeAspect="1"/>
              </p:cNvSpPr>
              <p:nvPr/>
            </p:nvSpPr>
            <p:spPr bwMode="auto">
              <a:xfrm>
                <a:off x="8962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37" name="Freeform 709"/>
              <p:cNvSpPr>
                <a:spLocks noChangeAspect="1"/>
              </p:cNvSpPr>
              <p:nvPr/>
            </p:nvSpPr>
            <p:spPr bwMode="auto">
              <a:xfrm>
                <a:off x="8969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38" name="Freeform 710"/>
              <p:cNvSpPr>
                <a:spLocks noChangeAspect="1"/>
              </p:cNvSpPr>
              <p:nvPr/>
            </p:nvSpPr>
            <p:spPr bwMode="auto">
              <a:xfrm>
                <a:off x="8988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39" name="Freeform 711"/>
              <p:cNvSpPr>
                <a:spLocks noChangeAspect="1"/>
              </p:cNvSpPr>
              <p:nvPr/>
            </p:nvSpPr>
            <p:spPr bwMode="auto">
              <a:xfrm>
                <a:off x="8995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40" name="Freeform 712"/>
              <p:cNvSpPr>
                <a:spLocks noChangeAspect="1"/>
              </p:cNvSpPr>
              <p:nvPr/>
            </p:nvSpPr>
            <p:spPr bwMode="auto">
              <a:xfrm>
                <a:off x="9014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41" name="Freeform 713"/>
              <p:cNvSpPr>
                <a:spLocks noChangeAspect="1"/>
              </p:cNvSpPr>
              <p:nvPr/>
            </p:nvSpPr>
            <p:spPr bwMode="auto">
              <a:xfrm>
                <a:off x="9021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42" name="Freeform 714"/>
              <p:cNvSpPr>
                <a:spLocks noChangeAspect="1"/>
              </p:cNvSpPr>
              <p:nvPr/>
            </p:nvSpPr>
            <p:spPr bwMode="auto">
              <a:xfrm>
                <a:off x="9040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43" name="Freeform 715"/>
              <p:cNvSpPr>
                <a:spLocks noChangeAspect="1"/>
              </p:cNvSpPr>
              <p:nvPr/>
            </p:nvSpPr>
            <p:spPr bwMode="auto">
              <a:xfrm>
                <a:off x="9047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44" name="Freeform 716"/>
              <p:cNvSpPr>
                <a:spLocks noChangeAspect="1"/>
              </p:cNvSpPr>
              <p:nvPr/>
            </p:nvSpPr>
            <p:spPr bwMode="auto">
              <a:xfrm>
                <a:off x="9066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45" name="Freeform 717"/>
              <p:cNvSpPr>
                <a:spLocks noChangeAspect="1"/>
              </p:cNvSpPr>
              <p:nvPr/>
            </p:nvSpPr>
            <p:spPr bwMode="auto">
              <a:xfrm>
                <a:off x="9073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46" name="Freeform 718"/>
              <p:cNvSpPr>
                <a:spLocks noChangeAspect="1"/>
              </p:cNvSpPr>
              <p:nvPr/>
            </p:nvSpPr>
            <p:spPr bwMode="auto">
              <a:xfrm>
                <a:off x="9093" y="1824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47" name="Freeform 719"/>
              <p:cNvSpPr>
                <a:spLocks noChangeAspect="1"/>
              </p:cNvSpPr>
              <p:nvPr/>
            </p:nvSpPr>
            <p:spPr bwMode="auto">
              <a:xfrm>
                <a:off x="9099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48" name="Freeform 720"/>
              <p:cNvSpPr>
                <a:spLocks noChangeAspect="1"/>
              </p:cNvSpPr>
              <p:nvPr/>
            </p:nvSpPr>
            <p:spPr bwMode="auto">
              <a:xfrm>
                <a:off x="9119" y="1824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49" name="Freeform 721"/>
              <p:cNvSpPr>
                <a:spLocks noChangeAspect="1"/>
              </p:cNvSpPr>
              <p:nvPr/>
            </p:nvSpPr>
            <p:spPr bwMode="auto">
              <a:xfrm>
                <a:off x="9126" y="1824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50" name="Freeform 722"/>
              <p:cNvSpPr>
                <a:spLocks noChangeAspect="1"/>
              </p:cNvSpPr>
              <p:nvPr/>
            </p:nvSpPr>
            <p:spPr bwMode="auto">
              <a:xfrm>
                <a:off x="9145" y="1824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51" name="Freeform 723"/>
              <p:cNvSpPr>
                <a:spLocks noChangeAspect="1"/>
              </p:cNvSpPr>
              <p:nvPr/>
            </p:nvSpPr>
            <p:spPr bwMode="auto">
              <a:xfrm>
                <a:off x="9152" y="1824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52" name="Freeform 724"/>
              <p:cNvSpPr>
                <a:spLocks noChangeAspect="1"/>
              </p:cNvSpPr>
              <p:nvPr/>
            </p:nvSpPr>
            <p:spPr bwMode="auto">
              <a:xfrm>
                <a:off x="9171" y="1824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53" name="Freeform 725"/>
              <p:cNvSpPr>
                <a:spLocks noChangeAspect="1"/>
              </p:cNvSpPr>
              <p:nvPr/>
            </p:nvSpPr>
            <p:spPr bwMode="auto">
              <a:xfrm>
                <a:off x="9178" y="1824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54" name="Freeform 726"/>
              <p:cNvSpPr>
                <a:spLocks noChangeAspect="1"/>
              </p:cNvSpPr>
              <p:nvPr/>
            </p:nvSpPr>
            <p:spPr bwMode="auto">
              <a:xfrm>
                <a:off x="9197" y="1824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55" name="Freeform 727"/>
              <p:cNvSpPr>
                <a:spLocks noChangeAspect="1"/>
              </p:cNvSpPr>
              <p:nvPr/>
            </p:nvSpPr>
            <p:spPr bwMode="auto">
              <a:xfrm>
                <a:off x="9204" y="1824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56" name="Freeform 728"/>
              <p:cNvSpPr>
                <a:spLocks noChangeAspect="1"/>
              </p:cNvSpPr>
              <p:nvPr/>
            </p:nvSpPr>
            <p:spPr bwMode="auto">
              <a:xfrm>
                <a:off x="9223" y="1824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57" name="Freeform 729"/>
              <p:cNvSpPr>
                <a:spLocks noChangeAspect="1"/>
              </p:cNvSpPr>
              <p:nvPr/>
            </p:nvSpPr>
            <p:spPr bwMode="auto">
              <a:xfrm>
                <a:off x="9230" y="18247"/>
                <a:ext cx="15" cy="2"/>
              </a:xfrm>
              <a:custGeom>
                <a:avLst/>
                <a:gdLst>
                  <a:gd name="T0" fmla="*/ 2 w 15"/>
                  <a:gd name="T1" fmla="*/ 0 h 2"/>
                  <a:gd name="T2" fmla="*/ 0 w 15"/>
                  <a:gd name="T3" fmla="*/ 0 h 2"/>
                  <a:gd name="T4" fmla="*/ 2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2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58" name="Freeform 730"/>
              <p:cNvSpPr>
                <a:spLocks noChangeAspect="1"/>
              </p:cNvSpPr>
              <p:nvPr/>
            </p:nvSpPr>
            <p:spPr bwMode="auto">
              <a:xfrm>
                <a:off x="9249" y="1824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59" name="Freeform 731"/>
              <p:cNvSpPr>
                <a:spLocks noChangeAspect="1"/>
              </p:cNvSpPr>
              <p:nvPr/>
            </p:nvSpPr>
            <p:spPr bwMode="auto">
              <a:xfrm>
                <a:off x="9256" y="18247"/>
                <a:ext cx="15" cy="2"/>
              </a:xfrm>
              <a:custGeom>
                <a:avLst/>
                <a:gdLst>
                  <a:gd name="T0" fmla="*/ 2 w 15"/>
                  <a:gd name="T1" fmla="*/ 0 h 2"/>
                  <a:gd name="T2" fmla="*/ 0 w 15"/>
                  <a:gd name="T3" fmla="*/ 0 h 2"/>
                  <a:gd name="T4" fmla="*/ 2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2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60" name="Freeform 732"/>
              <p:cNvSpPr>
                <a:spLocks noChangeAspect="1"/>
              </p:cNvSpPr>
              <p:nvPr/>
            </p:nvSpPr>
            <p:spPr bwMode="auto">
              <a:xfrm>
                <a:off x="9275" y="1824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61" name="Freeform 733"/>
              <p:cNvSpPr>
                <a:spLocks noChangeAspect="1"/>
              </p:cNvSpPr>
              <p:nvPr/>
            </p:nvSpPr>
            <p:spPr bwMode="auto">
              <a:xfrm>
                <a:off x="9282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62" name="Freeform 734"/>
              <p:cNvSpPr>
                <a:spLocks noChangeAspect="1"/>
              </p:cNvSpPr>
              <p:nvPr/>
            </p:nvSpPr>
            <p:spPr bwMode="auto">
              <a:xfrm>
                <a:off x="9301" y="1824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63" name="Freeform 735"/>
              <p:cNvSpPr>
                <a:spLocks noChangeAspect="1"/>
              </p:cNvSpPr>
              <p:nvPr/>
            </p:nvSpPr>
            <p:spPr bwMode="auto">
              <a:xfrm>
                <a:off x="9308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64" name="Freeform 736"/>
              <p:cNvSpPr>
                <a:spLocks noChangeAspect="1"/>
              </p:cNvSpPr>
              <p:nvPr/>
            </p:nvSpPr>
            <p:spPr bwMode="auto">
              <a:xfrm>
                <a:off x="9327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65" name="Freeform 737"/>
              <p:cNvSpPr>
                <a:spLocks noChangeAspect="1"/>
              </p:cNvSpPr>
              <p:nvPr/>
            </p:nvSpPr>
            <p:spPr bwMode="auto">
              <a:xfrm>
                <a:off x="9334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66" name="Freeform 738"/>
              <p:cNvSpPr>
                <a:spLocks noChangeAspect="1"/>
              </p:cNvSpPr>
              <p:nvPr/>
            </p:nvSpPr>
            <p:spPr bwMode="auto">
              <a:xfrm>
                <a:off x="9353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67" name="Freeform 739"/>
              <p:cNvSpPr>
                <a:spLocks noChangeAspect="1"/>
              </p:cNvSpPr>
              <p:nvPr/>
            </p:nvSpPr>
            <p:spPr bwMode="auto">
              <a:xfrm>
                <a:off x="9360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68" name="Freeform 740"/>
              <p:cNvSpPr>
                <a:spLocks noChangeAspect="1"/>
              </p:cNvSpPr>
              <p:nvPr/>
            </p:nvSpPr>
            <p:spPr bwMode="auto">
              <a:xfrm>
                <a:off x="9379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69" name="Freeform 741"/>
              <p:cNvSpPr>
                <a:spLocks noChangeAspect="1"/>
              </p:cNvSpPr>
              <p:nvPr/>
            </p:nvSpPr>
            <p:spPr bwMode="auto">
              <a:xfrm>
                <a:off x="9386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70" name="Freeform 742"/>
              <p:cNvSpPr>
                <a:spLocks noChangeAspect="1"/>
              </p:cNvSpPr>
              <p:nvPr/>
            </p:nvSpPr>
            <p:spPr bwMode="auto">
              <a:xfrm>
                <a:off x="9405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71" name="Freeform 743"/>
              <p:cNvSpPr>
                <a:spLocks noChangeAspect="1"/>
              </p:cNvSpPr>
              <p:nvPr/>
            </p:nvSpPr>
            <p:spPr bwMode="auto">
              <a:xfrm>
                <a:off x="9412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72" name="Freeform 744"/>
              <p:cNvSpPr>
                <a:spLocks noChangeAspect="1"/>
              </p:cNvSpPr>
              <p:nvPr/>
            </p:nvSpPr>
            <p:spPr bwMode="auto">
              <a:xfrm>
                <a:off x="9431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73" name="Freeform 745"/>
              <p:cNvSpPr>
                <a:spLocks noChangeAspect="1"/>
              </p:cNvSpPr>
              <p:nvPr/>
            </p:nvSpPr>
            <p:spPr bwMode="auto">
              <a:xfrm>
                <a:off x="9438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74" name="Freeform 746"/>
              <p:cNvSpPr>
                <a:spLocks noChangeAspect="1"/>
              </p:cNvSpPr>
              <p:nvPr/>
            </p:nvSpPr>
            <p:spPr bwMode="auto">
              <a:xfrm>
                <a:off x="9457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75" name="Freeform 747"/>
              <p:cNvSpPr>
                <a:spLocks noChangeAspect="1"/>
              </p:cNvSpPr>
              <p:nvPr/>
            </p:nvSpPr>
            <p:spPr bwMode="auto">
              <a:xfrm>
                <a:off x="9464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76" name="Freeform 748"/>
              <p:cNvSpPr>
                <a:spLocks noChangeAspect="1"/>
              </p:cNvSpPr>
              <p:nvPr/>
            </p:nvSpPr>
            <p:spPr bwMode="auto">
              <a:xfrm>
                <a:off x="9483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77" name="Freeform 749"/>
              <p:cNvSpPr>
                <a:spLocks noChangeAspect="1"/>
              </p:cNvSpPr>
              <p:nvPr/>
            </p:nvSpPr>
            <p:spPr bwMode="auto">
              <a:xfrm>
                <a:off x="9490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78" name="Freeform 750"/>
              <p:cNvSpPr>
                <a:spLocks noChangeAspect="1"/>
              </p:cNvSpPr>
              <p:nvPr/>
            </p:nvSpPr>
            <p:spPr bwMode="auto">
              <a:xfrm>
                <a:off x="9510" y="1824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79" name="Freeform 751"/>
              <p:cNvSpPr>
                <a:spLocks noChangeAspect="1"/>
              </p:cNvSpPr>
              <p:nvPr/>
            </p:nvSpPr>
            <p:spPr bwMode="auto">
              <a:xfrm>
                <a:off x="9516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80" name="Freeform 752"/>
              <p:cNvSpPr>
                <a:spLocks noChangeAspect="1"/>
              </p:cNvSpPr>
              <p:nvPr/>
            </p:nvSpPr>
            <p:spPr bwMode="auto">
              <a:xfrm>
                <a:off x="9536" y="1824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81" name="Freeform 753"/>
              <p:cNvSpPr>
                <a:spLocks noChangeAspect="1"/>
              </p:cNvSpPr>
              <p:nvPr/>
            </p:nvSpPr>
            <p:spPr bwMode="auto">
              <a:xfrm>
                <a:off x="9543" y="1824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82" name="Freeform 754"/>
              <p:cNvSpPr>
                <a:spLocks noChangeAspect="1"/>
              </p:cNvSpPr>
              <p:nvPr/>
            </p:nvSpPr>
            <p:spPr bwMode="auto">
              <a:xfrm>
                <a:off x="9562" y="1824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83" name="Freeform 755"/>
              <p:cNvSpPr>
                <a:spLocks noChangeAspect="1"/>
              </p:cNvSpPr>
              <p:nvPr/>
            </p:nvSpPr>
            <p:spPr bwMode="auto">
              <a:xfrm>
                <a:off x="9569" y="1824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84" name="Freeform 756"/>
              <p:cNvSpPr>
                <a:spLocks noChangeAspect="1"/>
              </p:cNvSpPr>
              <p:nvPr/>
            </p:nvSpPr>
            <p:spPr bwMode="auto">
              <a:xfrm>
                <a:off x="9588" y="1824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85" name="Freeform 757"/>
              <p:cNvSpPr>
                <a:spLocks noChangeAspect="1"/>
              </p:cNvSpPr>
              <p:nvPr/>
            </p:nvSpPr>
            <p:spPr bwMode="auto">
              <a:xfrm>
                <a:off x="9595" y="1824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86" name="Freeform 758"/>
              <p:cNvSpPr>
                <a:spLocks noChangeAspect="1"/>
              </p:cNvSpPr>
              <p:nvPr/>
            </p:nvSpPr>
            <p:spPr bwMode="auto">
              <a:xfrm>
                <a:off x="9614" y="1824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87" name="Freeform 759"/>
              <p:cNvSpPr>
                <a:spLocks noChangeAspect="1"/>
              </p:cNvSpPr>
              <p:nvPr/>
            </p:nvSpPr>
            <p:spPr bwMode="auto">
              <a:xfrm>
                <a:off x="9621" y="1824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88" name="Freeform 760"/>
              <p:cNvSpPr>
                <a:spLocks noChangeAspect="1"/>
              </p:cNvSpPr>
              <p:nvPr/>
            </p:nvSpPr>
            <p:spPr bwMode="auto">
              <a:xfrm>
                <a:off x="9640" y="1824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89" name="Freeform 761"/>
              <p:cNvSpPr>
                <a:spLocks noChangeAspect="1"/>
              </p:cNvSpPr>
              <p:nvPr/>
            </p:nvSpPr>
            <p:spPr bwMode="auto">
              <a:xfrm>
                <a:off x="9647" y="18247"/>
                <a:ext cx="15" cy="2"/>
              </a:xfrm>
              <a:custGeom>
                <a:avLst/>
                <a:gdLst>
                  <a:gd name="T0" fmla="*/ 2 w 15"/>
                  <a:gd name="T1" fmla="*/ 0 h 2"/>
                  <a:gd name="T2" fmla="*/ 0 w 15"/>
                  <a:gd name="T3" fmla="*/ 0 h 2"/>
                  <a:gd name="T4" fmla="*/ 2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2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90" name="Freeform 762"/>
              <p:cNvSpPr>
                <a:spLocks noChangeAspect="1"/>
              </p:cNvSpPr>
              <p:nvPr/>
            </p:nvSpPr>
            <p:spPr bwMode="auto">
              <a:xfrm>
                <a:off x="9666" y="1824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91" name="Freeform 763"/>
              <p:cNvSpPr>
                <a:spLocks noChangeAspect="1"/>
              </p:cNvSpPr>
              <p:nvPr/>
            </p:nvSpPr>
            <p:spPr bwMode="auto">
              <a:xfrm>
                <a:off x="9673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92" name="Freeform 764"/>
              <p:cNvSpPr>
                <a:spLocks noChangeAspect="1"/>
              </p:cNvSpPr>
              <p:nvPr/>
            </p:nvSpPr>
            <p:spPr bwMode="auto">
              <a:xfrm>
                <a:off x="9692" y="1824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93" name="Freeform 765"/>
              <p:cNvSpPr>
                <a:spLocks noChangeAspect="1"/>
              </p:cNvSpPr>
              <p:nvPr/>
            </p:nvSpPr>
            <p:spPr bwMode="auto">
              <a:xfrm>
                <a:off x="9699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94" name="Freeform 766"/>
              <p:cNvSpPr>
                <a:spLocks noChangeAspect="1"/>
              </p:cNvSpPr>
              <p:nvPr/>
            </p:nvSpPr>
            <p:spPr bwMode="auto">
              <a:xfrm>
                <a:off x="9718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95" name="Freeform 767"/>
              <p:cNvSpPr>
                <a:spLocks noChangeAspect="1"/>
              </p:cNvSpPr>
              <p:nvPr/>
            </p:nvSpPr>
            <p:spPr bwMode="auto">
              <a:xfrm>
                <a:off x="9725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96" name="Freeform 768"/>
              <p:cNvSpPr>
                <a:spLocks noChangeAspect="1"/>
              </p:cNvSpPr>
              <p:nvPr/>
            </p:nvSpPr>
            <p:spPr bwMode="auto">
              <a:xfrm>
                <a:off x="9744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97" name="Freeform 769"/>
              <p:cNvSpPr>
                <a:spLocks noChangeAspect="1"/>
              </p:cNvSpPr>
              <p:nvPr/>
            </p:nvSpPr>
            <p:spPr bwMode="auto">
              <a:xfrm>
                <a:off x="9751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98" name="Freeform 770"/>
              <p:cNvSpPr>
                <a:spLocks noChangeAspect="1"/>
              </p:cNvSpPr>
              <p:nvPr/>
            </p:nvSpPr>
            <p:spPr bwMode="auto">
              <a:xfrm>
                <a:off x="9770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299" name="Freeform 771"/>
              <p:cNvSpPr>
                <a:spLocks noChangeAspect="1"/>
              </p:cNvSpPr>
              <p:nvPr/>
            </p:nvSpPr>
            <p:spPr bwMode="auto">
              <a:xfrm>
                <a:off x="9777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00" name="Freeform 772"/>
              <p:cNvSpPr>
                <a:spLocks noChangeAspect="1"/>
              </p:cNvSpPr>
              <p:nvPr/>
            </p:nvSpPr>
            <p:spPr bwMode="auto">
              <a:xfrm>
                <a:off x="9796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01" name="Freeform 773"/>
              <p:cNvSpPr>
                <a:spLocks noChangeAspect="1"/>
              </p:cNvSpPr>
              <p:nvPr/>
            </p:nvSpPr>
            <p:spPr bwMode="auto">
              <a:xfrm>
                <a:off x="9803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02" name="Freeform 774"/>
              <p:cNvSpPr>
                <a:spLocks noChangeAspect="1"/>
              </p:cNvSpPr>
              <p:nvPr/>
            </p:nvSpPr>
            <p:spPr bwMode="auto">
              <a:xfrm>
                <a:off x="9822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03" name="Freeform 775"/>
              <p:cNvSpPr>
                <a:spLocks noChangeAspect="1"/>
              </p:cNvSpPr>
              <p:nvPr/>
            </p:nvSpPr>
            <p:spPr bwMode="auto">
              <a:xfrm>
                <a:off x="9829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04" name="Freeform 776"/>
              <p:cNvSpPr>
                <a:spLocks noChangeAspect="1"/>
              </p:cNvSpPr>
              <p:nvPr/>
            </p:nvSpPr>
            <p:spPr bwMode="auto">
              <a:xfrm>
                <a:off x="9848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05" name="Freeform 777"/>
              <p:cNvSpPr>
                <a:spLocks noChangeAspect="1"/>
              </p:cNvSpPr>
              <p:nvPr/>
            </p:nvSpPr>
            <p:spPr bwMode="auto">
              <a:xfrm>
                <a:off x="9855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06" name="Freeform 778"/>
              <p:cNvSpPr>
                <a:spLocks noChangeAspect="1"/>
              </p:cNvSpPr>
              <p:nvPr/>
            </p:nvSpPr>
            <p:spPr bwMode="auto">
              <a:xfrm>
                <a:off x="9874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07" name="Freeform 779"/>
              <p:cNvSpPr>
                <a:spLocks noChangeAspect="1"/>
              </p:cNvSpPr>
              <p:nvPr/>
            </p:nvSpPr>
            <p:spPr bwMode="auto">
              <a:xfrm>
                <a:off x="9881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08" name="Freeform 780"/>
              <p:cNvSpPr>
                <a:spLocks noChangeAspect="1"/>
              </p:cNvSpPr>
              <p:nvPr/>
            </p:nvSpPr>
            <p:spPr bwMode="auto">
              <a:xfrm>
                <a:off x="9901" y="1824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09" name="Freeform 781"/>
              <p:cNvSpPr>
                <a:spLocks noChangeAspect="1"/>
              </p:cNvSpPr>
              <p:nvPr/>
            </p:nvSpPr>
            <p:spPr bwMode="auto">
              <a:xfrm>
                <a:off x="9907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10" name="Freeform 782"/>
              <p:cNvSpPr>
                <a:spLocks noChangeAspect="1"/>
              </p:cNvSpPr>
              <p:nvPr/>
            </p:nvSpPr>
            <p:spPr bwMode="auto">
              <a:xfrm>
                <a:off x="9927" y="1824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11" name="Freeform 783"/>
              <p:cNvSpPr>
                <a:spLocks noChangeAspect="1"/>
              </p:cNvSpPr>
              <p:nvPr/>
            </p:nvSpPr>
            <p:spPr bwMode="auto">
              <a:xfrm>
                <a:off x="9934" y="1824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12" name="Freeform 784"/>
              <p:cNvSpPr>
                <a:spLocks noChangeAspect="1"/>
              </p:cNvSpPr>
              <p:nvPr/>
            </p:nvSpPr>
            <p:spPr bwMode="auto">
              <a:xfrm>
                <a:off x="9953" y="1824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13" name="Freeform 785"/>
              <p:cNvSpPr>
                <a:spLocks noChangeAspect="1"/>
              </p:cNvSpPr>
              <p:nvPr/>
            </p:nvSpPr>
            <p:spPr bwMode="auto">
              <a:xfrm>
                <a:off x="9960" y="1824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14" name="Freeform 786"/>
              <p:cNvSpPr>
                <a:spLocks noChangeAspect="1"/>
              </p:cNvSpPr>
              <p:nvPr/>
            </p:nvSpPr>
            <p:spPr bwMode="auto">
              <a:xfrm>
                <a:off x="9979" y="1824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15" name="Freeform 787"/>
              <p:cNvSpPr>
                <a:spLocks noChangeAspect="1"/>
              </p:cNvSpPr>
              <p:nvPr/>
            </p:nvSpPr>
            <p:spPr bwMode="auto">
              <a:xfrm>
                <a:off x="9986" y="1824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16" name="Freeform 788"/>
              <p:cNvSpPr>
                <a:spLocks noChangeAspect="1"/>
              </p:cNvSpPr>
              <p:nvPr/>
            </p:nvSpPr>
            <p:spPr bwMode="auto">
              <a:xfrm>
                <a:off x="10005" y="1824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17" name="Freeform 789"/>
              <p:cNvSpPr>
                <a:spLocks noChangeAspect="1"/>
              </p:cNvSpPr>
              <p:nvPr/>
            </p:nvSpPr>
            <p:spPr bwMode="auto">
              <a:xfrm>
                <a:off x="10012" y="1824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18" name="Freeform 790"/>
              <p:cNvSpPr>
                <a:spLocks noChangeAspect="1"/>
              </p:cNvSpPr>
              <p:nvPr/>
            </p:nvSpPr>
            <p:spPr bwMode="auto">
              <a:xfrm>
                <a:off x="10031" y="1824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19" name="Freeform 791"/>
              <p:cNvSpPr>
                <a:spLocks noChangeAspect="1"/>
              </p:cNvSpPr>
              <p:nvPr/>
            </p:nvSpPr>
            <p:spPr bwMode="auto">
              <a:xfrm>
                <a:off x="10038" y="18247"/>
                <a:ext cx="15" cy="2"/>
              </a:xfrm>
              <a:custGeom>
                <a:avLst/>
                <a:gdLst>
                  <a:gd name="T0" fmla="*/ 2 w 15"/>
                  <a:gd name="T1" fmla="*/ 0 h 2"/>
                  <a:gd name="T2" fmla="*/ 0 w 15"/>
                  <a:gd name="T3" fmla="*/ 0 h 2"/>
                  <a:gd name="T4" fmla="*/ 2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2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20" name="Freeform 792"/>
              <p:cNvSpPr>
                <a:spLocks noChangeAspect="1"/>
              </p:cNvSpPr>
              <p:nvPr/>
            </p:nvSpPr>
            <p:spPr bwMode="auto">
              <a:xfrm>
                <a:off x="10057" y="1824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21" name="Freeform 793"/>
              <p:cNvSpPr>
                <a:spLocks noChangeAspect="1"/>
              </p:cNvSpPr>
              <p:nvPr/>
            </p:nvSpPr>
            <p:spPr bwMode="auto">
              <a:xfrm>
                <a:off x="10064" y="18247"/>
                <a:ext cx="15" cy="2"/>
              </a:xfrm>
              <a:custGeom>
                <a:avLst/>
                <a:gdLst>
                  <a:gd name="T0" fmla="*/ 2 w 15"/>
                  <a:gd name="T1" fmla="*/ 0 h 2"/>
                  <a:gd name="T2" fmla="*/ 0 w 15"/>
                  <a:gd name="T3" fmla="*/ 0 h 2"/>
                  <a:gd name="T4" fmla="*/ 2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2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22" name="Freeform 794"/>
              <p:cNvSpPr>
                <a:spLocks noChangeAspect="1"/>
              </p:cNvSpPr>
              <p:nvPr/>
            </p:nvSpPr>
            <p:spPr bwMode="auto">
              <a:xfrm>
                <a:off x="10083" y="1824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23" name="Freeform 795"/>
              <p:cNvSpPr>
                <a:spLocks noChangeAspect="1"/>
              </p:cNvSpPr>
              <p:nvPr/>
            </p:nvSpPr>
            <p:spPr bwMode="auto">
              <a:xfrm>
                <a:off x="10090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24" name="Freeform 796"/>
              <p:cNvSpPr>
                <a:spLocks noChangeAspect="1"/>
              </p:cNvSpPr>
              <p:nvPr/>
            </p:nvSpPr>
            <p:spPr bwMode="auto">
              <a:xfrm>
                <a:off x="10109" y="1824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25" name="Freeform 797"/>
              <p:cNvSpPr>
                <a:spLocks noChangeAspect="1"/>
              </p:cNvSpPr>
              <p:nvPr/>
            </p:nvSpPr>
            <p:spPr bwMode="auto">
              <a:xfrm>
                <a:off x="10116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26" name="Freeform 798"/>
              <p:cNvSpPr>
                <a:spLocks noChangeAspect="1"/>
              </p:cNvSpPr>
              <p:nvPr/>
            </p:nvSpPr>
            <p:spPr bwMode="auto">
              <a:xfrm>
                <a:off x="10135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27" name="Freeform 799"/>
              <p:cNvSpPr>
                <a:spLocks noChangeAspect="1"/>
              </p:cNvSpPr>
              <p:nvPr/>
            </p:nvSpPr>
            <p:spPr bwMode="auto">
              <a:xfrm>
                <a:off x="10142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28" name="Freeform 800"/>
              <p:cNvSpPr>
                <a:spLocks noChangeAspect="1"/>
              </p:cNvSpPr>
              <p:nvPr/>
            </p:nvSpPr>
            <p:spPr bwMode="auto">
              <a:xfrm>
                <a:off x="10161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29" name="Freeform 801"/>
              <p:cNvSpPr>
                <a:spLocks noChangeAspect="1"/>
              </p:cNvSpPr>
              <p:nvPr/>
            </p:nvSpPr>
            <p:spPr bwMode="auto">
              <a:xfrm>
                <a:off x="10168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30" name="Freeform 802"/>
              <p:cNvSpPr>
                <a:spLocks noChangeAspect="1"/>
              </p:cNvSpPr>
              <p:nvPr/>
            </p:nvSpPr>
            <p:spPr bwMode="auto">
              <a:xfrm>
                <a:off x="10187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31" name="Freeform 803"/>
              <p:cNvSpPr>
                <a:spLocks noChangeAspect="1"/>
              </p:cNvSpPr>
              <p:nvPr/>
            </p:nvSpPr>
            <p:spPr bwMode="auto">
              <a:xfrm>
                <a:off x="10194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32" name="Freeform 804"/>
              <p:cNvSpPr>
                <a:spLocks noChangeAspect="1"/>
              </p:cNvSpPr>
              <p:nvPr/>
            </p:nvSpPr>
            <p:spPr bwMode="auto">
              <a:xfrm>
                <a:off x="10213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33" name="Freeform 805"/>
              <p:cNvSpPr>
                <a:spLocks noChangeAspect="1"/>
              </p:cNvSpPr>
              <p:nvPr/>
            </p:nvSpPr>
            <p:spPr bwMode="auto">
              <a:xfrm>
                <a:off x="10220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34" name="Freeform 806"/>
              <p:cNvSpPr>
                <a:spLocks noChangeAspect="1"/>
              </p:cNvSpPr>
              <p:nvPr/>
            </p:nvSpPr>
            <p:spPr bwMode="auto">
              <a:xfrm>
                <a:off x="10239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35" name="Freeform 807"/>
              <p:cNvSpPr>
                <a:spLocks noChangeAspect="1"/>
              </p:cNvSpPr>
              <p:nvPr/>
            </p:nvSpPr>
            <p:spPr bwMode="auto">
              <a:xfrm>
                <a:off x="10246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36" name="Freeform 808"/>
              <p:cNvSpPr>
                <a:spLocks noChangeAspect="1"/>
              </p:cNvSpPr>
              <p:nvPr/>
            </p:nvSpPr>
            <p:spPr bwMode="auto">
              <a:xfrm>
                <a:off x="10265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37" name="Freeform 809"/>
              <p:cNvSpPr>
                <a:spLocks noChangeAspect="1"/>
              </p:cNvSpPr>
              <p:nvPr/>
            </p:nvSpPr>
            <p:spPr bwMode="auto">
              <a:xfrm>
                <a:off x="10272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38" name="Freeform 810"/>
              <p:cNvSpPr>
                <a:spLocks noChangeAspect="1"/>
              </p:cNvSpPr>
              <p:nvPr/>
            </p:nvSpPr>
            <p:spPr bwMode="auto">
              <a:xfrm>
                <a:off x="10291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39" name="Freeform 811"/>
              <p:cNvSpPr>
                <a:spLocks noChangeAspect="1"/>
              </p:cNvSpPr>
              <p:nvPr/>
            </p:nvSpPr>
            <p:spPr bwMode="auto">
              <a:xfrm>
                <a:off x="10298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40" name="Freeform 812"/>
              <p:cNvSpPr>
                <a:spLocks noChangeAspect="1"/>
              </p:cNvSpPr>
              <p:nvPr/>
            </p:nvSpPr>
            <p:spPr bwMode="auto">
              <a:xfrm>
                <a:off x="10318" y="1824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41" name="Freeform 813"/>
              <p:cNvSpPr>
                <a:spLocks noChangeAspect="1"/>
              </p:cNvSpPr>
              <p:nvPr/>
            </p:nvSpPr>
            <p:spPr bwMode="auto">
              <a:xfrm>
                <a:off x="10324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42" name="Freeform 814"/>
              <p:cNvSpPr>
                <a:spLocks noChangeAspect="1"/>
              </p:cNvSpPr>
              <p:nvPr/>
            </p:nvSpPr>
            <p:spPr bwMode="auto">
              <a:xfrm>
                <a:off x="10344" y="1824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43" name="Freeform 815"/>
              <p:cNvSpPr>
                <a:spLocks noChangeAspect="1"/>
              </p:cNvSpPr>
              <p:nvPr/>
            </p:nvSpPr>
            <p:spPr bwMode="auto">
              <a:xfrm>
                <a:off x="10351" y="1824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44" name="Freeform 816"/>
              <p:cNvSpPr>
                <a:spLocks noChangeAspect="1"/>
              </p:cNvSpPr>
              <p:nvPr/>
            </p:nvSpPr>
            <p:spPr bwMode="auto">
              <a:xfrm>
                <a:off x="10370" y="1824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45" name="Freeform 817"/>
              <p:cNvSpPr>
                <a:spLocks noChangeAspect="1"/>
              </p:cNvSpPr>
              <p:nvPr/>
            </p:nvSpPr>
            <p:spPr bwMode="auto">
              <a:xfrm>
                <a:off x="10377" y="1824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46" name="Freeform 818"/>
              <p:cNvSpPr>
                <a:spLocks noChangeAspect="1"/>
              </p:cNvSpPr>
              <p:nvPr/>
            </p:nvSpPr>
            <p:spPr bwMode="auto">
              <a:xfrm>
                <a:off x="10396" y="1824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47" name="Freeform 819"/>
              <p:cNvSpPr>
                <a:spLocks noChangeAspect="1"/>
              </p:cNvSpPr>
              <p:nvPr/>
            </p:nvSpPr>
            <p:spPr bwMode="auto">
              <a:xfrm>
                <a:off x="10403" y="1824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48" name="Freeform 820"/>
              <p:cNvSpPr>
                <a:spLocks noChangeAspect="1"/>
              </p:cNvSpPr>
              <p:nvPr/>
            </p:nvSpPr>
            <p:spPr bwMode="auto">
              <a:xfrm>
                <a:off x="10422" y="1824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49" name="Freeform 821"/>
              <p:cNvSpPr>
                <a:spLocks noChangeAspect="1"/>
              </p:cNvSpPr>
              <p:nvPr/>
            </p:nvSpPr>
            <p:spPr bwMode="auto">
              <a:xfrm>
                <a:off x="10429" y="1824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50" name="Freeform 822"/>
              <p:cNvSpPr>
                <a:spLocks noChangeAspect="1"/>
              </p:cNvSpPr>
              <p:nvPr/>
            </p:nvSpPr>
            <p:spPr bwMode="auto">
              <a:xfrm>
                <a:off x="10448" y="1824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51" name="Freeform 823"/>
              <p:cNvSpPr>
                <a:spLocks noChangeAspect="1"/>
              </p:cNvSpPr>
              <p:nvPr/>
            </p:nvSpPr>
            <p:spPr bwMode="auto">
              <a:xfrm>
                <a:off x="10455" y="18247"/>
                <a:ext cx="15" cy="2"/>
              </a:xfrm>
              <a:custGeom>
                <a:avLst/>
                <a:gdLst>
                  <a:gd name="T0" fmla="*/ 2 w 15"/>
                  <a:gd name="T1" fmla="*/ 0 h 2"/>
                  <a:gd name="T2" fmla="*/ 0 w 15"/>
                  <a:gd name="T3" fmla="*/ 0 h 2"/>
                  <a:gd name="T4" fmla="*/ 2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2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52" name="Freeform 824"/>
              <p:cNvSpPr>
                <a:spLocks noChangeAspect="1"/>
              </p:cNvSpPr>
              <p:nvPr/>
            </p:nvSpPr>
            <p:spPr bwMode="auto">
              <a:xfrm>
                <a:off x="10474" y="1824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53" name="Freeform 825"/>
              <p:cNvSpPr>
                <a:spLocks noChangeAspect="1"/>
              </p:cNvSpPr>
              <p:nvPr/>
            </p:nvSpPr>
            <p:spPr bwMode="auto">
              <a:xfrm>
                <a:off x="10481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54" name="Freeform 826"/>
              <p:cNvSpPr>
                <a:spLocks noChangeAspect="1"/>
              </p:cNvSpPr>
              <p:nvPr/>
            </p:nvSpPr>
            <p:spPr bwMode="auto">
              <a:xfrm>
                <a:off x="10500" y="1824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55" name="Freeform 827"/>
              <p:cNvSpPr>
                <a:spLocks noChangeAspect="1"/>
              </p:cNvSpPr>
              <p:nvPr/>
            </p:nvSpPr>
            <p:spPr bwMode="auto">
              <a:xfrm>
                <a:off x="10507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56" name="Freeform 828"/>
              <p:cNvSpPr>
                <a:spLocks noChangeAspect="1"/>
              </p:cNvSpPr>
              <p:nvPr/>
            </p:nvSpPr>
            <p:spPr bwMode="auto">
              <a:xfrm>
                <a:off x="10526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57" name="Freeform 829"/>
              <p:cNvSpPr>
                <a:spLocks noChangeAspect="1"/>
              </p:cNvSpPr>
              <p:nvPr/>
            </p:nvSpPr>
            <p:spPr bwMode="auto">
              <a:xfrm>
                <a:off x="10533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58" name="Freeform 830"/>
              <p:cNvSpPr>
                <a:spLocks noChangeAspect="1"/>
              </p:cNvSpPr>
              <p:nvPr/>
            </p:nvSpPr>
            <p:spPr bwMode="auto">
              <a:xfrm>
                <a:off x="10552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59" name="Freeform 831"/>
              <p:cNvSpPr>
                <a:spLocks noChangeAspect="1"/>
              </p:cNvSpPr>
              <p:nvPr/>
            </p:nvSpPr>
            <p:spPr bwMode="auto">
              <a:xfrm>
                <a:off x="10559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60" name="Freeform 832"/>
              <p:cNvSpPr>
                <a:spLocks noChangeAspect="1"/>
              </p:cNvSpPr>
              <p:nvPr/>
            </p:nvSpPr>
            <p:spPr bwMode="auto">
              <a:xfrm>
                <a:off x="10578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61" name="Freeform 833"/>
              <p:cNvSpPr>
                <a:spLocks noChangeAspect="1"/>
              </p:cNvSpPr>
              <p:nvPr/>
            </p:nvSpPr>
            <p:spPr bwMode="auto">
              <a:xfrm>
                <a:off x="10585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62" name="Freeform 834"/>
              <p:cNvSpPr>
                <a:spLocks noChangeAspect="1"/>
              </p:cNvSpPr>
              <p:nvPr/>
            </p:nvSpPr>
            <p:spPr bwMode="auto">
              <a:xfrm>
                <a:off x="10604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63" name="Freeform 835"/>
              <p:cNvSpPr>
                <a:spLocks noChangeAspect="1"/>
              </p:cNvSpPr>
              <p:nvPr/>
            </p:nvSpPr>
            <p:spPr bwMode="auto">
              <a:xfrm>
                <a:off x="10611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64" name="Freeform 836"/>
              <p:cNvSpPr>
                <a:spLocks noChangeAspect="1"/>
              </p:cNvSpPr>
              <p:nvPr/>
            </p:nvSpPr>
            <p:spPr bwMode="auto">
              <a:xfrm>
                <a:off x="10630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65" name="Freeform 837"/>
              <p:cNvSpPr>
                <a:spLocks noChangeAspect="1"/>
              </p:cNvSpPr>
              <p:nvPr/>
            </p:nvSpPr>
            <p:spPr bwMode="auto">
              <a:xfrm>
                <a:off x="10637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66" name="Freeform 838"/>
              <p:cNvSpPr>
                <a:spLocks noChangeAspect="1"/>
              </p:cNvSpPr>
              <p:nvPr/>
            </p:nvSpPr>
            <p:spPr bwMode="auto">
              <a:xfrm>
                <a:off x="10656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67" name="Freeform 839"/>
              <p:cNvSpPr>
                <a:spLocks noChangeAspect="1"/>
              </p:cNvSpPr>
              <p:nvPr/>
            </p:nvSpPr>
            <p:spPr bwMode="auto">
              <a:xfrm>
                <a:off x="10663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68" name="Freeform 840"/>
              <p:cNvSpPr>
                <a:spLocks noChangeAspect="1"/>
              </p:cNvSpPr>
              <p:nvPr/>
            </p:nvSpPr>
            <p:spPr bwMode="auto">
              <a:xfrm>
                <a:off x="10682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69" name="Freeform 841"/>
              <p:cNvSpPr>
                <a:spLocks noChangeAspect="1"/>
              </p:cNvSpPr>
              <p:nvPr/>
            </p:nvSpPr>
            <p:spPr bwMode="auto">
              <a:xfrm>
                <a:off x="10689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70" name="Freeform 842"/>
              <p:cNvSpPr>
                <a:spLocks noChangeAspect="1"/>
              </p:cNvSpPr>
              <p:nvPr/>
            </p:nvSpPr>
            <p:spPr bwMode="auto">
              <a:xfrm>
                <a:off x="10709" y="1824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71" name="Freeform 843"/>
              <p:cNvSpPr>
                <a:spLocks noChangeAspect="1"/>
              </p:cNvSpPr>
              <p:nvPr/>
            </p:nvSpPr>
            <p:spPr bwMode="auto">
              <a:xfrm>
                <a:off x="10715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72" name="Freeform 844"/>
              <p:cNvSpPr>
                <a:spLocks noChangeAspect="1"/>
              </p:cNvSpPr>
              <p:nvPr/>
            </p:nvSpPr>
            <p:spPr bwMode="auto">
              <a:xfrm>
                <a:off x="10735" y="1824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73" name="Freeform 845"/>
              <p:cNvSpPr>
                <a:spLocks noChangeAspect="1"/>
              </p:cNvSpPr>
              <p:nvPr/>
            </p:nvSpPr>
            <p:spPr bwMode="auto">
              <a:xfrm>
                <a:off x="10742" y="1824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74" name="Freeform 846"/>
              <p:cNvSpPr>
                <a:spLocks noChangeAspect="1"/>
              </p:cNvSpPr>
              <p:nvPr/>
            </p:nvSpPr>
            <p:spPr bwMode="auto">
              <a:xfrm>
                <a:off x="10761" y="1824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75" name="Freeform 847"/>
              <p:cNvSpPr>
                <a:spLocks noChangeAspect="1"/>
              </p:cNvSpPr>
              <p:nvPr/>
            </p:nvSpPr>
            <p:spPr bwMode="auto">
              <a:xfrm>
                <a:off x="10768" y="1824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76" name="Freeform 848"/>
              <p:cNvSpPr>
                <a:spLocks noChangeAspect="1"/>
              </p:cNvSpPr>
              <p:nvPr/>
            </p:nvSpPr>
            <p:spPr bwMode="auto">
              <a:xfrm>
                <a:off x="10787" y="1824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77" name="Freeform 849"/>
              <p:cNvSpPr>
                <a:spLocks noChangeAspect="1"/>
              </p:cNvSpPr>
              <p:nvPr/>
            </p:nvSpPr>
            <p:spPr bwMode="auto">
              <a:xfrm>
                <a:off x="10794" y="1824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78" name="Freeform 850"/>
              <p:cNvSpPr>
                <a:spLocks noChangeAspect="1"/>
              </p:cNvSpPr>
              <p:nvPr/>
            </p:nvSpPr>
            <p:spPr bwMode="auto">
              <a:xfrm>
                <a:off x="10813" y="1824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79" name="Freeform 851"/>
              <p:cNvSpPr>
                <a:spLocks noChangeAspect="1"/>
              </p:cNvSpPr>
              <p:nvPr/>
            </p:nvSpPr>
            <p:spPr bwMode="auto">
              <a:xfrm>
                <a:off x="10820" y="1824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80" name="Freeform 852"/>
              <p:cNvSpPr>
                <a:spLocks noChangeAspect="1"/>
              </p:cNvSpPr>
              <p:nvPr/>
            </p:nvSpPr>
            <p:spPr bwMode="auto">
              <a:xfrm>
                <a:off x="10839" y="1824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81" name="Freeform 853"/>
              <p:cNvSpPr>
                <a:spLocks noChangeAspect="1"/>
              </p:cNvSpPr>
              <p:nvPr/>
            </p:nvSpPr>
            <p:spPr bwMode="auto">
              <a:xfrm>
                <a:off x="10846" y="18247"/>
                <a:ext cx="15" cy="2"/>
              </a:xfrm>
              <a:custGeom>
                <a:avLst/>
                <a:gdLst>
                  <a:gd name="T0" fmla="*/ 2 w 15"/>
                  <a:gd name="T1" fmla="*/ 0 h 2"/>
                  <a:gd name="T2" fmla="*/ 0 w 15"/>
                  <a:gd name="T3" fmla="*/ 0 h 2"/>
                  <a:gd name="T4" fmla="*/ 2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2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82" name="Freeform 854"/>
              <p:cNvSpPr>
                <a:spLocks noChangeAspect="1"/>
              </p:cNvSpPr>
              <p:nvPr/>
            </p:nvSpPr>
            <p:spPr bwMode="auto">
              <a:xfrm>
                <a:off x="10865" y="1824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83" name="Freeform 855"/>
              <p:cNvSpPr>
                <a:spLocks noChangeAspect="1"/>
              </p:cNvSpPr>
              <p:nvPr/>
            </p:nvSpPr>
            <p:spPr bwMode="auto">
              <a:xfrm>
                <a:off x="10872" y="18247"/>
                <a:ext cx="15" cy="2"/>
              </a:xfrm>
              <a:custGeom>
                <a:avLst/>
                <a:gdLst>
                  <a:gd name="T0" fmla="*/ 2 w 15"/>
                  <a:gd name="T1" fmla="*/ 0 h 2"/>
                  <a:gd name="T2" fmla="*/ 0 w 15"/>
                  <a:gd name="T3" fmla="*/ 0 h 2"/>
                  <a:gd name="T4" fmla="*/ 2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2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84" name="Freeform 856"/>
              <p:cNvSpPr>
                <a:spLocks noChangeAspect="1"/>
              </p:cNvSpPr>
              <p:nvPr/>
            </p:nvSpPr>
            <p:spPr bwMode="auto">
              <a:xfrm>
                <a:off x="10891" y="1824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85" name="Freeform 857"/>
              <p:cNvSpPr>
                <a:spLocks noChangeAspect="1"/>
              </p:cNvSpPr>
              <p:nvPr/>
            </p:nvSpPr>
            <p:spPr bwMode="auto">
              <a:xfrm>
                <a:off x="10898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86" name="Freeform 858"/>
              <p:cNvSpPr>
                <a:spLocks noChangeAspect="1"/>
              </p:cNvSpPr>
              <p:nvPr/>
            </p:nvSpPr>
            <p:spPr bwMode="auto">
              <a:xfrm>
                <a:off x="10917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87" name="Freeform 859"/>
              <p:cNvSpPr>
                <a:spLocks noChangeAspect="1"/>
              </p:cNvSpPr>
              <p:nvPr/>
            </p:nvSpPr>
            <p:spPr bwMode="auto">
              <a:xfrm>
                <a:off x="10924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88" name="Freeform 860"/>
              <p:cNvSpPr>
                <a:spLocks noChangeAspect="1"/>
              </p:cNvSpPr>
              <p:nvPr/>
            </p:nvSpPr>
            <p:spPr bwMode="auto">
              <a:xfrm>
                <a:off x="10943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89" name="Freeform 861"/>
              <p:cNvSpPr>
                <a:spLocks noChangeAspect="1"/>
              </p:cNvSpPr>
              <p:nvPr/>
            </p:nvSpPr>
            <p:spPr bwMode="auto">
              <a:xfrm>
                <a:off x="10950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90" name="Freeform 862"/>
              <p:cNvSpPr>
                <a:spLocks noChangeAspect="1"/>
              </p:cNvSpPr>
              <p:nvPr/>
            </p:nvSpPr>
            <p:spPr bwMode="auto">
              <a:xfrm>
                <a:off x="10969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91" name="Freeform 863"/>
              <p:cNvSpPr>
                <a:spLocks noChangeAspect="1"/>
              </p:cNvSpPr>
              <p:nvPr/>
            </p:nvSpPr>
            <p:spPr bwMode="auto">
              <a:xfrm>
                <a:off x="10976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92" name="Freeform 864"/>
              <p:cNvSpPr>
                <a:spLocks noChangeAspect="1"/>
              </p:cNvSpPr>
              <p:nvPr/>
            </p:nvSpPr>
            <p:spPr bwMode="auto">
              <a:xfrm>
                <a:off x="10995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93" name="Freeform 865"/>
              <p:cNvSpPr>
                <a:spLocks noChangeAspect="1"/>
              </p:cNvSpPr>
              <p:nvPr/>
            </p:nvSpPr>
            <p:spPr bwMode="auto">
              <a:xfrm>
                <a:off x="11002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94" name="Freeform 866"/>
              <p:cNvSpPr>
                <a:spLocks noChangeAspect="1"/>
              </p:cNvSpPr>
              <p:nvPr/>
            </p:nvSpPr>
            <p:spPr bwMode="auto">
              <a:xfrm>
                <a:off x="11021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95" name="Freeform 867"/>
              <p:cNvSpPr>
                <a:spLocks noChangeAspect="1"/>
              </p:cNvSpPr>
              <p:nvPr/>
            </p:nvSpPr>
            <p:spPr bwMode="auto">
              <a:xfrm>
                <a:off x="11028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96" name="Freeform 868"/>
              <p:cNvSpPr>
                <a:spLocks noChangeAspect="1"/>
              </p:cNvSpPr>
              <p:nvPr/>
            </p:nvSpPr>
            <p:spPr bwMode="auto">
              <a:xfrm>
                <a:off x="11047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97" name="Freeform 869"/>
              <p:cNvSpPr>
                <a:spLocks noChangeAspect="1"/>
              </p:cNvSpPr>
              <p:nvPr/>
            </p:nvSpPr>
            <p:spPr bwMode="auto">
              <a:xfrm>
                <a:off x="11054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98" name="Freeform 870"/>
              <p:cNvSpPr>
                <a:spLocks noChangeAspect="1"/>
              </p:cNvSpPr>
              <p:nvPr/>
            </p:nvSpPr>
            <p:spPr bwMode="auto">
              <a:xfrm>
                <a:off x="11073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399" name="Freeform 871"/>
              <p:cNvSpPr>
                <a:spLocks noChangeAspect="1"/>
              </p:cNvSpPr>
              <p:nvPr/>
            </p:nvSpPr>
            <p:spPr bwMode="auto">
              <a:xfrm>
                <a:off x="11080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400" name="Freeform 872"/>
              <p:cNvSpPr>
                <a:spLocks noChangeAspect="1"/>
              </p:cNvSpPr>
              <p:nvPr/>
            </p:nvSpPr>
            <p:spPr bwMode="auto">
              <a:xfrm>
                <a:off x="11099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401" name="Freeform 873"/>
              <p:cNvSpPr>
                <a:spLocks noChangeAspect="1"/>
              </p:cNvSpPr>
              <p:nvPr/>
            </p:nvSpPr>
            <p:spPr bwMode="auto">
              <a:xfrm>
                <a:off x="11106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402" name="Freeform 874"/>
              <p:cNvSpPr>
                <a:spLocks noChangeAspect="1"/>
              </p:cNvSpPr>
              <p:nvPr/>
            </p:nvSpPr>
            <p:spPr bwMode="auto">
              <a:xfrm>
                <a:off x="11126" y="1824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403" name="Freeform 875"/>
              <p:cNvSpPr>
                <a:spLocks noChangeAspect="1"/>
              </p:cNvSpPr>
              <p:nvPr/>
            </p:nvSpPr>
            <p:spPr bwMode="auto">
              <a:xfrm>
                <a:off x="11132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404" name="Freeform 876"/>
              <p:cNvSpPr>
                <a:spLocks noChangeAspect="1"/>
              </p:cNvSpPr>
              <p:nvPr/>
            </p:nvSpPr>
            <p:spPr bwMode="auto">
              <a:xfrm>
                <a:off x="11152" y="1824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405" name="Freeform 877"/>
              <p:cNvSpPr>
                <a:spLocks noChangeAspect="1"/>
              </p:cNvSpPr>
              <p:nvPr/>
            </p:nvSpPr>
            <p:spPr bwMode="auto">
              <a:xfrm>
                <a:off x="11159" y="1824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406" name="Freeform 878"/>
              <p:cNvSpPr>
                <a:spLocks noChangeAspect="1"/>
              </p:cNvSpPr>
              <p:nvPr/>
            </p:nvSpPr>
            <p:spPr bwMode="auto">
              <a:xfrm>
                <a:off x="11178" y="1824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407" name="Freeform 879"/>
              <p:cNvSpPr>
                <a:spLocks noChangeAspect="1"/>
              </p:cNvSpPr>
              <p:nvPr/>
            </p:nvSpPr>
            <p:spPr bwMode="auto">
              <a:xfrm>
                <a:off x="11185" y="1824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408" name="Freeform 880"/>
              <p:cNvSpPr>
                <a:spLocks noChangeAspect="1"/>
              </p:cNvSpPr>
              <p:nvPr/>
            </p:nvSpPr>
            <p:spPr bwMode="auto">
              <a:xfrm>
                <a:off x="11204" y="1824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409" name="Freeform 881"/>
              <p:cNvSpPr>
                <a:spLocks noChangeAspect="1"/>
              </p:cNvSpPr>
              <p:nvPr/>
            </p:nvSpPr>
            <p:spPr bwMode="auto">
              <a:xfrm>
                <a:off x="11211" y="1824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410" name="Freeform 882"/>
              <p:cNvSpPr>
                <a:spLocks noChangeAspect="1"/>
              </p:cNvSpPr>
              <p:nvPr/>
            </p:nvSpPr>
            <p:spPr bwMode="auto">
              <a:xfrm>
                <a:off x="11230" y="1824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411" name="Freeform 883"/>
              <p:cNvSpPr>
                <a:spLocks noChangeAspect="1"/>
              </p:cNvSpPr>
              <p:nvPr/>
            </p:nvSpPr>
            <p:spPr bwMode="auto">
              <a:xfrm>
                <a:off x="11237" y="1824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412" name="Freeform 884"/>
              <p:cNvSpPr>
                <a:spLocks noChangeAspect="1"/>
              </p:cNvSpPr>
              <p:nvPr/>
            </p:nvSpPr>
            <p:spPr bwMode="auto">
              <a:xfrm>
                <a:off x="11256" y="1824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413" name="Freeform 885"/>
              <p:cNvSpPr>
                <a:spLocks noChangeAspect="1"/>
              </p:cNvSpPr>
              <p:nvPr/>
            </p:nvSpPr>
            <p:spPr bwMode="auto">
              <a:xfrm>
                <a:off x="11263" y="18247"/>
                <a:ext cx="15" cy="2"/>
              </a:xfrm>
              <a:custGeom>
                <a:avLst/>
                <a:gdLst>
                  <a:gd name="T0" fmla="*/ 2 w 15"/>
                  <a:gd name="T1" fmla="*/ 0 h 2"/>
                  <a:gd name="T2" fmla="*/ 0 w 15"/>
                  <a:gd name="T3" fmla="*/ 0 h 2"/>
                  <a:gd name="T4" fmla="*/ 2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2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414" name="Freeform 886"/>
              <p:cNvSpPr>
                <a:spLocks noChangeAspect="1"/>
              </p:cNvSpPr>
              <p:nvPr/>
            </p:nvSpPr>
            <p:spPr bwMode="auto">
              <a:xfrm>
                <a:off x="11282" y="1824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415" name="Freeform 887"/>
              <p:cNvSpPr>
                <a:spLocks noChangeAspect="1"/>
              </p:cNvSpPr>
              <p:nvPr/>
            </p:nvSpPr>
            <p:spPr bwMode="auto">
              <a:xfrm>
                <a:off x="11289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416" name="Freeform 888"/>
              <p:cNvSpPr>
                <a:spLocks noChangeAspect="1"/>
              </p:cNvSpPr>
              <p:nvPr/>
            </p:nvSpPr>
            <p:spPr bwMode="auto">
              <a:xfrm>
                <a:off x="11308" y="1824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417" name="Freeform 889"/>
              <p:cNvSpPr>
                <a:spLocks noChangeAspect="1"/>
              </p:cNvSpPr>
              <p:nvPr/>
            </p:nvSpPr>
            <p:spPr bwMode="auto">
              <a:xfrm>
                <a:off x="11315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418" name="Freeform 890"/>
              <p:cNvSpPr>
                <a:spLocks noChangeAspect="1"/>
              </p:cNvSpPr>
              <p:nvPr/>
            </p:nvSpPr>
            <p:spPr bwMode="auto">
              <a:xfrm>
                <a:off x="11334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419" name="Freeform 891"/>
              <p:cNvSpPr>
                <a:spLocks noChangeAspect="1"/>
              </p:cNvSpPr>
              <p:nvPr/>
            </p:nvSpPr>
            <p:spPr bwMode="auto">
              <a:xfrm>
                <a:off x="11341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420" name="Freeform 892"/>
              <p:cNvSpPr>
                <a:spLocks noChangeAspect="1"/>
              </p:cNvSpPr>
              <p:nvPr/>
            </p:nvSpPr>
            <p:spPr bwMode="auto">
              <a:xfrm>
                <a:off x="11360" y="1824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421" name="Freeform 893"/>
              <p:cNvSpPr>
                <a:spLocks noChangeAspect="1"/>
              </p:cNvSpPr>
              <p:nvPr/>
            </p:nvSpPr>
            <p:spPr bwMode="auto">
              <a:xfrm>
                <a:off x="11367" y="1824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</p:grpSp>
        <p:grpSp>
          <p:nvGrpSpPr>
            <p:cNvPr id="23422" name="Group 894"/>
            <p:cNvGrpSpPr>
              <a:grpSpLocks noChangeAspect="1"/>
            </p:cNvGrpSpPr>
            <p:nvPr/>
          </p:nvGrpSpPr>
          <p:grpSpPr bwMode="auto">
            <a:xfrm>
              <a:off x="1053" y="2278"/>
              <a:ext cx="1152" cy="18"/>
              <a:chOff x="7268" y="18223"/>
              <a:chExt cx="3109" cy="50"/>
            </a:xfrm>
          </p:grpSpPr>
          <p:grpSp>
            <p:nvGrpSpPr>
              <p:cNvPr id="23423" name="Group 895"/>
              <p:cNvGrpSpPr>
                <a:grpSpLocks noChangeAspect="1"/>
              </p:cNvGrpSpPr>
              <p:nvPr/>
            </p:nvGrpSpPr>
            <p:grpSpPr bwMode="auto">
              <a:xfrm>
                <a:off x="7268" y="18223"/>
                <a:ext cx="3109" cy="50"/>
                <a:chOff x="7268" y="18223"/>
                <a:chExt cx="3109" cy="50"/>
              </a:xfrm>
            </p:grpSpPr>
            <p:sp>
              <p:nvSpPr>
                <p:cNvPr id="23424" name="Rectangle 896"/>
                <p:cNvSpPr>
                  <a:spLocks noChangeAspect="1" noChangeArrowheads="1"/>
                </p:cNvSpPr>
                <p:nvPr/>
              </p:nvSpPr>
              <p:spPr bwMode="auto">
                <a:xfrm>
                  <a:off x="7268" y="18223"/>
                  <a:ext cx="3107" cy="48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425" name="Rectangle 897"/>
                <p:cNvSpPr>
                  <a:spLocks noChangeAspect="1" noChangeArrowheads="1"/>
                </p:cNvSpPr>
                <p:nvPr/>
              </p:nvSpPr>
              <p:spPr bwMode="auto">
                <a:xfrm>
                  <a:off x="7268" y="18223"/>
                  <a:ext cx="3107" cy="48"/>
                </a:xfrm>
                <a:prstGeom prst="rect">
                  <a:avLst/>
                </a:prstGeom>
                <a:solidFill>
                  <a:srgbClr val="FFCC00"/>
                </a:solidFill>
                <a:ln w="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426" name="Rectangle 898"/>
                <p:cNvSpPr>
                  <a:spLocks noChangeAspect="1" noChangeArrowheads="1"/>
                </p:cNvSpPr>
                <p:nvPr/>
              </p:nvSpPr>
              <p:spPr bwMode="auto">
                <a:xfrm>
                  <a:off x="7268" y="18223"/>
                  <a:ext cx="3109" cy="50"/>
                </a:xfrm>
                <a:prstGeom prst="rect">
                  <a:avLst/>
                </a:prstGeom>
                <a:blipFill dpi="0" rotWithShape="0">
                  <a:blip r:embed="rId9"/>
                  <a:srcRect/>
                  <a:tile tx="0" ty="0" sx="100000" sy="100000" flip="none" algn="tl"/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427" name="Rectangle 899"/>
                <p:cNvSpPr>
                  <a:spLocks noChangeAspect="1" noChangeArrowheads="1"/>
                </p:cNvSpPr>
                <p:nvPr/>
              </p:nvSpPr>
              <p:spPr bwMode="auto">
                <a:xfrm>
                  <a:off x="7268" y="18223"/>
                  <a:ext cx="3107" cy="48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</p:grpSp>
          <p:sp>
            <p:nvSpPr>
              <p:cNvPr id="23428" name="Rectangle 900"/>
              <p:cNvSpPr>
                <a:spLocks noChangeAspect="1" noChangeArrowheads="1"/>
              </p:cNvSpPr>
              <p:nvPr/>
            </p:nvSpPr>
            <p:spPr bwMode="auto">
              <a:xfrm>
                <a:off x="7268" y="18223"/>
                <a:ext cx="3109" cy="50"/>
              </a:xfrm>
              <a:prstGeom prst="rect">
                <a:avLst/>
              </a:prstGeom>
              <a:noFill/>
              <a:ln w="11113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</p:grpSp>
        <p:grpSp>
          <p:nvGrpSpPr>
            <p:cNvPr id="23429" name="Group 901"/>
            <p:cNvGrpSpPr>
              <a:grpSpLocks noChangeAspect="1"/>
            </p:cNvGrpSpPr>
            <p:nvPr/>
          </p:nvGrpSpPr>
          <p:grpSpPr bwMode="auto">
            <a:xfrm>
              <a:off x="941" y="2271"/>
              <a:ext cx="114" cy="32"/>
              <a:chOff x="6966" y="18204"/>
              <a:chExt cx="307" cy="87"/>
            </a:xfrm>
          </p:grpSpPr>
          <p:grpSp>
            <p:nvGrpSpPr>
              <p:cNvPr id="23430" name="Group 902"/>
              <p:cNvGrpSpPr>
                <a:grpSpLocks noChangeAspect="1"/>
              </p:cNvGrpSpPr>
              <p:nvPr/>
            </p:nvGrpSpPr>
            <p:grpSpPr bwMode="auto">
              <a:xfrm>
                <a:off x="6966" y="18204"/>
                <a:ext cx="307" cy="87"/>
                <a:chOff x="6966" y="18204"/>
                <a:chExt cx="307" cy="87"/>
              </a:xfrm>
            </p:grpSpPr>
            <p:sp>
              <p:nvSpPr>
                <p:cNvPr id="23431" name="Rectangle 903"/>
                <p:cNvSpPr>
                  <a:spLocks noChangeAspect="1" noChangeArrowheads="1"/>
                </p:cNvSpPr>
                <p:nvPr/>
              </p:nvSpPr>
              <p:spPr bwMode="auto">
                <a:xfrm>
                  <a:off x="6966" y="18204"/>
                  <a:ext cx="305" cy="85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432" name="Rectangle 904"/>
                <p:cNvSpPr>
                  <a:spLocks noChangeAspect="1" noChangeArrowheads="1"/>
                </p:cNvSpPr>
                <p:nvPr/>
              </p:nvSpPr>
              <p:spPr bwMode="auto">
                <a:xfrm>
                  <a:off x="6966" y="18204"/>
                  <a:ext cx="305" cy="85"/>
                </a:xfrm>
                <a:prstGeom prst="rect">
                  <a:avLst/>
                </a:prstGeom>
                <a:solidFill>
                  <a:srgbClr val="FFCC00"/>
                </a:solidFill>
                <a:ln w="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433" name="Rectangle 905"/>
                <p:cNvSpPr>
                  <a:spLocks noChangeAspect="1" noChangeArrowheads="1"/>
                </p:cNvSpPr>
                <p:nvPr/>
              </p:nvSpPr>
              <p:spPr bwMode="auto">
                <a:xfrm>
                  <a:off x="6966" y="18204"/>
                  <a:ext cx="307" cy="87"/>
                </a:xfrm>
                <a:prstGeom prst="rect">
                  <a:avLst/>
                </a:prstGeom>
                <a:blipFill dpi="0" rotWithShape="0">
                  <a:blip r:embed="rId9"/>
                  <a:srcRect/>
                  <a:tile tx="0" ty="0" sx="100000" sy="100000" flip="none" algn="tl"/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434" name="Rectangle 906"/>
                <p:cNvSpPr>
                  <a:spLocks noChangeAspect="1" noChangeArrowheads="1"/>
                </p:cNvSpPr>
                <p:nvPr/>
              </p:nvSpPr>
              <p:spPr bwMode="auto">
                <a:xfrm>
                  <a:off x="6966" y="18204"/>
                  <a:ext cx="305" cy="85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</p:grpSp>
          <p:sp>
            <p:nvSpPr>
              <p:cNvPr id="23435" name="Rectangle 907"/>
              <p:cNvSpPr>
                <a:spLocks noChangeAspect="1" noChangeArrowheads="1"/>
              </p:cNvSpPr>
              <p:nvPr/>
            </p:nvSpPr>
            <p:spPr bwMode="auto">
              <a:xfrm>
                <a:off x="6966" y="18204"/>
                <a:ext cx="307" cy="87"/>
              </a:xfrm>
              <a:prstGeom prst="rect">
                <a:avLst/>
              </a:prstGeom>
              <a:noFill/>
              <a:ln w="11113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</p:grpSp>
        <p:grpSp>
          <p:nvGrpSpPr>
            <p:cNvPr id="23436" name="Group 908"/>
            <p:cNvGrpSpPr>
              <a:grpSpLocks noChangeAspect="1"/>
            </p:cNvGrpSpPr>
            <p:nvPr/>
          </p:nvGrpSpPr>
          <p:grpSpPr bwMode="auto">
            <a:xfrm>
              <a:off x="856" y="2261"/>
              <a:ext cx="85" cy="52"/>
              <a:chOff x="6735" y="18178"/>
              <a:chExt cx="232" cy="139"/>
            </a:xfrm>
          </p:grpSpPr>
          <p:grpSp>
            <p:nvGrpSpPr>
              <p:cNvPr id="23437" name="Group 909"/>
              <p:cNvGrpSpPr>
                <a:grpSpLocks noChangeAspect="1"/>
              </p:cNvGrpSpPr>
              <p:nvPr/>
            </p:nvGrpSpPr>
            <p:grpSpPr bwMode="auto">
              <a:xfrm>
                <a:off x="6735" y="18178"/>
                <a:ext cx="232" cy="139"/>
                <a:chOff x="6735" y="18178"/>
                <a:chExt cx="232" cy="139"/>
              </a:xfrm>
            </p:grpSpPr>
            <p:sp>
              <p:nvSpPr>
                <p:cNvPr id="23438" name="Rectangle 910"/>
                <p:cNvSpPr>
                  <a:spLocks noChangeAspect="1" noChangeArrowheads="1"/>
                </p:cNvSpPr>
                <p:nvPr/>
              </p:nvSpPr>
              <p:spPr bwMode="auto">
                <a:xfrm>
                  <a:off x="6735" y="18178"/>
                  <a:ext cx="231" cy="137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439" name="Rectangle 911"/>
                <p:cNvSpPr>
                  <a:spLocks noChangeAspect="1" noChangeArrowheads="1"/>
                </p:cNvSpPr>
                <p:nvPr/>
              </p:nvSpPr>
              <p:spPr bwMode="auto">
                <a:xfrm>
                  <a:off x="6735" y="18178"/>
                  <a:ext cx="231" cy="137"/>
                </a:xfrm>
                <a:prstGeom prst="rect">
                  <a:avLst/>
                </a:prstGeom>
                <a:solidFill>
                  <a:srgbClr val="FFCC00"/>
                </a:solidFill>
                <a:ln w="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440" name="Rectangle 912"/>
                <p:cNvSpPr>
                  <a:spLocks noChangeAspect="1" noChangeArrowheads="1"/>
                </p:cNvSpPr>
                <p:nvPr/>
              </p:nvSpPr>
              <p:spPr bwMode="auto">
                <a:xfrm>
                  <a:off x="6735" y="18178"/>
                  <a:ext cx="232" cy="139"/>
                </a:xfrm>
                <a:prstGeom prst="rect">
                  <a:avLst/>
                </a:prstGeom>
                <a:blipFill dpi="0" rotWithShape="0">
                  <a:blip r:embed="rId9"/>
                  <a:srcRect/>
                  <a:tile tx="0" ty="0" sx="100000" sy="100000" flip="none" algn="tl"/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441" name="Rectangle 913"/>
                <p:cNvSpPr>
                  <a:spLocks noChangeAspect="1" noChangeArrowheads="1"/>
                </p:cNvSpPr>
                <p:nvPr/>
              </p:nvSpPr>
              <p:spPr bwMode="auto">
                <a:xfrm>
                  <a:off x="6735" y="18178"/>
                  <a:ext cx="231" cy="137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</p:grpSp>
          <p:sp>
            <p:nvSpPr>
              <p:cNvPr id="23442" name="Rectangle 914"/>
              <p:cNvSpPr>
                <a:spLocks noChangeAspect="1" noChangeArrowheads="1"/>
              </p:cNvSpPr>
              <p:nvPr/>
            </p:nvSpPr>
            <p:spPr bwMode="auto">
              <a:xfrm>
                <a:off x="6735" y="18178"/>
                <a:ext cx="232" cy="139"/>
              </a:xfrm>
              <a:prstGeom prst="rect">
                <a:avLst/>
              </a:prstGeom>
              <a:noFill/>
              <a:ln w="11113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</p:grpSp>
        <p:grpSp>
          <p:nvGrpSpPr>
            <p:cNvPr id="23443" name="Group 915"/>
            <p:cNvGrpSpPr>
              <a:grpSpLocks noChangeAspect="1"/>
            </p:cNvGrpSpPr>
            <p:nvPr/>
          </p:nvGrpSpPr>
          <p:grpSpPr bwMode="auto">
            <a:xfrm>
              <a:off x="748" y="2255"/>
              <a:ext cx="108" cy="63"/>
              <a:chOff x="6444" y="18162"/>
              <a:chExt cx="292" cy="170"/>
            </a:xfrm>
          </p:grpSpPr>
          <p:grpSp>
            <p:nvGrpSpPr>
              <p:cNvPr id="23444" name="Group 916"/>
              <p:cNvGrpSpPr>
                <a:grpSpLocks noChangeAspect="1"/>
              </p:cNvGrpSpPr>
              <p:nvPr/>
            </p:nvGrpSpPr>
            <p:grpSpPr bwMode="auto">
              <a:xfrm>
                <a:off x="6444" y="18162"/>
                <a:ext cx="292" cy="170"/>
                <a:chOff x="6444" y="18162"/>
                <a:chExt cx="292" cy="170"/>
              </a:xfrm>
            </p:grpSpPr>
            <p:sp>
              <p:nvSpPr>
                <p:cNvPr id="23445" name="Rectangle 917"/>
                <p:cNvSpPr>
                  <a:spLocks noChangeAspect="1" noChangeArrowheads="1"/>
                </p:cNvSpPr>
                <p:nvPr/>
              </p:nvSpPr>
              <p:spPr bwMode="auto">
                <a:xfrm>
                  <a:off x="6444" y="18162"/>
                  <a:ext cx="291" cy="168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446" name="Rectangle 918"/>
                <p:cNvSpPr>
                  <a:spLocks noChangeAspect="1" noChangeArrowheads="1"/>
                </p:cNvSpPr>
                <p:nvPr/>
              </p:nvSpPr>
              <p:spPr bwMode="auto">
                <a:xfrm>
                  <a:off x="6444" y="18162"/>
                  <a:ext cx="291" cy="168"/>
                </a:xfrm>
                <a:prstGeom prst="rect">
                  <a:avLst/>
                </a:prstGeom>
                <a:solidFill>
                  <a:srgbClr val="FFCC00"/>
                </a:solidFill>
                <a:ln w="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447" name="Rectangle 919"/>
                <p:cNvSpPr>
                  <a:spLocks noChangeAspect="1" noChangeArrowheads="1"/>
                </p:cNvSpPr>
                <p:nvPr/>
              </p:nvSpPr>
              <p:spPr bwMode="auto">
                <a:xfrm>
                  <a:off x="6444" y="18162"/>
                  <a:ext cx="292" cy="170"/>
                </a:xfrm>
                <a:prstGeom prst="rect">
                  <a:avLst/>
                </a:prstGeom>
                <a:blipFill dpi="0" rotWithShape="0">
                  <a:blip r:embed="rId9"/>
                  <a:srcRect/>
                  <a:tile tx="0" ty="0" sx="100000" sy="100000" flip="none" algn="tl"/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448" name="Rectangle 920"/>
                <p:cNvSpPr>
                  <a:spLocks noChangeAspect="1" noChangeArrowheads="1"/>
                </p:cNvSpPr>
                <p:nvPr/>
              </p:nvSpPr>
              <p:spPr bwMode="auto">
                <a:xfrm>
                  <a:off x="6444" y="18162"/>
                  <a:ext cx="291" cy="168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</p:grpSp>
          <p:sp>
            <p:nvSpPr>
              <p:cNvPr id="23449" name="Rectangle 921"/>
              <p:cNvSpPr>
                <a:spLocks noChangeAspect="1" noChangeArrowheads="1"/>
              </p:cNvSpPr>
              <p:nvPr/>
            </p:nvSpPr>
            <p:spPr bwMode="auto">
              <a:xfrm>
                <a:off x="6444" y="18162"/>
                <a:ext cx="292" cy="170"/>
              </a:xfrm>
              <a:prstGeom prst="rect">
                <a:avLst/>
              </a:prstGeom>
              <a:noFill/>
              <a:ln w="11113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</p:grpSp>
        <p:grpSp>
          <p:nvGrpSpPr>
            <p:cNvPr id="23450" name="Group 922"/>
            <p:cNvGrpSpPr>
              <a:grpSpLocks noChangeAspect="1"/>
            </p:cNvGrpSpPr>
            <p:nvPr/>
          </p:nvGrpSpPr>
          <p:grpSpPr bwMode="auto">
            <a:xfrm>
              <a:off x="941" y="2271"/>
              <a:ext cx="114" cy="32"/>
              <a:chOff x="6966" y="18204"/>
              <a:chExt cx="307" cy="87"/>
            </a:xfrm>
          </p:grpSpPr>
          <p:grpSp>
            <p:nvGrpSpPr>
              <p:cNvPr id="23451" name="Group 923"/>
              <p:cNvGrpSpPr>
                <a:grpSpLocks noChangeAspect="1"/>
              </p:cNvGrpSpPr>
              <p:nvPr/>
            </p:nvGrpSpPr>
            <p:grpSpPr bwMode="auto">
              <a:xfrm>
                <a:off x="6966" y="18204"/>
                <a:ext cx="307" cy="87"/>
                <a:chOff x="6966" y="18204"/>
                <a:chExt cx="307" cy="87"/>
              </a:xfrm>
            </p:grpSpPr>
            <p:sp>
              <p:nvSpPr>
                <p:cNvPr id="23452" name="Rectangle 924"/>
                <p:cNvSpPr>
                  <a:spLocks noChangeAspect="1" noChangeArrowheads="1"/>
                </p:cNvSpPr>
                <p:nvPr/>
              </p:nvSpPr>
              <p:spPr bwMode="auto">
                <a:xfrm>
                  <a:off x="6966" y="18204"/>
                  <a:ext cx="305" cy="85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453" name="Rectangle 925"/>
                <p:cNvSpPr>
                  <a:spLocks noChangeAspect="1" noChangeArrowheads="1"/>
                </p:cNvSpPr>
                <p:nvPr/>
              </p:nvSpPr>
              <p:spPr bwMode="auto">
                <a:xfrm>
                  <a:off x="6966" y="18204"/>
                  <a:ext cx="305" cy="85"/>
                </a:xfrm>
                <a:prstGeom prst="rect">
                  <a:avLst/>
                </a:prstGeom>
                <a:solidFill>
                  <a:srgbClr val="FFCC00"/>
                </a:solidFill>
                <a:ln w="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454" name="Rectangle 926"/>
                <p:cNvSpPr>
                  <a:spLocks noChangeAspect="1" noChangeArrowheads="1"/>
                </p:cNvSpPr>
                <p:nvPr/>
              </p:nvSpPr>
              <p:spPr bwMode="auto">
                <a:xfrm>
                  <a:off x="6966" y="18204"/>
                  <a:ext cx="307" cy="87"/>
                </a:xfrm>
                <a:prstGeom prst="rect">
                  <a:avLst/>
                </a:prstGeom>
                <a:blipFill dpi="0" rotWithShape="0">
                  <a:blip r:embed="rId9"/>
                  <a:srcRect/>
                  <a:tile tx="0" ty="0" sx="100000" sy="100000" flip="none" algn="tl"/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455" name="Rectangle 927"/>
                <p:cNvSpPr>
                  <a:spLocks noChangeAspect="1" noChangeArrowheads="1"/>
                </p:cNvSpPr>
                <p:nvPr/>
              </p:nvSpPr>
              <p:spPr bwMode="auto">
                <a:xfrm>
                  <a:off x="6966" y="18204"/>
                  <a:ext cx="305" cy="85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</p:grpSp>
          <p:sp>
            <p:nvSpPr>
              <p:cNvPr id="23456" name="Rectangle 928"/>
              <p:cNvSpPr>
                <a:spLocks noChangeAspect="1" noChangeArrowheads="1"/>
              </p:cNvSpPr>
              <p:nvPr/>
            </p:nvSpPr>
            <p:spPr bwMode="auto">
              <a:xfrm>
                <a:off x="6966" y="18204"/>
                <a:ext cx="307" cy="87"/>
              </a:xfrm>
              <a:prstGeom prst="rect">
                <a:avLst/>
              </a:prstGeom>
              <a:noFill/>
              <a:ln w="11113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</p:grpSp>
        <p:grpSp>
          <p:nvGrpSpPr>
            <p:cNvPr id="23457" name="Group 929"/>
            <p:cNvGrpSpPr>
              <a:grpSpLocks noChangeAspect="1"/>
            </p:cNvGrpSpPr>
            <p:nvPr/>
          </p:nvGrpSpPr>
          <p:grpSpPr bwMode="auto">
            <a:xfrm>
              <a:off x="856" y="2261"/>
              <a:ext cx="85" cy="52"/>
              <a:chOff x="6735" y="18178"/>
              <a:chExt cx="232" cy="139"/>
            </a:xfrm>
          </p:grpSpPr>
          <p:grpSp>
            <p:nvGrpSpPr>
              <p:cNvPr id="23458" name="Group 930"/>
              <p:cNvGrpSpPr>
                <a:grpSpLocks noChangeAspect="1"/>
              </p:cNvGrpSpPr>
              <p:nvPr/>
            </p:nvGrpSpPr>
            <p:grpSpPr bwMode="auto">
              <a:xfrm>
                <a:off x="6735" y="18178"/>
                <a:ext cx="232" cy="139"/>
                <a:chOff x="6735" y="18178"/>
                <a:chExt cx="232" cy="139"/>
              </a:xfrm>
            </p:grpSpPr>
            <p:sp>
              <p:nvSpPr>
                <p:cNvPr id="23459" name="Rectangle 931"/>
                <p:cNvSpPr>
                  <a:spLocks noChangeAspect="1" noChangeArrowheads="1"/>
                </p:cNvSpPr>
                <p:nvPr/>
              </p:nvSpPr>
              <p:spPr bwMode="auto">
                <a:xfrm>
                  <a:off x="6735" y="18178"/>
                  <a:ext cx="231" cy="137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460" name="Rectangle 932"/>
                <p:cNvSpPr>
                  <a:spLocks noChangeAspect="1" noChangeArrowheads="1"/>
                </p:cNvSpPr>
                <p:nvPr/>
              </p:nvSpPr>
              <p:spPr bwMode="auto">
                <a:xfrm>
                  <a:off x="6735" y="18178"/>
                  <a:ext cx="231" cy="137"/>
                </a:xfrm>
                <a:prstGeom prst="rect">
                  <a:avLst/>
                </a:prstGeom>
                <a:solidFill>
                  <a:srgbClr val="FFCC00"/>
                </a:solidFill>
                <a:ln w="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461" name="Rectangle 933"/>
                <p:cNvSpPr>
                  <a:spLocks noChangeAspect="1" noChangeArrowheads="1"/>
                </p:cNvSpPr>
                <p:nvPr/>
              </p:nvSpPr>
              <p:spPr bwMode="auto">
                <a:xfrm>
                  <a:off x="6735" y="18178"/>
                  <a:ext cx="232" cy="139"/>
                </a:xfrm>
                <a:prstGeom prst="rect">
                  <a:avLst/>
                </a:prstGeom>
                <a:blipFill dpi="0" rotWithShape="0">
                  <a:blip r:embed="rId9"/>
                  <a:srcRect/>
                  <a:tile tx="0" ty="0" sx="100000" sy="100000" flip="none" algn="tl"/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462" name="Rectangle 934"/>
                <p:cNvSpPr>
                  <a:spLocks noChangeAspect="1" noChangeArrowheads="1"/>
                </p:cNvSpPr>
                <p:nvPr/>
              </p:nvSpPr>
              <p:spPr bwMode="auto">
                <a:xfrm>
                  <a:off x="6735" y="18178"/>
                  <a:ext cx="231" cy="137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</p:grpSp>
          <p:sp>
            <p:nvSpPr>
              <p:cNvPr id="23463" name="Rectangle 935"/>
              <p:cNvSpPr>
                <a:spLocks noChangeAspect="1" noChangeArrowheads="1"/>
              </p:cNvSpPr>
              <p:nvPr/>
            </p:nvSpPr>
            <p:spPr bwMode="auto">
              <a:xfrm>
                <a:off x="6735" y="18178"/>
                <a:ext cx="232" cy="139"/>
              </a:xfrm>
              <a:prstGeom prst="rect">
                <a:avLst/>
              </a:prstGeom>
              <a:noFill/>
              <a:ln w="11113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</p:grpSp>
        <p:grpSp>
          <p:nvGrpSpPr>
            <p:cNvPr id="23464" name="Group 936"/>
            <p:cNvGrpSpPr>
              <a:grpSpLocks noChangeAspect="1"/>
            </p:cNvGrpSpPr>
            <p:nvPr/>
          </p:nvGrpSpPr>
          <p:grpSpPr bwMode="auto">
            <a:xfrm>
              <a:off x="748" y="2255"/>
              <a:ext cx="108" cy="63"/>
              <a:chOff x="6444" y="18162"/>
              <a:chExt cx="292" cy="170"/>
            </a:xfrm>
          </p:grpSpPr>
          <p:grpSp>
            <p:nvGrpSpPr>
              <p:cNvPr id="23465" name="Group 937"/>
              <p:cNvGrpSpPr>
                <a:grpSpLocks noChangeAspect="1"/>
              </p:cNvGrpSpPr>
              <p:nvPr/>
            </p:nvGrpSpPr>
            <p:grpSpPr bwMode="auto">
              <a:xfrm>
                <a:off x="6444" y="18162"/>
                <a:ext cx="292" cy="170"/>
                <a:chOff x="6444" y="18162"/>
                <a:chExt cx="292" cy="170"/>
              </a:xfrm>
            </p:grpSpPr>
            <p:sp>
              <p:nvSpPr>
                <p:cNvPr id="23466" name="Rectangle 938"/>
                <p:cNvSpPr>
                  <a:spLocks noChangeAspect="1" noChangeArrowheads="1"/>
                </p:cNvSpPr>
                <p:nvPr/>
              </p:nvSpPr>
              <p:spPr bwMode="auto">
                <a:xfrm>
                  <a:off x="6444" y="18162"/>
                  <a:ext cx="291" cy="168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467" name="Rectangle 939"/>
                <p:cNvSpPr>
                  <a:spLocks noChangeAspect="1" noChangeArrowheads="1"/>
                </p:cNvSpPr>
                <p:nvPr/>
              </p:nvSpPr>
              <p:spPr bwMode="auto">
                <a:xfrm>
                  <a:off x="6444" y="18162"/>
                  <a:ext cx="291" cy="168"/>
                </a:xfrm>
                <a:prstGeom prst="rect">
                  <a:avLst/>
                </a:prstGeom>
                <a:solidFill>
                  <a:srgbClr val="FFCC00"/>
                </a:solidFill>
                <a:ln w="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468" name="Rectangle 940"/>
                <p:cNvSpPr>
                  <a:spLocks noChangeAspect="1" noChangeArrowheads="1"/>
                </p:cNvSpPr>
                <p:nvPr/>
              </p:nvSpPr>
              <p:spPr bwMode="auto">
                <a:xfrm>
                  <a:off x="6444" y="18162"/>
                  <a:ext cx="292" cy="170"/>
                </a:xfrm>
                <a:prstGeom prst="rect">
                  <a:avLst/>
                </a:prstGeom>
                <a:blipFill dpi="0" rotWithShape="0">
                  <a:blip r:embed="rId9"/>
                  <a:srcRect/>
                  <a:tile tx="0" ty="0" sx="100000" sy="100000" flip="none" algn="tl"/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469" name="Rectangle 941"/>
                <p:cNvSpPr>
                  <a:spLocks noChangeAspect="1" noChangeArrowheads="1"/>
                </p:cNvSpPr>
                <p:nvPr/>
              </p:nvSpPr>
              <p:spPr bwMode="auto">
                <a:xfrm>
                  <a:off x="6444" y="18162"/>
                  <a:ext cx="291" cy="168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</p:grpSp>
          <p:sp>
            <p:nvSpPr>
              <p:cNvPr id="23470" name="Rectangle 942"/>
              <p:cNvSpPr>
                <a:spLocks noChangeAspect="1" noChangeArrowheads="1"/>
              </p:cNvSpPr>
              <p:nvPr/>
            </p:nvSpPr>
            <p:spPr bwMode="auto">
              <a:xfrm>
                <a:off x="6444" y="18162"/>
                <a:ext cx="292" cy="170"/>
              </a:xfrm>
              <a:prstGeom prst="rect">
                <a:avLst/>
              </a:prstGeom>
              <a:noFill/>
              <a:ln w="11113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</p:grpSp>
        <p:grpSp>
          <p:nvGrpSpPr>
            <p:cNvPr id="23471" name="Group 943"/>
            <p:cNvGrpSpPr>
              <a:grpSpLocks noChangeAspect="1"/>
            </p:cNvGrpSpPr>
            <p:nvPr/>
          </p:nvGrpSpPr>
          <p:grpSpPr bwMode="auto">
            <a:xfrm>
              <a:off x="2204" y="2271"/>
              <a:ext cx="116" cy="32"/>
              <a:chOff x="10375" y="18204"/>
              <a:chExt cx="313" cy="87"/>
            </a:xfrm>
          </p:grpSpPr>
          <p:grpSp>
            <p:nvGrpSpPr>
              <p:cNvPr id="23472" name="Group 944"/>
              <p:cNvGrpSpPr>
                <a:grpSpLocks noChangeAspect="1"/>
              </p:cNvGrpSpPr>
              <p:nvPr/>
            </p:nvGrpSpPr>
            <p:grpSpPr bwMode="auto">
              <a:xfrm>
                <a:off x="10375" y="18204"/>
                <a:ext cx="313" cy="87"/>
                <a:chOff x="10375" y="18204"/>
                <a:chExt cx="313" cy="87"/>
              </a:xfrm>
            </p:grpSpPr>
            <p:sp>
              <p:nvSpPr>
                <p:cNvPr id="23473" name="Rectangle 945"/>
                <p:cNvSpPr>
                  <a:spLocks noChangeAspect="1" noChangeArrowheads="1"/>
                </p:cNvSpPr>
                <p:nvPr/>
              </p:nvSpPr>
              <p:spPr bwMode="auto">
                <a:xfrm>
                  <a:off x="10375" y="18204"/>
                  <a:ext cx="311" cy="85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474" name="Rectangle 946"/>
                <p:cNvSpPr>
                  <a:spLocks noChangeAspect="1" noChangeArrowheads="1"/>
                </p:cNvSpPr>
                <p:nvPr/>
              </p:nvSpPr>
              <p:spPr bwMode="auto">
                <a:xfrm>
                  <a:off x="10375" y="18204"/>
                  <a:ext cx="311" cy="85"/>
                </a:xfrm>
                <a:prstGeom prst="rect">
                  <a:avLst/>
                </a:prstGeom>
                <a:solidFill>
                  <a:srgbClr val="FFCC00"/>
                </a:solidFill>
                <a:ln w="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475" name="Rectangle 947"/>
                <p:cNvSpPr>
                  <a:spLocks noChangeAspect="1" noChangeArrowheads="1"/>
                </p:cNvSpPr>
                <p:nvPr/>
              </p:nvSpPr>
              <p:spPr bwMode="auto">
                <a:xfrm>
                  <a:off x="10375" y="18204"/>
                  <a:ext cx="313" cy="87"/>
                </a:xfrm>
                <a:prstGeom prst="rect">
                  <a:avLst/>
                </a:prstGeom>
                <a:blipFill dpi="0" rotWithShape="0">
                  <a:blip r:embed="rId9"/>
                  <a:srcRect/>
                  <a:tile tx="0" ty="0" sx="100000" sy="100000" flip="none" algn="tl"/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476" name="Rectangle 948"/>
                <p:cNvSpPr>
                  <a:spLocks noChangeAspect="1" noChangeArrowheads="1"/>
                </p:cNvSpPr>
                <p:nvPr/>
              </p:nvSpPr>
              <p:spPr bwMode="auto">
                <a:xfrm>
                  <a:off x="10375" y="18204"/>
                  <a:ext cx="311" cy="85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</p:grpSp>
          <p:sp>
            <p:nvSpPr>
              <p:cNvPr id="23477" name="Rectangle 949"/>
              <p:cNvSpPr>
                <a:spLocks noChangeAspect="1" noChangeArrowheads="1"/>
              </p:cNvSpPr>
              <p:nvPr/>
            </p:nvSpPr>
            <p:spPr bwMode="auto">
              <a:xfrm>
                <a:off x="10375" y="18204"/>
                <a:ext cx="313" cy="87"/>
              </a:xfrm>
              <a:prstGeom prst="rect">
                <a:avLst/>
              </a:prstGeom>
              <a:noFill/>
              <a:ln w="11113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</p:grpSp>
        <p:grpSp>
          <p:nvGrpSpPr>
            <p:cNvPr id="23478" name="Group 950"/>
            <p:cNvGrpSpPr>
              <a:grpSpLocks noChangeAspect="1"/>
            </p:cNvGrpSpPr>
            <p:nvPr/>
          </p:nvGrpSpPr>
          <p:grpSpPr bwMode="auto">
            <a:xfrm>
              <a:off x="2319" y="2261"/>
              <a:ext cx="89" cy="52"/>
              <a:chOff x="10686" y="18178"/>
              <a:chExt cx="240" cy="139"/>
            </a:xfrm>
          </p:grpSpPr>
          <p:grpSp>
            <p:nvGrpSpPr>
              <p:cNvPr id="23479" name="Group 951"/>
              <p:cNvGrpSpPr>
                <a:grpSpLocks noChangeAspect="1"/>
              </p:cNvGrpSpPr>
              <p:nvPr/>
            </p:nvGrpSpPr>
            <p:grpSpPr bwMode="auto">
              <a:xfrm>
                <a:off x="10686" y="18178"/>
                <a:ext cx="240" cy="139"/>
                <a:chOff x="10686" y="18178"/>
                <a:chExt cx="240" cy="139"/>
              </a:xfrm>
            </p:grpSpPr>
            <p:sp>
              <p:nvSpPr>
                <p:cNvPr id="23480" name="Rectangle 952"/>
                <p:cNvSpPr>
                  <a:spLocks noChangeAspect="1" noChangeArrowheads="1"/>
                </p:cNvSpPr>
                <p:nvPr/>
              </p:nvSpPr>
              <p:spPr bwMode="auto">
                <a:xfrm>
                  <a:off x="10686" y="18178"/>
                  <a:ext cx="238" cy="137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481" name="Rectangle 953"/>
                <p:cNvSpPr>
                  <a:spLocks noChangeAspect="1" noChangeArrowheads="1"/>
                </p:cNvSpPr>
                <p:nvPr/>
              </p:nvSpPr>
              <p:spPr bwMode="auto">
                <a:xfrm>
                  <a:off x="10686" y="18178"/>
                  <a:ext cx="238" cy="137"/>
                </a:xfrm>
                <a:prstGeom prst="rect">
                  <a:avLst/>
                </a:prstGeom>
                <a:solidFill>
                  <a:srgbClr val="FFCC00"/>
                </a:solidFill>
                <a:ln w="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482" name="Rectangle 954"/>
                <p:cNvSpPr>
                  <a:spLocks noChangeAspect="1" noChangeArrowheads="1"/>
                </p:cNvSpPr>
                <p:nvPr/>
              </p:nvSpPr>
              <p:spPr bwMode="auto">
                <a:xfrm>
                  <a:off x="10686" y="18178"/>
                  <a:ext cx="240" cy="139"/>
                </a:xfrm>
                <a:prstGeom prst="rect">
                  <a:avLst/>
                </a:prstGeom>
                <a:blipFill dpi="0" rotWithShape="0">
                  <a:blip r:embed="rId9"/>
                  <a:srcRect/>
                  <a:tile tx="0" ty="0" sx="100000" sy="100000" flip="none" algn="tl"/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483" name="Rectangle 955"/>
                <p:cNvSpPr>
                  <a:spLocks noChangeAspect="1" noChangeArrowheads="1"/>
                </p:cNvSpPr>
                <p:nvPr/>
              </p:nvSpPr>
              <p:spPr bwMode="auto">
                <a:xfrm>
                  <a:off x="10686" y="18178"/>
                  <a:ext cx="238" cy="137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</p:grpSp>
          <p:sp>
            <p:nvSpPr>
              <p:cNvPr id="23484" name="Rectangle 956"/>
              <p:cNvSpPr>
                <a:spLocks noChangeAspect="1" noChangeArrowheads="1"/>
              </p:cNvSpPr>
              <p:nvPr/>
            </p:nvSpPr>
            <p:spPr bwMode="auto">
              <a:xfrm>
                <a:off x="10686" y="18178"/>
                <a:ext cx="240" cy="139"/>
              </a:xfrm>
              <a:prstGeom prst="rect">
                <a:avLst/>
              </a:prstGeom>
              <a:noFill/>
              <a:ln w="11113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</p:grpSp>
        <p:grpSp>
          <p:nvGrpSpPr>
            <p:cNvPr id="23485" name="Group 957"/>
            <p:cNvGrpSpPr>
              <a:grpSpLocks noChangeAspect="1"/>
            </p:cNvGrpSpPr>
            <p:nvPr/>
          </p:nvGrpSpPr>
          <p:grpSpPr bwMode="auto">
            <a:xfrm>
              <a:off x="2408" y="2255"/>
              <a:ext cx="110" cy="63"/>
              <a:chOff x="10924" y="18162"/>
              <a:chExt cx="299" cy="170"/>
            </a:xfrm>
          </p:grpSpPr>
          <p:grpSp>
            <p:nvGrpSpPr>
              <p:cNvPr id="23486" name="Group 958"/>
              <p:cNvGrpSpPr>
                <a:grpSpLocks noChangeAspect="1"/>
              </p:cNvGrpSpPr>
              <p:nvPr/>
            </p:nvGrpSpPr>
            <p:grpSpPr bwMode="auto">
              <a:xfrm>
                <a:off x="10924" y="18162"/>
                <a:ext cx="299" cy="170"/>
                <a:chOff x="10924" y="18162"/>
                <a:chExt cx="299" cy="170"/>
              </a:xfrm>
            </p:grpSpPr>
            <p:sp>
              <p:nvSpPr>
                <p:cNvPr id="23487" name="Rectangle 959"/>
                <p:cNvSpPr>
                  <a:spLocks noChangeAspect="1" noChangeArrowheads="1"/>
                </p:cNvSpPr>
                <p:nvPr/>
              </p:nvSpPr>
              <p:spPr bwMode="auto">
                <a:xfrm>
                  <a:off x="10924" y="18162"/>
                  <a:ext cx="297" cy="168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488" name="Rectangle 960"/>
                <p:cNvSpPr>
                  <a:spLocks noChangeAspect="1" noChangeArrowheads="1"/>
                </p:cNvSpPr>
                <p:nvPr/>
              </p:nvSpPr>
              <p:spPr bwMode="auto">
                <a:xfrm>
                  <a:off x="10924" y="18162"/>
                  <a:ext cx="297" cy="168"/>
                </a:xfrm>
                <a:prstGeom prst="rect">
                  <a:avLst/>
                </a:prstGeom>
                <a:solidFill>
                  <a:srgbClr val="FFCC00"/>
                </a:solidFill>
                <a:ln w="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489" name="Rectangle 961"/>
                <p:cNvSpPr>
                  <a:spLocks noChangeAspect="1" noChangeArrowheads="1"/>
                </p:cNvSpPr>
                <p:nvPr/>
              </p:nvSpPr>
              <p:spPr bwMode="auto">
                <a:xfrm>
                  <a:off x="10924" y="18162"/>
                  <a:ext cx="299" cy="170"/>
                </a:xfrm>
                <a:prstGeom prst="rect">
                  <a:avLst/>
                </a:prstGeom>
                <a:blipFill dpi="0" rotWithShape="0">
                  <a:blip r:embed="rId9"/>
                  <a:srcRect/>
                  <a:tile tx="0" ty="0" sx="100000" sy="100000" flip="none" algn="tl"/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490" name="Rectangle 962"/>
                <p:cNvSpPr>
                  <a:spLocks noChangeAspect="1" noChangeArrowheads="1"/>
                </p:cNvSpPr>
                <p:nvPr/>
              </p:nvSpPr>
              <p:spPr bwMode="auto">
                <a:xfrm>
                  <a:off x="10924" y="18162"/>
                  <a:ext cx="297" cy="168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</p:grpSp>
          <p:sp>
            <p:nvSpPr>
              <p:cNvPr id="23491" name="Rectangle 963"/>
              <p:cNvSpPr>
                <a:spLocks noChangeAspect="1" noChangeArrowheads="1"/>
              </p:cNvSpPr>
              <p:nvPr/>
            </p:nvSpPr>
            <p:spPr bwMode="auto">
              <a:xfrm>
                <a:off x="10924" y="18162"/>
                <a:ext cx="299" cy="170"/>
              </a:xfrm>
              <a:prstGeom prst="rect">
                <a:avLst/>
              </a:prstGeom>
              <a:noFill/>
              <a:ln w="11113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</p:grpSp>
        <p:grpSp>
          <p:nvGrpSpPr>
            <p:cNvPr id="23492" name="Group 964"/>
            <p:cNvGrpSpPr>
              <a:grpSpLocks noChangeAspect="1"/>
            </p:cNvGrpSpPr>
            <p:nvPr/>
          </p:nvGrpSpPr>
          <p:grpSpPr bwMode="auto">
            <a:xfrm>
              <a:off x="2204" y="2271"/>
              <a:ext cx="116" cy="32"/>
              <a:chOff x="10375" y="18204"/>
              <a:chExt cx="313" cy="87"/>
            </a:xfrm>
          </p:grpSpPr>
          <p:grpSp>
            <p:nvGrpSpPr>
              <p:cNvPr id="23493" name="Group 965"/>
              <p:cNvGrpSpPr>
                <a:grpSpLocks noChangeAspect="1"/>
              </p:cNvGrpSpPr>
              <p:nvPr/>
            </p:nvGrpSpPr>
            <p:grpSpPr bwMode="auto">
              <a:xfrm>
                <a:off x="10375" y="18204"/>
                <a:ext cx="313" cy="87"/>
                <a:chOff x="10375" y="18204"/>
                <a:chExt cx="313" cy="87"/>
              </a:xfrm>
            </p:grpSpPr>
            <p:sp>
              <p:nvSpPr>
                <p:cNvPr id="23494" name="Rectangle 966"/>
                <p:cNvSpPr>
                  <a:spLocks noChangeAspect="1" noChangeArrowheads="1"/>
                </p:cNvSpPr>
                <p:nvPr/>
              </p:nvSpPr>
              <p:spPr bwMode="auto">
                <a:xfrm>
                  <a:off x="10375" y="18204"/>
                  <a:ext cx="311" cy="85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495" name="Rectangle 967"/>
                <p:cNvSpPr>
                  <a:spLocks noChangeAspect="1" noChangeArrowheads="1"/>
                </p:cNvSpPr>
                <p:nvPr/>
              </p:nvSpPr>
              <p:spPr bwMode="auto">
                <a:xfrm>
                  <a:off x="10375" y="18204"/>
                  <a:ext cx="311" cy="85"/>
                </a:xfrm>
                <a:prstGeom prst="rect">
                  <a:avLst/>
                </a:prstGeom>
                <a:solidFill>
                  <a:srgbClr val="FFCC00"/>
                </a:solidFill>
                <a:ln w="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496" name="Rectangle 968"/>
                <p:cNvSpPr>
                  <a:spLocks noChangeAspect="1" noChangeArrowheads="1"/>
                </p:cNvSpPr>
                <p:nvPr/>
              </p:nvSpPr>
              <p:spPr bwMode="auto">
                <a:xfrm>
                  <a:off x="10375" y="18204"/>
                  <a:ext cx="313" cy="87"/>
                </a:xfrm>
                <a:prstGeom prst="rect">
                  <a:avLst/>
                </a:prstGeom>
                <a:blipFill dpi="0" rotWithShape="0">
                  <a:blip r:embed="rId9"/>
                  <a:srcRect/>
                  <a:tile tx="0" ty="0" sx="100000" sy="100000" flip="none" algn="tl"/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497" name="Rectangle 969"/>
                <p:cNvSpPr>
                  <a:spLocks noChangeAspect="1" noChangeArrowheads="1"/>
                </p:cNvSpPr>
                <p:nvPr/>
              </p:nvSpPr>
              <p:spPr bwMode="auto">
                <a:xfrm>
                  <a:off x="10375" y="18204"/>
                  <a:ext cx="311" cy="85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</p:grpSp>
          <p:sp>
            <p:nvSpPr>
              <p:cNvPr id="23498" name="Rectangle 970"/>
              <p:cNvSpPr>
                <a:spLocks noChangeAspect="1" noChangeArrowheads="1"/>
              </p:cNvSpPr>
              <p:nvPr/>
            </p:nvSpPr>
            <p:spPr bwMode="auto">
              <a:xfrm>
                <a:off x="10375" y="18204"/>
                <a:ext cx="313" cy="87"/>
              </a:xfrm>
              <a:prstGeom prst="rect">
                <a:avLst/>
              </a:prstGeom>
              <a:noFill/>
              <a:ln w="11113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</p:grpSp>
        <p:grpSp>
          <p:nvGrpSpPr>
            <p:cNvPr id="23499" name="Group 971"/>
            <p:cNvGrpSpPr>
              <a:grpSpLocks noChangeAspect="1"/>
            </p:cNvGrpSpPr>
            <p:nvPr/>
          </p:nvGrpSpPr>
          <p:grpSpPr bwMode="auto">
            <a:xfrm>
              <a:off x="2319" y="2261"/>
              <a:ext cx="89" cy="52"/>
              <a:chOff x="10686" y="18178"/>
              <a:chExt cx="240" cy="139"/>
            </a:xfrm>
          </p:grpSpPr>
          <p:grpSp>
            <p:nvGrpSpPr>
              <p:cNvPr id="23500" name="Group 972"/>
              <p:cNvGrpSpPr>
                <a:grpSpLocks noChangeAspect="1"/>
              </p:cNvGrpSpPr>
              <p:nvPr/>
            </p:nvGrpSpPr>
            <p:grpSpPr bwMode="auto">
              <a:xfrm>
                <a:off x="10686" y="18178"/>
                <a:ext cx="240" cy="139"/>
                <a:chOff x="10686" y="18178"/>
                <a:chExt cx="240" cy="139"/>
              </a:xfrm>
            </p:grpSpPr>
            <p:sp>
              <p:nvSpPr>
                <p:cNvPr id="23501" name="Rectangle 973"/>
                <p:cNvSpPr>
                  <a:spLocks noChangeAspect="1" noChangeArrowheads="1"/>
                </p:cNvSpPr>
                <p:nvPr/>
              </p:nvSpPr>
              <p:spPr bwMode="auto">
                <a:xfrm>
                  <a:off x="10686" y="18178"/>
                  <a:ext cx="238" cy="137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502" name="Rectangle 974"/>
                <p:cNvSpPr>
                  <a:spLocks noChangeAspect="1" noChangeArrowheads="1"/>
                </p:cNvSpPr>
                <p:nvPr/>
              </p:nvSpPr>
              <p:spPr bwMode="auto">
                <a:xfrm>
                  <a:off x="10686" y="18178"/>
                  <a:ext cx="238" cy="137"/>
                </a:xfrm>
                <a:prstGeom prst="rect">
                  <a:avLst/>
                </a:prstGeom>
                <a:solidFill>
                  <a:srgbClr val="FFCC00"/>
                </a:solidFill>
                <a:ln w="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503" name="Rectangle 975"/>
                <p:cNvSpPr>
                  <a:spLocks noChangeAspect="1" noChangeArrowheads="1"/>
                </p:cNvSpPr>
                <p:nvPr/>
              </p:nvSpPr>
              <p:spPr bwMode="auto">
                <a:xfrm>
                  <a:off x="10686" y="18178"/>
                  <a:ext cx="240" cy="139"/>
                </a:xfrm>
                <a:prstGeom prst="rect">
                  <a:avLst/>
                </a:prstGeom>
                <a:blipFill dpi="0" rotWithShape="0">
                  <a:blip r:embed="rId9"/>
                  <a:srcRect/>
                  <a:tile tx="0" ty="0" sx="100000" sy="100000" flip="none" algn="tl"/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504" name="Rectangle 976"/>
                <p:cNvSpPr>
                  <a:spLocks noChangeAspect="1" noChangeArrowheads="1"/>
                </p:cNvSpPr>
                <p:nvPr/>
              </p:nvSpPr>
              <p:spPr bwMode="auto">
                <a:xfrm>
                  <a:off x="10686" y="18178"/>
                  <a:ext cx="238" cy="137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</p:grpSp>
          <p:sp>
            <p:nvSpPr>
              <p:cNvPr id="23505" name="Rectangle 977"/>
              <p:cNvSpPr>
                <a:spLocks noChangeAspect="1" noChangeArrowheads="1"/>
              </p:cNvSpPr>
              <p:nvPr/>
            </p:nvSpPr>
            <p:spPr bwMode="auto">
              <a:xfrm>
                <a:off x="10686" y="18178"/>
                <a:ext cx="240" cy="139"/>
              </a:xfrm>
              <a:prstGeom prst="rect">
                <a:avLst/>
              </a:prstGeom>
              <a:noFill/>
              <a:ln w="11113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</p:grpSp>
        <p:grpSp>
          <p:nvGrpSpPr>
            <p:cNvPr id="23506" name="Group 978"/>
            <p:cNvGrpSpPr>
              <a:grpSpLocks noChangeAspect="1"/>
            </p:cNvGrpSpPr>
            <p:nvPr/>
          </p:nvGrpSpPr>
          <p:grpSpPr bwMode="auto">
            <a:xfrm>
              <a:off x="2408" y="2255"/>
              <a:ext cx="110" cy="63"/>
              <a:chOff x="10924" y="18162"/>
              <a:chExt cx="299" cy="170"/>
            </a:xfrm>
          </p:grpSpPr>
          <p:grpSp>
            <p:nvGrpSpPr>
              <p:cNvPr id="23507" name="Group 979"/>
              <p:cNvGrpSpPr>
                <a:grpSpLocks noChangeAspect="1"/>
              </p:cNvGrpSpPr>
              <p:nvPr/>
            </p:nvGrpSpPr>
            <p:grpSpPr bwMode="auto">
              <a:xfrm>
                <a:off x="10924" y="18162"/>
                <a:ext cx="299" cy="170"/>
                <a:chOff x="10924" y="18162"/>
                <a:chExt cx="299" cy="170"/>
              </a:xfrm>
            </p:grpSpPr>
            <p:sp>
              <p:nvSpPr>
                <p:cNvPr id="23508" name="Rectangle 980"/>
                <p:cNvSpPr>
                  <a:spLocks noChangeAspect="1" noChangeArrowheads="1"/>
                </p:cNvSpPr>
                <p:nvPr/>
              </p:nvSpPr>
              <p:spPr bwMode="auto">
                <a:xfrm>
                  <a:off x="10924" y="18162"/>
                  <a:ext cx="297" cy="168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509" name="Rectangle 981"/>
                <p:cNvSpPr>
                  <a:spLocks noChangeAspect="1" noChangeArrowheads="1"/>
                </p:cNvSpPr>
                <p:nvPr/>
              </p:nvSpPr>
              <p:spPr bwMode="auto">
                <a:xfrm>
                  <a:off x="10924" y="18162"/>
                  <a:ext cx="297" cy="168"/>
                </a:xfrm>
                <a:prstGeom prst="rect">
                  <a:avLst/>
                </a:prstGeom>
                <a:solidFill>
                  <a:srgbClr val="FFCC00"/>
                </a:solidFill>
                <a:ln w="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510" name="Rectangle 982"/>
                <p:cNvSpPr>
                  <a:spLocks noChangeAspect="1" noChangeArrowheads="1"/>
                </p:cNvSpPr>
                <p:nvPr/>
              </p:nvSpPr>
              <p:spPr bwMode="auto">
                <a:xfrm>
                  <a:off x="10924" y="18162"/>
                  <a:ext cx="299" cy="170"/>
                </a:xfrm>
                <a:prstGeom prst="rect">
                  <a:avLst/>
                </a:prstGeom>
                <a:blipFill dpi="0" rotWithShape="0">
                  <a:blip r:embed="rId9"/>
                  <a:srcRect/>
                  <a:tile tx="0" ty="0" sx="100000" sy="100000" flip="none" algn="tl"/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511" name="Rectangle 983"/>
                <p:cNvSpPr>
                  <a:spLocks noChangeAspect="1" noChangeArrowheads="1"/>
                </p:cNvSpPr>
                <p:nvPr/>
              </p:nvSpPr>
              <p:spPr bwMode="auto">
                <a:xfrm>
                  <a:off x="10924" y="18162"/>
                  <a:ext cx="297" cy="168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</p:grpSp>
          <p:sp>
            <p:nvSpPr>
              <p:cNvPr id="23512" name="Rectangle 984"/>
              <p:cNvSpPr>
                <a:spLocks noChangeAspect="1" noChangeArrowheads="1"/>
              </p:cNvSpPr>
              <p:nvPr/>
            </p:nvSpPr>
            <p:spPr bwMode="auto">
              <a:xfrm>
                <a:off x="10924" y="18162"/>
                <a:ext cx="299" cy="170"/>
              </a:xfrm>
              <a:prstGeom prst="rect">
                <a:avLst/>
              </a:prstGeom>
              <a:noFill/>
              <a:ln w="11113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</p:grpSp>
        <p:grpSp>
          <p:nvGrpSpPr>
            <p:cNvPr id="23513" name="Group 985"/>
            <p:cNvGrpSpPr>
              <a:grpSpLocks noChangeAspect="1"/>
            </p:cNvGrpSpPr>
            <p:nvPr/>
          </p:nvGrpSpPr>
          <p:grpSpPr bwMode="auto">
            <a:xfrm>
              <a:off x="689" y="2539"/>
              <a:ext cx="1889" cy="1"/>
              <a:chOff x="6286" y="18927"/>
              <a:chExt cx="5097" cy="2"/>
            </a:xfrm>
          </p:grpSpPr>
          <p:grpSp>
            <p:nvGrpSpPr>
              <p:cNvPr id="23514" name="Group 986"/>
              <p:cNvGrpSpPr>
                <a:grpSpLocks noChangeAspect="1"/>
              </p:cNvGrpSpPr>
              <p:nvPr/>
            </p:nvGrpSpPr>
            <p:grpSpPr bwMode="auto">
              <a:xfrm>
                <a:off x="6286" y="18927"/>
                <a:ext cx="2601" cy="2"/>
                <a:chOff x="6286" y="18927"/>
                <a:chExt cx="2601" cy="2"/>
              </a:xfrm>
            </p:grpSpPr>
            <p:sp>
              <p:nvSpPr>
                <p:cNvPr id="23515" name="Freeform 987"/>
                <p:cNvSpPr>
                  <a:spLocks noChangeAspect="1"/>
                </p:cNvSpPr>
                <p:nvPr/>
              </p:nvSpPr>
              <p:spPr bwMode="auto">
                <a:xfrm>
                  <a:off x="6286" y="18927"/>
                  <a:ext cx="14" cy="2"/>
                </a:xfrm>
                <a:custGeom>
                  <a:avLst/>
                  <a:gdLst>
                    <a:gd name="T0" fmla="*/ 0 w 14"/>
                    <a:gd name="T1" fmla="*/ 0 h 2"/>
                    <a:gd name="T2" fmla="*/ 0 w 14"/>
                    <a:gd name="T3" fmla="*/ 0 h 2"/>
                    <a:gd name="T4" fmla="*/ 0 w 14"/>
                    <a:gd name="T5" fmla="*/ 2 h 2"/>
                    <a:gd name="T6" fmla="*/ 14 w 14"/>
                    <a:gd name="T7" fmla="*/ 2 h 2"/>
                    <a:gd name="T8" fmla="*/ 14 w 14"/>
                    <a:gd name="T9" fmla="*/ 0 h 2"/>
                    <a:gd name="T10" fmla="*/ 14 w 14"/>
                    <a:gd name="T11" fmla="*/ 0 h 2"/>
                    <a:gd name="T12" fmla="*/ 0 w 1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14" y="2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516" name="Freeform 988"/>
                <p:cNvSpPr>
                  <a:spLocks noChangeAspect="1"/>
                </p:cNvSpPr>
                <p:nvPr/>
              </p:nvSpPr>
              <p:spPr bwMode="auto">
                <a:xfrm>
                  <a:off x="6304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517" name="Freeform 989"/>
                <p:cNvSpPr>
                  <a:spLocks noChangeAspect="1"/>
                </p:cNvSpPr>
                <p:nvPr/>
              </p:nvSpPr>
              <p:spPr bwMode="auto">
                <a:xfrm>
                  <a:off x="6311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518" name="Freeform 990"/>
                <p:cNvSpPr>
                  <a:spLocks noChangeAspect="1"/>
                </p:cNvSpPr>
                <p:nvPr/>
              </p:nvSpPr>
              <p:spPr bwMode="auto">
                <a:xfrm>
                  <a:off x="6330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519" name="Freeform 991"/>
                <p:cNvSpPr>
                  <a:spLocks noChangeAspect="1"/>
                </p:cNvSpPr>
                <p:nvPr/>
              </p:nvSpPr>
              <p:spPr bwMode="auto">
                <a:xfrm>
                  <a:off x="6337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520" name="Freeform 992"/>
                <p:cNvSpPr>
                  <a:spLocks noChangeAspect="1"/>
                </p:cNvSpPr>
                <p:nvPr/>
              </p:nvSpPr>
              <p:spPr bwMode="auto">
                <a:xfrm>
                  <a:off x="6356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521" name="Freeform 993"/>
                <p:cNvSpPr>
                  <a:spLocks noChangeAspect="1"/>
                </p:cNvSpPr>
                <p:nvPr/>
              </p:nvSpPr>
              <p:spPr bwMode="auto">
                <a:xfrm>
                  <a:off x="6363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522" name="Freeform 994"/>
                <p:cNvSpPr>
                  <a:spLocks noChangeAspect="1"/>
                </p:cNvSpPr>
                <p:nvPr/>
              </p:nvSpPr>
              <p:spPr bwMode="auto">
                <a:xfrm>
                  <a:off x="6382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523" name="Freeform 995"/>
                <p:cNvSpPr>
                  <a:spLocks noChangeAspect="1"/>
                </p:cNvSpPr>
                <p:nvPr/>
              </p:nvSpPr>
              <p:spPr bwMode="auto">
                <a:xfrm>
                  <a:off x="6389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524" name="Freeform 996"/>
                <p:cNvSpPr>
                  <a:spLocks noChangeAspect="1"/>
                </p:cNvSpPr>
                <p:nvPr/>
              </p:nvSpPr>
              <p:spPr bwMode="auto">
                <a:xfrm>
                  <a:off x="6408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525" name="Freeform 997"/>
                <p:cNvSpPr>
                  <a:spLocks noChangeAspect="1"/>
                </p:cNvSpPr>
                <p:nvPr/>
              </p:nvSpPr>
              <p:spPr bwMode="auto">
                <a:xfrm>
                  <a:off x="6415" y="18927"/>
                  <a:ext cx="15" cy="2"/>
                </a:xfrm>
                <a:custGeom>
                  <a:avLst/>
                  <a:gdLst>
                    <a:gd name="T0" fmla="*/ 2 w 15"/>
                    <a:gd name="T1" fmla="*/ 0 h 2"/>
                    <a:gd name="T2" fmla="*/ 0 w 15"/>
                    <a:gd name="T3" fmla="*/ 0 h 2"/>
                    <a:gd name="T4" fmla="*/ 2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2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526" name="Freeform 998"/>
                <p:cNvSpPr>
                  <a:spLocks noChangeAspect="1"/>
                </p:cNvSpPr>
                <p:nvPr/>
              </p:nvSpPr>
              <p:spPr bwMode="auto">
                <a:xfrm>
                  <a:off x="6434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527" name="Freeform 999"/>
                <p:cNvSpPr>
                  <a:spLocks noChangeAspect="1"/>
                </p:cNvSpPr>
                <p:nvPr/>
              </p:nvSpPr>
              <p:spPr bwMode="auto">
                <a:xfrm>
                  <a:off x="6441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528" name="Freeform 1000"/>
                <p:cNvSpPr>
                  <a:spLocks noChangeAspect="1"/>
                </p:cNvSpPr>
                <p:nvPr/>
              </p:nvSpPr>
              <p:spPr bwMode="auto">
                <a:xfrm>
                  <a:off x="6460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529" name="Freeform 1001"/>
                <p:cNvSpPr>
                  <a:spLocks noChangeAspect="1"/>
                </p:cNvSpPr>
                <p:nvPr/>
              </p:nvSpPr>
              <p:spPr bwMode="auto">
                <a:xfrm>
                  <a:off x="6467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530" name="Freeform 1002"/>
                <p:cNvSpPr>
                  <a:spLocks noChangeAspect="1"/>
                </p:cNvSpPr>
                <p:nvPr/>
              </p:nvSpPr>
              <p:spPr bwMode="auto">
                <a:xfrm>
                  <a:off x="6486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531" name="Freeform 1003"/>
                <p:cNvSpPr>
                  <a:spLocks noChangeAspect="1"/>
                </p:cNvSpPr>
                <p:nvPr/>
              </p:nvSpPr>
              <p:spPr bwMode="auto">
                <a:xfrm>
                  <a:off x="6493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532" name="Freeform 1004"/>
                <p:cNvSpPr>
                  <a:spLocks noChangeAspect="1"/>
                </p:cNvSpPr>
                <p:nvPr/>
              </p:nvSpPr>
              <p:spPr bwMode="auto">
                <a:xfrm>
                  <a:off x="6512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533" name="Freeform 1005"/>
                <p:cNvSpPr>
                  <a:spLocks noChangeAspect="1"/>
                </p:cNvSpPr>
                <p:nvPr/>
              </p:nvSpPr>
              <p:spPr bwMode="auto">
                <a:xfrm>
                  <a:off x="6519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534" name="Freeform 1006"/>
                <p:cNvSpPr>
                  <a:spLocks noChangeAspect="1"/>
                </p:cNvSpPr>
                <p:nvPr/>
              </p:nvSpPr>
              <p:spPr bwMode="auto">
                <a:xfrm>
                  <a:off x="6538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535" name="Freeform 1007"/>
                <p:cNvSpPr>
                  <a:spLocks noChangeAspect="1"/>
                </p:cNvSpPr>
                <p:nvPr/>
              </p:nvSpPr>
              <p:spPr bwMode="auto">
                <a:xfrm>
                  <a:off x="6545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536" name="Freeform 1008"/>
                <p:cNvSpPr>
                  <a:spLocks noChangeAspect="1"/>
                </p:cNvSpPr>
                <p:nvPr/>
              </p:nvSpPr>
              <p:spPr bwMode="auto">
                <a:xfrm>
                  <a:off x="6564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537" name="Freeform 1009"/>
                <p:cNvSpPr>
                  <a:spLocks noChangeAspect="1"/>
                </p:cNvSpPr>
                <p:nvPr/>
              </p:nvSpPr>
              <p:spPr bwMode="auto">
                <a:xfrm>
                  <a:off x="6571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538" name="Freeform 1010"/>
                <p:cNvSpPr>
                  <a:spLocks noChangeAspect="1"/>
                </p:cNvSpPr>
                <p:nvPr/>
              </p:nvSpPr>
              <p:spPr bwMode="auto">
                <a:xfrm>
                  <a:off x="6590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539" name="Freeform 1011"/>
                <p:cNvSpPr>
                  <a:spLocks noChangeAspect="1"/>
                </p:cNvSpPr>
                <p:nvPr/>
              </p:nvSpPr>
              <p:spPr bwMode="auto">
                <a:xfrm>
                  <a:off x="6597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540" name="Freeform 1012"/>
                <p:cNvSpPr>
                  <a:spLocks noChangeAspect="1"/>
                </p:cNvSpPr>
                <p:nvPr/>
              </p:nvSpPr>
              <p:spPr bwMode="auto">
                <a:xfrm>
                  <a:off x="6616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541" name="Freeform 1013"/>
                <p:cNvSpPr>
                  <a:spLocks noChangeAspect="1"/>
                </p:cNvSpPr>
                <p:nvPr/>
              </p:nvSpPr>
              <p:spPr bwMode="auto">
                <a:xfrm>
                  <a:off x="6623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542" name="Freeform 1014"/>
                <p:cNvSpPr>
                  <a:spLocks noChangeAspect="1"/>
                </p:cNvSpPr>
                <p:nvPr/>
              </p:nvSpPr>
              <p:spPr bwMode="auto">
                <a:xfrm>
                  <a:off x="6642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543" name="Freeform 1015"/>
                <p:cNvSpPr>
                  <a:spLocks noChangeAspect="1"/>
                </p:cNvSpPr>
                <p:nvPr/>
              </p:nvSpPr>
              <p:spPr bwMode="auto">
                <a:xfrm>
                  <a:off x="6649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544" name="Freeform 1016"/>
                <p:cNvSpPr>
                  <a:spLocks noChangeAspect="1"/>
                </p:cNvSpPr>
                <p:nvPr/>
              </p:nvSpPr>
              <p:spPr bwMode="auto">
                <a:xfrm>
                  <a:off x="6668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545" name="Freeform 1017"/>
                <p:cNvSpPr>
                  <a:spLocks noChangeAspect="1"/>
                </p:cNvSpPr>
                <p:nvPr/>
              </p:nvSpPr>
              <p:spPr bwMode="auto">
                <a:xfrm>
                  <a:off x="6675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546" name="Freeform 1018"/>
                <p:cNvSpPr>
                  <a:spLocks noChangeAspect="1"/>
                </p:cNvSpPr>
                <p:nvPr/>
              </p:nvSpPr>
              <p:spPr bwMode="auto">
                <a:xfrm>
                  <a:off x="6695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547" name="Freeform 1019"/>
                <p:cNvSpPr>
                  <a:spLocks noChangeAspect="1"/>
                </p:cNvSpPr>
                <p:nvPr/>
              </p:nvSpPr>
              <p:spPr bwMode="auto">
                <a:xfrm>
                  <a:off x="6702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548" name="Freeform 1020"/>
                <p:cNvSpPr>
                  <a:spLocks noChangeAspect="1"/>
                </p:cNvSpPr>
                <p:nvPr/>
              </p:nvSpPr>
              <p:spPr bwMode="auto">
                <a:xfrm>
                  <a:off x="6721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549" name="Freeform 1021"/>
                <p:cNvSpPr>
                  <a:spLocks noChangeAspect="1"/>
                </p:cNvSpPr>
                <p:nvPr/>
              </p:nvSpPr>
              <p:spPr bwMode="auto">
                <a:xfrm>
                  <a:off x="6728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550" name="Freeform 1022"/>
                <p:cNvSpPr>
                  <a:spLocks noChangeAspect="1"/>
                </p:cNvSpPr>
                <p:nvPr/>
              </p:nvSpPr>
              <p:spPr bwMode="auto">
                <a:xfrm>
                  <a:off x="6747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551" name="Freeform 1023"/>
                <p:cNvSpPr>
                  <a:spLocks noChangeAspect="1"/>
                </p:cNvSpPr>
                <p:nvPr/>
              </p:nvSpPr>
              <p:spPr bwMode="auto">
                <a:xfrm>
                  <a:off x="6754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24" name="Freeform 1024"/>
                <p:cNvSpPr>
                  <a:spLocks noChangeAspect="1"/>
                </p:cNvSpPr>
                <p:nvPr/>
              </p:nvSpPr>
              <p:spPr bwMode="auto">
                <a:xfrm>
                  <a:off x="6773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25" name="Freeform 1025"/>
                <p:cNvSpPr>
                  <a:spLocks noChangeAspect="1"/>
                </p:cNvSpPr>
                <p:nvPr/>
              </p:nvSpPr>
              <p:spPr bwMode="auto">
                <a:xfrm>
                  <a:off x="6780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26" name="Freeform 1026"/>
                <p:cNvSpPr>
                  <a:spLocks noChangeAspect="1"/>
                </p:cNvSpPr>
                <p:nvPr/>
              </p:nvSpPr>
              <p:spPr bwMode="auto">
                <a:xfrm>
                  <a:off x="6799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27" name="Freeform 1027"/>
                <p:cNvSpPr>
                  <a:spLocks noChangeAspect="1"/>
                </p:cNvSpPr>
                <p:nvPr/>
              </p:nvSpPr>
              <p:spPr bwMode="auto">
                <a:xfrm>
                  <a:off x="6806" y="18927"/>
                  <a:ext cx="15" cy="2"/>
                </a:xfrm>
                <a:custGeom>
                  <a:avLst/>
                  <a:gdLst>
                    <a:gd name="T0" fmla="*/ 2 w 15"/>
                    <a:gd name="T1" fmla="*/ 0 h 2"/>
                    <a:gd name="T2" fmla="*/ 0 w 15"/>
                    <a:gd name="T3" fmla="*/ 0 h 2"/>
                    <a:gd name="T4" fmla="*/ 2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2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28" name="Freeform 1028"/>
                <p:cNvSpPr>
                  <a:spLocks noChangeAspect="1"/>
                </p:cNvSpPr>
                <p:nvPr/>
              </p:nvSpPr>
              <p:spPr bwMode="auto">
                <a:xfrm>
                  <a:off x="6825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29" name="Freeform 1029"/>
                <p:cNvSpPr>
                  <a:spLocks noChangeAspect="1"/>
                </p:cNvSpPr>
                <p:nvPr/>
              </p:nvSpPr>
              <p:spPr bwMode="auto">
                <a:xfrm>
                  <a:off x="6832" y="18927"/>
                  <a:ext cx="15" cy="2"/>
                </a:xfrm>
                <a:custGeom>
                  <a:avLst/>
                  <a:gdLst>
                    <a:gd name="T0" fmla="*/ 2 w 15"/>
                    <a:gd name="T1" fmla="*/ 0 h 2"/>
                    <a:gd name="T2" fmla="*/ 0 w 15"/>
                    <a:gd name="T3" fmla="*/ 0 h 2"/>
                    <a:gd name="T4" fmla="*/ 2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2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30" name="Freeform 1030"/>
                <p:cNvSpPr>
                  <a:spLocks noChangeAspect="1"/>
                </p:cNvSpPr>
                <p:nvPr/>
              </p:nvSpPr>
              <p:spPr bwMode="auto">
                <a:xfrm>
                  <a:off x="6851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31" name="Freeform 1031"/>
                <p:cNvSpPr>
                  <a:spLocks noChangeAspect="1"/>
                </p:cNvSpPr>
                <p:nvPr/>
              </p:nvSpPr>
              <p:spPr bwMode="auto">
                <a:xfrm>
                  <a:off x="6858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32" name="Freeform 1032"/>
                <p:cNvSpPr>
                  <a:spLocks noChangeAspect="1"/>
                </p:cNvSpPr>
                <p:nvPr/>
              </p:nvSpPr>
              <p:spPr bwMode="auto">
                <a:xfrm>
                  <a:off x="6877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33" name="Freeform 1033"/>
                <p:cNvSpPr>
                  <a:spLocks noChangeAspect="1"/>
                </p:cNvSpPr>
                <p:nvPr/>
              </p:nvSpPr>
              <p:spPr bwMode="auto">
                <a:xfrm>
                  <a:off x="6884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34" name="Freeform 1034"/>
                <p:cNvSpPr>
                  <a:spLocks noChangeAspect="1"/>
                </p:cNvSpPr>
                <p:nvPr/>
              </p:nvSpPr>
              <p:spPr bwMode="auto">
                <a:xfrm>
                  <a:off x="6903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35" name="Freeform 1035"/>
                <p:cNvSpPr>
                  <a:spLocks noChangeAspect="1"/>
                </p:cNvSpPr>
                <p:nvPr/>
              </p:nvSpPr>
              <p:spPr bwMode="auto">
                <a:xfrm>
                  <a:off x="6910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36" name="Freeform 1036"/>
                <p:cNvSpPr>
                  <a:spLocks noChangeAspect="1"/>
                </p:cNvSpPr>
                <p:nvPr/>
              </p:nvSpPr>
              <p:spPr bwMode="auto">
                <a:xfrm>
                  <a:off x="6929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37" name="Freeform 1037"/>
                <p:cNvSpPr>
                  <a:spLocks noChangeAspect="1"/>
                </p:cNvSpPr>
                <p:nvPr/>
              </p:nvSpPr>
              <p:spPr bwMode="auto">
                <a:xfrm>
                  <a:off x="6936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38" name="Freeform 1038"/>
                <p:cNvSpPr>
                  <a:spLocks noChangeAspect="1"/>
                </p:cNvSpPr>
                <p:nvPr/>
              </p:nvSpPr>
              <p:spPr bwMode="auto">
                <a:xfrm>
                  <a:off x="6955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39" name="Freeform 1039"/>
                <p:cNvSpPr>
                  <a:spLocks noChangeAspect="1"/>
                </p:cNvSpPr>
                <p:nvPr/>
              </p:nvSpPr>
              <p:spPr bwMode="auto">
                <a:xfrm>
                  <a:off x="6962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40" name="Freeform 1040"/>
                <p:cNvSpPr>
                  <a:spLocks noChangeAspect="1"/>
                </p:cNvSpPr>
                <p:nvPr/>
              </p:nvSpPr>
              <p:spPr bwMode="auto">
                <a:xfrm>
                  <a:off x="6981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41" name="Freeform 1041"/>
                <p:cNvSpPr>
                  <a:spLocks noChangeAspect="1"/>
                </p:cNvSpPr>
                <p:nvPr/>
              </p:nvSpPr>
              <p:spPr bwMode="auto">
                <a:xfrm>
                  <a:off x="6988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42" name="Freeform 1042"/>
                <p:cNvSpPr>
                  <a:spLocks noChangeAspect="1"/>
                </p:cNvSpPr>
                <p:nvPr/>
              </p:nvSpPr>
              <p:spPr bwMode="auto">
                <a:xfrm>
                  <a:off x="7007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43" name="Freeform 1043"/>
                <p:cNvSpPr>
                  <a:spLocks noChangeAspect="1"/>
                </p:cNvSpPr>
                <p:nvPr/>
              </p:nvSpPr>
              <p:spPr bwMode="auto">
                <a:xfrm>
                  <a:off x="7014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44" name="Freeform 1044"/>
                <p:cNvSpPr>
                  <a:spLocks noChangeAspect="1"/>
                </p:cNvSpPr>
                <p:nvPr/>
              </p:nvSpPr>
              <p:spPr bwMode="auto">
                <a:xfrm>
                  <a:off x="7033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45" name="Freeform 1045"/>
                <p:cNvSpPr>
                  <a:spLocks noChangeAspect="1"/>
                </p:cNvSpPr>
                <p:nvPr/>
              </p:nvSpPr>
              <p:spPr bwMode="auto">
                <a:xfrm>
                  <a:off x="7040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46" name="Freeform 1046"/>
                <p:cNvSpPr>
                  <a:spLocks noChangeAspect="1"/>
                </p:cNvSpPr>
                <p:nvPr/>
              </p:nvSpPr>
              <p:spPr bwMode="auto">
                <a:xfrm>
                  <a:off x="7059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47" name="Freeform 1047"/>
                <p:cNvSpPr>
                  <a:spLocks noChangeAspect="1"/>
                </p:cNvSpPr>
                <p:nvPr/>
              </p:nvSpPr>
              <p:spPr bwMode="auto">
                <a:xfrm>
                  <a:off x="7066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48" name="Freeform 1048"/>
                <p:cNvSpPr>
                  <a:spLocks noChangeAspect="1"/>
                </p:cNvSpPr>
                <p:nvPr/>
              </p:nvSpPr>
              <p:spPr bwMode="auto">
                <a:xfrm>
                  <a:off x="7086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49" name="Freeform 1049"/>
                <p:cNvSpPr>
                  <a:spLocks noChangeAspect="1"/>
                </p:cNvSpPr>
                <p:nvPr/>
              </p:nvSpPr>
              <p:spPr bwMode="auto">
                <a:xfrm>
                  <a:off x="7092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50" name="Freeform 1050"/>
                <p:cNvSpPr>
                  <a:spLocks noChangeAspect="1"/>
                </p:cNvSpPr>
                <p:nvPr/>
              </p:nvSpPr>
              <p:spPr bwMode="auto">
                <a:xfrm>
                  <a:off x="7112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51" name="Freeform 1051"/>
                <p:cNvSpPr>
                  <a:spLocks noChangeAspect="1"/>
                </p:cNvSpPr>
                <p:nvPr/>
              </p:nvSpPr>
              <p:spPr bwMode="auto">
                <a:xfrm>
                  <a:off x="7119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52" name="Freeform 1052"/>
                <p:cNvSpPr>
                  <a:spLocks noChangeAspect="1"/>
                </p:cNvSpPr>
                <p:nvPr/>
              </p:nvSpPr>
              <p:spPr bwMode="auto">
                <a:xfrm>
                  <a:off x="7138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53" name="Freeform 1053"/>
                <p:cNvSpPr>
                  <a:spLocks noChangeAspect="1"/>
                </p:cNvSpPr>
                <p:nvPr/>
              </p:nvSpPr>
              <p:spPr bwMode="auto">
                <a:xfrm>
                  <a:off x="7145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54" name="Freeform 1054"/>
                <p:cNvSpPr>
                  <a:spLocks noChangeAspect="1"/>
                </p:cNvSpPr>
                <p:nvPr/>
              </p:nvSpPr>
              <p:spPr bwMode="auto">
                <a:xfrm>
                  <a:off x="7164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55" name="Freeform 1055"/>
                <p:cNvSpPr>
                  <a:spLocks noChangeAspect="1"/>
                </p:cNvSpPr>
                <p:nvPr/>
              </p:nvSpPr>
              <p:spPr bwMode="auto">
                <a:xfrm>
                  <a:off x="7171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56" name="Freeform 1056"/>
                <p:cNvSpPr>
                  <a:spLocks noChangeAspect="1"/>
                </p:cNvSpPr>
                <p:nvPr/>
              </p:nvSpPr>
              <p:spPr bwMode="auto">
                <a:xfrm>
                  <a:off x="7190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57" name="Freeform 1057"/>
                <p:cNvSpPr>
                  <a:spLocks noChangeAspect="1"/>
                </p:cNvSpPr>
                <p:nvPr/>
              </p:nvSpPr>
              <p:spPr bwMode="auto">
                <a:xfrm>
                  <a:off x="7197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58" name="Freeform 1058"/>
                <p:cNvSpPr>
                  <a:spLocks noChangeAspect="1"/>
                </p:cNvSpPr>
                <p:nvPr/>
              </p:nvSpPr>
              <p:spPr bwMode="auto">
                <a:xfrm>
                  <a:off x="7216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59" name="Freeform 1059"/>
                <p:cNvSpPr>
                  <a:spLocks noChangeAspect="1"/>
                </p:cNvSpPr>
                <p:nvPr/>
              </p:nvSpPr>
              <p:spPr bwMode="auto">
                <a:xfrm>
                  <a:off x="7223" y="18927"/>
                  <a:ext cx="15" cy="2"/>
                </a:xfrm>
                <a:custGeom>
                  <a:avLst/>
                  <a:gdLst>
                    <a:gd name="T0" fmla="*/ 2 w 15"/>
                    <a:gd name="T1" fmla="*/ 0 h 2"/>
                    <a:gd name="T2" fmla="*/ 0 w 15"/>
                    <a:gd name="T3" fmla="*/ 0 h 2"/>
                    <a:gd name="T4" fmla="*/ 2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2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60" name="Freeform 1060"/>
                <p:cNvSpPr>
                  <a:spLocks noChangeAspect="1"/>
                </p:cNvSpPr>
                <p:nvPr/>
              </p:nvSpPr>
              <p:spPr bwMode="auto">
                <a:xfrm>
                  <a:off x="7242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61" name="Freeform 1061"/>
                <p:cNvSpPr>
                  <a:spLocks noChangeAspect="1"/>
                </p:cNvSpPr>
                <p:nvPr/>
              </p:nvSpPr>
              <p:spPr bwMode="auto">
                <a:xfrm>
                  <a:off x="7249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62" name="Freeform 1062"/>
                <p:cNvSpPr>
                  <a:spLocks noChangeAspect="1"/>
                </p:cNvSpPr>
                <p:nvPr/>
              </p:nvSpPr>
              <p:spPr bwMode="auto">
                <a:xfrm>
                  <a:off x="7268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63" name="Freeform 1063"/>
                <p:cNvSpPr>
                  <a:spLocks noChangeAspect="1"/>
                </p:cNvSpPr>
                <p:nvPr/>
              </p:nvSpPr>
              <p:spPr bwMode="auto">
                <a:xfrm>
                  <a:off x="7275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64" name="Freeform 1064"/>
                <p:cNvSpPr>
                  <a:spLocks noChangeAspect="1"/>
                </p:cNvSpPr>
                <p:nvPr/>
              </p:nvSpPr>
              <p:spPr bwMode="auto">
                <a:xfrm>
                  <a:off x="7294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65" name="Freeform 1065"/>
                <p:cNvSpPr>
                  <a:spLocks noChangeAspect="1"/>
                </p:cNvSpPr>
                <p:nvPr/>
              </p:nvSpPr>
              <p:spPr bwMode="auto">
                <a:xfrm>
                  <a:off x="7301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66" name="Freeform 1066"/>
                <p:cNvSpPr>
                  <a:spLocks noChangeAspect="1"/>
                </p:cNvSpPr>
                <p:nvPr/>
              </p:nvSpPr>
              <p:spPr bwMode="auto">
                <a:xfrm>
                  <a:off x="7320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67" name="Freeform 1067"/>
                <p:cNvSpPr>
                  <a:spLocks noChangeAspect="1"/>
                </p:cNvSpPr>
                <p:nvPr/>
              </p:nvSpPr>
              <p:spPr bwMode="auto">
                <a:xfrm>
                  <a:off x="7327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68" name="Freeform 1068"/>
                <p:cNvSpPr>
                  <a:spLocks noChangeAspect="1"/>
                </p:cNvSpPr>
                <p:nvPr/>
              </p:nvSpPr>
              <p:spPr bwMode="auto">
                <a:xfrm>
                  <a:off x="7346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69" name="Freeform 1069"/>
                <p:cNvSpPr>
                  <a:spLocks noChangeAspect="1"/>
                </p:cNvSpPr>
                <p:nvPr/>
              </p:nvSpPr>
              <p:spPr bwMode="auto">
                <a:xfrm>
                  <a:off x="7353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70" name="Freeform 1070"/>
                <p:cNvSpPr>
                  <a:spLocks noChangeAspect="1"/>
                </p:cNvSpPr>
                <p:nvPr/>
              </p:nvSpPr>
              <p:spPr bwMode="auto">
                <a:xfrm>
                  <a:off x="7372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71" name="Freeform 1071"/>
                <p:cNvSpPr>
                  <a:spLocks noChangeAspect="1"/>
                </p:cNvSpPr>
                <p:nvPr/>
              </p:nvSpPr>
              <p:spPr bwMode="auto">
                <a:xfrm>
                  <a:off x="7379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72" name="Freeform 1072"/>
                <p:cNvSpPr>
                  <a:spLocks noChangeAspect="1"/>
                </p:cNvSpPr>
                <p:nvPr/>
              </p:nvSpPr>
              <p:spPr bwMode="auto">
                <a:xfrm>
                  <a:off x="7398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73" name="Freeform 1073"/>
                <p:cNvSpPr>
                  <a:spLocks noChangeAspect="1"/>
                </p:cNvSpPr>
                <p:nvPr/>
              </p:nvSpPr>
              <p:spPr bwMode="auto">
                <a:xfrm>
                  <a:off x="7405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74" name="Freeform 1074"/>
                <p:cNvSpPr>
                  <a:spLocks noChangeAspect="1"/>
                </p:cNvSpPr>
                <p:nvPr/>
              </p:nvSpPr>
              <p:spPr bwMode="auto">
                <a:xfrm>
                  <a:off x="7424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75" name="Freeform 1075"/>
                <p:cNvSpPr>
                  <a:spLocks noChangeAspect="1"/>
                </p:cNvSpPr>
                <p:nvPr/>
              </p:nvSpPr>
              <p:spPr bwMode="auto">
                <a:xfrm>
                  <a:off x="7431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76" name="Freeform 1076"/>
                <p:cNvSpPr>
                  <a:spLocks noChangeAspect="1"/>
                </p:cNvSpPr>
                <p:nvPr/>
              </p:nvSpPr>
              <p:spPr bwMode="auto">
                <a:xfrm>
                  <a:off x="7450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77" name="Freeform 1077"/>
                <p:cNvSpPr>
                  <a:spLocks noChangeAspect="1"/>
                </p:cNvSpPr>
                <p:nvPr/>
              </p:nvSpPr>
              <p:spPr bwMode="auto">
                <a:xfrm>
                  <a:off x="7457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78" name="Freeform 1078"/>
                <p:cNvSpPr>
                  <a:spLocks noChangeAspect="1"/>
                </p:cNvSpPr>
                <p:nvPr/>
              </p:nvSpPr>
              <p:spPr bwMode="auto">
                <a:xfrm>
                  <a:off x="7477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79" name="Freeform 1079"/>
                <p:cNvSpPr>
                  <a:spLocks noChangeAspect="1"/>
                </p:cNvSpPr>
                <p:nvPr/>
              </p:nvSpPr>
              <p:spPr bwMode="auto">
                <a:xfrm>
                  <a:off x="7483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80" name="Freeform 1080"/>
                <p:cNvSpPr>
                  <a:spLocks noChangeAspect="1"/>
                </p:cNvSpPr>
                <p:nvPr/>
              </p:nvSpPr>
              <p:spPr bwMode="auto">
                <a:xfrm>
                  <a:off x="7503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81" name="Freeform 1081"/>
                <p:cNvSpPr>
                  <a:spLocks noChangeAspect="1"/>
                </p:cNvSpPr>
                <p:nvPr/>
              </p:nvSpPr>
              <p:spPr bwMode="auto">
                <a:xfrm>
                  <a:off x="7510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82" name="Freeform 1082"/>
                <p:cNvSpPr>
                  <a:spLocks noChangeAspect="1"/>
                </p:cNvSpPr>
                <p:nvPr/>
              </p:nvSpPr>
              <p:spPr bwMode="auto">
                <a:xfrm>
                  <a:off x="7529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83" name="Freeform 1083"/>
                <p:cNvSpPr>
                  <a:spLocks noChangeAspect="1"/>
                </p:cNvSpPr>
                <p:nvPr/>
              </p:nvSpPr>
              <p:spPr bwMode="auto">
                <a:xfrm>
                  <a:off x="7536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84" name="Freeform 1084"/>
                <p:cNvSpPr>
                  <a:spLocks noChangeAspect="1"/>
                </p:cNvSpPr>
                <p:nvPr/>
              </p:nvSpPr>
              <p:spPr bwMode="auto">
                <a:xfrm>
                  <a:off x="7555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85" name="Freeform 1085"/>
                <p:cNvSpPr>
                  <a:spLocks noChangeAspect="1"/>
                </p:cNvSpPr>
                <p:nvPr/>
              </p:nvSpPr>
              <p:spPr bwMode="auto">
                <a:xfrm>
                  <a:off x="7562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86" name="Freeform 1086"/>
                <p:cNvSpPr>
                  <a:spLocks noChangeAspect="1"/>
                </p:cNvSpPr>
                <p:nvPr/>
              </p:nvSpPr>
              <p:spPr bwMode="auto">
                <a:xfrm>
                  <a:off x="7581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87" name="Freeform 1087"/>
                <p:cNvSpPr>
                  <a:spLocks noChangeAspect="1"/>
                </p:cNvSpPr>
                <p:nvPr/>
              </p:nvSpPr>
              <p:spPr bwMode="auto">
                <a:xfrm>
                  <a:off x="7588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88" name="Freeform 1088"/>
                <p:cNvSpPr>
                  <a:spLocks noChangeAspect="1"/>
                </p:cNvSpPr>
                <p:nvPr/>
              </p:nvSpPr>
              <p:spPr bwMode="auto">
                <a:xfrm>
                  <a:off x="7607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89" name="Freeform 1089"/>
                <p:cNvSpPr>
                  <a:spLocks noChangeAspect="1"/>
                </p:cNvSpPr>
                <p:nvPr/>
              </p:nvSpPr>
              <p:spPr bwMode="auto">
                <a:xfrm>
                  <a:off x="7614" y="18927"/>
                  <a:ext cx="15" cy="2"/>
                </a:xfrm>
                <a:custGeom>
                  <a:avLst/>
                  <a:gdLst>
                    <a:gd name="T0" fmla="*/ 2 w 15"/>
                    <a:gd name="T1" fmla="*/ 0 h 2"/>
                    <a:gd name="T2" fmla="*/ 0 w 15"/>
                    <a:gd name="T3" fmla="*/ 0 h 2"/>
                    <a:gd name="T4" fmla="*/ 2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2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90" name="Freeform 1090"/>
                <p:cNvSpPr>
                  <a:spLocks noChangeAspect="1"/>
                </p:cNvSpPr>
                <p:nvPr/>
              </p:nvSpPr>
              <p:spPr bwMode="auto">
                <a:xfrm>
                  <a:off x="7633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91" name="Freeform 1091"/>
                <p:cNvSpPr>
                  <a:spLocks noChangeAspect="1"/>
                </p:cNvSpPr>
                <p:nvPr/>
              </p:nvSpPr>
              <p:spPr bwMode="auto">
                <a:xfrm>
                  <a:off x="7640" y="18927"/>
                  <a:ext cx="15" cy="2"/>
                </a:xfrm>
                <a:custGeom>
                  <a:avLst/>
                  <a:gdLst>
                    <a:gd name="T0" fmla="*/ 2 w 15"/>
                    <a:gd name="T1" fmla="*/ 0 h 2"/>
                    <a:gd name="T2" fmla="*/ 0 w 15"/>
                    <a:gd name="T3" fmla="*/ 0 h 2"/>
                    <a:gd name="T4" fmla="*/ 2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2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92" name="Freeform 1092"/>
                <p:cNvSpPr>
                  <a:spLocks noChangeAspect="1"/>
                </p:cNvSpPr>
                <p:nvPr/>
              </p:nvSpPr>
              <p:spPr bwMode="auto">
                <a:xfrm>
                  <a:off x="7659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93" name="Freeform 1093"/>
                <p:cNvSpPr>
                  <a:spLocks noChangeAspect="1"/>
                </p:cNvSpPr>
                <p:nvPr/>
              </p:nvSpPr>
              <p:spPr bwMode="auto">
                <a:xfrm>
                  <a:off x="7666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94" name="Freeform 1094"/>
                <p:cNvSpPr>
                  <a:spLocks noChangeAspect="1"/>
                </p:cNvSpPr>
                <p:nvPr/>
              </p:nvSpPr>
              <p:spPr bwMode="auto">
                <a:xfrm>
                  <a:off x="7685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95" name="Freeform 1095"/>
                <p:cNvSpPr>
                  <a:spLocks noChangeAspect="1"/>
                </p:cNvSpPr>
                <p:nvPr/>
              </p:nvSpPr>
              <p:spPr bwMode="auto">
                <a:xfrm>
                  <a:off x="7692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96" name="Freeform 1096"/>
                <p:cNvSpPr>
                  <a:spLocks noChangeAspect="1"/>
                </p:cNvSpPr>
                <p:nvPr/>
              </p:nvSpPr>
              <p:spPr bwMode="auto">
                <a:xfrm>
                  <a:off x="7711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97" name="Freeform 1097"/>
                <p:cNvSpPr>
                  <a:spLocks noChangeAspect="1"/>
                </p:cNvSpPr>
                <p:nvPr/>
              </p:nvSpPr>
              <p:spPr bwMode="auto">
                <a:xfrm>
                  <a:off x="7718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98" name="Freeform 1098"/>
                <p:cNvSpPr>
                  <a:spLocks noChangeAspect="1"/>
                </p:cNvSpPr>
                <p:nvPr/>
              </p:nvSpPr>
              <p:spPr bwMode="auto">
                <a:xfrm>
                  <a:off x="7737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699" name="Freeform 1099"/>
                <p:cNvSpPr>
                  <a:spLocks noChangeAspect="1"/>
                </p:cNvSpPr>
                <p:nvPr/>
              </p:nvSpPr>
              <p:spPr bwMode="auto">
                <a:xfrm>
                  <a:off x="7744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00" name="Freeform 1100"/>
                <p:cNvSpPr>
                  <a:spLocks noChangeAspect="1"/>
                </p:cNvSpPr>
                <p:nvPr/>
              </p:nvSpPr>
              <p:spPr bwMode="auto">
                <a:xfrm>
                  <a:off x="7763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01" name="Freeform 1101"/>
                <p:cNvSpPr>
                  <a:spLocks noChangeAspect="1"/>
                </p:cNvSpPr>
                <p:nvPr/>
              </p:nvSpPr>
              <p:spPr bwMode="auto">
                <a:xfrm>
                  <a:off x="7770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02" name="Freeform 1102"/>
                <p:cNvSpPr>
                  <a:spLocks noChangeAspect="1"/>
                </p:cNvSpPr>
                <p:nvPr/>
              </p:nvSpPr>
              <p:spPr bwMode="auto">
                <a:xfrm>
                  <a:off x="7789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03" name="Freeform 1103"/>
                <p:cNvSpPr>
                  <a:spLocks noChangeAspect="1"/>
                </p:cNvSpPr>
                <p:nvPr/>
              </p:nvSpPr>
              <p:spPr bwMode="auto">
                <a:xfrm>
                  <a:off x="7796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04" name="Freeform 1104"/>
                <p:cNvSpPr>
                  <a:spLocks noChangeAspect="1"/>
                </p:cNvSpPr>
                <p:nvPr/>
              </p:nvSpPr>
              <p:spPr bwMode="auto">
                <a:xfrm>
                  <a:off x="7815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05" name="Freeform 1105"/>
                <p:cNvSpPr>
                  <a:spLocks noChangeAspect="1"/>
                </p:cNvSpPr>
                <p:nvPr/>
              </p:nvSpPr>
              <p:spPr bwMode="auto">
                <a:xfrm>
                  <a:off x="7822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06" name="Freeform 1106"/>
                <p:cNvSpPr>
                  <a:spLocks noChangeAspect="1"/>
                </p:cNvSpPr>
                <p:nvPr/>
              </p:nvSpPr>
              <p:spPr bwMode="auto">
                <a:xfrm>
                  <a:off x="7841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07" name="Freeform 1107"/>
                <p:cNvSpPr>
                  <a:spLocks noChangeAspect="1"/>
                </p:cNvSpPr>
                <p:nvPr/>
              </p:nvSpPr>
              <p:spPr bwMode="auto">
                <a:xfrm>
                  <a:off x="7848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08" name="Freeform 1108"/>
                <p:cNvSpPr>
                  <a:spLocks noChangeAspect="1"/>
                </p:cNvSpPr>
                <p:nvPr/>
              </p:nvSpPr>
              <p:spPr bwMode="auto">
                <a:xfrm>
                  <a:off x="7867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09" name="Freeform 1109"/>
                <p:cNvSpPr>
                  <a:spLocks noChangeAspect="1"/>
                </p:cNvSpPr>
                <p:nvPr/>
              </p:nvSpPr>
              <p:spPr bwMode="auto">
                <a:xfrm>
                  <a:off x="7874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10" name="Freeform 1110"/>
                <p:cNvSpPr>
                  <a:spLocks noChangeAspect="1"/>
                </p:cNvSpPr>
                <p:nvPr/>
              </p:nvSpPr>
              <p:spPr bwMode="auto">
                <a:xfrm>
                  <a:off x="7894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11" name="Freeform 1111"/>
                <p:cNvSpPr>
                  <a:spLocks noChangeAspect="1"/>
                </p:cNvSpPr>
                <p:nvPr/>
              </p:nvSpPr>
              <p:spPr bwMode="auto">
                <a:xfrm>
                  <a:off x="7900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12" name="Freeform 1112"/>
                <p:cNvSpPr>
                  <a:spLocks noChangeAspect="1"/>
                </p:cNvSpPr>
                <p:nvPr/>
              </p:nvSpPr>
              <p:spPr bwMode="auto">
                <a:xfrm>
                  <a:off x="7920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13" name="Freeform 1113"/>
                <p:cNvSpPr>
                  <a:spLocks noChangeAspect="1"/>
                </p:cNvSpPr>
                <p:nvPr/>
              </p:nvSpPr>
              <p:spPr bwMode="auto">
                <a:xfrm>
                  <a:off x="7927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14" name="Freeform 1114"/>
                <p:cNvSpPr>
                  <a:spLocks noChangeAspect="1"/>
                </p:cNvSpPr>
                <p:nvPr/>
              </p:nvSpPr>
              <p:spPr bwMode="auto">
                <a:xfrm>
                  <a:off x="7946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15" name="Freeform 1115"/>
                <p:cNvSpPr>
                  <a:spLocks noChangeAspect="1"/>
                </p:cNvSpPr>
                <p:nvPr/>
              </p:nvSpPr>
              <p:spPr bwMode="auto">
                <a:xfrm>
                  <a:off x="7953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16" name="Freeform 1116"/>
                <p:cNvSpPr>
                  <a:spLocks noChangeAspect="1"/>
                </p:cNvSpPr>
                <p:nvPr/>
              </p:nvSpPr>
              <p:spPr bwMode="auto">
                <a:xfrm>
                  <a:off x="7972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17" name="Freeform 1117"/>
                <p:cNvSpPr>
                  <a:spLocks noChangeAspect="1"/>
                </p:cNvSpPr>
                <p:nvPr/>
              </p:nvSpPr>
              <p:spPr bwMode="auto">
                <a:xfrm>
                  <a:off x="7979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18" name="Freeform 1118"/>
                <p:cNvSpPr>
                  <a:spLocks noChangeAspect="1"/>
                </p:cNvSpPr>
                <p:nvPr/>
              </p:nvSpPr>
              <p:spPr bwMode="auto">
                <a:xfrm>
                  <a:off x="7998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19" name="Freeform 1119"/>
                <p:cNvSpPr>
                  <a:spLocks noChangeAspect="1"/>
                </p:cNvSpPr>
                <p:nvPr/>
              </p:nvSpPr>
              <p:spPr bwMode="auto">
                <a:xfrm>
                  <a:off x="8005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20" name="Freeform 1120"/>
                <p:cNvSpPr>
                  <a:spLocks noChangeAspect="1"/>
                </p:cNvSpPr>
                <p:nvPr/>
              </p:nvSpPr>
              <p:spPr bwMode="auto">
                <a:xfrm>
                  <a:off x="8024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21" name="Freeform 1121"/>
                <p:cNvSpPr>
                  <a:spLocks noChangeAspect="1"/>
                </p:cNvSpPr>
                <p:nvPr/>
              </p:nvSpPr>
              <p:spPr bwMode="auto">
                <a:xfrm>
                  <a:off x="8031" y="18927"/>
                  <a:ext cx="15" cy="2"/>
                </a:xfrm>
                <a:custGeom>
                  <a:avLst/>
                  <a:gdLst>
                    <a:gd name="T0" fmla="*/ 2 w 15"/>
                    <a:gd name="T1" fmla="*/ 0 h 2"/>
                    <a:gd name="T2" fmla="*/ 0 w 15"/>
                    <a:gd name="T3" fmla="*/ 0 h 2"/>
                    <a:gd name="T4" fmla="*/ 2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2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22" name="Freeform 1122"/>
                <p:cNvSpPr>
                  <a:spLocks noChangeAspect="1"/>
                </p:cNvSpPr>
                <p:nvPr/>
              </p:nvSpPr>
              <p:spPr bwMode="auto">
                <a:xfrm>
                  <a:off x="8050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23" name="Freeform 1123"/>
                <p:cNvSpPr>
                  <a:spLocks noChangeAspect="1"/>
                </p:cNvSpPr>
                <p:nvPr/>
              </p:nvSpPr>
              <p:spPr bwMode="auto">
                <a:xfrm>
                  <a:off x="8057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24" name="Freeform 1124"/>
                <p:cNvSpPr>
                  <a:spLocks noChangeAspect="1"/>
                </p:cNvSpPr>
                <p:nvPr/>
              </p:nvSpPr>
              <p:spPr bwMode="auto">
                <a:xfrm>
                  <a:off x="8076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25" name="Freeform 1125"/>
                <p:cNvSpPr>
                  <a:spLocks noChangeAspect="1"/>
                </p:cNvSpPr>
                <p:nvPr/>
              </p:nvSpPr>
              <p:spPr bwMode="auto">
                <a:xfrm>
                  <a:off x="8083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26" name="Freeform 1126"/>
                <p:cNvSpPr>
                  <a:spLocks noChangeAspect="1"/>
                </p:cNvSpPr>
                <p:nvPr/>
              </p:nvSpPr>
              <p:spPr bwMode="auto">
                <a:xfrm>
                  <a:off x="8102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27" name="Freeform 1127"/>
                <p:cNvSpPr>
                  <a:spLocks noChangeAspect="1"/>
                </p:cNvSpPr>
                <p:nvPr/>
              </p:nvSpPr>
              <p:spPr bwMode="auto">
                <a:xfrm>
                  <a:off x="8109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28" name="Freeform 1128"/>
                <p:cNvSpPr>
                  <a:spLocks noChangeAspect="1"/>
                </p:cNvSpPr>
                <p:nvPr/>
              </p:nvSpPr>
              <p:spPr bwMode="auto">
                <a:xfrm>
                  <a:off x="8128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29" name="Freeform 1129"/>
                <p:cNvSpPr>
                  <a:spLocks noChangeAspect="1"/>
                </p:cNvSpPr>
                <p:nvPr/>
              </p:nvSpPr>
              <p:spPr bwMode="auto">
                <a:xfrm>
                  <a:off x="8135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30" name="Freeform 1130"/>
                <p:cNvSpPr>
                  <a:spLocks noChangeAspect="1"/>
                </p:cNvSpPr>
                <p:nvPr/>
              </p:nvSpPr>
              <p:spPr bwMode="auto">
                <a:xfrm>
                  <a:off x="8154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31" name="Freeform 1131"/>
                <p:cNvSpPr>
                  <a:spLocks noChangeAspect="1"/>
                </p:cNvSpPr>
                <p:nvPr/>
              </p:nvSpPr>
              <p:spPr bwMode="auto">
                <a:xfrm>
                  <a:off x="8161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32" name="Freeform 1132"/>
                <p:cNvSpPr>
                  <a:spLocks noChangeAspect="1"/>
                </p:cNvSpPr>
                <p:nvPr/>
              </p:nvSpPr>
              <p:spPr bwMode="auto">
                <a:xfrm>
                  <a:off x="8180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33" name="Freeform 1133"/>
                <p:cNvSpPr>
                  <a:spLocks noChangeAspect="1"/>
                </p:cNvSpPr>
                <p:nvPr/>
              </p:nvSpPr>
              <p:spPr bwMode="auto">
                <a:xfrm>
                  <a:off x="8187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34" name="Freeform 1134"/>
                <p:cNvSpPr>
                  <a:spLocks noChangeAspect="1"/>
                </p:cNvSpPr>
                <p:nvPr/>
              </p:nvSpPr>
              <p:spPr bwMode="auto">
                <a:xfrm>
                  <a:off x="8206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35" name="Freeform 1135"/>
                <p:cNvSpPr>
                  <a:spLocks noChangeAspect="1"/>
                </p:cNvSpPr>
                <p:nvPr/>
              </p:nvSpPr>
              <p:spPr bwMode="auto">
                <a:xfrm>
                  <a:off x="8213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36" name="Freeform 1136"/>
                <p:cNvSpPr>
                  <a:spLocks noChangeAspect="1"/>
                </p:cNvSpPr>
                <p:nvPr/>
              </p:nvSpPr>
              <p:spPr bwMode="auto">
                <a:xfrm>
                  <a:off x="8232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37" name="Freeform 1137"/>
                <p:cNvSpPr>
                  <a:spLocks noChangeAspect="1"/>
                </p:cNvSpPr>
                <p:nvPr/>
              </p:nvSpPr>
              <p:spPr bwMode="auto">
                <a:xfrm>
                  <a:off x="8239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38" name="Freeform 1138"/>
                <p:cNvSpPr>
                  <a:spLocks noChangeAspect="1"/>
                </p:cNvSpPr>
                <p:nvPr/>
              </p:nvSpPr>
              <p:spPr bwMode="auto">
                <a:xfrm>
                  <a:off x="8258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39" name="Freeform 1139"/>
                <p:cNvSpPr>
                  <a:spLocks noChangeAspect="1"/>
                </p:cNvSpPr>
                <p:nvPr/>
              </p:nvSpPr>
              <p:spPr bwMode="auto">
                <a:xfrm>
                  <a:off x="8265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40" name="Freeform 1140"/>
                <p:cNvSpPr>
                  <a:spLocks noChangeAspect="1"/>
                </p:cNvSpPr>
                <p:nvPr/>
              </p:nvSpPr>
              <p:spPr bwMode="auto">
                <a:xfrm>
                  <a:off x="8285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41" name="Freeform 1141"/>
                <p:cNvSpPr>
                  <a:spLocks noChangeAspect="1"/>
                </p:cNvSpPr>
                <p:nvPr/>
              </p:nvSpPr>
              <p:spPr bwMode="auto">
                <a:xfrm>
                  <a:off x="8291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42" name="Freeform 1142"/>
                <p:cNvSpPr>
                  <a:spLocks noChangeAspect="1"/>
                </p:cNvSpPr>
                <p:nvPr/>
              </p:nvSpPr>
              <p:spPr bwMode="auto">
                <a:xfrm>
                  <a:off x="8311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43" name="Freeform 1143"/>
                <p:cNvSpPr>
                  <a:spLocks noChangeAspect="1"/>
                </p:cNvSpPr>
                <p:nvPr/>
              </p:nvSpPr>
              <p:spPr bwMode="auto">
                <a:xfrm>
                  <a:off x="8318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44" name="Freeform 1144"/>
                <p:cNvSpPr>
                  <a:spLocks noChangeAspect="1"/>
                </p:cNvSpPr>
                <p:nvPr/>
              </p:nvSpPr>
              <p:spPr bwMode="auto">
                <a:xfrm>
                  <a:off x="8337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45" name="Freeform 1145"/>
                <p:cNvSpPr>
                  <a:spLocks noChangeAspect="1"/>
                </p:cNvSpPr>
                <p:nvPr/>
              </p:nvSpPr>
              <p:spPr bwMode="auto">
                <a:xfrm>
                  <a:off x="8344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46" name="Freeform 1146"/>
                <p:cNvSpPr>
                  <a:spLocks noChangeAspect="1"/>
                </p:cNvSpPr>
                <p:nvPr/>
              </p:nvSpPr>
              <p:spPr bwMode="auto">
                <a:xfrm>
                  <a:off x="8363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47" name="Freeform 1147"/>
                <p:cNvSpPr>
                  <a:spLocks noChangeAspect="1"/>
                </p:cNvSpPr>
                <p:nvPr/>
              </p:nvSpPr>
              <p:spPr bwMode="auto">
                <a:xfrm>
                  <a:off x="8370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48" name="Freeform 1148"/>
                <p:cNvSpPr>
                  <a:spLocks noChangeAspect="1"/>
                </p:cNvSpPr>
                <p:nvPr/>
              </p:nvSpPr>
              <p:spPr bwMode="auto">
                <a:xfrm>
                  <a:off x="8389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49" name="Freeform 1149"/>
                <p:cNvSpPr>
                  <a:spLocks noChangeAspect="1"/>
                </p:cNvSpPr>
                <p:nvPr/>
              </p:nvSpPr>
              <p:spPr bwMode="auto">
                <a:xfrm>
                  <a:off x="8396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50" name="Freeform 1150"/>
                <p:cNvSpPr>
                  <a:spLocks noChangeAspect="1"/>
                </p:cNvSpPr>
                <p:nvPr/>
              </p:nvSpPr>
              <p:spPr bwMode="auto">
                <a:xfrm>
                  <a:off x="8415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51" name="Freeform 1151"/>
                <p:cNvSpPr>
                  <a:spLocks noChangeAspect="1"/>
                </p:cNvSpPr>
                <p:nvPr/>
              </p:nvSpPr>
              <p:spPr bwMode="auto">
                <a:xfrm>
                  <a:off x="8422" y="18927"/>
                  <a:ext cx="15" cy="2"/>
                </a:xfrm>
                <a:custGeom>
                  <a:avLst/>
                  <a:gdLst>
                    <a:gd name="T0" fmla="*/ 2 w 15"/>
                    <a:gd name="T1" fmla="*/ 0 h 2"/>
                    <a:gd name="T2" fmla="*/ 0 w 15"/>
                    <a:gd name="T3" fmla="*/ 0 h 2"/>
                    <a:gd name="T4" fmla="*/ 2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2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52" name="Freeform 1152"/>
                <p:cNvSpPr>
                  <a:spLocks noChangeAspect="1"/>
                </p:cNvSpPr>
                <p:nvPr/>
              </p:nvSpPr>
              <p:spPr bwMode="auto">
                <a:xfrm>
                  <a:off x="8441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53" name="Freeform 1153"/>
                <p:cNvSpPr>
                  <a:spLocks noChangeAspect="1"/>
                </p:cNvSpPr>
                <p:nvPr/>
              </p:nvSpPr>
              <p:spPr bwMode="auto">
                <a:xfrm>
                  <a:off x="8448" y="18927"/>
                  <a:ext cx="15" cy="2"/>
                </a:xfrm>
                <a:custGeom>
                  <a:avLst/>
                  <a:gdLst>
                    <a:gd name="T0" fmla="*/ 2 w 15"/>
                    <a:gd name="T1" fmla="*/ 0 h 2"/>
                    <a:gd name="T2" fmla="*/ 0 w 15"/>
                    <a:gd name="T3" fmla="*/ 0 h 2"/>
                    <a:gd name="T4" fmla="*/ 2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2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54" name="Freeform 1154"/>
                <p:cNvSpPr>
                  <a:spLocks noChangeAspect="1"/>
                </p:cNvSpPr>
                <p:nvPr/>
              </p:nvSpPr>
              <p:spPr bwMode="auto">
                <a:xfrm>
                  <a:off x="8467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55" name="Freeform 1155"/>
                <p:cNvSpPr>
                  <a:spLocks noChangeAspect="1"/>
                </p:cNvSpPr>
                <p:nvPr/>
              </p:nvSpPr>
              <p:spPr bwMode="auto">
                <a:xfrm>
                  <a:off x="8474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56" name="Freeform 1156"/>
                <p:cNvSpPr>
                  <a:spLocks noChangeAspect="1"/>
                </p:cNvSpPr>
                <p:nvPr/>
              </p:nvSpPr>
              <p:spPr bwMode="auto">
                <a:xfrm>
                  <a:off x="8493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57" name="Freeform 1157"/>
                <p:cNvSpPr>
                  <a:spLocks noChangeAspect="1"/>
                </p:cNvSpPr>
                <p:nvPr/>
              </p:nvSpPr>
              <p:spPr bwMode="auto">
                <a:xfrm>
                  <a:off x="8500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58" name="Freeform 1158"/>
                <p:cNvSpPr>
                  <a:spLocks noChangeAspect="1"/>
                </p:cNvSpPr>
                <p:nvPr/>
              </p:nvSpPr>
              <p:spPr bwMode="auto">
                <a:xfrm>
                  <a:off x="8519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59" name="Freeform 1159"/>
                <p:cNvSpPr>
                  <a:spLocks noChangeAspect="1"/>
                </p:cNvSpPr>
                <p:nvPr/>
              </p:nvSpPr>
              <p:spPr bwMode="auto">
                <a:xfrm>
                  <a:off x="8526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60" name="Freeform 1160"/>
                <p:cNvSpPr>
                  <a:spLocks noChangeAspect="1"/>
                </p:cNvSpPr>
                <p:nvPr/>
              </p:nvSpPr>
              <p:spPr bwMode="auto">
                <a:xfrm>
                  <a:off x="8545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61" name="Freeform 1161"/>
                <p:cNvSpPr>
                  <a:spLocks noChangeAspect="1"/>
                </p:cNvSpPr>
                <p:nvPr/>
              </p:nvSpPr>
              <p:spPr bwMode="auto">
                <a:xfrm>
                  <a:off x="8552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62" name="Freeform 1162"/>
                <p:cNvSpPr>
                  <a:spLocks noChangeAspect="1"/>
                </p:cNvSpPr>
                <p:nvPr/>
              </p:nvSpPr>
              <p:spPr bwMode="auto">
                <a:xfrm>
                  <a:off x="8571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63" name="Freeform 1163"/>
                <p:cNvSpPr>
                  <a:spLocks noChangeAspect="1"/>
                </p:cNvSpPr>
                <p:nvPr/>
              </p:nvSpPr>
              <p:spPr bwMode="auto">
                <a:xfrm>
                  <a:off x="8578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64" name="Freeform 1164"/>
                <p:cNvSpPr>
                  <a:spLocks noChangeAspect="1"/>
                </p:cNvSpPr>
                <p:nvPr/>
              </p:nvSpPr>
              <p:spPr bwMode="auto">
                <a:xfrm>
                  <a:off x="8597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65" name="Freeform 1165"/>
                <p:cNvSpPr>
                  <a:spLocks noChangeAspect="1"/>
                </p:cNvSpPr>
                <p:nvPr/>
              </p:nvSpPr>
              <p:spPr bwMode="auto">
                <a:xfrm>
                  <a:off x="8604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66" name="Freeform 1166"/>
                <p:cNvSpPr>
                  <a:spLocks noChangeAspect="1"/>
                </p:cNvSpPr>
                <p:nvPr/>
              </p:nvSpPr>
              <p:spPr bwMode="auto">
                <a:xfrm>
                  <a:off x="8623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67" name="Freeform 1167"/>
                <p:cNvSpPr>
                  <a:spLocks noChangeAspect="1"/>
                </p:cNvSpPr>
                <p:nvPr/>
              </p:nvSpPr>
              <p:spPr bwMode="auto">
                <a:xfrm>
                  <a:off x="8630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68" name="Freeform 1168"/>
                <p:cNvSpPr>
                  <a:spLocks noChangeAspect="1"/>
                </p:cNvSpPr>
                <p:nvPr/>
              </p:nvSpPr>
              <p:spPr bwMode="auto">
                <a:xfrm>
                  <a:off x="8649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69" name="Freeform 1169"/>
                <p:cNvSpPr>
                  <a:spLocks noChangeAspect="1"/>
                </p:cNvSpPr>
                <p:nvPr/>
              </p:nvSpPr>
              <p:spPr bwMode="auto">
                <a:xfrm>
                  <a:off x="8656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70" name="Freeform 1170"/>
                <p:cNvSpPr>
                  <a:spLocks noChangeAspect="1"/>
                </p:cNvSpPr>
                <p:nvPr/>
              </p:nvSpPr>
              <p:spPr bwMode="auto">
                <a:xfrm>
                  <a:off x="8675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71" name="Freeform 1171"/>
                <p:cNvSpPr>
                  <a:spLocks noChangeAspect="1"/>
                </p:cNvSpPr>
                <p:nvPr/>
              </p:nvSpPr>
              <p:spPr bwMode="auto">
                <a:xfrm>
                  <a:off x="8682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72" name="Freeform 1172"/>
                <p:cNvSpPr>
                  <a:spLocks noChangeAspect="1"/>
                </p:cNvSpPr>
                <p:nvPr/>
              </p:nvSpPr>
              <p:spPr bwMode="auto">
                <a:xfrm>
                  <a:off x="8702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73" name="Freeform 1173"/>
                <p:cNvSpPr>
                  <a:spLocks noChangeAspect="1"/>
                </p:cNvSpPr>
                <p:nvPr/>
              </p:nvSpPr>
              <p:spPr bwMode="auto">
                <a:xfrm>
                  <a:off x="8708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74" name="Freeform 1174"/>
                <p:cNvSpPr>
                  <a:spLocks noChangeAspect="1"/>
                </p:cNvSpPr>
                <p:nvPr/>
              </p:nvSpPr>
              <p:spPr bwMode="auto">
                <a:xfrm>
                  <a:off x="8728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75" name="Freeform 1175"/>
                <p:cNvSpPr>
                  <a:spLocks noChangeAspect="1"/>
                </p:cNvSpPr>
                <p:nvPr/>
              </p:nvSpPr>
              <p:spPr bwMode="auto">
                <a:xfrm>
                  <a:off x="8735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76" name="Freeform 1176"/>
                <p:cNvSpPr>
                  <a:spLocks noChangeAspect="1"/>
                </p:cNvSpPr>
                <p:nvPr/>
              </p:nvSpPr>
              <p:spPr bwMode="auto">
                <a:xfrm>
                  <a:off x="8754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77" name="Freeform 1177"/>
                <p:cNvSpPr>
                  <a:spLocks noChangeAspect="1"/>
                </p:cNvSpPr>
                <p:nvPr/>
              </p:nvSpPr>
              <p:spPr bwMode="auto">
                <a:xfrm>
                  <a:off x="8761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78" name="Freeform 1178"/>
                <p:cNvSpPr>
                  <a:spLocks noChangeAspect="1"/>
                </p:cNvSpPr>
                <p:nvPr/>
              </p:nvSpPr>
              <p:spPr bwMode="auto">
                <a:xfrm>
                  <a:off x="8780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79" name="Freeform 1179"/>
                <p:cNvSpPr>
                  <a:spLocks noChangeAspect="1"/>
                </p:cNvSpPr>
                <p:nvPr/>
              </p:nvSpPr>
              <p:spPr bwMode="auto">
                <a:xfrm>
                  <a:off x="8787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80" name="Freeform 1180"/>
                <p:cNvSpPr>
                  <a:spLocks noChangeAspect="1"/>
                </p:cNvSpPr>
                <p:nvPr/>
              </p:nvSpPr>
              <p:spPr bwMode="auto">
                <a:xfrm>
                  <a:off x="8806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81" name="Freeform 1181"/>
                <p:cNvSpPr>
                  <a:spLocks noChangeAspect="1"/>
                </p:cNvSpPr>
                <p:nvPr/>
              </p:nvSpPr>
              <p:spPr bwMode="auto">
                <a:xfrm>
                  <a:off x="8813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82" name="Freeform 1182"/>
                <p:cNvSpPr>
                  <a:spLocks noChangeAspect="1"/>
                </p:cNvSpPr>
                <p:nvPr/>
              </p:nvSpPr>
              <p:spPr bwMode="auto">
                <a:xfrm>
                  <a:off x="8832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83" name="Freeform 1183"/>
                <p:cNvSpPr>
                  <a:spLocks noChangeAspect="1"/>
                </p:cNvSpPr>
                <p:nvPr/>
              </p:nvSpPr>
              <p:spPr bwMode="auto">
                <a:xfrm>
                  <a:off x="8839" y="18927"/>
                  <a:ext cx="15" cy="2"/>
                </a:xfrm>
                <a:custGeom>
                  <a:avLst/>
                  <a:gdLst>
                    <a:gd name="T0" fmla="*/ 2 w 15"/>
                    <a:gd name="T1" fmla="*/ 0 h 2"/>
                    <a:gd name="T2" fmla="*/ 0 w 15"/>
                    <a:gd name="T3" fmla="*/ 0 h 2"/>
                    <a:gd name="T4" fmla="*/ 2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2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84" name="Freeform 1184"/>
                <p:cNvSpPr>
                  <a:spLocks noChangeAspect="1"/>
                </p:cNvSpPr>
                <p:nvPr/>
              </p:nvSpPr>
              <p:spPr bwMode="auto">
                <a:xfrm>
                  <a:off x="8858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85" name="Freeform 1185"/>
                <p:cNvSpPr>
                  <a:spLocks noChangeAspect="1"/>
                </p:cNvSpPr>
                <p:nvPr/>
              </p:nvSpPr>
              <p:spPr bwMode="auto">
                <a:xfrm>
                  <a:off x="8865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786" name="Freeform 1186"/>
                <p:cNvSpPr>
                  <a:spLocks noChangeAspect="1"/>
                </p:cNvSpPr>
                <p:nvPr/>
              </p:nvSpPr>
              <p:spPr bwMode="auto">
                <a:xfrm>
                  <a:off x="8884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</p:grpSp>
          <p:sp>
            <p:nvSpPr>
              <p:cNvPr id="26787" name="Freeform 1187"/>
              <p:cNvSpPr>
                <a:spLocks noChangeAspect="1"/>
              </p:cNvSpPr>
              <p:nvPr/>
            </p:nvSpPr>
            <p:spPr bwMode="auto">
              <a:xfrm>
                <a:off x="8891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788" name="Freeform 1188"/>
              <p:cNvSpPr>
                <a:spLocks noChangeAspect="1"/>
              </p:cNvSpPr>
              <p:nvPr/>
            </p:nvSpPr>
            <p:spPr bwMode="auto">
              <a:xfrm>
                <a:off x="8910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789" name="Freeform 1189"/>
              <p:cNvSpPr>
                <a:spLocks noChangeAspect="1"/>
              </p:cNvSpPr>
              <p:nvPr/>
            </p:nvSpPr>
            <p:spPr bwMode="auto">
              <a:xfrm>
                <a:off x="8917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790" name="Freeform 1190"/>
              <p:cNvSpPr>
                <a:spLocks noChangeAspect="1"/>
              </p:cNvSpPr>
              <p:nvPr/>
            </p:nvSpPr>
            <p:spPr bwMode="auto">
              <a:xfrm>
                <a:off x="8936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791" name="Freeform 1191"/>
              <p:cNvSpPr>
                <a:spLocks noChangeAspect="1"/>
              </p:cNvSpPr>
              <p:nvPr/>
            </p:nvSpPr>
            <p:spPr bwMode="auto">
              <a:xfrm>
                <a:off x="8943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792" name="Freeform 1192"/>
              <p:cNvSpPr>
                <a:spLocks noChangeAspect="1"/>
              </p:cNvSpPr>
              <p:nvPr/>
            </p:nvSpPr>
            <p:spPr bwMode="auto">
              <a:xfrm>
                <a:off x="8962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793" name="Freeform 1193"/>
              <p:cNvSpPr>
                <a:spLocks noChangeAspect="1"/>
              </p:cNvSpPr>
              <p:nvPr/>
            </p:nvSpPr>
            <p:spPr bwMode="auto">
              <a:xfrm>
                <a:off x="8969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794" name="Freeform 1194"/>
              <p:cNvSpPr>
                <a:spLocks noChangeAspect="1"/>
              </p:cNvSpPr>
              <p:nvPr/>
            </p:nvSpPr>
            <p:spPr bwMode="auto">
              <a:xfrm>
                <a:off x="8988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795" name="Freeform 1195"/>
              <p:cNvSpPr>
                <a:spLocks noChangeAspect="1"/>
              </p:cNvSpPr>
              <p:nvPr/>
            </p:nvSpPr>
            <p:spPr bwMode="auto">
              <a:xfrm>
                <a:off x="8995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796" name="Freeform 1196"/>
              <p:cNvSpPr>
                <a:spLocks noChangeAspect="1"/>
              </p:cNvSpPr>
              <p:nvPr/>
            </p:nvSpPr>
            <p:spPr bwMode="auto">
              <a:xfrm>
                <a:off x="9014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797" name="Freeform 1197"/>
              <p:cNvSpPr>
                <a:spLocks noChangeAspect="1"/>
              </p:cNvSpPr>
              <p:nvPr/>
            </p:nvSpPr>
            <p:spPr bwMode="auto">
              <a:xfrm>
                <a:off x="9021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798" name="Freeform 1198"/>
              <p:cNvSpPr>
                <a:spLocks noChangeAspect="1"/>
              </p:cNvSpPr>
              <p:nvPr/>
            </p:nvSpPr>
            <p:spPr bwMode="auto">
              <a:xfrm>
                <a:off x="9040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799" name="Freeform 1199"/>
              <p:cNvSpPr>
                <a:spLocks noChangeAspect="1"/>
              </p:cNvSpPr>
              <p:nvPr/>
            </p:nvSpPr>
            <p:spPr bwMode="auto">
              <a:xfrm>
                <a:off x="9047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00" name="Freeform 1200"/>
              <p:cNvSpPr>
                <a:spLocks noChangeAspect="1"/>
              </p:cNvSpPr>
              <p:nvPr/>
            </p:nvSpPr>
            <p:spPr bwMode="auto">
              <a:xfrm>
                <a:off x="9066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01" name="Freeform 1201"/>
              <p:cNvSpPr>
                <a:spLocks noChangeAspect="1"/>
              </p:cNvSpPr>
              <p:nvPr/>
            </p:nvSpPr>
            <p:spPr bwMode="auto">
              <a:xfrm>
                <a:off x="9073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02" name="Freeform 1202"/>
              <p:cNvSpPr>
                <a:spLocks noChangeAspect="1"/>
              </p:cNvSpPr>
              <p:nvPr/>
            </p:nvSpPr>
            <p:spPr bwMode="auto">
              <a:xfrm>
                <a:off x="9093" y="1892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03" name="Freeform 1203"/>
              <p:cNvSpPr>
                <a:spLocks noChangeAspect="1"/>
              </p:cNvSpPr>
              <p:nvPr/>
            </p:nvSpPr>
            <p:spPr bwMode="auto">
              <a:xfrm>
                <a:off x="9099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04" name="Freeform 1204"/>
              <p:cNvSpPr>
                <a:spLocks noChangeAspect="1"/>
              </p:cNvSpPr>
              <p:nvPr/>
            </p:nvSpPr>
            <p:spPr bwMode="auto">
              <a:xfrm>
                <a:off x="9119" y="1892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05" name="Freeform 1205"/>
              <p:cNvSpPr>
                <a:spLocks noChangeAspect="1"/>
              </p:cNvSpPr>
              <p:nvPr/>
            </p:nvSpPr>
            <p:spPr bwMode="auto">
              <a:xfrm>
                <a:off x="9126" y="1892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06" name="Freeform 1206"/>
              <p:cNvSpPr>
                <a:spLocks noChangeAspect="1"/>
              </p:cNvSpPr>
              <p:nvPr/>
            </p:nvSpPr>
            <p:spPr bwMode="auto">
              <a:xfrm>
                <a:off x="9145" y="1892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07" name="Freeform 1207"/>
              <p:cNvSpPr>
                <a:spLocks noChangeAspect="1"/>
              </p:cNvSpPr>
              <p:nvPr/>
            </p:nvSpPr>
            <p:spPr bwMode="auto">
              <a:xfrm>
                <a:off x="9152" y="1892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08" name="Freeform 1208"/>
              <p:cNvSpPr>
                <a:spLocks noChangeAspect="1"/>
              </p:cNvSpPr>
              <p:nvPr/>
            </p:nvSpPr>
            <p:spPr bwMode="auto">
              <a:xfrm>
                <a:off x="9171" y="1892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09" name="Freeform 1209"/>
              <p:cNvSpPr>
                <a:spLocks noChangeAspect="1"/>
              </p:cNvSpPr>
              <p:nvPr/>
            </p:nvSpPr>
            <p:spPr bwMode="auto">
              <a:xfrm>
                <a:off x="9178" y="1892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10" name="Freeform 1210"/>
              <p:cNvSpPr>
                <a:spLocks noChangeAspect="1"/>
              </p:cNvSpPr>
              <p:nvPr/>
            </p:nvSpPr>
            <p:spPr bwMode="auto">
              <a:xfrm>
                <a:off x="9197" y="189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11" name="Freeform 1211"/>
              <p:cNvSpPr>
                <a:spLocks noChangeAspect="1"/>
              </p:cNvSpPr>
              <p:nvPr/>
            </p:nvSpPr>
            <p:spPr bwMode="auto">
              <a:xfrm>
                <a:off x="9204" y="1892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12" name="Freeform 1212"/>
              <p:cNvSpPr>
                <a:spLocks noChangeAspect="1"/>
              </p:cNvSpPr>
              <p:nvPr/>
            </p:nvSpPr>
            <p:spPr bwMode="auto">
              <a:xfrm>
                <a:off x="9223" y="189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13" name="Freeform 1213"/>
              <p:cNvSpPr>
                <a:spLocks noChangeAspect="1"/>
              </p:cNvSpPr>
              <p:nvPr/>
            </p:nvSpPr>
            <p:spPr bwMode="auto">
              <a:xfrm>
                <a:off x="9230" y="18927"/>
                <a:ext cx="15" cy="2"/>
              </a:xfrm>
              <a:custGeom>
                <a:avLst/>
                <a:gdLst>
                  <a:gd name="T0" fmla="*/ 2 w 15"/>
                  <a:gd name="T1" fmla="*/ 0 h 2"/>
                  <a:gd name="T2" fmla="*/ 0 w 15"/>
                  <a:gd name="T3" fmla="*/ 0 h 2"/>
                  <a:gd name="T4" fmla="*/ 2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2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14" name="Freeform 1214"/>
              <p:cNvSpPr>
                <a:spLocks noChangeAspect="1"/>
              </p:cNvSpPr>
              <p:nvPr/>
            </p:nvSpPr>
            <p:spPr bwMode="auto">
              <a:xfrm>
                <a:off x="9249" y="189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15" name="Freeform 1215"/>
              <p:cNvSpPr>
                <a:spLocks noChangeAspect="1"/>
              </p:cNvSpPr>
              <p:nvPr/>
            </p:nvSpPr>
            <p:spPr bwMode="auto">
              <a:xfrm>
                <a:off x="9256" y="18927"/>
                <a:ext cx="15" cy="2"/>
              </a:xfrm>
              <a:custGeom>
                <a:avLst/>
                <a:gdLst>
                  <a:gd name="T0" fmla="*/ 2 w 15"/>
                  <a:gd name="T1" fmla="*/ 0 h 2"/>
                  <a:gd name="T2" fmla="*/ 0 w 15"/>
                  <a:gd name="T3" fmla="*/ 0 h 2"/>
                  <a:gd name="T4" fmla="*/ 2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2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16" name="Freeform 1216"/>
              <p:cNvSpPr>
                <a:spLocks noChangeAspect="1"/>
              </p:cNvSpPr>
              <p:nvPr/>
            </p:nvSpPr>
            <p:spPr bwMode="auto">
              <a:xfrm>
                <a:off x="9275" y="189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17" name="Freeform 1217"/>
              <p:cNvSpPr>
                <a:spLocks noChangeAspect="1"/>
              </p:cNvSpPr>
              <p:nvPr/>
            </p:nvSpPr>
            <p:spPr bwMode="auto">
              <a:xfrm>
                <a:off x="9282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18" name="Freeform 1218"/>
              <p:cNvSpPr>
                <a:spLocks noChangeAspect="1"/>
              </p:cNvSpPr>
              <p:nvPr/>
            </p:nvSpPr>
            <p:spPr bwMode="auto">
              <a:xfrm>
                <a:off x="9301" y="189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19" name="Freeform 1219"/>
              <p:cNvSpPr>
                <a:spLocks noChangeAspect="1"/>
              </p:cNvSpPr>
              <p:nvPr/>
            </p:nvSpPr>
            <p:spPr bwMode="auto">
              <a:xfrm>
                <a:off x="9308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20" name="Freeform 1220"/>
              <p:cNvSpPr>
                <a:spLocks noChangeAspect="1"/>
              </p:cNvSpPr>
              <p:nvPr/>
            </p:nvSpPr>
            <p:spPr bwMode="auto">
              <a:xfrm>
                <a:off x="9327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21" name="Freeform 1221"/>
              <p:cNvSpPr>
                <a:spLocks noChangeAspect="1"/>
              </p:cNvSpPr>
              <p:nvPr/>
            </p:nvSpPr>
            <p:spPr bwMode="auto">
              <a:xfrm>
                <a:off x="9334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22" name="Freeform 1222"/>
              <p:cNvSpPr>
                <a:spLocks noChangeAspect="1"/>
              </p:cNvSpPr>
              <p:nvPr/>
            </p:nvSpPr>
            <p:spPr bwMode="auto">
              <a:xfrm>
                <a:off x="9353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23" name="Freeform 1223"/>
              <p:cNvSpPr>
                <a:spLocks noChangeAspect="1"/>
              </p:cNvSpPr>
              <p:nvPr/>
            </p:nvSpPr>
            <p:spPr bwMode="auto">
              <a:xfrm>
                <a:off x="9360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24" name="Freeform 1224"/>
              <p:cNvSpPr>
                <a:spLocks noChangeAspect="1"/>
              </p:cNvSpPr>
              <p:nvPr/>
            </p:nvSpPr>
            <p:spPr bwMode="auto">
              <a:xfrm>
                <a:off x="9379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25" name="Freeform 1225"/>
              <p:cNvSpPr>
                <a:spLocks noChangeAspect="1"/>
              </p:cNvSpPr>
              <p:nvPr/>
            </p:nvSpPr>
            <p:spPr bwMode="auto">
              <a:xfrm>
                <a:off x="9386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26" name="Freeform 1226"/>
              <p:cNvSpPr>
                <a:spLocks noChangeAspect="1"/>
              </p:cNvSpPr>
              <p:nvPr/>
            </p:nvSpPr>
            <p:spPr bwMode="auto">
              <a:xfrm>
                <a:off x="9405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27" name="Freeform 1227"/>
              <p:cNvSpPr>
                <a:spLocks noChangeAspect="1"/>
              </p:cNvSpPr>
              <p:nvPr/>
            </p:nvSpPr>
            <p:spPr bwMode="auto">
              <a:xfrm>
                <a:off x="9412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28" name="Freeform 1228"/>
              <p:cNvSpPr>
                <a:spLocks noChangeAspect="1"/>
              </p:cNvSpPr>
              <p:nvPr/>
            </p:nvSpPr>
            <p:spPr bwMode="auto">
              <a:xfrm>
                <a:off x="9431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29" name="Freeform 1229"/>
              <p:cNvSpPr>
                <a:spLocks noChangeAspect="1"/>
              </p:cNvSpPr>
              <p:nvPr/>
            </p:nvSpPr>
            <p:spPr bwMode="auto">
              <a:xfrm>
                <a:off x="9438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30" name="Freeform 1230"/>
              <p:cNvSpPr>
                <a:spLocks noChangeAspect="1"/>
              </p:cNvSpPr>
              <p:nvPr/>
            </p:nvSpPr>
            <p:spPr bwMode="auto">
              <a:xfrm>
                <a:off x="9457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31" name="Freeform 1231"/>
              <p:cNvSpPr>
                <a:spLocks noChangeAspect="1"/>
              </p:cNvSpPr>
              <p:nvPr/>
            </p:nvSpPr>
            <p:spPr bwMode="auto">
              <a:xfrm>
                <a:off x="9464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32" name="Freeform 1232"/>
              <p:cNvSpPr>
                <a:spLocks noChangeAspect="1"/>
              </p:cNvSpPr>
              <p:nvPr/>
            </p:nvSpPr>
            <p:spPr bwMode="auto">
              <a:xfrm>
                <a:off x="9483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33" name="Freeform 1233"/>
              <p:cNvSpPr>
                <a:spLocks noChangeAspect="1"/>
              </p:cNvSpPr>
              <p:nvPr/>
            </p:nvSpPr>
            <p:spPr bwMode="auto">
              <a:xfrm>
                <a:off x="9490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34" name="Freeform 1234"/>
              <p:cNvSpPr>
                <a:spLocks noChangeAspect="1"/>
              </p:cNvSpPr>
              <p:nvPr/>
            </p:nvSpPr>
            <p:spPr bwMode="auto">
              <a:xfrm>
                <a:off x="9510" y="1892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35" name="Freeform 1235"/>
              <p:cNvSpPr>
                <a:spLocks noChangeAspect="1"/>
              </p:cNvSpPr>
              <p:nvPr/>
            </p:nvSpPr>
            <p:spPr bwMode="auto">
              <a:xfrm>
                <a:off x="9516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36" name="Freeform 1236"/>
              <p:cNvSpPr>
                <a:spLocks noChangeAspect="1"/>
              </p:cNvSpPr>
              <p:nvPr/>
            </p:nvSpPr>
            <p:spPr bwMode="auto">
              <a:xfrm>
                <a:off x="9536" y="1892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37" name="Freeform 1237"/>
              <p:cNvSpPr>
                <a:spLocks noChangeAspect="1"/>
              </p:cNvSpPr>
              <p:nvPr/>
            </p:nvSpPr>
            <p:spPr bwMode="auto">
              <a:xfrm>
                <a:off x="9543" y="1892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38" name="Freeform 1238"/>
              <p:cNvSpPr>
                <a:spLocks noChangeAspect="1"/>
              </p:cNvSpPr>
              <p:nvPr/>
            </p:nvSpPr>
            <p:spPr bwMode="auto">
              <a:xfrm>
                <a:off x="9562" y="1892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39" name="Freeform 1239"/>
              <p:cNvSpPr>
                <a:spLocks noChangeAspect="1"/>
              </p:cNvSpPr>
              <p:nvPr/>
            </p:nvSpPr>
            <p:spPr bwMode="auto">
              <a:xfrm>
                <a:off x="9569" y="1892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40" name="Freeform 1240"/>
              <p:cNvSpPr>
                <a:spLocks noChangeAspect="1"/>
              </p:cNvSpPr>
              <p:nvPr/>
            </p:nvSpPr>
            <p:spPr bwMode="auto">
              <a:xfrm>
                <a:off x="9588" y="1892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41" name="Freeform 1241"/>
              <p:cNvSpPr>
                <a:spLocks noChangeAspect="1"/>
              </p:cNvSpPr>
              <p:nvPr/>
            </p:nvSpPr>
            <p:spPr bwMode="auto">
              <a:xfrm>
                <a:off x="9595" y="1892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42" name="Freeform 1242"/>
              <p:cNvSpPr>
                <a:spLocks noChangeAspect="1"/>
              </p:cNvSpPr>
              <p:nvPr/>
            </p:nvSpPr>
            <p:spPr bwMode="auto">
              <a:xfrm>
                <a:off x="9614" y="189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43" name="Freeform 1243"/>
              <p:cNvSpPr>
                <a:spLocks noChangeAspect="1"/>
              </p:cNvSpPr>
              <p:nvPr/>
            </p:nvSpPr>
            <p:spPr bwMode="auto">
              <a:xfrm>
                <a:off x="9621" y="1892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44" name="Freeform 1244"/>
              <p:cNvSpPr>
                <a:spLocks noChangeAspect="1"/>
              </p:cNvSpPr>
              <p:nvPr/>
            </p:nvSpPr>
            <p:spPr bwMode="auto">
              <a:xfrm>
                <a:off x="9640" y="189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45" name="Freeform 1245"/>
              <p:cNvSpPr>
                <a:spLocks noChangeAspect="1"/>
              </p:cNvSpPr>
              <p:nvPr/>
            </p:nvSpPr>
            <p:spPr bwMode="auto">
              <a:xfrm>
                <a:off x="9647" y="18927"/>
                <a:ext cx="15" cy="2"/>
              </a:xfrm>
              <a:custGeom>
                <a:avLst/>
                <a:gdLst>
                  <a:gd name="T0" fmla="*/ 2 w 15"/>
                  <a:gd name="T1" fmla="*/ 0 h 2"/>
                  <a:gd name="T2" fmla="*/ 0 w 15"/>
                  <a:gd name="T3" fmla="*/ 0 h 2"/>
                  <a:gd name="T4" fmla="*/ 2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2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46" name="Freeform 1246"/>
              <p:cNvSpPr>
                <a:spLocks noChangeAspect="1"/>
              </p:cNvSpPr>
              <p:nvPr/>
            </p:nvSpPr>
            <p:spPr bwMode="auto">
              <a:xfrm>
                <a:off x="9666" y="189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47" name="Freeform 1247"/>
              <p:cNvSpPr>
                <a:spLocks noChangeAspect="1"/>
              </p:cNvSpPr>
              <p:nvPr/>
            </p:nvSpPr>
            <p:spPr bwMode="auto">
              <a:xfrm>
                <a:off x="9673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48" name="Freeform 1248"/>
              <p:cNvSpPr>
                <a:spLocks noChangeAspect="1"/>
              </p:cNvSpPr>
              <p:nvPr/>
            </p:nvSpPr>
            <p:spPr bwMode="auto">
              <a:xfrm>
                <a:off x="9692" y="189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49" name="Freeform 1249"/>
              <p:cNvSpPr>
                <a:spLocks noChangeAspect="1"/>
              </p:cNvSpPr>
              <p:nvPr/>
            </p:nvSpPr>
            <p:spPr bwMode="auto">
              <a:xfrm>
                <a:off x="9699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50" name="Freeform 1250"/>
              <p:cNvSpPr>
                <a:spLocks noChangeAspect="1"/>
              </p:cNvSpPr>
              <p:nvPr/>
            </p:nvSpPr>
            <p:spPr bwMode="auto">
              <a:xfrm>
                <a:off x="9718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51" name="Freeform 1251"/>
              <p:cNvSpPr>
                <a:spLocks noChangeAspect="1"/>
              </p:cNvSpPr>
              <p:nvPr/>
            </p:nvSpPr>
            <p:spPr bwMode="auto">
              <a:xfrm>
                <a:off x="9725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52" name="Freeform 1252"/>
              <p:cNvSpPr>
                <a:spLocks noChangeAspect="1"/>
              </p:cNvSpPr>
              <p:nvPr/>
            </p:nvSpPr>
            <p:spPr bwMode="auto">
              <a:xfrm>
                <a:off x="9744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53" name="Freeform 1253"/>
              <p:cNvSpPr>
                <a:spLocks noChangeAspect="1"/>
              </p:cNvSpPr>
              <p:nvPr/>
            </p:nvSpPr>
            <p:spPr bwMode="auto">
              <a:xfrm>
                <a:off x="9751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54" name="Freeform 1254"/>
              <p:cNvSpPr>
                <a:spLocks noChangeAspect="1"/>
              </p:cNvSpPr>
              <p:nvPr/>
            </p:nvSpPr>
            <p:spPr bwMode="auto">
              <a:xfrm>
                <a:off x="9770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55" name="Freeform 1255"/>
              <p:cNvSpPr>
                <a:spLocks noChangeAspect="1"/>
              </p:cNvSpPr>
              <p:nvPr/>
            </p:nvSpPr>
            <p:spPr bwMode="auto">
              <a:xfrm>
                <a:off x="9777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56" name="Freeform 1256"/>
              <p:cNvSpPr>
                <a:spLocks noChangeAspect="1"/>
              </p:cNvSpPr>
              <p:nvPr/>
            </p:nvSpPr>
            <p:spPr bwMode="auto">
              <a:xfrm>
                <a:off x="9796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57" name="Freeform 1257"/>
              <p:cNvSpPr>
                <a:spLocks noChangeAspect="1"/>
              </p:cNvSpPr>
              <p:nvPr/>
            </p:nvSpPr>
            <p:spPr bwMode="auto">
              <a:xfrm>
                <a:off x="9803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58" name="Freeform 1258"/>
              <p:cNvSpPr>
                <a:spLocks noChangeAspect="1"/>
              </p:cNvSpPr>
              <p:nvPr/>
            </p:nvSpPr>
            <p:spPr bwMode="auto">
              <a:xfrm>
                <a:off x="9822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59" name="Freeform 1259"/>
              <p:cNvSpPr>
                <a:spLocks noChangeAspect="1"/>
              </p:cNvSpPr>
              <p:nvPr/>
            </p:nvSpPr>
            <p:spPr bwMode="auto">
              <a:xfrm>
                <a:off x="9829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60" name="Freeform 1260"/>
              <p:cNvSpPr>
                <a:spLocks noChangeAspect="1"/>
              </p:cNvSpPr>
              <p:nvPr/>
            </p:nvSpPr>
            <p:spPr bwMode="auto">
              <a:xfrm>
                <a:off x="9848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61" name="Freeform 1261"/>
              <p:cNvSpPr>
                <a:spLocks noChangeAspect="1"/>
              </p:cNvSpPr>
              <p:nvPr/>
            </p:nvSpPr>
            <p:spPr bwMode="auto">
              <a:xfrm>
                <a:off x="9855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62" name="Freeform 1262"/>
              <p:cNvSpPr>
                <a:spLocks noChangeAspect="1"/>
              </p:cNvSpPr>
              <p:nvPr/>
            </p:nvSpPr>
            <p:spPr bwMode="auto">
              <a:xfrm>
                <a:off x="9874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63" name="Freeform 1263"/>
              <p:cNvSpPr>
                <a:spLocks noChangeAspect="1"/>
              </p:cNvSpPr>
              <p:nvPr/>
            </p:nvSpPr>
            <p:spPr bwMode="auto">
              <a:xfrm>
                <a:off x="9881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64" name="Freeform 1264"/>
              <p:cNvSpPr>
                <a:spLocks noChangeAspect="1"/>
              </p:cNvSpPr>
              <p:nvPr/>
            </p:nvSpPr>
            <p:spPr bwMode="auto">
              <a:xfrm>
                <a:off x="9901" y="1892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65" name="Freeform 1265"/>
              <p:cNvSpPr>
                <a:spLocks noChangeAspect="1"/>
              </p:cNvSpPr>
              <p:nvPr/>
            </p:nvSpPr>
            <p:spPr bwMode="auto">
              <a:xfrm>
                <a:off x="9907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66" name="Freeform 1266"/>
              <p:cNvSpPr>
                <a:spLocks noChangeAspect="1"/>
              </p:cNvSpPr>
              <p:nvPr/>
            </p:nvSpPr>
            <p:spPr bwMode="auto">
              <a:xfrm>
                <a:off x="9927" y="1892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67" name="Freeform 1267"/>
              <p:cNvSpPr>
                <a:spLocks noChangeAspect="1"/>
              </p:cNvSpPr>
              <p:nvPr/>
            </p:nvSpPr>
            <p:spPr bwMode="auto">
              <a:xfrm>
                <a:off x="9934" y="1892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68" name="Freeform 1268"/>
              <p:cNvSpPr>
                <a:spLocks noChangeAspect="1"/>
              </p:cNvSpPr>
              <p:nvPr/>
            </p:nvSpPr>
            <p:spPr bwMode="auto">
              <a:xfrm>
                <a:off x="9953" y="1892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69" name="Freeform 1269"/>
              <p:cNvSpPr>
                <a:spLocks noChangeAspect="1"/>
              </p:cNvSpPr>
              <p:nvPr/>
            </p:nvSpPr>
            <p:spPr bwMode="auto">
              <a:xfrm>
                <a:off x="9960" y="1892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70" name="Freeform 1270"/>
              <p:cNvSpPr>
                <a:spLocks noChangeAspect="1"/>
              </p:cNvSpPr>
              <p:nvPr/>
            </p:nvSpPr>
            <p:spPr bwMode="auto">
              <a:xfrm>
                <a:off x="9979" y="1892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71" name="Freeform 1271"/>
              <p:cNvSpPr>
                <a:spLocks noChangeAspect="1"/>
              </p:cNvSpPr>
              <p:nvPr/>
            </p:nvSpPr>
            <p:spPr bwMode="auto">
              <a:xfrm>
                <a:off x="9986" y="1892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72" name="Freeform 1272"/>
              <p:cNvSpPr>
                <a:spLocks noChangeAspect="1"/>
              </p:cNvSpPr>
              <p:nvPr/>
            </p:nvSpPr>
            <p:spPr bwMode="auto">
              <a:xfrm>
                <a:off x="10005" y="189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73" name="Freeform 1273"/>
              <p:cNvSpPr>
                <a:spLocks noChangeAspect="1"/>
              </p:cNvSpPr>
              <p:nvPr/>
            </p:nvSpPr>
            <p:spPr bwMode="auto">
              <a:xfrm>
                <a:off x="10012" y="1892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74" name="Freeform 1274"/>
              <p:cNvSpPr>
                <a:spLocks noChangeAspect="1"/>
              </p:cNvSpPr>
              <p:nvPr/>
            </p:nvSpPr>
            <p:spPr bwMode="auto">
              <a:xfrm>
                <a:off x="10031" y="189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75" name="Freeform 1275"/>
              <p:cNvSpPr>
                <a:spLocks noChangeAspect="1"/>
              </p:cNvSpPr>
              <p:nvPr/>
            </p:nvSpPr>
            <p:spPr bwMode="auto">
              <a:xfrm>
                <a:off x="10038" y="18927"/>
                <a:ext cx="15" cy="2"/>
              </a:xfrm>
              <a:custGeom>
                <a:avLst/>
                <a:gdLst>
                  <a:gd name="T0" fmla="*/ 2 w 15"/>
                  <a:gd name="T1" fmla="*/ 0 h 2"/>
                  <a:gd name="T2" fmla="*/ 0 w 15"/>
                  <a:gd name="T3" fmla="*/ 0 h 2"/>
                  <a:gd name="T4" fmla="*/ 2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2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76" name="Freeform 1276"/>
              <p:cNvSpPr>
                <a:spLocks noChangeAspect="1"/>
              </p:cNvSpPr>
              <p:nvPr/>
            </p:nvSpPr>
            <p:spPr bwMode="auto">
              <a:xfrm>
                <a:off x="10057" y="189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77" name="Freeform 1277"/>
              <p:cNvSpPr>
                <a:spLocks noChangeAspect="1"/>
              </p:cNvSpPr>
              <p:nvPr/>
            </p:nvSpPr>
            <p:spPr bwMode="auto">
              <a:xfrm>
                <a:off x="10064" y="18927"/>
                <a:ext cx="15" cy="2"/>
              </a:xfrm>
              <a:custGeom>
                <a:avLst/>
                <a:gdLst>
                  <a:gd name="T0" fmla="*/ 2 w 15"/>
                  <a:gd name="T1" fmla="*/ 0 h 2"/>
                  <a:gd name="T2" fmla="*/ 0 w 15"/>
                  <a:gd name="T3" fmla="*/ 0 h 2"/>
                  <a:gd name="T4" fmla="*/ 2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2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78" name="Freeform 1278"/>
              <p:cNvSpPr>
                <a:spLocks noChangeAspect="1"/>
              </p:cNvSpPr>
              <p:nvPr/>
            </p:nvSpPr>
            <p:spPr bwMode="auto">
              <a:xfrm>
                <a:off x="10083" y="189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79" name="Freeform 1279"/>
              <p:cNvSpPr>
                <a:spLocks noChangeAspect="1"/>
              </p:cNvSpPr>
              <p:nvPr/>
            </p:nvSpPr>
            <p:spPr bwMode="auto">
              <a:xfrm>
                <a:off x="10090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80" name="Freeform 1280"/>
              <p:cNvSpPr>
                <a:spLocks noChangeAspect="1"/>
              </p:cNvSpPr>
              <p:nvPr/>
            </p:nvSpPr>
            <p:spPr bwMode="auto">
              <a:xfrm>
                <a:off x="10109" y="189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81" name="Freeform 1281"/>
              <p:cNvSpPr>
                <a:spLocks noChangeAspect="1"/>
              </p:cNvSpPr>
              <p:nvPr/>
            </p:nvSpPr>
            <p:spPr bwMode="auto">
              <a:xfrm>
                <a:off x="10116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82" name="Freeform 1282"/>
              <p:cNvSpPr>
                <a:spLocks noChangeAspect="1"/>
              </p:cNvSpPr>
              <p:nvPr/>
            </p:nvSpPr>
            <p:spPr bwMode="auto">
              <a:xfrm>
                <a:off x="10135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83" name="Freeform 1283"/>
              <p:cNvSpPr>
                <a:spLocks noChangeAspect="1"/>
              </p:cNvSpPr>
              <p:nvPr/>
            </p:nvSpPr>
            <p:spPr bwMode="auto">
              <a:xfrm>
                <a:off x="10142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84" name="Freeform 1284"/>
              <p:cNvSpPr>
                <a:spLocks noChangeAspect="1"/>
              </p:cNvSpPr>
              <p:nvPr/>
            </p:nvSpPr>
            <p:spPr bwMode="auto">
              <a:xfrm>
                <a:off x="10161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85" name="Freeform 1285"/>
              <p:cNvSpPr>
                <a:spLocks noChangeAspect="1"/>
              </p:cNvSpPr>
              <p:nvPr/>
            </p:nvSpPr>
            <p:spPr bwMode="auto">
              <a:xfrm>
                <a:off x="10168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86" name="Freeform 1286"/>
              <p:cNvSpPr>
                <a:spLocks noChangeAspect="1"/>
              </p:cNvSpPr>
              <p:nvPr/>
            </p:nvSpPr>
            <p:spPr bwMode="auto">
              <a:xfrm>
                <a:off x="10187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87" name="Freeform 1287"/>
              <p:cNvSpPr>
                <a:spLocks noChangeAspect="1"/>
              </p:cNvSpPr>
              <p:nvPr/>
            </p:nvSpPr>
            <p:spPr bwMode="auto">
              <a:xfrm>
                <a:off x="10194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88" name="Freeform 1288"/>
              <p:cNvSpPr>
                <a:spLocks noChangeAspect="1"/>
              </p:cNvSpPr>
              <p:nvPr/>
            </p:nvSpPr>
            <p:spPr bwMode="auto">
              <a:xfrm>
                <a:off x="10213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89" name="Freeform 1289"/>
              <p:cNvSpPr>
                <a:spLocks noChangeAspect="1"/>
              </p:cNvSpPr>
              <p:nvPr/>
            </p:nvSpPr>
            <p:spPr bwMode="auto">
              <a:xfrm>
                <a:off x="10220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90" name="Freeform 1290"/>
              <p:cNvSpPr>
                <a:spLocks noChangeAspect="1"/>
              </p:cNvSpPr>
              <p:nvPr/>
            </p:nvSpPr>
            <p:spPr bwMode="auto">
              <a:xfrm>
                <a:off x="10239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91" name="Freeform 1291"/>
              <p:cNvSpPr>
                <a:spLocks noChangeAspect="1"/>
              </p:cNvSpPr>
              <p:nvPr/>
            </p:nvSpPr>
            <p:spPr bwMode="auto">
              <a:xfrm>
                <a:off x="10246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92" name="Freeform 1292"/>
              <p:cNvSpPr>
                <a:spLocks noChangeAspect="1"/>
              </p:cNvSpPr>
              <p:nvPr/>
            </p:nvSpPr>
            <p:spPr bwMode="auto">
              <a:xfrm>
                <a:off x="10265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93" name="Freeform 1293"/>
              <p:cNvSpPr>
                <a:spLocks noChangeAspect="1"/>
              </p:cNvSpPr>
              <p:nvPr/>
            </p:nvSpPr>
            <p:spPr bwMode="auto">
              <a:xfrm>
                <a:off x="10272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94" name="Freeform 1294"/>
              <p:cNvSpPr>
                <a:spLocks noChangeAspect="1"/>
              </p:cNvSpPr>
              <p:nvPr/>
            </p:nvSpPr>
            <p:spPr bwMode="auto">
              <a:xfrm>
                <a:off x="10291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95" name="Freeform 1295"/>
              <p:cNvSpPr>
                <a:spLocks noChangeAspect="1"/>
              </p:cNvSpPr>
              <p:nvPr/>
            </p:nvSpPr>
            <p:spPr bwMode="auto">
              <a:xfrm>
                <a:off x="10298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96" name="Freeform 1296"/>
              <p:cNvSpPr>
                <a:spLocks noChangeAspect="1"/>
              </p:cNvSpPr>
              <p:nvPr/>
            </p:nvSpPr>
            <p:spPr bwMode="auto">
              <a:xfrm>
                <a:off x="10318" y="1892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97" name="Freeform 1297"/>
              <p:cNvSpPr>
                <a:spLocks noChangeAspect="1"/>
              </p:cNvSpPr>
              <p:nvPr/>
            </p:nvSpPr>
            <p:spPr bwMode="auto">
              <a:xfrm>
                <a:off x="10324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98" name="Freeform 1298"/>
              <p:cNvSpPr>
                <a:spLocks noChangeAspect="1"/>
              </p:cNvSpPr>
              <p:nvPr/>
            </p:nvSpPr>
            <p:spPr bwMode="auto">
              <a:xfrm>
                <a:off x="10344" y="1892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899" name="Freeform 1299"/>
              <p:cNvSpPr>
                <a:spLocks noChangeAspect="1"/>
              </p:cNvSpPr>
              <p:nvPr/>
            </p:nvSpPr>
            <p:spPr bwMode="auto">
              <a:xfrm>
                <a:off x="10351" y="1892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00" name="Freeform 1300"/>
              <p:cNvSpPr>
                <a:spLocks noChangeAspect="1"/>
              </p:cNvSpPr>
              <p:nvPr/>
            </p:nvSpPr>
            <p:spPr bwMode="auto">
              <a:xfrm>
                <a:off x="10370" y="1892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01" name="Freeform 1301"/>
              <p:cNvSpPr>
                <a:spLocks noChangeAspect="1"/>
              </p:cNvSpPr>
              <p:nvPr/>
            </p:nvSpPr>
            <p:spPr bwMode="auto">
              <a:xfrm>
                <a:off x="10377" y="1892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02" name="Freeform 1302"/>
              <p:cNvSpPr>
                <a:spLocks noChangeAspect="1"/>
              </p:cNvSpPr>
              <p:nvPr/>
            </p:nvSpPr>
            <p:spPr bwMode="auto">
              <a:xfrm>
                <a:off x="10396" y="1892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03" name="Freeform 1303"/>
              <p:cNvSpPr>
                <a:spLocks noChangeAspect="1"/>
              </p:cNvSpPr>
              <p:nvPr/>
            </p:nvSpPr>
            <p:spPr bwMode="auto">
              <a:xfrm>
                <a:off x="10403" y="1892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04" name="Freeform 1304"/>
              <p:cNvSpPr>
                <a:spLocks noChangeAspect="1"/>
              </p:cNvSpPr>
              <p:nvPr/>
            </p:nvSpPr>
            <p:spPr bwMode="auto">
              <a:xfrm>
                <a:off x="10422" y="189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05" name="Freeform 1305"/>
              <p:cNvSpPr>
                <a:spLocks noChangeAspect="1"/>
              </p:cNvSpPr>
              <p:nvPr/>
            </p:nvSpPr>
            <p:spPr bwMode="auto">
              <a:xfrm>
                <a:off x="10429" y="1892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06" name="Freeform 1306"/>
              <p:cNvSpPr>
                <a:spLocks noChangeAspect="1"/>
              </p:cNvSpPr>
              <p:nvPr/>
            </p:nvSpPr>
            <p:spPr bwMode="auto">
              <a:xfrm>
                <a:off x="10448" y="189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07" name="Freeform 1307"/>
              <p:cNvSpPr>
                <a:spLocks noChangeAspect="1"/>
              </p:cNvSpPr>
              <p:nvPr/>
            </p:nvSpPr>
            <p:spPr bwMode="auto">
              <a:xfrm>
                <a:off x="10455" y="18927"/>
                <a:ext cx="15" cy="2"/>
              </a:xfrm>
              <a:custGeom>
                <a:avLst/>
                <a:gdLst>
                  <a:gd name="T0" fmla="*/ 2 w 15"/>
                  <a:gd name="T1" fmla="*/ 0 h 2"/>
                  <a:gd name="T2" fmla="*/ 0 w 15"/>
                  <a:gd name="T3" fmla="*/ 0 h 2"/>
                  <a:gd name="T4" fmla="*/ 2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2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08" name="Freeform 1308"/>
              <p:cNvSpPr>
                <a:spLocks noChangeAspect="1"/>
              </p:cNvSpPr>
              <p:nvPr/>
            </p:nvSpPr>
            <p:spPr bwMode="auto">
              <a:xfrm>
                <a:off x="10474" y="189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09" name="Freeform 1309"/>
              <p:cNvSpPr>
                <a:spLocks noChangeAspect="1"/>
              </p:cNvSpPr>
              <p:nvPr/>
            </p:nvSpPr>
            <p:spPr bwMode="auto">
              <a:xfrm>
                <a:off x="10481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10" name="Freeform 1310"/>
              <p:cNvSpPr>
                <a:spLocks noChangeAspect="1"/>
              </p:cNvSpPr>
              <p:nvPr/>
            </p:nvSpPr>
            <p:spPr bwMode="auto">
              <a:xfrm>
                <a:off x="10500" y="189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11" name="Freeform 1311"/>
              <p:cNvSpPr>
                <a:spLocks noChangeAspect="1"/>
              </p:cNvSpPr>
              <p:nvPr/>
            </p:nvSpPr>
            <p:spPr bwMode="auto">
              <a:xfrm>
                <a:off x="10507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12" name="Freeform 1312"/>
              <p:cNvSpPr>
                <a:spLocks noChangeAspect="1"/>
              </p:cNvSpPr>
              <p:nvPr/>
            </p:nvSpPr>
            <p:spPr bwMode="auto">
              <a:xfrm>
                <a:off x="10526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13" name="Freeform 1313"/>
              <p:cNvSpPr>
                <a:spLocks noChangeAspect="1"/>
              </p:cNvSpPr>
              <p:nvPr/>
            </p:nvSpPr>
            <p:spPr bwMode="auto">
              <a:xfrm>
                <a:off x="10533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14" name="Freeform 1314"/>
              <p:cNvSpPr>
                <a:spLocks noChangeAspect="1"/>
              </p:cNvSpPr>
              <p:nvPr/>
            </p:nvSpPr>
            <p:spPr bwMode="auto">
              <a:xfrm>
                <a:off x="10552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15" name="Freeform 1315"/>
              <p:cNvSpPr>
                <a:spLocks noChangeAspect="1"/>
              </p:cNvSpPr>
              <p:nvPr/>
            </p:nvSpPr>
            <p:spPr bwMode="auto">
              <a:xfrm>
                <a:off x="10559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16" name="Freeform 1316"/>
              <p:cNvSpPr>
                <a:spLocks noChangeAspect="1"/>
              </p:cNvSpPr>
              <p:nvPr/>
            </p:nvSpPr>
            <p:spPr bwMode="auto">
              <a:xfrm>
                <a:off x="10578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17" name="Freeform 1317"/>
              <p:cNvSpPr>
                <a:spLocks noChangeAspect="1"/>
              </p:cNvSpPr>
              <p:nvPr/>
            </p:nvSpPr>
            <p:spPr bwMode="auto">
              <a:xfrm>
                <a:off x="10585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18" name="Freeform 1318"/>
              <p:cNvSpPr>
                <a:spLocks noChangeAspect="1"/>
              </p:cNvSpPr>
              <p:nvPr/>
            </p:nvSpPr>
            <p:spPr bwMode="auto">
              <a:xfrm>
                <a:off x="10604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19" name="Freeform 1319"/>
              <p:cNvSpPr>
                <a:spLocks noChangeAspect="1"/>
              </p:cNvSpPr>
              <p:nvPr/>
            </p:nvSpPr>
            <p:spPr bwMode="auto">
              <a:xfrm>
                <a:off x="10611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20" name="Freeform 1320"/>
              <p:cNvSpPr>
                <a:spLocks noChangeAspect="1"/>
              </p:cNvSpPr>
              <p:nvPr/>
            </p:nvSpPr>
            <p:spPr bwMode="auto">
              <a:xfrm>
                <a:off x="10630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21" name="Freeform 1321"/>
              <p:cNvSpPr>
                <a:spLocks noChangeAspect="1"/>
              </p:cNvSpPr>
              <p:nvPr/>
            </p:nvSpPr>
            <p:spPr bwMode="auto">
              <a:xfrm>
                <a:off x="10637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22" name="Freeform 1322"/>
              <p:cNvSpPr>
                <a:spLocks noChangeAspect="1"/>
              </p:cNvSpPr>
              <p:nvPr/>
            </p:nvSpPr>
            <p:spPr bwMode="auto">
              <a:xfrm>
                <a:off x="10656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23" name="Freeform 1323"/>
              <p:cNvSpPr>
                <a:spLocks noChangeAspect="1"/>
              </p:cNvSpPr>
              <p:nvPr/>
            </p:nvSpPr>
            <p:spPr bwMode="auto">
              <a:xfrm>
                <a:off x="10663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24" name="Freeform 1324"/>
              <p:cNvSpPr>
                <a:spLocks noChangeAspect="1"/>
              </p:cNvSpPr>
              <p:nvPr/>
            </p:nvSpPr>
            <p:spPr bwMode="auto">
              <a:xfrm>
                <a:off x="10682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25" name="Freeform 1325"/>
              <p:cNvSpPr>
                <a:spLocks noChangeAspect="1"/>
              </p:cNvSpPr>
              <p:nvPr/>
            </p:nvSpPr>
            <p:spPr bwMode="auto">
              <a:xfrm>
                <a:off x="10689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26" name="Freeform 1326"/>
              <p:cNvSpPr>
                <a:spLocks noChangeAspect="1"/>
              </p:cNvSpPr>
              <p:nvPr/>
            </p:nvSpPr>
            <p:spPr bwMode="auto">
              <a:xfrm>
                <a:off x="10709" y="1892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27" name="Freeform 1327"/>
              <p:cNvSpPr>
                <a:spLocks noChangeAspect="1"/>
              </p:cNvSpPr>
              <p:nvPr/>
            </p:nvSpPr>
            <p:spPr bwMode="auto">
              <a:xfrm>
                <a:off x="10715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28" name="Freeform 1328"/>
              <p:cNvSpPr>
                <a:spLocks noChangeAspect="1"/>
              </p:cNvSpPr>
              <p:nvPr/>
            </p:nvSpPr>
            <p:spPr bwMode="auto">
              <a:xfrm>
                <a:off x="10735" y="1892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29" name="Freeform 1329"/>
              <p:cNvSpPr>
                <a:spLocks noChangeAspect="1"/>
              </p:cNvSpPr>
              <p:nvPr/>
            </p:nvSpPr>
            <p:spPr bwMode="auto">
              <a:xfrm>
                <a:off x="10742" y="1892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30" name="Freeform 1330"/>
              <p:cNvSpPr>
                <a:spLocks noChangeAspect="1"/>
              </p:cNvSpPr>
              <p:nvPr/>
            </p:nvSpPr>
            <p:spPr bwMode="auto">
              <a:xfrm>
                <a:off x="10761" y="1892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31" name="Freeform 1331"/>
              <p:cNvSpPr>
                <a:spLocks noChangeAspect="1"/>
              </p:cNvSpPr>
              <p:nvPr/>
            </p:nvSpPr>
            <p:spPr bwMode="auto">
              <a:xfrm>
                <a:off x="10768" y="1892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32" name="Freeform 1332"/>
              <p:cNvSpPr>
                <a:spLocks noChangeAspect="1"/>
              </p:cNvSpPr>
              <p:nvPr/>
            </p:nvSpPr>
            <p:spPr bwMode="auto">
              <a:xfrm>
                <a:off x="10787" y="1892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33" name="Freeform 1333"/>
              <p:cNvSpPr>
                <a:spLocks noChangeAspect="1"/>
              </p:cNvSpPr>
              <p:nvPr/>
            </p:nvSpPr>
            <p:spPr bwMode="auto">
              <a:xfrm>
                <a:off x="10794" y="1892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34" name="Freeform 1334"/>
              <p:cNvSpPr>
                <a:spLocks noChangeAspect="1"/>
              </p:cNvSpPr>
              <p:nvPr/>
            </p:nvSpPr>
            <p:spPr bwMode="auto">
              <a:xfrm>
                <a:off x="10813" y="189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35" name="Freeform 1335"/>
              <p:cNvSpPr>
                <a:spLocks noChangeAspect="1"/>
              </p:cNvSpPr>
              <p:nvPr/>
            </p:nvSpPr>
            <p:spPr bwMode="auto">
              <a:xfrm>
                <a:off x="10820" y="1892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36" name="Freeform 1336"/>
              <p:cNvSpPr>
                <a:spLocks noChangeAspect="1"/>
              </p:cNvSpPr>
              <p:nvPr/>
            </p:nvSpPr>
            <p:spPr bwMode="auto">
              <a:xfrm>
                <a:off x="10839" y="189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37" name="Freeform 1337"/>
              <p:cNvSpPr>
                <a:spLocks noChangeAspect="1"/>
              </p:cNvSpPr>
              <p:nvPr/>
            </p:nvSpPr>
            <p:spPr bwMode="auto">
              <a:xfrm>
                <a:off x="10846" y="18927"/>
                <a:ext cx="15" cy="2"/>
              </a:xfrm>
              <a:custGeom>
                <a:avLst/>
                <a:gdLst>
                  <a:gd name="T0" fmla="*/ 2 w 15"/>
                  <a:gd name="T1" fmla="*/ 0 h 2"/>
                  <a:gd name="T2" fmla="*/ 0 w 15"/>
                  <a:gd name="T3" fmla="*/ 0 h 2"/>
                  <a:gd name="T4" fmla="*/ 2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2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38" name="Freeform 1338"/>
              <p:cNvSpPr>
                <a:spLocks noChangeAspect="1"/>
              </p:cNvSpPr>
              <p:nvPr/>
            </p:nvSpPr>
            <p:spPr bwMode="auto">
              <a:xfrm>
                <a:off x="10865" y="189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39" name="Freeform 1339"/>
              <p:cNvSpPr>
                <a:spLocks noChangeAspect="1"/>
              </p:cNvSpPr>
              <p:nvPr/>
            </p:nvSpPr>
            <p:spPr bwMode="auto">
              <a:xfrm>
                <a:off x="10872" y="18927"/>
                <a:ext cx="15" cy="2"/>
              </a:xfrm>
              <a:custGeom>
                <a:avLst/>
                <a:gdLst>
                  <a:gd name="T0" fmla="*/ 2 w 15"/>
                  <a:gd name="T1" fmla="*/ 0 h 2"/>
                  <a:gd name="T2" fmla="*/ 0 w 15"/>
                  <a:gd name="T3" fmla="*/ 0 h 2"/>
                  <a:gd name="T4" fmla="*/ 2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2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40" name="Freeform 1340"/>
              <p:cNvSpPr>
                <a:spLocks noChangeAspect="1"/>
              </p:cNvSpPr>
              <p:nvPr/>
            </p:nvSpPr>
            <p:spPr bwMode="auto">
              <a:xfrm>
                <a:off x="10891" y="189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41" name="Freeform 1341"/>
              <p:cNvSpPr>
                <a:spLocks noChangeAspect="1"/>
              </p:cNvSpPr>
              <p:nvPr/>
            </p:nvSpPr>
            <p:spPr bwMode="auto">
              <a:xfrm>
                <a:off x="10898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42" name="Freeform 1342"/>
              <p:cNvSpPr>
                <a:spLocks noChangeAspect="1"/>
              </p:cNvSpPr>
              <p:nvPr/>
            </p:nvSpPr>
            <p:spPr bwMode="auto">
              <a:xfrm>
                <a:off x="10917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43" name="Freeform 1343"/>
              <p:cNvSpPr>
                <a:spLocks noChangeAspect="1"/>
              </p:cNvSpPr>
              <p:nvPr/>
            </p:nvSpPr>
            <p:spPr bwMode="auto">
              <a:xfrm>
                <a:off x="10924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44" name="Freeform 1344"/>
              <p:cNvSpPr>
                <a:spLocks noChangeAspect="1"/>
              </p:cNvSpPr>
              <p:nvPr/>
            </p:nvSpPr>
            <p:spPr bwMode="auto">
              <a:xfrm>
                <a:off x="10943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45" name="Freeform 1345"/>
              <p:cNvSpPr>
                <a:spLocks noChangeAspect="1"/>
              </p:cNvSpPr>
              <p:nvPr/>
            </p:nvSpPr>
            <p:spPr bwMode="auto">
              <a:xfrm>
                <a:off x="10950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46" name="Freeform 1346"/>
              <p:cNvSpPr>
                <a:spLocks noChangeAspect="1"/>
              </p:cNvSpPr>
              <p:nvPr/>
            </p:nvSpPr>
            <p:spPr bwMode="auto">
              <a:xfrm>
                <a:off x="10969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47" name="Freeform 1347"/>
              <p:cNvSpPr>
                <a:spLocks noChangeAspect="1"/>
              </p:cNvSpPr>
              <p:nvPr/>
            </p:nvSpPr>
            <p:spPr bwMode="auto">
              <a:xfrm>
                <a:off x="10976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48" name="Freeform 1348"/>
              <p:cNvSpPr>
                <a:spLocks noChangeAspect="1"/>
              </p:cNvSpPr>
              <p:nvPr/>
            </p:nvSpPr>
            <p:spPr bwMode="auto">
              <a:xfrm>
                <a:off x="10995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49" name="Freeform 1349"/>
              <p:cNvSpPr>
                <a:spLocks noChangeAspect="1"/>
              </p:cNvSpPr>
              <p:nvPr/>
            </p:nvSpPr>
            <p:spPr bwMode="auto">
              <a:xfrm>
                <a:off x="11002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50" name="Freeform 1350"/>
              <p:cNvSpPr>
                <a:spLocks noChangeAspect="1"/>
              </p:cNvSpPr>
              <p:nvPr/>
            </p:nvSpPr>
            <p:spPr bwMode="auto">
              <a:xfrm>
                <a:off x="11021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51" name="Freeform 1351"/>
              <p:cNvSpPr>
                <a:spLocks noChangeAspect="1"/>
              </p:cNvSpPr>
              <p:nvPr/>
            </p:nvSpPr>
            <p:spPr bwMode="auto">
              <a:xfrm>
                <a:off x="11028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52" name="Freeform 1352"/>
              <p:cNvSpPr>
                <a:spLocks noChangeAspect="1"/>
              </p:cNvSpPr>
              <p:nvPr/>
            </p:nvSpPr>
            <p:spPr bwMode="auto">
              <a:xfrm>
                <a:off x="11047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53" name="Freeform 1353"/>
              <p:cNvSpPr>
                <a:spLocks noChangeAspect="1"/>
              </p:cNvSpPr>
              <p:nvPr/>
            </p:nvSpPr>
            <p:spPr bwMode="auto">
              <a:xfrm>
                <a:off x="11054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54" name="Freeform 1354"/>
              <p:cNvSpPr>
                <a:spLocks noChangeAspect="1"/>
              </p:cNvSpPr>
              <p:nvPr/>
            </p:nvSpPr>
            <p:spPr bwMode="auto">
              <a:xfrm>
                <a:off x="11073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55" name="Freeform 1355"/>
              <p:cNvSpPr>
                <a:spLocks noChangeAspect="1"/>
              </p:cNvSpPr>
              <p:nvPr/>
            </p:nvSpPr>
            <p:spPr bwMode="auto">
              <a:xfrm>
                <a:off x="11080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56" name="Freeform 1356"/>
              <p:cNvSpPr>
                <a:spLocks noChangeAspect="1"/>
              </p:cNvSpPr>
              <p:nvPr/>
            </p:nvSpPr>
            <p:spPr bwMode="auto">
              <a:xfrm>
                <a:off x="11099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57" name="Freeform 1357"/>
              <p:cNvSpPr>
                <a:spLocks noChangeAspect="1"/>
              </p:cNvSpPr>
              <p:nvPr/>
            </p:nvSpPr>
            <p:spPr bwMode="auto">
              <a:xfrm>
                <a:off x="11106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58" name="Freeform 1358"/>
              <p:cNvSpPr>
                <a:spLocks noChangeAspect="1"/>
              </p:cNvSpPr>
              <p:nvPr/>
            </p:nvSpPr>
            <p:spPr bwMode="auto">
              <a:xfrm>
                <a:off x="11126" y="1892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59" name="Freeform 1359"/>
              <p:cNvSpPr>
                <a:spLocks noChangeAspect="1"/>
              </p:cNvSpPr>
              <p:nvPr/>
            </p:nvSpPr>
            <p:spPr bwMode="auto">
              <a:xfrm>
                <a:off x="11132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60" name="Freeform 1360"/>
              <p:cNvSpPr>
                <a:spLocks noChangeAspect="1"/>
              </p:cNvSpPr>
              <p:nvPr/>
            </p:nvSpPr>
            <p:spPr bwMode="auto">
              <a:xfrm>
                <a:off x="11152" y="1892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61" name="Freeform 1361"/>
              <p:cNvSpPr>
                <a:spLocks noChangeAspect="1"/>
              </p:cNvSpPr>
              <p:nvPr/>
            </p:nvSpPr>
            <p:spPr bwMode="auto">
              <a:xfrm>
                <a:off x="11159" y="1892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62" name="Freeform 1362"/>
              <p:cNvSpPr>
                <a:spLocks noChangeAspect="1"/>
              </p:cNvSpPr>
              <p:nvPr/>
            </p:nvSpPr>
            <p:spPr bwMode="auto">
              <a:xfrm>
                <a:off x="11178" y="1892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63" name="Freeform 1363"/>
              <p:cNvSpPr>
                <a:spLocks noChangeAspect="1"/>
              </p:cNvSpPr>
              <p:nvPr/>
            </p:nvSpPr>
            <p:spPr bwMode="auto">
              <a:xfrm>
                <a:off x="11185" y="1892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64" name="Freeform 1364"/>
              <p:cNvSpPr>
                <a:spLocks noChangeAspect="1"/>
              </p:cNvSpPr>
              <p:nvPr/>
            </p:nvSpPr>
            <p:spPr bwMode="auto">
              <a:xfrm>
                <a:off x="11204" y="1892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65" name="Freeform 1365"/>
              <p:cNvSpPr>
                <a:spLocks noChangeAspect="1"/>
              </p:cNvSpPr>
              <p:nvPr/>
            </p:nvSpPr>
            <p:spPr bwMode="auto">
              <a:xfrm>
                <a:off x="11211" y="1892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66" name="Freeform 1366"/>
              <p:cNvSpPr>
                <a:spLocks noChangeAspect="1"/>
              </p:cNvSpPr>
              <p:nvPr/>
            </p:nvSpPr>
            <p:spPr bwMode="auto">
              <a:xfrm>
                <a:off x="11230" y="189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67" name="Freeform 1367"/>
              <p:cNvSpPr>
                <a:spLocks noChangeAspect="1"/>
              </p:cNvSpPr>
              <p:nvPr/>
            </p:nvSpPr>
            <p:spPr bwMode="auto">
              <a:xfrm>
                <a:off x="11237" y="1892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68" name="Freeform 1368"/>
              <p:cNvSpPr>
                <a:spLocks noChangeAspect="1"/>
              </p:cNvSpPr>
              <p:nvPr/>
            </p:nvSpPr>
            <p:spPr bwMode="auto">
              <a:xfrm>
                <a:off x="11256" y="189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69" name="Freeform 1369"/>
              <p:cNvSpPr>
                <a:spLocks noChangeAspect="1"/>
              </p:cNvSpPr>
              <p:nvPr/>
            </p:nvSpPr>
            <p:spPr bwMode="auto">
              <a:xfrm>
                <a:off x="11263" y="18927"/>
                <a:ext cx="15" cy="2"/>
              </a:xfrm>
              <a:custGeom>
                <a:avLst/>
                <a:gdLst>
                  <a:gd name="T0" fmla="*/ 2 w 15"/>
                  <a:gd name="T1" fmla="*/ 0 h 2"/>
                  <a:gd name="T2" fmla="*/ 0 w 15"/>
                  <a:gd name="T3" fmla="*/ 0 h 2"/>
                  <a:gd name="T4" fmla="*/ 2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2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70" name="Freeform 1370"/>
              <p:cNvSpPr>
                <a:spLocks noChangeAspect="1"/>
              </p:cNvSpPr>
              <p:nvPr/>
            </p:nvSpPr>
            <p:spPr bwMode="auto">
              <a:xfrm>
                <a:off x="11282" y="189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71" name="Freeform 1371"/>
              <p:cNvSpPr>
                <a:spLocks noChangeAspect="1"/>
              </p:cNvSpPr>
              <p:nvPr/>
            </p:nvSpPr>
            <p:spPr bwMode="auto">
              <a:xfrm>
                <a:off x="11289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72" name="Freeform 1372"/>
              <p:cNvSpPr>
                <a:spLocks noChangeAspect="1"/>
              </p:cNvSpPr>
              <p:nvPr/>
            </p:nvSpPr>
            <p:spPr bwMode="auto">
              <a:xfrm>
                <a:off x="11308" y="189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73" name="Freeform 1373"/>
              <p:cNvSpPr>
                <a:spLocks noChangeAspect="1"/>
              </p:cNvSpPr>
              <p:nvPr/>
            </p:nvSpPr>
            <p:spPr bwMode="auto">
              <a:xfrm>
                <a:off x="11315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74" name="Freeform 1374"/>
              <p:cNvSpPr>
                <a:spLocks noChangeAspect="1"/>
              </p:cNvSpPr>
              <p:nvPr/>
            </p:nvSpPr>
            <p:spPr bwMode="auto">
              <a:xfrm>
                <a:off x="11334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75" name="Freeform 1375"/>
              <p:cNvSpPr>
                <a:spLocks noChangeAspect="1"/>
              </p:cNvSpPr>
              <p:nvPr/>
            </p:nvSpPr>
            <p:spPr bwMode="auto">
              <a:xfrm>
                <a:off x="11341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76" name="Freeform 1376"/>
              <p:cNvSpPr>
                <a:spLocks noChangeAspect="1"/>
              </p:cNvSpPr>
              <p:nvPr/>
            </p:nvSpPr>
            <p:spPr bwMode="auto">
              <a:xfrm>
                <a:off x="11360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977" name="Freeform 1377"/>
              <p:cNvSpPr>
                <a:spLocks noChangeAspect="1"/>
              </p:cNvSpPr>
              <p:nvPr/>
            </p:nvSpPr>
            <p:spPr bwMode="auto">
              <a:xfrm>
                <a:off x="11367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</p:grpSp>
        <p:grpSp>
          <p:nvGrpSpPr>
            <p:cNvPr id="26978" name="Group 1378"/>
            <p:cNvGrpSpPr>
              <a:grpSpLocks noChangeAspect="1"/>
            </p:cNvGrpSpPr>
            <p:nvPr/>
          </p:nvGrpSpPr>
          <p:grpSpPr bwMode="auto">
            <a:xfrm>
              <a:off x="1053" y="2530"/>
              <a:ext cx="1152" cy="18"/>
              <a:chOff x="7268" y="18903"/>
              <a:chExt cx="3109" cy="50"/>
            </a:xfrm>
          </p:grpSpPr>
          <p:grpSp>
            <p:nvGrpSpPr>
              <p:cNvPr id="26979" name="Group 1379"/>
              <p:cNvGrpSpPr>
                <a:grpSpLocks noChangeAspect="1"/>
              </p:cNvGrpSpPr>
              <p:nvPr/>
            </p:nvGrpSpPr>
            <p:grpSpPr bwMode="auto">
              <a:xfrm>
                <a:off x="7268" y="18903"/>
                <a:ext cx="3109" cy="50"/>
                <a:chOff x="7268" y="18903"/>
                <a:chExt cx="3109" cy="50"/>
              </a:xfrm>
            </p:grpSpPr>
            <p:sp>
              <p:nvSpPr>
                <p:cNvPr id="26980" name="Rectangle 1380"/>
                <p:cNvSpPr>
                  <a:spLocks noChangeAspect="1" noChangeArrowheads="1"/>
                </p:cNvSpPr>
                <p:nvPr/>
              </p:nvSpPr>
              <p:spPr bwMode="auto">
                <a:xfrm>
                  <a:off x="7268" y="18903"/>
                  <a:ext cx="3107" cy="49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981" name="Rectangle 1381"/>
                <p:cNvSpPr>
                  <a:spLocks noChangeAspect="1" noChangeArrowheads="1"/>
                </p:cNvSpPr>
                <p:nvPr/>
              </p:nvSpPr>
              <p:spPr bwMode="auto">
                <a:xfrm>
                  <a:off x="7268" y="18903"/>
                  <a:ext cx="3107" cy="49"/>
                </a:xfrm>
                <a:prstGeom prst="rect">
                  <a:avLst/>
                </a:prstGeom>
                <a:solidFill>
                  <a:srgbClr val="FFCC00"/>
                </a:solidFill>
                <a:ln w="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982" name="Rectangle 1382"/>
                <p:cNvSpPr>
                  <a:spLocks noChangeAspect="1" noChangeArrowheads="1"/>
                </p:cNvSpPr>
                <p:nvPr/>
              </p:nvSpPr>
              <p:spPr bwMode="auto">
                <a:xfrm>
                  <a:off x="7268" y="18903"/>
                  <a:ext cx="3109" cy="50"/>
                </a:xfrm>
                <a:prstGeom prst="rect">
                  <a:avLst/>
                </a:prstGeom>
                <a:blipFill dpi="0" rotWithShape="0">
                  <a:blip r:embed="rId9"/>
                  <a:srcRect/>
                  <a:tile tx="0" ty="0" sx="100000" sy="100000" flip="none" algn="tl"/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6983" name="Rectangle 1383"/>
                <p:cNvSpPr>
                  <a:spLocks noChangeAspect="1" noChangeArrowheads="1"/>
                </p:cNvSpPr>
                <p:nvPr/>
              </p:nvSpPr>
              <p:spPr bwMode="auto">
                <a:xfrm>
                  <a:off x="7268" y="18903"/>
                  <a:ext cx="3107" cy="49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</p:grpSp>
          <p:sp>
            <p:nvSpPr>
              <p:cNvPr id="26984" name="Rectangle 1384"/>
              <p:cNvSpPr>
                <a:spLocks noChangeAspect="1" noChangeArrowheads="1"/>
              </p:cNvSpPr>
              <p:nvPr/>
            </p:nvSpPr>
            <p:spPr bwMode="auto">
              <a:xfrm>
                <a:off x="7268" y="18903"/>
                <a:ext cx="3109" cy="50"/>
              </a:xfrm>
              <a:prstGeom prst="rect">
                <a:avLst/>
              </a:prstGeom>
              <a:noFill/>
              <a:ln w="11113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</p:grpSp>
        <p:grpSp>
          <p:nvGrpSpPr>
            <p:cNvPr id="26985" name="Group 1385"/>
            <p:cNvGrpSpPr>
              <a:grpSpLocks noChangeAspect="1"/>
            </p:cNvGrpSpPr>
            <p:nvPr/>
          </p:nvGrpSpPr>
          <p:grpSpPr bwMode="auto">
            <a:xfrm>
              <a:off x="748" y="2507"/>
              <a:ext cx="307" cy="63"/>
              <a:chOff x="6444" y="18842"/>
              <a:chExt cx="829" cy="170"/>
            </a:xfrm>
          </p:grpSpPr>
          <p:grpSp>
            <p:nvGrpSpPr>
              <p:cNvPr id="26986" name="Group 1386"/>
              <p:cNvGrpSpPr>
                <a:grpSpLocks noChangeAspect="1"/>
              </p:cNvGrpSpPr>
              <p:nvPr/>
            </p:nvGrpSpPr>
            <p:grpSpPr bwMode="auto">
              <a:xfrm>
                <a:off x="6966" y="18884"/>
                <a:ext cx="307" cy="87"/>
                <a:chOff x="6966" y="18884"/>
                <a:chExt cx="307" cy="87"/>
              </a:xfrm>
            </p:grpSpPr>
            <p:grpSp>
              <p:nvGrpSpPr>
                <p:cNvPr id="26987" name="Group 1387"/>
                <p:cNvGrpSpPr>
                  <a:grpSpLocks noChangeAspect="1"/>
                </p:cNvGrpSpPr>
                <p:nvPr/>
              </p:nvGrpSpPr>
              <p:grpSpPr bwMode="auto">
                <a:xfrm>
                  <a:off x="6966" y="18884"/>
                  <a:ext cx="307" cy="87"/>
                  <a:chOff x="6966" y="18884"/>
                  <a:chExt cx="307" cy="87"/>
                </a:xfrm>
              </p:grpSpPr>
              <p:sp>
                <p:nvSpPr>
                  <p:cNvPr id="26988" name="Rectangle 138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6966" y="18884"/>
                    <a:ext cx="305" cy="85"/>
                  </a:xfrm>
                  <a:prstGeom prst="rect">
                    <a:avLst/>
                  </a:prstGeom>
                  <a:solidFill>
                    <a:srgbClr val="FFCC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nl-BE"/>
                  </a:p>
                </p:txBody>
              </p:sp>
              <p:sp>
                <p:nvSpPr>
                  <p:cNvPr id="26989" name="Rectangle 138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6966" y="18884"/>
                    <a:ext cx="305" cy="85"/>
                  </a:xfrm>
                  <a:prstGeom prst="rect">
                    <a:avLst/>
                  </a:prstGeom>
                  <a:solidFill>
                    <a:srgbClr val="FFCC00"/>
                  </a:solidFill>
                  <a:ln w="0">
                    <a:solidFill>
                      <a:srgbClr val="FFFFF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nl-BE"/>
                  </a:p>
                </p:txBody>
              </p:sp>
              <p:sp>
                <p:nvSpPr>
                  <p:cNvPr id="26990" name="Rectangle 139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6966" y="18884"/>
                    <a:ext cx="307" cy="87"/>
                  </a:xfrm>
                  <a:prstGeom prst="rect">
                    <a:avLst/>
                  </a:prstGeom>
                  <a:blipFill dpi="0" rotWithShape="0">
                    <a:blip r:embed="rId9"/>
                    <a:srcRect/>
                    <a:tile tx="0" ty="0" sx="100000" sy="100000" flip="none" algn="tl"/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nl-BE"/>
                  </a:p>
                </p:txBody>
              </p:sp>
              <p:sp>
                <p:nvSpPr>
                  <p:cNvPr id="26991" name="Rectangle 139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6966" y="18884"/>
                    <a:ext cx="305" cy="85"/>
                  </a:xfrm>
                  <a:prstGeom prst="rect">
                    <a:avLst/>
                  </a:prstGeom>
                  <a:solidFill>
                    <a:srgbClr val="FFCC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nl-BE"/>
                  </a:p>
                </p:txBody>
              </p:sp>
            </p:grpSp>
            <p:sp>
              <p:nvSpPr>
                <p:cNvPr id="26992" name="Rectangle 1392"/>
                <p:cNvSpPr>
                  <a:spLocks noChangeAspect="1" noChangeArrowheads="1"/>
                </p:cNvSpPr>
                <p:nvPr/>
              </p:nvSpPr>
              <p:spPr bwMode="auto">
                <a:xfrm>
                  <a:off x="6966" y="18884"/>
                  <a:ext cx="307" cy="87"/>
                </a:xfrm>
                <a:prstGeom prst="rect">
                  <a:avLst/>
                </a:prstGeom>
                <a:noFill/>
                <a:ln w="11113">
                  <a:solidFill>
                    <a:srgbClr val="00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</p:grpSp>
          <p:grpSp>
            <p:nvGrpSpPr>
              <p:cNvPr id="26993" name="Group 1393"/>
              <p:cNvGrpSpPr>
                <a:grpSpLocks noChangeAspect="1"/>
              </p:cNvGrpSpPr>
              <p:nvPr/>
            </p:nvGrpSpPr>
            <p:grpSpPr bwMode="auto">
              <a:xfrm>
                <a:off x="6735" y="18858"/>
                <a:ext cx="232" cy="139"/>
                <a:chOff x="6735" y="18858"/>
                <a:chExt cx="232" cy="139"/>
              </a:xfrm>
            </p:grpSpPr>
            <p:grpSp>
              <p:nvGrpSpPr>
                <p:cNvPr id="26994" name="Group 1394"/>
                <p:cNvGrpSpPr>
                  <a:grpSpLocks noChangeAspect="1"/>
                </p:cNvGrpSpPr>
                <p:nvPr/>
              </p:nvGrpSpPr>
              <p:grpSpPr bwMode="auto">
                <a:xfrm>
                  <a:off x="6735" y="18858"/>
                  <a:ext cx="232" cy="139"/>
                  <a:chOff x="6735" y="18858"/>
                  <a:chExt cx="232" cy="139"/>
                </a:xfrm>
              </p:grpSpPr>
              <p:sp>
                <p:nvSpPr>
                  <p:cNvPr id="26995" name="Rectangle 139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6735" y="18858"/>
                    <a:ext cx="231" cy="137"/>
                  </a:xfrm>
                  <a:prstGeom prst="rect">
                    <a:avLst/>
                  </a:prstGeom>
                  <a:solidFill>
                    <a:srgbClr val="FFCC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nl-BE"/>
                  </a:p>
                </p:txBody>
              </p:sp>
              <p:sp>
                <p:nvSpPr>
                  <p:cNvPr id="26996" name="Rectangle 139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6735" y="18858"/>
                    <a:ext cx="231" cy="137"/>
                  </a:xfrm>
                  <a:prstGeom prst="rect">
                    <a:avLst/>
                  </a:prstGeom>
                  <a:solidFill>
                    <a:srgbClr val="FFCC00"/>
                  </a:solidFill>
                  <a:ln w="0">
                    <a:solidFill>
                      <a:srgbClr val="FFFFF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nl-BE"/>
                  </a:p>
                </p:txBody>
              </p:sp>
              <p:sp>
                <p:nvSpPr>
                  <p:cNvPr id="26997" name="Rectangle 139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6735" y="18858"/>
                    <a:ext cx="232" cy="139"/>
                  </a:xfrm>
                  <a:prstGeom prst="rect">
                    <a:avLst/>
                  </a:prstGeom>
                  <a:blipFill dpi="0" rotWithShape="0">
                    <a:blip r:embed="rId9"/>
                    <a:srcRect/>
                    <a:tile tx="0" ty="0" sx="100000" sy="100000" flip="none" algn="tl"/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nl-BE"/>
                  </a:p>
                </p:txBody>
              </p:sp>
              <p:sp>
                <p:nvSpPr>
                  <p:cNvPr id="26998" name="Rectangle 139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6735" y="18858"/>
                    <a:ext cx="231" cy="137"/>
                  </a:xfrm>
                  <a:prstGeom prst="rect">
                    <a:avLst/>
                  </a:prstGeom>
                  <a:solidFill>
                    <a:srgbClr val="FFCC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nl-BE"/>
                  </a:p>
                </p:txBody>
              </p:sp>
            </p:grpSp>
            <p:sp>
              <p:nvSpPr>
                <p:cNvPr id="26999" name="Rectangle 1399"/>
                <p:cNvSpPr>
                  <a:spLocks noChangeAspect="1" noChangeArrowheads="1"/>
                </p:cNvSpPr>
                <p:nvPr/>
              </p:nvSpPr>
              <p:spPr bwMode="auto">
                <a:xfrm>
                  <a:off x="6735" y="18858"/>
                  <a:ext cx="232" cy="139"/>
                </a:xfrm>
                <a:prstGeom prst="rect">
                  <a:avLst/>
                </a:prstGeom>
                <a:noFill/>
                <a:ln w="11113">
                  <a:solidFill>
                    <a:srgbClr val="00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</p:grpSp>
          <p:grpSp>
            <p:nvGrpSpPr>
              <p:cNvPr id="27000" name="Group 1400"/>
              <p:cNvGrpSpPr>
                <a:grpSpLocks noChangeAspect="1"/>
              </p:cNvGrpSpPr>
              <p:nvPr/>
            </p:nvGrpSpPr>
            <p:grpSpPr bwMode="auto">
              <a:xfrm>
                <a:off x="6444" y="18842"/>
                <a:ext cx="292" cy="170"/>
                <a:chOff x="6444" y="18842"/>
                <a:chExt cx="292" cy="170"/>
              </a:xfrm>
            </p:grpSpPr>
            <p:grpSp>
              <p:nvGrpSpPr>
                <p:cNvPr id="27001" name="Group 1401"/>
                <p:cNvGrpSpPr>
                  <a:grpSpLocks noChangeAspect="1"/>
                </p:cNvGrpSpPr>
                <p:nvPr/>
              </p:nvGrpSpPr>
              <p:grpSpPr bwMode="auto">
                <a:xfrm>
                  <a:off x="6444" y="18842"/>
                  <a:ext cx="292" cy="170"/>
                  <a:chOff x="6444" y="18842"/>
                  <a:chExt cx="292" cy="170"/>
                </a:xfrm>
              </p:grpSpPr>
              <p:sp>
                <p:nvSpPr>
                  <p:cNvPr id="27002" name="Rectangle 140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6444" y="18842"/>
                    <a:ext cx="291" cy="169"/>
                  </a:xfrm>
                  <a:prstGeom prst="rect">
                    <a:avLst/>
                  </a:prstGeom>
                  <a:solidFill>
                    <a:srgbClr val="FFCC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nl-BE"/>
                  </a:p>
                </p:txBody>
              </p:sp>
              <p:sp>
                <p:nvSpPr>
                  <p:cNvPr id="27003" name="Rectangle 140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6444" y="18842"/>
                    <a:ext cx="291" cy="169"/>
                  </a:xfrm>
                  <a:prstGeom prst="rect">
                    <a:avLst/>
                  </a:prstGeom>
                  <a:solidFill>
                    <a:srgbClr val="FFCC00"/>
                  </a:solidFill>
                  <a:ln w="0">
                    <a:solidFill>
                      <a:srgbClr val="FFFFF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nl-BE"/>
                  </a:p>
                </p:txBody>
              </p:sp>
              <p:sp>
                <p:nvSpPr>
                  <p:cNvPr id="27004" name="Rectangle 140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6444" y="18842"/>
                    <a:ext cx="292" cy="170"/>
                  </a:xfrm>
                  <a:prstGeom prst="rect">
                    <a:avLst/>
                  </a:prstGeom>
                  <a:blipFill dpi="0" rotWithShape="0">
                    <a:blip r:embed="rId9"/>
                    <a:srcRect/>
                    <a:tile tx="0" ty="0" sx="100000" sy="100000" flip="none" algn="tl"/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nl-BE"/>
                  </a:p>
                </p:txBody>
              </p:sp>
              <p:sp>
                <p:nvSpPr>
                  <p:cNvPr id="27005" name="Rectangle 140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6444" y="18842"/>
                    <a:ext cx="291" cy="169"/>
                  </a:xfrm>
                  <a:prstGeom prst="rect">
                    <a:avLst/>
                  </a:prstGeom>
                  <a:solidFill>
                    <a:srgbClr val="FFCC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nl-BE"/>
                  </a:p>
                </p:txBody>
              </p:sp>
            </p:grpSp>
            <p:sp>
              <p:nvSpPr>
                <p:cNvPr id="27006" name="Rectangle 1406"/>
                <p:cNvSpPr>
                  <a:spLocks noChangeAspect="1" noChangeArrowheads="1"/>
                </p:cNvSpPr>
                <p:nvPr/>
              </p:nvSpPr>
              <p:spPr bwMode="auto">
                <a:xfrm>
                  <a:off x="6444" y="18842"/>
                  <a:ext cx="292" cy="170"/>
                </a:xfrm>
                <a:prstGeom prst="rect">
                  <a:avLst/>
                </a:prstGeom>
                <a:noFill/>
                <a:ln w="11113">
                  <a:solidFill>
                    <a:srgbClr val="00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</p:grpSp>
        </p:grpSp>
        <p:grpSp>
          <p:nvGrpSpPr>
            <p:cNvPr id="27007" name="Group 1407"/>
            <p:cNvGrpSpPr>
              <a:grpSpLocks noChangeAspect="1"/>
            </p:cNvGrpSpPr>
            <p:nvPr/>
          </p:nvGrpSpPr>
          <p:grpSpPr bwMode="auto">
            <a:xfrm>
              <a:off x="2204" y="2507"/>
              <a:ext cx="314" cy="63"/>
              <a:chOff x="10375" y="18842"/>
              <a:chExt cx="848" cy="170"/>
            </a:xfrm>
          </p:grpSpPr>
          <p:grpSp>
            <p:nvGrpSpPr>
              <p:cNvPr id="27008" name="Group 1408"/>
              <p:cNvGrpSpPr>
                <a:grpSpLocks noChangeAspect="1"/>
              </p:cNvGrpSpPr>
              <p:nvPr/>
            </p:nvGrpSpPr>
            <p:grpSpPr bwMode="auto">
              <a:xfrm>
                <a:off x="10375" y="18884"/>
                <a:ext cx="313" cy="87"/>
                <a:chOff x="10375" y="18884"/>
                <a:chExt cx="313" cy="87"/>
              </a:xfrm>
            </p:grpSpPr>
            <p:grpSp>
              <p:nvGrpSpPr>
                <p:cNvPr id="27009" name="Group 1409"/>
                <p:cNvGrpSpPr>
                  <a:grpSpLocks noChangeAspect="1"/>
                </p:cNvGrpSpPr>
                <p:nvPr/>
              </p:nvGrpSpPr>
              <p:grpSpPr bwMode="auto">
                <a:xfrm>
                  <a:off x="10375" y="18884"/>
                  <a:ext cx="313" cy="87"/>
                  <a:chOff x="10375" y="18884"/>
                  <a:chExt cx="313" cy="87"/>
                </a:xfrm>
              </p:grpSpPr>
              <p:sp>
                <p:nvSpPr>
                  <p:cNvPr id="27010" name="Rectangle 141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0375" y="18884"/>
                    <a:ext cx="311" cy="85"/>
                  </a:xfrm>
                  <a:prstGeom prst="rect">
                    <a:avLst/>
                  </a:prstGeom>
                  <a:solidFill>
                    <a:srgbClr val="FFCC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nl-BE"/>
                  </a:p>
                </p:txBody>
              </p:sp>
              <p:sp>
                <p:nvSpPr>
                  <p:cNvPr id="27011" name="Rectangle 141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0375" y="18884"/>
                    <a:ext cx="311" cy="85"/>
                  </a:xfrm>
                  <a:prstGeom prst="rect">
                    <a:avLst/>
                  </a:prstGeom>
                  <a:solidFill>
                    <a:srgbClr val="FFCC00"/>
                  </a:solidFill>
                  <a:ln w="0">
                    <a:solidFill>
                      <a:srgbClr val="FFFFF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nl-BE"/>
                  </a:p>
                </p:txBody>
              </p:sp>
              <p:sp>
                <p:nvSpPr>
                  <p:cNvPr id="27012" name="Rectangle 141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0375" y="18884"/>
                    <a:ext cx="313" cy="87"/>
                  </a:xfrm>
                  <a:prstGeom prst="rect">
                    <a:avLst/>
                  </a:prstGeom>
                  <a:blipFill dpi="0" rotWithShape="0">
                    <a:blip r:embed="rId9"/>
                    <a:srcRect/>
                    <a:tile tx="0" ty="0" sx="100000" sy="100000" flip="none" algn="tl"/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nl-BE"/>
                  </a:p>
                </p:txBody>
              </p:sp>
              <p:sp>
                <p:nvSpPr>
                  <p:cNvPr id="27013" name="Rectangle 141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0375" y="18884"/>
                    <a:ext cx="311" cy="85"/>
                  </a:xfrm>
                  <a:prstGeom prst="rect">
                    <a:avLst/>
                  </a:prstGeom>
                  <a:solidFill>
                    <a:srgbClr val="FFCC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nl-BE"/>
                  </a:p>
                </p:txBody>
              </p:sp>
            </p:grpSp>
            <p:sp>
              <p:nvSpPr>
                <p:cNvPr id="27014" name="Rectangle 1414"/>
                <p:cNvSpPr>
                  <a:spLocks noChangeAspect="1" noChangeArrowheads="1"/>
                </p:cNvSpPr>
                <p:nvPr/>
              </p:nvSpPr>
              <p:spPr bwMode="auto">
                <a:xfrm>
                  <a:off x="10375" y="18884"/>
                  <a:ext cx="313" cy="87"/>
                </a:xfrm>
                <a:prstGeom prst="rect">
                  <a:avLst/>
                </a:prstGeom>
                <a:noFill/>
                <a:ln w="11113">
                  <a:solidFill>
                    <a:srgbClr val="00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</p:grpSp>
          <p:grpSp>
            <p:nvGrpSpPr>
              <p:cNvPr id="27015" name="Group 1415"/>
              <p:cNvGrpSpPr>
                <a:grpSpLocks noChangeAspect="1"/>
              </p:cNvGrpSpPr>
              <p:nvPr/>
            </p:nvGrpSpPr>
            <p:grpSpPr bwMode="auto">
              <a:xfrm>
                <a:off x="10686" y="18858"/>
                <a:ext cx="240" cy="139"/>
                <a:chOff x="10686" y="18858"/>
                <a:chExt cx="240" cy="139"/>
              </a:xfrm>
            </p:grpSpPr>
            <p:grpSp>
              <p:nvGrpSpPr>
                <p:cNvPr id="27016" name="Group 1416"/>
                <p:cNvGrpSpPr>
                  <a:grpSpLocks noChangeAspect="1"/>
                </p:cNvGrpSpPr>
                <p:nvPr/>
              </p:nvGrpSpPr>
              <p:grpSpPr bwMode="auto">
                <a:xfrm>
                  <a:off x="10686" y="18858"/>
                  <a:ext cx="240" cy="139"/>
                  <a:chOff x="10686" y="18858"/>
                  <a:chExt cx="240" cy="139"/>
                </a:xfrm>
              </p:grpSpPr>
              <p:sp>
                <p:nvSpPr>
                  <p:cNvPr id="27017" name="Rectangle 141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0686" y="18858"/>
                    <a:ext cx="238" cy="137"/>
                  </a:xfrm>
                  <a:prstGeom prst="rect">
                    <a:avLst/>
                  </a:prstGeom>
                  <a:solidFill>
                    <a:srgbClr val="FFCC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nl-BE"/>
                  </a:p>
                </p:txBody>
              </p:sp>
              <p:sp>
                <p:nvSpPr>
                  <p:cNvPr id="27018" name="Rectangle 141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0686" y="18858"/>
                    <a:ext cx="238" cy="137"/>
                  </a:xfrm>
                  <a:prstGeom prst="rect">
                    <a:avLst/>
                  </a:prstGeom>
                  <a:solidFill>
                    <a:srgbClr val="FFCC00"/>
                  </a:solidFill>
                  <a:ln w="0">
                    <a:solidFill>
                      <a:srgbClr val="FFFFF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nl-BE"/>
                  </a:p>
                </p:txBody>
              </p:sp>
              <p:sp>
                <p:nvSpPr>
                  <p:cNvPr id="27019" name="Rectangle 141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0686" y="18858"/>
                    <a:ext cx="240" cy="139"/>
                  </a:xfrm>
                  <a:prstGeom prst="rect">
                    <a:avLst/>
                  </a:prstGeom>
                  <a:blipFill dpi="0" rotWithShape="0">
                    <a:blip r:embed="rId9"/>
                    <a:srcRect/>
                    <a:tile tx="0" ty="0" sx="100000" sy="100000" flip="none" algn="tl"/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nl-BE"/>
                  </a:p>
                </p:txBody>
              </p:sp>
              <p:sp>
                <p:nvSpPr>
                  <p:cNvPr id="27020" name="Rectangle 142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0686" y="18858"/>
                    <a:ext cx="238" cy="137"/>
                  </a:xfrm>
                  <a:prstGeom prst="rect">
                    <a:avLst/>
                  </a:prstGeom>
                  <a:solidFill>
                    <a:srgbClr val="FFCC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nl-BE"/>
                  </a:p>
                </p:txBody>
              </p:sp>
            </p:grpSp>
            <p:sp>
              <p:nvSpPr>
                <p:cNvPr id="27021" name="Rectangle 1421"/>
                <p:cNvSpPr>
                  <a:spLocks noChangeAspect="1" noChangeArrowheads="1"/>
                </p:cNvSpPr>
                <p:nvPr/>
              </p:nvSpPr>
              <p:spPr bwMode="auto">
                <a:xfrm>
                  <a:off x="10686" y="18858"/>
                  <a:ext cx="240" cy="139"/>
                </a:xfrm>
                <a:prstGeom prst="rect">
                  <a:avLst/>
                </a:prstGeom>
                <a:noFill/>
                <a:ln w="11113">
                  <a:solidFill>
                    <a:srgbClr val="00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</p:grpSp>
          <p:grpSp>
            <p:nvGrpSpPr>
              <p:cNvPr id="27022" name="Group 1422"/>
              <p:cNvGrpSpPr>
                <a:grpSpLocks noChangeAspect="1"/>
              </p:cNvGrpSpPr>
              <p:nvPr/>
            </p:nvGrpSpPr>
            <p:grpSpPr bwMode="auto">
              <a:xfrm>
                <a:off x="10924" y="18842"/>
                <a:ext cx="299" cy="170"/>
                <a:chOff x="10924" y="18842"/>
                <a:chExt cx="299" cy="170"/>
              </a:xfrm>
            </p:grpSpPr>
            <p:grpSp>
              <p:nvGrpSpPr>
                <p:cNvPr id="27023" name="Group 1423"/>
                <p:cNvGrpSpPr>
                  <a:grpSpLocks noChangeAspect="1"/>
                </p:cNvGrpSpPr>
                <p:nvPr/>
              </p:nvGrpSpPr>
              <p:grpSpPr bwMode="auto">
                <a:xfrm>
                  <a:off x="10924" y="18842"/>
                  <a:ext cx="299" cy="170"/>
                  <a:chOff x="10924" y="18842"/>
                  <a:chExt cx="299" cy="170"/>
                </a:xfrm>
              </p:grpSpPr>
              <p:sp>
                <p:nvSpPr>
                  <p:cNvPr id="27024" name="Rectangle 142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0924" y="18842"/>
                    <a:ext cx="297" cy="169"/>
                  </a:xfrm>
                  <a:prstGeom prst="rect">
                    <a:avLst/>
                  </a:prstGeom>
                  <a:solidFill>
                    <a:srgbClr val="FFCC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nl-BE"/>
                  </a:p>
                </p:txBody>
              </p:sp>
              <p:sp>
                <p:nvSpPr>
                  <p:cNvPr id="27025" name="Rectangle 142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0924" y="18842"/>
                    <a:ext cx="297" cy="169"/>
                  </a:xfrm>
                  <a:prstGeom prst="rect">
                    <a:avLst/>
                  </a:prstGeom>
                  <a:solidFill>
                    <a:srgbClr val="FFCC00"/>
                  </a:solidFill>
                  <a:ln w="0">
                    <a:solidFill>
                      <a:srgbClr val="FFFFF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nl-BE"/>
                  </a:p>
                </p:txBody>
              </p:sp>
              <p:sp>
                <p:nvSpPr>
                  <p:cNvPr id="27026" name="Rectangle 142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0924" y="18842"/>
                    <a:ext cx="299" cy="170"/>
                  </a:xfrm>
                  <a:prstGeom prst="rect">
                    <a:avLst/>
                  </a:prstGeom>
                  <a:blipFill dpi="0" rotWithShape="0">
                    <a:blip r:embed="rId9"/>
                    <a:srcRect/>
                    <a:tile tx="0" ty="0" sx="100000" sy="100000" flip="none" algn="tl"/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nl-BE"/>
                  </a:p>
                </p:txBody>
              </p:sp>
              <p:sp>
                <p:nvSpPr>
                  <p:cNvPr id="27027" name="Rectangle 142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0924" y="18842"/>
                    <a:ext cx="297" cy="169"/>
                  </a:xfrm>
                  <a:prstGeom prst="rect">
                    <a:avLst/>
                  </a:prstGeom>
                  <a:solidFill>
                    <a:srgbClr val="FFCC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nl-BE"/>
                  </a:p>
                </p:txBody>
              </p:sp>
            </p:grpSp>
            <p:sp>
              <p:nvSpPr>
                <p:cNvPr id="27028" name="Rectangle 1428"/>
                <p:cNvSpPr>
                  <a:spLocks noChangeAspect="1" noChangeArrowheads="1"/>
                </p:cNvSpPr>
                <p:nvPr/>
              </p:nvSpPr>
              <p:spPr bwMode="auto">
                <a:xfrm>
                  <a:off x="10924" y="18842"/>
                  <a:ext cx="299" cy="170"/>
                </a:xfrm>
                <a:prstGeom prst="rect">
                  <a:avLst/>
                </a:prstGeom>
                <a:noFill/>
                <a:ln w="11113">
                  <a:solidFill>
                    <a:srgbClr val="00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</p:grpSp>
        </p:grpSp>
        <p:grpSp>
          <p:nvGrpSpPr>
            <p:cNvPr id="27029" name="Group 1429"/>
            <p:cNvGrpSpPr>
              <a:grpSpLocks noChangeAspect="1"/>
            </p:cNvGrpSpPr>
            <p:nvPr/>
          </p:nvGrpSpPr>
          <p:grpSpPr bwMode="auto">
            <a:xfrm>
              <a:off x="689" y="2539"/>
              <a:ext cx="1889" cy="1"/>
              <a:chOff x="6286" y="18927"/>
              <a:chExt cx="5097" cy="2"/>
            </a:xfrm>
          </p:grpSpPr>
          <p:grpSp>
            <p:nvGrpSpPr>
              <p:cNvPr id="27030" name="Group 1430"/>
              <p:cNvGrpSpPr>
                <a:grpSpLocks noChangeAspect="1"/>
              </p:cNvGrpSpPr>
              <p:nvPr/>
            </p:nvGrpSpPr>
            <p:grpSpPr bwMode="auto">
              <a:xfrm>
                <a:off x="6286" y="18927"/>
                <a:ext cx="2601" cy="2"/>
                <a:chOff x="6286" y="18927"/>
                <a:chExt cx="2601" cy="2"/>
              </a:xfrm>
            </p:grpSpPr>
            <p:sp>
              <p:nvSpPr>
                <p:cNvPr id="27031" name="Freeform 1431"/>
                <p:cNvSpPr>
                  <a:spLocks noChangeAspect="1"/>
                </p:cNvSpPr>
                <p:nvPr/>
              </p:nvSpPr>
              <p:spPr bwMode="auto">
                <a:xfrm>
                  <a:off x="6286" y="18927"/>
                  <a:ext cx="14" cy="2"/>
                </a:xfrm>
                <a:custGeom>
                  <a:avLst/>
                  <a:gdLst>
                    <a:gd name="T0" fmla="*/ 0 w 14"/>
                    <a:gd name="T1" fmla="*/ 0 h 2"/>
                    <a:gd name="T2" fmla="*/ 0 w 14"/>
                    <a:gd name="T3" fmla="*/ 0 h 2"/>
                    <a:gd name="T4" fmla="*/ 0 w 14"/>
                    <a:gd name="T5" fmla="*/ 2 h 2"/>
                    <a:gd name="T6" fmla="*/ 14 w 14"/>
                    <a:gd name="T7" fmla="*/ 2 h 2"/>
                    <a:gd name="T8" fmla="*/ 14 w 14"/>
                    <a:gd name="T9" fmla="*/ 0 h 2"/>
                    <a:gd name="T10" fmla="*/ 14 w 14"/>
                    <a:gd name="T11" fmla="*/ 0 h 2"/>
                    <a:gd name="T12" fmla="*/ 0 w 1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14" y="2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32" name="Freeform 1432"/>
                <p:cNvSpPr>
                  <a:spLocks noChangeAspect="1"/>
                </p:cNvSpPr>
                <p:nvPr/>
              </p:nvSpPr>
              <p:spPr bwMode="auto">
                <a:xfrm>
                  <a:off x="6304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33" name="Freeform 1433"/>
                <p:cNvSpPr>
                  <a:spLocks noChangeAspect="1"/>
                </p:cNvSpPr>
                <p:nvPr/>
              </p:nvSpPr>
              <p:spPr bwMode="auto">
                <a:xfrm>
                  <a:off x="6311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34" name="Freeform 1434"/>
                <p:cNvSpPr>
                  <a:spLocks noChangeAspect="1"/>
                </p:cNvSpPr>
                <p:nvPr/>
              </p:nvSpPr>
              <p:spPr bwMode="auto">
                <a:xfrm>
                  <a:off x="6330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35" name="Freeform 1435"/>
                <p:cNvSpPr>
                  <a:spLocks noChangeAspect="1"/>
                </p:cNvSpPr>
                <p:nvPr/>
              </p:nvSpPr>
              <p:spPr bwMode="auto">
                <a:xfrm>
                  <a:off x="6337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36" name="Freeform 1436"/>
                <p:cNvSpPr>
                  <a:spLocks noChangeAspect="1"/>
                </p:cNvSpPr>
                <p:nvPr/>
              </p:nvSpPr>
              <p:spPr bwMode="auto">
                <a:xfrm>
                  <a:off x="6356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37" name="Freeform 1437"/>
                <p:cNvSpPr>
                  <a:spLocks noChangeAspect="1"/>
                </p:cNvSpPr>
                <p:nvPr/>
              </p:nvSpPr>
              <p:spPr bwMode="auto">
                <a:xfrm>
                  <a:off x="6363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38" name="Freeform 1438"/>
                <p:cNvSpPr>
                  <a:spLocks noChangeAspect="1"/>
                </p:cNvSpPr>
                <p:nvPr/>
              </p:nvSpPr>
              <p:spPr bwMode="auto">
                <a:xfrm>
                  <a:off x="6382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39" name="Freeform 1439"/>
                <p:cNvSpPr>
                  <a:spLocks noChangeAspect="1"/>
                </p:cNvSpPr>
                <p:nvPr/>
              </p:nvSpPr>
              <p:spPr bwMode="auto">
                <a:xfrm>
                  <a:off x="6389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40" name="Freeform 1440"/>
                <p:cNvSpPr>
                  <a:spLocks noChangeAspect="1"/>
                </p:cNvSpPr>
                <p:nvPr/>
              </p:nvSpPr>
              <p:spPr bwMode="auto">
                <a:xfrm>
                  <a:off x="6408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41" name="Freeform 1441"/>
                <p:cNvSpPr>
                  <a:spLocks noChangeAspect="1"/>
                </p:cNvSpPr>
                <p:nvPr/>
              </p:nvSpPr>
              <p:spPr bwMode="auto">
                <a:xfrm>
                  <a:off x="6415" y="18927"/>
                  <a:ext cx="15" cy="2"/>
                </a:xfrm>
                <a:custGeom>
                  <a:avLst/>
                  <a:gdLst>
                    <a:gd name="T0" fmla="*/ 2 w 15"/>
                    <a:gd name="T1" fmla="*/ 0 h 2"/>
                    <a:gd name="T2" fmla="*/ 0 w 15"/>
                    <a:gd name="T3" fmla="*/ 0 h 2"/>
                    <a:gd name="T4" fmla="*/ 2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2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42" name="Freeform 1442"/>
                <p:cNvSpPr>
                  <a:spLocks noChangeAspect="1"/>
                </p:cNvSpPr>
                <p:nvPr/>
              </p:nvSpPr>
              <p:spPr bwMode="auto">
                <a:xfrm>
                  <a:off x="6434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43" name="Freeform 1443"/>
                <p:cNvSpPr>
                  <a:spLocks noChangeAspect="1"/>
                </p:cNvSpPr>
                <p:nvPr/>
              </p:nvSpPr>
              <p:spPr bwMode="auto">
                <a:xfrm>
                  <a:off x="6441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44" name="Freeform 1444"/>
                <p:cNvSpPr>
                  <a:spLocks noChangeAspect="1"/>
                </p:cNvSpPr>
                <p:nvPr/>
              </p:nvSpPr>
              <p:spPr bwMode="auto">
                <a:xfrm>
                  <a:off x="6460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45" name="Freeform 1445"/>
                <p:cNvSpPr>
                  <a:spLocks noChangeAspect="1"/>
                </p:cNvSpPr>
                <p:nvPr/>
              </p:nvSpPr>
              <p:spPr bwMode="auto">
                <a:xfrm>
                  <a:off x="6467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46" name="Freeform 1446"/>
                <p:cNvSpPr>
                  <a:spLocks noChangeAspect="1"/>
                </p:cNvSpPr>
                <p:nvPr/>
              </p:nvSpPr>
              <p:spPr bwMode="auto">
                <a:xfrm>
                  <a:off x="6486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47" name="Freeform 1447"/>
                <p:cNvSpPr>
                  <a:spLocks noChangeAspect="1"/>
                </p:cNvSpPr>
                <p:nvPr/>
              </p:nvSpPr>
              <p:spPr bwMode="auto">
                <a:xfrm>
                  <a:off x="6493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48" name="Freeform 1448"/>
                <p:cNvSpPr>
                  <a:spLocks noChangeAspect="1"/>
                </p:cNvSpPr>
                <p:nvPr/>
              </p:nvSpPr>
              <p:spPr bwMode="auto">
                <a:xfrm>
                  <a:off x="6512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49" name="Freeform 1449"/>
                <p:cNvSpPr>
                  <a:spLocks noChangeAspect="1"/>
                </p:cNvSpPr>
                <p:nvPr/>
              </p:nvSpPr>
              <p:spPr bwMode="auto">
                <a:xfrm>
                  <a:off x="6519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50" name="Freeform 1450"/>
                <p:cNvSpPr>
                  <a:spLocks noChangeAspect="1"/>
                </p:cNvSpPr>
                <p:nvPr/>
              </p:nvSpPr>
              <p:spPr bwMode="auto">
                <a:xfrm>
                  <a:off x="6538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51" name="Freeform 1451"/>
                <p:cNvSpPr>
                  <a:spLocks noChangeAspect="1"/>
                </p:cNvSpPr>
                <p:nvPr/>
              </p:nvSpPr>
              <p:spPr bwMode="auto">
                <a:xfrm>
                  <a:off x="6545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52" name="Freeform 1452"/>
                <p:cNvSpPr>
                  <a:spLocks noChangeAspect="1"/>
                </p:cNvSpPr>
                <p:nvPr/>
              </p:nvSpPr>
              <p:spPr bwMode="auto">
                <a:xfrm>
                  <a:off x="6564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53" name="Freeform 1453"/>
                <p:cNvSpPr>
                  <a:spLocks noChangeAspect="1"/>
                </p:cNvSpPr>
                <p:nvPr/>
              </p:nvSpPr>
              <p:spPr bwMode="auto">
                <a:xfrm>
                  <a:off x="6571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54" name="Freeform 1454"/>
                <p:cNvSpPr>
                  <a:spLocks noChangeAspect="1"/>
                </p:cNvSpPr>
                <p:nvPr/>
              </p:nvSpPr>
              <p:spPr bwMode="auto">
                <a:xfrm>
                  <a:off x="6590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55" name="Freeform 1455"/>
                <p:cNvSpPr>
                  <a:spLocks noChangeAspect="1"/>
                </p:cNvSpPr>
                <p:nvPr/>
              </p:nvSpPr>
              <p:spPr bwMode="auto">
                <a:xfrm>
                  <a:off x="6597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56" name="Freeform 1456"/>
                <p:cNvSpPr>
                  <a:spLocks noChangeAspect="1"/>
                </p:cNvSpPr>
                <p:nvPr/>
              </p:nvSpPr>
              <p:spPr bwMode="auto">
                <a:xfrm>
                  <a:off x="6616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57" name="Freeform 1457"/>
                <p:cNvSpPr>
                  <a:spLocks noChangeAspect="1"/>
                </p:cNvSpPr>
                <p:nvPr/>
              </p:nvSpPr>
              <p:spPr bwMode="auto">
                <a:xfrm>
                  <a:off x="6623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58" name="Freeform 1458"/>
                <p:cNvSpPr>
                  <a:spLocks noChangeAspect="1"/>
                </p:cNvSpPr>
                <p:nvPr/>
              </p:nvSpPr>
              <p:spPr bwMode="auto">
                <a:xfrm>
                  <a:off x="6642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59" name="Freeform 1459"/>
                <p:cNvSpPr>
                  <a:spLocks noChangeAspect="1"/>
                </p:cNvSpPr>
                <p:nvPr/>
              </p:nvSpPr>
              <p:spPr bwMode="auto">
                <a:xfrm>
                  <a:off x="6649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60" name="Freeform 1460"/>
                <p:cNvSpPr>
                  <a:spLocks noChangeAspect="1"/>
                </p:cNvSpPr>
                <p:nvPr/>
              </p:nvSpPr>
              <p:spPr bwMode="auto">
                <a:xfrm>
                  <a:off x="6668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61" name="Freeform 1461"/>
                <p:cNvSpPr>
                  <a:spLocks noChangeAspect="1"/>
                </p:cNvSpPr>
                <p:nvPr/>
              </p:nvSpPr>
              <p:spPr bwMode="auto">
                <a:xfrm>
                  <a:off x="6675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62" name="Freeform 1462"/>
                <p:cNvSpPr>
                  <a:spLocks noChangeAspect="1"/>
                </p:cNvSpPr>
                <p:nvPr/>
              </p:nvSpPr>
              <p:spPr bwMode="auto">
                <a:xfrm>
                  <a:off x="6695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63" name="Freeform 1463"/>
                <p:cNvSpPr>
                  <a:spLocks noChangeAspect="1"/>
                </p:cNvSpPr>
                <p:nvPr/>
              </p:nvSpPr>
              <p:spPr bwMode="auto">
                <a:xfrm>
                  <a:off x="6702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64" name="Freeform 1464"/>
                <p:cNvSpPr>
                  <a:spLocks noChangeAspect="1"/>
                </p:cNvSpPr>
                <p:nvPr/>
              </p:nvSpPr>
              <p:spPr bwMode="auto">
                <a:xfrm>
                  <a:off x="6721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65" name="Freeform 1465"/>
                <p:cNvSpPr>
                  <a:spLocks noChangeAspect="1"/>
                </p:cNvSpPr>
                <p:nvPr/>
              </p:nvSpPr>
              <p:spPr bwMode="auto">
                <a:xfrm>
                  <a:off x="6728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66" name="Freeform 1466"/>
                <p:cNvSpPr>
                  <a:spLocks noChangeAspect="1"/>
                </p:cNvSpPr>
                <p:nvPr/>
              </p:nvSpPr>
              <p:spPr bwMode="auto">
                <a:xfrm>
                  <a:off x="6747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67" name="Freeform 1467"/>
                <p:cNvSpPr>
                  <a:spLocks noChangeAspect="1"/>
                </p:cNvSpPr>
                <p:nvPr/>
              </p:nvSpPr>
              <p:spPr bwMode="auto">
                <a:xfrm>
                  <a:off x="6754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68" name="Freeform 1468"/>
                <p:cNvSpPr>
                  <a:spLocks noChangeAspect="1"/>
                </p:cNvSpPr>
                <p:nvPr/>
              </p:nvSpPr>
              <p:spPr bwMode="auto">
                <a:xfrm>
                  <a:off x="6773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69" name="Freeform 1469"/>
                <p:cNvSpPr>
                  <a:spLocks noChangeAspect="1"/>
                </p:cNvSpPr>
                <p:nvPr/>
              </p:nvSpPr>
              <p:spPr bwMode="auto">
                <a:xfrm>
                  <a:off x="6780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70" name="Freeform 1470"/>
                <p:cNvSpPr>
                  <a:spLocks noChangeAspect="1"/>
                </p:cNvSpPr>
                <p:nvPr/>
              </p:nvSpPr>
              <p:spPr bwMode="auto">
                <a:xfrm>
                  <a:off x="6799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71" name="Freeform 1471"/>
                <p:cNvSpPr>
                  <a:spLocks noChangeAspect="1"/>
                </p:cNvSpPr>
                <p:nvPr/>
              </p:nvSpPr>
              <p:spPr bwMode="auto">
                <a:xfrm>
                  <a:off x="6806" y="18927"/>
                  <a:ext cx="15" cy="2"/>
                </a:xfrm>
                <a:custGeom>
                  <a:avLst/>
                  <a:gdLst>
                    <a:gd name="T0" fmla="*/ 2 w 15"/>
                    <a:gd name="T1" fmla="*/ 0 h 2"/>
                    <a:gd name="T2" fmla="*/ 0 w 15"/>
                    <a:gd name="T3" fmla="*/ 0 h 2"/>
                    <a:gd name="T4" fmla="*/ 2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2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72" name="Freeform 1472"/>
                <p:cNvSpPr>
                  <a:spLocks noChangeAspect="1"/>
                </p:cNvSpPr>
                <p:nvPr/>
              </p:nvSpPr>
              <p:spPr bwMode="auto">
                <a:xfrm>
                  <a:off x="6825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73" name="Freeform 1473"/>
                <p:cNvSpPr>
                  <a:spLocks noChangeAspect="1"/>
                </p:cNvSpPr>
                <p:nvPr/>
              </p:nvSpPr>
              <p:spPr bwMode="auto">
                <a:xfrm>
                  <a:off x="6832" y="18927"/>
                  <a:ext cx="15" cy="2"/>
                </a:xfrm>
                <a:custGeom>
                  <a:avLst/>
                  <a:gdLst>
                    <a:gd name="T0" fmla="*/ 2 w 15"/>
                    <a:gd name="T1" fmla="*/ 0 h 2"/>
                    <a:gd name="T2" fmla="*/ 0 w 15"/>
                    <a:gd name="T3" fmla="*/ 0 h 2"/>
                    <a:gd name="T4" fmla="*/ 2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2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74" name="Freeform 1474"/>
                <p:cNvSpPr>
                  <a:spLocks noChangeAspect="1"/>
                </p:cNvSpPr>
                <p:nvPr/>
              </p:nvSpPr>
              <p:spPr bwMode="auto">
                <a:xfrm>
                  <a:off x="6851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75" name="Freeform 1475"/>
                <p:cNvSpPr>
                  <a:spLocks noChangeAspect="1"/>
                </p:cNvSpPr>
                <p:nvPr/>
              </p:nvSpPr>
              <p:spPr bwMode="auto">
                <a:xfrm>
                  <a:off x="6858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76" name="Freeform 1476"/>
                <p:cNvSpPr>
                  <a:spLocks noChangeAspect="1"/>
                </p:cNvSpPr>
                <p:nvPr/>
              </p:nvSpPr>
              <p:spPr bwMode="auto">
                <a:xfrm>
                  <a:off x="6877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77" name="Freeform 1477"/>
                <p:cNvSpPr>
                  <a:spLocks noChangeAspect="1"/>
                </p:cNvSpPr>
                <p:nvPr/>
              </p:nvSpPr>
              <p:spPr bwMode="auto">
                <a:xfrm>
                  <a:off x="6884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78" name="Freeform 1478"/>
                <p:cNvSpPr>
                  <a:spLocks noChangeAspect="1"/>
                </p:cNvSpPr>
                <p:nvPr/>
              </p:nvSpPr>
              <p:spPr bwMode="auto">
                <a:xfrm>
                  <a:off x="6903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79" name="Freeform 1479"/>
                <p:cNvSpPr>
                  <a:spLocks noChangeAspect="1"/>
                </p:cNvSpPr>
                <p:nvPr/>
              </p:nvSpPr>
              <p:spPr bwMode="auto">
                <a:xfrm>
                  <a:off x="6910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80" name="Freeform 1480"/>
                <p:cNvSpPr>
                  <a:spLocks noChangeAspect="1"/>
                </p:cNvSpPr>
                <p:nvPr/>
              </p:nvSpPr>
              <p:spPr bwMode="auto">
                <a:xfrm>
                  <a:off x="6929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81" name="Freeform 1481"/>
                <p:cNvSpPr>
                  <a:spLocks noChangeAspect="1"/>
                </p:cNvSpPr>
                <p:nvPr/>
              </p:nvSpPr>
              <p:spPr bwMode="auto">
                <a:xfrm>
                  <a:off x="6936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82" name="Freeform 1482"/>
                <p:cNvSpPr>
                  <a:spLocks noChangeAspect="1"/>
                </p:cNvSpPr>
                <p:nvPr/>
              </p:nvSpPr>
              <p:spPr bwMode="auto">
                <a:xfrm>
                  <a:off x="6955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83" name="Freeform 1483"/>
                <p:cNvSpPr>
                  <a:spLocks noChangeAspect="1"/>
                </p:cNvSpPr>
                <p:nvPr/>
              </p:nvSpPr>
              <p:spPr bwMode="auto">
                <a:xfrm>
                  <a:off x="6962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84" name="Freeform 1484"/>
                <p:cNvSpPr>
                  <a:spLocks noChangeAspect="1"/>
                </p:cNvSpPr>
                <p:nvPr/>
              </p:nvSpPr>
              <p:spPr bwMode="auto">
                <a:xfrm>
                  <a:off x="6981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85" name="Freeform 1485"/>
                <p:cNvSpPr>
                  <a:spLocks noChangeAspect="1"/>
                </p:cNvSpPr>
                <p:nvPr/>
              </p:nvSpPr>
              <p:spPr bwMode="auto">
                <a:xfrm>
                  <a:off x="6988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86" name="Freeform 1486"/>
                <p:cNvSpPr>
                  <a:spLocks noChangeAspect="1"/>
                </p:cNvSpPr>
                <p:nvPr/>
              </p:nvSpPr>
              <p:spPr bwMode="auto">
                <a:xfrm>
                  <a:off x="7007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87" name="Freeform 1487"/>
                <p:cNvSpPr>
                  <a:spLocks noChangeAspect="1"/>
                </p:cNvSpPr>
                <p:nvPr/>
              </p:nvSpPr>
              <p:spPr bwMode="auto">
                <a:xfrm>
                  <a:off x="7014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88" name="Freeform 1488"/>
                <p:cNvSpPr>
                  <a:spLocks noChangeAspect="1"/>
                </p:cNvSpPr>
                <p:nvPr/>
              </p:nvSpPr>
              <p:spPr bwMode="auto">
                <a:xfrm>
                  <a:off x="7033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89" name="Freeform 1489"/>
                <p:cNvSpPr>
                  <a:spLocks noChangeAspect="1"/>
                </p:cNvSpPr>
                <p:nvPr/>
              </p:nvSpPr>
              <p:spPr bwMode="auto">
                <a:xfrm>
                  <a:off x="7040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90" name="Freeform 1490"/>
                <p:cNvSpPr>
                  <a:spLocks noChangeAspect="1"/>
                </p:cNvSpPr>
                <p:nvPr/>
              </p:nvSpPr>
              <p:spPr bwMode="auto">
                <a:xfrm>
                  <a:off x="7059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91" name="Freeform 1491"/>
                <p:cNvSpPr>
                  <a:spLocks noChangeAspect="1"/>
                </p:cNvSpPr>
                <p:nvPr/>
              </p:nvSpPr>
              <p:spPr bwMode="auto">
                <a:xfrm>
                  <a:off x="7066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92" name="Freeform 1492"/>
                <p:cNvSpPr>
                  <a:spLocks noChangeAspect="1"/>
                </p:cNvSpPr>
                <p:nvPr/>
              </p:nvSpPr>
              <p:spPr bwMode="auto">
                <a:xfrm>
                  <a:off x="7086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93" name="Freeform 1493"/>
                <p:cNvSpPr>
                  <a:spLocks noChangeAspect="1"/>
                </p:cNvSpPr>
                <p:nvPr/>
              </p:nvSpPr>
              <p:spPr bwMode="auto">
                <a:xfrm>
                  <a:off x="7092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94" name="Freeform 1494"/>
                <p:cNvSpPr>
                  <a:spLocks noChangeAspect="1"/>
                </p:cNvSpPr>
                <p:nvPr/>
              </p:nvSpPr>
              <p:spPr bwMode="auto">
                <a:xfrm>
                  <a:off x="7112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95" name="Freeform 1495"/>
                <p:cNvSpPr>
                  <a:spLocks noChangeAspect="1"/>
                </p:cNvSpPr>
                <p:nvPr/>
              </p:nvSpPr>
              <p:spPr bwMode="auto">
                <a:xfrm>
                  <a:off x="7119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96" name="Freeform 1496"/>
                <p:cNvSpPr>
                  <a:spLocks noChangeAspect="1"/>
                </p:cNvSpPr>
                <p:nvPr/>
              </p:nvSpPr>
              <p:spPr bwMode="auto">
                <a:xfrm>
                  <a:off x="7138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97" name="Freeform 1497"/>
                <p:cNvSpPr>
                  <a:spLocks noChangeAspect="1"/>
                </p:cNvSpPr>
                <p:nvPr/>
              </p:nvSpPr>
              <p:spPr bwMode="auto">
                <a:xfrm>
                  <a:off x="7145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98" name="Freeform 1498"/>
                <p:cNvSpPr>
                  <a:spLocks noChangeAspect="1"/>
                </p:cNvSpPr>
                <p:nvPr/>
              </p:nvSpPr>
              <p:spPr bwMode="auto">
                <a:xfrm>
                  <a:off x="7164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099" name="Freeform 1499"/>
                <p:cNvSpPr>
                  <a:spLocks noChangeAspect="1"/>
                </p:cNvSpPr>
                <p:nvPr/>
              </p:nvSpPr>
              <p:spPr bwMode="auto">
                <a:xfrm>
                  <a:off x="7171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00" name="Freeform 1500"/>
                <p:cNvSpPr>
                  <a:spLocks noChangeAspect="1"/>
                </p:cNvSpPr>
                <p:nvPr/>
              </p:nvSpPr>
              <p:spPr bwMode="auto">
                <a:xfrm>
                  <a:off x="7190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01" name="Freeform 1501"/>
                <p:cNvSpPr>
                  <a:spLocks noChangeAspect="1"/>
                </p:cNvSpPr>
                <p:nvPr/>
              </p:nvSpPr>
              <p:spPr bwMode="auto">
                <a:xfrm>
                  <a:off x="7197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02" name="Freeform 1502"/>
                <p:cNvSpPr>
                  <a:spLocks noChangeAspect="1"/>
                </p:cNvSpPr>
                <p:nvPr/>
              </p:nvSpPr>
              <p:spPr bwMode="auto">
                <a:xfrm>
                  <a:off x="7216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03" name="Freeform 1503"/>
                <p:cNvSpPr>
                  <a:spLocks noChangeAspect="1"/>
                </p:cNvSpPr>
                <p:nvPr/>
              </p:nvSpPr>
              <p:spPr bwMode="auto">
                <a:xfrm>
                  <a:off x="7223" y="18927"/>
                  <a:ext cx="15" cy="2"/>
                </a:xfrm>
                <a:custGeom>
                  <a:avLst/>
                  <a:gdLst>
                    <a:gd name="T0" fmla="*/ 2 w 15"/>
                    <a:gd name="T1" fmla="*/ 0 h 2"/>
                    <a:gd name="T2" fmla="*/ 0 w 15"/>
                    <a:gd name="T3" fmla="*/ 0 h 2"/>
                    <a:gd name="T4" fmla="*/ 2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2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04" name="Freeform 1504"/>
                <p:cNvSpPr>
                  <a:spLocks noChangeAspect="1"/>
                </p:cNvSpPr>
                <p:nvPr/>
              </p:nvSpPr>
              <p:spPr bwMode="auto">
                <a:xfrm>
                  <a:off x="7242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05" name="Freeform 1505"/>
                <p:cNvSpPr>
                  <a:spLocks noChangeAspect="1"/>
                </p:cNvSpPr>
                <p:nvPr/>
              </p:nvSpPr>
              <p:spPr bwMode="auto">
                <a:xfrm>
                  <a:off x="7249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06" name="Freeform 1506"/>
                <p:cNvSpPr>
                  <a:spLocks noChangeAspect="1"/>
                </p:cNvSpPr>
                <p:nvPr/>
              </p:nvSpPr>
              <p:spPr bwMode="auto">
                <a:xfrm>
                  <a:off x="7268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07" name="Freeform 1507"/>
                <p:cNvSpPr>
                  <a:spLocks noChangeAspect="1"/>
                </p:cNvSpPr>
                <p:nvPr/>
              </p:nvSpPr>
              <p:spPr bwMode="auto">
                <a:xfrm>
                  <a:off x="7275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08" name="Freeform 1508"/>
                <p:cNvSpPr>
                  <a:spLocks noChangeAspect="1"/>
                </p:cNvSpPr>
                <p:nvPr/>
              </p:nvSpPr>
              <p:spPr bwMode="auto">
                <a:xfrm>
                  <a:off x="7294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09" name="Freeform 1509"/>
                <p:cNvSpPr>
                  <a:spLocks noChangeAspect="1"/>
                </p:cNvSpPr>
                <p:nvPr/>
              </p:nvSpPr>
              <p:spPr bwMode="auto">
                <a:xfrm>
                  <a:off x="7301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10" name="Freeform 1510"/>
                <p:cNvSpPr>
                  <a:spLocks noChangeAspect="1"/>
                </p:cNvSpPr>
                <p:nvPr/>
              </p:nvSpPr>
              <p:spPr bwMode="auto">
                <a:xfrm>
                  <a:off x="7320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11" name="Freeform 1511"/>
                <p:cNvSpPr>
                  <a:spLocks noChangeAspect="1"/>
                </p:cNvSpPr>
                <p:nvPr/>
              </p:nvSpPr>
              <p:spPr bwMode="auto">
                <a:xfrm>
                  <a:off x="7327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12" name="Freeform 1512"/>
                <p:cNvSpPr>
                  <a:spLocks noChangeAspect="1"/>
                </p:cNvSpPr>
                <p:nvPr/>
              </p:nvSpPr>
              <p:spPr bwMode="auto">
                <a:xfrm>
                  <a:off x="7346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13" name="Freeform 1513"/>
                <p:cNvSpPr>
                  <a:spLocks noChangeAspect="1"/>
                </p:cNvSpPr>
                <p:nvPr/>
              </p:nvSpPr>
              <p:spPr bwMode="auto">
                <a:xfrm>
                  <a:off x="7353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14" name="Freeform 1514"/>
                <p:cNvSpPr>
                  <a:spLocks noChangeAspect="1"/>
                </p:cNvSpPr>
                <p:nvPr/>
              </p:nvSpPr>
              <p:spPr bwMode="auto">
                <a:xfrm>
                  <a:off x="7372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15" name="Freeform 1515"/>
                <p:cNvSpPr>
                  <a:spLocks noChangeAspect="1"/>
                </p:cNvSpPr>
                <p:nvPr/>
              </p:nvSpPr>
              <p:spPr bwMode="auto">
                <a:xfrm>
                  <a:off x="7379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16" name="Freeform 1516"/>
                <p:cNvSpPr>
                  <a:spLocks noChangeAspect="1"/>
                </p:cNvSpPr>
                <p:nvPr/>
              </p:nvSpPr>
              <p:spPr bwMode="auto">
                <a:xfrm>
                  <a:off x="7398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17" name="Freeform 1517"/>
                <p:cNvSpPr>
                  <a:spLocks noChangeAspect="1"/>
                </p:cNvSpPr>
                <p:nvPr/>
              </p:nvSpPr>
              <p:spPr bwMode="auto">
                <a:xfrm>
                  <a:off x="7405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18" name="Freeform 1518"/>
                <p:cNvSpPr>
                  <a:spLocks noChangeAspect="1"/>
                </p:cNvSpPr>
                <p:nvPr/>
              </p:nvSpPr>
              <p:spPr bwMode="auto">
                <a:xfrm>
                  <a:off x="7424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19" name="Freeform 1519"/>
                <p:cNvSpPr>
                  <a:spLocks noChangeAspect="1"/>
                </p:cNvSpPr>
                <p:nvPr/>
              </p:nvSpPr>
              <p:spPr bwMode="auto">
                <a:xfrm>
                  <a:off x="7431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20" name="Freeform 1520"/>
                <p:cNvSpPr>
                  <a:spLocks noChangeAspect="1"/>
                </p:cNvSpPr>
                <p:nvPr/>
              </p:nvSpPr>
              <p:spPr bwMode="auto">
                <a:xfrm>
                  <a:off x="7450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21" name="Freeform 1521"/>
                <p:cNvSpPr>
                  <a:spLocks noChangeAspect="1"/>
                </p:cNvSpPr>
                <p:nvPr/>
              </p:nvSpPr>
              <p:spPr bwMode="auto">
                <a:xfrm>
                  <a:off x="7457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22" name="Freeform 1522"/>
                <p:cNvSpPr>
                  <a:spLocks noChangeAspect="1"/>
                </p:cNvSpPr>
                <p:nvPr/>
              </p:nvSpPr>
              <p:spPr bwMode="auto">
                <a:xfrm>
                  <a:off x="7477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23" name="Freeform 1523"/>
                <p:cNvSpPr>
                  <a:spLocks noChangeAspect="1"/>
                </p:cNvSpPr>
                <p:nvPr/>
              </p:nvSpPr>
              <p:spPr bwMode="auto">
                <a:xfrm>
                  <a:off x="7483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24" name="Freeform 1524"/>
                <p:cNvSpPr>
                  <a:spLocks noChangeAspect="1"/>
                </p:cNvSpPr>
                <p:nvPr/>
              </p:nvSpPr>
              <p:spPr bwMode="auto">
                <a:xfrm>
                  <a:off x="7503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25" name="Freeform 1525"/>
                <p:cNvSpPr>
                  <a:spLocks noChangeAspect="1"/>
                </p:cNvSpPr>
                <p:nvPr/>
              </p:nvSpPr>
              <p:spPr bwMode="auto">
                <a:xfrm>
                  <a:off x="7510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26" name="Freeform 1526"/>
                <p:cNvSpPr>
                  <a:spLocks noChangeAspect="1"/>
                </p:cNvSpPr>
                <p:nvPr/>
              </p:nvSpPr>
              <p:spPr bwMode="auto">
                <a:xfrm>
                  <a:off x="7529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27" name="Freeform 1527"/>
                <p:cNvSpPr>
                  <a:spLocks noChangeAspect="1"/>
                </p:cNvSpPr>
                <p:nvPr/>
              </p:nvSpPr>
              <p:spPr bwMode="auto">
                <a:xfrm>
                  <a:off x="7536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28" name="Freeform 1528"/>
                <p:cNvSpPr>
                  <a:spLocks noChangeAspect="1"/>
                </p:cNvSpPr>
                <p:nvPr/>
              </p:nvSpPr>
              <p:spPr bwMode="auto">
                <a:xfrm>
                  <a:off x="7555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29" name="Freeform 1529"/>
                <p:cNvSpPr>
                  <a:spLocks noChangeAspect="1"/>
                </p:cNvSpPr>
                <p:nvPr/>
              </p:nvSpPr>
              <p:spPr bwMode="auto">
                <a:xfrm>
                  <a:off x="7562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30" name="Freeform 1530"/>
                <p:cNvSpPr>
                  <a:spLocks noChangeAspect="1"/>
                </p:cNvSpPr>
                <p:nvPr/>
              </p:nvSpPr>
              <p:spPr bwMode="auto">
                <a:xfrm>
                  <a:off x="7581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31" name="Freeform 1531"/>
                <p:cNvSpPr>
                  <a:spLocks noChangeAspect="1"/>
                </p:cNvSpPr>
                <p:nvPr/>
              </p:nvSpPr>
              <p:spPr bwMode="auto">
                <a:xfrm>
                  <a:off x="7588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32" name="Freeform 1532"/>
                <p:cNvSpPr>
                  <a:spLocks noChangeAspect="1"/>
                </p:cNvSpPr>
                <p:nvPr/>
              </p:nvSpPr>
              <p:spPr bwMode="auto">
                <a:xfrm>
                  <a:off x="7607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33" name="Freeform 1533"/>
                <p:cNvSpPr>
                  <a:spLocks noChangeAspect="1"/>
                </p:cNvSpPr>
                <p:nvPr/>
              </p:nvSpPr>
              <p:spPr bwMode="auto">
                <a:xfrm>
                  <a:off x="7614" y="18927"/>
                  <a:ext cx="15" cy="2"/>
                </a:xfrm>
                <a:custGeom>
                  <a:avLst/>
                  <a:gdLst>
                    <a:gd name="T0" fmla="*/ 2 w 15"/>
                    <a:gd name="T1" fmla="*/ 0 h 2"/>
                    <a:gd name="T2" fmla="*/ 0 w 15"/>
                    <a:gd name="T3" fmla="*/ 0 h 2"/>
                    <a:gd name="T4" fmla="*/ 2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2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34" name="Freeform 1534"/>
                <p:cNvSpPr>
                  <a:spLocks noChangeAspect="1"/>
                </p:cNvSpPr>
                <p:nvPr/>
              </p:nvSpPr>
              <p:spPr bwMode="auto">
                <a:xfrm>
                  <a:off x="7633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35" name="Freeform 1535"/>
                <p:cNvSpPr>
                  <a:spLocks noChangeAspect="1"/>
                </p:cNvSpPr>
                <p:nvPr/>
              </p:nvSpPr>
              <p:spPr bwMode="auto">
                <a:xfrm>
                  <a:off x="7640" y="18927"/>
                  <a:ext cx="15" cy="2"/>
                </a:xfrm>
                <a:custGeom>
                  <a:avLst/>
                  <a:gdLst>
                    <a:gd name="T0" fmla="*/ 2 w 15"/>
                    <a:gd name="T1" fmla="*/ 0 h 2"/>
                    <a:gd name="T2" fmla="*/ 0 w 15"/>
                    <a:gd name="T3" fmla="*/ 0 h 2"/>
                    <a:gd name="T4" fmla="*/ 2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2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36" name="Freeform 1536"/>
                <p:cNvSpPr>
                  <a:spLocks noChangeAspect="1"/>
                </p:cNvSpPr>
                <p:nvPr/>
              </p:nvSpPr>
              <p:spPr bwMode="auto">
                <a:xfrm>
                  <a:off x="7659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37" name="Freeform 1537"/>
                <p:cNvSpPr>
                  <a:spLocks noChangeAspect="1"/>
                </p:cNvSpPr>
                <p:nvPr/>
              </p:nvSpPr>
              <p:spPr bwMode="auto">
                <a:xfrm>
                  <a:off x="7666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38" name="Freeform 1538"/>
                <p:cNvSpPr>
                  <a:spLocks noChangeAspect="1"/>
                </p:cNvSpPr>
                <p:nvPr/>
              </p:nvSpPr>
              <p:spPr bwMode="auto">
                <a:xfrm>
                  <a:off x="7685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39" name="Freeform 1539"/>
                <p:cNvSpPr>
                  <a:spLocks noChangeAspect="1"/>
                </p:cNvSpPr>
                <p:nvPr/>
              </p:nvSpPr>
              <p:spPr bwMode="auto">
                <a:xfrm>
                  <a:off x="7692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40" name="Freeform 1540"/>
                <p:cNvSpPr>
                  <a:spLocks noChangeAspect="1"/>
                </p:cNvSpPr>
                <p:nvPr/>
              </p:nvSpPr>
              <p:spPr bwMode="auto">
                <a:xfrm>
                  <a:off x="7711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41" name="Freeform 1541"/>
                <p:cNvSpPr>
                  <a:spLocks noChangeAspect="1"/>
                </p:cNvSpPr>
                <p:nvPr/>
              </p:nvSpPr>
              <p:spPr bwMode="auto">
                <a:xfrm>
                  <a:off x="7718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42" name="Freeform 1542"/>
                <p:cNvSpPr>
                  <a:spLocks noChangeAspect="1"/>
                </p:cNvSpPr>
                <p:nvPr/>
              </p:nvSpPr>
              <p:spPr bwMode="auto">
                <a:xfrm>
                  <a:off x="7737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43" name="Freeform 1543"/>
                <p:cNvSpPr>
                  <a:spLocks noChangeAspect="1"/>
                </p:cNvSpPr>
                <p:nvPr/>
              </p:nvSpPr>
              <p:spPr bwMode="auto">
                <a:xfrm>
                  <a:off x="7744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44" name="Freeform 1544"/>
                <p:cNvSpPr>
                  <a:spLocks noChangeAspect="1"/>
                </p:cNvSpPr>
                <p:nvPr/>
              </p:nvSpPr>
              <p:spPr bwMode="auto">
                <a:xfrm>
                  <a:off x="7763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45" name="Freeform 1545"/>
                <p:cNvSpPr>
                  <a:spLocks noChangeAspect="1"/>
                </p:cNvSpPr>
                <p:nvPr/>
              </p:nvSpPr>
              <p:spPr bwMode="auto">
                <a:xfrm>
                  <a:off x="7770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46" name="Freeform 1546"/>
                <p:cNvSpPr>
                  <a:spLocks noChangeAspect="1"/>
                </p:cNvSpPr>
                <p:nvPr/>
              </p:nvSpPr>
              <p:spPr bwMode="auto">
                <a:xfrm>
                  <a:off x="7789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47" name="Freeform 1547"/>
                <p:cNvSpPr>
                  <a:spLocks noChangeAspect="1"/>
                </p:cNvSpPr>
                <p:nvPr/>
              </p:nvSpPr>
              <p:spPr bwMode="auto">
                <a:xfrm>
                  <a:off x="7796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48" name="Freeform 1548"/>
                <p:cNvSpPr>
                  <a:spLocks noChangeAspect="1"/>
                </p:cNvSpPr>
                <p:nvPr/>
              </p:nvSpPr>
              <p:spPr bwMode="auto">
                <a:xfrm>
                  <a:off x="7815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49" name="Freeform 1549"/>
                <p:cNvSpPr>
                  <a:spLocks noChangeAspect="1"/>
                </p:cNvSpPr>
                <p:nvPr/>
              </p:nvSpPr>
              <p:spPr bwMode="auto">
                <a:xfrm>
                  <a:off x="7822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50" name="Freeform 1550"/>
                <p:cNvSpPr>
                  <a:spLocks noChangeAspect="1"/>
                </p:cNvSpPr>
                <p:nvPr/>
              </p:nvSpPr>
              <p:spPr bwMode="auto">
                <a:xfrm>
                  <a:off x="7841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51" name="Freeform 1551"/>
                <p:cNvSpPr>
                  <a:spLocks noChangeAspect="1"/>
                </p:cNvSpPr>
                <p:nvPr/>
              </p:nvSpPr>
              <p:spPr bwMode="auto">
                <a:xfrm>
                  <a:off x="7848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52" name="Freeform 1552"/>
                <p:cNvSpPr>
                  <a:spLocks noChangeAspect="1"/>
                </p:cNvSpPr>
                <p:nvPr/>
              </p:nvSpPr>
              <p:spPr bwMode="auto">
                <a:xfrm>
                  <a:off x="7867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53" name="Freeform 1553"/>
                <p:cNvSpPr>
                  <a:spLocks noChangeAspect="1"/>
                </p:cNvSpPr>
                <p:nvPr/>
              </p:nvSpPr>
              <p:spPr bwMode="auto">
                <a:xfrm>
                  <a:off x="7874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54" name="Freeform 1554"/>
                <p:cNvSpPr>
                  <a:spLocks noChangeAspect="1"/>
                </p:cNvSpPr>
                <p:nvPr/>
              </p:nvSpPr>
              <p:spPr bwMode="auto">
                <a:xfrm>
                  <a:off x="7894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55" name="Freeform 1555"/>
                <p:cNvSpPr>
                  <a:spLocks noChangeAspect="1"/>
                </p:cNvSpPr>
                <p:nvPr/>
              </p:nvSpPr>
              <p:spPr bwMode="auto">
                <a:xfrm>
                  <a:off x="7900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56" name="Freeform 1556"/>
                <p:cNvSpPr>
                  <a:spLocks noChangeAspect="1"/>
                </p:cNvSpPr>
                <p:nvPr/>
              </p:nvSpPr>
              <p:spPr bwMode="auto">
                <a:xfrm>
                  <a:off x="7920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57" name="Freeform 1557"/>
                <p:cNvSpPr>
                  <a:spLocks noChangeAspect="1"/>
                </p:cNvSpPr>
                <p:nvPr/>
              </p:nvSpPr>
              <p:spPr bwMode="auto">
                <a:xfrm>
                  <a:off x="7927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58" name="Freeform 1558"/>
                <p:cNvSpPr>
                  <a:spLocks noChangeAspect="1"/>
                </p:cNvSpPr>
                <p:nvPr/>
              </p:nvSpPr>
              <p:spPr bwMode="auto">
                <a:xfrm>
                  <a:off x="7946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59" name="Freeform 1559"/>
                <p:cNvSpPr>
                  <a:spLocks noChangeAspect="1"/>
                </p:cNvSpPr>
                <p:nvPr/>
              </p:nvSpPr>
              <p:spPr bwMode="auto">
                <a:xfrm>
                  <a:off x="7953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60" name="Freeform 1560"/>
                <p:cNvSpPr>
                  <a:spLocks noChangeAspect="1"/>
                </p:cNvSpPr>
                <p:nvPr/>
              </p:nvSpPr>
              <p:spPr bwMode="auto">
                <a:xfrm>
                  <a:off x="7972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61" name="Freeform 1561"/>
                <p:cNvSpPr>
                  <a:spLocks noChangeAspect="1"/>
                </p:cNvSpPr>
                <p:nvPr/>
              </p:nvSpPr>
              <p:spPr bwMode="auto">
                <a:xfrm>
                  <a:off x="7979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62" name="Freeform 1562"/>
                <p:cNvSpPr>
                  <a:spLocks noChangeAspect="1"/>
                </p:cNvSpPr>
                <p:nvPr/>
              </p:nvSpPr>
              <p:spPr bwMode="auto">
                <a:xfrm>
                  <a:off x="7998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63" name="Freeform 1563"/>
                <p:cNvSpPr>
                  <a:spLocks noChangeAspect="1"/>
                </p:cNvSpPr>
                <p:nvPr/>
              </p:nvSpPr>
              <p:spPr bwMode="auto">
                <a:xfrm>
                  <a:off x="8005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64" name="Freeform 1564"/>
                <p:cNvSpPr>
                  <a:spLocks noChangeAspect="1"/>
                </p:cNvSpPr>
                <p:nvPr/>
              </p:nvSpPr>
              <p:spPr bwMode="auto">
                <a:xfrm>
                  <a:off x="8024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65" name="Freeform 1565"/>
                <p:cNvSpPr>
                  <a:spLocks noChangeAspect="1"/>
                </p:cNvSpPr>
                <p:nvPr/>
              </p:nvSpPr>
              <p:spPr bwMode="auto">
                <a:xfrm>
                  <a:off x="8031" y="18927"/>
                  <a:ext cx="15" cy="2"/>
                </a:xfrm>
                <a:custGeom>
                  <a:avLst/>
                  <a:gdLst>
                    <a:gd name="T0" fmla="*/ 2 w 15"/>
                    <a:gd name="T1" fmla="*/ 0 h 2"/>
                    <a:gd name="T2" fmla="*/ 0 w 15"/>
                    <a:gd name="T3" fmla="*/ 0 h 2"/>
                    <a:gd name="T4" fmla="*/ 2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2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66" name="Freeform 1566"/>
                <p:cNvSpPr>
                  <a:spLocks noChangeAspect="1"/>
                </p:cNvSpPr>
                <p:nvPr/>
              </p:nvSpPr>
              <p:spPr bwMode="auto">
                <a:xfrm>
                  <a:off x="8050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67" name="Freeform 1567"/>
                <p:cNvSpPr>
                  <a:spLocks noChangeAspect="1"/>
                </p:cNvSpPr>
                <p:nvPr/>
              </p:nvSpPr>
              <p:spPr bwMode="auto">
                <a:xfrm>
                  <a:off x="8057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68" name="Freeform 1568"/>
                <p:cNvSpPr>
                  <a:spLocks noChangeAspect="1"/>
                </p:cNvSpPr>
                <p:nvPr/>
              </p:nvSpPr>
              <p:spPr bwMode="auto">
                <a:xfrm>
                  <a:off x="8076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69" name="Freeform 1569"/>
                <p:cNvSpPr>
                  <a:spLocks noChangeAspect="1"/>
                </p:cNvSpPr>
                <p:nvPr/>
              </p:nvSpPr>
              <p:spPr bwMode="auto">
                <a:xfrm>
                  <a:off x="8083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70" name="Freeform 1570"/>
                <p:cNvSpPr>
                  <a:spLocks noChangeAspect="1"/>
                </p:cNvSpPr>
                <p:nvPr/>
              </p:nvSpPr>
              <p:spPr bwMode="auto">
                <a:xfrm>
                  <a:off x="8102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71" name="Freeform 1571"/>
                <p:cNvSpPr>
                  <a:spLocks noChangeAspect="1"/>
                </p:cNvSpPr>
                <p:nvPr/>
              </p:nvSpPr>
              <p:spPr bwMode="auto">
                <a:xfrm>
                  <a:off x="8109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72" name="Freeform 1572"/>
                <p:cNvSpPr>
                  <a:spLocks noChangeAspect="1"/>
                </p:cNvSpPr>
                <p:nvPr/>
              </p:nvSpPr>
              <p:spPr bwMode="auto">
                <a:xfrm>
                  <a:off x="8128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73" name="Freeform 1573"/>
                <p:cNvSpPr>
                  <a:spLocks noChangeAspect="1"/>
                </p:cNvSpPr>
                <p:nvPr/>
              </p:nvSpPr>
              <p:spPr bwMode="auto">
                <a:xfrm>
                  <a:off x="8135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74" name="Freeform 1574"/>
                <p:cNvSpPr>
                  <a:spLocks noChangeAspect="1"/>
                </p:cNvSpPr>
                <p:nvPr/>
              </p:nvSpPr>
              <p:spPr bwMode="auto">
                <a:xfrm>
                  <a:off x="8154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75" name="Freeform 1575"/>
                <p:cNvSpPr>
                  <a:spLocks noChangeAspect="1"/>
                </p:cNvSpPr>
                <p:nvPr/>
              </p:nvSpPr>
              <p:spPr bwMode="auto">
                <a:xfrm>
                  <a:off x="8161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76" name="Freeform 1576"/>
                <p:cNvSpPr>
                  <a:spLocks noChangeAspect="1"/>
                </p:cNvSpPr>
                <p:nvPr/>
              </p:nvSpPr>
              <p:spPr bwMode="auto">
                <a:xfrm>
                  <a:off x="8180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77" name="Freeform 1577"/>
                <p:cNvSpPr>
                  <a:spLocks noChangeAspect="1"/>
                </p:cNvSpPr>
                <p:nvPr/>
              </p:nvSpPr>
              <p:spPr bwMode="auto">
                <a:xfrm>
                  <a:off x="8187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78" name="Freeform 1578"/>
                <p:cNvSpPr>
                  <a:spLocks noChangeAspect="1"/>
                </p:cNvSpPr>
                <p:nvPr/>
              </p:nvSpPr>
              <p:spPr bwMode="auto">
                <a:xfrm>
                  <a:off x="8206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79" name="Freeform 1579"/>
                <p:cNvSpPr>
                  <a:spLocks noChangeAspect="1"/>
                </p:cNvSpPr>
                <p:nvPr/>
              </p:nvSpPr>
              <p:spPr bwMode="auto">
                <a:xfrm>
                  <a:off x="8213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80" name="Freeform 1580"/>
                <p:cNvSpPr>
                  <a:spLocks noChangeAspect="1"/>
                </p:cNvSpPr>
                <p:nvPr/>
              </p:nvSpPr>
              <p:spPr bwMode="auto">
                <a:xfrm>
                  <a:off x="8232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81" name="Freeform 1581"/>
                <p:cNvSpPr>
                  <a:spLocks noChangeAspect="1"/>
                </p:cNvSpPr>
                <p:nvPr/>
              </p:nvSpPr>
              <p:spPr bwMode="auto">
                <a:xfrm>
                  <a:off x="8239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82" name="Freeform 1582"/>
                <p:cNvSpPr>
                  <a:spLocks noChangeAspect="1"/>
                </p:cNvSpPr>
                <p:nvPr/>
              </p:nvSpPr>
              <p:spPr bwMode="auto">
                <a:xfrm>
                  <a:off x="8258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83" name="Freeform 1583"/>
                <p:cNvSpPr>
                  <a:spLocks noChangeAspect="1"/>
                </p:cNvSpPr>
                <p:nvPr/>
              </p:nvSpPr>
              <p:spPr bwMode="auto">
                <a:xfrm>
                  <a:off x="8265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84" name="Freeform 1584"/>
                <p:cNvSpPr>
                  <a:spLocks noChangeAspect="1"/>
                </p:cNvSpPr>
                <p:nvPr/>
              </p:nvSpPr>
              <p:spPr bwMode="auto">
                <a:xfrm>
                  <a:off x="8285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85" name="Freeform 1585"/>
                <p:cNvSpPr>
                  <a:spLocks noChangeAspect="1"/>
                </p:cNvSpPr>
                <p:nvPr/>
              </p:nvSpPr>
              <p:spPr bwMode="auto">
                <a:xfrm>
                  <a:off x="8291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86" name="Freeform 1586"/>
                <p:cNvSpPr>
                  <a:spLocks noChangeAspect="1"/>
                </p:cNvSpPr>
                <p:nvPr/>
              </p:nvSpPr>
              <p:spPr bwMode="auto">
                <a:xfrm>
                  <a:off x="8311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87" name="Freeform 1587"/>
                <p:cNvSpPr>
                  <a:spLocks noChangeAspect="1"/>
                </p:cNvSpPr>
                <p:nvPr/>
              </p:nvSpPr>
              <p:spPr bwMode="auto">
                <a:xfrm>
                  <a:off x="8318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88" name="Freeform 1588"/>
                <p:cNvSpPr>
                  <a:spLocks noChangeAspect="1"/>
                </p:cNvSpPr>
                <p:nvPr/>
              </p:nvSpPr>
              <p:spPr bwMode="auto">
                <a:xfrm>
                  <a:off x="8337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89" name="Freeform 1589"/>
                <p:cNvSpPr>
                  <a:spLocks noChangeAspect="1"/>
                </p:cNvSpPr>
                <p:nvPr/>
              </p:nvSpPr>
              <p:spPr bwMode="auto">
                <a:xfrm>
                  <a:off x="8344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90" name="Freeform 1590"/>
                <p:cNvSpPr>
                  <a:spLocks noChangeAspect="1"/>
                </p:cNvSpPr>
                <p:nvPr/>
              </p:nvSpPr>
              <p:spPr bwMode="auto">
                <a:xfrm>
                  <a:off x="8363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91" name="Freeform 1591"/>
                <p:cNvSpPr>
                  <a:spLocks noChangeAspect="1"/>
                </p:cNvSpPr>
                <p:nvPr/>
              </p:nvSpPr>
              <p:spPr bwMode="auto">
                <a:xfrm>
                  <a:off x="8370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92" name="Freeform 1592"/>
                <p:cNvSpPr>
                  <a:spLocks noChangeAspect="1"/>
                </p:cNvSpPr>
                <p:nvPr/>
              </p:nvSpPr>
              <p:spPr bwMode="auto">
                <a:xfrm>
                  <a:off x="8389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93" name="Freeform 1593"/>
                <p:cNvSpPr>
                  <a:spLocks noChangeAspect="1"/>
                </p:cNvSpPr>
                <p:nvPr/>
              </p:nvSpPr>
              <p:spPr bwMode="auto">
                <a:xfrm>
                  <a:off x="8396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94" name="Freeform 1594"/>
                <p:cNvSpPr>
                  <a:spLocks noChangeAspect="1"/>
                </p:cNvSpPr>
                <p:nvPr/>
              </p:nvSpPr>
              <p:spPr bwMode="auto">
                <a:xfrm>
                  <a:off x="8415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95" name="Freeform 1595"/>
                <p:cNvSpPr>
                  <a:spLocks noChangeAspect="1"/>
                </p:cNvSpPr>
                <p:nvPr/>
              </p:nvSpPr>
              <p:spPr bwMode="auto">
                <a:xfrm>
                  <a:off x="8422" y="18927"/>
                  <a:ext cx="15" cy="2"/>
                </a:xfrm>
                <a:custGeom>
                  <a:avLst/>
                  <a:gdLst>
                    <a:gd name="T0" fmla="*/ 2 w 15"/>
                    <a:gd name="T1" fmla="*/ 0 h 2"/>
                    <a:gd name="T2" fmla="*/ 0 w 15"/>
                    <a:gd name="T3" fmla="*/ 0 h 2"/>
                    <a:gd name="T4" fmla="*/ 2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2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96" name="Freeform 1596"/>
                <p:cNvSpPr>
                  <a:spLocks noChangeAspect="1"/>
                </p:cNvSpPr>
                <p:nvPr/>
              </p:nvSpPr>
              <p:spPr bwMode="auto">
                <a:xfrm>
                  <a:off x="8441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97" name="Freeform 1597"/>
                <p:cNvSpPr>
                  <a:spLocks noChangeAspect="1"/>
                </p:cNvSpPr>
                <p:nvPr/>
              </p:nvSpPr>
              <p:spPr bwMode="auto">
                <a:xfrm>
                  <a:off x="8448" y="18927"/>
                  <a:ext cx="15" cy="2"/>
                </a:xfrm>
                <a:custGeom>
                  <a:avLst/>
                  <a:gdLst>
                    <a:gd name="T0" fmla="*/ 2 w 15"/>
                    <a:gd name="T1" fmla="*/ 0 h 2"/>
                    <a:gd name="T2" fmla="*/ 0 w 15"/>
                    <a:gd name="T3" fmla="*/ 0 h 2"/>
                    <a:gd name="T4" fmla="*/ 2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2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98" name="Freeform 1598"/>
                <p:cNvSpPr>
                  <a:spLocks noChangeAspect="1"/>
                </p:cNvSpPr>
                <p:nvPr/>
              </p:nvSpPr>
              <p:spPr bwMode="auto">
                <a:xfrm>
                  <a:off x="8467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199" name="Freeform 1599"/>
                <p:cNvSpPr>
                  <a:spLocks noChangeAspect="1"/>
                </p:cNvSpPr>
                <p:nvPr/>
              </p:nvSpPr>
              <p:spPr bwMode="auto">
                <a:xfrm>
                  <a:off x="8474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200" name="Freeform 1600"/>
                <p:cNvSpPr>
                  <a:spLocks noChangeAspect="1"/>
                </p:cNvSpPr>
                <p:nvPr/>
              </p:nvSpPr>
              <p:spPr bwMode="auto">
                <a:xfrm>
                  <a:off x="8493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201" name="Freeform 1601"/>
                <p:cNvSpPr>
                  <a:spLocks noChangeAspect="1"/>
                </p:cNvSpPr>
                <p:nvPr/>
              </p:nvSpPr>
              <p:spPr bwMode="auto">
                <a:xfrm>
                  <a:off x="8500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202" name="Freeform 1602"/>
                <p:cNvSpPr>
                  <a:spLocks noChangeAspect="1"/>
                </p:cNvSpPr>
                <p:nvPr/>
              </p:nvSpPr>
              <p:spPr bwMode="auto">
                <a:xfrm>
                  <a:off x="8519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203" name="Freeform 1603"/>
                <p:cNvSpPr>
                  <a:spLocks noChangeAspect="1"/>
                </p:cNvSpPr>
                <p:nvPr/>
              </p:nvSpPr>
              <p:spPr bwMode="auto">
                <a:xfrm>
                  <a:off x="8526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204" name="Freeform 1604"/>
                <p:cNvSpPr>
                  <a:spLocks noChangeAspect="1"/>
                </p:cNvSpPr>
                <p:nvPr/>
              </p:nvSpPr>
              <p:spPr bwMode="auto">
                <a:xfrm>
                  <a:off x="8545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205" name="Freeform 1605"/>
                <p:cNvSpPr>
                  <a:spLocks noChangeAspect="1"/>
                </p:cNvSpPr>
                <p:nvPr/>
              </p:nvSpPr>
              <p:spPr bwMode="auto">
                <a:xfrm>
                  <a:off x="8552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206" name="Freeform 1606"/>
                <p:cNvSpPr>
                  <a:spLocks noChangeAspect="1"/>
                </p:cNvSpPr>
                <p:nvPr/>
              </p:nvSpPr>
              <p:spPr bwMode="auto">
                <a:xfrm>
                  <a:off x="8571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207" name="Freeform 1607"/>
                <p:cNvSpPr>
                  <a:spLocks noChangeAspect="1"/>
                </p:cNvSpPr>
                <p:nvPr/>
              </p:nvSpPr>
              <p:spPr bwMode="auto">
                <a:xfrm>
                  <a:off x="8578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208" name="Freeform 1608"/>
                <p:cNvSpPr>
                  <a:spLocks noChangeAspect="1"/>
                </p:cNvSpPr>
                <p:nvPr/>
              </p:nvSpPr>
              <p:spPr bwMode="auto">
                <a:xfrm>
                  <a:off x="8597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209" name="Freeform 1609"/>
                <p:cNvSpPr>
                  <a:spLocks noChangeAspect="1"/>
                </p:cNvSpPr>
                <p:nvPr/>
              </p:nvSpPr>
              <p:spPr bwMode="auto">
                <a:xfrm>
                  <a:off x="8604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210" name="Freeform 1610"/>
                <p:cNvSpPr>
                  <a:spLocks noChangeAspect="1"/>
                </p:cNvSpPr>
                <p:nvPr/>
              </p:nvSpPr>
              <p:spPr bwMode="auto">
                <a:xfrm>
                  <a:off x="8623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211" name="Freeform 1611"/>
                <p:cNvSpPr>
                  <a:spLocks noChangeAspect="1"/>
                </p:cNvSpPr>
                <p:nvPr/>
              </p:nvSpPr>
              <p:spPr bwMode="auto">
                <a:xfrm>
                  <a:off x="8630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212" name="Freeform 1612"/>
                <p:cNvSpPr>
                  <a:spLocks noChangeAspect="1"/>
                </p:cNvSpPr>
                <p:nvPr/>
              </p:nvSpPr>
              <p:spPr bwMode="auto">
                <a:xfrm>
                  <a:off x="8649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213" name="Freeform 1613"/>
                <p:cNvSpPr>
                  <a:spLocks noChangeAspect="1"/>
                </p:cNvSpPr>
                <p:nvPr/>
              </p:nvSpPr>
              <p:spPr bwMode="auto">
                <a:xfrm>
                  <a:off x="8656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214" name="Freeform 1614"/>
                <p:cNvSpPr>
                  <a:spLocks noChangeAspect="1"/>
                </p:cNvSpPr>
                <p:nvPr/>
              </p:nvSpPr>
              <p:spPr bwMode="auto">
                <a:xfrm>
                  <a:off x="8675" y="18927"/>
                  <a:ext cx="4" cy="2"/>
                </a:xfrm>
                <a:custGeom>
                  <a:avLst/>
                  <a:gdLst>
                    <a:gd name="T0" fmla="*/ 2 w 4"/>
                    <a:gd name="T1" fmla="*/ 0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  <a:gd name="T8" fmla="*/ 4 w 4"/>
                    <a:gd name="T9" fmla="*/ 0 h 2"/>
                    <a:gd name="T10" fmla="*/ 4 w 4"/>
                    <a:gd name="T11" fmla="*/ 0 h 2"/>
                    <a:gd name="T12" fmla="*/ 2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215" name="Freeform 1615"/>
                <p:cNvSpPr>
                  <a:spLocks noChangeAspect="1"/>
                </p:cNvSpPr>
                <p:nvPr/>
              </p:nvSpPr>
              <p:spPr bwMode="auto">
                <a:xfrm>
                  <a:off x="8682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216" name="Freeform 1616"/>
                <p:cNvSpPr>
                  <a:spLocks noChangeAspect="1"/>
                </p:cNvSpPr>
                <p:nvPr/>
              </p:nvSpPr>
              <p:spPr bwMode="auto">
                <a:xfrm>
                  <a:off x="8702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217" name="Freeform 1617"/>
                <p:cNvSpPr>
                  <a:spLocks noChangeAspect="1"/>
                </p:cNvSpPr>
                <p:nvPr/>
              </p:nvSpPr>
              <p:spPr bwMode="auto">
                <a:xfrm>
                  <a:off x="8708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218" name="Freeform 1618"/>
                <p:cNvSpPr>
                  <a:spLocks noChangeAspect="1"/>
                </p:cNvSpPr>
                <p:nvPr/>
              </p:nvSpPr>
              <p:spPr bwMode="auto">
                <a:xfrm>
                  <a:off x="8728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219" name="Freeform 1619"/>
                <p:cNvSpPr>
                  <a:spLocks noChangeAspect="1"/>
                </p:cNvSpPr>
                <p:nvPr/>
              </p:nvSpPr>
              <p:spPr bwMode="auto">
                <a:xfrm>
                  <a:off x="8735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220" name="Freeform 1620"/>
                <p:cNvSpPr>
                  <a:spLocks noChangeAspect="1"/>
                </p:cNvSpPr>
                <p:nvPr/>
              </p:nvSpPr>
              <p:spPr bwMode="auto">
                <a:xfrm>
                  <a:off x="8754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221" name="Freeform 1621"/>
                <p:cNvSpPr>
                  <a:spLocks noChangeAspect="1"/>
                </p:cNvSpPr>
                <p:nvPr/>
              </p:nvSpPr>
              <p:spPr bwMode="auto">
                <a:xfrm>
                  <a:off x="8761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222" name="Freeform 1622"/>
                <p:cNvSpPr>
                  <a:spLocks noChangeAspect="1"/>
                </p:cNvSpPr>
                <p:nvPr/>
              </p:nvSpPr>
              <p:spPr bwMode="auto">
                <a:xfrm>
                  <a:off x="8780" y="18927"/>
                  <a:ext cx="3" cy="2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1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223" name="Freeform 1623"/>
                <p:cNvSpPr>
                  <a:spLocks noChangeAspect="1"/>
                </p:cNvSpPr>
                <p:nvPr/>
              </p:nvSpPr>
              <p:spPr bwMode="auto">
                <a:xfrm>
                  <a:off x="8787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224" name="Freeform 1624"/>
                <p:cNvSpPr>
                  <a:spLocks noChangeAspect="1"/>
                </p:cNvSpPr>
                <p:nvPr/>
              </p:nvSpPr>
              <p:spPr bwMode="auto">
                <a:xfrm>
                  <a:off x="8806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225" name="Freeform 1625"/>
                <p:cNvSpPr>
                  <a:spLocks noChangeAspect="1"/>
                </p:cNvSpPr>
                <p:nvPr/>
              </p:nvSpPr>
              <p:spPr bwMode="auto">
                <a:xfrm>
                  <a:off x="8813" y="18927"/>
                  <a:ext cx="15" cy="2"/>
                </a:xfrm>
                <a:custGeom>
                  <a:avLst/>
                  <a:gdLst>
                    <a:gd name="T0" fmla="*/ 1 w 15"/>
                    <a:gd name="T1" fmla="*/ 0 h 2"/>
                    <a:gd name="T2" fmla="*/ 0 w 15"/>
                    <a:gd name="T3" fmla="*/ 0 h 2"/>
                    <a:gd name="T4" fmla="*/ 1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1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226" name="Freeform 1626"/>
                <p:cNvSpPr>
                  <a:spLocks noChangeAspect="1"/>
                </p:cNvSpPr>
                <p:nvPr/>
              </p:nvSpPr>
              <p:spPr bwMode="auto">
                <a:xfrm>
                  <a:off x="8832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227" name="Freeform 1627"/>
                <p:cNvSpPr>
                  <a:spLocks noChangeAspect="1"/>
                </p:cNvSpPr>
                <p:nvPr/>
              </p:nvSpPr>
              <p:spPr bwMode="auto">
                <a:xfrm>
                  <a:off x="8839" y="18927"/>
                  <a:ext cx="15" cy="2"/>
                </a:xfrm>
                <a:custGeom>
                  <a:avLst/>
                  <a:gdLst>
                    <a:gd name="T0" fmla="*/ 2 w 15"/>
                    <a:gd name="T1" fmla="*/ 0 h 2"/>
                    <a:gd name="T2" fmla="*/ 0 w 15"/>
                    <a:gd name="T3" fmla="*/ 0 h 2"/>
                    <a:gd name="T4" fmla="*/ 2 w 15"/>
                    <a:gd name="T5" fmla="*/ 2 h 2"/>
                    <a:gd name="T6" fmla="*/ 15 w 15"/>
                    <a:gd name="T7" fmla="*/ 2 h 2"/>
                    <a:gd name="T8" fmla="*/ 15 w 15"/>
                    <a:gd name="T9" fmla="*/ 0 h 2"/>
                    <a:gd name="T10" fmla="*/ 15 w 15"/>
                    <a:gd name="T11" fmla="*/ 0 h 2"/>
                    <a:gd name="T12" fmla="*/ 2 w 15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228" name="Freeform 1628"/>
                <p:cNvSpPr>
                  <a:spLocks noChangeAspect="1"/>
                </p:cNvSpPr>
                <p:nvPr/>
              </p:nvSpPr>
              <p:spPr bwMode="auto">
                <a:xfrm>
                  <a:off x="8858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229" name="Freeform 1629"/>
                <p:cNvSpPr>
                  <a:spLocks noChangeAspect="1"/>
                </p:cNvSpPr>
                <p:nvPr/>
              </p:nvSpPr>
              <p:spPr bwMode="auto">
                <a:xfrm>
                  <a:off x="8865" y="18927"/>
                  <a:ext cx="16" cy="2"/>
                </a:xfrm>
                <a:custGeom>
                  <a:avLst/>
                  <a:gdLst>
                    <a:gd name="T0" fmla="*/ 2 w 16"/>
                    <a:gd name="T1" fmla="*/ 0 h 2"/>
                    <a:gd name="T2" fmla="*/ 0 w 16"/>
                    <a:gd name="T3" fmla="*/ 0 h 2"/>
                    <a:gd name="T4" fmla="*/ 2 w 16"/>
                    <a:gd name="T5" fmla="*/ 2 h 2"/>
                    <a:gd name="T6" fmla="*/ 16 w 16"/>
                    <a:gd name="T7" fmla="*/ 2 h 2"/>
                    <a:gd name="T8" fmla="*/ 16 w 16"/>
                    <a:gd name="T9" fmla="*/ 0 h 2"/>
                    <a:gd name="T10" fmla="*/ 16 w 16"/>
                    <a:gd name="T11" fmla="*/ 0 h 2"/>
                    <a:gd name="T12" fmla="*/ 2 w 16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230" name="Freeform 1630"/>
                <p:cNvSpPr>
                  <a:spLocks noChangeAspect="1"/>
                </p:cNvSpPr>
                <p:nvPr/>
              </p:nvSpPr>
              <p:spPr bwMode="auto">
                <a:xfrm>
                  <a:off x="8884" y="18927"/>
                  <a:ext cx="3" cy="2"/>
                </a:xfrm>
                <a:custGeom>
                  <a:avLst/>
                  <a:gdLst>
                    <a:gd name="T0" fmla="*/ 2 w 3"/>
                    <a:gd name="T1" fmla="*/ 0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  <a:gd name="T8" fmla="*/ 3 w 3"/>
                    <a:gd name="T9" fmla="*/ 0 h 2"/>
                    <a:gd name="T10" fmla="*/ 3 w 3"/>
                    <a:gd name="T11" fmla="*/ 0 h 2"/>
                    <a:gd name="T12" fmla="*/ 2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</p:grpSp>
          <p:sp>
            <p:nvSpPr>
              <p:cNvPr id="27231" name="Freeform 1631"/>
              <p:cNvSpPr>
                <a:spLocks noChangeAspect="1"/>
              </p:cNvSpPr>
              <p:nvPr/>
            </p:nvSpPr>
            <p:spPr bwMode="auto">
              <a:xfrm>
                <a:off x="8891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32" name="Freeform 1632"/>
              <p:cNvSpPr>
                <a:spLocks noChangeAspect="1"/>
              </p:cNvSpPr>
              <p:nvPr/>
            </p:nvSpPr>
            <p:spPr bwMode="auto">
              <a:xfrm>
                <a:off x="8910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33" name="Freeform 1633"/>
              <p:cNvSpPr>
                <a:spLocks noChangeAspect="1"/>
              </p:cNvSpPr>
              <p:nvPr/>
            </p:nvSpPr>
            <p:spPr bwMode="auto">
              <a:xfrm>
                <a:off x="8917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34" name="Freeform 1634"/>
              <p:cNvSpPr>
                <a:spLocks noChangeAspect="1"/>
              </p:cNvSpPr>
              <p:nvPr/>
            </p:nvSpPr>
            <p:spPr bwMode="auto">
              <a:xfrm>
                <a:off x="8936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35" name="Freeform 1635"/>
              <p:cNvSpPr>
                <a:spLocks noChangeAspect="1"/>
              </p:cNvSpPr>
              <p:nvPr/>
            </p:nvSpPr>
            <p:spPr bwMode="auto">
              <a:xfrm>
                <a:off x="8943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36" name="Freeform 1636"/>
              <p:cNvSpPr>
                <a:spLocks noChangeAspect="1"/>
              </p:cNvSpPr>
              <p:nvPr/>
            </p:nvSpPr>
            <p:spPr bwMode="auto">
              <a:xfrm>
                <a:off x="8962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37" name="Freeform 1637"/>
              <p:cNvSpPr>
                <a:spLocks noChangeAspect="1"/>
              </p:cNvSpPr>
              <p:nvPr/>
            </p:nvSpPr>
            <p:spPr bwMode="auto">
              <a:xfrm>
                <a:off x="8969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38" name="Freeform 1638"/>
              <p:cNvSpPr>
                <a:spLocks noChangeAspect="1"/>
              </p:cNvSpPr>
              <p:nvPr/>
            </p:nvSpPr>
            <p:spPr bwMode="auto">
              <a:xfrm>
                <a:off x="8988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39" name="Freeform 1639"/>
              <p:cNvSpPr>
                <a:spLocks noChangeAspect="1"/>
              </p:cNvSpPr>
              <p:nvPr/>
            </p:nvSpPr>
            <p:spPr bwMode="auto">
              <a:xfrm>
                <a:off x="8995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40" name="Freeform 1640"/>
              <p:cNvSpPr>
                <a:spLocks noChangeAspect="1"/>
              </p:cNvSpPr>
              <p:nvPr/>
            </p:nvSpPr>
            <p:spPr bwMode="auto">
              <a:xfrm>
                <a:off x="9014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41" name="Freeform 1641"/>
              <p:cNvSpPr>
                <a:spLocks noChangeAspect="1"/>
              </p:cNvSpPr>
              <p:nvPr/>
            </p:nvSpPr>
            <p:spPr bwMode="auto">
              <a:xfrm>
                <a:off x="9021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42" name="Freeform 1642"/>
              <p:cNvSpPr>
                <a:spLocks noChangeAspect="1"/>
              </p:cNvSpPr>
              <p:nvPr/>
            </p:nvSpPr>
            <p:spPr bwMode="auto">
              <a:xfrm>
                <a:off x="9040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43" name="Freeform 1643"/>
              <p:cNvSpPr>
                <a:spLocks noChangeAspect="1"/>
              </p:cNvSpPr>
              <p:nvPr/>
            </p:nvSpPr>
            <p:spPr bwMode="auto">
              <a:xfrm>
                <a:off x="9047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44" name="Freeform 1644"/>
              <p:cNvSpPr>
                <a:spLocks noChangeAspect="1"/>
              </p:cNvSpPr>
              <p:nvPr/>
            </p:nvSpPr>
            <p:spPr bwMode="auto">
              <a:xfrm>
                <a:off x="9066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45" name="Freeform 1645"/>
              <p:cNvSpPr>
                <a:spLocks noChangeAspect="1"/>
              </p:cNvSpPr>
              <p:nvPr/>
            </p:nvSpPr>
            <p:spPr bwMode="auto">
              <a:xfrm>
                <a:off x="9073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46" name="Freeform 1646"/>
              <p:cNvSpPr>
                <a:spLocks noChangeAspect="1"/>
              </p:cNvSpPr>
              <p:nvPr/>
            </p:nvSpPr>
            <p:spPr bwMode="auto">
              <a:xfrm>
                <a:off x="9093" y="1892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47" name="Freeform 1647"/>
              <p:cNvSpPr>
                <a:spLocks noChangeAspect="1"/>
              </p:cNvSpPr>
              <p:nvPr/>
            </p:nvSpPr>
            <p:spPr bwMode="auto">
              <a:xfrm>
                <a:off x="9099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48" name="Freeform 1648"/>
              <p:cNvSpPr>
                <a:spLocks noChangeAspect="1"/>
              </p:cNvSpPr>
              <p:nvPr/>
            </p:nvSpPr>
            <p:spPr bwMode="auto">
              <a:xfrm>
                <a:off x="9119" y="1892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49" name="Freeform 1649"/>
              <p:cNvSpPr>
                <a:spLocks noChangeAspect="1"/>
              </p:cNvSpPr>
              <p:nvPr/>
            </p:nvSpPr>
            <p:spPr bwMode="auto">
              <a:xfrm>
                <a:off x="9126" y="1892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50" name="Freeform 1650"/>
              <p:cNvSpPr>
                <a:spLocks noChangeAspect="1"/>
              </p:cNvSpPr>
              <p:nvPr/>
            </p:nvSpPr>
            <p:spPr bwMode="auto">
              <a:xfrm>
                <a:off x="9145" y="1892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51" name="Freeform 1651"/>
              <p:cNvSpPr>
                <a:spLocks noChangeAspect="1"/>
              </p:cNvSpPr>
              <p:nvPr/>
            </p:nvSpPr>
            <p:spPr bwMode="auto">
              <a:xfrm>
                <a:off x="9152" y="1892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52" name="Freeform 1652"/>
              <p:cNvSpPr>
                <a:spLocks noChangeAspect="1"/>
              </p:cNvSpPr>
              <p:nvPr/>
            </p:nvSpPr>
            <p:spPr bwMode="auto">
              <a:xfrm>
                <a:off x="9171" y="1892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53" name="Freeform 1653"/>
              <p:cNvSpPr>
                <a:spLocks noChangeAspect="1"/>
              </p:cNvSpPr>
              <p:nvPr/>
            </p:nvSpPr>
            <p:spPr bwMode="auto">
              <a:xfrm>
                <a:off x="9178" y="1892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54" name="Freeform 1654"/>
              <p:cNvSpPr>
                <a:spLocks noChangeAspect="1"/>
              </p:cNvSpPr>
              <p:nvPr/>
            </p:nvSpPr>
            <p:spPr bwMode="auto">
              <a:xfrm>
                <a:off x="9197" y="189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55" name="Freeform 1655"/>
              <p:cNvSpPr>
                <a:spLocks noChangeAspect="1"/>
              </p:cNvSpPr>
              <p:nvPr/>
            </p:nvSpPr>
            <p:spPr bwMode="auto">
              <a:xfrm>
                <a:off x="9204" y="1892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56" name="Freeform 1656"/>
              <p:cNvSpPr>
                <a:spLocks noChangeAspect="1"/>
              </p:cNvSpPr>
              <p:nvPr/>
            </p:nvSpPr>
            <p:spPr bwMode="auto">
              <a:xfrm>
                <a:off x="9223" y="189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57" name="Freeform 1657"/>
              <p:cNvSpPr>
                <a:spLocks noChangeAspect="1"/>
              </p:cNvSpPr>
              <p:nvPr/>
            </p:nvSpPr>
            <p:spPr bwMode="auto">
              <a:xfrm>
                <a:off x="9230" y="18927"/>
                <a:ext cx="15" cy="2"/>
              </a:xfrm>
              <a:custGeom>
                <a:avLst/>
                <a:gdLst>
                  <a:gd name="T0" fmla="*/ 2 w 15"/>
                  <a:gd name="T1" fmla="*/ 0 h 2"/>
                  <a:gd name="T2" fmla="*/ 0 w 15"/>
                  <a:gd name="T3" fmla="*/ 0 h 2"/>
                  <a:gd name="T4" fmla="*/ 2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2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58" name="Freeform 1658"/>
              <p:cNvSpPr>
                <a:spLocks noChangeAspect="1"/>
              </p:cNvSpPr>
              <p:nvPr/>
            </p:nvSpPr>
            <p:spPr bwMode="auto">
              <a:xfrm>
                <a:off x="9249" y="189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59" name="Freeform 1659"/>
              <p:cNvSpPr>
                <a:spLocks noChangeAspect="1"/>
              </p:cNvSpPr>
              <p:nvPr/>
            </p:nvSpPr>
            <p:spPr bwMode="auto">
              <a:xfrm>
                <a:off x="9256" y="18927"/>
                <a:ext cx="15" cy="2"/>
              </a:xfrm>
              <a:custGeom>
                <a:avLst/>
                <a:gdLst>
                  <a:gd name="T0" fmla="*/ 2 w 15"/>
                  <a:gd name="T1" fmla="*/ 0 h 2"/>
                  <a:gd name="T2" fmla="*/ 0 w 15"/>
                  <a:gd name="T3" fmla="*/ 0 h 2"/>
                  <a:gd name="T4" fmla="*/ 2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2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60" name="Freeform 1660"/>
              <p:cNvSpPr>
                <a:spLocks noChangeAspect="1"/>
              </p:cNvSpPr>
              <p:nvPr/>
            </p:nvSpPr>
            <p:spPr bwMode="auto">
              <a:xfrm>
                <a:off x="9275" y="189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61" name="Freeform 1661"/>
              <p:cNvSpPr>
                <a:spLocks noChangeAspect="1"/>
              </p:cNvSpPr>
              <p:nvPr/>
            </p:nvSpPr>
            <p:spPr bwMode="auto">
              <a:xfrm>
                <a:off x="9282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62" name="Freeform 1662"/>
              <p:cNvSpPr>
                <a:spLocks noChangeAspect="1"/>
              </p:cNvSpPr>
              <p:nvPr/>
            </p:nvSpPr>
            <p:spPr bwMode="auto">
              <a:xfrm>
                <a:off x="9301" y="189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63" name="Freeform 1663"/>
              <p:cNvSpPr>
                <a:spLocks noChangeAspect="1"/>
              </p:cNvSpPr>
              <p:nvPr/>
            </p:nvSpPr>
            <p:spPr bwMode="auto">
              <a:xfrm>
                <a:off x="9308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64" name="Freeform 1664"/>
              <p:cNvSpPr>
                <a:spLocks noChangeAspect="1"/>
              </p:cNvSpPr>
              <p:nvPr/>
            </p:nvSpPr>
            <p:spPr bwMode="auto">
              <a:xfrm>
                <a:off x="9327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65" name="Freeform 1665"/>
              <p:cNvSpPr>
                <a:spLocks noChangeAspect="1"/>
              </p:cNvSpPr>
              <p:nvPr/>
            </p:nvSpPr>
            <p:spPr bwMode="auto">
              <a:xfrm>
                <a:off x="9334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66" name="Freeform 1666"/>
              <p:cNvSpPr>
                <a:spLocks noChangeAspect="1"/>
              </p:cNvSpPr>
              <p:nvPr/>
            </p:nvSpPr>
            <p:spPr bwMode="auto">
              <a:xfrm>
                <a:off x="9353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67" name="Freeform 1667"/>
              <p:cNvSpPr>
                <a:spLocks noChangeAspect="1"/>
              </p:cNvSpPr>
              <p:nvPr/>
            </p:nvSpPr>
            <p:spPr bwMode="auto">
              <a:xfrm>
                <a:off x="9360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68" name="Freeform 1668"/>
              <p:cNvSpPr>
                <a:spLocks noChangeAspect="1"/>
              </p:cNvSpPr>
              <p:nvPr/>
            </p:nvSpPr>
            <p:spPr bwMode="auto">
              <a:xfrm>
                <a:off x="9379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69" name="Freeform 1669"/>
              <p:cNvSpPr>
                <a:spLocks noChangeAspect="1"/>
              </p:cNvSpPr>
              <p:nvPr/>
            </p:nvSpPr>
            <p:spPr bwMode="auto">
              <a:xfrm>
                <a:off x="9386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70" name="Freeform 1670"/>
              <p:cNvSpPr>
                <a:spLocks noChangeAspect="1"/>
              </p:cNvSpPr>
              <p:nvPr/>
            </p:nvSpPr>
            <p:spPr bwMode="auto">
              <a:xfrm>
                <a:off x="9405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71" name="Freeform 1671"/>
              <p:cNvSpPr>
                <a:spLocks noChangeAspect="1"/>
              </p:cNvSpPr>
              <p:nvPr/>
            </p:nvSpPr>
            <p:spPr bwMode="auto">
              <a:xfrm>
                <a:off x="9412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72" name="Freeform 1672"/>
              <p:cNvSpPr>
                <a:spLocks noChangeAspect="1"/>
              </p:cNvSpPr>
              <p:nvPr/>
            </p:nvSpPr>
            <p:spPr bwMode="auto">
              <a:xfrm>
                <a:off x="9431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73" name="Freeform 1673"/>
              <p:cNvSpPr>
                <a:spLocks noChangeAspect="1"/>
              </p:cNvSpPr>
              <p:nvPr/>
            </p:nvSpPr>
            <p:spPr bwMode="auto">
              <a:xfrm>
                <a:off x="9438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74" name="Freeform 1674"/>
              <p:cNvSpPr>
                <a:spLocks noChangeAspect="1"/>
              </p:cNvSpPr>
              <p:nvPr/>
            </p:nvSpPr>
            <p:spPr bwMode="auto">
              <a:xfrm>
                <a:off x="9457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75" name="Freeform 1675"/>
              <p:cNvSpPr>
                <a:spLocks noChangeAspect="1"/>
              </p:cNvSpPr>
              <p:nvPr/>
            </p:nvSpPr>
            <p:spPr bwMode="auto">
              <a:xfrm>
                <a:off x="9464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76" name="Freeform 1676"/>
              <p:cNvSpPr>
                <a:spLocks noChangeAspect="1"/>
              </p:cNvSpPr>
              <p:nvPr/>
            </p:nvSpPr>
            <p:spPr bwMode="auto">
              <a:xfrm>
                <a:off x="9483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77" name="Freeform 1677"/>
              <p:cNvSpPr>
                <a:spLocks noChangeAspect="1"/>
              </p:cNvSpPr>
              <p:nvPr/>
            </p:nvSpPr>
            <p:spPr bwMode="auto">
              <a:xfrm>
                <a:off x="9490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78" name="Freeform 1678"/>
              <p:cNvSpPr>
                <a:spLocks noChangeAspect="1"/>
              </p:cNvSpPr>
              <p:nvPr/>
            </p:nvSpPr>
            <p:spPr bwMode="auto">
              <a:xfrm>
                <a:off x="9510" y="1892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79" name="Freeform 1679"/>
              <p:cNvSpPr>
                <a:spLocks noChangeAspect="1"/>
              </p:cNvSpPr>
              <p:nvPr/>
            </p:nvSpPr>
            <p:spPr bwMode="auto">
              <a:xfrm>
                <a:off x="9516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80" name="Freeform 1680"/>
              <p:cNvSpPr>
                <a:spLocks noChangeAspect="1"/>
              </p:cNvSpPr>
              <p:nvPr/>
            </p:nvSpPr>
            <p:spPr bwMode="auto">
              <a:xfrm>
                <a:off x="9536" y="1892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81" name="Freeform 1681"/>
              <p:cNvSpPr>
                <a:spLocks noChangeAspect="1"/>
              </p:cNvSpPr>
              <p:nvPr/>
            </p:nvSpPr>
            <p:spPr bwMode="auto">
              <a:xfrm>
                <a:off x="9543" y="1892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82" name="Freeform 1682"/>
              <p:cNvSpPr>
                <a:spLocks noChangeAspect="1"/>
              </p:cNvSpPr>
              <p:nvPr/>
            </p:nvSpPr>
            <p:spPr bwMode="auto">
              <a:xfrm>
                <a:off x="9562" y="1892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83" name="Freeform 1683"/>
              <p:cNvSpPr>
                <a:spLocks noChangeAspect="1"/>
              </p:cNvSpPr>
              <p:nvPr/>
            </p:nvSpPr>
            <p:spPr bwMode="auto">
              <a:xfrm>
                <a:off x="9569" y="1892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84" name="Freeform 1684"/>
              <p:cNvSpPr>
                <a:spLocks noChangeAspect="1"/>
              </p:cNvSpPr>
              <p:nvPr/>
            </p:nvSpPr>
            <p:spPr bwMode="auto">
              <a:xfrm>
                <a:off x="9588" y="1892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85" name="Freeform 1685"/>
              <p:cNvSpPr>
                <a:spLocks noChangeAspect="1"/>
              </p:cNvSpPr>
              <p:nvPr/>
            </p:nvSpPr>
            <p:spPr bwMode="auto">
              <a:xfrm>
                <a:off x="9595" y="1892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86" name="Freeform 1686"/>
              <p:cNvSpPr>
                <a:spLocks noChangeAspect="1"/>
              </p:cNvSpPr>
              <p:nvPr/>
            </p:nvSpPr>
            <p:spPr bwMode="auto">
              <a:xfrm>
                <a:off x="9614" y="189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87" name="Freeform 1687"/>
              <p:cNvSpPr>
                <a:spLocks noChangeAspect="1"/>
              </p:cNvSpPr>
              <p:nvPr/>
            </p:nvSpPr>
            <p:spPr bwMode="auto">
              <a:xfrm>
                <a:off x="9621" y="1892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88" name="Freeform 1688"/>
              <p:cNvSpPr>
                <a:spLocks noChangeAspect="1"/>
              </p:cNvSpPr>
              <p:nvPr/>
            </p:nvSpPr>
            <p:spPr bwMode="auto">
              <a:xfrm>
                <a:off x="9640" y="189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89" name="Freeform 1689"/>
              <p:cNvSpPr>
                <a:spLocks noChangeAspect="1"/>
              </p:cNvSpPr>
              <p:nvPr/>
            </p:nvSpPr>
            <p:spPr bwMode="auto">
              <a:xfrm>
                <a:off x="9647" y="18927"/>
                <a:ext cx="15" cy="2"/>
              </a:xfrm>
              <a:custGeom>
                <a:avLst/>
                <a:gdLst>
                  <a:gd name="T0" fmla="*/ 2 w 15"/>
                  <a:gd name="T1" fmla="*/ 0 h 2"/>
                  <a:gd name="T2" fmla="*/ 0 w 15"/>
                  <a:gd name="T3" fmla="*/ 0 h 2"/>
                  <a:gd name="T4" fmla="*/ 2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2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90" name="Freeform 1690"/>
              <p:cNvSpPr>
                <a:spLocks noChangeAspect="1"/>
              </p:cNvSpPr>
              <p:nvPr/>
            </p:nvSpPr>
            <p:spPr bwMode="auto">
              <a:xfrm>
                <a:off x="9666" y="189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91" name="Freeform 1691"/>
              <p:cNvSpPr>
                <a:spLocks noChangeAspect="1"/>
              </p:cNvSpPr>
              <p:nvPr/>
            </p:nvSpPr>
            <p:spPr bwMode="auto">
              <a:xfrm>
                <a:off x="9673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92" name="Freeform 1692"/>
              <p:cNvSpPr>
                <a:spLocks noChangeAspect="1"/>
              </p:cNvSpPr>
              <p:nvPr/>
            </p:nvSpPr>
            <p:spPr bwMode="auto">
              <a:xfrm>
                <a:off x="9692" y="189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93" name="Freeform 1693"/>
              <p:cNvSpPr>
                <a:spLocks noChangeAspect="1"/>
              </p:cNvSpPr>
              <p:nvPr/>
            </p:nvSpPr>
            <p:spPr bwMode="auto">
              <a:xfrm>
                <a:off x="9699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94" name="Freeform 1694"/>
              <p:cNvSpPr>
                <a:spLocks noChangeAspect="1"/>
              </p:cNvSpPr>
              <p:nvPr/>
            </p:nvSpPr>
            <p:spPr bwMode="auto">
              <a:xfrm>
                <a:off x="9718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95" name="Freeform 1695"/>
              <p:cNvSpPr>
                <a:spLocks noChangeAspect="1"/>
              </p:cNvSpPr>
              <p:nvPr/>
            </p:nvSpPr>
            <p:spPr bwMode="auto">
              <a:xfrm>
                <a:off x="9725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96" name="Freeform 1696"/>
              <p:cNvSpPr>
                <a:spLocks noChangeAspect="1"/>
              </p:cNvSpPr>
              <p:nvPr/>
            </p:nvSpPr>
            <p:spPr bwMode="auto">
              <a:xfrm>
                <a:off x="9744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97" name="Freeform 1697"/>
              <p:cNvSpPr>
                <a:spLocks noChangeAspect="1"/>
              </p:cNvSpPr>
              <p:nvPr/>
            </p:nvSpPr>
            <p:spPr bwMode="auto">
              <a:xfrm>
                <a:off x="9751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98" name="Freeform 1698"/>
              <p:cNvSpPr>
                <a:spLocks noChangeAspect="1"/>
              </p:cNvSpPr>
              <p:nvPr/>
            </p:nvSpPr>
            <p:spPr bwMode="auto">
              <a:xfrm>
                <a:off x="9770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299" name="Freeform 1699"/>
              <p:cNvSpPr>
                <a:spLocks noChangeAspect="1"/>
              </p:cNvSpPr>
              <p:nvPr/>
            </p:nvSpPr>
            <p:spPr bwMode="auto">
              <a:xfrm>
                <a:off x="9777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00" name="Freeform 1700"/>
              <p:cNvSpPr>
                <a:spLocks noChangeAspect="1"/>
              </p:cNvSpPr>
              <p:nvPr/>
            </p:nvSpPr>
            <p:spPr bwMode="auto">
              <a:xfrm>
                <a:off x="9796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01" name="Freeform 1701"/>
              <p:cNvSpPr>
                <a:spLocks noChangeAspect="1"/>
              </p:cNvSpPr>
              <p:nvPr/>
            </p:nvSpPr>
            <p:spPr bwMode="auto">
              <a:xfrm>
                <a:off x="9803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02" name="Freeform 1702"/>
              <p:cNvSpPr>
                <a:spLocks noChangeAspect="1"/>
              </p:cNvSpPr>
              <p:nvPr/>
            </p:nvSpPr>
            <p:spPr bwMode="auto">
              <a:xfrm>
                <a:off x="9822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03" name="Freeform 1703"/>
              <p:cNvSpPr>
                <a:spLocks noChangeAspect="1"/>
              </p:cNvSpPr>
              <p:nvPr/>
            </p:nvSpPr>
            <p:spPr bwMode="auto">
              <a:xfrm>
                <a:off x="9829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04" name="Freeform 1704"/>
              <p:cNvSpPr>
                <a:spLocks noChangeAspect="1"/>
              </p:cNvSpPr>
              <p:nvPr/>
            </p:nvSpPr>
            <p:spPr bwMode="auto">
              <a:xfrm>
                <a:off x="9848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05" name="Freeform 1705"/>
              <p:cNvSpPr>
                <a:spLocks noChangeAspect="1"/>
              </p:cNvSpPr>
              <p:nvPr/>
            </p:nvSpPr>
            <p:spPr bwMode="auto">
              <a:xfrm>
                <a:off x="9855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06" name="Freeform 1706"/>
              <p:cNvSpPr>
                <a:spLocks noChangeAspect="1"/>
              </p:cNvSpPr>
              <p:nvPr/>
            </p:nvSpPr>
            <p:spPr bwMode="auto">
              <a:xfrm>
                <a:off x="9874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07" name="Freeform 1707"/>
              <p:cNvSpPr>
                <a:spLocks noChangeAspect="1"/>
              </p:cNvSpPr>
              <p:nvPr/>
            </p:nvSpPr>
            <p:spPr bwMode="auto">
              <a:xfrm>
                <a:off x="9881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08" name="Freeform 1708"/>
              <p:cNvSpPr>
                <a:spLocks noChangeAspect="1"/>
              </p:cNvSpPr>
              <p:nvPr/>
            </p:nvSpPr>
            <p:spPr bwMode="auto">
              <a:xfrm>
                <a:off x="9901" y="1892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09" name="Freeform 1709"/>
              <p:cNvSpPr>
                <a:spLocks noChangeAspect="1"/>
              </p:cNvSpPr>
              <p:nvPr/>
            </p:nvSpPr>
            <p:spPr bwMode="auto">
              <a:xfrm>
                <a:off x="9907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10" name="Freeform 1710"/>
              <p:cNvSpPr>
                <a:spLocks noChangeAspect="1"/>
              </p:cNvSpPr>
              <p:nvPr/>
            </p:nvSpPr>
            <p:spPr bwMode="auto">
              <a:xfrm>
                <a:off x="9927" y="1892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11" name="Freeform 1711"/>
              <p:cNvSpPr>
                <a:spLocks noChangeAspect="1"/>
              </p:cNvSpPr>
              <p:nvPr/>
            </p:nvSpPr>
            <p:spPr bwMode="auto">
              <a:xfrm>
                <a:off x="9934" y="1892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12" name="Freeform 1712"/>
              <p:cNvSpPr>
                <a:spLocks noChangeAspect="1"/>
              </p:cNvSpPr>
              <p:nvPr/>
            </p:nvSpPr>
            <p:spPr bwMode="auto">
              <a:xfrm>
                <a:off x="9953" y="1892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13" name="Freeform 1713"/>
              <p:cNvSpPr>
                <a:spLocks noChangeAspect="1"/>
              </p:cNvSpPr>
              <p:nvPr/>
            </p:nvSpPr>
            <p:spPr bwMode="auto">
              <a:xfrm>
                <a:off x="9960" y="1892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14" name="Freeform 1714"/>
              <p:cNvSpPr>
                <a:spLocks noChangeAspect="1"/>
              </p:cNvSpPr>
              <p:nvPr/>
            </p:nvSpPr>
            <p:spPr bwMode="auto">
              <a:xfrm>
                <a:off x="9979" y="1892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15" name="Freeform 1715"/>
              <p:cNvSpPr>
                <a:spLocks noChangeAspect="1"/>
              </p:cNvSpPr>
              <p:nvPr/>
            </p:nvSpPr>
            <p:spPr bwMode="auto">
              <a:xfrm>
                <a:off x="9986" y="1892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16" name="Freeform 1716"/>
              <p:cNvSpPr>
                <a:spLocks noChangeAspect="1"/>
              </p:cNvSpPr>
              <p:nvPr/>
            </p:nvSpPr>
            <p:spPr bwMode="auto">
              <a:xfrm>
                <a:off x="10005" y="189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17" name="Freeform 1717"/>
              <p:cNvSpPr>
                <a:spLocks noChangeAspect="1"/>
              </p:cNvSpPr>
              <p:nvPr/>
            </p:nvSpPr>
            <p:spPr bwMode="auto">
              <a:xfrm>
                <a:off x="10012" y="1892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18" name="Freeform 1718"/>
              <p:cNvSpPr>
                <a:spLocks noChangeAspect="1"/>
              </p:cNvSpPr>
              <p:nvPr/>
            </p:nvSpPr>
            <p:spPr bwMode="auto">
              <a:xfrm>
                <a:off x="10031" y="189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19" name="Freeform 1719"/>
              <p:cNvSpPr>
                <a:spLocks noChangeAspect="1"/>
              </p:cNvSpPr>
              <p:nvPr/>
            </p:nvSpPr>
            <p:spPr bwMode="auto">
              <a:xfrm>
                <a:off x="10038" y="18927"/>
                <a:ext cx="15" cy="2"/>
              </a:xfrm>
              <a:custGeom>
                <a:avLst/>
                <a:gdLst>
                  <a:gd name="T0" fmla="*/ 2 w 15"/>
                  <a:gd name="T1" fmla="*/ 0 h 2"/>
                  <a:gd name="T2" fmla="*/ 0 w 15"/>
                  <a:gd name="T3" fmla="*/ 0 h 2"/>
                  <a:gd name="T4" fmla="*/ 2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2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20" name="Freeform 1720"/>
              <p:cNvSpPr>
                <a:spLocks noChangeAspect="1"/>
              </p:cNvSpPr>
              <p:nvPr/>
            </p:nvSpPr>
            <p:spPr bwMode="auto">
              <a:xfrm>
                <a:off x="10057" y="189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21" name="Freeform 1721"/>
              <p:cNvSpPr>
                <a:spLocks noChangeAspect="1"/>
              </p:cNvSpPr>
              <p:nvPr/>
            </p:nvSpPr>
            <p:spPr bwMode="auto">
              <a:xfrm>
                <a:off x="10064" y="18927"/>
                <a:ext cx="15" cy="2"/>
              </a:xfrm>
              <a:custGeom>
                <a:avLst/>
                <a:gdLst>
                  <a:gd name="T0" fmla="*/ 2 w 15"/>
                  <a:gd name="T1" fmla="*/ 0 h 2"/>
                  <a:gd name="T2" fmla="*/ 0 w 15"/>
                  <a:gd name="T3" fmla="*/ 0 h 2"/>
                  <a:gd name="T4" fmla="*/ 2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2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22" name="Freeform 1722"/>
              <p:cNvSpPr>
                <a:spLocks noChangeAspect="1"/>
              </p:cNvSpPr>
              <p:nvPr/>
            </p:nvSpPr>
            <p:spPr bwMode="auto">
              <a:xfrm>
                <a:off x="10083" y="189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23" name="Freeform 1723"/>
              <p:cNvSpPr>
                <a:spLocks noChangeAspect="1"/>
              </p:cNvSpPr>
              <p:nvPr/>
            </p:nvSpPr>
            <p:spPr bwMode="auto">
              <a:xfrm>
                <a:off x="10090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24" name="Freeform 1724"/>
              <p:cNvSpPr>
                <a:spLocks noChangeAspect="1"/>
              </p:cNvSpPr>
              <p:nvPr/>
            </p:nvSpPr>
            <p:spPr bwMode="auto">
              <a:xfrm>
                <a:off x="10109" y="189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25" name="Freeform 1725"/>
              <p:cNvSpPr>
                <a:spLocks noChangeAspect="1"/>
              </p:cNvSpPr>
              <p:nvPr/>
            </p:nvSpPr>
            <p:spPr bwMode="auto">
              <a:xfrm>
                <a:off x="10116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26" name="Freeform 1726"/>
              <p:cNvSpPr>
                <a:spLocks noChangeAspect="1"/>
              </p:cNvSpPr>
              <p:nvPr/>
            </p:nvSpPr>
            <p:spPr bwMode="auto">
              <a:xfrm>
                <a:off x="10135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27" name="Freeform 1727"/>
              <p:cNvSpPr>
                <a:spLocks noChangeAspect="1"/>
              </p:cNvSpPr>
              <p:nvPr/>
            </p:nvSpPr>
            <p:spPr bwMode="auto">
              <a:xfrm>
                <a:off x="10142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28" name="Freeform 1728"/>
              <p:cNvSpPr>
                <a:spLocks noChangeAspect="1"/>
              </p:cNvSpPr>
              <p:nvPr/>
            </p:nvSpPr>
            <p:spPr bwMode="auto">
              <a:xfrm>
                <a:off x="10161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29" name="Freeform 1729"/>
              <p:cNvSpPr>
                <a:spLocks noChangeAspect="1"/>
              </p:cNvSpPr>
              <p:nvPr/>
            </p:nvSpPr>
            <p:spPr bwMode="auto">
              <a:xfrm>
                <a:off x="10168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30" name="Freeform 1730"/>
              <p:cNvSpPr>
                <a:spLocks noChangeAspect="1"/>
              </p:cNvSpPr>
              <p:nvPr/>
            </p:nvSpPr>
            <p:spPr bwMode="auto">
              <a:xfrm>
                <a:off x="10187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31" name="Freeform 1731"/>
              <p:cNvSpPr>
                <a:spLocks noChangeAspect="1"/>
              </p:cNvSpPr>
              <p:nvPr/>
            </p:nvSpPr>
            <p:spPr bwMode="auto">
              <a:xfrm>
                <a:off x="10194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32" name="Freeform 1732"/>
              <p:cNvSpPr>
                <a:spLocks noChangeAspect="1"/>
              </p:cNvSpPr>
              <p:nvPr/>
            </p:nvSpPr>
            <p:spPr bwMode="auto">
              <a:xfrm>
                <a:off x="10213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33" name="Freeform 1733"/>
              <p:cNvSpPr>
                <a:spLocks noChangeAspect="1"/>
              </p:cNvSpPr>
              <p:nvPr/>
            </p:nvSpPr>
            <p:spPr bwMode="auto">
              <a:xfrm>
                <a:off x="10220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34" name="Freeform 1734"/>
              <p:cNvSpPr>
                <a:spLocks noChangeAspect="1"/>
              </p:cNvSpPr>
              <p:nvPr/>
            </p:nvSpPr>
            <p:spPr bwMode="auto">
              <a:xfrm>
                <a:off x="10239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35" name="Freeform 1735"/>
              <p:cNvSpPr>
                <a:spLocks noChangeAspect="1"/>
              </p:cNvSpPr>
              <p:nvPr/>
            </p:nvSpPr>
            <p:spPr bwMode="auto">
              <a:xfrm>
                <a:off x="10246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36" name="Freeform 1736"/>
              <p:cNvSpPr>
                <a:spLocks noChangeAspect="1"/>
              </p:cNvSpPr>
              <p:nvPr/>
            </p:nvSpPr>
            <p:spPr bwMode="auto">
              <a:xfrm>
                <a:off x="10265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37" name="Freeform 1737"/>
              <p:cNvSpPr>
                <a:spLocks noChangeAspect="1"/>
              </p:cNvSpPr>
              <p:nvPr/>
            </p:nvSpPr>
            <p:spPr bwMode="auto">
              <a:xfrm>
                <a:off x="10272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38" name="Freeform 1738"/>
              <p:cNvSpPr>
                <a:spLocks noChangeAspect="1"/>
              </p:cNvSpPr>
              <p:nvPr/>
            </p:nvSpPr>
            <p:spPr bwMode="auto">
              <a:xfrm>
                <a:off x="10291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39" name="Freeform 1739"/>
              <p:cNvSpPr>
                <a:spLocks noChangeAspect="1"/>
              </p:cNvSpPr>
              <p:nvPr/>
            </p:nvSpPr>
            <p:spPr bwMode="auto">
              <a:xfrm>
                <a:off x="10298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40" name="Freeform 1740"/>
              <p:cNvSpPr>
                <a:spLocks noChangeAspect="1"/>
              </p:cNvSpPr>
              <p:nvPr/>
            </p:nvSpPr>
            <p:spPr bwMode="auto">
              <a:xfrm>
                <a:off x="10318" y="1892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41" name="Freeform 1741"/>
              <p:cNvSpPr>
                <a:spLocks noChangeAspect="1"/>
              </p:cNvSpPr>
              <p:nvPr/>
            </p:nvSpPr>
            <p:spPr bwMode="auto">
              <a:xfrm>
                <a:off x="10324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42" name="Freeform 1742"/>
              <p:cNvSpPr>
                <a:spLocks noChangeAspect="1"/>
              </p:cNvSpPr>
              <p:nvPr/>
            </p:nvSpPr>
            <p:spPr bwMode="auto">
              <a:xfrm>
                <a:off x="10344" y="1892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43" name="Freeform 1743"/>
              <p:cNvSpPr>
                <a:spLocks noChangeAspect="1"/>
              </p:cNvSpPr>
              <p:nvPr/>
            </p:nvSpPr>
            <p:spPr bwMode="auto">
              <a:xfrm>
                <a:off x="10351" y="1892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44" name="Freeform 1744"/>
              <p:cNvSpPr>
                <a:spLocks noChangeAspect="1"/>
              </p:cNvSpPr>
              <p:nvPr/>
            </p:nvSpPr>
            <p:spPr bwMode="auto">
              <a:xfrm>
                <a:off x="10370" y="1892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45" name="Freeform 1745"/>
              <p:cNvSpPr>
                <a:spLocks noChangeAspect="1"/>
              </p:cNvSpPr>
              <p:nvPr/>
            </p:nvSpPr>
            <p:spPr bwMode="auto">
              <a:xfrm>
                <a:off x="10377" y="1892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46" name="Freeform 1746"/>
              <p:cNvSpPr>
                <a:spLocks noChangeAspect="1"/>
              </p:cNvSpPr>
              <p:nvPr/>
            </p:nvSpPr>
            <p:spPr bwMode="auto">
              <a:xfrm>
                <a:off x="10396" y="1892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47" name="Freeform 1747"/>
              <p:cNvSpPr>
                <a:spLocks noChangeAspect="1"/>
              </p:cNvSpPr>
              <p:nvPr/>
            </p:nvSpPr>
            <p:spPr bwMode="auto">
              <a:xfrm>
                <a:off x="10403" y="1892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48" name="Freeform 1748"/>
              <p:cNvSpPr>
                <a:spLocks noChangeAspect="1"/>
              </p:cNvSpPr>
              <p:nvPr/>
            </p:nvSpPr>
            <p:spPr bwMode="auto">
              <a:xfrm>
                <a:off x="10422" y="189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49" name="Freeform 1749"/>
              <p:cNvSpPr>
                <a:spLocks noChangeAspect="1"/>
              </p:cNvSpPr>
              <p:nvPr/>
            </p:nvSpPr>
            <p:spPr bwMode="auto">
              <a:xfrm>
                <a:off x="10429" y="1892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50" name="Freeform 1750"/>
              <p:cNvSpPr>
                <a:spLocks noChangeAspect="1"/>
              </p:cNvSpPr>
              <p:nvPr/>
            </p:nvSpPr>
            <p:spPr bwMode="auto">
              <a:xfrm>
                <a:off x="10448" y="189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51" name="Freeform 1751"/>
              <p:cNvSpPr>
                <a:spLocks noChangeAspect="1"/>
              </p:cNvSpPr>
              <p:nvPr/>
            </p:nvSpPr>
            <p:spPr bwMode="auto">
              <a:xfrm>
                <a:off x="10455" y="18927"/>
                <a:ext cx="15" cy="2"/>
              </a:xfrm>
              <a:custGeom>
                <a:avLst/>
                <a:gdLst>
                  <a:gd name="T0" fmla="*/ 2 w 15"/>
                  <a:gd name="T1" fmla="*/ 0 h 2"/>
                  <a:gd name="T2" fmla="*/ 0 w 15"/>
                  <a:gd name="T3" fmla="*/ 0 h 2"/>
                  <a:gd name="T4" fmla="*/ 2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2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52" name="Freeform 1752"/>
              <p:cNvSpPr>
                <a:spLocks noChangeAspect="1"/>
              </p:cNvSpPr>
              <p:nvPr/>
            </p:nvSpPr>
            <p:spPr bwMode="auto">
              <a:xfrm>
                <a:off x="10474" y="189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53" name="Freeform 1753"/>
              <p:cNvSpPr>
                <a:spLocks noChangeAspect="1"/>
              </p:cNvSpPr>
              <p:nvPr/>
            </p:nvSpPr>
            <p:spPr bwMode="auto">
              <a:xfrm>
                <a:off x="10481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54" name="Freeform 1754"/>
              <p:cNvSpPr>
                <a:spLocks noChangeAspect="1"/>
              </p:cNvSpPr>
              <p:nvPr/>
            </p:nvSpPr>
            <p:spPr bwMode="auto">
              <a:xfrm>
                <a:off x="10500" y="189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55" name="Freeform 1755"/>
              <p:cNvSpPr>
                <a:spLocks noChangeAspect="1"/>
              </p:cNvSpPr>
              <p:nvPr/>
            </p:nvSpPr>
            <p:spPr bwMode="auto">
              <a:xfrm>
                <a:off x="10507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56" name="Freeform 1756"/>
              <p:cNvSpPr>
                <a:spLocks noChangeAspect="1"/>
              </p:cNvSpPr>
              <p:nvPr/>
            </p:nvSpPr>
            <p:spPr bwMode="auto">
              <a:xfrm>
                <a:off x="10526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57" name="Freeform 1757"/>
              <p:cNvSpPr>
                <a:spLocks noChangeAspect="1"/>
              </p:cNvSpPr>
              <p:nvPr/>
            </p:nvSpPr>
            <p:spPr bwMode="auto">
              <a:xfrm>
                <a:off x="10533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58" name="Freeform 1758"/>
              <p:cNvSpPr>
                <a:spLocks noChangeAspect="1"/>
              </p:cNvSpPr>
              <p:nvPr/>
            </p:nvSpPr>
            <p:spPr bwMode="auto">
              <a:xfrm>
                <a:off x="10552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59" name="Freeform 1759"/>
              <p:cNvSpPr>
                <a:spLocks noChangeAspect="1"/>
              </p:cNvSpPr>
              <p:nvPr/>
            </p:nvSpPr>
            <p:spPr bwMode="auto">
              <a:xfrm>
                <a:off x="10559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60" name="Freeform 1760"/>
              <p:cNvSpPr>
                <a:spLocks noChangeAspect="1"/>
              </p:cNvSpPr>
              <p:nvPr/>
            </p:nvSpPr>
            <p:spPr bwMode="auto">
              <a:xfrm>
                <a:off x="10578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61" name="Freeform 1761"/>
              <p:cNvSpPr>
                <a:spLocks noChangeAspect="1"/>
              </p:cNvSpPr>
              <p:nvPr/>
            </p:nvSpPr>
            <p:spPr bwMode="auto">
              <a:xfrm>
                <a:off x="10585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62" name="Freeform 1762"/>
              <p:cNvSpPr>
                <a:spLocks noChangeAspect="1"/>
              </p:cNvSpPr>
              <p:nvPr/>
            </p:nvSpPr>
            <p:spPr bwMode="auto">
              <a:xfrm>
                <a:off x="10604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63" name="Freeform 1763"/>
              <p:cNvSpPr>
                <a:spLocks noChangeAspect="1"/>
              </p:cNvSpPr>
              <p:nvPr/>
            </p:nvSpPr>
            <p:spPr bwMode="auto">
              <a:xfrm>
                <a:off x="10611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64" name="Freeform 1764"/>
              <p:cNvSpPr>
                <a:spLocks noChangeAspect="1"/>
              </p:cNvSpPr>
              <p:nvPr/>
            </p:nvSpPr>
            <p:spPr bwMode="auto">
              <a:xfrm>
                <a:off x="10630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65" name="Freeform 1765"/>
              <p:cNvSpPr>
                <a:spLocks noChangeAspect="1"/>
              </p:cNvSpPr>
              <p:nvPr/>
            </p:nvSpPr>
            <p:spPr bwMode="auto">
              <a:xfrm>
                <a:off x="10637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66" name="Freeform 1766"/>
              <p:cNvSpPr>
                <a:spLocks noChangeAspect="1"/>
              </p:cNvSpPr>
              <p:nvPr/>
            </p:nvSpPr>
            <p:spPr bwMode="auto">
              <a:xfrm>
                <a:off x="10656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67" name="Freeform 1767"/>
              <p:cNvSpPr>
                <a:spLocks noChangeAspect="1"/>
              </p:cNvSpPr>
              <p:nvPr/>
            </p:nvSpPr>
            <p:spPr bwMode="auto">
              <a:xfrm>
                <a:off x="10663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68" name="Freeform 1768"/>
              <p:cNvSpPr>
                <a:spLocks noChangeAspect="1"/>
              </p:cNvSpPr>
              <p:nvPr/>
            </p:nvSpPr>
            <p:spPr bwMode="auto">
              <a:xfrm>
                <a:off x="10682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69" name="Freeform 1769"/>
              <p:cNvSpPr>
                <a:spLocks noChangeAspect="1"/>
              </p:cNvSpPr>
              <p:nvPr/>
            </p:nvSpPr>
            <p:spPr bwMode="auto">
              <a:xfrm>
                <a:off x="10689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70" name="Freeform 1770"/>
              <p:cNvSpPr>
                <a:spLocks noChangeAspect="1"/>
              </p:cNvSpPr>
              <p:nvPr/>
            </p:nvSpPr>
            <p:spPr bwMode="auto">
              <a:xfrm>
                <a:off x="10709" y="1892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71" name="Freeform 1771"/>
              <p:cNvSpPr>
                <a:spLocks noChangeAspect="1"/>
              </p:cNvSpPr>
              <p:nvPr/>
            </p:nvSpPr>
            <p:spPr bwMode="auto">
              <a:xfrm>
                <a:off x="10715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72" name="Freeform 1772"/>
              <p:cNvSpPr>
                <a:spLocks noChangeAspect="1"/>
              </p:cNvSpPr>
              <p:nvPr/>
            </p:nvSpPr>
            <p:spPr bwMode="auto">
              <a:xfrm>
                <a:off x="10735" y="1892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73" name="Freeform 1773"/>
              <p:cNvSpPr>
                <a:spLocks noChangeAspect="1"/>
              </p:cNvSpPr>
              <p:nvPr/>
            </p:nvSpPr>
            <p:spPr bwMode="auto">
              <a:xfrm>
                <a:off x="10742" y="1892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74" name="Freeform 1774"/>
              <p:cNvSpPr>
                <a:spLocks noChangeAspect="1"/>
              </p:cNvSpPr>
              <p:nvPr/>
            </p:nvSpPr>
            <p:spPr bwMode="auto">
              <a:xfrm>
                <a:off x="10761" y="1892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75" name="Freeform 1775"/>
              <p:cNvSpPr>
                <a:spLocks noChangeAspect="1"/>
              </p:cNvSpPr>
              <p:nvPr/>
            </p:nvSpPr>
            <p:spPr bwMode="auto">
              <a:xfrm>
                <a:off x="10768" y="1892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76" name="Freeform 1776"/>
              <p:cNvSpPr>
                <a:spLocks noChangeAspect="1"/>
              </p:cNvSpPr>
              <p:nvPr/>
            </p:nvSpPr>
            <p:spPr bwMode="auto">
              <a:xfrm>
                <a:off x="10787" y="1892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77" name="Freeform 1777"/>
              <p:cNvSpPr>
                <a:spLocks noChangeAspect="1"/>
              </p:cNvSpPr>
              <p:nvPr/>
            </p:nvSpPr>
            <p:spPr bwMode="auto">
              <a:xfrm>
                <a:off x="10794" y="1892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78" name="Freeform 1778"/>
              <p:cNvSpPr>
                <a:spLocks noChangeAspect="1"/>
              </p:cNvSpPr>
              <p:nvPr/>
            </p:nvSpPr>
            <p:spPr bwMode="auto">
              <a:xfrm>
                <a:off x="10813" y="189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79" name="Freeform 1779"/>
              <p:cNvSpPr>
                <a:spLocks noChangeAspect="1"/>
              </p:cNvSpPr>
              <p:nvPr/>
            </p:nvSpPr>
            <p:spPr bwMode="auto">
              <a:xfrm>
                <a:off x="10820" y="1892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80" name="Freeform 1780"/>
              <p:cNvSpPr>
                <a:spLocks noChangeAspect="1"/>
              </p:cNvSpPr>
              <p:nvPr/>
            </p:nvSpPr>
            <p:spPr bwMode="auto">
              <a:xfrm>
                <a:off x="10839" y="189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81" name="Freeform 1781"/>
              <p:cNvSpPr>
                <a:spLocks noChangeAspect="1"/>
              </p:cNvSpPr>
              <p:nvPr/>
            </p:nvSpPr>
            <p:spPr bwMode="auto">
              <a:xfrm>
                <a:off x="10846" y="18927"/>
                <a:ext cx="15" cy="2"/>
              </a:xfrm>
              <a:custGeom>
                <a:avLst/>
                <a:gdLst>
                  <a:gd name="T0" fmla="*/ 2 w 15"/>
                  <a:gd name="T1" fmla="*/ 0 h 2"/>
                  <a:gd name="T2" fmla="*/ 0 w 15"/>
                  <a:gd name="T3" fmla="*/ 0 h 2"/>
                  <a:gd name="T4" fmla="*/ 2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2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82" name="Freeform 1782"/>
              <p:cNvSpPr>
                <a:spLocks noChangeAspect="1"/>
              </p:cNvSpPr>
              <p:nvPr/>
            </p:nvSpPr>
            <p:spPr bwMode="auto">
              <a:xfrm>
                <a:off x="10865" y="189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83" name="Freeform 1783"/>
              <p:cNvSpPr>
                <a:spLocks noChangeAspect="1"/>
              </p:cNvSpPr>
              <p:nvPr/>
            </p:nvSpPr>
            <p:spPr bwMode="auto">
              <a:xfrm>
                <a:off x="10872" y="18927"/>
                <a:ext cx="15" cy="2"/>
              </a:xfrm>
              <a:custGeom>
                <a:avLst/>
                <a:gdLst>
                  <a:gd name="T0" fmla="*/ 2 w 15"/>
                  <a:gd name="T1" fmla="*/ 0 h 2"/>
                  <a:gd name="T2" fmla="*/ 0 w 15"/>
                  <a:gd name="T3" fmla="*/ 0 h 2"/>
                  <a:gd name="T4" fmla="*/ 2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2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84" name="Freeform 1784"/>
              <p:cNvSpPr>
                <a:spLocks noChangeAspect="1"/>
              </p:cNvSpPr>
              <p:nvPr/>
            </p:nvSpPr>
            <p:spPr bwMode="auto">
              <a:xfrm>
                <a:off x="10891" y="189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85" name="Freeform 1785"/>
              <p:cNvSpPr>
                <a:spLocks noChangeAspect="1"/>
              </p:cNvSpPr>
              <p:nvPr/>
            </p:nvSpPr>
            <p:spPr bwMode="auto">
              <a:xfrm>
                <a:off x="10898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86" name="Freeform 1786"/>
              <p:cNvSpPr>
                <a:spLocks noChangeAspect="1"/>
              </p:cNvSpPr>
              <p:nvPr/>
            </p:nvSpPr>
            <p:spPr bwMode="auto">
              <a:xfrm>
                <a:off x="10917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87" name="Freeform 1787"/>
              <p:cNvSpPr>
                <a:spLocks noChangeAspect="1"/>
              </p:cNvSpPr>
              <p:nvPr/>
            </p:nvSpPr>
            <p:spPr bwMode="auto">
              <a:xfrm>
                <a:off x="10924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88" name="Freeform 1788"/>
              <p:cNvSpPr>
                <a:spLocks noChangeAspect="1"/>
              </p:cNvSpPr>
              <p:nvPr/>
            </p:nvSpPr>
            <p:spPr bwMode="auto">
              <a:xfrm>
                <a:off x="10943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89" name="Freeform 1789"/>
              <p:cNvSpPr>
                <a:spLocks noChangeAspect="1"/>
              </p:cNvSpPr>
              <p:nvPr/>
            </p:nvSpPr>
            <p:spPr bwMode="auto">
              <a:xfrm>
                <a:off x="10950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90" name="Freeform 1790"/>
              <p:cNvSpPr>
                <a:spLocks noChangeAspect="1"/>
              </p:cNvSpPr>
              <p:nvPr/>
            </p:nvSpPr>
            <p:spPr bwMode="auto">
              <a:xfrm>
                <a:off x="10969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91" name="Freeform 1791"/>
              <p:cNvSpPr>
                <a:spLocks noChangeAspect="1"/>
              </p:cNvSpPr>
              <p:nvPr/>
            </p:nvSpPr>
            <p:spPr bwMode="auto">
              <a:xfrm>
                <a:off x="10976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92" name="Freeform 1792"/>
              <p:cNvSpPr>
                <a:spLocks noChangeAspect="1"/>
              </p:cNvSpPr>
              <p:nvPr/>
            </p:nvSpPr>
            <p:spPr bwMode="auto">
              <a:xfrm>
                <a:off x="10995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93" name="Freeform 1793"/>
              <p:cNvSpPr>
                <a:spLocks noChangeAspect="1"/>
              </p:cNvSpPr>
              <p:nvPr/>
            </p:nvSpPr>
            <p:spPr bwMode="auto">
              <a:xfrm>
                <a:off x="11002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94" name="Freeform 1794"/>
              <p:cNvSpPr>
                <a:spLocks noChangeAspect="1"/>
              </p:cNvSpPr>
              <p:nvPr/>
            </p:nvSpPr>
            <p:spPr bwMode="auto">
              <a:xfrm>
                <a:off x="11021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95" name="Freeform 1795"/>
              <p:cNvSpPr>
                <a:spLocks noChangeAspect="1"/>
              </p:cNvSpPr>
              <p:nvPr/>
            </p:nvSpPr>
            <p:spPr bwMode="auto">
              <a:xfrm>
                <a:off x="11028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96" name="Freeform 1796"/>
              <p:cNvSpPr>
                <a:spLocks noChangeAspect="1"/>
              </p:cNvSpPr>
              <p:nvPr/>
            </p:nvSpPr>
            <p:spPr bwMode="auto">
              <a:xfrm>
                <a:off x="11047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97" name="Freeform 1797"/>
              <p:cNvSpPr>
                <a:spLocks noChangeAspect="1"/>
              </p:cNvSpPr>
              <p:nvPr/>
            </p:nvSpPr>
            <p:spPr bwMode="auto">
              <a:xfrm>
                <a:off x="11054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98" name="Freeform 1798"/>
              <p:cNvSpPr>
                <a:spLocks noChangeAspect="1"/>
              </p:cNvSpPr>
              <p:nvPr/>
            </p:nvSpPr>
            <p:spPr bwMode="auto">
              <a:xfrm>
                <a:off x="11073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399" name="Freeform 1799"/>
              <p:cNvSpPr>
                <a:spLocks noChangeAspect="1"/>
              </p:cNvSpPr>
              <p:nvPr/>
            </p:nvSpPr>
            <p:spPr bwMode="auto">
              <a:xfrm>
                <a:off x="11080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400" name="Freeform 1800"/>
              <p:cNvSpPr>
                <a:spLocks noChangeAspect="1"/>
              </p:cNvSpPr>
              <p:nvPr/>
            </p:nvSpPr>
            <p:spPr bwMode="auto">
              <a:xfrm>
                <a:off x="11099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401" name="Freeform 1801"/>
              <p:cNvSpPr>
                <a:spLocks noChangeAspect="1"/>
              </p:cNvSpPr>
              <p:nvPr/>
            </p:nvSpPr>
            <p:spPr bwMode="auto">
              <a:xfrm>
                <a:off x="11106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402" name="Freeform 1802"/>
              <p:cNvSpPr>
                <a:spLocks noChangeAspect="1"/>
              </p:cNvSpPr>
              <p:nvPr/>
            </p:nvSpPr>
            <p:spPr bwMode="auto">
              <a:xfrm>
                <a:off x="11126" y="1892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403" name="Freeform 1803"/>
              <p:cNvSpPr>
                <a:spLocks noChangeAspect="1"/>
              </p:cNvSpPr>
              <p:nvPr/>
            </p:nvSpPr>
            <p:spPr bwMode="auto">
              <a:xfrm>
                <a:off x="11132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404" name="Freeform 1804"/>
              <p:cNvSpPr>
                <a:spLocks noChangeAspect="1"/>
              </p:cNvSpPr>
              <p:nvPr/>
            </p:nvSpPr>
            <p:spPr bwMode="auto">
              <a:xfrm>
                <a:off x="11152" y="1892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405" name="Freeform 1805"/>
              <p:cNvSpPr>
                <a:spLocks noChangeAspect="1"/>
              </p:cNvSpPr>
              <p:nvPr/>
            </p:nvSpPr>
            <p:spPr bwMode="auto">
              <a:xfrm>
                <a:off x="11159" y="1892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406" name="Freeform 1806"/>
              <p:cNvSpPr>
                <a:spLocks noChangeAspect="1"/>
              </p:cNvSpPr>
              <p:nvPr/>
            </p:nvSpPr>
            <p:spPr bwMode="auto">
              <a:xfrm>
                <a:off x="11178" y="1892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407" name="Freeform 1807"/>
              <p:cNvSpPr>
                <a:spLocks noChangeAspect="1"/>
              </p:cNvSpPr>
              <p:nvPr/>
            </p:nvSpPr>
            <p:spPr bwMode="auto">
              <a:xfrm>
                <a:off x="11185" y="1892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408" name="Freeform 1808"/>
              <p:cNvSpPr>
                <a:spLocks noChangeAspect="1"/>
              </p:cNvSpPr>
              <p:nvPr/>
            </p:nvSpPr>
            <p:spPr bwMode="auto">
              <a:xfrm>
                <a:off x="11204" y="1892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409" name="Freeform 1809"/>
              <p:cNvSpPr>
                <a:spLocks noChangeAspect="1"/>
              </p:cNvSpPr>
              <p:nvPr/>
            </p:nvSpPr>
            <p:spPr bwMode="auto">
              <a:xfrm>
                <a:off x="11211" y="1892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410" name="Freeform 1810"/>
              <p:cNvSpPr>
                <a:spLocks noChangeAspect="1"/>
              </p:cNvSpPr>
              <p:nvPr/>
            </p:nvSpPr>
            <p:spPr bwMode="auto">
              <a:xfrm>
                <a:off x="11230" y="189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411" name="Freeform 1811"/>
              <p:cNvSpPr>
                <a:spLocks noChangeAspect="1"/>
              </p:cNvSpPr>
              <p:nvPr/>
            </p:nvSpPr>
            <p:spPr bwMode="auto">
              <a:xfrm>
                <a:off x="11237" y="18927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412" name="Freeform 1812"/>
              <p:cNvSpPr>
                <a:spLocks noChangeAspect="1"/>
              </p:cNvSpPr>
              <p:nvPr/>
            </p:nvSpPr>
            <p:spPr bwMode="auto">
              <a:xfrm>
                <a:off x="11256" y="189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413" name="Freeform 1813"/>
              <p:cNvSpPr>
                <a:spLocks noChangeAspect="1"/>
              </p:cNvSpPr>
              <p:nvPr/>
            </p:nvSpPr>
            <p:spPr bwMode="auto">
              <a:xfrm>
                <a:off x="11263" y="18927"/>
                <a:ext cx="15" cy="2"/>
              </a:xfrm>
              <a:custGeom>
                <a:avLst/>
                <a:gdLst>
                  <a:gd name="T0" fmla="*/ 2 w 15"/>
                  <a:gd name="T1" fmla="*/ 0 h 2"/>
                  <a:gd name="T2" fmla="*/ 0 w 15"/>
                  <a:gd name="T3" fmla="*/ 0 h 2"/>
                  <a:gd name="T4" fmla="*/ 2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2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414" name="Freeform 1814"/>
              <p:cNvSpPr>
                <a:spLocks noChangeAspect="1"/>
              </p:cNvSpPr>
              <p:nvPr/>
            </p:nvSpPr>
            <p:spPr bwMode="auto">
              <a:xfrm>
                <a:off x="11282" y="189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415" name="Freeform 1815"/>
              <p:cNvSpPr>
                <a:spLocks noChangeAspect="1"/>
              </p:cNvSpPr>
              <p:nvPr/>
            </p:nvSpPr>
            <p:spPr bwMode="auto">
              <a:xfrm>
                <a:off x="11289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416" name="Freeform 1816"/>
              <p:cNvSpPr>
                <a:spLocks noChangeAspect="1"/>
              </p:cNvSpPr>
              <p:nvPr/>
            </p:nvSpPr>
            <p:spPr bwMode="auto">
              <a:xfrm>
                <a:off x="11308" y="189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417" name="Freeform 1817"/>
              <p:cNvSpPr>
                <a:spLocks noChangeAspect="1"/>
              </p:cNvSpPr>
              <p:nvPr/>
            </p:nvSpPr>
            <p:spPr bwMode="auto">
              <a:xfrm>
                <a:off x="11315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418" name="Freeform 1818"/>
              <p:cNvSpPr>
                <a:spLocks noChangeAspect="1"/>
              </p:cNvSpPr>
              <p:nvPr/>
            </p:nvSpPr>
            <p:spPr bwMode="auto">
              <a:xfrm>
                <a:off x="11334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419" name="Freeform 1819"/>
              <p:cNvSpPr>
                <a:spLocks noChangeAspect="1"/>
              </p:cNvSpPr>
              <p:nvPr/>
            </p:nvSpPr>
            <p:spPr bwMode="auto">
              <a:xfrm>
                <a:off x="11341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420" name="Freeform 1820"/>
              <p:cNvSpPr>
                <a:spLocks noChangeAspect="1"/>
              </p:cNvSpPr>
              <p:nvPr/>
            </p:nvSpPr>
            <p:spPr bwMode="auto">
              <a:xfrm>
                <a:off x="11360" y="1892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421" name="Freeform 1821"/>
              <p:cNvSpPr>
                <a:spLocks noChangeAspect="1"/>
              </p:cNvSpPr>
              <p:nvPr/>
            </p:nvSpPr>
            <p:spPr bwMode="auto">
              <a:xfrm>
                <a:off x="11367" y="18927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</p:grpSp>
        <p:grpSp>
          <p:nvGrpSpPr>
            <p:cNvPr id="27422" name="Group 1822"/>
            <p:cNvGrpSpPr>
              <a:grpSpLocks noChangeAspect="1"/>
            </p:cNvGrpSpPr>
            <p:nvPr/>
          </p:nvGrpSpPr>
          <p:grpSpPr bwMode="auto">
            <a:xfrm>
              <a:off x="1053" y="2530"/>
              <a:ext cx="1152" cy="18"/>
              <a:chOff x="7268" y="18903"/>
              <a:chExt cx="3109" cy="50"/>
            </a:xfrm>
          </p:grpSpPr>
          <p:grpSp>
            <p:nvGrpSpPr>
              <p:cNvPr id="27423" name="Group 1823"/>
              <p:cNvGrpSpPr>
                <a:grpSpLocks noChangeAspect="1"/>
              </p:cNvGrpSpPr>
              <p:nvPr/>
            </p:nvGrpSpPr>
            <p:grpSpPr bwMode="auto">
              <a:xfrm>
                <a:off x="7268" y="18903"/>
                <a:ext cx="3109" cy="50"/>
                <a:chOff x="7268" y="18903"/>
                <a:chExt cx="3109" cy="50"/>
              </a:xfrm>
            </p:grpSpPr>
            <p:sp>
              <p:nvSpPr>
                <p:cNvPr id="27424" name="Rectangle 1824"/>
                <p:cNvSpPr>
                  <a:spLocks noChangeAspect="1" noChangeArrowheads="1"/>
                </p:cNvSpPr>
                <p:nvPr/>
              </p:nvSpPr>
              <p:spPr bwMode="auto">
                <a:xfrm>
                  <a:off x="7268" y="18903"/>
                  <a:ext cx="3107" cy="49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425" name="Rectangle 1825"/>
                <p:cNvSpPr>
                  <a:spLocks noChangeAspect="1" noChangeArrowheads="1"/>
                </p:cNvSpPr>
                <p:nvPr/>
              </p:nvSpPr>
              <p:spPr bwMode="auto">
                <a:xfrm>
                  <a:off x="7268" y="18903"/>
                  <a:ext cx="3107" cy="49"/>
                </a:xfrm>
                <a:prstGeom prst="rect">
                  <a:avLst/>
                </a:prstGeom>
                <a:solidFill>
                  <a:srgbClr val="FFCC00"/>
                </a:solidFill>
                <a:ln w="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426" name="Rectangle 1826"/>
                <p:cNvSpPr>
                  <a:spLocks noChangeAspect="1" noChangeArrowheads="1"/>
                </p:cNvSpPr>
                <p:nvPr/>
              </p:nvSpPr>
              <p:spPr bwMode="auto">
                <a:xfrm>
                  <a:off x="7268" y="18903"/>
                  <a:ext cx="3109" cy="50"/>
                </a:xfrm>
                <a:prstGeom prst="rect">
                  <a:avLst/>
                </a:prstGeom>
                <a:blipFill dpi="0" rotWithShape="0">
                  <a:blip r:embed="rId9"/>
                  <a:srcRect/>
                  <a:tile tx="0" ty="0" sx="100000" sy="100000" flip="none" algn="tl"/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427" name="Rectangle 1827"/>
                <p:cNvSpPr>
                  <a:spLocks noChangeAspect="1" noChangeArrowheads="1"/>
                </p:cNvSpPr>
                <p:nvPr/>
              </p:nvSpPr>
              <p:spPr bwMode="auto">
                <a:xfrm>
                  <a:off x="7268" y="18903"/>
                  <a:ext cx="3107" cy="49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</p:grpSp>
          <p:sp>
            <p:nvSpPr>
              <p:cNvPr id="27428" name="Rectangle 1828"/>
              <p:cNvSpPr>
                <a:spLocks noChangeAspect="1" noChangeArrowheads="1"/>
              </p:cNvSpPr>
              <p:nvPr/>
            </p:nvSpPr>
            <p:spPr bwMode="auto">
              <a:xfrm>
                <a:off x="7268" y="18903"/>
                <a:ext cx="3109" cy="50"/>
              </a:xfrm>
              <a:prstGeom prst="rect">
                <a:avLst/>
              </a:prstGeom>
              <a:noFill/>
              <a:ln w="11113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</p:grpSp>
        <p:grpSp>
          <p:nvGrpSpPr>
            <p:cNvPr id="27429" name="Group 1829"/>
            <p:cNvGrpSpPr>
              <a:grpSpLocks noChangeAspect="1"/>
            </p:cNvGrpSpPr>
            <p:nvPr/>
          </p:nvGrpSpPr>
          <p:grpSpPr bwMode="auto">
            <a:xfrm>
              <a:off x="941" y="2523"/>
              <a:ext cx="114" cy="32"/>
              <a:chOff x="6966" y="18884"/>
              <a:chExt cx="307" cy="87"/>
            </a:xfrm>
          </p:grpSpPr>
          <p:grpSp>
            <p:nvGrpSpPr>
              <p:cNvPr id="27430" name="Group 1830"/>
              <p:cNvGrpSpPr>
                <a:grpSpLocks noChangeAspect="1"/>
              </p:cNvGrpSpPr>
              <p:nvPr/>
            </p:nvGrpSpPr>
            <p:grpSpPr bwMode="auto">
              <a:xfrm>
                <a:off x="6966" y="18884"/>
                <a:ext cx="307" cy="87"/>
                <a:chOff x="6966" y="18884"/>
                <a:chExt cx="307" cy="87"/>
              </a:xfrm>
            </p:grpSpPr>
            <p:sp>
              <p:nvSpPr>
                <p:cNvPr id="27431" name="Rectangle 1831"/>
                <p:cNvSpPr>
                  <a:spLocks noChangeAspect="1" noChangeArrowheads="1"/>
                </p:cNvSpPr>
                <p:nvPr/>
              </p:nvSpPr>
              <p:spPr bwMode="auto">
                <a:xfrm>
                  <a:off x="6966" y="18884"/>
                  <a:ext cx="305" cy="85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432" name="Rectangle 1832"/>
                <p:cNvSpPr>
                  <a:spLocks noChangeAspect="1" noChangeArrowheads="1"/>
                </p:cNvSpPr>
                <p:nvPr/>
              </p:nvSpPr>
              <p:spPr bwMode="auto">
                <a:xfrm>
                  <a:off x="6966" y="18884"/>
                  <a:ext cx="305" cy="85"/>
                </a:xfrm>
                <a:prstGeom prst="rect">
                  <a:avLst/>
                </a:prstGeom>
                <a:solidFill>
                  <a:srgbClr val="FFCC00"/>
                </a:solidFill>
                <a:ln w="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433" name="Rectangle 1833"/>
                <p:cNvSpPr>
                  <a:spLocks noChangeAspect="1" noChangeArrowheads="1"/>
                </p:cNvSpPr>
                <p:nvPr/>
              </p:nvSpPr>
              <p:spPr bwMode="auto">
                <a:xfrm>
                  <a:off x="6966" y="18884"/>
                  <a:ext cx="307" cy="87"/>
                </a:xfrm>
                <a:prstGeom prst="rect">
                  <a:avLst/>
                </a:prstGeom>
                <a:blipFill dpi="0" rotWithShape="0">
                  <a:blip r:embed="rId9"/>
                  <a:srcRect/>
                  <a:tile tx="0" ty="0" sx="100000" sy="100000" flip="none" algn="tl"/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434" name="Rectangle 1834"/>
                <p:cNvSpPr>
                  <a:spLocks noChangeAspect="1" noChangeArrowheads="1"/>
                </p:cNvSpPr>
                <p:nvPr/>
              </p:nvSpPr>
              <p:spPr bwMode="auto">
                <a:xfrm>
                  <a:off x="6966" y="18884"/>
                  <a:ext cx="305" cy="85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</p:grpSp>
          <p:sp>
            <p:nvSpPr>
              <p:cNvPr id="27435" name="Rectangle 1835"/>
              <p:cNvSpPr>
                <a:spLocks noChangeAspect="1" noChangeArrowheads="1"/>
              </p:cNvSpPr>
              <p:nvPr/>
            </p:nvSpPr>
            <p:spPr bwMode="auto">
              <a:xfrm>
                <a:off x="6966" y="18884"/>
                <a:ext cx="307" cy="87"/>
              </a:xfrm>
              <a:prstGeom prst="rect">
                <a:avLst/>
              </a:prstGeom>
              <a:noFill/>
              <a:ln w="11113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</p:grpSp>
        <p:grpSp>
          <p:nvGrpSpPr>
            <p:cNvPr id="27436" name="Group 1836"/>
            <p:cNvGrpSpPr>
              <a:grpSpLocks noChangeAspect="1"/>
            </p:cNvGrpSpPr>
            <p:nvPr/>
          </p:nvGrpSpPr>
          <p:grpSpPr bwMode="auto">
            <a:xfrm>
              <a:off x="856" y="2513"/>
              <a:ext cx="85" cy="52"/>
              <a:chOff x="6735" y="18858"/>
              <a:chExt cx="232" cy="139"/>
            </a:xfrm>
          </p:grpSpPr>
          <p:grpSp>
            <p:nvGrpSpPr>
              <p:cNvPr id="27437" name="Group 1837"/>
              <p:cNvGrpSpPr>
                <a:grpSpLocks noChangeAspect="1"/>
              </p:cNvGrpSpPr>
              <p:nvPr/>
            </p:nvGrpSpPr>
            <p:grpSpPr bwMode="auto">
              <a:xfrm>
                <a:off x="6735" y="18858"/>
                <a:ext cx="232" cy="139"/>
                <a:chOff x="6735" y="18858"/>
                <a:chExt cx="232" cy="139"/>
              </a:xfrm>
            </p:grpSpPr>
            <p:sp>
              <p:nvSpPr>
                <p:cNvPr id="27438" name="Rectangle 1838"/>
                <p:cNvSpPr>
                  <a:spLocks noChangeAspect="1" noChangeArrowheads="1"/>
                </p:cNvSpPr>
                <p:nvPr/>
              </p:nvSpPr>
              <p:spPr bwMode="auto">
                <a:xfrm>
                  <a:off x="6735" y="18858"/>
                  <a:ext cx="231" cy="137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439" name="Rectangle 1839"/>
                <p:cNvSpPr>
                  <a:spLocks noChangeAspect="1" noChangeArrowheads="1"/>
                </p:cNvSpPr>
                <p:nvPr/>
              </p:nvSpPr>
              <p:spPr bwMode="auto">
                <a:xfrm>
                  <a:off x="6735" y="18858"/>
                  <a:ext cx="231" cy="137"/>
                </a:xfrm>
                <a:prstGeom prst="rect">
                  <a:avLst/>
                </a:prstGeom>
                <a:solidFill>
                  <a:srgbClr val="FFCC00"/>
                </a:solidFill>
                <a:ln w="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440" name="Rectangle 1840"/>
                <p:cNvSpPr>
                  <a:spLocks noChangeAspect="1" noChangeArrowheads="1"/>
                </p:cNvSpPr>
                <p:nvPr/>
              </p:nvSpPr>
              <p:spPr bwMode="auto">
                <a:xfrm>
                  <a:off x="6735" y="18858"/>
                  <a:ext cx="232" cy="139"/>
                </a:xfrm>
                <a:prstGeom prst="rect">
                  <a:avLst/>
                </a:prstGeom>
                <a:blipFill dpi="0" rotWithShape="0">
                  <a:blip r:embed="rId9"/>
                  <a:srcRect/>
                  <a:tile tx="0" ty="0" sx="100000" sy="100000" flip="none" algn="tl"/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441" name="Rectangle 1841"/>
                <p:cNvSpPr>
                  <a:spLocks noChangeAspect="1" noChangeArrowheads="1"/>
                </p:cNvSpPr>
                <p:nvPr/>
              </p:nvSpPr>
              <p:spPr bwMode="auto">
                <a:xfrm>
                  <a:off x="6735" y="18858"/>
                  <a:ext cx="231" cy="137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</p:grpSp>
          <p:sp>
            <p:nvSpPr>
              <p:cNvPr id="27442" name="Rectangle 1842"/>
              <p:cNvSpPr>
                <a:spLocks noChangeAspect="1" noChangeArrowheads="1"/>
              </p:cNvSpPr>
              <p:nvPr/>
            </p:nvSpPr>
            <p:spPr bwMode="auto">
              <a:xfrm>
                <a:off x="6735" y="18858"/>
                <a:ext cx="232" cy="139"/>
              </a:xfrm>
              <a:prstGeom prst="rect">
                <a:avLst/>
              </a:prstGeom>
              <a:noFill/>
              <a:ln w="11113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</p:grpSp>
        <p:grpSp>
          <p:nvGrpSpPr>
            <p:cNvPr id="27443" name="Group 1843"/>
            <p:cNvGrpSpPr>
              <a:grpSpLocks noChangeAspect="1"/>
            </p:cNvGrpSpPr>
            <p:nvPr/>
          </p:nvGrpSpPr>
          <p:grpSpPr bwMode="auto">
            <a:xfrm>
              <a:off x="748" y="2507"/>
              <a:ext cx="108" cy="63"/>
              <a:chOff x="6444" y="18842"/>
              <a:chExt cx="292" cy="170"/>
            </a:xfrm>
          </p:grpSpPr>
          <p:grpSp>
            <p:nvGrpSpPr>
              <p:cNvPr id="27444" name="Group 1844"/>
              <p:cNvGrpSpPr>
                <a:grpSpLocks noChangeAspect="1"/>
              </p:cNvGrpSpPr>
              <p:nvPr/>
            </p:nvGrpSpPr>
            <p:grpSpPr bwMode="auto">
              <a:xfrm>
                <a:off x="6444" y="18842"/>
                <a:ext cx="292" cy="170"/>
                <a:chOff x="6444" y="18842"/>
                <a:chExt cx="292" cy="170"/>
              </a:xfrm>
            </p:grpSpPr>
            <p:sp>
              <p:nvSpPr>
                <p:cNvPr id="27445" name="Rectangle 1845"/>
                <p:cNvSpPr>
                  <a:spLocks noChangeAspect="1" noChangeArrowheads="1"/>
                </p:cNvSpPr>
                <p:nvPr/>
              </p:nvSpPr>
              <p:spPr bwMode="auto">
                <a:xfrm>
                  <a:off x="6444" y="18842"/>
                  <a:ext cx="291" cy="169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446" name="Rectangle 1846"/>
                <p:cNvSpPr>
                  <a:spLocks noChangeAspect="1" noChangeArrowheads="1"/>
                </p:cNvSpPr>
                <p:nvPr/>
              </p:nvSpPr>
              <p:spPr bwMode="auto">
                <a:xfrm>
                  <a:off x="6444" y="18842"/>
                  <a:ext cx="291" cy="169"/>
                </a:xfrm>
                <a:prstGeom prst="rect">
                  <a:avLst/>
                </a:prstGeom>
                <a:solidFill>
                  <a:srgbClr val="FFCC00"/>
                </a:solidFill>
                <a:ln w="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447" name="Rectangle 1847"/>
                <p:cNvSpPr>
                  <a:spLocks noChangeAspect="1" noChangeArrowheads="1"/>
                </p:cNvSpPr>
                <p:nvPr/>
              </p:nvSpPr>
              <p:spPr bwMode="auto">
                <a:xfrm>
                  <a:off x="6444" y="18842"/>
                  <a:ext cx="292" cy="170"/>
                </a:xfrm>
                <a:prstGeom prst="rect">
                  <a:avLst/>
                </a:prstGeom>
                <a:blipFill dpi="0" rotWithShape="0">
                  <a:blip r:embed="rId9"/>
                  <a:srcRect/>
                  <a:tile tx="0" ty="0" sx="100000" sy="100000" flip="none" algn="tl"/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448" name="Rectangle 1848"/>
                <p:cNvSpPr>
                  <a:spLocks noChangeAspect="1" noChangeArrowheads="1"/>
                </p:cNvSpPr>
                <p:nvPr/>
              </p:nvSpPr>
              <p:spPr bwMode="auto">
                <a:xfrm>
                  <a:off x="6444" y="18842"/>
                  <a:ext cx="291" cy="169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</p:grpSp>
          <p:sp>
            <p:nvSpPr>
              <p:cNvPr id="27449" name="Rectangle 1849"/>
              <p:cNvSpPr>
                <a:spLocks noChangeAspect="1" noChangeArrowheads="1"/>
              </p:cNvSpPr>
              <p:nvPr/>
            </p:nvSpPr>
            <p:spPr bwMode="auto">
              <a:xfrm>
                <a:off x="6444" y="18842"/>
                <a:ext cx="292" cy="170"/>
              </a:xfrm>
              <a:prstGeom prst="rect">
                <a:avLst/>
              </a:prstGeom>
              <a:noFill/>
              <a:ln w="11113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</p:grpSp>
        <p:grpSp>
          <p:nvGrpSpPr>
            <p:cNvPr id="27450" name="Group 1850"/>
            <p:cNvGrpSpPr>
              <a:grpSpLocks noChangeAspect="1"/>
            </p:cNvGrpSpPr>
            <p:nvPr/>
          </p:nvGrpSpPr>
          <p:grpSpPr bwMode="auto">
            <a:xfrm>
              <a:off x="941" y="2523"/>
              <a:ext cx="114" cy="32"/>
              <a:chOff x="6966" y="18884"/>
              <a:chExt cx="307" cy="87"/>
            </a:xfrm>
          </p:grpSpPr>
          <p:grpSp>
            <p:nvGrpSpPr>
              <p:cNvPr id="27451" name="Group 1851"/>
              <p:cNvGrpSpPr>
                <a:grpSpLocks noChangeAspect="1"/>
              </p:cNvGrpSpPr>
              <p:nvPr/>
            </p:nvGrpSpPr>
            <p:grpSpPr bwMode="auto">
              <a:xfrm>
                <a:off x="6966" y="18884"/>
                <a:ext cx="307" cy="87"/>
                <a:chOff x="6966" y="18884"/>
                <a:chExt cx="307" cy="87"/>
              </a:xfrm>
            </p:grpSpPr>
            <p:sp>
              <p:nvSpPr>
                <p:cNvPr id="27452" name="Rectangle 1852"/>
                <p:cNvSpPr>
                  <a:spLocks noChangeAspect="1" noChangeArrowheads="1"/>
                </p:cNvSpPr>
                <p:nvPr/>
              </p:nvSpPr>
              <p:spPr bwMode="auto">
                <a:xfrm>
                  <a:off x="6966" y="18884"/>
                  <a:ext cx="305" cy="85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453" name="Rectangle 1853"/>
                <p:cNvSpPr>
                  <a:spLocks noChangeAspect="1" noChangeArrowheads="1"/>
                </p:cNvSpPr>
                <p:nvPr/>
              </p:nvSpPr>
              <p:spPr bwMode="auto">
                <a:xfrm>
                  <a:off x="6966" y="18884"/>
                  <a:ext cx="305" cy="85"/>
                </a:xfrm>
                <a:prstGeom prst="rect">
                  <a:avLst/>
                </a:prstGeom>
                <a:solidFill>
                  <a:srgbClr val="FFCC00"/>
                </a:solidFill>
                <a:ln w="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454" name="Rectangle 1854"/>
                <p:cNvSpPr>
                  <a:spLocks noChangeAspect="1" noChangeArrowheads="1"/>
                </p:cNvSpPr>
                <p:nvPr/>
              </p:nvSpPr>
              <p:spPr bwMode="auto">
                <a:xfrm>
                  <a:off x="6966" y="18884"/>
                  <a:ext cx="307" cy="87"/>
                </a:xfrm>
                <a:prstGeom prst="rect">
                  <a:avLst/>
                </a:prstGeom>
                <a:blipFill dpi="0" rotWithShape="0">
                  <a:blip r:embed="rId9"/>
                  <a:srcRect/>
                  <a:tile tx="0" ty="0" sx="100000" sy="100000" flip="none" algn="tl"/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455" name="Rectangle 1855"/>
                <p:cNvSpPr>
                  <a:spLocks noChangeAspect="1" noChangeArrowheads="1"/>
                </p:cNvSpPr>
                <p:nvPr/>
              </p:nvSpPr>
              <p:spPr bwMode="auto">
                <a:xfrm>
                  <a:off x="6966" y="18884"/>
                  <a:ext cx="305" cy="85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</p:grpSp>
          <p:sp>
            <p:nvSpPr>
              <p:cNvPr id="27456" name="Rectangle 1856"/>
              <p:cNvSpPr>
                <a:spLocks noChangeAspect="1" noChangeArrowheads="1"/>
              </p:cNvSpPr>
              <p:nvPr/>
            </p:nvSpPr>
            <p:spPr bwMode="auto">
              <a:xfrm>
                <a:off x="6966" y="18884"/>
                <a:ext cx="307" cy="87"/>
              </a:xfrm>
              <a:prstGeom prst="rect">
                <a:avLst/>
              </a:prstGeom>
              <a:noFill/>
              <a:ln w="11113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</p:grpSp>
        <p:grpSp>
          <p:nvGrpSpPr>
            <p:cNvPr id="27457" name="Group 1857"/>
            <p:cNvGrpSpPr>
              <a:grpSpLocks noChangeAspect="1"/>
            </p:cNvGrpSpPr>
            <p:nvPr/>
          </p:nvGrpSpPr>
          <p:grpSpPr bwMode="auto">
            <a:xfrm>
              <a:off x="856" y="2513"/>
              <a:ext cx="85" cy="52"/>
              <a:chOff x="6735" y="18858"/>
              <a:chExt cx="232" cy="139"/>
            </a:xfrm>
          </p:grpSpPr>
          <p:grpSp>
            <p:nvGrpSpPr>
              <p:cNvPr id="27458" name="Group 1858"/>
              <p:cNvGrpSpPr>
                <a:grpSpLocks noChangeAspect="1"/>
              </p:cNvGrpSpPr>
              <p:nvPr/>
            </p:nvGrpSpPr>
            <p:grpSpPr bwMode="auto">
              <a:xfrm>
                <a:off x="6735" y="18858"/>
                <a:ext cx="232" cy="139"/>
                <a:chOff x="6735" y="18858"/>
                <a:chExt cx="232" cy="139"/>
              </a:xfrm>
            </p:grpSpPr>
            <p:sp>
              <p:nvSpPr>
                <p:cNvPr id="27459" name="Rectangle 1859"/>
                <p:cNvSpPr>
                  <a:spLocks noChangeAspect="1" noChangeArrowheads="1"/>
                </p:cNvSpPr>
                <p:nvPr/>
              </p:nvSpPr>
              <p:spPr bwMode="auto">
                <a:xfrm>
                  <a:off x="6735" y="18858"/>
                  <a:ext cx="231" cy="137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460" name="Rectangle 1860"/>
                <p:cNvSpPr>
                  <a:spLocks noChangeAspect="1" noChangeArrowheads="1"/>
                </p:cNvSpPr>
                <p:nvPr/>
              </p:nvSpPr>
              <p:spPr bwMode="auto">
                <a:xfrm>
                  <a:off x="6735" y="18858"/>
                  <a:ext cx="231" cy="137"/>
                </a:xfrm>
                <a:prstGeom prst="rect">
                  <a:avLst/>
                </a:prstGeom>
                <a:solidFill>
                  <a:srgbClr val="FFCC00"/>
                </a:solidFill>
                <a:ln w="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461" name="Rectangle 1861"/>
                <p:cNvSpPr>
                  <a:spLocks noChangeAspect="1" noChangeArrowheads="1"/>
                </p:cNvSpPr>
                <p:nvPr/>
              </p:nvSpPr>
              <p:spPr bwMode="auto">
                <a:xfrm>
                  <a:off x="6735" y="18858"/>
                  <a:ext cx="232" cy="139"/>
                </a:xfrm>
                <a:prstGeom prst="rect">
                  <a:avLst/>
                </a:prstGeom>
                <a:blipFill dpi="0" rotWithShape="0">
                  <a:blip r:embed="rId9"/>
                  <a:srcRect/>
                  <a:tile tx="0" ty="0" sx="100000" sy="100000" flip="none" algn="tl"/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462" name="Rectangle 1862"/>
                <p:cNvSpPr>
                  <a:spLocks noChangeAspect="1" noChangeArrowheads="1"/>
                </p:cNvSpPr>
                <p:nvPr/>
              </p:nvSpPr>
              <p:spPr bwMode="auto">
                <a:xfrm>
                  <a:off x="6735" y="18858"/>
                  <a:ext cx="231" cy="137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</p:grpSp>
          <p:sp>
            <p:nvSpPr>
              <p:cNvPr id="27463" name="Rectangle 1863"/>
              <p:cNvSpPr>
                <a:spLocks noChangeAspect="1" noChangeArrowheads="1"/>
              </p:cNvSpPr>
              <p:nvPr/>
            </p:nvSpPr>
            <p:spPr bwMode="auto">
              <a:xfrm>
                <a:off x="6735" y="18858"/>
                <a:ext cx="232" cy="139"/>
              </a:xfrm>
              <a:prstGeom prst="rect">
                <a:avLst/>
              </a:prstGeom>
              <a:noFill/>
              <a:ln w="11113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</p:grpSp>
        <p:grpSp>
          <p:nvGrpSpPr>
            <p:cNvPr id="27464" name="Group 1864"/>
            <p:cNvGrpSpPr>
              <a:grpSpLocks noChangeAspect="1"/>
            </p:cNvGrpSpPr>
            <p:nvPr/>
          </p:nvGrpSpPr>
          <p:grpSpPr bwMode="auto">
            <a:xfrm>
              <a:off x="748" y="2507"/>
              <a:ext cx="108" cy="63"/>
              <a:chOff x="6444" y="18842"/>
              <a:chExt cx="292" cy="170"/>
            </a:xfrm>
          </p:grpSpPr>
          <p:grpSp>
            <p:nvGrpSpPr>
              <p:cNvPr id="27465" name="Group 1865"/>
              <p:cNvGrpSpPr>
                <a:grpSpLocks noChangeAspect="1"/>
              </p:cNvGrpSpPr>
              <p:nvPr/>
            </p:nvGrpSpPr>
            <p:grpSpPr bwMode="auto">
              <a:xfrm>
                <a:off x="6444" y="18842"/>
                <a:ext cx="292" cy="170"/>
                <a:chOff x="6444" y="18842"/>
                <a:chExt cx="292" cy="170"/>
              </a:xfrm>
            </p:grpSpPr>
            <p:sp>
              <p:nvSpPr>
                <p:cNvPr id="27466" name="Rectangle 1866"/>
                <p:cNvSpPr>
                  <a:spLocks noChangeAspect="1" noChangeArrowheads="1"/>
                </p:cNvSpPr>
                <p:nvPr/>
              </p:nvSpPr>
              <p:spPr bwMode="auto">
                <a:xfrm>
                  <a:off x="6444" y="18842"/>
                  <a:ext cx="291" cy="169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467" name="Rectangle 1867"/>
                <p:cNvSpPr>
                  <a:spLocks noChangeAspect="1" noChangeArrowheads="1"/>
                </p:cNvSpPr>
                <p:nvPr/>
              </p:nvSpPr>
              <p:spPr bwMode="auto">
                <a:xfrm>
                  <a:off x="6444" y="18842"/>
                  <a:ext cx="291" cy="169"/>
                </a:xfrm>
                <a:prstGeom prst="rect">
                  <a:avLst/>
                </a:prstGeom>
                <a:solidFill>
                  <a:srgbClr val="FFCC00"/>
                </a:solidFill>
                <a:ln w="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468" name="Rectangle 1868"/>
                <p:cNvSpPr>
                  <a:spLocks noChangeAspect="1" noChangeArrowheads="1"/>
                </p:cNvSpPr>
                <p:nvPr/>
              </p:nvSpPr>
              <p:spPr bwMode="auto">
                <a:xfrm>
                  <a:off x="6444" y="18842"/>
                  <a:ext cx="292" cy="170"/>
                </a:xfrm>
                <a:prstGeom prst="rect">
                  <a:avLst/>
                </a:prstGeom>
                <a:blipFill dpi="0" rotWithShape="0">
                  <a:blip r:embed="rId9"/>
                  <a:srcRect/>
                  <a:tile tx="0" ty="0" sx="100000" sy="100000" flip="none" algn="tl"/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469" name="Rectangle 1869"/>
                <p:cNvSpPr>
                  <a:spLocks noChangeAspect="1" noChangeArrowheads="1"/>
                </p:cNvSpPr>
                <p:nvPr/>
              </p:nvSpPr>
              <p:spPr bwMode="auto">
                <a:xfrm>
                  <a:off x="6444" y="18842"/>
                  <a:ext cx="291" cy="169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</p:grpSp>
          <p:sp>
            <p:nvSpPr>
              <p:cNvPr id="27470" name="Rectangle 1870"/>
              <p:cNvSpPr>
                <a:spLocks noChangeAspect="1" noChangeArrowheads="1"/>
              </p:cNvSpPr>
              <p:nvPr/>
            </p:nvSpPr>
            <p:spPr bwMode="auto">
              <a:xfrm>
                <a:off x="6444" y="18842"/>
                <a:ext cx="292" cy="170"/>
              </a:xfrm>
              <a:prstGeom prst="rect">
                <a:avLst/>
              </a:prstGeom>
              <a:noFill/>
              <a:ln w="11113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</p:grpSp>
        <p:grpSp>
          <p:nvGrpSpPr>
            <p:cNvPr id="27471" name="Group 1871"/>
            <p:cNvGrpSpPr>
              <a:grpSpLocks noChangeAspect="1"/>
            </p:cNvGrpSpPr>
            <p:nvPr/>
          </p:nvGrpSpPr>
          <p:grpSpPr bwMode="auto">
            <a:xfrm>
              <a:off x="2204" y="2523"/>
              <a:ext cx="116" cy="32"/>
              <a:chOff x="10375" y="18884"/>
              <a:chExt cx="313" cy="87"/>
            </a:xfrm>
          </p:grpSpPr>
          <p:grpSp>
            <p:nvGrpSpPr>
              <p:cNvPr id="27472" name="Group 1872"/>
              <p:cNvGrpSpPr>
                <a:grpSpLocks noChangeAspect="1"/>
              </p:cNvGrpSpPr>
              <p:nvPr/>
            </p:nvGrpSpPr>
            <p:grpSpPr bwMode="auto">
              <a:xfrm>
                <a:off x="10375" y="18884"/>
                <a:ext cx="313" cy="87"/>
                <a:chOff x="10375" y="18884"/>
                <a:chExt cx="313" cy="87"/>
              </a:xfrm>
            </p:grpSpPr>
            <p:sp>
              <p:nvSpPr>
                <p:cNvPr id="27473" name="Rectangle 1873"/>
                <p:cNvSpPr>
                  <a:spLocks noChangeAspect="1" noChangeArrowheads="1"/>
                </p:cNvSpPr>
                <p:nvPr/>
              </p:nvSpPr>
              <p:spPr bwMode="auto">
                <a:xfrm>
                  <a:off x="10375" y="18884"/>
                  <a:ext cx="311" cy="85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474" name="Rectangle 1874"/>
                <p:cNvSpPr>
                  <a:spLocks noChangeAspect="1" noChangeArrowheads="1"/>
                </p:cNvSpPr>
                <p:nvPr/>
              </p:nvSpPr>
              <p:spPr bwMode="auto">
                <a:xfrm>
                  <a:off x="10375" y="18884"/>
                  <a:ext cx="311" cy="85"/>
                </a:xfrm>
                <a:prstGeom prst="rect">
                  <a:avLst/>
                </a:prstGeom>
                <a:solidFill>
                  <a:srgbClr val="FFCC00"/>
                </a:solidFill>
                <a:ln w="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475" name="Rectangle 1875"/>
                <p:cNvSpPr>
                  <a:spLocks noChangeAspect="1" noChangeArrowheads="1"/>
                </p:cNvSpPr>
                <p:nvPr/>
              </p:nvSpPr>
              <p:spPr bwMode="auto">
                <a:xfrm>
                  <a:off x="10375" y="18884"/>
                  <a:ext cx="313" cy="87"/>
                </a:xfrm>
                <a:prstGeom prst="rect">
                  <a:avLst/>
                </a:prstGeom>
                <a:blipFill dpi="0" rotWithShape="0">
                  <a:blip r:embed="rId9"/>
                  <a:srcRect/>
                  <a:tile tx="0" ty="0" sx="100000" sy="100000" flip="none" algn="tl"/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476" name="Rectangle 1876"/>
                <p:cNvSpPr>
                  <a:spLocks noChangeAspect="1" noChangeArrowheads="1"/>
                </p:cNvSpPr>
                <p:nvPr/>
              </p:nvSpPr>
              <p:spPr bwMode="auto">
                <a:xfrm>
                  <a:off x="10375" y="18884"/>
                  <a:ext cx="311" cy="85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</p:grpSp>
          <p:sp>
            <p:nvSpPr>
              <p:cNvPr id="27477" name="Rectangle 1877"/>
              <p:cNvSpPr>
                <a:spLocks noChangeAspect="1" noChangeArrowheads="1"/>
              </p:cNvSpPr>
              <p:nvPr/>
            </p:nvSpPr>
            <p:spPr bwMode="auto">
              <a:xfrm>
                <a:off x="10375" y="18884"/>
                <a:ext cx="313" cy="87"/>
              </a:xfrm>
              <a:prstGeom prst="rect">
                <a:avLst/>
              </a:prstGeom>
              <a:noFill/>
              <a:ln w="11113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</p:grpSp>
        <p:grpSp>
          <p:nvGrpSpPr>
            <p:cNvPr id="27478" name="Group 1878"/>
            <p:cNvGrpSpPr>
              <a:grpSpLocks noChangeAspect="1"/>
            </p:cNvGrpSpPr>
            <p:nvPr/>
          </p:nvGrpSpPr>
          <p:grpSpPr bwMode="auto">
            <a:xfrm>
              <a:off x="2319" y="2513"/>
              <a:ext cx="89" cy="52"/>
              <a:chOff x="10686" y="18858"/>
              <a:chExt cx="240" cy="139"/>
            </a:xfrm>
          </p:grpSpPr>
          <p:grpSp>
            <p:nvGrpSpPr>
              <p:cNvPr id="27479" name="Group 1879"/>
              <p:cNvGrpSpPr>
                <a:grpSpLocks noChangeAspect="1"/>
              </p:cNvGrpSpPr>
              <p:nvPr/>
            </p:nvGrpSpPr>
            <p:grpSpPr bwMode="auto">
              <a:xfrm>
                <a:off x="10686" y="18858"/>
                <a:ext cx="240" cy="139"/>
                <a:chOff x="10686" y="18858"/>
                <a:chExt cx="240" cy="139"/>
              </a:xfrm>
            </p:grpSpPr>
            <p:sp>
              <p:nvSpPr>
                <p:cNvPr id="27480" name="Rectangle 1880"/>
                <p:cNvSpPr>
                  <a:spLocks noChangeAspect="1" noChangeArrowheads="1"/>
                </p:cNvSpPr>
                <p:nvPr/>
              </p:nvSpPr>
              <p:spPr bwMode="auto">
                <a:xfrm>
                  <a:off x="10686" y="18858"/>
                  <a:ext cx="238" cy="137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481" name="Rectangle 1881"/>
                <p:cNvSpPr>
                  <a:spLocks noChangeAspect="1" noChangeArrowheads="1"/>
                </p:cNvSpPr>
                <p:nvPr/>
              </p:nvSpPr>
              <p:spPr bwMode="auto">
                <a:xfrm>
                  <a:off x="10686" y="18858"/>
                  <a:ext cx="238" cy="137"/>
                </a:xfrm>
                <a:prstGeom prst="rect">
                  <a:avLst/>
                </a:prstGeom>
                <a:solidFill>
                  <a:srgbClr val="FFCC00"/>
                </a:solidFill>
                <a:ln w="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482" name="Rectangle 1882"/>
                <p:cNvSpPr>
                  <a:spLocks noChangeAspect="1" noChangeArrowheads="1"/>
                </p:cNvSpPr>
                <p:nvPr/>
              </p:nvSpPr>
              <p:spPr bwMode="auto">
                <a:xfrm>
                  <a:off x="10686" y="18858"/>
                  <a:ext cx="240" cy="139"/>
                </a:xfrm>
                <a:prstGeom prst="rect">
                  <a:avLst/>
                </a:prstGeom>
                <a:blipFill dpi="0" rotWithShape="0">
                  <a:blip r:embed="rId9"/>
                  <a:srcRect/>
                  <a:tile tx="0" ty="0" sx="100000" sy="100000" flip="none" algn="tl"/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483" name="Rectangle 1883"/>
                <p:cNvSpPr>
                  <a:spLocks noChangeAspect="1" noChangeArrowheads="1"/>
                </p:cNvSpPr>
                <p:nvPr/>
              </p:nvSpPr>
              <p:spPr bwMode="auto">
                <a:xfrm>
                  <a:off x="10686" y="18858"/>
                  <a:ext cx="238" cy="137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</p:grpSp>
          <p:sp>
            <p:nvSpPr>
              <p:cNvPr id="27484" name="Rectangle 1884"/>
              <p:cNvSpPr>
                <a:spLocks noChangeAspect="1" noChangeArrowheads="1"/>
              </p:cNvSpPr>
              <p:nvPr/>
            </p:nvSpPr>
            <p:spPr bwMode="auto">
              <a:xfrm>
                <a:off x="10686" y="18858"/>
                <a:ext cx="240" cy="139"/>
              </a:xfrm>
              <a:prstGeom prst="rect">
                <a:avLst/>
              </a:prstGeom>
              <a:noFill/>
              <a:ln w="11113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</p:grpSp>
        <p:grpSp>
          <p:nvGrpSpPr>
            <p:cNvPr id="27485" name="Group 1885"/>
            <p:cNvGrpSpPr>
              <a:grpSpLocks noChangeAspect="1"/>
            </p:cNvGrpSpPr>
            <p:nvPr/>
          </p:nvGrpSpPr>
          <p:grpSpPr bwMode="auto">
            <a:xfrm>
              <a:off x="2408" y="2507"/>
              <a:ext cx="110" cy="63"/>
              <a:chOff x="10924" y="18842"/>
              <a:chExt cx="299" cy="170"/>
            </a:xfrm>
          </p:grpSpPr>
          <p:grpSp>
            <p:nvGrpSpPr>
              <p:cNvPr id="27486" name="Group 1886"/>
              <p:cNvGrpSpPr>
                <a:grpSpLocks noChangeAspect="1"/>
              </p:cNvGrpSpPr>
              <p:nvPr/>
            </p:nvGrpSpPr>
            <p:grpSpPr bwMode="auto">
              <a:xfrm>
                <a:off x="10924" y="18842"/>
                <a:ext cx="299" cy="170"/>
                <a:chOff x="10924" y="18842"/>
                <a:chExt cx="299" cy="170"/>
              </a:xfrm>
            </p:grpSpPr>
            <p:sp>
              <p:nvSpPr>
                <p:cNvPr id="27487" name="Rectangle 1887"/>
                <p:cNvSpPr>
                  <a:spLocks noChangeAspect="1" noChangeArrowheads="1"/>
                </p:cNvSpPr>
                <p:nvPr/>
              </p:nvSpPr>
              <p:spPr bwMode="auto">
                <a:xfrm>
                  <a:off x="10924" y="18842"/>
                  <a:ext cx="297" cy="169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488" name="Rectangle 1888"/>
                <p:cNvSpPr>
                  <a:spLocks noChangeAspect="1" noChangeArrowheads="1"/>
                </p:cNvSpPr>
                <p:nvPr/>
              </p:nvSpPr>
              <p:spPr bwMode="auto">
                <a:xfrm>
                  <a:off x="10924" y="18842"/>
                  <a:ext cx="297" cy="169"/>
                </a:xfrm>
                <a:prstGeom prst="rect">
                  <a:avLst/>
                </a:prstGeom>
                <a:solidFill>
                  <a:srgbClr val="FFCC00"/>
                </a:solidFill>
                <a:ln w="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489" name="Rectangle 1889"/>
                <p:cNvSpPr>
                  <a:spLocks noChangeAspect="1" noChangeArrowheads="1"/>
                </p:cNvSpPr>
                <p:nvPr/>
              </p:nvSpPr>
              <p:spPr bwMode="auto">
                <a:xfrm>
                  <a:off x="10924" y="18842"/>
                  <a:ext cx="299" cy="170"/>
                </a:xfrm>
                <a:prstGeom prst="rect">
                  <a:avLst/>
                </a:prstGeom>
                <a:blipFill dpi="0" rotWithShape="0">
                  <a:blip r:embed="rId9"/>
                  <a:srcRect/>
                  <a:tile tx="0" ty="0" sx="100000" sy="100000" flip="none" algn="tl"/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490" name="Rectangle 1890"/>
                <p:cNvSpPr>
                  <a:spLocks noChangeAspect="1" noChangeArrowheads="1"/>
                </p:cNvSpPr>
                <p:nvPr/>
              </p:nvSpPr>
              <p:spPr bwMode="auto">
                <a:xfrm>
                  <a:off x="10924" y="18842"/>
                  <a:ext cx="297" cy="169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</p:grpSp>
          <p:sp>
            <p:nvSpPr>
              <p:cNvPr id="27491" name="Rectangle 1891"/>
              <p:cNvSpPr>
                <a:spLocks noChangeAspect="1" noChangeArrowheads="1"/>
              </p:cNvSpPr>
              <p:nvPr/>
            </p:nvSpPr>
            <p:spPr bwMode="auto">
              <a:xfrm>
                <a:off x="10924" y="18842"/>
                <a:ext cx="299" cy="170"/>
              </a:xfrm>
              <a:prstGeom prst="rect">
                <a:avLst/>
              </a:prstGeom>
              <a:noFill/>
              <a:ln w="11113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</p:grpSp>
        <p:grpSp>
          <p:nvGrpSpPr>
            <p:cNvPr id="27492" name="Group 1892"/>
            <p:cNvGrpSpPr>
              <a:grpSpLocks noChangeAspect="1"/>
            </p:cNvGrpSpPr>
            <p:nvPr/>
          </p:nvGrpSpPr>
          <p:grpSpPr bwMode="auto">
            <a:xfrm>
              <a:off x="2204" y="2523"/>
              <a:ext cx="116" cy="32"/>
              <a:chOff x="10375" y="18884"/>
              <a:chExt cx="313" cy="87"/>
            </a:xfrm>
          </p:grpSpPr>
          <p:grpSp>
            <p:nvGrpSpPr>
              <p:cNvPr id="27493" name="Group 1893"/>
              <p:cNvGrpSpPr>
                <a:grpSpLocks noChangeAspect="1"/>
              </p:cNvGrpSpPr>
              <p:nvPr/>
            </p:nvGrpSpPr>
            <p:grpSpPr bwMode="auto">
              <a:xfrm>
                <a:off x="10375" y="18884"/>
                <a:ext cx="313" cy="87"/>
                <a:chOff x="10375" y="18884"/>
                <a:chExt cx="313" cy="87"/>
              </a:xfrm>
            </p:grpSpPr>
            <p:sp>
              <p:nvSpPr>
                <p:cNvPr id="27494" name="Rectangle 1894"/>
                <p:cNvSpPr>
                  <a:spLocks noChangeAspect="1" noChangeArrowheads="1"/>
                </p:cNvSpPr>
                <p:nvPr/>
              </p:nvSpPr>
              <p:spPr bwMode="auto">
                <a:xfrm>
                  <a:off x="10375" y="18884"/>
                  <a:ext cx="311" cy="85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495" name="Rectangle 1895"/>
                <p:cNvSpPr>
                  <a:spLocks noChangeAspect="1" noChangeArrowheads="1"/>
                </p:cNvSpPr>
                <p:nvPr/>
              </p:nvSpPr>
              <p:spPr bwMode="auto">
                <a:xfrm>
                  <a:off x="10375" y="18884"/>
                  <a:ext cx="311" cy="85"/>
                </a:xfrm>
                <a:prstGeom prst="rect">
                  <a:avLst/>
                </a:prstGeom>
                <a:solidFill>
                  <a:srgbClr val="FFCC00"/>
                </a:solidFill>
                <a:ln w="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496" name="Rectangle 1896"/>
                <p:cNvSpPr>
                  <a:spLocks noChangeAspect="1" noChangeArrowheads="1"/>
                </p:cNvSpPr>
                <p:nvPr/>
              </p:nvSpPr>
              <p:spPr bwMode="auto">
                <a:xfrm>
                  <a:off x="10375" y="18884"/>
                  <a:ext cx="313" cy="87"/>
                </a:xfrm>
                <a:prstGeom prst="rect">
                  <a:avLst/>
                </a:prstGeom>
                <a:blipFill dpi="0" rotWithShape="0">
                  <a:blip r:embed="rId9"/>
                  <a:srcRect/>
                  <a:tile tx="0" ty="0" sx="100000" sy="100000" flip="none" algn="tl"/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497" name="Rectangle 1897"/>
                <p:cNvSpPr>
                  <a:spLocks noChangeAspect="1" noChangeArrowheads="1"/>
                </p:cNvSpPr>
                <p:nvPr/>
              </p:nvSpPr>
              <p:spPr bwMode="auto">
                <a:xfrm>
                  <a:off x="10375" y="18884"/>
                  <a:ext cx="311" cy="85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</p:grpSp>
          <p:sp>
            <p:nvSpPr>
              <p:cNvPr id="27498" name="Rectangle 1898"/>
              <p:cNvSpPr>
                <a:spLocks noChangeAspect="1" noChangeArrowheads="1"/>
              </p:cNvSpPr>
              <p:nvPr/>
            </p:nvSpPr>
            <p:spPr bwMode="auto">
              <a:xfrm>
                <a:off x="10375" y="18884"/>
                <a:ext cx="313" cy="87"/>
              </a:xfrm>
              <a:prstGeom prst="rect">
                <a:avLst/>
              </a:prstGeom>
              <a:noFill/>
              <a:ln w="11113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</p:grpSp>
        <p:grpSp>
          <p:nvGrpSpPr>
            <p:cNvPr id="27499" name="Group 1899"/>
            <p:cNvGrpSpPr>
              <a:grpSpLocks noChangeAspect="1"/>
            </p:cNvGrpSpPr>
            <p:nvPr/>
          </p:nvGrpSpPr>
          <p:grpSpPr bwMode="auto">
            <a:xfrm>
              <a:off x="2319" y="2513"/>
              <a:ext cx="89" cy="52"/>
              <a:chOff x="10686" y="18858"/>
              <a:chExt cx="240" cy="139"/>
            </a:xfrm>
          </p:grpSpPr>
          <p:grpSp>
            <p:nvGrpSpPr>
              <p:cNvPr id="27500" name="Group 1900"/>
              <p:cNvGrpSpPr>
                <a:grpSpLocks noChangeAspect="1"/>
              </p:cNvGrpSpPr>
              <p:nvPr/>
            </p:nvGrpSpPr>
            <p:grpSpPr bwMode="auto">
              <a:xfrm>
                <a:off x="10686" y="18858"/>
                <a:ext cx="240" cy="139"/>
                <a:chOff x="10686" y="18858"/>
                <a:chExt cx="240" cy="139"/>
              </a:xfrm>
            </p:grpSpPr>
            <p:sp>
              <p:nvSpPr>
                <p:cNvPr id="27501" name="Rectangle 1901"/>
                <p:cNvSpPr>
                  <a:spLocks noChangeAspect="1" noChangeArrowheads="1"/>
                </p:cNvSpPr>
                <p:nvPr/>
              </p:nvSpPr>
              <p:spPr bwMode="auto">
                <a:xfrm>
                  <a:off x="10686" y="18858"/>
                  <a:ext cx="238" cy="137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502" name="Rectangle 1902"/>
                <p:cNvSpPr>
                  <a:spLocks noChangeAspect="1" noChangeArrowheads="1"/>
                </p:cNvSpPr>
                <p:nvPr/>
              </p:nvSpPr>
              <p:spPr bwMode="auto">
                <a:xfrm>
                  <a:off x="10686" y="18858"/>
                  <a:ext cx="238" cy="137"/>
                </a:xfrm>
                <a:prstGeom prst="rect">
                  <a:avLst/>
                </a:prstGeom>
                <a:solidFill>
                  <a:srgbClr val="FFCC00"/>
                </a:solidFill>
                <a:ln w="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503" name="Rectangle 1903"/>
                <p:cNvSpPr>
                  <a:spLocks noChangeAspect="1" noChangeArrowheads="1"/>
                </p:cNvSpPr>
                <p:nvPr/>
              </p:nvSpPr>
              <p:spPr bwMode="auto">
                <a:xfrm>
                  <a:off x="10686" y="18858"/>
                  <a:ext cx="240" cy="139"/>
                </a:xfrm>
                <a:prstGeom prst="rect">
                  <a:avLst/>
                </a:prstGeom>
                <a:blipFill dpi="0" rotWithShape="0">
                  <a:blip r:embed="rId9"/>
                  <a:srcRect/>
                  <a:tile tx="0" ty="0" sx="100000" sy="100000" flip="none" algn="tl"/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504" name="Rectangle 1904"/>
                <p:cNvSpPr>
                  <a:spLocks noChangeAspect="1" noChangeArrowheads="1"/>
                </p:cNvSpPr>
                <p:nvPr/>
              </p:nvSpPr>
              <p:spPr bwMode="auto">
                <a:xfrm>
                  <a:off x="10686" y="18858"/>
                  <a:ext cx="238" cy="137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</p:grpSp>
          <p:sp>
            <p:nvSpPr>
              <p:cNvPr id="27505" name="Rectangle 1905"/>
              <p:cNvSpPr>
                <a:spLocks noChangeAspect="1" noChangeArrowheads="1"/>
              </p:cNvSpPr>
              <p:nvPr/>
            </p:nvSpPr>
            <p:spPr bwMode="auto">
              <a:xfrm>
                <a:off x="10686" y="18858"/>
                <a:ext cx="240" cy="139"/>
              </a:xfrm>
              <a:prstGeom prst="rect">
                <a:avLst/>
              </a:prstGeom>
              <a:noFill/>
              <a:ln w="11113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</p:grpSp>
        <p:grpSp>
          <p:nvGrpSpPr>
            <p:cNvPr id="27506" name="Group 1906"/>
            <p:cNvGrpSpPr>
              <a:grpSpLocks noChangeAspect="1"/>
            </p:cNvGrpSpPr>
            <p:nvPr/>
          </p:nvGrpSpPr>
          <p:grpSpPr bwMode="auto">
            <a:xfrm>
              <a:off x="2408" y="2507"/>
              <a:ext cx="110" cy="63"/>
              <a:chOff x="10924" y="18842"/>
              <a:chExt cx="299" cy="170"/>
            </a:xfrm>
          </p:grpSpPr>
          <p:grpSp>
            <p:nvGrpSpPr>
              <p:cNvPr id="27507" name="Group 1907"/>
              <p:cNvGrpSpPr>
                <a:grpSpLocks noChangeAspect="1"/>
              </p:cNvGrpSpPr>
              <p:nvPr/>
            </p:nvGrpSpPr>
            <p:grpSpPr bwMode="auto">
              <a:xfrm>
                <a:off x="10924" y="18842"/>
                <a:ext cx="299" cy="170"/>
                <a:chOff x="10924" y="18842"/>
                <a:chExt cx="299" cy="170"/>
              </a:xfrm>
            </p:grpSpPr>
            <p:sp>
              <p:nvSpPr>
                <p:cNvPr id="27508" name="Rectangle 1908"/>
                <p:cNvSpPr>
                  <a:spLocks noChangeAspect="1" noChangeArrowheads="1"/>
                </p:cNvSpPr>
                <p:nvPr/>
              </p:nvSpPr>
              <p:spPr bwMode="auto">
                <a:xfrm>
                  <a:off x="10924" y="18842"/>
                  <a:ext cx="297" cy="169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509" name="Rectangle 1909"/>
                <p:cNvSpPr>
                  <a:spLocks noChangeAspect="1" noChangeArrowheads="1"/>
                </p:cNvSpPr>
                <p:nvPr/>
              </p:nvSpPr>
              <p:spPr bwMode="auto">
                <a:xfrm>
                  <a:off x="10924" y="18842"/>
                  <a:ext cx="297" cy="169"/>
                </a:xfrm>
                <a:prstGeom prst="rect">
                  <a:avLst/>
                </a:prstGeom>
                <a:solidFill>
                  <a:srgbClr val="FFCC00"/>
                </a:solidFill>
                <a:ln w="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510" name="Rectangle 1910"/>
                <p:cNvSpPr>
                  <a:spLocks noChangeAspect="1" noChangeArrowheads="1"/>
                </p:cNvSpPr>
                <p:nvPr/>
              </p:nvSpPr>
              <p:spPr bwMode="auto">
                <a:xfrm>
                  <a:off x="10924" y="18842"/>
                  <a:ext cx="299" cy="170"/>
                </a:xfrm>
                <a:prstGeom prst="rect">
                  <a:avLst/>
                </a:prstGeom>
                <a:blipFill dpi="0" rotWithShape="0">
                  <a:blip r:embed="rId9"/>
                  <a:srcRect/>
                  <a:tile tx="0" ty="0" sx="100000" sy="100000" flip="none" algn="tl"/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511" name="Rectangle 1911"/>
                <p:cNvSpPr>
                  <a:spLocks noChangeAspect="1" noChangeArrowheads="1"/>
                </p:cNvSpPr>
                <p:nvPr/>
              </p:nvSpPr>
              <p:spPr bwMode="auto">
                <a:xfrm>
                  <a:off x="10924" y="18842"/>
                  <a:ext cx="297" cy="169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</p:grpSp>
          <p:sp>
            <p:nvSpPr>
              <p:cNvPr id="27512" name="Rectangle 1912"/>
              <p:cNvSpPr>
                <a:spLocks noChangeAspect="1" noChangeArrowheads="1"/>
              </p:cNvSpPr>
              <p:nvPr/>
            </p:nvSpPr>
            <p:spPr bwMode="auto">
              <a:xfrm>
                <a:off x="10924" y="18842"/>
                <a:ext cx="299" cy="170"/>
              </a:xfrm>
              <a:prstGeom prst="rect">
                <a:avLst/>
              </a:prstGeom>
              <a:noFill/>
              <a:ln w="11113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</p:grpSp>
        <p:sp>
          <p:nvSpPr>
            <p:cNvPr id="27513" name="Oval 1913"/>
            <p:cNvSpPr>
              <a:spLocks noChangeAspect="1" noChangeArrowheads="1"/>
            </p:cNvSpPr>
            <p:nvPr/>
          </p:nvSpPr>
          <p:spPr bwMode="auto">
            <a:xfrm>
              <a:off x="1721" y="2603"/>
              <a:ext cx="62" cy="64"/>
            </a:xfrm>
            <a:prstGeom prst="ellipse">
              <a:avLst/>
            </a:prstGeom>
            <a:solidFill>
              <a:srgbClr val="FFCC00"/>
            </a:solidFill>
            <a:ln w="158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BE"/>
            </a:p>
          </p:txBody>
        </p:sp>
        <p:sp>
          <p:nvSpPr>
            <p:cNvPr id="27514" name="Freeform 1914"/>
            <p:cNvSpPr>
              <a:spLocks noChangeAspect="1"/>
            </p:cNvSpPr>
            <p:nvPr/>
          </p:nvSpPr>
          <p:spPr bwMode="auto">
            <a:xfrm>
              <a:off x="1446" y="2570"/>
              <a:ext cx="121" cy="121"/>
            </a:xfrm>
            <a:custGeom>
              <a:avLst/>
              <a:gdLst>
                <a:gd name="T0" fmla="*/ 187 w 326"/>
                <a:gd name="T1" fmla="*/ 12 h 327"/>
                <a:gd name="T2" fmla="*/ 173 w 326"/>
                <a:gd name="T3" fmla="*/ 4 h 327"/>
                <a:gd name="T4" fmla="*/ 158 w 326"/>
                <a:gd name="T5" fmla="*/ 0 h 327"/>
                <a:gd name="T6" fmla="*/ 142 w 326"/>
                <a:gd name="T7" fmla="*/ 4 h 327"/>
                <a:gd name="T8" fmla="*/ 128 w 326"/>
                <a:gd name="T9" fmla="*/ 12 h 327"/>
                <a:gd name="T10" fmla="*/ 12 w 326"/>
                <a:gd name="T11" fmla="*/ 132 h 327"/>
                <a:gd name="T12" fmla="*/ 3 w 326"/>
                <a:gd name="T13" fmla="*/ 146 h 327"/>
                <a:gd name="T14" fmla="*/ 0 w 326"/>
                <a:gd name="T15" fmla="*/ 162 h 327"/>
                <a:gd name="T16" fmla="*/ 3 w 326"/>
                <a:gd name="T17" fmla="*/ 177 h 327"/>
                <a:gd name="T18" fmla="*/ 12 w 326"/>
                <a:gd name="T19" fmla="*/ 191 h 327"/>
                <a:gd name="T20" fmla="*/ 139 w 326"/>
                <a:gd name="T21" fmla="*/ 314 h 327"/>
                <a:gd name="T22" fmla="*/ 153 w 326"/>
                <a:gd name="T23" fmla="*/ 323 h 327"/>
                <a:gd name="T24" fmla="*/ 168 w 326"/>
                <a:gd name="T25" fmla="*/ 327 h 327"/>
                <a:gd name="T26" fmla="*/ 184 w 326"/>
                <a:gd name="T27" fmla="*/ 323 h 327"/>
                <a:gd name="T28" fmla="*/ 198 w 326"/>
                <a:gd name="T29" fmla="*/ 314 h 327"/>
                <a:gd name="T30" fmla="*/ 314 w 326"/>
                <a:gd name="T31" fmla="*/ 195 h 327"/>
                <a:gd name="T32" fmla="*/ 323 w 326"/>
                <a:gd name="T33" fmla="*/ 181 h 327"/>
                <a:gd name="T34" fmla="*/ 326 w 326"/>
                <a:gd name="T35" fmla="*/ 165 h 327"/>
                <a:gd name="T36" fmla="*/ 323 w 326"/>
                <a:gd name="T37" fmla="*/ 150 h 327"/>
                <a:gd name="T38" fmla="*/ 314 w 326"/>
                <a:gd name="T39" fmla="*/ 136 h 327"/>
                <a:gd name="T40" fmla="*/ 187 w 326"/>
                <a:gd name="T41" fmla="*/ 12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6" h="327">
                  <a:moveTo>
                    <a:pt x="187" y="12"/>
                  </a:moveTo>
                  <a:lnTo>
                    <a:pt x="173" y="4"/>
                  </a:lnTo>
                  <a:lnTo>
                    <a:pt x="158" y="0"/>
                  </a:lnTo>
                  <a:lnTo>
                    <a:pt x="142" y="4"/>
                  </a:lnTo>
                  <a:lnTo>
                    <a:pt x="128" y="12"/>
                  </a:lnTo>
                  <a:lnTo>
                    <a:pt x="12" y="132"/>
                  </a:lnTo>
                  <a:lnTo>
                    <a:pt x="3" y="146"/>
                  </a:lnTo>
                  <a:lnTo>
                    <a:pt x="0" y="162"/>
                  </a:lnTo>
                  <a:lnTo>
                    <a:pt x="3" y="177"/>
                  </a:lnTo>
                  <a:lnTo>
                    <a:pt x="12" y="191"/>
                  </a:lnTo>
                  <a:lnTo>
                    <a:pt x="139" y="314"/>
                  </a:lnTo>
                  <a:lnTo>
                    <a:pt x="153" y="323"/>
                  </a:lnTo>
                  <a:lnTo>
                    <a:pt x="168" y="327"/>
                  </a:lnTo>
                  <a:lnTo>
                    <a:pt x="184" y="323"/>
                  </a:lnTo>
                  <a:lnTo>
                    <a:pt x="198" y="314"/>
                  </a:lnTo>
                  <a:lnTo>
                    <a:pt x="314" y="195"/>
                  </a:lnTo>
                  <a:lnTo>
                    <a:pt x="323" y="181"/>
                  </a:lnTo>
                  <a:lnTo>
                    <a:pt x="326" y="165"/>
                  </a:lnTo>
                  <a:lnTo>
                    <a:pt x="323" y="150"/>
                  </a:lnTo>
                  <a:lnTo>
                    <a:pt x="314" y="136"/>
                  </a:lnTo>
                  <a:lnTo>
                    <a:pt x="187" y="12"/>
                  </a:lnTo>
                  <a:close/>
                </a:path>
              </a:pathLst>
            </a:custGeom>
            <a:solidFill>
              <a:srgbClr val="FFCC00"/>
            </a:solidFill>
            <a:ln w="158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nl-BE"/>
            </a:p>
          </p:txBody>
        </p:sp>
        <p:sp>
          <p:nvSpPr>
            <p:cNvPr id="27515" name="Freeform 1915"/>
            <p:cNvSpPr>
              <a:spLocks noChangeAspect="1"/>
            </p:cNvSpPr>
            <p:nvPr/>
          </p:nvSpPr>
          <p:spPr bwMode="auto">
            <a:xfrm>
              <a:off x="379" y="2774"/>
              <a:ext cx="1282" cy="525"/>
            </a:xfrm>
            <a:custGeom>
              <a:avLst/>
              <a:gdLst>
                <a:gd name="T0" fmla="*/ 152 w 3460"/>
                <a:gd name="T1" fmla="*/ 1369 h 1419"/>
                <a:gd name="T2" fmla="*/ 305 w 3460"/>
                <a:gd name="T3" fmla="*/ 1369 h 1419"/>
                <a:gd name="T4" fmla="*/ 410 w 3460"/>
                <a:gd name="T5" fmla="*/ 1369 h 1419"/>
                <a:gd name="T6" fmla="*/ 496 w 3460"/>
                <a:gd name="T7" fmla="*/ 1369 h 1419"/>
                <a:gd name="T8" fmla="*/ 609 w 3460"/>
                <a:gd name="T9" fmla="*/ 1369 h 1419"/>
                <a:gd name="T10" fmla="*/ 702 w 3460"/>
                <a:gd name="T11" fmla="*/ 1369 h 1419"/>
                <a:gd name="T12" fmla="*/ 1059 w 3460"/>
                <a:gd name="T13" fmla="*/ 1363 h 1419"/>
                <a:gd name="T14" fmla="*/ 1258 w 3460"/>
                <a:gd name="T15" fmla="*/ 1334 h 1419"/>
                <a:gd name="T16" fmla="*/ 1363 w 3460"/>
                <a:gd name="T17" fmla="*/ 1285 h 1419"/>
                <a:gd name="T18" fmla="*/ 1401 w 3460"/>
                <a:gd name="T19" fmla="*/ 1228 h 1419"/>
                <a:gd name="T20" fmla="*/ 1408 w 3460"/>
                <a:gd name="T21" fmla="*/ 1126 h 1419"/>
                <a:gd name="T22" fmla="*/ 1408 w 3460"/>
                <a:gd name="T23" fmla="*/ 1028 h 1419"/>
                <a:gd name="T24" fmla="*/ 1410 w 3460"/>
                <a:gd name="T25" fmla="*/ 879 h 1419"/>
                <a:gd name="T26" fmla="*/ 1408 w 3460"/>
                <a:gd name="T27" fmla="*/ 617 h 1419"/>
                <a:gd name="T28" fmla="*/ 1408 w 3460"/>
                <a:gd name="T29" fmla="*/ 461 h 1419"/>
                <a:gd name="T30" fmla="*/ 1408 w 3460"/>
                <a:gd name="T31" fmla="*/ 350 h 1419"/>
                <a:gd name="T32" fmla="*/ 1427 w 3460"/>
                <a:gd name="T33" fmla="*/ 211 h 1419"/>
                <a:gd name="T34" fmla="*/ 1481 w 3460"/>
                <a:gd name="T35" fmla="*/ 121 h 1419"/>
                <a:gd name="T36" fmla="*/ 1545 w 3460"/>
                <a:gd name="T37" fmla="*/ 57 h 1419"/>
                <a:gd name="T38" fmla="*/ 1651 w 3460"/>
                <a:gd name="T39" fmla="*/ 13 h 1419"/>
                <a:gd name="T40" fmla="*/ 1742 w 3460"/>
                <a:gd name="T41" fmla="*/ 5 h 1419"/>
                <a:gd name="T42" fmla="*/ 1884 w 3460"/>
                <a:gd name="T43" fmla="*/ 0 h 1419"/>
                <a:gd name="T44" fmla="*/ 2162 w 3460"/>
                <a:gd name="T45" fmla="*/ 0 h 1419"/>
                <a:gd name="T46" fmla="*/ 2629 w 3460"/>
                <a:gd name="T47" fmla="*/ 0 h 1419"/>
                <a:gd name="T48" fmla="*/ 2833 w 3460"/>
                <a:gd name="T49" fmla="*/ 0 h 1419"/>
                <a:gd name="T50" fmla="*/ 3008 w 3460"/>
                <a:gd name="T51" fmla="*/ 0 h 1419"/>
                <a:gd name="T52" fmla="*/ 3159 w 3460"/>
                <a:gd name="T53" fmla="*/ 0 h 1419"/>
                <a:gd name="T54" fmla="*/ 3316 w 3460"/>
                <a:gd name="T55" fmla="*/ 0 h 1419"/>
                <a:gd name="T56" fmla="*/ 3460 w 3460"/>
                <a:gd name="T57" fmla="*/ 12 h 1419"/>
                <a:gd name="T58" fmla="*/ 3460 w 3460"/>
                <a:gd name="T59" fmla="*/ 29 h 1419"/>
                <a:gd name="T60" fmla="*/ 3460 w 3460"/>
                <a:gd name="T61" fmla="*/ 17 h 1419"/>
                <a:gd name="T62" fmla="*/ 3460 w 3460"/>
                <a:gd name="T63" fmla="*/ 34 h 1419"/>
                <a:gd name="T64" fmla="*/ 3318 w 3460"/>
                <a:gd name="T65" fmla="*/ 48 h 1419"/>
                <a:gd name="T66" fmla="*/ 3163 w 3460"/>
                <a:gd name="T67" fmla="*/ 48 h 1419"/>
                <a:gd name="T68" fmla="*/ 3019 w 3460"/>
                <a:gd name="T69" fmla="*/ 48 h 1419"/>
                <a:gd name="T70" fmla="*/ 2848 w 3460"/>
                <a:gd name="T71" fmla="*/ 48 h 1419"/>
                <a:gd name="T72" fmla="*/ 2689 w 3460"/>
                <a:gd name="T73" fmla="*/ 48 h 1419"/>
                <a:gd name="T74" fmla="*/ 2360 w 3460"/>
                <a:gd name="T75" fmla="*/ 48 h 1419"/>
                <a:gd name="T76" fmla="*/ 2039 w 3460"/>
                <a:gd name="T77" fmla="*/ 50 h 1419"/>
                <a:gd name="T78" fmla="*/ 1858 w 3460"/>
                <a:gd name="T79" fmla="*/ 50 h 1419"/>
                <a:gd name="T80" fmla="*/ 1731 w 3460"/>
                <a:gd name="T81" fmla="*/ 48 h 1419"/>
                <a:gd name="T82" fmla="*/ 1655 w 3460"/>
                <a:gd name="T83" fmla="*/ 57 h 1419"/>
                <a:gd name="T84" fmla="*/ 1557 w 3460"/>
                <a:gd name="T85" fmla="*/ 119 h 1419"/>
                <a:gd name="T86" fmla="*/ 1484 w 3460"/>
                <a:gd name="T87" fmla="*/ 230 h 1419"/>
                <a:gd name="T88" fmla="*/ 1467 w 3460"/>
                <a:gd name="T89" fmla="*/ 322 h 1419"/>
                <a:gd name="T90" fmla="*/ 1464 w 3460"/>
                <a:gd name="T91" fmla="*/ 418 h 1419"/>
                <a:gd name="T92" fmla="*/ 1462 w 3460"/>
                <a:gd name="T93" fmla="*/ 544 h 1419"/>
                <a:gd name="T94" fmla="*/ 1462 w 3460"/>
                <a:gd name="T95" fmla="*/ 784 h 1419"/>
                <a:gd name="T96" fmla="*/ 1464 w 3460"/>
                <a:gd name="T97" fmla="*/ 1061 h 1419"/>
                <a:gd name="T98" fmla="*/ 1464 w 3460"/>
                <a:gd name="T99" fmla="*/ 1166 h 1419"/>
                <a:gd name="T100" fmla="*/ 1455 w 3460"/>
                <a:gd name="T101" fmla="*/ 1240 h 1419"/>
                <a:gd name="T102" fmla="*/ 1403 w 3460"/>
                <a:gd name="T103" fmla="*/ 1325 h 1419"/>
                <a:gd name="T104" fmla="*/ 1321 w 3460"/>
                <a:gd name="T105" fmla="*/ 1376 h 1419"/>
                <a:gd name="T106" fmla="*/ 1146 w 3460"/>
                <a:gd name="T107" fmla="*/ 1410 h 1419"/>
                <a:gd name="T108" fmla="*/ 828 w 3460"/>
                <a:gd name="T109" fmla="*/ 1419 h 1419"/>
                <a:gd name="T110" fmla="*/ 602 w 3460"/>
                <a:gd name="T111" fmla="*/ 1419 h 1419"/>
                <a:gd name="T112" fmla="*/ 244 w 3460"/>
                <a:gd name="T113" fmla="*/ 1419 h 1419"/>
                <a:gd name="T114" fmla="*/ 0 w 3460"/>
                <a:gd name="T115" fmla="*/ 1417 h 1419"/>
                <a:gd name="T116" fmla="*/ 0 w 3460"/>
                <a:gd name="T117" fmla="*/ 1393 h 1419"/>
                <a:gd name="T118" fmla="*/ 0 w 3460"/>
                <a:gd name="T119" fmla="*/ 1389 h 1419"/>
                <a:gd name="T120" fmla="*/ 0 w 3460"/>
                <a:gd name="T121" fmla="*/ 1369 h 1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60" h="1419">
                  <a:moveTo>
                    <a:pt x="0" y="1369"/>
                  </a:moveTo>
                  <a:lnTo>
                    <a:pt x="54" y="1369"/>
                  </a:lnTo>
                  <a:lnTo>
                    <a:pt x="106" y="1369"/>
                  </a:lnTo>
                  <a:lnTo>
                    <a:pt x="152" y="1369"/>
                  </a:lnTo>
                  <a:lnTo>
                    <a:pt x="195" y="1369"/>
                  </a:lnTo>
                  <a:lnTo>
                    <a:pt x="235" y="1369"/>
                  </a:lnTo>
                  <a:lnTo>
                    <a:pt x="271" y="1369"/>
                  </a:lnTo>
                  <a:lnTo>
                    <a:pt x="305" y="1369"/>
                  </a:lnTo>
                  <a:lnTo>
                    <a:pt x="334" y="1369"/>
                  </a:lnTo>
                  <a:lnTo>
                    <a:pt x="362" y="1369"/>
                  </a:lnTo>
                  <a:lnTo>
                    <a:pt x="388" y="1369"/>
                  </a:lnTo>
                  <a:lnTo>
                    <a:pt x="410" y="1369"/>
                  </a:lnTo>
                  <a:lnTo>
                    <a:pt x="431" y="1369"/>
                  </a:lnTo>
                  <a:lnTo>
                    <a:pt x="449" y="1369"/>
                  </a:lnTo>
                  <a:lnTo>
                    <a:pt x="466" y="1369"/>
                  </a:lnTo>
                  <a:lnTo>
                    <a:pt x="496" y="1369"/>
                  </a:lnTo>
                  <a:lnTo>
                    <a:pt x="522" y="1369"/>
                  </a:lnTo>
                  <a:lnTo>
                    <a:pt x="544" y="1369"/>
                  </a:lnTo>
                  <a:lnTo>
                    <a:pt x="586" y="1369"/>
                  </a:lnTo>
                  <a:lnTo>
                    <a:pt x="609" y="1369"/>
                  </a:lnTo>
                  <a:lnTo>
                    <a:pt x="635" y="1369"/>
                  </a:lnTo>
                  <a:lnTo>
                    <a:pt x="666" y="1369"/>
                  </a:lnTo>
                  <a:lnTo>
                    <a:pt x="683" y="1369"/>
                  </a:lnTo>
                  <a:lnTo>
                    <a:pt x="702" y="1369"/>
                  </a:lnTo>
                  <a:lnTo>
                    <a:pt x="789" y="1369"/>
                  </a:lnTo>
                  <a:lnTo>
                    <a:pt x="878" y="1369"/>
                  </a:lnTo>
                  <a:lnTo>
                    <a:pt x="970" y="1367"/>
                  </a:lnTo>
                  <a:lnTo>
                    <a:pt x="1059" y="1363"/>
                  </a:lnTo>
                  <a:lnTo>
                    <a:pt x="1144" y="1355"/>
                  </a:lnTo>
                  <a:lnTo>
                    <a:pt x="1184" y="1349"/>
                  </a:lnTo>
                  <a:lnTo>
                    <a:pt x="1222" y="1343"/>
                  </a:lnTo>
                  <a:lnTo>
                    <a:pt x="1258" y="1334"/>
                  </a:lnTo>
                  <a:lnTo>
                    <a:pt x="1291" y="1325"/>
                  </a:lnTo>
                  <a:lnTo>
                    <a:pt x="1323" y="1313"/>
                  </a:lnTo>
                  <a:lnTo>
                    <a:pt x="1351" y="1299"/>
                  </a:lnTo>
                  <a:lnTo>
                    <a:pt x="1363" y="1285"/>
                  </a:lnTo>
                  <a:lnTo>
                    <a:pt x="1375" y="1273"/>
                  </a:lnTo>
                  <a:lnTo>
                    <a:pt x="1384" y="1261"/>
                  </a:lnTo>
                  <a:lnTo>
                    <a:pt x="1391" y="1251"/>
                  </a:lnTo>
                  <a:lnTo>
                    <a:pt x="1401" y="1228"/>
                  </a:lnTo>
                  <a:lnTo>
                    <a:pt x="1406" y="1204"/>
                  </a:lnTo>
                  <a:lnTo>
                    <a:pt x="1408" y="1176"/>
                  </a:lnTo>
                  <a:lnTo>
                    <a:pt x="1410" y="1145"/>
                  </a:lnTo>
                  <a:lnTo>
                    <a:pt x="1408" y="1126"/>
                  </a:lnTo>
                  <a:lnTo>
                    <a:pt x="1408" y="1105"/>
                  </a:lnTo>
                  <a:lnTo>
                    <a:pt x="1408" y="1082"/>
                  </a:lnTo>
                  <a:lnTo>
                    <a:pt x="1408" y="1058"/>
                  </a:lnTo>
                  <a:lnTo>
                    <a:pt x="1408" y="1028"/>
                  </a:lnTo>
                  <a:lnTo>
                    <a:pt x="1410" y="996"/>
                  </a:lnTo>
                  <a:lnTo>
                    <a:pt x="1410" y="959"/>
                  </a:lnTo>
                  <a:lnTo>
                    <a:pt x="1410" y="921"/>
                  </a:lnTo>
                  <a:lnTo>
                    <a:pt x="1410" y="879"/>
                  </a:lnTo>
                  <a:lnTo>
                    <a:pt x="1410" y="836"/>
                  </a:lnTo>
                  <a:lnTo>
                    <a:pt x="1410" y="749"/>
                  </a:lnTo>
                  <a:lnTo>
                    <a:pt x="1410" y="661"/>
                  </a:lnTo>
                  <a:lnTo>
                    <a:pt x="1408" y="617"/>
                  </a:lnTo>
                  <a:lnTo>
                    <a:pt x="1408" y="574"/>
                  </a:lnTo>
                  <a:lnTo>
                    <a:pt x="1408" y="534"/>
                  </a:lnTo>
                  <a:lnTo>
                    <a:pt x="1408" y="498"/>
                  </a:lnTo>
                  <a:lnTo>
                    <a:pt x="1408" y="461"/>
                  </a:lnTo>
                  <a:lnTo>
                    <a:pt x="1408" y="430"/>
                  </a:lnTo>
                  <a:lnTo>
                    <a:pt x="1408" y="400"/>
                  </a:lnTo>
                  <a:lnTo>
                    <a:pt x="1408" y="374"/>
                  </a:lnTo>
                  <a:lnTo>
                    <a:pt x="1408" y="350"/>
                  </a:lnTo>
                  <a:lnTo>
                    <a:pt x="1408" y="328"/>
                  </a:lnTo>
                  <a:lnTo>
                    <a:pt x="1411" y="286"/>
                  </a:lnTo>
                  <a:lnTo>
                    <a:pt x="1417" y="248"/>
                  </a:lnTo>
                  <a:lnTo>
                    <a:pt x="1427" y="211"/>
                  </a:lnTo>
                  <a:lnTo>
                    <a:pt x="1443" y="177"/>
                  </a:lnTo>
                  <a:lnTo>
                    <a:pt x="1453" y="159"/>
                  </a:lnTo>
                  <a:lnTo>
                    <a:pt x="1465" y="140"/>
                  </a:lnTo>
                  <a:lnTo>
                    <a:pt x="1481" y="121"/>
                  </a:lnTo>
                  <a:lnTo>
                    <a:pt x="1497" y="100"/>
                  </a:lnTo>
                  <a:lnTo>
                    <a:pt x="1514" y="85"/>
                  </a:lnTo>
                  <a:lnTo>
                    <a:pt x="1530" y="69"/>
                  </a:lnTo>
                  <a:lnTo>
                    <a:pt x="1545" y="57"/>
                  </a:lnTo>
                  <a:lnTo>
                    <a:pt x="1559" y="46"/>
                  </a:lnTo>
                  <a:lnTo>
                    <a:pt x="1587" y="31"/>
                  </a:lnTo>
                  <a:lnTo>
                    <a:pt x="1616" y="20"/>
                  </a:lnTo>
                  <a:lnTo>
                    <a:pt x="1651" y="13"/>
                  </a:lnTo>
                  <a:lnTo>
                    <a:pt x="1670" y="12"/>
                  </a:lnTo>
                  <a:lnTo>
                    <a:pt x="1691" y="8"/>
                  </a:lnTo>
                  <a:lnTo>
                    <a:pt x="1715" y="7"/>
                  </a:lnTo>
                  <a:lnTo>
                    <a:pt x="1742" y="5"/>
                  </a:lnTo>
                  <a:lnTo>
                    <a:pt x="1771" y="3"/>
                  </a:lnTo>
                  <a:lnTo>
                    <a:pt x="1804" y="0"/>
                  </a:lnTo>
                  <a:lnTo>
                    <a:pt x="1842" y="0"/>
                  </a:lnTo>
                  <a:lnTo>
                    <a:pt x="1884" y="0"/>
                  </a:lnTo>
                  <a:lnTo>
                    <a:pt x="1926" y="0"/>
                  </a:lnTo>
                  <a:lnTo>
                    <a:pt x="1971" y="0"/>
                  </a:lnTo>
                  <a:lnTo>
                    <a:pt x="2065" y="0"/>
                  </a:lnTo>
                  <a:lnTo>
                    <a:pt x="2162" y="0"/>
                  </a:lnTo>
                  <a:lnTo>
                    <a:pt x="2265" y="0"/>
                  </a:lnTo>
                  <a:lnTo>
                    <a:pt x="2369" y="0"/>
                  </a:lnTo>
                  <a:lnTo>
                    <a:pt x="2581" y="0"/>
                  </a:lnTo>
                  <a:lnTo>
                    <a:pt x="2629" y="0"/>
                  </a:lnTo>
                  <a:lnTo>
                    <a:pt x="2675" y="0"/>
                  </a:lnTo>
                  <a:lnTo>
                    <a:pt x="2716" y="0"/>
                  </a:lnTo>
                  <a:lnTo>
                    <a:pt x="2756" y="0"/>
                  </a:lnTo>
                  <a:lnTo>
                    <a:pt x="2833" y="0"/>
                  </a:lnTo>
                  <a:lnTo>
                    <a:pt x="2873" y="0"/>
                  </a:lnTo>
                  <a:lnTo>
                    <a:pt x="2914" y="0"/>
                  </a:lnTo>
                  <a:lnTo>
                    <a:pt x="2960" y="0"/>
                  </a:lnTo>
                  <a:lnTo>
                    <a:pt x="3008" y="0"/>
                  </a:lnTo>
                  <a:lnTo>
                    <a:pt x="3064" y="0"/>
                  </a:lnTo>
                  <a:lnTo>
                    <a:pt x="3093" y="0"/>
                  </a:lnTo>
                  <a:lnTo>
                    <a:pt x="3125" y="0"/>
                  </a:lnTo>
                  <a:lnTo>
                    <a:pt x="3159" y="0"/>
                  </a:lnTo>
                  <a:lnTo>
                    <a:pt x="3194" y="0"/>
                  </a:lnTo>
                  <a:lnTo>
                    <a:pt x="3232" y="0"/>
                  </a:lnTo>
                  <a:lnTo>
                    <a:pt x="3272" y="0"/>
                  </a:lnTo>
                  <a:lnTo>
                    <a:pt x="3316" y="0"/>
                  </a:lnTo>
                  <a:lnTo>
                    <a:pt x="3361" y="0"/>
                  </a:lnTo>
                  <a:lnTo>
                    <a:pt x="3410" y="0"/>
                  </a:lnTo>
                  <a:lnTo>
                    <a:pt x="3460" y="0"/>
                  </a:lnTo>
                  <a:lnTo>
                    <a:pt x="3460" y="12"/>
                  </a:lnTo>
                  <a:lnTo>
                    <a:pt x="3460" y="22"/>
                  </a:lnTo>
                  <a:lnTo>
                    <a:pt x="3460" y="27"/>
                  </a:lnTo>
                  <a:lnTo>
                    <a:pt x="3460" y="29"/>
                  </a:lnTo>
                  <a:lnTo>
                    <a:pt x="3460" y="29"/>
                  </a:lnTo>
                  <a:lnTo>
                    <a:pt x="3460" y="29"/>
                  </a:lnTo>
                  <a:lnTo>
                    <a:pt x="3460" y="24"/>
                  </a:lnTo>
                  <a:lnTo>
                    <a:pt x="3460" y="19"/>
                  </a:lnTo>
                  <a:lnTo>
                    <a:pt x="3460" y="17"/>
                  </a:lnTo>
                  <a:lnTo>
                    <a:pt x="3460" y="17"/>
                  </a:lnTo>
                  <a:lnTo>
                    <a:pt x="3460" y="20"/>
                  </a:lnTo>
                  <a:lnTo>
                    <a:pt x="3460" y="26"/>
                  </a:lnTo>
                  <a:lnTo>
                    <a:pt x="3460" y="34"/>
                  </a:lnTo>
                  <a:lnTo>
                    <a:pt x="3460" y="48"/>
                  </a:lnTo>
                  <a:lnTo>
                    <a:pt x="3410" y="48"/>
                  </a:lnTo>
                  <a:lnTo>
                    <a:pt x="3361" y="48"/>
                  </a:lnTo>
                  <a:lnTo>
                    <a:pt x="3318" y="48"/>
                  </a:lnTo>
                  <a:lnTo>
                    <a:pt x="3274" y="48"/>
                  </a:lnTo>
                  <a:lnTo>
                    <a:pt x="3236" y="48"/>
                  </a:lnTo>
                  <a:lnTo>
                    <a:pt x="3198" y="48"/>
                  </a:lnTo>
                  <a:lnTo>
                    <a:pt x="3163" y="48"/>
                  </a:lnTo>
                  <a:lnTo>
                    <a:pt x="3132" y="48"/>
                  </a:lnTo>
                  <a:lnTo>
                    <a:pt x="3100" y="48"/>
                  </a:lnTo>
                  <a:lnTo>
                    <a:pt x="3071" y="48"/>
                  </a:lnTo>
                  <a:lnTo>
                    <a:pt x="3019" y="48"/>
                  </a:lnTo>
                  <a:lnTo>
                    <a:pt x="2970" y="48"/>
                  </a:lnTo>
                  <a:lnTo>
                    <a:pt x="2928" y="48"/>
                  </a:lnTo>
                  <a:lnTo>
                    <a:pt x="2887" y="48"/>
                  </a:lnTo>
                  <a:lnTo>
                    <a:pt x="2848" y="48"/>
                  </a:lnTo>
                  <a:lnTo>
                    <a:pt x="2810" y="48"/>
                  </a:lnTo>
                  <a:lnTo>
                    <a:pt x="2772" y="48"/>
                  </a:lnTo>
                  <a:lnTo>
                    <a:pt x="2732" y="48"/>
                  </a:lnTo>
                  <a:lnTo>
                    <a:pt x="2689" y="48"/>
                  </a:lnTo>
                  <a:lnTo>
                    <a:pt x="2642" y="48"/>
                  </a:lnTo>
                  <a:lnTo>
                    <a:pt x="2588" y="48"/>
                  </a:lnTo>
                  <a:lnTo>
                    <a:pt x="2475" y="48"/>
                  </a:lnTo>
                  <a:lnTo>
                    <a:pt x="2360" y="48"/>
                  </a:lnTo>
                  <a:lnTo>
                    <a:pt x="2249" y="50"/>
                  </a:lnTo>
                  <a:lnTo>
                    <a:pt x="2141" y="50"/>
                  </a:lnTo>
                  <a:lnTo>
                    <a:pt x="2089" y="50"/>
                  </a:lnTo>
                  <a:lnTo>
                    <a:pt x="2039" y="50"/>
                  </a:lnTo>
                  <a:lnTo>
                    <a:pt x="1990" y="50"/>
                  </a:lnTo>
                  <a:lnTo>
                    <a:pt x="1943" y="50"/>
                  </a:lnTo>
                  <a:lnTo>
                    <a:pt x="1900" y="50"/>
                  </a:lnTo>
                  <a:lnTo>
                    <a:pt x="1858" y="50"/>
                  </a:lnTo>
                  <a:lnTo>
                    <a:pt x="1818" y="50"/>
                  </a:lnTo>
                  <a:lnTo>
                    <a:pt x="1783" y="48"/>
                  </a:lnTo>
                  <a:lnTo>
                    <a:pt x="1755" y="48"/>
                  </a:lnTo>
                  <a:lnTo>
                    <a:pt x="1731" y="48"/>
                  </a:lnTo>
                  <a:lnTo>
                    <a:pt x="1710" y="50"/>
                  </a:lnTo>
                  <a:lnTo>
                    <a:pt x="1689" y="52"/>
                  </a:lnTo>
                  <a:lnTo>
                    <a:pt x="1670" y="53"/>
                  </a:lnTo>
                  <a:lnTo>
                    <a:pt x="1655" y="57"/>
                  </a:lnTo>
                  <a:lnTo>
                    <a:pt x="1625" y="67"/>
                  </a:lnTo>
                  <a:lnTo>
                    <a:pt x="1601" y="79"/>
                  </a:lnTo>
                  <a:lnTo>
                    <a:pt x="1578" y="97"/>
                  </a:lnTo>
                  <a:lnTo>
                    <a:pt x="1557" y="119"/>
                  </a:lnTo>
                  <a:lnTo>
                    <a:pt x="1535" y="145"/>
                  </a:lnTo>
                  <a:lnTo>
                    <a:pt x="1514" y="177"/>
                  </a:lnTo>
                  <a:lnTo>
                    <a:pt x="1497" y="204"/>
                  </a:lnTo>
                  <a:lnTo>
                    <a:pt x="1484" y="230"/>
                  </a:lnTo>
                  <a:lnTo>
                    <a:pt x="1476" y="256"/>
                  </a:lnTo>
                  <a:lnTo>
                    <a:pt x="1470" y="288"/>
                  </a:lnTo>
                  <a:lnTo>
                    <a:pt x="1469" y="303"/>
                  </a:lnTo>
                  <a:lnTo>
                    <a:pt x="1467" y="322"/>
                  </a:lnTo>
                  <a:lnTo>
                    <a:pt x="1465" y="343"/>
                  </a:lnTo>
                  <a:lnTo>
                    <a:pt x="1465" y="366"/>
                  </a:lnTo>
                  <a:lnTo>
                    <a:pt x="1464" y="390"/>
                  </a:lnTo>
                  <a:lnTo>
                    <a:pt x="1464" y="418"/>
                  </a:lnTo>
                  <a:lnTo>
                    <a:pt x="1464" y="446"/>
                  </a:lnTo>
                  <a:lnTo>
                    <a:pt x="1462" y="477"/>
                  </a:lnTo>
                  <a:lnTo>
                    <a:pt x="1462" y="510"/>
                  </a:lnTo>
                  <a:lnTo>
                    <a:pt x="1462" y="544"/>
                  </a:lnTo>
                  <a:lnTo>
                    <a:pt x="1462" y="581"/>
                  </a:lnTo>
                  <a:lnTo>
                    <a:pt x="1462" y="621"/>
                  </a:lnTo>
                  <a:lnTo>
                    <a:pt x="1462" y="701"/>
                  </a:lnTo>
                  <a:lnTo>
                    <a:pt x="1462" y="784"/>
                  </a:lnTo>
                  <a:lnTo>
                    <a:pt x="1464" y="867"/>
                  </a:lnTo>
                  <a:lnTo>
                    <a:pt x="1464" y="949"/>
                  </a:lnTo>
                  <a:lnTo>
                    <a:pt x="1464" y="1027"/>
                  </a:lnTo>
                  <a:lnTo>
                    <a:pt x="1464" y="1061"/>
                  </a:lnTo>
                  <a:lnTo>
                    <a:pt x="1464" y="1093"/>
                  </a:lnTo>
                  <a:lnTo>
                    <a:pt x="1464" y="1120"/>
                  </a:lnTo>
                  <a:lnTo>
                    <a:pt x="1464" y="1145"/>
                  </a:lnTo>
                  <a:lnTo>
                    <a:pt x="1464" y="1166"/>
                  </a:lnTo>
                  <a:lnTo>
                    <a:pt x="1464" y="1183"/>
                  </a:lnTo>
                  <a:lnTo>
                    <a:pt x="1462" y="1200"/>
                  </a:lnTo>
                  <a:lnTo>
                    <a:pt x="1460" y="1214"/>
                  </a:lnTo>
                  <a:lnTo>
                    <a:pt x="1455" y="1240"/>
                  </a:lnTo>
                  <a:lnTo>
                    <a:pt x="1443" y="1264"/>
                  </a:lnTo>
                  <a:lnTo>
                    <a:pt x="1427" y="1292"/>
                  </a:lnTo>
                  <a:lnTo>
                    <a:pt x="1415" y="1308"/>
                  </a:lnTo>
                  <a:lnTo>
                    <a:pt x="1403" y="1325"/>
                  </a:lnTo>
                  <a:lnTo>
                    <a:pt x="1394" y="1336"/>
                  </a:lnTo>
                  <a:lnTo>
                    <a:pt x="1382" y="1344"/>
                  </a:lnTo>
                  <a:lnTo>
                    <a:pt x="1354" y="1362"/>
                  </a:lnTo>
                  <a:lnTo>
                    <a:pt x="1321" y="1376"/>
                  </a:lnTo>
                  <a:lnTo>
                    <a:pt x="1283" y="1388"/>
                  </a:lnTo>
                  <a:lnTo>
                    <a:pt x="1241" y="1396"/>
                  </a:lnTo>
                  <a:lnTo>
                    <a:pt x="1194" y="1403"/>
                  </a:lnTo>
                  <a:lnTo>
                    <a:pt x="1146" y="1410"/>
                  </a:lnTo>
                  <a:lnTo>
                    <a:pt x="1093" y="1414"/>
                  </a:lnTo>
                  <a:lnTo>
                    <a:pt x="986" y="1419"/>
                  </a:lnTo>
                  <a:lnTo>
                    <a:pt x="880" y="1419"/>
                  </a:lnTo>
                  <a:lnTo>
                    <a:pt x="828" y="1419"/>
                  </a:lnTo>
                  <a:lnTo>
                    <a:pt x="777" y="1419"/>
                  </a:lnTo>
                  <a:lnTo>
                    <a:pt x="728" y="1419"/>
                  </a:lnTo>
                  <a:lnTo>
                    <a:pt x="685" y="1419"/>
                  </a:lnTo>
                  <a:lnTo>
                    <a:pt x="602" y="1419"/>
                  </a:lnTo>
                  <a:lnTo>
                    <a:pt x="513" y="1419"/>
                  </a:lnTo>
                  <a:lnTo>
                    <a:pt x="423" y="1419"/>
                  </a:lnTo>
                  <a:lnTo>
                    <a:pt x="332" y="1419"/>
                  </a:lnTo>
                  <a:lnTo>
                    <a:pt x="244" y="1419"/>
                  </a:lnTo>
                  <a:lnTo>
                    <a:pt x="157" y="1417"/>
                  </a:lnTo>
                  <a:lnTo>
                    <a:pt x="75" y="1417"/>
                  </a:lnTo>
                  <a:lnTo>
                    <a:pt x="37" y="1417"/>
                  </a:lnTo>
                  <a:lnTo>
                    <a:pt x="0" y="1417"/>
                  </a:lnTo>
                  <a:lnTo>
                    <a:pt x="0" y="1408"/>
                  </a:lnTo>
                  <a:lnTo>
                    <a:pt x="0" y="1402"/>
                  </a:lnTo>
                  <a:lnTo>
                    <a:pt x="0" y="1396"/>
                  </a:lnTo>
                  <a:lnTo>
                    <a:pt x="0" y="1393"/>
                  </a:lnTo>
                  <a:lnTo>
                    <a:pt x="0" y="1391"/>
                  </a:lnTo>
                  <a:lnTo>
                    <a:pt x="0" y="1391"/>
                  </a:lnTo>
                  <a:lnTo>
                    <a:pt x="0" y="1391"/>
                  </a:lnTo>
                  <a:lnTo>
                    <a:pt x="0" y="1389"/>
                  </a:lnTo>
                  <a:lnTo>
                    <a:pt x="0" y="1388"/>
                  </a:lnTo>
                  <a:lnTo>
                    <a:pt x="0" y="1382"/>
                  </a:lnTo>
                  <a:lnTo>
                    <a:pt x="0" y="1377"/>
                  </a:lnTo>
                  <a:lnTo>
                    <a:pt x="0" y="1369"/>
                  </a:lnTo>
                  <a:close/>
                </a:path>
              </a:pathLst>
            </a:custGeom>
            <a:solidFill>
              <a:srgbClr val="FFCC00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nl-BE"/>
            </a:p>
          </p:txBody>
        </p:sp>
        <p:sp>
          <p:nvSpPr>
            <p:cNvPr id="27516" name="Freeform 1916"/>
            <p:cNvSpPr>
              <a:spLocks noChangeAspect="1"/>
            </p:cNvSpPr>
            <p:nvPr/>
          </p:nvSpPr>
          <p:spPr bwMode="auto">
            <a:xfrm>
              <a:off x="379" y="2774"/>
              <a:ext cx="1282" cy="525"/>
            </a:xfrm>
            <a:custGeom>
              <a:avLst/>
              <a:gdLst>
                <a:gd name="T0" fmla="*/ 152 w 3460"/>
                <a:gd name="T1" fmla="*/ 1369 h 1419"/>
                <a:gd name="T2" fmla="*/ 305 w 3460"/>
                <a:gd name="T3" fmla="*/ 1369 h 1419"/>
                <a:gd name="T4" fmla="*/ 410 w 3460"/>
                <a:gd name="T5" fmla="*/ 1369 h 1419"/>
                <a:gd name="T6" fmla="*/ 496 w 3460"/>
                <a:gd name="T7" fmla="*/ 1369 h 1419"/>
                <a:gd name="T8" fmla="*/ 609 w 3460"/>
                <a:gd name="T9" fmla="*/ 1369 h 1419"/>
                <a:gd name="T10" fmla="*/ 702 w 3460"/>
                <a:gd name="T11" fmla="*/ 1369 h 1419"/>
                <a:gd name="T12" fmla="*/ 1059 w 3460"/>
                <a:gd name="T13" fmla="*/ 1363 h 1419"/>
                <a:gd name="T14" fmla="*/ 1258 w 3460"/>
                <a:gd name="T15" fmla="*/ 1334 h 1419"/>
                <a:gd name="T16" fmla="*/ 1363 w 3460"/>
                <a:gd name="T17" fmla="*/ 1285 h 1419"/>
                <a:gd name="T18" fmla="*/ 1401 w 3460"/>
                <a:gd name="T19" fmla="*/ 1228 h 1419"/>
                <a:gd name="T20" fmla="*/ 1408 w 3460"/>
                <a:gd name="T21" fmla="*/ 1126 h 1419"/>
                <a:gd name="T22" fmla="*/ 1408 w 3460"/>
                <a:gd name="T23" fmla="*/ 1028 h 1419"/>
                <a:gd name="T24" fmla="*/ 1410 w 3460"/>
                <a:gd name="T25" fmla="*/ 879 h 1419"/>
                <a:gd name="T26" fmla="*/ 1408 w 3460"/>
                <a:gd name="T27" fmla="*/ 617 h 1419"/>
                <a:gd name="T28" fmla="*/ 1408 w 3460"/>
                <a:gd name="T29" fmla="*/ 461 h 1419"/>
                <a:gd name="T30" fmla="*/ 1408 w 3460"/>
                <a:gd name="T31" fmla="*/ 350 h 1419"/>
                <a:gd name="T32" fmla="*/ 1427 w 3460"/>
                <a:gd name="T33" fmla="*/ 211 h 1419"/>
                <a:gd name="T34" fmla="*/ 1481 w 3460"/>
                <a:gd name="T35" fmla="*/ 121 h 1419"/>
                <a:gd name="T36" fmla="*/ 1545 w 3460"/>
                <a:gd name="T37" fmla="*/ 57 h 1419"/>
                <a:gd name="T38" fmla="*/ 1651 w 3460"/>
                <a:gd name="T39" fmla="*/ 13 h 1419"/>
                <a:gd name="T40" fmla="*/ 1742 w 3460"/>
                <a:gd name="T41" fmla="*/ 5 h 1419"/>
                <a:gd name="T42" fmla="*/ 1884 w 3460"/>
                <a:gd name="T43" fmla="*/ 0 h 1419"/>
                <a:gd name="T44" fmla="*/ 2162 w 3460"/>
                <a:gd name="T45" fmla="*/ 0 h 1419"/>
                <a:gd name="T46" fmla="*/ 2629 w 3460"/>
                <a:gd name="T47" fmla="*/ 0 h 1419"/>
                <a:gd name="T48" fmla="*/ 2833 w 3460"/>
                <a:gd name="T49" fmla="*/ 0 h 1419"/>
                <a:gd name="T50" fmla="*/ 3008 w 3460"/>
                <a:gd name="T51" fmla="*/ 0 h 1419"/>
                <a:gd name="T52" fmla="*/ 3159 w 3460"/>
                <a:gd name="T53" fmla="*/ 0 h 1419"/>
                <a:gd name="T54" fmla="*/ 3316 w 3460"/>
                <a:gd name="T55" fmla="*/ 0 h 1419"/>
                <a:gd name="T56" fmla="*/ 3460 w 3460"/>
                <a:gd name="T57" fmla="*/ 12 h 1419"/>
                <a:gd name="T58" fmla="*/ 3460 w 3460"/>
                <a:gd name="T59" fmla="*/ 29 h 1419"/>
                <a:gd name="T60" fmla="*/ 3460 w 3460"/>
                <a:gd name="T61" fmla="*/ 17 h 1419"/>
                <a:gd name="T62" fmla="*/ 3460 w 3460"/>
                <a:gd name="T63" fmla="*/ 34 h 1419"/>
                <a:gd name="T64" fmla="*/ 3318 w 3460"/>
                <a:gd name="T65" fmla="*/ 48 h 1419"/>
                <a:gd name="T66" fmla="*/ 3163 w 3460"/>
                <a:gd name="T67" fmla="*/ 48 h 1419"/>
                <a:gd name="T68" fmla="*/ 3019 w 3460"/>
                <a:gd name="T69" fmla="*/ 48 h 1419"/>
                <a:gd name="T70" fmla="*/ 2848 w 3460"/>
                <a:gd name="T71" fmla="*/ 48 h 1419"/>
                <a:gd name="T72" fmla="*/ 2689 w 3460"/>
                <a:gd name="T73" fmla="*/ 48 h 1419"/>
                <a:gd name="T74" fmla="*/ 2360 w 3460"/>
                <a:gd name="T75" fmla="*/ 48 h 1419"/>
                <a:gd name="T76" fmla="*/ 2039 w 3460"/>
                <a:gd name="T77" fmla="*/ 50 h 1419"/>
                <a:gd name="T78" fmla="*/ 1858 w 3460"/>
                <a:gd name="T79" fmla="*/ 50 h 1419"/>
                <a:gd name="T80" fmla="*/ 1731 w 3460"/>
                <a:gd name="T81" fmla="*/ 48 h 1419"/>
                <a:gd name="T82" fmla="*/ 1655 w 3460"/>
                <a:gd name="T83" fmla="*/ 57 h 1419"/>
                <a:gd name="T84" fmla="*/ 1557 w 3460"/>
                <a:gd name="T85" fmla="*/ 119 h 1419"/>
                <a:gd name="T86" fmla="*/ 1484 w 3460"/>
                <a:gd name="T87" fmla="*/ 230 h 1419"/>
                <a:gd name="T88" fmla="*/ 1467 w 3460"/>
                <a:gd name="T89" fmla="*/ 322 h 1419"/>
                <a:gd name="T90" fmla="*/ 1464 w 3460"/>
                <a:gd name="T91" fmla="*/ 418 h 1419"/>
                <a:gd name="T92" fmla="*/ 1462 w 3460"/>
                <a:gd name="T93" fmla="*/ 544 h 1419"/>
                <a:gd name="T94" fmla="*/ 1462 w 3460"/>
                <a:gd name="T95" fmla="*/ 784 h 1419"/>
                <a:gd name="T96" fmla="*/ 1464 w 3460"/>
                <a:gd name="T97" fmla="*/ 1061 h 1419"/>
                <a:gd name="T98" fmla="*/ 1464 w 3460"/>
                <a:gd name="T99" fmla="*/ 1166 h 1419"/>
                <a:gd name="T100" fmla="*/ 1455 w 3460"/>
                <a:gd name="T101" fmla="*/ 1240 h 1419"/>
                <a:gd name="T102" fmla="*/ 1403 w 3460"/>
                <a:gd name="T103" fmla="*/ 1325 h 1419"/>
                <a:gd name="T104" fmla="*/ 1321 w 3460"/>
                <a:gd name="T105" fmla="*/ 1376 h 1419"/>
                <a:gd name="T106" fmla="*/ 1146 w 3460"/>
                <a:gd name="T107" fmla="*/ 1410 h 1419"/>
                <a:gd name="T108" fmla="*/ 828 w 3460"/>
                <a:gd name="T109" fmla="*/ 1419 h 1419"/>
                <a:gd name="T110" fmla="*/ 602 w 3460"/>
                <a:gd name="T111" fmla="*/ 1419 h 1419"/>
                <a:gd name="T112" fmla="*/ 244 w 3460"/>
                <a:gd name="T113" fmla="*/ 1419 h 1419"/>
                <a:gd name="T114" fmla="*/ 0 w 3460"/>
                <a:gd name="T115" fmla="*/ 1417 h 1419"/>
                <a:gd name="T116" fmla="*/ 0 w 3460"/>
                <a:gd name="T117" fmla="*/ 1393 h 1419"/>
                <a:gd name="T118" fmla="*/ 0 w 3460"/>
                <a:gd name="T119" fmla="*/ 1389 h 1419"/>
                <a:gd name="T120" fmla="*/ 0 w 3460"/>
                <a:gd name="T121" fmla="*/ 1369 h 1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60" h="1419">
                  <a:moveTo>
                    <a:pt x="0" y="1369"/>
                  </a:moveTo>
                  <a:lnTo>
                    <a:pt x="54" y="1369"/>
                  </a:lnTo>
                  <a:lnTo>
                    <a:pt x="106" y="1369"/>
                  </a:lnTo>
                  <a:lnTo>
                    <a:pt x="152" y="1369"/>
                  </a:lnTo>
                  <a:lnTo>
                    <a:pt x="195" y="1369"/>
                  </a:lnTo>
                  <a:lnTo>
                    <a:pt x="235" y="1369"/>
                  </a:lnTo>
                  <a:lnTo>
                    <a:pt x="271" y="1369"/>
                  </a:lnTo>
                  <a:lnTo>
                    <a:pt x="305" y="1369"/>
                  </a:lnTo>
                  <a:lnTo>
                    <a:pt x="334" y="1369"/>
                  </a:lnTo>
                  <a:lnTo>
                    <a:pt x="362" y="1369"/>
                  </a:lnTo>
                  <a:lnTo>
                    <a:pt x="388" y="1369"/>
                  </a:lnTo>
                  <a:lnTo>
                    <a:pt x="410" y="1369"/>
                  </a:lnTo>
                  <a:lnTo>
                    <a:pt x="431" y="1369"/>
                  </a:lnTo>
                  <a:lnTo>
                    <a:pt x="449" y="1369"/>
                  </a:lnTo>
                  <a:lnTo>
                    <a:pt x="466" y="1369"/>
                  </a:lnTo>
                  <a:lnTo>
                    <a:pt x="496" y="1369"/>
                  </a:lnTo>
                  <a:lnTo>
                    <a:pt x="522" y="1369"/>
                  </a:lnTo>
                  <a:lnTo>
                    <a:pt x="544" y="1369"/>
                  </a:lnTo>
                  <a:lnTo>
                    <a:pt x="586" y="1369"/>
                  </a:lnTo>
                  <a:lnTo>
                    <a:pt x="609" y="1369"/>
                  </a:lnTo>
                  <a:lnTo>
                    <a:pt x="635" y="1369"/>
                  </a:lnTo>
                  <a:lnTo>
                    <a:pt x="666" y="1369"/>
                  </a:lnTo>
                  <a:lnTo>
                    <a:pt x="683" y="1369"/>
                  </a:lnTo>
                  <a:lnTo>
                    <a:pt x="702" y="1369"/>
                  </a:lnTo>
                  <a:lnTo>
                    <a:pt x="789" y="1369"/>
                  </a:lnTo>
                  <a:lnTo>
                    <a:pt x="878" y="1369"/>
                  </a:lnTo>
                  <a:lnTo>
                    <a:pt x="970" y="1367"/>
                  </a:lnTo>
                  <a:lnTo>
                    <a:pt x="1059" y="1363"/>
                  </a:lnTo>
                  <a:lnTo>
                    <a:pt x="1144" y="1355"/>
                  </a:lnTo>
                  <a:lnTo>
                    <a:pt x="1184" y="1349"/>
                  </a:lnTo>
                  <a:lnTo>
                    <a:pt x="1222" y="1343"/>
                  </a:lnTo>
                  <a:lnTo>
                    <a:pt x="1258" y="1334"/>
                  </a:lnTo>
                  <a:lnTo>
                    <a:pt x="1291" y="1325"/>
                  </a:lnTo>
                  <a:lnTo>
                    <a:pt x="1323" y="1313"/>
                  </a:lnTo>
                  <a:lnTo>
                    <a:pt x="1351" y="1299"/>
                  </a:lnTo>
                  <a:lnTo>
                    <a:pt x="1363" y="1285"/>
                  </a:lnTo>
                  <a:lnTo>
                    <a:pt x="1375" y="1273"/>
                  </a:lnTo>
                  <a:lnTo>
                    <a:pt x="1384" y="1261"/>
                  </a:lnTo>
                  <a:lnTo>
                    <a:pt x="1391" y="1251"/>
                  </a:lnTo>
                  <a:lnTo>
                    <a:pt x="1401" y="1228"/>
                  </a:lnTo>
                  <a:lnTo>
                    <a:pt x="1406" y="1204"/>
                  </a:lnTo>
                  <a:lnTo>
                    <a:pt x="1408" y="1176"/>
                  </a:lnTo>
                  <a:lnTo>
                    <a:pt x="1410" y="1145"/>
                  </a:lnTo>
                  <a:lnTo>
                    <a:pt x="1408" y="1126"/>
                  </a:lnTo>
                  <a:lnTo>
                    <a:pt x="1408" y="1105"/>
                  </a:lnTo>
                  <a:lnTo>
                    <a:pt x="1408" y="1082"/>
                  </a:lnTo>
                  <a:lnTo>
                    <a:pt x="1408" y="1058"/>
                  </a:lnTo>
                  <a:lnTo>
                    <a:pt x="1408" y="1028"/>
                  </a:lnTo>
                  <a:lnTo>
                    <a:pt x="1410" y="996"/>
                  </a:lnTo>
                  <a:lnTo>
                    <a:pt x="1410" y="959"/>
                  </a:lnTo>
                  <a:lnTo>
                    <a:pt x="1410" y="921"/>
                  </a:lnTo>
                  <a:lnTo>
                    <a:pt x="1410" y="879"/>
                  </a:lnTo>
                  <a:lnTo>
                    <a:pt x="1410" y="836"/>
                  </a:lnTo>
                  <a:lnTo>
                    <a:pt x="1410" y="749"/>
                  </a:lnTo>
                  <a:lnTo>
                    <a:pt x="1410" y="661"/>
                  </a:lnTo>
                  <a:lnTo>
                    <a:pt x="1408" y="617"/>
                  </a:lnTo>
                  <a:lnTo>
                    <a:pt x="1408" y="574"/>
                  </a:lnTo>
                  <a:lnTo>
                    <a:pt x="1408" y="534"/>
                  </a:lnTo>
                  <a:lnTo>
                    <a:pt x="1408" y="498"/>
                  </a:lnTo>
                  <a:lnTo>
                    <a:pt x="1408" y="461"/>
                  </a:lnTo>
                  <a:lnTo>
                    <a:pt x="1408" y="430"/>
                  </a:lnTo>
                  <a:lnTo>
                    <a:pt x="1408" y="400"/>
                  </a:lnTo>
                  <a:lnTo>
                    <a:pt x="1408" y="374"/>
                  </a:lnTo>
                  <a:lnTo>
                    <a:pt x="1408" y="350"/>
                  </a:lnTo>
                  <a:lnTo>
                    <a:pt x="1408" y="328"/>
                  </a:lnTo>
                  <a:lnTo>
                    <a:pt x="1411" y="286"/>
                  </a:lnTo>
                  <a:lnTo>
                    <a:pt x="1417" y="248"/>
                  </a:lnTo>
                  <a:lnTo>
                    <a:pt x="1427" y="211"/>
                  </a:lnTo>
                  <a:lnTo>
                    <a:pt x="1443" y="177"/>
                  </a:lnTo>
                  <a:lnTo>
                    <a:pt x="1453" y="159"/>
                  </a:lnTo>
                  <a:lnTo>
                    <a:pt x="1465" y="140"/>
                  </a:lnTo>
                  <a:lnTo>
                    <a:pt x="1481" y="121"/>
                  </a:lnTo>
                  <a:lnTo>
                    <a:pt x="1497" y="100"/>
                  </a:lnTo>
                  <a:lnTo>
                    <a:pt x="1514" y="85"/>
                  </a:lnTo>
                  <a:lnTo>
                    <a:pt x="1530" y="69"/>
                  </a:lnTo>
                  <a:lnTo>
                    <a:pt x="1545" y="57"/>
                  </a:lnTo>
                  <a:lnTo>
                    <a:pt x="1559" y="46"/>
                  </a:lnTo>
                  <a:lnTo>
                    <a:pt x="1587" y="31"/>
                  </a:lnTo>
                  <a:lnTo>
                    <a:pt x="1616" y="20"/>
                  </a:lnTo>
                  <a:lnTo>
                    <a:pt x="1651" y="13"/>
                  </a:lnTo>
                  <a:lnTo>
                    <a:pt x="1670" y="12"/>
                  </a:lnTo>
                  <a:lnTo>
                    <a:pt x="1691" y="8"/>
                  </a:lnTo>
                  <a:lnTo>
                    <a:pt x="1715" y="7"/>
                  </a:lnTo>
                  <a:lnTo>
                    <a:pt x="1742" y="5"/>
                  </a:lnTo>
                  <a:lnTo>
                    <a:pt x="1771" y="3"/>
                  </a:lnTo>
                  <a:lnTo>
                    <a:pt x="1804" y="0"/>
                  </a:lnTo>
                  <a:lnTo>
                    <a:pt x="1842" y="0"/>
                  </a:lnTo>
                  <a:lnTo>
                    <a:pt x="1884" y="0"/>
                  </a:lnTo>
                  <a:lnTo>
                    <a:pt x="1926" y="0"/>
                  </a:lnTo>
                  <a:lnTo>
                    <a:pt x="1971" y="0"/>
                  </a:lnTo>
                  <a:lnTo>
                    <a:pt x="2065" y="0"/>
                  </a:lnTo>
                  <a:lnTo>
                    <a:pt x="2162" y="0"/>
                  </a:lnTo>
                  <a:lnTo>
                    <a:pt x="2265" y="0"/>
                  </a:lnTo>
                  <a:lnTo>
                    <a:pt x="2369" y="0"/>
                  </a:lnTo>
                  <a:lnTo>
                    <a:pt x="2581" y="0"/>
                  </a:lnTo>
                  <a:lnTo>
                    <a:pt x="2629" y="0"/>
                  </a:lnTo>
                  <a:lnTo>
                    <a:pt x="2675" y="0"/>
                  </a:lnTo>
                  <a:lnTo>
                    <a:pt x="2716" y="0"/>
                  </a:lnTo>
                  <a:lnTo>
                    <a:pt x="2756" y="0"/>
                  </a:lnTo>
                  <a:lnTo>
                    <a:pt x="2833" y="0"/>
                  </a:lnTo>
                  <a:lnTo>
                    <a:pt x="2873" y="0"/>
                  </a:lnTo>
                  <a:lnTo>
                    <a:pt x="2914" y="0"/>
                  </a:lnTo>
                  <a:lnTo>
                    <a:pt x="2960" y="0"/>
                  </a:lnTo>
                  <a:lnTo>
                    <a:pt x="3008" y="0"/>
                  </a:lnTo>
                  <a:lnTo>
                    <a:pt x="3064" y="0"/>
                  </a:lnTo>
                  <a:lnTo>
                    <a:pt x="3093" y="0"/>
                  </a:lnTo>
                  <a:lnTo>
                    <a:pt x="3125" y="0"/>
                  </a:lnTo>
                  <a:lnTo>
                    <a:pt x="3159" y="0"/>
                  </a:lnTo>
                  <a:lnTo>
                    <a:pt x="3194" y="0"/>
                  </a:lnTo>
                  <a:lnTo>
                    <a:pt x="3232" y="0"/>
                  </a:lnTo>
                  <a:lnTo>
                    <a:pt x="3272" y="0"/>
                  </a:lnTo>
                  <a:lnTo>
                    <a:pt x="3316" y="0"/>
                  </a:lnTo>
                  <a:lnTo>
                    <a:pt x="3361" y="0"/>
                  </a:lnTo>
                  <a:lnTo>
                    <a:pt x="3410" y="0"/>
                  </a:lnTo>
                  <a:lnTo>
                    <a:pt x="3460" y="0"/>
                  </a:lnTo>
                  <a:lnTo>
                    <a:pt x="3460" y="12"/>
                  </a:lnTo>
                  <a:lnTo>
                    <a:pt x="3460" y="22"/>
                  </a:lnTo>
                  <a:lnTo>
                    <a:pt x="3460" y="27"/>
                  </a:lnTo>
                  <a:lnTo>
                    <a:pt x="3460" y="29"/>
                  </a:lnTo>
                  <a:lnTo>
                    <a:pt x="3460" y="29"/>
                  </a:lnTo>
                  <a:lnTo>
                    <a:pt x="3460" y="29"/>
                  </a:lnTo>
                  <a:lnTo>
                    <a:pt x="3460" y="24"/>
                  </a:lnTo>
                  <a:lnTo>
                    <a:pt x="3460" y="19"/>
                  </a:lnTo>
                  <a:lnTo>
                    <a:pt x="3460" y="17"/>
                  </a:lnTo>
                  <a:lnTo>
                    <a:pt x="3460" y="17"/>
                  </a:lnTo>
                  <a:lnTo>
                    <a:pt x="3460" y="20"/>
                  </a:lnTo>
                  <a:lnTo>
                    <a:pt x="3460" y="26"/>
                  </a:lnTo>
                  <a:lnTo>
                    <a:pt x="3460" y="34"/>
                  </a:lnTo>
                  <a:lnTo>
                    <a:pt x="3460" y="48"/>
                  </a:lnTo>
                  <a:lnTo>
                    <a:pt x="3410" y="48"/>
                  </a:lnTo>
                  <a:lnTo>
                    <a:pt x="3361" y="48"/>
                  </a:lnTo>
                  <a:lnTo>
                    <a:pt x="3318" y="48"/>
                  </a:lnTo>
                  <a:lnTo>
                    <a:pt x="3274" y="48"/>
                  </a:lnTo>
                  <a:lnTo>
                    <a:pt x="3236" y="48"/>
                  </a:lnTo>
                  <a:lnTo>
                    <a:pt x="3198" y="48"/>
                  </a:lnTo>
                  <a:lnTo>
                    <a:pt x="3163" y="48"/>
                  </a:lnTo>
                  <a:lnTo>
                    <a:pt x="3132" y="48"/>
                  </a:lnTo>
                  <a:lnTo>
                    <a:pt x="3100" y="48"/>
                  </a:lnTo>
                  <a:lnTo>
                    <a:pt x="3071" y="48"/>
                  </a:lnTo>
                  <a:lnTo>
                    <a:pt x="3019" y="48"/>
                  </a:lnTo>
                  <a:lnTo>
                    <a:pt x="2970" y="48"/>
                  </a:lnTo>
                  <a:lnTo>
                    <a:pt x="2928" y="48"/>
                  </a:lnTo>
                  <a:lnTo>
                    <a:pt x="2887" y="48"/>
                  </a:lnTo>
                  <a:lnTo>
                    <a:pt x="2848" y="48"/>
                  </a:lnTo>
                  <a:lnTo>
                    <a:pt x="2810" y="48"/>
                  </a:lnTo>
                  <a:lnTo>
                    <a:pt x="2772" y="48"/>
                  </a:lnTo>
                  <a:lnTo>
                    <a:pt x="2732" y="48"/>
                  </a:lnTo>
                  <a:lnTo>
                    <a:pt x="2689" y="48"/>
                  </a:lnTo>
                  <a:lnTo>
                    <a:pt x="2642" y="48"/>
                  </a:lnTo>
                  <a:lnTo>
                    <a:pt x="2588" y="48"/>
                  </a:lnTo>
                  <a:lnTo>
                    <a:pt x="2475" y="48"/>
                  </a:lnTo>
                  <a:lnTo>
                    <a:pt x="2360" y="48"/>
                  </a:lnTo>
                  <a:lnTo>
                    <a:pt x="2249" y="50"/>
                  </a:lnTo>
                  <a:lnTo>
                    <a:pt x="2141" y="50"/>
                  </a:lnTo>
                  <a:lnTo>
                    <a:pt x="2089" y="50"/>
                  </a:lnTo>
                  <a:lnTo>
                    <a:pt x="2039" y="50"/>
                  </a:lnTo>
                  <a:lnTo>
                    <a:pt x="1990" y="50"/>
                  </a:lnTo>
                  <a:lnTo>
                    <a:pt x="1943" y="50"/>
                  </a:lnTo>
                  <a:lnTo>
                    <a:pt x="1900" y="50"/>
                  </a:lnTo>
                  <a:lnTo>
                    <a:pt x="1858" y="50"/>
                  </a:lnTo>
                  <a:lnTo>
                    <a:pt x="1818" y="50"/>
                  </a:lnTo>
                  <a:lnTo>
                    <a:pt x="1783" y="48"/>
                  </a:lnTo>
                  <a:lnTo>
                    <a:pt x="1755" y="48"/>
                  </a:lnTo>
                  <a:lnTo>
                    <a:pt x="1731" y="48"/>
                  </a:lnTo>
                  <a:lnTo>
                    <a:pt x="1710" y="50"/>
                  </a:lnTo>
                  <a:lnTo>
                    <a:pt x="1689" y="52"/>
                  </a:lnTo>
                  <a:lnTo>
                    <a:pt x="1670" y="53"/>
                  </a:lnTo>
                  <a:lnTo>
                    <a:pt x="1655" y="57"/>
                  </a:lnTo>
                  <a:lnTo>
                    <a:pt x="1625" y="67"/>
                  </a:lnTo>
                  <a:lnTo>
                    <a:pt x="1601" y="79"/>
                  </a:lnTo>
                  <a:lnTo>
                    <a:pt x="1578" y="97"/>
                  </a:lnTo>
                  <a:lnTo>
                    <a:pt x="1557" y="119"/>
                  </a:lnTo>
                  <a:lnTo>
                    <a:pt x="1535" y="145"/>
                  </a:lnTo>
                  <a:lnTo>
                    <a:pt x="1514" y="177"/>
                  </a:lnTo>
                  <a:lnTo>
                    <a:pt x="1497" y="204"/>
                  </a:lnTo>
                  <a:lnTo>
                    <a:pt x="1484" y="230"/>
                  </a:lnTo>
                  <a:lnTo>
                    <a:pt x="1476" y="256"/>
                  </a:lnTo>
                  <a:lnTo>
                    <a:pt x="1470" y="288"/>
                  </a:lnTo>
                  <a:lnTo>
                    <a:pt x="1469" y="303"/>
                  </a:lnTo>
                  <a:lnTo>
                    <a:pt x="1467" y="322"/>
                  </a:lnTo>
                  <a:lnTo>
                    <a:pt x="1465" y="343"/>
                  </a:lnTo>
                  <a:lnTo>
                    <a:pt x="1465" y="366"/>
                  </a:lnTo>
                  <a:lnTo>
                    <a:pt x="1464" y="390"/>
                  </a:lnTo>
                  <a:lnTo>
                    <a:pt x="1464" y="418"/>
                  </a:lnTo>
                  <a:lnTo>
                    <a:pt x="1464" y="446"/>
                  </a:lnTo>
                  <a:lnTo>
                    <a:pt x="1462" y="477"/>
                  </a:lnTo>
                  <a:lnTo>
                    <a:pt x="1462" y="510"/>
                  </a:lnTo>
                  <a:lnTo>
                    <a:pt x="1462" y="544"/>
                  </a:lnTo>
                  <a:lnTo>
                    <a:pt x="1462" y="581"/>
                  </a:lnTo>
                  <a:lnTo>
                    <a:pt x="1462" y="621"/>
                  </a:lnTo>
                  <a:lnTo>
                    <a:pt x="1462" y="701"/>
                  </a:lnTo>
                  <a:lnTo>
                    <a:pt x="1462" y="784"/>
                  </a:lnTo>
                  <a:lnTo>
                    <a:pt x="1464" y="867"/>
                  </a:lnTo>
                  <a:lnTo>
                    <a:pt x="1464" y="949"/>
                  </a:lnTo>
                  <a:lnTo>
                    <a:pt x="1464" y="1027"/>
                  </a:lnTo>
                  <a:lnTo>
                    <a:pt x="1464" y="1061"/>
                  </a:lnTo>
                  <a:lnTo>
                    <a:pt x="1464" y="1093"/>
                  </a:lnTo>
                  <a:lnTo>
                    <a:pt x="1464" y="1120"/>
                  </a:lnTo>
                  <a:lnTo>
                    <a:pt x="1464" y="1145"/>
                  </a:lnTo>
                  <a:lnTo>
                    <a:pt x="1464" y="1166"/>
                  </a:lnTo>
                  <a:lnTo>
                    <a:pt x="1464" y="1183"/>
                  </a:lnTo>
                  <a:lnTo>
                    <a:pt x="1462" y="1200"/>
                  </a:lnTo>
                  <a:lnTo>
                    <a:pt x="1460" y="1214"/>
                  </a:lnTo>
                  <a:lnTo>
                    <a:pt x="1455" y="1240"/>
                  </a:lnTo>
                  <a:lnTo>
                    <a:pt x="1443" y="1264"/>
                  </a:lnTo>
                  <a:lnTo>
                    <a:pt x="1427" y="1292"/>
                  </a:lnTo>
                  <a:lnTo>
                    <a:pt x="1415" y="1308"/>
                  </a:lnTo>
                  <a:lnTo>
                    <a:pt x="1403" y="1325"/>
                  </a:lnTo>
                  <a:lnTo>
                    <a:pt x="1394" y="1336"/>
                  </a:lnTo>
                  <a:lnTo>
                    <a:pt x="1382" y="1344"/>
                  </a:lnTo>
                  <a:lnTo>
                    <a:pt x="1354" y="1362"/>
                  </a:lnTo>
                  <a:lnTo>
                    <a:pt x="1321" y="1376"/>
                  </a:lnTo>
                  <a:lnTo>
                    <a:pt x="1283" y="1388"/>
                  </a:lnTo>
                  <a:lnTo>
                    <a:pt x="1241" y="1396"/>
                  </a:lnTo>
                  <a:lnTo>
                    <a:pt x="1194" y="1403"/>
                  </a:lnTo>
                  <a:lnTo>
                    <a:pt x="1146" y="1410"/>
                  </a:lnTo>
                  <a:lnTo>
                    <a:pt x="1093" y="1414"/>
                  </a:lnTo>
                  <a:lnTo>
                    <a:pt x="986" y="1419"/>
                  </a:lnTo>
                  <a:lnTo>
                    <a:pt x="880" y="1419"/>
                  </a:lnTo>
                  <a:lnTo>
                    <a:pt x="828" y="1419"/>
                  </a:lnTo>
                  <a:lnTo>
                    <a:pt x="777" y="1419"/>
                  </a:lnTo>
                  <a:lnTo>
                    <a:pt x="728" y="1419"/>
                  </a:lnTo>
                  <a:lnTo>
                    <a:pt x="685" y="1419"/>
                  </a:lnTo>
                  <a:lnTo>
                    <a:pt x="602" y="1419"/>
                  </a:lnTo>
                  <a:lnTo>
                    <a:pt x="513" y="1419"/>
                  </a:lnTo>
                  <a:lnTo>
                    <a:pt x="423" y="1419"/>
                  </a:lnTo>
                  <a:lnTo>
                    <a:pt x="332" y="1419"/>
                  </a:lnTo>
                  <a:lnTo>
                    <a:pt x="244" y="1419"/>
                  </a:lnTo>
                  <a:lnTo>
                    <a:pt x="157" y="1417"/>
                  </a:lnTo>
                  <a:lnTo>
                    <a:pt x="75" y="1417"/>
                  </a:lnTo>
                  <a:lnTo>
                    <a:pt x="37" y="1417"/>
                  </a:lnTo>
                  <a:lnTo>
                    <a:pt x="0" y="1417"/>
                  </a:lnTo>
                  <a:lnTo>
                    <a:pt x="0" y="1408"/>
                  </a:lnTo>
                  <a:lnTo>
                    <a:pt x="0" y="1402"/>
                  </a:lnTo>
                  <a:lnTo>
                    <a:pt x="0" y="1396"/>
                  </a:lnTo>
                  <a:lnTo>
                    <a:pt x="0" y="1393"/>
                  </a:lnTo>
                  <a:lnTo>
                    <a:pt x="0" y="1391"/>
                  </a:lnTo>
                  <a:lnTo>
                    <a:pt x="0" y="1391"/>
                  </a:lnTo>
                  <a:lnTo>
                    <a:pt x="0" y="1391"/>
                  </a:lnTo>
                  <a:lnTo>
                    <a:pt x="0" y="1389"/>
                  </a:lnTo>
                  <a:lnTo>
                    <a:pt x="0" y="1388"/>
                  </a:lnTo>
                  <a:lnTo>
                    <a:pt x="0" y="1382"/>
                  </a:lnTo>
                  <a:lnTo>
                    <a:pt x="0" y="1377"/>
                  </a:lnTo>
                  <a:lnTo>
                    <a:pt x="0" y="1369"/>
                  </a:lnTo>
                  <a:close/>
                </a:path>
              </a:pathLst>
            </a:custGeom>
            <a:blipFill dpi="0" rotWithShape="0">
              <a:blip r:embed="rId9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517" name="Freeform 1917"/>
            <p:cNvSpPr>
              <a:spLocks noChangeAspect="1"/>
            </p:cNvSpPr>
            <p:nvPr/>
          </p:nvSpPr>
          <p:spPr bwMode="auto">
            <a:xfrm>
              <a:off x="379" y="2774"/>
              <a:ext cx="1282" cy="525"/>
            </a:xfrm>
            <a:custGeom>
              <a:avLst/>
              <a:gdLst>
                <a:gd name="T0" fmla="*/ 152 w 3460"/>
                <a:gd name="T1" fmla="*/ 1369 h 1419"/>
                <a:gd name="T2" fmla="*/ 305 w 3460"/>
                <a:gd name="T3" fmla="*/ 1369 h 1419"/>
                <a:gd name="T4" fmla="*/ 410 w 3460"/>
                <a:gd name="T5" fmla="*/ 1369 h 1419"/>
                <a:gd name="T6" fmla="*/ 496 w 3460"/>
                <a:gd name="T7" fmla="*/ 1369 h 1419"/>
                <a:gd name="T8" fmla="*/ 609 w 3460"/>
                <a:gd name="T9" fmla="*/ 1369 h 1419"/>
                <a:gd name="T10" fmla="*/ 702 w 3460"/>
                <a:gd name="T11" fmla="*/ 1369 h 1419"/>
                <a:gd name="T12" fmla="*/ 1059 w 3460"/>
                <a:gd name="T13" fmla="*/ 1363 h 1419"/>
                <a:gd name="T14" fmla="*/ 1258 w 3460"/>
                <a:gd name="T15" fmla="*/ 1334 h 1419"/>
                <a:gd name="T16" fmla="*/ 1363 w 3460"/>
                <a:gd name="T17" fmla="*/ 1285 h 1419"/>
                <a:gd name="T18" fmla="*/ 1401 w 3460"/>
                <a:gd name="T19" fmla="*/ 1228 h 1419"/>
                <a:gd name="T20" fmla="*/ 1408 w 3460"/>
                <a:gd name="T21" fmla="*/ 1126 h 1419"/>
                <a:gd name="T22" fmla="*/ 1408 w 3460"/>
                <a:gd name="T23" fmla="*/ 1028 h 1419"/>
                <a:gd name="T24" fmla="*/ 1410 w 3460"/>
                <a:gd name="T25" fmla="*/ 879 h 1419"/>
                <a:gd name="T26" fmla="*/ 1408 w 3460"/>
                <a:gd name="T27" fmla="*/ 617 h 1419"/>
                <a:gd name="T28" fmla="*/ 1408 w 3460"/>
                <a:gd name="T29" fmla="*/ 461 h 1419"/>
                <a:gd name="T30" fmla="*/ 1408 w 3460"/>
                <a:gd name="T31" fmla="*/ 350 h 1419"/>
                <a:gd name="T32" fmla="*/ 1427 w 3460"/>
                <a:gd name="T33" fmla="*/ 211 h 1419"/>
                <a:gd name="T34" fmla="*/ 1481 w 3460"/>
                <a:gd name="T35" fmla="*/ 121 h 1419"/>
                <a:gd name="T36" fmla="*/ 1545 w 3460"/>
                <a:gd name="T37" fmla="*/ 57 h 1419"/>
                <a:gd name="T38" fmla="*/ 1651 w 3460"/>
                <a:gd name="T39" fmla="*/ 13 h 1419"/>
                <a:gd name="T40" fmla="*/ 1742 w 3460"/>
                <a:gd name="T41" fmla="*/ 5 h 1419"/>
                <a:gd name="T42" fmla="*/ 1884 w 3460"/>
                <a:gd name="T43" fmla="*/ 0 h 1419"/>
                <a:gd name="T44" fmla="*/ 2162 w 3460"/>
                <a:gd name="T45" fmla="*/ 0 h 1419"/>
                <a:gd name="T46" fmla="*/ 2629 w 3460"/>
                <a:gd name="T47" fmla="*/ 0 h 1419"/>
                <a:gd name="T48" fmla="*/ 2833 w 3460"/>
                <a:gd name="T49" fmla="*/ 0 h 1419"/>
                <a:gd name="T50" fmla="*/ 3008 w 3460"/>
                <a:gd name="T51" fmla="*/ 0 h 1419"/>
                <a:gd name="T52" fmla="*/ 3159 w 3460"/>
                <a:gd name="T53" fmla="*/ 0 h 1419"/>
                <a:gd name="T54" fmla="*/ 3316 w 3460"/>
                <a:gd name="T55" fmla="*/ 0 h 1419"/>
                <a:gd name="T56" fmla="*/ 3460 w 3460"/>
                <a:gd name="T57" fmla="*/ 12 h 1419"/>
                <a:gd name="T58" fmla="*/ 3460 w 3460"/>
                <a:gd name="T59" fmla="*/ 29 h 1419"/>
                <a:gd name="T60" fmla="*/ 3460 w 3460"/>
                <a:gd name="T61" fmla="*/ 17 h 1419"/>
                <a:gd name="T62" fmla="*/ 3460 w 3460"/>
                <a:gd name="T63" fmla="*/ 34 h 1419"/>
                <a:gd name="T64" fmla="*/ 3318 w 3460"/>
                <a:gd name="T65" fmla="*/ 48 h 1419"/>
                <a:gd name="T66" fmla="*/ 3163 w 3460"/>
                <a:gd name="T67" fmla="*/ 48 h 1419"/>
                <a:gd name="T68" fmla="*/ 3019 w 3460"/>
                <a:gd name="T69" fmla="*/ 48 h 1419"/>
                <a:gd name="T70" fmla="*/ 2848 w 3460"/>
                <a:gd name="T71" fmla="*/ 48 h 1419"/>
                <a:gd name="T72" fmla="*/ 2689 w 3460"/>
                <a:gd name="T73" fmla="*/ 48 h 1419"/>
                <a:gd name="T74" fmla="*/ 2360 w 3460"/>
                <a:gd name="T75" fmla="*/ 48 h 1419"/>
                <a:gd name="T76" fmla="*/ 2039 w 3460"/>
                <a:gd name="T77" fmla="*/ 50 h 1419"/>
                <a:gd name="T78" fmla="*/ 1858 w 3460"/>
                <a:gd name="T79" fmla="*/ 50 h 1419"/>
                <a:gd name="T80" fmla="*/ 1731 w 3460"/>
                <a:gd name="T81" fmla="*/ 48 h 1419"/>
                <a:gd name="T82" fmla="*/ 1655 w 3460"/>
                <a:gd name="T83" fmla="*/ 57 h 1419"/>
                <a:gd name="T84" fmla="*/ 1557 w 3460"/>
                <a:gd name="T85" fmla="*/ 119 h 1419"/>
                <a:gd name="T86" fmla="*/ 1484 w 3460"/>
                <a:gd name="T87" fmla="*/ 230 h 1419"/>
                <a:gd name="T88" fmla="*/ 1467 w 3460"/>
                <a:gd name="T89" fmla="*/ 322 h 1419"/>
                <a:gd name="T90" fmla="*/ 1464 w 3460"/>
                <a:gd name="T91" fmla="*/ 418 h 1419"/>
                <a:gd name="T92" fmla="*/ 1462 w 3460"/>
                <a:gd name="T93" fmla="*/ 544 h 1419"/>
                <a:gd name="T94" fmla="*/ 1462 w 3460"/>
                <a:gd name="T95" fmla="*/ 784 h 1419"/>
                <a:gd name="T96" fmla="*/ 1464 w 3460"/>
                <a:gd name="T97" fmla="*/ 1061 h 1419"/>
                <a:gd name="T98" fmla="*/ 1464 w 3460"/>
                <a:gd name="T99" fmla="*/ 1166 h 1419"/>
                <a:gd name="T100" fmla="*/ 1455 w 3460"/>
                <a:gd name="T101" fmla="*/ 1240 h 1419"/>
                <a:gd name="T102" fmla="*/ 1403 w 3460"/>
                <a:gd name="T103" fmla="*/ 1325 h 1419"/>
                <a:gd name="T104" fmla="*/ 1321 w 3460"/>
                <a:gd name="T105" fmla="*/ 1376 h 1419"/>
                <a:gd name="T106" fmla="*/ 1146 w 3460"/>
                <a:gd name="T107" fmla="*/ 1410 h 1419"/>
                <a:gd name="T108" fmla="*/ 828 w 3460"/>
                <a:gd name="T109" fmla="*/ 1419 h 1419"/>
                <a:gd name="T110" fmla="*/ 602 w 3460"/>
                <a:gd name="T111" fmla="*/ 1419 h 1419"/>
                <a:gd name="T112" fmla="*/ 244 w 3460"/>
                <a:gd name="T113" fmla="*/ 1419 h 1419"/>
                <a:gd name="T114" fmla="*/ 0 w 3460"/>
                <a:gd name="T115" fmla="*/ 1417 h 1419"/>
                <a:gd name="T116" fmla="*/ 0 w 3460"/>
                <a:gd name="T117" fmla="*/ 1393 h 1419"/>
                <a:gd name="T118" fmla="*/ 0 w 3460"/>
                <a:gd name="T119" fmla="*/ 1389 h 1419"/>
                <a:gd name="T120" fmla="*/ 0 w 3460"/>
                <a:gd name="T121" fmla="*/ 1369 h 1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60" h="1419">
                  <a:moveTo>
                    <a:pt x="0" y="1369"/>
                  </a:moveTo>
                  <a:lnTo>
                    <a:pt x="54" y="1369"/>
                  </a:lnTo>
                  <a:lnTo>
                    <a:pt x="106" y="1369"/>
                  </a:lnTo>
                  <a:lnTo>
                    <a:pt x="152" y="1369"/>
                  </a:lnTo>
                  <a:lnTo>
                    <a:pt x="195" y="1369"/>
                  </a:lnTo>
                  <a:lnTo>
                    <a:pt x="235" y="1369"/>
                  </a:lnTo>
                  <a:lnTo>
                    <a:pt x="271" y="1369"/>
                  </a:lnTo>
                  <a:lnTo>
                    <a:pt x="305" y="1369"/>
                  </a:lnTo>
                  <a:lnTo>
                    <a:pt x="334" y="1369"/>
                  </a:lnTo>
                  <a:lnTo>
                    <a:pt x="362" y="1369"/>
                  </a:lnTo>
                  <a:lnTo>
                    <a:pt x="388" y="1369"/>
                  </a:lnTo>
                  <a:lnTo>
                    <a:pt x="410" y="1369"/>
                  </a:lnTo>
                  <a:lnTo>
                    <a:pt x="431" y="1369"/>
                  </a:lnTo>
                  <a:lnTo>
                    <a:pt x="449" y="1369"/>
                  </a:lnTo>
                  <a:lnTo>
                    <a:pt x="466" y="1369"/>
                  </a:lnTo>
                  <a:lnTo>
                    <a:pt x="496" y="1369"/>
                  </a:lnTo>
                  <a:lnTo>
                    <a:pt x="522" y="1369"/>
                  </a:lnTo>
                  <a:lnTo>
                    <a:pt x="544" y="1369"/>
                  </a:lnTo>
                  <a:lnTo>
                    <a:pt x="586" y="1369"/>
                  </a:lnTo>
                  <a:lnTo>
                    <a:pt x="609" y="1369"/>
                  </a:lnTo>
                  <a:lnTo>
                    <a:pt x="635" y="1369"/>
                  </a:lnTo>
                  <a:lnTo>
                    <a:pt x="666" y="1369"/>
                  </a:lnTo>
                  <a:lnTo>
                    <a:pt x="683" y="1369"/>
                  </a:lnTo>
                  <a:lnTo>
                    <a:pt x="702" y="1369"/>
                  </a:lnTo>
                  <a:lnTo>
                    <a:pt x="789" y="1369"/>
                  </a:lnTo>
                  <a:lnTo>
                    <a:pt x="878" y="1369"/>
                  </a:lnTo>
                  <a:lnTo>
                    <a:pt x="970" y="1367"/>
                  </a:lnTo>
                  <a:lnTo>
                    <a:pt x="1059" y="1363"/>
                  </a:lnTo>
                  <a:lnTo>
                    <a:pt x="1144" y="1355"/>
                  </a:lnTo>
                  <a:lnTo>
                    <a:pt x="1184" y="1349"/>
                  </a:lnTo>
                  <a:lnTo>
                    <a:pt x="1222" y="1343"/>
                  </a:lnTo>
                  <a:lnTo>
                    <a:pt x="1258" y="1334"/>
                  </a:lnTo>
                  <a:lnTo>
                    <a:pt x="1291" y="1325"/>
                  </a:lnTo>
                  <a:lnTo>
                    <a:pt x="1323" y="1313"/>
                  </a:lnTo>
                  <a:lnTo>
                    <a:pt x="1351" y="1299"/>
                  </a:lnTo>
                  <a:lnTo>
                    <a:pt x="1363" y="1285"/>
                  </a:lnTo>
                  <a:lnTo>
                    <a:pt x="1375" y="1273"/>
                  </a:lnTo>
                  <a:lnTo>
                    <a:pt x="1384" y="1261"/>
                  </a:lnTo>
                  <a:lnTo>
                    <a:pt x="1391" y="1251"/>
                  </a:lnTo>
                  <a:lnTo>
                    <a:pt x="1401" y="1228"/>
                  </a:lnTo>
                  <a:lnTo>
                    <a:pt x="1406" y="1204"/>
                  </a:lnTo>
                  <a:lnTo>
                    <a:pt x="1408" y="1176"/>
                  </a:lnTo>
                  <a:lnTo>
                    <a:pt x="1410" y="1145"/>
                  </a:lnTo>
                  <a:lnTo>
                    <a:pt x="1408" y="1126"/>
                  </a:lnTo>
                  <a:lnTo>
                    <a:pt x="1408" y="1105"/>
                  </a:lnTo>
                  <a:lnTo>
                    <a:pt x="1408" y="1082"/>
                  </a:lnTo>
                  <a:lnTo>
                    <a:pt x="1408" y="1058"/>
                  </a:lnTo>
                  <a:lnTo>
                    <a:pt x="1408" y="1028"/>
                  </a:lnTo>
                  <a:lnTo>
                    <a:pt x="1410" y="996"/>
                  </a:lnTo>
                  <a:lnTo>
                    <a:pt x="1410" y="959"/>
                  </a:lnTo>
                  <a:lnTo>
                    <a:pt x="1410" y="921"/>
                  </a:lnTo>
                  <a:lnTo>
                    <a:pt x="1410" y="879"/>
                  </a:lnTo>
                  <a:lnTo>
                    <a:pt x="1410" y="836"/>
                  </a:lnTo>
                  <a:lnTo>
                    <a:pt x="1410" y="749"/>
                  </a:lnTo>
                  <a:lnTo>
                    <a:pt x="1410" y="661"/>
                  </a:lnTo>
                  <a:lnTo>
                    <a:pt x="1408" y="617"/>
                  </a:lnTo>
                  <a:lnTo>
                    <a:pt x="1408" y="574"/>
                  </a:lnTo>
                  <a:lnTo>
                    <a:pt x="1408" y="534"/>
                  </a:lnTo>
                  <a:lnTo>
                    <a:pt x="1408" y="498"/>
                  </a:lnTo>
                  <a:lnTo>
                    <a:pt x="1408" y="461"/>
                  </a:lnTo>
                  <a:lnTo>
                    <a:pt x="1408" y="430"/>
                  </a:lnTo>
                  <a:lnTo>
                    <a:pt x="1408" y="400"/>
                  </a:lnTo>
                  <a:lnTo>
                    <a:pt x="1408" y="374"/>
                  </a:lnTo>
                  <a:lnTo>
                    <a:pt x="1408" y="350"/>
                  </a:lnTo>
                  <a:lnTo>
                    <a:pt x="1408" y="328"/>
                  </a:lnTo>
                  <a:lnTo>
                    <a:pt x="1411" y="286"/>
                  </a:lnTo>
                  <a:lnTo>
                    <a:pt x="1417" y="248"/>
                  </a:lnTo>
                  <a:lnTo>
                    <a:pt x="1427" y="211"/>
                  </a:lnTo>
                  <a:lnTo>
                    <a:pt x="1443" y="177"/>
                  </a:lnTo>
                  <a:lnTo>
                    <a:pt x="1453" y="159"/>
                  </a:lnTo>
                  <a:lnTo>
                    <a:pt x="1465" y="140"/>
                  </a:lnTo>
                  <a:lnTo>
                    <a:pt x="1481" y="121"/>
                  </a:lnTo>
                  <a:lnTo>
                    <a:pt x="1497" y="100"/>
                  </a:lnTo>
                  <a:lnTo>
                    <a:pt x="1514" y="85"/>
                  </a:lnTo>
                  <a:lnTo>
                    <a:pt x="1530" y="69"/>
                  </a:lnTo>
                  <a:lnTo>
                    <a:pt x="1545" y="57"/>
                  </a:lnTo>
                  <a:lnTo>
                    <a:pt x="1559" y="46"/>
                  </a:lnTo>
                  <a:lnTo>
                    <a:pt x="1587" y="31"/>
                  </a:lnTo>
                  <a:lnTo>
                    <a:pt x="1616" y="20"/>
                  </a:lnTo>
                  <a:lnTo>
                    <a:pt x="1651" y="13"/>
                  </a:lnTo>
                  <a:lnTo>
                    <a:pt x="1670" y="12"/>
                  </a:lnTo>
                  <a:lnTo>
                    <a:pt x="1691" y="8"/>
                  </a:lnTo>
                  <a:lnTo>
                    <a:pt x="1715" y="7"/>
                  </a:lnTo>
                  <a:lnTo>
                    <a:pt x="1742" y="5"/>
                  </a:lnTo>
                  <a:lnTo>
                    <a:pt x="1771" y="3"/>
                  </a:lnTo>
                  <a:lnTo>
                    <a:pt x="1804" y="0"/>
                  </a:lnTo>
                  <a:lnTo>
                    <a:pt x="1842" y="0"/>
                  </a:lnTo>
                  <a:lnTo>
                    <a:pt x="1884" y="0"/>
                  </a:lnTo>
                  <a:lnTo>
                    <a:pt x="1926" y="0"/>
                  </a:lnTo>
                  <a:lnTo>
                    <a:pt x="1971" y="0"/>
                  </a:lnTo>
                  <a:lnTo>
                    <a:pt x="2065" y="0"/>
                  </a:lnTo>
                  <a:lnTo>
                    <a:pt x="2162" y="0"/>
                  </a:lnTo>
                  <a:lnTo>
                    <a:pt x="2265" y="0"/>
                  </a:lnTo>
                  <a:lnTo>
                    <a:pt x="2369" y="0"/>
                  </a:lnTo>
                  <a:lnTo>
                    <a:pt x="2581" y="0"/>
                  </a:lnTo>
                  <a:lnTo>
                    <a:pt x="2629" y="0"/>
                  </a:lnTo>
                  <a:lnTo>
                    <a:pt x="2675" y="0"/>
                  </a:lnTo>
                  <a:lnTo>
                    <a:pt x="2716" y="0"/>
                  </a:lnTo>
                  <a:lnTo>
                    <a:pt x="2756" y="0"/>
                  </a:lnTo>
                  <a:lnTo>
                    <a:pt x="2833" y="0"/>
                  </a:lnTo>
                  <a:lnTo>
                    <a:pt x="2873" y="0"/>
                  </a:lnTo>
                  <a:lnTo>
                    <a:pt x="2914" y="0"/>
                  </a:lnTo>
                  <a:lnTo>
                    <a:pt x="2960" y="0"/>
                  </a:lnTo>
                  <a:lnTo>
                    <a:pt x="3008" y="0"/>
                  </a:lnTo>
                  <a:lnTo>
                    <a:pt x="3064" y="0"/>
                  </a:lnTo>
                  <a:lnTo>
                    <a:pt x="3093" y="0"/>
                  </a:lnTo>
                  <a:lnTo>
                    <a:pt x="3125" y="0"/>
                  </a:lnTo>
                  <a:lnTo>
                    <a:pt x="3159" y="0"/>
                  </a:lnTo>
                  <a:lnTo>
                    <a:pt x="3194" y="0"/>
                  </a:lnTo>
                  <a:lnTo>
                    <a:pt x="3232" y="0"/>
                  </a:lnTo>
                  <a:lnTo>
                    <a:pt x="3272" y="0"/>
                  </a:lnTo>
                  <a:lnTo>
                    <a:pt x="3316" y="0"/>
                  </a:lnTo>
                  <a:lnTo>
                    <a:pt x="3361" y="0"/>
                  </a:lnTo>
                  <a:lnTo>
                    <a:pt x="3410" y="0"/>
                  </a:lnTo>
                  <a:lnTo>
                    <a:pt x="3460" y="0"/>
                  </a:lnTo>
                  <a:lnTo>
                    <a:pt x="3460" y="12"/>
                  </a:lnTo>
                  <a:lnTo>
                    <a:pt x="3460" y="22"/>
                  </a:lnTo>
                  <a:lnTo>
                    <a:pt x="3460" y="27"/>
                  </a:lnTo>
                  <a:lnTo>
                    <a:pt x="3460" y="29"/>
                  </a:lnTo>
                  <a:lnTo>
                    <a:pt x="3460" y="29"/>
                  </a:lnTo>
                  <a:lnTo>
                    <a:pt x="3460" y="29"/>
                  </a:lnTo>
                  <a:lnTo>
                    <a:pt x="3460" y="24"/>
                  </a:lnTo>
                  <a:lnTo>
                    <a:pt x="3460" y="19"/>
                  </a:lnTo>
                  <a:lnTo>
                    <a:pt x="3460" y="17"/>
                  </a:lnTo>
                  <a:lnTo>
                    <a:pt x="3460" y="17"/>
                  </a:lnTo>
                  <a:lnTo>
                    <a:pt x="3460" y="20"/>
                  </a:lnTo>
                  <a:lnTo>
                    <a:pt x="3460" y="26"/>
                  </a:lnTo>
                  <a:lnTo>
                    <a:pt x="3460" y="34"/>
                  </a:lnTo>
                  <a:lnTo>
                    <a:pt x="3460" y="48"/>
                  </a:lnTo>
                  <a:lnTo>
                    <a:pt x="3410" y="48"/>
                  </a:lnTo>
                  <a:lnTo>
                    <a:pt x="3361" y="48"/>
                  </a:lnTo>
                  <a:lnTo>
                    <a:pt x="3318" y="48"/>
                  </a:lnTo>
                  <a:lnTo>
                    <a:pt x="3274" y="48"/>
                  </a:lnTo>
                  <a:lnTo>
                    <a:pt x="3236" y="48"/>
                  </a:lnTo>
                  <a:lnTo>
                    <a:pt x="3198" y="48"/>
                  </a:lnTo>
                  <a:lnTo>
                    <a:pt x="3163" y="48"/>
                  </a:lnTo>
                  <a:lnTo>
                    <a:pt x="3132" y="48"/>
                  </a:lnTo>
                  <a:lnTo>
                    <a:pt x="3100" y="48"/>
                  </a:lnTo>
                  <a:lnTo>
                    <a:pt x="3071" y="48"/>
                  </a:lnTo>
                  <a:lnTo>
                    <a:pt x="3019" y="48"/>
                  </a:lnTo>
                  <a:lnTo>
                    <a:pt x="2970" y="48"/>
                  </a:lnTo>
                  <a:lnTo>
                    <a:pt x="2928" y="48"/>
                  </a:lnTo>
                  <a:lnTo>
                    <a:pt x="2887" y="48"/>
                  </a:lnTo>
                  <a:lnTo>
                    <a:pt x="2848" y="48"/>
                  </a:lnTo>
                  <a:lnTo>
                    <a:pt x="2810" y="48"/>
                  </a:lnTo>
                  <a:lnTo>
                    <a:pt x="2772" y="48"/>
                  </a:lnTo>
                  <a:lnTo>
                    <a:pt x="2732" y="48"/>
                  </a:lnTo>
                  <a:lnTo>
                    <a:pt x="2689" y="48"/>
                  </a:lnTo>
                  <a:lnTo>
                    <a:pt x="2642" y="48"/>
                  </a:lnTo>
                  <a:lnTo>
                    <a:pt x="2588" y="48"/>
                  </a:lnTo>
                  <a:lnTo>
                    <a:pt x="2475" y="48"/>
                  </a:lnTo>
                  <a:lnTo>
                    <a:pt x="2360" y="48"/>
                  </a:lnTo>
                  <a:lnTo>
                    <a:pt x="2249" y="50"/>
                  </a:lnTo>
                  <a:lnTo>
                    <a:pt x="2141" y="50"/>
                  </a:lnTo>
                  <a:lnTo>
                    <a:pt x="2089" y="50"/>
                  </a:lnTo>
                  <a:lnTo>
                    <a:pt x="2039" y="50"/>
                  </a:lnTo>
                  <a:lnTo>
                    <a:pt x="1990" y="50"/>
                  </a:lnTo>
                  <a:lnTo>
                    <a:pt x="1943" y="50"/>
                  </a:lnTo>
                  <a:lnTo>
                    <a:pt x="1900" y="50"/>
                  </a:lnTo>
                  <a:lnTo>
                    <a:pt x="1858" y="50"/>
                  </a:lnTo>
                  <a:lnTo>
                    <a:pt x="1818" y="50"/>
                  </a:lnTo>
                  <a:lnTo>
                    <a:pt x="1783" y="48"/>
                  </a:lnTo>
                  <a:lnTo>
                    <a:pt x="1755" y="48"/>
                  </a:lnTo>
                  <a:lnTo>
                    <a:pt x="1731" y="48"/>
                  </a:lnTo>
                  <a:lnTo>
                    <a:pt x="1710" y="50"/>
                  </a:lnTo>
                  <a:lnTo>
                    <a:pt x="1689" y="52"/>
                  </a:lnTo>
                  <a:lnTo>
                    <a:pt x="1670" y="53"/>
                  </a:lnTo>
                  <a:lnTo>
                    <a:pt x="1655" y="57"/>
                  </a:lnTo>
                  <a:lnTo>
                    <a:pt x="1625" y="67"/>
                  </a:lnTo>
                  <a:lnTo>
                    <a:pt x="1601" y="79"/>
                  </a:lnTo>
                  <a:lnTo>
                    <a:pt x="1578" y="97"/>
                  </a:lnTo>
                  <a:lnTo>
                    <a:pt x="1557" y="119"/>
                  </a:lnTo>
                  <a:lnTo>
                    <a:pt x="1535" y="145"/>
                  </a:lnTo>
                  <a:lnTo>
                    <a:pt x="1514" y="177"/>
                  </a:lnTo>
                  <a:lnTo>
                    <a:pt x="1497" y="204"/>
                  </a:lnTo>
                  <a:lnTo>
                    <a:pt x="1484" y="230"/>
                  </a:lnTo>
                  <a:lnTo>
                    <a:pt x="1476" y="256"/>
                  </a:lnTo>
                  <a:lnTo>
                    <a:pt x="1470" y="288"/>
                  </a:lnTo>
                  <a:lnTo>
                    <a:pt x="1469" y="303"/>
                  </a:lnTo>
                  <a:lnTo>
                    <a:pt x="1467" y="322"/>
                  </a:lnTo>
                  <a:lnTo>
                    <a:pt x="1465" y="343"/>
                  </a:lnTo>
                  <a:lnTo>
                    <a:pt x="1465" y="366"/>
                  </a:lnTo>
                  <a:lnTo>
                    <a:pt x="1464" y="390"/>
                  </a:lnTo>
                  <a:lnTo>
                    <a:pt x="1464" y="418"/>
                  </a:lnTo>
                  <a:lnTo>
                    <a:pt x="1464" y="446"/>
                  </a:lnTo>
                  <a:lnTo>
                    <a:pt x="1462" y="477"/>
                  </a:lnTo>
                  <a:lnTo>
                    <a:pt x="1462" y="510"/>
                  </a:lnTo>
                  <a:lnTo>
                    <a:pt x="1462" y="544"/>
                  </a:lnTo>
                  <a:lnTo>
                    <a:pt x="1462" y="581"/>
                  </a:lnTo>
                  <a:lnTo>
                    <a:pt x="1462" y="621"/>
                  </a:lnTo>
                  <a:lnTo>
                    <a:pt x="1462" y="701"/>
                  </a:lnTo>
                  <a:lnTo>
                    <a:pt x="1462" y="784"/>
                  </a:lnTo>
                  <a:lnTo>
                    <a:pt x="1464" y="867"/>
                  </a:lnTo>
                  <a:lnTo>
                    <a:pt x="1464" y="949"/>
                  </a:lnTo>
                  <a:lnTo>
                    <a:pt x="1464" y="1027"/>
                  </a:lnTo>
                  <a:lnTo>
                    <a:pt x="1464" y="1061"/>
                  </a:lnTo>
                  <a:lnTo>
                    <a:pt x="1464" y="1093"/>
                  </a:lnTo>
                  <a:lnTo>
                    <a:pt x="1464" y="1120"/>
                  </a:lnTo>
                  <a:lnTo>
                    <a:pt x="1464" y="1145"/>
                  </a:lnTo>
                  <a:lnTo>
                    <a:pt x="1464" y="1166"/>
                  </a:lnTo>
                  <a:lnTo>
                    <a:pt x="1464" y="1183"/>
                  </a:lnTo>
                  <a:lnTo>
                    <a:pt x="1462" y="1200"/>
                  </a:lnTo>
                  <a:lnTo>
                    <a:pt x="1460" y="1214"/>
                  </a:lnTo>
                  <a:lnTo>
                    <a:pt x="1455" y="1240"/>
                  </a:lnTo>
                  <a:lnTo>
                    <a:pt x="1443" y="1264"/>
                  </a:lnTo>
                  <a:lnTo>
                    <a:pt x="1427" y="1292"/>
                  </a:lnTo>
                  <a:lnTo>
                    <a:pt x="1415" y="1308"/>
                  </a:lnTo>
                  <a:lnTo>
                    <a:pt x="1403" y="1325"/>
                  </a:lnTo>
                  <a:lnTo>
                    <a:pt x="1394" y="1336"/>
                  </a:lnTo>
                  <a:lnTo>
                    <a:pt x="1382" y="1344"/>
                  </a:lnTo>
                  <a:lnTo>
                    <a:pt x="1354" y="1362"/>
                  </a:lnTo>
                  <a:lnTo>
                    <a:pt x="1321" y="1376"/>
                  </a:lnTo>
                  <a:lnTo>
                    <a:pt x="1283" y="1388"/>
                  </a:lnTo>
                  <a:lnTo>
                    <a:pt x="1241" y="1396"/>
                  </a:lnTo>
                  <a:lnTo>
                    <a:pt x="1194" y="1403"/>
                  </a:lnTo>
                  <a:lnTo>
                    <a:pt x="1146" y="1410"/>
                  </a:lnTo>
                  <a:lnTo>
                    <a:pt x="1093" y="1414"/>
                  </a:lnTo>
                  <a:lnTo>
                    <a:pt x="986" y="1419"/>
                  </a:lnTo>
                  <a:lnTo>
                    <a:pt x="880" y="1419"/>
                  </a:lnTo>
                  <a:lnTo>
                    <a:pt x="828" y="1419"/>
                  </a:lnTo>
                  <a:lnTo>
                    <a:pt x="777" y="1419"/>
                  </a:lnTo>
                  <a:lnTo>
                    <a:pt x="728" y="1419"/>
                  </a:lnTo>
                  <a:lnTo>
                    <a:pt x="685" y="1419"/>
                  </a:lnTo>
                  <a:lnTo>
                    <a:pt x="602" y="1419"/>
                  </a:lnTo>
                  <a:lnTo>
                    <a:pt x="513" y="1419"/>
                  </a:lnTo>
                  <a:lnTo>
                    <a:pt x="423" y="1419"/>
                  </a:lnTo>
                  <a:lnTo>
                    <a:pt x="332" y="1419"/>
                  </a:lnTo>
                  <a:lnTo>
                    <a:pt x="244" y="1419"/>
                  </a:lnTo>
                  <a:lnTo>
                    <a:pt x="157" y="1417"/>
                  </a:lnTo>
                  <a:lnTo>
                    <a:pt x="75" y="1417"/>
                  </a:lnTo>
                  <a:lnTo>
                    <a:pt x="37" y="1417"/>
                  </a:lnTo>
                  <a:lnTo>
                    <a:pt x="0" y="1417"/>
                  </a:lnTo>
                  <a:lnTo>
                    <a:pt x="0" y="1408"/>
                  </a:lnTo>
                  <a:lnTo>
                    <a:pt x="0" y="1402"/>
                  </a:lnTo>
                  <a:lnTo>
                    <a:pt x="0" y="1396"/>
                  </a:lnTo>
                  <a:lnTo>
                    <a:pt x="0" y="1393"/>
                  </a:lnTo>
                  <a:lnTo>
                    <a:pt x="0" y="1391"/>
                  </a:lnTo>
                  <a:lnTo>
                    <a:pt x="0" y="1391"/>
                  </a:lnTo>
                  <a:lnTo>
                    <a:pt x="0" y="1391"/>
                  </a:lnTo>
                  <a:lnTo>
                    <a:pt x="0" y="1389"/>
                  </a:lnTo>
                  <a:lnTo>
                    <a:pt x="0" y="1388"/>
                  </a:lnTo>
                  <a:lnTo>
                    <a:pt x="0" y="1382"/>
                  </a:lnTo>
                  <a:lnTo>
                    <a:pt x="0" y="1377"/>
                  </a:lnTo>
                  <a:lnTo>
                    <a:pt x="0" y="1369"/>
                  </a:lnTo>
                  <a:close/>
                </a:path>
              </a:pathLst>
            </a:custGeom>
            <a:solidFill>
              <a:srgbClr val="FFCC00"/>
            </a:solidFill>
            <a:ln w="11176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nl-BE"/>
            </a:p>
          </p:txBody>
        </p:sp>
        <p:grpSp>
          <p:nvGrpSpPr>
            <p:cNvPr id="27518" name="Group 1918"/>
            <p:cNvGrpSpPr>
              <a:grpSpLocks noChangeAspect="1"/>
            </p:cNvGrpSpPr>
            <p:nvPr/>
          </p:nvGrpSpPr>
          <p:grpSpPr bwMode="auto">
            <a:xfrm>
              <a:off x="1855" y="2834"/>
              <a:ext cx="723" cy="1"/>
              <a:chOff x="9433" y="19725"/>
              <a:chExt cx="1950" cy="2"/>
            </a:xfrm>
          </p:grpSpPr>
          <p:sp>
            <p:nvSpPr>
              <p:cNvPr id="27519" name="Freeform 1919"/>
              <p:cNvSpPr>
                <a:spLocks noChangeAspect="1"/>
              </p:cNvSpPr>
              <p:nvPr/>
            </p:nvSpPr>
            <p:spPr bwMode="auto">
              <a:xfrm>
                <a:off x="9433" y="19725"/>
                <a:ext cx="14" cy="2"/>
              </a:xfrm>
              <a:custGeom>
                <a:avLst/>
                <a:gdLst>
                  <a:gd name="T0" fmla="*/ 0 w 14"/>
                  <a:gd name="T1" fmla="*/ 0 h 2"/>
                  <a:gd name="T2" fmla="*/ 0 w 14"/>
                  <a:gd name="T3" fmla="*/ 0 h 2"/>
                  <a:gd name="T4" fmla="*/ 0 w 14"/>
                  <a:gd name="T5" fmla="*/ 2 h 2"/>
                  <a:gd name="T6" fmla="*/ 14 w 14"/>
                  <a:gd name="T7" fmla="*/ 2 h 2"/>
                  <a:gd name="T8" fmla="*/ 14 w 14"/>
                  <a:gd name="T9" fmla="*/ 0 h 2"/>
                  <a:gd name="T10" fmla="*/ 14 w 14"/>
                  <a:gd name="T11" fmla="*/ 0 h 2"/>
                  <a:gd name="T12" fmla="*/ 0 w 1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20" name="Freeform 1920"/>
              <p:cNvSpPr>
                <a:spLocks noChangeAspect="1"/>
              </p:cNvSpPr>
              <p:nvPr/>
            </p:nvSpPr>
            <p:spPr bwMode="auto">
              <a:xfrm>
                <a:off x="9450" y="19725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21" name="Freeform 1921"/>
              <p:cNvSpPr>
                <a:spLocks noChangeAspect="1"/>
              </p:cNvSpPr>
              <p:nvPr/>
            </p:nvSpPr>
            <p:spPr bwMode="auto">
              <a:xfrm>
                <a:off x="9457" y="19725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22" name="Freeform 1922"/>
              <p:cNvSpPr>
                <a:spLocks noChangeAspect="1"/>
              </p:cNvSpPr>
              <p:nvPr/>
            </p:nvSpPr>
            <p:spPr bwMode="auto">
              <a:xfrm>
                <a:off x="9477" y="19725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23" name="Freeform 1923"/>
              <p:cNvSpPr>
                <a:spLocks noChangeAspect="1"/>
              </p:cNvSpPr>
              <p:nvPr/>
            </p:nvSpPr>
            <p:spPr bwMode="auto">
              <a:xfrm>
                <a:off x="9483" y="19725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24" name="Freeform 1924"/>
              <p:cNvSpPr>
                <a:spLocks noChangeAspect="1"/>
              </p:cNvSpPr>
              <p:nvPr/>
            </p:nvSpPr>
            <p:spPr bwMode="auto">
              <a:xfrm>
                <a:off x="9503" y="19725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25" name="Freeform 1925"/>
              <p:cNvSpPr>
                <a:spLocks noChangeAspect="1"/>
              </p:cNvSpPr>
              <p:nvPr/>
            </p:nvSpPr>
            <p:spPr bwMode="auto">
              <a:xfrm>
                <a:off x="9510" y="19725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26" name="Freeform 1926"/>
              <p:cNvSpPr>
                <a:spLocks noChangeAspect="1"/>
              </p:cNvSpPr>
              <p:nvPr/>
            </p:nvSpPr>
            <p:spPr bwMode="auto">
              <a:xfrm>
                <a:off x="9529" y="19725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27" name="Freeform 1927"/>
              <p:cNvSpPr>
                <a:spLocks noChangeAspect="1"/>
              </p:cNvSpPr>
              <p:nvPr/>
            </p:nvSpPr>
            <p:spPr bwMode="auto">
              <a:xfrm>
                <a:off x="9536" y="19725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28" name="Freeform 1928"/>
              <p:cNvSpPr>
                <a:spLocks noChangeAspect="1"/>
              </p:cNvSpPr>
              <p:nvPr/>
            </p:nvSpPr>
            <p:spPr bwMode="auto">
              <a:xfrm>
                <a:off x="9555" y="19725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29" name="Freeform 1929"/>
              <p:cNvSpPr>
                <a:spLocks noChangeAspect="1"/>
              </p:cNvSpPr>
              <p:nvPr/>
            </p:nvSpPr>
            <p:spPr bwMode="auto">
              <a:xfrm>
                <a:off x="9562" y="19725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30" name="Freeform 1930"/>
              <p:cNvSpPr>
                <a:spLocks noChangeAspect="1"/>
              </p:cNvSpPr>
              <p:nvPr/>
            </p:nvSpPr>
            <p:spPr bwMode="auto">
              <a:xfrm>
                <a:off x="9581" y="19725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31" name="Freeform 1931"/>
              <p:cNvSpPr>
                <a:spLocks noChangeAspect="1"/>
              </p:cNvSpPr>
              <p:nvPr/>
            </p:nvSpPr>
            <p:spPr bwMode="auto">
              <a:xfrm>
                <a:off x="9588" y="19725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32" name="Freeform 1932"/>
              <p:cNvSpPr>
                <a:spLocks noChangeAspect="1"/>
              </p:cNvSpPr>
              <p:nvPr/>
            </p:nvSpPr>
            <p:spPr bwMode="auto">
              <a:xfrm>
                <a:off x="9607" y="19725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33" name="Freeform 1933"/>
              <p:cNvSpPr>
                <a:spLocks noChangeAspect="1"/>
              </p:cNvSpPr>
              <p:nvPr/>
            </p:nvSpPr>
            <p:spPr bwMode="auto">
              <a:xfrm>
                <a:off x="9614" y="19725"/>
                <a:ext cx="15" cy="2"/>
              </a:xfrm>
              <a:custGeom>
                <a:avLst/>
                <a:gdLst>
                  <a:gd name="T0" fmla="*/ 2 w 15"/>
                  <a:gd name="T1" fmla="*/ 0 h 2"/>
                  <a:gd name="T2" fmla="*/ 0 w 15"/>
                  <a:gd name="T3" fmla="*/ 0 h 2"/>
                  <a:gd name="T4" fmla="*/ 2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2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34" name="Freeform 1934"/>
              <p:cNvSpPr>
                <a:spLocks noChangeAspect="1"/>
              </p:cNvSpPr>
              <p:nvPr/>
            </p:nvSpPr>
            <p:spPr bwMode="auto">
              <a:xfrm>
                <a:off x="9633" y="19725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35" name="Freeform 1935"/>
              <p:cNvSpPr>
                <a:spLocks noChangeAspect="1"/>
              </p:cNvSpPr>
              <p:nvPr/>
            </p:nvSpPr>
            <p:spPr bwMode="auto">
              <a:xfrm>
                <a:off x="9640" y="19725"/>
                <a:ext cx="15" cy="2"/>
              </a:xfrm>
              <a:custGeom>
                <a:avLst/>
                <a:gdLst>
                  <a:gd name="T0" fmla="*/ 2 w 15"/>
                  <a:gd name="T1" fmla="*/ 0 h 2"/>
                  <a:gd name="T2" fmla="*/ 0 w 15"/>
                  <a:gd name="T3" fmla="*/ 0 h 2"/>
                  <a:gd name="T4" fmla="*/ 2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2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36" name="Freeform 1936"/>
              <p:cNvSpPr>
                <a:spLocks noChangeAspect="1"/>
              </p:cNvSpPr>
              <p:nvPr/>
            </p:nvSpPr>
            <p:spPr bwMode="auto">
              <a:xfrm>
                <a:off x="9659" y="19725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37" name="Freeform 1937"/>
              <p:cNvSpPr>
                <a:spLocks noChangeAspect="1"/>
              </p:cNvSpPr>
              <p:nvPr/>
            </p:nvSpPr>
            <p:spPr bwMode="auto">
              <a:xfrm>
                <a:off x="9666" y="19725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38" name="Freeform 1938"/>
              <p:cNvSpPr>
                <a:spLocks noChangeAspect="1"/>
              </p:cNvSpPr>
              <p:nvPr/>
            </p:nvSpPr>
            <p:spPr bwMode="auto">
              <a:xfrm>
                <a:off x="9685" y="19725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39" name="Freeform 1939"/>
              <p:cNvSpPr>
                <a:spLocks noChangeAspect="1"/>
              </p:cNvSpPr>
              <p:nvPr/>
            </p:nvSpPr>
            <p:spPr bwMode="auto">
              <a:xfrm>
                <a:off x="9692" y="19725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40" name="Freeform 1940"/>
              <p:cNvSpPr>
                <a:spLocks noChangeAspect="1"/>
              </p:cNvSpPr>
              <p:nvPr/>
            </p:nvSpPr>
            <p:spPr bwMode="auto">
              <a:xfrm>
                <a:off x="9711" y="19725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41" name="Freeform 1941"/>
              <p:cNvSpPr>
                <a:spLocks noChangeAspect="1"/>
              </p:cNvSpPr>
              <p:nvPr/>
            </p:nvSpPr>
            <p:spPr bwMode="auto">
              <a:xfrm>
                <a:off x="9718" y="19725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42" name="Freeform 1942"/>
              <p:cNvSpPr>
                <a:spLocks noChangeAspect="1"/>
              </p:cNvSpPr>
              <p:nvPr/>
            </p:nvSpPr>
            <p:spPr bwMode="auto">
              <a:xfrm>
                <a:off x="9737" y="19725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43" name="Freeform 1943"/>
              <p:cNvSpPr>
                <a:spLocks noChangeAspect="1"/>
              </p:cNvSpPr>
              <p:nvPr/>
            </p:nvSpPr>
            <p:spPr bwMode="auto">
              <a:xfrm>
                <a:off x="9744" y="19725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44" name="Freeform 1944"/>
              <p:cNvSpPr>
                <a:spLocks noChangeAspect="1"/>
              </p:cNvSpPr>
              <p:nvPr/>
            </p:nvSpPr>
            <p:spPr bwMode="auto">
              <a:xfrm>
                <a:off x="9763" y="19725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45" name="Freeform 1945"/>
              <p:cNvSpPr>
                <a:spLocks noChangeAspect="1"/>
              </p:cNvSpPr>
              <p:nvPr/>
            </p:nvSpPr>
            <p:spPr bwMode="auto">
              <a:xfrm>
                <a:off x="9770" y="19725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46" name="Freeform 1946"/>
              <p:cNvSpPr>
                <a:spLocks noChangeAspect="1"/>
              </p:cNvSpPr>
              <p:nvPr/>
            </p:nvSpPr>
            <p:spPr bwMode="auto">
              <a:xfrm>
                <a:off x="9789" y="19725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47" name="Freeform 1947"/>
              <p:cNvSpPr>
                <a:spLocks noChangeAspect="1"/>
              </p:cNvSpPr>
              <p:nvPr/>
            </p:nvSpPr>
            <p:spPr bwMode="auto">
              <a:xfrm>
                <a:off x="9796" y="19725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48" name="Freeform 1948"/>
              <p:cNvSpPr>
                <a:spLocks noChangeAspect="1"/>
              </p:cNvSpPr>
              <p:nvPr/>
            </p:nvSpPr>
            <p:spPr bwMode="auto">
              <a:xfrm>
                <a:off x="9815" y="19725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49" name="Freeform 1949"/>
              <p:cNvSpPr>
                <a:spLocks noChangeAspect="1"/>
              </p:cNvSpPr>
              <p:nvPr/>
            </p:nvSpPr>
            <p:spPr bwMode="auto">
              <a:xfrm>
                <a:off x="9822" y="19725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50" name="Freeform 1950"/>
              <p:cNvSpPr>
                <a:spLocks noChangeAspect="1"/>
              </p:cNvSpPr>
              <p:nvPr/>
            </p:nvSpPr>
            <p:spPr bwMode="auto">
              <a:xfrm>
                <a:off x="9841" y="19725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51" name="Freeform 1951"/>
              <p:cNvSpPr>
                <a:spLocks noChangeAspect="1"/>
              </p:cNvSpPr>
              <p:nvPr/>
            </p:nvSpPr>
            <p:spPr bwMode="auto">
              <a:xfrm>
                <a:off x="9848" y="19725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52" name="Freeform 1952"/>
              <p:cNvSpPr>
                <a:spLocks noChangeAspect="1"/>
              </p:cNvSpPr>
              <p:nvPr/>
            </p:nvSpPr>
            <p:spPr bwMode="auto">
              <a:xfrm>
                <a:off x="9867" y="19725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53" name="Freeform 1953"/>
              <p:cNvSpPr>
                <a:spLocks noChangeAspect="1"/>
              </p:cNvSpPr>
              <p:nvPr/>
            </p:nvSpPr>
            <p:spPr bwMode="auto">
              <a:xfrm>
                <a:off x="9874" y="19725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54" name="Freeform 1954"/>
              <p:cNvSpPr>
                <a:spLocks noChangeAspect="1"/>
              </p:cNvSpPr>
              <p:nvPr/>
            </p:nvSpPr>
            <p:spPr bwMode="auto">
              <a:xfrm>
                <a:off x="9894" y="19725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55" name="Freeform 1955"/>
              <p:cNvSpPr>
                <a:spLocks noChangeAspect="1"/>
              </p:cNvSpPr>
              <p:nvPr/>
            </p:nvSpPr>
            <p:spPr bwMode="auto">
              <a:xfrm>
                <a:off x="9901" y="19725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56" name="Freeform 1956"/>
              <p:cNvSpPr>
                <a:spLocks noChangeAspect="1"/>
              </p:cNvSpPr>
              <p:nvPr/>
            </p:nvSpPr>
            <p:spPr bwMode="auto">
              <a:xfrm>
                <a:off x="9920" y="19725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57" name="Freeform 1957"/>
              <p:cNvSpPr>
                <a:spLocks noChangeAspect="1"/>
              </p:cNvSpPr>
              <p:nvPr/>
            </p:nvSpPr>
            <p:spPr bwMode="auto">
              <a:xfrm>
                <a:off x="9927" y="19725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58" name="Freeform 1958"/>
              <p:cNvSpPr>
                <a:spLocks noChangeAspect="1"/>
              </p:cNvSpPr>
              <p:nvPr/>
            </p:nvSpPr>
            <p:spPr bwMode="auto">
              <a:xfrm>
                <a:off x="9946" y="19725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59" name="Freeform 1959"/>
              <p:cNvSpPr>
                <a:spLocks noChangeAspect="1"/>
              </p:cNvSpPr>
              <p:nvPr/>
            </p:nvSpPr>
            <p:spPr bwMode="auto">
              <a:xfrm>
                <a:off x="9953" y="19725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60" name="Freeform 1960"/>
              <p:cNvSpPr>
                <a:spLocks noChangeAspect="1"/>
              </p:cNvSpPr>
              <p:nvPr/>
            </p:nvSpPr>
            <p:spPr bwMode="auto">
              <a:xfrm>
                <a:off x="9972" y="19725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61" name="Freeform 1961"/>
              <p:cNvSpPr>
                <a:spLocks noChangeAspect="1"/>
              </p:cNvSpPr>
              <p:nvPr/>
            </p:nvSpPr>
            <p:spPr bwMode="auto">
              <a:xfrm>
                <a:off x="9979" y="19725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62" name="Freeform 1962"/>
              <p:cNvSpPr>
                <a:spLocks noChangeAspect="1"/>
              </p:cNvSpPr>
              <p:nvPr/>
            </p:nvSpPr>
            <p:spPr bwMode="auto">
              <a:xfrm>
                <a:off x="9998" y="19725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63" name="Freeform 1963"/>
              <p:cNvSpPr>
                <a:spLocks noChangeAspect="1"/>
              </p:cNvSpPr>
              <p:nvPr/>
            </p:nvSpPr>
            <p:spPr bwMode="auto">
              <a:xfrm>
                <a:off x="10005" y="19725"/>
                <a:ext cx="15" cy="2"/>
              </a:xfrm>
              <a:custGeom>
                <a:avLst/>
                <a:gdLst>
                  <a:gd name="T0" fmla="*/ 2 w 15"/>
                  <a:gd name="T1" fmla="*/ 0 h 2"/>
                  <a:gd name="T2" fmla="*/ 0 w 15"/>
                  <a:gd name="T3" fmla="*/ 0 h 2"/>
                  <a:gd name="T4" fmla="*/ 2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2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64" name="Freeform 1964"/>
              <p:cNvSpPr>
                <a:spLocks noChangeAspect="1"/>
              </p:cNvSpPr>
              <p:nvPr/>
            </p:nvSpPr>
            <p:spPr bwMode="auto">
              <a:xfrm>
                <a:off x="10024" y="19725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65" name="Freeform 1965"/>
              <p:cNvSpPr>
                <a:spLocks noChangeAspect="1"/>
              </p:cNvSpPr>
              <p:nvPr/>
            </p:nvSpPr>
            <p:spPr bwMode="auto">
              <a:xfrm>
                <a:off x="10031" y="19725"/>
                <a:ext cx="15" cy="2"/>
              </a:xfrm>
              <a:custGeom>
                <a:avLst/>
                <a:gdLst>
                  <a:gd name="T0" fmla="*/ 2 w 15"/>
                  <a:gd name="T1" fmla="*/ 0 h 2"/>
                  <a:gd name="T2" fmla="*/ 0 w 15"/>
                  <a:gd name="T3" fmla="*/ 0 h 2"/>
                  <a:gd name="T4" fmla="*/ 2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2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66" name="Freeform 1966"/>
              <p:cNvSpPr>
                <a:spLocks noChangeAspect="1"/>
              </p:cNvSpPr>
              <p:nvPr/>
            </p:nvSpPr>
            <p:spPr bwMode="auto">
              <a:xfrm>
                <a:off x="10050" y="19725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67" name="Freeform 1967"/>
              <p:cNvSpPr>
                <a:spLocks noChangeAspect="1"/>
              </p:cNvSpPr>
              <p:nvPr/>
            </p:nvSpPr>
            <p:spPr bwMode="auto">
              <a:xfrm>
                <a:off x="10057" y="19725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68" name="Freeform 1968"/>
              <p:cNvSpPr>
                <a:spLocks noChangeAspect="1"/>
              </p:cNvSpPr>
              <p:nvPr/>
            </p:nvSpPr>
            <p:spPr bwMode="auto">
              <a:xfrm>
                <a:off x="10076" y="19725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69" name="Freeform 1969"/>
              <p:cNvSpPr>
                <a:spLocks noChangeAspect="1"/>
              </p:cNvSpPr>
              <p:nvPr/>
            </p:nvSpPr>
            <p:spPr bwMode="auto">
              <a:xfrm>
                <a:off x="10083" y="19725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70" name="Freeform 1970"/>
              <p:cNvSpPr>
                <a:spLocks noChangeAspect="1"/>
              </p:cNvSpPr>
              <p:nvPr/>
            </p:nvSpPr>
            <p:spPr bwMode="auto">
              <a:xfrm>
                <a:off x="10102" y="19725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71" name="Freeform 1971"/>
              <p:cNvSpPr>
                <a:spLocks noChangeAspect="1"/>
              </p:cNvSpPr>
              <p:nvPr/>
            </p:nvSpPr>
            <p:spPr bwMode="auto">
              <a:xfrm>
                <a:off x="10109" y="19725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72" name="Freeform 1972"/>
              <p:cNvSpPr>
                <a:spLocks noChangeAspect="1"/>
              </p:cNvSpPr>
              <p:nvPr/>
            </p:nvSpPr>
            <p:spPr bwMode="auto">
              <a:xfrm>
                <a:off x="10128" y="19725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73" name="Freeform 1973"/>
              <p:cNvSpPr>
                <a:spLocks noChangeAspect="1"/>
              </p:cNvSpPr>
              <p:nvPr/>
            </p:nvSpPr>
            <p:spPr bwMode="auto">
              <a:xfrm>
                <a:off x="10135" y="19725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74" name="Freeform 1974"/>
              <p:cNvSpPr>
                <a:spLocks noChangeAspect="1"/>
              </p:cNvSpPr>
              <p:nvPr/>
            </p:nvSpPr>
            <p:spPr bwMode="auto">
              <a:xfrm>
                <a:off x="10154" y="19725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75" name="Freeform 1975"/>
              <p:cNvSpPr>
                <a:spLocks noChangeAspect="1"/>
              </p:cNvSpPr>
              <p:nvPr/>
            </p:nvSpPr>
            <p:spPr bwMode="auto">
              <a:xfrm>
                <a:off x="10161" y="19725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76" name="Freeform 1976"/>
              <p:cNvSpPr>
                <a:spLocks noChangeAspect="1"/>
              </p:cNvSpPr>
              <p:nvPr/>
            </p:nvSpPr>
            <p:spPr bwMode="auto">
              <a:xfrm>
                <a:off x="10180" y="19725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77" name="Freeform 1977"/>
              <p:cNvSpPr>
                <a:spLocks noChangeAspect="1"/>
              </p:cNvSpPr>
              <p:nvPr/>
            </p:nvSpPr>
            <p:spPr bwMode="auto">
              <a:xfrm>
                <a:off x="10187" y="19725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78" name="Freeform 1978"/>
              <p:cNvSpPr>
                <a:spLocks noChangeAspect="1"/>
              </p:cNvSpPr>
              <p:nvPr/>
            </p:nvSpPr>
            <p:spPr bwMode="auto">
              <a:xfrm>
                <a:off x="10206" y="19725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79" name="Freeform 1979"/>
              <p:cNvSpPr>
                <a:spLocks noChangeAspect="1"/>
              </p:cNvSpPr>
              <p:nvPr/>
            </p:nvSpPr>
            <p:spPr bwMode="auto">
              <a:xfrm>
                <a:off x="10213" y="19725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80" name="Freeform 1980"/>
              <p:cNvSpPr>
                <a:spLocks noChangeAspect="1"/>
              </p:cNvSpPr>
              <p:nvPr/>
            </p:nvSpPr>
            <p:spPr bwMode="auto">
              <a:xfrm>
                <a:off x="10232" y="19725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81" name="Freeform 1981"/>
              <p:cNvSpPr>
                <a:spLocks noChangeAspect="1"/>
              </p:cNvSpPr>
              <p:nvPr/>
            </p:nvSpPr>
            <p:spPr bwMode="auto">
              <a:xfrm>
                <a:off x="10239" y="19725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82" name="Freeform 1982"/>
              <p:cNvSpPr>
                <a:spLocks noChangeAspect="1"/>
              </p:cNvSpPr>
              <p:nvPr/>
            </p:nvSpPr>
            <p:spPr bwMode="auto">
              <a:xfrm>
                <a:off x="10258" y="19725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83" name="Freeform 1983"/>
              <p:cNvSpPr>
                <a:spLocks noChangeAspect="1"/>
              </p:cNvSpPr>
              <p:nvPr/>
            </p:nvSpPr>
            <p:spPr bwMode="auto">
              <a:xfrm>
                <a:off x="10265" y="19725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84" name="Freeform 1984"/>
              <p:cNvSpPr>
                <a:spLocks noChangeAspect="1"/>
              </p:cNvSpPr>
              <p:nvPr/>
            </p:nvSpPr>
            <p:spPr bwMode="auto">
              <a:xfrm>
                <a:off x="10285" y="19725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85" name="Freeform 1985"/>
              <p:cNvSpPr>
                <a:spLocks noChangeAspect="1"/>
              </p:cNvSpPr>
              <p:nvPr/>
            </p:nvSpPr>
            <p:spPr bwMode="auto">
              <a:xfrm>
                <a:off x="10291" y="19725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86" name="Freeform 1986"/>
              <p:cNvSpPr>
                <a:spLocks noChangeAspect="1"/>
              </p:cNvSpPr>
              <p:nvPr/>
            </p:nvSpPr>
            <p:spPr bwMode="auto">
              <a:xfrm>
                <a:off x="10311" y="19725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87" name="Freeform 1987"/>
              <p:cNvSpPr>
                <a:spLocks noChangeAspect="1"/>
              </p:cNvSpPr>
              <p:nvPr/>
            </p:nvSpPr>
            <p:spPr bwMode="auto">
              <a:xfrm>
                <a:off x="10318" y="19725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88" name="Freeform 1988"/>
              <p:cNvSpPr>
                <a:spLocks noChangeAspect="1"/>
              </p:cNvSpPr>
              <p:nvPr/>
            </p:nvSpPr>
            <p:spPr bwMode="auto">
              <a:xfrm>
                <a:off x="10337" y="19725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89" name="Freeform 1989"/>
              <p:cNvSpPr>
                <a:spLocks noChangeAspect="1"/>
              </p:cNvSpPr>
              <p:nvPr/>
            </p:nvSpPr>
            <p:spPr bwMode="auto">
              <a:xfrm>
                <a:off x="10344" y="19725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90" name="Freeform 1990"/>
              <p:cNvSpPr>
                <a:spLocks noChangeAspect="1"/>
              </p:cNvSpPr>
              <p:nvPr/>
            </p:nvSpPr>
            <p:spPr bwMode="auto">
              <a:xfrm>
                <a:off x="10363" y="19725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91" name="Freeform 1991"/>
              <p:cNvSpPr>
                <a:spLocks noChangeAspect="1"/>
              </p:cNvSpPr>
              <p:nvPr/>
            </p:nvSpPr>
            <p:spPr bwMode="auto">
              <a:xfrm>
                <a:off x="10370" y="19725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92" name="Freeform 1992"/>
              <p:cNvSpPr>
                <a:spLocks noChangeAspect="1"/>
              </p:cNvSpPr>
              <p:nvPr/>
            </p:nvSpPr>
            <p:spPr bwMode="auto">
              <a:xfrm>
                <a:off x="10389" y="19725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93" name="Freeform 1993"/>
              <p:cNvSpPr>
                <a:spLocks noChangeAspect="1"/>
              </p:cNvSpPr>
              <p:nvPr/>
            </p:nvSpPr>
            <p:spPr bwMode="auto">
              <a:xfrm>
                <a:off x="10396" y="19725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94" name="Freeform 1994"/>
              <p:cNvSpPr>
                <a:spLocks noChangeAspect="1"/>
              </p:cNvSpPr>
              <p:nvPr/>
            </p:nvSpPr>
            <p:spPr bwMode="auto">
              <a:xfrm>
                <a:off x="10415" y="19725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95" name="Freeform 1995"/>
              <p:cNvSpPr>
                <a:spLocks noChangeAspect="1"/>
              </p:cNvSpPr>
              <p:nvPr/>
            </p:nvSpPr>
            <p:spPr bwMode="auto">
              <a:xfrm>
                <a:off x="10422" y="19725"/>
                <a:ext cx="15" cy="2"/>
              </a:xfrm>
              <a:custGeom>
                <a:avLst/>
                <a:gdLst>
                  <a:gd name="T0" fmla="*/ 2 w 15"/>
                  <a:gd name="T1" fmla="*/ 0 h 2"/>
                  <a:gd name="T2" fmla="*/ 0 w 15"/>
                  <a:gd name="T3" fmla="*/ 0 h 2"/>
                  <a:gd name="T4" fmla="*/ 2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2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96" name="Freeform 1996"/>
              <p:cNvSpPr>
                <a:spLocks noChangeAspect="1"/>
              </p:cNvSpPr>
              <p:nvPr/>
            </p:nvSpPr>
            <p:spPr bwMode="auto">
              <a:xfrm>
                <a:off x="10441" y="19725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97" name="Freeform 1997"/>
              <p:cNvSpPr>
                <a:spLocks noChangeAspect="1"/>
              </p:cNvSpPr>
              <p:nvPr/>
            </p:nvSpPr>
            <p:spPr bwMode="auto">
              <a:xfrm>
                <a:off x="10448" y="19725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98" name="Freeform 1998"/>
              <p:cNvSpPr>
                <a:spLocks noChangeAspect="1"/>
              </p:cNvSpPr>
              <p:nvPr/>
            </p:nvSpPr>
            <p:spPr bwMode="auto">
              <a:xfrm>
                <a:off x="10467" y="19725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599" name="Freeform 1999"/>
              <p:cNvSpPr>
                <a:spLocks noChangeAspect="1"/>
              </p:cNvSpPr>
              <p:nvPr/>
            </p:nvSpPr>
            <p:spPr bwMode="auto">
              <a:xfrm>
                <a:off x="10474" y="19725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00" name="Freeform 2000"/>
              <p:cNvSpPr>
                <a:spLocks noChangeAspect="1"/>
              </p:cNvSpPr>
              <p:nvPr/>
            </p:nvSpPr>
            <p:spPr bwMode="auto">
              <a:xfrm>
                <a:off x="10493" y="19725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01" name="Freeform 2001"/>
              <p:cNvSpPr>
                <a:spLocks noChangeAspect="1"/>
              </p:cNvSpPr>
              <p:nvPr/>
            </p:nvSpPr>
            <p:spPr bwMode="auto">
              <a:xfrm>
                <a:off x="10500" y="19725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02" name="Freeform 2002"/>
              <p:cNvSpPr>
                <a:spLocks noChangeAspect="1"/>
              </p:cNvSpPr>
              <p:nvPr/>
            </p:nvSpPr>
            <p:spPr bwMode="auto">
              <a:xfrm>
                <a:off x="10519" y="19725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03" name="Freeform 2003"/>
              <p:cNvSpPr>
                <a:spLocks noChangeAspect="1"/>
              </p:cNvSpPr>
              <p:nvPr/>
            </p:nvSpPr>
            <p:spPr bwMode="auto">
              <a:xfrm>
                <a:off x="10526" y="19725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04" name="Freeform 2004"/>
              <p:cNvSpPr>
                <a:spLocks noChangeAspect="1"/>
              </p:cNvSpPr>
              <p:nvPr/>
            </p:nvSpPr>
            <p:spPr bwMode="auto">
              <a:xfrm>
                <a:off x="10545" y="19725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05" name="Freeform 2005"/>
              <p:cNvSpPr>
                <a:spLocks noChangeAspect="1"/>
              </p:cNvSpPr>
              <p:nvPr/>
            </p:nvSpPr>
            <p:spPr bwMode="auto">
              <a:xfrm>
                <a:off x="10552" y="19725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06" name="Freeform 2006"/>
              <p:cNvSpPr>
                <a:spLocks noChangeAspect="1"/>
              </p:cNvSpPr>
              <p:nvPr/>
            </p:nvSpPr>
            <p:spPr bwMode="auto">
              <a:xfrm>
                <a:off x="10571" y="19725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07" name="Freeform 2007"/>
              <p:cNvSpPr>
                <a:spLocks noChangeAspect="1"/>
              </p:cNvSpPr>
              <p:nvPr/>
            </p:nvSpPr>
            <p:spPr bwMode="auto">
              <a:xfrm>
                <a:off x="10578" y="19725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08" name="Freeform 2008"/>
              <p:cNvSpPr>
                <a:spLocks noChangeAspect="1"/>
              </p:cNvSpPr>
              <p:nvPr/>
            </p:nvSpPr>
            <p:spPr bwMode="auto">
              <a:xfrm>
                <a:off x="10597" y="19725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09" name="Freeform 2009"/>
              <p:cNvSpPr>
                <a:spLocks noChangeAspect="1"/>
              </p:cNvSpPr>
              <p:nvPr/>
            </p:nvSpPr>
            <p:spPr bwMode="auto">
              <a:xfrm>
                <a:off x="10604" y="19725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10" name="Freeform 2010"/>
              <p:cNvSpPr>
                <a:spLocks noChangeAspect="1"/>
              </p:cNvSpPr>
              <p:nvPr/>
            </p:nvSpPr>
            <p:spPr bwMode="auto">
              <a:xfrm>
                <a:off x="10623" y="19725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11" name="Freeform 2011"/>
              <p:cNvSpPr>
                <a:spLocks noChangeAspect="1"/>
              </p:cNvSpPr>
              <p:nvPr/>
            </p:nvSpPr>
            <p:spPr bwMode="auto">
              <a:xfrm>
                <a:off x="10630" y="19725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12" name="Freeform 2012"/>
              <p:cNvSpPr>
                <a:spLocks noChangeAspect="1"/>
              </p:cNvSpPr>
              <p:nvPr/>
            </p:nvSpPr>
            <p:spPr bwMode="auto">
              <a:xfrm>
                <a:off x="10649" y="19725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13" name="Freeform 2013"/>
              <p:cNvSpPr>
                <a:spLocks noChangeAspect="1"/>
              </p:cNvSpPr>
              <p:nvPr/>
            </p:nvSpPr>
            <p:spPr bwMode="auto">
              <a:xfrm>
                <a:off x="10656" y="19725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14" name="Freeform 2014"/>
              <p:cNvSpPr>
                <a:spLocks noChangeAspect="1"/>
              </p:cNvSpPr>
              <p:nvPr/>
            </p:nvSpPr>
            <p:spPr bwMode="auto">
              <a:xfrm>
                <a:off x="10675" y="19725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15" name="Freeform 2015"/>
              <p:cNvSpPr>
                <a:spLocks noChangeAspect="1"/>
              </p:cNvSpPr>
              <p:nvPr/>
            </p:nvSpPr>
            <p:spPr bwMode="auto">
              <a:xfrm>
                <a:off x="10682" y="19725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16" name="Freeform 2016"/>
              <p:cNvSpPr>
                <a:spLocks noChangeAspect="1"/>
              </p:cNvSpPr>
              <p:nvPr/>
            </p:nvSpPr>
            <p:spPr bwMode="auto">
              <a:xfrm>
                <a:off x="10702" y="19725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17" name="Freeform 2017"/>
              <p:cNvSpPr>
                <a:spLocks noChangeAspect="1"/>
              </p:cNvSpPr>
              <p:nvPr/>
            </p:nvSpPr>
            <p:spPr bwMode="auto">
              <a:xfrm>
                <a:off x="10709" y="19725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18" name="Freeform 2018"/>
              <p:cNvSpPr>
                <a:spLocks noChangeAspect="1"/>
              </p:cNvSpPr>
              <p:nvPr/>
            </p:nvSpPr>
            <p:spPr bwMode="auto">
              <a:xfrm>
                <a:off x="10728" y="19725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19" name="Freeform 2019"/>
              <p:cNvSpPr>
                <a:spLocks noChangeAspect="1"/>
              </p:cNvSpPr>
              <p:nvPr/>
            </p:nvSpPr>
            <p:spPr bwMode="auto">
              <a:xfrm>
                <a:off x="10735" y="19725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20" name="Freeform 2020"/>
              <p:cNvSpPr>
                <a:spLocks noChangeAspect="1"/>
              </p:cNvSpPr>
              <p:nvPr/>
            </p:nvSpPr>
            <p:spPr bwMode="auto">
              <a:xfrm>
                <a:off x="10754" y="19725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21" name="Freeform 2021"/>
              <p:cNvSpPr>
                <a:spLocks noChangeAspect="1"/>
              </p:cNvSpPr>
              <p:nvPr/>
            </p:nvSpPr>
            <p:spPr bwMode="auto">
              <a:xfrm>
                <a:off x="10761" y="19725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22" name="Freeform 2022"/>
              <p:cNvSpPr>
                <a:spLocks noChangeAspect="1"/>
              </p:cNvSpPr>
              <p:nvPr/>
            </p:nvSpPr>
            <p:spPr bwMode="auto">
              <a:xfrm>
                <a:off x="10780" y="19725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23" name="Freeform 2023"/>
              <p:cNvSpPr>
                <a:spLocks noChangeAspect="1"/>
              </p:cNvSpPr>
              <p:nvPr/>
            </p:nvSpPr>
            <p:spPr bwMode="auto">
              <a:xfrm>
                <a:off x="10787" y="19725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24" name="Freeform 2024"/>
              <p:cNvSpPr>
                <a:spLocks noChangeAspect="1"/>
              </p:cNvSpPr>
              <p:nvPr/>
            </p:nvSpPr>
            <p:spPr bwMode="auto">
              <a:xfrm>
                <a:off x="10806" y="19725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25" name="Freeform 2025"/>
              <p:cNvSpPr>
                <a:spLocks noChangeAspect="1"/>
              </p:cNvSpPr>
              <p:nvPr/>
            </p:nvSpPr>
            <p:spPr bwMode="auto">
              <a:xfrm>
                <a:off x="10813" y="19725"/>
                <a:ext cx="15" cy="2"/>
              </a:xfrm>
              <a:custGeom>
                <a:avLst/>
                <a:gdLst>
                  <a:gd name="T0" fmla="*/ 2 w 15"/>
                  <a:gd name="T1" fmla="*/ 0 h 2"/>
                  <a:gd name="T2" fmla="*/ 0 w 15"/>
                  <a:gd name="T3" fmla="*/ 0 h 2"/>
                  <a:gd name="T4" fmla="*/ 2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2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26" name="Freeform 2026"/>
              <p:cNvSpPr>
                <a:spLocks noChangeAspect="1"/>
              </p:cNvSpPr>
              <p:nvPr/>
            </p:nvSpPr>
            <p:spPr bwMode="auto">
              <a:xfrm>
                <a:off x="10832" y="19725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27" name="Freeform 2027"/>
              <p:cNvSpPr>
                <a:spLocks noChangeAspect="1"/>
              </p:cNvSpPr>
              <p:nvPr/>
            </p:nvSpPr>
            <p:spPr bwMode="auto">
              <a:xfrm>
                <a:off x="10839" y="19725"/>
                <a:ext cx="15" cy="2"/>
              </a:xfrm>
              <a:custGeom>
                <a:avLst/>
                <a:gdLst>
                  <a:gd name="T0" fmla="*/ 2 w 15"/>
                  <a:gd name="T1" fmla="*/ 0 h 2"/>
                  <a:gd name="T2" fmla="*/ 0 w 15"/>
                  <a:gd name="T3" fmla="*/ 0 h 2"/>
                  <a:gd name="T4" fmla="*/ 2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2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28" name="Freeform 2028"/>
              <p:cNvSpPr>
                <a:spLocks noChangeAspect="1"/>
              </p:cNvSpPr>
              <p:nvPr/>
            </p:nvSpPr>
            <p:spPr bwMode="auto">
              <a:xfrm>
                <a:off x="10858" y="19725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29" name="Freeform 2029"/>
              <p:cNvSpPr>
                <a:spLocks noChangeAspect="1"/>
              </p:cNvSpPr>
              <p:nvPr/>
            </p:nvSpPr>
            <p:spPr bwMode="auto">
              <a:xfrm>
                <a:off x="10865" y="19725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30" name="Freeform 2030"/>
              <p:cNvSpPr>
                <a:spLocks noChangeAspect="1"/>
              </p:cNvSpPr>
              <p:nvPr/>
            </p:nvSpPr>
            <p:spPr bwMode="auto">
              <a:xfrm>
                <a:off x="10884" y="19725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31" name="Freeform 2031"/>
              <p:cNvSpPr>
                <a:spLocks noChangeAspect="1"/>
              </p:cNvSpPr>
              <p:nvPr/>
            </p:nvSpPr>
            <p:spPr bwMode="auto">
              <a:xfrm>
                <a:off x="10891" y="19725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32" name="Freeform 2032"/>
              <p:cNvSpPr>
                <a:spLocks noChangeAspect="1"/>
              </p:cNvSpPr>
              <p:nvPr/>
            </p:nvSpPr>
            <p:spPr bwMode="auto">
              <a:xfrm>
                <a:off x="10910" y="19725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33" name="Freeform 2033"/>
              <p:cNvSpPr>
                <a:spLocks noChangeAspect="1"/>
              </p:cNvSpPr>
              <p:nvPr/>
            </p:nvSpPr>
            <p:spPr bwMode="auto">
              <a:xfrm>
                <a:off x="10917" y="19725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34" name="Freeform 2034"/>
              <p:cNvSpPr>
                <a:spLocks noChangeAspect="1"/>
              </p:cNvSpPr>
              <p:nvPr/>
            </p:nvSpPr>
            <p:spPr bwMode="auto">
              <a:xfrm>
                <a:off x="10936" y="19725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35" name="Freeform 2035"/>
              <p:cNvSpPr>
                <a:spLocks noChangeAspect="1"/>
              </p:cNvSpPr>
              <p:nvPr/>
            </p:nvSpPr>
            <p:spPr bwMode="auto">
              <a:xfrm>
                <a:off x="10943" y="19725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36" name="Freeform 2036"/>
              <p:cNvSpPr>
                <a:spLocks noChangeAspect="1"/>
              </p:cNvSpPr>
              <p:nvPr/>
            </p:nvSpPr>
            <p:spPr bwMode="auto">
              <a:xfrm>
                <a:off x="10962" y="19725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37" name="Freeform 2037"/>
              <p:cNvSpPr>
                <a:spLocks noChangeAspect="1"/>
              </p:cNvSpPr>
              <p:nvPr/>
            </p:nvSpPr>
            <p:spPr bwMode="auto">
              <a:xfrm>
                <a:off x="10969" y="19725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38" name="Freeform 2038"/>
              <p:cNvSpPr>
                <a:spLocks noChangeAspect="1"/>
              </p:cNvSpPr>
              <p:nvPr/>
            </p:nvSpPr>
            <p:spPr bwMode="auto">
              <a:xfrm>
                <a:off x="10988" y="19725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39" name="Freeform 2039"/>
              <p:cNvSpPr>
                <a:spLocks noChangeAspect="1"/>
              </p:cNvSpPr>
              <p:nvPr/>
            </p:nvSpPr>
            <p:spPr bwMode="auto">
              <a:xfrm>
                <a:off x="10995" y="19725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40" name="Freeform 2040"/>
              <p:cNvSpPr>
                <a:spLocks noChangeAspect="1"/>
              </p:cNvSpPr>
              <p:nvPr/>
            </p:nvSpPr>
            <p:spPr bwMode="auto">
              <a:xfrm>
                <a:off x="11014" y="19725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41" name="Freeform 2041"/>
              <p:cNvSpPr>
                <a:spLocks noChangeAspect="1"/>
              </p:cNvSpPr>
              <p:nvPr/>
            </p:nvSpPr>
            <p:spPr bwMode="auto">
              <a:xfrm>
                <a:off x="11021" y="19725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42" name="Freeform 2042"/>
              <p:cNvSpPr>
                <a:spLocks noChangeAspect="1"/>
              </p:cNvSpPr>
              <p:nvPr/>
            </p:nvSpPr>
            <p:spPr bwMode="auto">
              <a:xfrm>
                <a:off x="11040" y="19725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43" name="Freeform 2043"/>
              <p:cNvSpPr>
                <a:spLocks noChangeAspect="1"/>
              </p:cNvSpPr>
              <p:nvPr/>
            </p:nvSpPr>
            <p:spPr bwMode="auto">
              <a:xfrm>
                <a:off x="11047" y="19725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44" name="Freeform 2044"/>
              <p:cNvSpPr>
                <a:spLocks noChangeAspect="1"/>
              </p:cNvSpPr>
              <p:nvPr/>
            </p:nvSpPr>
            <p:spPr bwMode="auto">
              <a:xfrm>
                <a:off x="11066" y="19725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45" name="Freeform 2045"/>
              <p:cNvSpPr>
                <a:spLocks noChangeAspect="1"/>
              </p:cNvSpPr>
              <p:nvPr/>
            </p:nvSpPr>
            <p:spPr bwMode="auto">
              <a:xfrm>
                <a:off x="11073" y="19725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46" name="Freeform 2046"/>
              <p:cNvSpPr>
                <a:spLocks noChangeAspect="1"/>
              </p:cNvSpPr>
              <p:nvPr/>
            </p:nvSpPr>
            <p:spPr bwMode="auto">
              <a:xfrm>
                <a:off x="11093" y="19725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47" name="Freeform 2047"/>
              <p:cNvSpPr>
                <a:spLocks noChangeAspect="1"/>
              </p:cNvSpPr>
              <p:nvPr/>
            </p:nvSpPr>
            <p:spPr bwMode="auto">
              <a:xfrm>
                <a:off x="11099" y="19725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48" name="Freeform 2048"/>
              <p:cNvSpPr>
                <a:spLocks noChangeAspect="1"/>
              </p:cNvSpPr>
              <p:nvPr/>
            </p:nvSpPr>
            <p:spPr bwMode="auto">
              <a:xfrm>
                <a:off x="11119" y="19725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49" name="Freeform 2049"/>
              <p:cNvSpPr>
                <a:spLocks noChangeAspect="1"/>
              </p:cNvSpPr>
              <p:nvPr/>
            </p:nvSpPr>
            <p:spPr bwMode="auto">
              <a:xfrm>
                <a:off x="11126" y="19725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50" name="Freeform 2050"/>
              <p:cNvSpPr>
                <a:spLocks noChangeAspect="1"/>
              </p:cNvSpPr>
              <p:nvPr/>
            </p:nvSpPr>
            <p:spPr bwMode="auto">
              <a:xfrm>
                <a:off x="11145" y="19725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51" name="Freeform 2051"/>
              <p:cNvSpPr>
                <a:spLocks noChangeAspect="1"/>
              </p:cNvSpPr>
              <p:nvPr/>
            </p:nvSpPr>
            <p:spPr bwMode="auto">
              <a:xfrm>
                <a:off x="11152" y="19725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52" name="Freeform 2052"/>
              <p:cNvSpPr>
                <a:spLocks noChangeAspect="1"/>
              </p:cNvSpPr>
              <p:nvPr/>
            </p:nvSpPr>
            <p:spPr bwMode="auto">
              <a:xfrm>
                <a:off x="11171" y="19725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53" name="Freeform 2053"/>
              <p:cNvSpPr>
                <a:spLocks noChangeAspect="1"/>
              </p:cNvSpPr>
              <p:nvPr/>
            </p:nvSpPr>
            <p:spPr bwMode="auto">
              <a:xfrm>
                <a:off x="11178" y="19725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54" name="Freeform 2054"/>
              <p:cNvSpPr>
                <a:spLocks noChangeAspect="1"/>
              </p:cNvSpPr>
              <p:nvPr/>
            </p:nvSpPr>
            <p:spPr bwMode="auto">
              <a:xfrm>
                <a:off x="11197" y="19725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55" name="Freeform 2055"/>
              <p:cNvSpPr>
                <a:spLocks noChangeAspect="1"/>
              </p:cNvSpPr>
              <p:nvPr/>
            </p:nvSpPr>
            <p:spPr bwMode="auto">
              <a:xfrm>
                <a:off x="11204" y="19725"/>
                <a:ext cx="15" cy="2"/>
              </a:xfrm>
              <a:custGeom>
                <a:avLst/>
                <a:gdLst>
                  <a:gd name="T0" fmla="*/ 1 w 15"/>
                  <a:gd name="T1" fmla="*/ 0 h 2"/>
                  <a:gd name="T2" fmla="*/ 0 w 15"/>
                  <a:gd name="T3" fmla="*/ 0 h 2"/>
                  <a:gd name="T4" fmla="*/ 1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1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56" name="Freeform 2056"/>
              <p:cNvSpPr>
                <a:spLocks noChangeAspect="1"/>
              </p:cNvSpPr>
              <p:nvPr/>
            </p:nvSpPr>
            <p:spPr bwMode="auto">
              <a:xfrm>
                <a:off x="11223" y="19725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57" name="Freeform 2057"/>
              <p:cNvSpPr>
                <a:spLocks noChangeAspect="1"/>
              </p:cNvSpPr>
              <p:nvPr/>
            </p:nvSpPr>
            <p:spPr bwMode="auto">
              <a:xfrm>
                <a:off x="11230" y="19725"/>
                <a:ext cx="15" cy="2"/>
              </a:xfrm>
              <a:custGeom>
                <a:avLst/>
                <a:gdLst>
                  <a:gd name="T0" fmla="*/ 2 w 15"/>
                  <a:gd name="T1" fmla="*/ 0 h 2"/>
                  <a:gd name="T2" fmla="*/ 0 w 15"/>
                  <a:gd name="T3" fmla="*/ 0 h 2"/>
                  <a:gd name="T4" fmla="*/ 2 w 15"/>
                  <a:gd name="T5" fmla="*/ 2 h 2"/>
                  <a:gd name="T6" fmla="*/ 15 w 15"/>
                  <a:gd name="T7" fmla="*/ 2 h 2"/>
                  <a:gd name="T8" fmla="*/ 15 w 15"/>
                  <a:gd name="T9" fmla="*/ 0 h 2"/>
                  <a:gd name="T10" fmla="*/ 15 w 15"/>
                  <a:gd name="T11" fmla="*/ 0 h 2"/>
                  <a:gd name="T12" fmla="*/ 2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58" name="Freeform 2058"/>
              <p:cNvSpPr>
                <a:spLocks noChangeAspect="1"/>
              </p:cNvSpPr>
              <p:nvPr/>
            </p:nvSpPr>
            <p:spPr bwMode="auto">
              <a:xfrm>
                <a:off x="11249" y="19725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59" name="Freeform 2059"/>
              <p:cNvSpPr>
                <a:spLocks noChangeAspect="1"/>
              </p:cNvSpPr>
              <p:nvPr/>
            </p:nvSpPr>
            <p:spPr bwMode="auto">
              <a:xfrm>
                <a:off x="11256" y="19725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60" name="Freeform 2060"/>
              <p:cNvSpPr>
                <a:spLocks noChangeAspect="1"/>
              </p:cNvSpPr>
              <p:nvPr/>
            </p:nvSpPr>
            <p:spPr bwMode="auto">
              <a:xfrm>
                <a:off x="11275" y="19725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61" name="Freeform 2061"/>
              <p:cNvSpPr>
                <a:spLocks noChangeAspect="1"/>
              </p:cNvSpPr>
              <p:nvPr/>
            </p:nvSpPr>
            <p:spPr bwMode="auto">
              <a:xfrm>
                <a:off x="11282" y="19725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62" name="Freeform 2062"/>
              <p:cNvSpPr>
                <a:spLocks noChangeAspect="1"/>
              </p:cNvSpPr>
              <p:nvPr/>
            </p:nvSpPr>
            <p:spPr bwMode="auto">
              <a:xfrm>
                <a:off x="11301" y="19725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63" name="Freeform 2063"/>
              <p:cNvSpPr>
                <a:spLocks noChangeAspect="1"/>
              </p:cNvSpPr>
              <p:nvPr/>
            </p:nvSpPr>
            <p:spPr bwMode="auto">
              <a:xfrm>
                <a:off x="11308" y="19725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64" name="Freeform 2064"/>
              <p:cNvSpPr>
                <a:spLocks noChangeAspect="1"/>
              </p:cNvSpPr>
              <p:nvPr/>
            </p:nvSpPr>
            <p:spPr bwMode="auto">
              <a:xfrm>
                <a:off x="11327" y="19725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65" name="Freeform 2065"/>
              <p:cNvSpPr>
                <a:spLocks noChangeAspect="1"/>
              </p:cNvSpPr>
              <p:nvPr/>
            </p:nvSpPr>
            <p:spPr bwMode="auto">
              <a:xfrm>
                <a:off x="11334" y="19725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66" name="Freeform 2066"/>
              <p:cNvSpPr>
                <a:spLocks noChangeAspect="1"/>
              </p:cNvSpPr>
              <p:nvPr/>
            </p:nvSpPr>
            <p:spPr bwMode="auto">
              <a:xfrm>
                <a:off x="11353" y="19725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67" name="Freeform 2067"/>
              <p:cNvSpPr>
                <a:spLocks noChangeAspect="1"/>
              </p:cNvSpPr>
              <p:nvPr/>
            </p:nvSpPr>
            <p:spPr bwMode="auto">
              <a:xfrm>
                <a:off x="11360" y="19725"/>
                <a:ext cx="16" cy="2"/>
              </a:xfrm>
              <a:custGeom>
                <a:avLst/>
                <a:gdLst>
                  <a:gd name="T0" fmla="*/ 2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6 w 16"/>
                  <a:gd name="T9" fmla="*/ 0 h 2"/>
                  <a:gd name="T10" fmla="*/ 16 w 16"/>
                  <a:gd name="T11" fmla="*/ 0 h 2"/>
                  <a:gd name="T12" fmla="*/ 2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668" name="Freeform 2068"/>
              <p:cNvSpPr>
                <a:spLocks noChangeAspect="1"/>
              </p:cNvSpPr>
              <p:nvPr/>
            </p:nvSpPr>
            <p:spPr bwMode="auto">
              <a:xfrm>
                <a:off x="11379" y="19725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</p:grpSp>
        <p:grpSp>
          <p:nvGrpSpPr>
            <p:cNvPr id="27669" name="Group 2069"/>
            <p:cNvGrpSpPr>
              <a:grpSpLocks noChangeAspect="1"/>
            </p:cNvGrpSpPr>
            <p:nvPr/>
          </p:nvGrpSpPr>
          <p:grpSpPr bwMode="auto">
            <a:xfrm>
              <a:off x="1889" y="2820"/>
              <a:ext cx="322" cy="30"/>
              <a:chOff x="9525" y="19686"/>
              <a:chExt cx="869" cy="81"/>
            </a:xfrm>
          </p:grpSpPr>
          <p:grpSp>
            <p:nvGrpSpPr>
              <p:cNvPr id="27670" name="Group 2070"/>
              <p:cNvGrpSpPr>
                <a:grpSpLocks noChangeAspect="1"/>
              </p:cNvGrpSpPr>
              <p:nvPr/>
            </p:nvGrpSpPr>
            <p:grpSpPr bwMode="auto">
              <a:xfrm>
                <a:off x="9525" y="19686"/>
                <a:ext cx="869" cy="81"/>
                <a:chOff x="9525" y="19686"/>
                <a:chExt cx="869" cy="81"/>
              </a:xfrm>
            </p:grpSpPr>
            <p:sp>
              <p:nvSpPr>
                <p:cNvPr id="27671" name="Rectangle 2071"/>
                <p:cNvSpPr>
                  <a:spLocks noChangeAspect="1" noChangeArrowheads="1"/>
                </p:cNvSpPr>
                <p:nvPr/>
              </p:nvSpPr>
              <p:spPr bwMode="auto">
                <a:xfrm>
                  <a:off x="9525" y="19686"/>
                  <a:ext cx="867" cy="79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672" name="Rectangle 2072"/>
                <p:cNvSpPr>
                  <a:spLocks noChangeAspect="1" noChangeArrowheads="1"/>
                </p:cNvSpPr>
                <p:nvPr/>
              </p:nvSpPr>
              <p:spPr bwMode="auto">
                <a:xfrm>
                  <a:off x="9525" y="19686"/>
                  <a:ext cx="867" cy="79"/>
                </a:xfrm>
                <a:prstGeom prst="rect">
                  <a:avLst/>
                </a:prstGeom>
                <a:solidFill>
                  <a:srgbClr val="FFCC00"/>
                </a:solidFill>
                <a:ln w="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673" name="Rectangle 2073"/>
                <p:cNvSpPr>
                  <a:spLocks noChangeAspect="1" noChangeArrowheads="1"/>
                </p:cNvSpPr>
                <p:nvPr/>
              </p:nvSpPr>
              <p:spPr bwMode="auto">
                <a:xfrm>
                  <a:off x="9525" y="19686"/>
                  <a:ext cx="869" cy="81"/>
                </a:xfrm>
                <a:prstGeom prst="rect">
                  <a:avLst/>
                </a:prstGeom>
                <a:blipFill dpi="0" rotWithShape="0">
                  <a:blip r:embed="rId9"/>
                  <a:srcRect/>
                  <a:tile tx="0" ty="0" sx="100000" sy="100000" flip="none" algn="tl"/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674" name="Rectangle 2074"/>
                <p:cNvSpPr>
                  <a:spLocks noChangeAspect="1" noChangeArrowheads="1"/>
                </p:cNvSpPr>
                <p:nvPr/>
              </p:nvSpPr>
              <p:spPr bwMode="auto">
                <a:xfrm>
                  <a:off x="9525" y="19686"/>
                  <a:ext cx="867" cy="79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</p:grpSp>
          <p:sp>
            <p:nvSpPr>
              <p:cNvPr id="27675" name="Rectangle 2075"/>
              <p:cNvSpPr>
                <a:spLocks noChangeAspect="1" noChangeArrowheads="1"/>
              </p:cNvSpPr>
              <p:nvPr/>
            </p:nvSpPr>
            <p:spPr bwMode="auto">
              <a:xfrm>
                <a:off x="9525" y="19686"/>
                <a:ext cx="869" cy="81"/>
              </a:xfrm>
              <a:prstGeom prst="rect">
                <a:avLst/>
              </a:prstGeom>
              <a:noFill/>
              <a:ln w="11113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</p:grpSp>
        <p:grpSp>
          <p:nvGrpSpPr>
            <p:cNvPr id="27676" name="Group 2076"/>
            <p:cNvGrpSpPr>
              <a:grpSpLocks noChangeAspect="1"/>
            </p:cNvGrpSpPr>
            <p:nvPr/>
          </p:nvGrpSpPr>
          <p:grpSpPr bwMode="auto">
            <a:xfrm>
              <a:off x="2210" y="2808"/>
              <a:ext cx="115" cy="53"/>
              <a:chOff x="10392" y="19654"/>
              <a:chExt cx="308" cy="144"/>
            </a:xfrm>
          </p:grpSpPr>
          <p:grpSp>
            <p:nvGrpSpPr>
              <p:cNvPr id="27677" name="Group 2077"/>
              <p:cNvGrpSpPr>
                <a:grpSpLocks noChangeAspect="1"/>
              </p:cNvGrpSpPr>
              <p:nvPr/>
            </p:nvGrpSpPr>
            <p:grpSpPr bwMode="auto">
              <a:xfrm>
                <a:off x="10392" y="19654"/>
                <a:ext cx="308" cy="144"/>
                <a:chOff x="10392" y="19654"/>
                <a:chExt cx="308" cy="144"/>
              </a:xfrm>
            </p:grpSpPr>
            <p:sp>
              <p:nvSpPr>
                <p:cNvPr id="27678" name="Rectangle 2078"/>
                <p:cNvSpPr>
                  <a:spLocks noChangeAspect="1" noChangeArrowheads="1"/>
                </p:cNvSpPr>
                <p:nvPr/>
              </p:nvSpPr>
              <p:spPr bwMode="auto">
                <a:xfrm>
                  <a:off x="10392" y="19654"/>
                  <a:ext cx="306" cy="143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679" name="Rectangle 2079"/>
                <p:cNvSpPr>
                  <a:spLocks noChangeAspect="1" noChangeArrowheads="1"/>
                </p:cNvSpPr>
                <p:nvPr/>
              </p:nvSpPr>
              <p:spPr bwMode="auto">
                <a:xfrm>
                  <a:off x="10392" y="19654"/>
                  <a:ext cx="306" cy="143"/>
                </a:xfrm>
                <a:prstGeom prst="rect">
                  <a:avLst/>
                </a:prstGeom>
                <a:solidFill>
                  <a:srgbClr val="FFCC00"/>
                </a:solidFill>
                <a:ln w="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680" name="Rectangle 2080"/>
                <p:cNvSpPr>
                  <a:spLocks noChangeAspect="1" noChangeArrowheads="1"/>
                </p:cNvSpPr>
                <p:nvPr/>
              </p:nvSpPr>
              <p:spPr bwMode="auto">
                <a:xfrm>
                  <a:off x="10392" y="19654"/>
                  <a:ext cx="308" cy="144"/>
                </a:xfrm>
                <a:prstGeom prst="rect">
                  <a:avLst/>
                </a:prstGeom>
                <a:blipFill dpi="0" rotWithShape="0">
                  <a:blip r:embed="rId9"/>
                  <a:srcRect/>
                  <a:tile tx="0" ty="0" sx="100000" sy="100000" flip="none" algn="tl"/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681" name="Rectangle 2081"/>
                <p:cNvSpPr>
                  <a:spLocks noChangeAspect="1" noChangeArrowheads="1"/>
                </p:cNvSpPr>
                <p:nvPr/>
              </p:nvSpPr>
              <p:spPr bwMode="auto">
                <a:xfrm>
                  <a:off x="10392" y="19654"/>
                  <a:ext cx="306" cy="143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</p:grpSp>
          <p:sp>
            <p:nvSpPr>
              <p:cNvPr id="27682" name="Rectangle 2082"/>
              <p:cNvSpPr>
                <a:spLocks noChangeAspect="1" noChangeArrowheads="1"/>
              </p:cNvSpPr>
              <p:nvPr/>
            </p:nvSpPr>
            <p:spPr bwMode="auto">
              <a:xfrm>
                <a:off x="10392" y="19654"/>
                <a:ext cx="308" cy="144"/>
              </a:xfrm>
              <a:prstGeom prst="rect">
                <a:avLst/>
              </a:prstGeom>
              <a:noFill/>
              <a:ln w="11113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</p:grpSp>
        <p:grpSp>
          <p:nvGrpSpPr>
            <p:cNvPr id="27683" name="Group 2083"/>
            <p:cNvGrpSpPr>
              <a:grpSpLocks noChangeAspect="1"/>
            </p:cNvGrpSpPr>
            <p:nvPr/>
          </p:nvGrpSpPr>
          <p:grpSpPr bwMode="auto">
            <a:xfrm>
              <a:off x="2324" y="2791"/>
              <a:ext cx="87" cy="87"/>
              <a:chOff x="10698" y="19609"/>
              <a:chExt cx="235" cy="234"/>
            </a:xfrm>
          </p:grpSpPr>
          <p:grpSp>
            <p:nvGrpSpPr>
              <p:cNvPr id="27684" name="Group 2084"/>
              <p:cNvGrpSpPr>
                <a:grpSpLocks noChangeAspect="1"/>
              </p:cNvGrpSpPr>
              <p:nvPr/>
            </p:nvGrpSpPr>
            <p:grpSpPr bwMode="auto">
              <a:xfrm>
                <a:off x="10698" y="19609"/>
                <a:ext cx="235" cy="234"/>
                <a:chOff x="10698" y="19609"/>
                <a:chExt cx="235" cy="234"/>
              </a:xfrm>
            </p:grpSpPr>
            <p:sp>
              <p:nvSpPr>
                <p:cNvPr id="27685" name="Rectangle 2085"/>
                <p:cNvSpPr>
                  <a:spLocks noChangeAspect="1" noChangeArrowheads="1"/>
                </p:cNvSpPr>
                <p:nvPr/>
              </p:nvSpPr>
              <p:spPr bwMode="auto">
                <a:xfrm>
                  <a:off x="10698" y="19609"/>
                  <a:ext cx="233" cy="233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686" name="Rectangle 2086"/>
                <p:cNvSpPr>
                  <a:spLocks noChangeAspect="1" noChangeArrowheads="1"/>
                </p:cNvSpPr>
                <p:nvPr/>
              </p:nvSpPr>
              <p:spPr bwMode="auto">
                <a:xfrm>
                  <a:off x="10698" y="19609"/>
                  <a:ext cx="233" cy="233"/>
                </a:xfrm>
                <a:prstGeom prst="rect">
                  <a:avLst/>
                </a:prstGeom>
                <a:solidFill>
                  <a:srgbClr val="FFCC00"/>
                </a:solidFill>
                <a:ln w="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687" name="Rectangle 2087"/>
                <p:cNvSpPr>
                  <a:spLocks noChangeAspect="1" noChangeArrowheads="1"/>
                </p:cNvSpPr>
                <p:nvPr/>
              </p:nvSpPr>
              <p:spPr bwMode="auto">
                <a:xfrm>
                  <a:off x="10698" y="19609"/>
                  <a:ext cx="235" cy="234"/>
                </a:xfrm>
                <a:prstGeom prst="rect">
                  <a:avLst/>
                </a:prstGeom>
                <a:blipFill dpi="0" rotWithShape="0">
                  <a:blip r:embed="rId9"/>
                  <a:srcRect/>
                  <a:tile tx="0" ty="0" sx="100000" sy="100000" flip="none" algn="tl"/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688" name="Rectangle 2088"/>
                <p:cNvSpPr>
                  <a:spLocks noChangeAspect="1" noChangeArrowheads="1"/>
                </p:cNvSpPr>
                <p:nvPr/>
              </p:nvSpPr>
              <p:spPr bwMode="auto">
                <a:xfrm>
                  <a:off x="10698" y="19609"/>
                  <a:ext cx="233" cy="233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</p:grpSp>
          <p:sp>
            <p:nvSpPr>
              <p:cNvPr id="27689" name="Rectangle 2089"/>
              <p:cNvSpPr>
                <a:spLocks noChangeAspect="1" noChangeArrowheads="1"/>
              </p:cNvSpPr>
              <p:nvPr/>
            </p:nvSpPr>
            <p:spPr bwMode="auto">
              <a:xfrm>
                <a:off x="10698" y="19609"/>
                <a:ext cx="235" cy="234"/>
              </a:xfrm>
              <a:prstGeom prst="rect">
                <a:avLst/>
              </a:prstGeom>
              <a:noFill/>
              <a:ln w="11113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</p:grpSp>
        <p:grpSp>
          <p:nvGrpSpPr>
            <p:cNvPr id="27690" name="Group 2090"/>
            <p:cNvGrpSpPr>
              <a:grpSpLocks noChangeAspect="1"/>
            </p:cNvGrpSpPr>
            <p:nvPr/>
          </p:nvGrpSpPr>
          <p:grpSpPr bwMode="auto">
            <a:xfrm>
              <a:off x="2410" y="2783"/>
              <a:ext cx="109" cy="104"/>
              <a:chOff x="10931" y="19585"/>
              <a:chExt cx="294" cy="283"/>
            </a:xfrm>
          </p:grpSpPr>
          <p:grpSp>
            <p:nvGrpSpPr>
              <p:cNvPr id="27691" name="Group 2091"/>
              <p:cNvGrpSpPr>
                <a:grpSpLocks noChangeAspect="1"/>
              </p:cNvGrpSpPr>
              <p:nvPr/>
            </p:nvGrpSpPr>
            <p:grpSpPr bwMode="auto">
              <a:xfrm>
                <a:off x="10931" y="19585"/>
                <a:ext cx="294" cy="283"/>
                <a:chOff x="10931" y="19585"/>
                <a:chExt cx="294" cy="283"/>
              </a:xfrm>
            </p:grpSpPr>
            <p:sp>
              <p:nvSpPr>
                <p:cNvPr id="27692" name="Rectangle 2092"/>
                <p:cNvSpPr>
                  <a:spLocks noChangeAspect="1" noChangeArrowheads="1"/>
                </p:cNvSpPr>
                <p:nvPr/>
              </p:nvSpPr>
              <p:spPr bwMode="auto">
                <a:xfrm>
                  <a:off x="10931" y="19585"/>
                  <a:ext cx="292" cy="281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693" name="Rectangle 2093"/>
                <p:cNvSpPr>
                  <a:spLocks noChangeAspect="1" noChangeArrowheads="1"/>
                </p:cNvSpPr>
                <p:nvPr/>
              </p:nvSpPr>
              <p:spPr bwMode="auto">
                <a:xfrm>
                  <a:off x="10931" y="19585"/>
                  <a:ext cx="292" cy="281"/>
                </a:xfrm>
                <a:prstGeom prst="rect">
                  <a:avLst/>
                </a:prstGeom>
                <a:solidFill>
                  <a:srgbClr val="FFCC00"/>
                </a:solidFill>
                <a:ln w="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694" name="Rectangle 2094"/>
                <p:cNvSpPr>
                  <a:spLocks noChangeAspect="1" noChangeArrowheads="1"/>
                </p:cNvSpPr>
                <p:nvPr/>
              </p:nvSpPr>
              <p:spPr bwMode="auto">
                <a:xfrm>
                  <a:off x="10931" y="19585"/>
                  <a:ext cx="294" cy="283"/>
                </a:xfrm>
                <a:prstGeom prst="rect">
                  <a:avLst/>
                </a:prstGeom>
                <a:blipFill dpi="0" rotWithShape="0">
                  <a:blip r:embed="rId9"/>
                  <a:srcRect/>
                  <a:tile tx="0" ty="0" sx="100000" sy="100000" flip="none" algn="tl"/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695" name="Rectangle 2095"/>
                <p:cNvSpPr>
                  <a:spLocks noChangeAspect="1" noChangeArrowheads="1"/>
                </p:cNvSpPr>
                <p:nvPr/>
              </p:nvSpPr>
              <p:spPr bwMode="auto">
                <a:xfrm>
                  <a:off x="10931" y="19585"/>
                  <a:ext cx="292" cy="281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</p:grpSp>
          <p:sp>
            <p:nvSpPr>
              <p:cNvPr id="27696" name="Rectangle 2096"/>
              <p:cNvSpPr>
                <a:spLocks noChangeAspect="1" noChangeArrowheads="1"/>
              </p:cNvSpPr>
              <p:nvPr/>
            </p:nvSpPr>
            <p:spPr bwMode="auto">
              <a:xfrm>
                <a:off x="10931" y="19585"/>
                <a:ext cx="294" cy="283"/>
              </a:xfrm>
              <a:prstGeom prst="rect">
                <a:avLst/>
              </a:prstGeom>
              <a:noFill/>
              <a:ln w="11113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</p:grpSp>
        <p:grpSp>
          <p:nvGrpSpPr>
            <p:cNvPr id="27697" name="Group 2097"/>
            <p:cNvGrpSpPr>
              <a:grpSpLocks noChangeAspect="1"/>
            </p:cNvGrpSpPr>
            <p:nvPr/>
          </p:nvGrpSpPr>
          <p:grpSpPr bwMode="auto">
            <a:xfrm>
              <a:off x="2210" y="2808"/>
              <a:ext cx="115" cy="53"/>
              <a:chOff x="10392" y="19654"/>
              <a:chExt cx="308" cy="144"/>
            </a:xfrm>
          </p:grpSpPr>
          <p:grpSp>
            <p:nvGrpSpPr>
              <p:cNvPr id="27698" name="Group 2098"/>
              <p:cNvGrpSpPr>
                <a:grpSpLocks noChangeAspect="1"/>
              </p:cNvGrpSpPr>
              <p:nvPr/>
            </p:nvGrpSpPr>
            <p:grpSpPr bwMode="auto">
              <a:xfrm>
                <a:off x="10392" y="19654"/>
                <a:ext cx="308" cy="144"/>
                <a:chOff x="10392" y="19654"/>
                <a:chExt cx="308" cy="144"/>
              </a:xfrm>
            </p:grpSpPr>
            <p:sp>
              <p:nvSpPr>
                <p:cNvPr id="27699" name="Rectangle 2099"/>
                <p:cNvSpPr>
                  <a:spLocks noChangeAspect="1" noChangeArrowheads="1"/>
                </p:cNvSpPr>
                <p:nvPr/>
              </p:nvSpPr>
              <p:spPr bwMode="auto">
                <a:xfrm>
                  <a:off x="10392" y="19654"/>
                  <a:ext cx="306" cy="143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700" name="Rectangle 2100"/>
                <p:cNvSpPr>
                  <a:spLocks noChangeAspect="1" noChangeArrowheads="1"/>
                </p:cNvSpPr>
                <p:nvPr/>
              </p:nvSpPr>
              <p:spPr bwMode="auto">
                <a:xfrm>
                  <a:off x="10392" y="19654"/>
                  <a:ext cx="306" cy="143"/>
                </a:xfrm>
                <a:prstGeom prst="rect">
                  <a:avLst/>
                </a:prstGeom>
                <a:solidFill>
                  <a:srgbClr val="FFCC00"/>
                </a:solidFill>
                <a:ln w="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701" name="Rectangle 2101"/>
                <p:cNvSpPr>
                  <a:spLocks noChangeAspect="1" noChangeArrowheads="1"/>
                </p:cNvSpPr>
                <p:nvPr/>
              </p:nvSpPr>
              <p:spPr bwMode="auto">
                <a:xfrm>
                  <a:off x="10392" y="19654"/>
                  <a:ext cx="308" cy="144"/>
                </a:xfrm>
                <a:prstGeom prst="rect">
                  <a:avLst/>
                </a:prstGeom>
                <a:blipFill dpi="0" rotWithShape="0">
                  <a:blip r:embed="rId9"/>
                  <a:srcRect/>
                  <a:tile tx="0" ty="0" sx="100000" sy="100000" flip="none" algn="tl"/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702" name="Rectangle 2102"/>
                <p:cNvSpPr>
                  <a:spLocks noChangeAspect="1" noChangeArrowheads="1"/>
                </p:cNvSpPr>
                <p:nvPr/>
              </p:nvSpPr>
              <p:spPr bwMode="auto">
                <a:xfrm>
                  <a:off x="10392" y="19654"/>
                  <a:ext cx="306" cy="143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</p:grpSp>
          <p:sp>
            <p:nvSpPr>
              <p:cNvPr id="27703" name="Rectangle 2103"/>
              <p:cNvSpPr>
                <a:spLocks noChangeAspect="1" noChangeArrowheads="1"/>
              </p:cNvSpPr>
              <p:nvPr/>
            </p:nvSpPr>
            <p:spPr bwMode="auto">
              <a:xfrm>
                <a:off x="10392" y="19654"/>
                <a:ext cx="308" cy="144"/>
              </a:xfrm>
              <a:prstGeom prst="rect">
                <a:avLst/>
              </a:prstGeom>
              <a:noFill/>
              <a:ln w="11113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</p:grpSp>
        <p:grpSp>
          <p:nvGrpSpPr>
            <p:cNvPr id="27704" name="Group 2104"/>
            <p:cNvGrpSpPr>
              <a:grpSpLocks noChangeAspect="1"/>
            </p:cNvGrpSpPr>
            <p:nvPr/>
          </p:nvGrpSpPr>
          <p:grpSpPr bwMode="auto">
            <a:xfrm>
              <a:off x="2324" y="2791"/>
              <a:ext cx="87" cy="87"/>
              <a:chOff x="10698" y="19609"/>
              <a:chExt cx="235" cy="234"/>
            </a:xfrm>
          </p:grpSpPr>
          <p:grpSp>
            <p:nvGrpSpPr>
              <p:cNvPr id="27705" name="Group 2105"/>
              <p:cNvGrpSpPr>
                <a:grpSpLocks noChangeAspect="1"/>
              </p:cNvGrpSpPr>
              <p:nvPr/>
            </p:nvGrpSpPr>
            <p:grpSpPr bwMode="auto">
              <a:xfrm>
                <a:off x="10698" y="19609"/>
                <a:ext cx="235" cy="234"/>
                <a:chOff x="10698" y="19609"/>
                <a:chExt cx="235" cy="234"/>
              </a:xfrm>
            </p:grpSpPr>
            <p:sp>
              <p:nvSpPr>
                <p:cNvPr id="27706" name="Rectangle 2106"/>
                <p:cNvSpPr>
                  <a:spLocks noChangeAspect="1" noChangeArrowheads="1"/>
                </p:cNvSpPr>
                <p:nvPr/>
              </p:nvSpPr>
              <p:spPr bwMode="auto">
                <a:xfrm>
                  <a:off x="10698" y="19609"/>
                  <a:ext cx="233" cy="233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707" name="Rectangle 2107"/>
                <p:cNvSpPr>
                  <a:spLocks noChangeAspect="1" noChangeArrowheads="1"/>
                </p:cNvSpPr>
                <p:nvPr/>
              </p:nvSpPr>
              <p:spPr bwMode="auto">
                <a:xfrm>
                  <a:off x="10698" y="19609"/>
                  <a:ext cx="233" cy="233"/>
                </a:xfrm>
                <a:prstGeom prst="rect">
                  <a:avLst/>
                </a:prstGeom>
                <a:solidFill>
                  <a:srgbClr val="FFCC00"/>
                </a:solidFill>
                <a:ln w="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708" name="Rectangle 2108"/>
                <p:cNvSpPr>
                  <a:spLocks noChangeAspect="1" noChangeArrowheads="1"/>
                </p:cNvSpPr>
                <p:nvPr/>
              </p:nvSpPr>
              <p:spPr bwMode="auto">
                <a:xfrm>
                  <a:off x="10698" y="19609"/>
                  <a:ext cx="235" cy="234"/>
                </a:xfrm>
                <a:prstGeom prst="rect">
                  <a:avLst/>
                </a:prstGeom>
                <a:blipFill dpi="0" rotWithShape="0">
                  <a:blip r:embed="rId9"/>
                  <a:srcRect/>
                  <a:tile tx="0" ty="0" sx="100000" sy="100000" flip="none" algn="tl"/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709" name="Rectangle 2109"/>
                <p:cNvSpPr>
                  <a:spLocks noChangeAspect="1" noChangeArrowheads="1"/>
                </p:cNvSpPr>
                <p:nvPr/>
              </p:nvSpPr>
              <p:spPr bwMode="auto">
                <a:xfrm>
                  <a:off x="10698" y="19609"/>
                  <a:ext cx="233" cy="233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</p:grpSp>
          <p:sp>
            <p:nvSpPr>
              <p:cNvPr id="27710" name="Rectangle 2110"/>
              <p:cNvSpPr>
                <a:spLocks noChangeAspect="1" noChangeArrowheads="1"/>
              </p:cNvSpPr>
              <p:nvPr/>
            </p:nvSpPr>
            <p:spPr bwMode="auto">
              <a:xfrm>
                <a:off x="10698" y="19609"/>
                <a:ext cx="235" cy="234"/>
              </a:xfrm>
              <a:prstGeom prst="rect">
                <a:avLst/>
              </a:prstGeom>
              <a:noFill/>
              <a:ln w="11113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</p:grpSp>
        <p:grpSp>
          <p:nvGrpSpPr>
            <p:cNvPr id="27711" name="Group 2111"/>
            <p:cNvGrpSpPr>
              <a:grpSpLocks noChangeAspect="1"/>
            </p:cNvGrpSpPr>
            <p:nvPr/>
          </p:nvGrpSpPr>
          <p:grpSpPr bwMode="auto">
            <a:xfrm>
              <a:off x="2410" y="2783"/>
              <a:ext cx="109" cy="104"/>
              <a:chOff x="10931" y="19585"/>
              <a:chExt cx="294" cy="283"/>
            </a:xfrm>
          </p:grpSpPr>
          <p:grpSp>
            <p:nvGrpSpPr>
              <p:cNvPr id="27712" name="Group 2112"/>
              <p:cNvGrpSpPr>
                <a:grpSpLocks noChangeAspect="1"/>
              </p:cNvGrpSpPr>
              <p:nvPr/>
            </p:nvGrpSpPr>
            <p:grpSpPr bwMode="auto">
              <a:xfrm>
                <a:off x="10931" y="19585"/>
                <a:ext cx="294" cy="283"/>
                <a:chOff x="10931" y="19585"/>
                <a:chExt cx="294" cy="283"/>
              </a:xfrm>
            </p:grpSpPr>
            <p:sp>
              <p:nvSpPr>
                <p:cNvPr id="27713" name="Rectangle 2113"/>
                <p:cNvSpPr>
                  <a:spLocks noChangeAspect="1" noChangeArrowheads="1"/>
                </p:cNvSpPr>
                <p:nvPr/>
              </p:nvSpPr>
              <p:spPr bwMode="auto">
                <a:xfrm>
                  <a:off x="10931" y="19585"/>
                  <a:ext cx="292" cy="281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714" name="Rectangle 2114"/>
                <p:cNvSpPr>
                  <a:spLocks noChangeAspect="1" noChangeArrowheads="1"/>
                </p:cNvSpPr>
                <p:nvPr/>
              </p:nvSpPr>
              <p:spPr bwMode="auto">
                <a:xfrm>
                  <a:off x="10931" y="19585"/>
                  <a:ext cx="292" cy="281"/>
                </a:xfrm>
                <a:prstGeom prst="rect">
                  <a:avLst/>
                </a:prstGeom>
                <a:solidFill>
                  <a:srgbClr val="FFCC00"/>
                </a:solidFill>
                <a:ln w="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715" name="Rectangle 2115"/>
                <p:cNvSpPr>
                  <a:spLocks noChangeAspect="1" noChangeArrowheads="1"/>
                </p:cNvSpPr>
                <p:nvPr/>
              </p:nvSpPr>
              <p:spPr bwMode="auto">
                <a:xfrm>
                  <a:off x="10931" y="19585"/>
                  <a:ext cx="294" cy="283"/>
                </a:xfrm>
                <a:prstGeom prst="rect">
                  <a:avLst/>
                </a:prstGeom>
                <a:blipFill dpi="0" rotWithShape="0">
                  <a:blip r:embed="rId9"/>
                  <a:srcRect/>
                  <a:tile tx="0" ty="0" sx="100000" sy="100000" flip="none" algn="tl"/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7716" name="Rectangle 2116"/>
                <p:cNvSpPr>
                  <a:spLocks noChangeAspect="1" noChangeArrowheads="1"/>
                </p:cNvSpPr>
                <p:nvPr/>
              </p:nvSpPr>
              <p:spPr bwMode="auto">
                <a:xfrm>
                  <a:off x="10931" y="19585"/>
                  <a:ext cx="292" cy="281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nl-BE"/>
                </a:p>
              </p:txBody>
            </p:sp>
          </p:grpSp>
          <p:sp>
            <p:nvSpPr>
              <p:cNvPr id="27717" name="Rectangle 2117"/>
              <p:cNvSpPr>
                <a:spLocks noChangeAspect="1" noChangeArrowheads="1"/>
              </p:cNvSpPr>
              <p:nvPr/>
            </p:nvSpPr>
            <p:spPr bwMode="auto">
              <a:xfrm>
                <a:off x="10931" y="19585"/>
                <a:ext cx="294" cy="283"/>
              </a:xfrm>
              <a:prstGeom prst="rect">
                <a:avLst/>
              </a:prstGeom>
              <a:noFill/>
              <a:ln w="11113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</p:grpSp>
        <p:grpSp>
          <p:nvGrpSpPr>
            <p:cNvPr id="27718" name="Group 2118"/>
            <p:cNvGrpSpPr>
              <a:grpSpLocks noChangeAspect="1"/>
            </p:cNvGrpSpPr>
            <p:nvPr/>
          </p:nvGrpSpPr>
          <p:grpSpPr bwMode="auto">
            <a:xfrm>
              <a:off x="1811" y="1430"/>
              <a:ext cx="19" cy="1154"/>
              <a:chOff x="9315" y="15934"/>
              <a:chExt cx="50" cy="3115"/>
            </a:xfrm>
          </p:grpSpPr>
          <p:sp>
            <p:nvSpPr>
              <p:cNvPr id="27719" name="Rectangle 2119"/>
              <p:cNvSpPr>
                <a:spLocks noChangeAspect="1" noChangeArrowheads="1"/>
              </p:cNvSpPr>
              <p:nvPr/>
            </p:nvSpPr>
            <p:spPr bwMode="auto">
              <a:xfrm>
                <a:off x="9315" y="15934"/>
                <a:ext cx="49" cy="3113"/>
              </a:xfrm>
              <a:prstGeom prst="rect">
                <a:avLst/>
              </a:prstGeom>
              <a:solidFill>
                <a:srgbClr val="FFC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20" name="Rectangle 2120"/>
              <p:cNvSpPr>
                <a:spLocks noChangeAspect="1" noChangeArrowheads="1"/>
              </p:cNvSpPr>
              <p:nvPr/>
            </p:nvSpPr>
            <p:spPr bwMode="auto">
              <a:xfrm>
                <a:off x="9315" y="15934"/>
                <a:ext cx="49" cy="3113"/>
              </a:xfrm>
              <a:prstGeom prst="rect">
                <a:avLst/>
              </a:prstGeom>
              <a:solidFill>
                <a:srgbClr val="FFCC00"/>
              </a:solidFill>
              <a:ln w="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21" name="Rectangle 2121"/>
              <p:cNvSpPr>
                <a:spLocks noChangeAspect="1" noChangeArrowheads="1"/>
              </p:cNvSpPr>
              <p:nvPr/>
            </p:nvSpPr>
            <p:spPr bwMode="auto">
              <a:xfrm>
                <a:off x="9315" y="15934"/>
                <a:ext cx="50" cy="3115"/>
              </a:xfrm>
              <a:prstGeom prst="rect">
                <a:avLst/>
              </a:prstGeom>
              <a:blipFill dpi="0" rotWithShape="0">
                <a:blip r:embed="rId9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22" name="Rectangle 2122"/>
              <p:cNvSpPr>
                <a:spLocks noChangeAspect="1" noChangeArrowheads="1"/>
              </p:cNvSpPr>
              <p:nvPr/>
            </p:nvSpPr>
            <p:spPr bwMode="auto">
              <a:xfrm>
                <a:off x="9315" y="15934"/>
                <a:ext cx="49" cy="3113"/>
              </a:xfrm>
              <a:prstGeom prst="rect">
                <a:avLst/>
              </a:prstGeom>
              <a:solidFill>
                <a:srgbClr val="FFC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</p:grpSp>
        <p:sp>
          <p:nvSpPr>
            <p:cNvPr id="27723" name="Rectangle 2123"/>
            <p:cNvSpPr>
              <a:spLocks noChangeAspect="1" noChangeArrowheads="1"/>
            </p:cNvSpPr>
            <p:nvPr/>
          </p:nvSpPr>
          <p:spPr bwMode="auto">
            <a:xfrm>
              <a:off x="1811" y="1430"/>
              <a:ext cx="19" cy="1154"/>
            </a:xfrm>
            <a:prstGeom prst="rect">
              <a:avLst/>
            </a:prstGeom>
            <a:noFill/>
            <a:ln w="11113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BE"/>
            </a:p>
          </p:txBody>
        </p:sp>
        <p:grpSp>
          <p:nvGrpSpPr>
            <p:cNvPr id="27724" name="Group 2124"/>
            <p:cNvGrpSpPr>
              <a:grpSpLocks noChangeAspect="1"/>
            </p:cNvGrpSpPr>
            <p:nvPr/>
          </p:nvGrpSpPr>
          <p:grpSpPr bwMode="auto">
            <a:xfrm>
              <a:off x="1820" y="1385"/>
              <a:ext cx="0" cy="962"/>
              <a:chOff x="9338" y="15813"/>
              <a:chExt cx="1" cy="2597"/>
            </a:xfrm>
          </p:grpSpPr>
          <p:sp>
            <p:nvSpPr>
              <p:cNvPr id="27725" name="Freeform 2125"/>
              <p:cNvSpPr>
                <a:spLocks noChangeAspect="1"/>
              </p:cNvSpPr>
              <p:nvPr/>
            </p:nvSpPr>
            <p:spPr bwMode="auto">
              <a:xfrm>
                <a:off x="9338" y="15813"/>
                <a:ext cx="1" cy="14"/>
              </a:xfrm>
              <a:custGeom>
                <a:avLst/>
                <a:gdLst>
                  <a:gd name="T0" fmla="*/ 1 w 1"/>
                  <a:gd name="T1" fmla="*/ 0 h 14"/>
                  <a:gd name="T2" fmla="*/ 0 w 1"/>
                  <a:gd name="T3" fmla="*/ 0 h 14"/>
                  <a:gd name="T4" fmla="*/ 0 w 1"/>
                  <a:gd name="T5" fmla="*/ 0 h 14"/>
                  <a:gd name="T6" fmla="*/ 0 w 1"/>
                  <a:gd name="T7" fmla="*/ 14 h 14"/>
                  <a:gd name="T8" fmla="*/ 0 w 1"/>
                  <a:gd name="T9" fmla="*/ 14 h 14"/>
                  <a:gd name="T10" fmla="*/ 1 w 1"/>
                  <a:gd name="T11" fmla="*/ 14 h 14"/>
                  <a:gd name="T12" fmla="*/ 1 w 1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4">
                    <a:moveTo>
                      <a:pt x="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1" y="1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26" name="Freeform 2126"/>
              <p:cNvSpPr>
                <a:spLocks noChangeAspect="1"/>
              </p:cNvSpPr>
              <p:nvPr/>
            </p:nvSpPr>
            <p:spPr bwMode="auto">
              <a:xfrm>
                <a:off x="9338" y="15830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27" name="Freeform 2127"/>
              <p:cNvSpPr>
                <a:spLocks noChangeAspect="1"/>
              </p:cNvSpPr>
              <p:nvPr/>
            </p:nvSpPr>
            <p:spPr bwMode="auto">
              <a:xfrm>
                <a:off x="9338" y="15837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28" name="Freeform 2128"/>
              <p:cNvSpPr>
                <a:spLocks noChangeAspect="1"/>
              </p:cNvSpPr>
              <p:nvPr/>
            </p:nvSpPr>
            <p:spPr bwMode="auto">
              <a:xfrm>
                <a:off x="9338" y="15856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29" name="Freeform 2129"/>
              <p:cNvSpPr>
                <a:spLocks noChangeAspect="1"/>
              </p:cNvSpPr>
              <p:nvPr/>
            </p:nvSpPr>
            <p:spPr bwMode="auto">
              <a:xfrm>
                <a:off x="9338" y="15863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30" name="Freeform 2130"/>
              <p:cNvSpPr>
                <a:spLocks noChangeAspect="1"/>
              </p:cNvSpPr>
              <p:nvPr/>
            </p:nvSpPr>
            <p:spPr bwMode="auto">
              <a:xfrm>
                <a:off x="9338" y="15882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31" name="Freeform 2131"/>
              <p:cNvSpPr>
                <a:spLocks noChangeAspect="1"/>
              </p:cNvSpPr>
              <p:nvPr/>
            </p:nvSpPr>
            <p:spPr bwMode="auto">
              <a:xfrm>
                <a:off x="9338" y="15889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32" name="Freeform 2132"/>
              <p:cNvSpPr>
                <a:spLocks noChangeAspect="1"/>
              </p:cNvSpPr>
              <p:nvPr/>
            </p:nvSpPr>
            <p:spPr bwMode="auto">
              <a:xfrm>
                <a:off x="9338" y="15908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33" name="Freeform 2133"/>
              <p:cNvSpPr>
                <a:spLocks noChangeAspect="1"/>
              </p:cNvSpPr>
              <p:nvPr/>
            </p:nvSpPr>
            <p:spPr bwMode="auto">
              <a:xfrm>
                <a:off x="9338" y="15915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34" name="Freeform 2134"/>
              <p:cNvSpPr>
                <a:spLocks noChangeAspect="1"/>
              </p:cNvSpPr>
              <p:nvPr/>
            </p:nvSpPr>
            <p:spPr bwMode="auto">
              <a:xfrm>
                <a:off x="9338" y="15934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35" name="Freeform 2135"/>
              <p:cNvSpPr>
                <a:spLocks noChangeAspect="1"/>
              </p:cNvSpPr>
              <p:nvPr/>
            </p:nvSpPr>
            <p:spPr bwMode="auto">
              <a:xfrm>
                <a:off x="9338" y="15941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36" name="Freeform 2136"/>
              <p:cNvSpPr>
                <a:spLocks noChangeAspect="1"/>
              </p:cNvSpPr>
              <p:nvPr/>
            </p:nvSpPr>
            <p:spPr bwMode="auto">
              <a:xfrm>
                <a:off x="9338" y="15960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37" name="Freeform 2137"/>
              <p:cNvSpPr>
                <a:spLocks noChangeAspect="1"/>
              </p:cNvSpPr>
              <p:nvPr/>
            </p:nvSpPr>
            <p:spPr bwMode="auto">
              <a:xfrm>
                <a:off x="9338" y="15967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38" name="Freeform 2138"/>
              <p:cNvSpPr>
                <a:spLocks noChangeAspect="1"/>
              </p:cNvSpPr>
              <p:nvPr/>
            </p:nvSpPr>
            <p:spPr bwMode="auto">
              <a:xfrm>
                <a:off x="9338" y="15986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39" name="Freeform 2139"/>
              <p:cNvSpPr>
                <a:spLocks noChangeAspect="1"/>
              </p:cNvSpPr>
              <p:nvPr/>
            </p:nvSpPr>
            <p:spPr bwMode="auto">
              <a:xfrm>
                <a:off x="9338" y="15993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40" name="Freeform 2140"/>
              <p:cNvSpPr>
                <a:spLocks noChangeAspect="1"/>
              </p:cNvSpPr>
              <p:nvPr/>
            </p:nvSpPr>
            <p:spPr bwMode="auto">
              <a:xfrm>
                <a:off x="9338" y="16012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41" name="Freeform 2141"/>
              <p:cNvSpPr>
                <a:spLocks noChangeAspect="1"/>
              </p:cNvSpPr>
              <p:nvPr/>
            </p:nvSpPr>
            <p:spPr bwMode="auto">
              <a:xfrm>
                <a:off x="9338" y="16019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42" name="Freeform 2142"/>
              <p:cNvSpPr>
                <a:spLocks noChangeAspect="1"/>
              </p:cNvSpPr>
              <p:nvPr/>
            </p:nvSpPr>
            <p:spPr bwMode="auto">
              <a:xfrm>
                <a:off x="9338" y="16038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43" name="Freeform 2143"/>
              <p:cNvSpPr>
                <a:spLocks noChangeAspect="1"/>
              </p:cNvSpPr>
              <p:nvPr/>
            </p:nvSpPr>
            <p:spPr bwMode="auto">
              <a:xfrm>
                <a:off x="9338" y="16045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44" name="Freeform 2144"/>
              <p:cNvSpPr>
                <a:spLocks noChangeAspect="1"/>
              </p:cNvSpPr>
              <p:nvPr/>
            </p:nvSpPr>
            <p:spPr bwMode="auto">
              <a:xfrm>
                <a:off x="9338" y="16064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45" name="Freeform 2145"/>
              <p:cNvSpPr>
                <a:spLocks noChangeAspect="1"/>
              </p:cNvSpPr>
              <p:nvPr/>
            </p:nvSpPr>
            <p:spPr bwMode="auto">
              <a:xfrm>
                <a:off x="9338" y="16071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46" name="Freeform 2146"/>
              <p:cNvSpPr>
                <a:spLocks noChangeAspect="1"/>
              </p:cNvSpPr>
              <p:nvPr/>
            </p:nvSpPr>
            <p:spPr bwMode="auto">
              <a:xfrm>
                <a:off x="9338" y="16090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47" name="Freeform 2147"/>
              <p:cNvSpPr>
                <a:spLocks noChangeAspect="1"/>
              </p:cNvSpPr>
              <p:nvPr/>
            </p:nvSpPr>
            <p:spPr bwMode="auto">
              <a:xfrm>
                <a:off x="9338" y="16097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48" name="Freeform 2148"/>
              <p:cNvSpPr>
                <a:spLocks noChangeAspect="1"/>
              </p:cNvSpPr>
              <p:nvPr/>
            </p:nvSpPr>
            <p:spPr bwMode="auto">
              <a:xfrm>
                <a:off x="9338" y="16117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49" name="Freeform 2149"/>
              <p:cNvSpPr>
                <a:spLocks noChangeAspect="1"/>
              </p:cNvSpPr>
              <p:nvPr/>
            </p:nvSpPr>
            <p:spPr bwMode="auto">
              <a:xfrm>
                <a:off x="9338" y="16123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50" name="Freeform 2150"/>
              <p:cNvSpPr>
                <a:spLocks noChangeAspect="1"/>
              </p:cNvSpPr>
              <p:nvPr/>
            </p:nvSpPr>
            <p:spPr bwMode="auto">
              <a:xfrm>
                <a:off x="9338" y="16143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51" name="Freeform 2151"/>
              <p:cNvSpPr>
                <a:spLocks noChangeAspect="1"/>
              </p:cNvSpPr>
              <p:nvPr/>
            </p:nvSpPr>
            <p:spPr bwMode="auto">
              <a:xfrm>
                <a:off x="9338" y="16149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52" name="Freeform 2152"/>
              <p:cNvSpPr>
                <a:spLocks noChangeAspect="1"/>
              </p:cNvSpPr>
              <p:nvPr/>
            </p:nvSpPr>
            <p:spPr bwMode="auto">
              <a:xfrm>
                <a:off x="9338" y="16169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53" name="Freeform 2153"/>
              <p:cNvSpPr>
                <a:spLocks noChangeAspect="1"/>
              </p:cNvSpPr>
              <p:nvPr/>
            </p:nvSpPr>
            <p:spPr bwMode="auto">
              <a:xfrm>
                <a:off x="9338" y="16176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54" name="Freeform 2154"/>
              <p:cNvSpPr>
                <a:spLocks noChangeAspect="1"/>
              </p:cNvSpPr>
              <p:nvPr/>
            </p:nvSpPr>
            <p:spPr bwMode="auto">
              <a:xfrm>
                <a:off x="9338" y="16195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55" name="Freeform 2155"/>
              <p:cNvSpPr>
                <a:spLocks noChangeAspect="1"/>
              </p:cNvSpPr>
              <p:nvPr/>
            </p:nvSpPr>
            <p:spPr bwMode="auto">
              <a:xfrm>
                <a:off x="9338" y="16202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56" name="Freeform 2156"/>
              <p:cNvSpPr>
                <a:spLocks noChangeAspect="1"/>
              </p:cNvSpPr>
              <p:nvPr/>
            </p:nvSpPr>
            <p:spPr bwMode="auto">
              <a:xfrm>
                <a:off x="9338" y="16221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57" name="Freeform 2157"/>
              <p:cNvSpPr>
                <a:spLocks noChangeAspect="1"/>
              </p:cNvSpPr>
              <p:nvPr/>
            </p:nvSpPr>
            <p:spPr bwMode="auto">
              <a:xfrm>
                <a:off x="9338" y="16228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58" name="Freeform 2158"/>
              <p:cNvSpPr>
                <a:spLocks noChangeAspect="1"/>
              </p:cNvSpPr>
              <p:nvPr/>
            </p:nvSpPr>
            <p:spPr bwMode="auto">
              <a:xfrm>
                <a:off x="9338" y="16247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59" name="Freeform 2159"/>
              <p:cNvSpPr>
                <a:spLocks noChangeAspect="1"/>
              </p:cNvSpPr>
              <p:nvPr/>
            </p:nvSpPr>
            <p:spPr bwMode="auto">
              <a:xfrm>
                <a:off x="9338" y="16254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60" name="Freeform 2160"/>
              <p:cNvSpPr>
                <a:spLocks noChangeAspect="1"/>
              </p:cNvSpPr>
              <p:nvPr/>
            </p:nvSpPr>
            <p:spPr bwMode="auto">
              <a:xfrm>
                <a:off x="9338" y="16273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61" name="Freeform 2161"/>
              <p:cNvSpPr>
                <a:spLocks noChangeAspect="1"/>
              </p:cNvSpPr>
              <p:nvPr/>
            </p:nvSpPr>
            <p:spPr bwMode="auto">
              <a:xfrm>
                <a:off x="9338" y="16280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62" name="Freeform 2162"/>
              <p:cNvSpPr>
                <a:spLocks noChangeAspect="1"/>
              </p:cNvSpPr>
              <p:nvPr/>
            </p:nvSpPr>
            <p:spPr bwMode="auto">
              <a:xfrm>
                <a:off x="9338" y="16299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63" name="Freeform 2163"/>
              <p:cNvSpPr>
                <a:spLocks noChangeAspect="1"/>
              </p:cNvSpPr>
              <p:nvPr/>
            </p:nvSpPr>
            <p:spPr bwMode="auto">
              <a:xfrm>
                <a:off x="9338" y="16306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64" name="Freeform 2164"/>
              <p:cNvSpPr>
                <a:spLocks noChangeAspect="1"/>
              </p:cNvSpPr>
              <p:nvPr/>
            </p:nvSpPr>
            <p:spPr bwMode="auto">
              <a:xfrm>
                <a:off x="9338" y="16325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65" name="Freeform 2165"/>
              <p:cNvSpPr>
                <a:spLocks noChangeAspect="1"/>
              </p:cNvSpPr>
              <p:nvPr/>
            </p:nvSpPr>
            <p:spPr bwMode="auto">
              <a:xfrm>
                <a:off x="9338" y="16332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66" name="Freeform 2166"/>
              <p:cNvSpPr>
                <a:spLocks noChangeAspect="1"/>
              </p:cNvSpPr>
              <p:nvPr/>
            </p:nvSpPr>
            <p:spPr bwMode="auto">
              <a:xfrm>
                <a:off x="9338" y="16351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67" name="Freeform 2167"/>
              <p:cNvSpPr>
                <a:spLocks noChangeAspect="1"/>
              </p:cNvSpPr>
              <p:nvPr/>
            </p:nvSpPr>
            <p:spPr bwMode="auto">
              <a:xfrm>
                <a:off x="9338" y="16358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68" name="Freeform 2168"/>
              <p:cNvSpPr>
                <a:spLocks noChangeAspect="1"/>
              </p:cNvSpPr>
              <p:nvPr/>
            </p:nvSpPr>
            <p:spPr bwMode="auto">
              <a:xfrm>
                <a:off x="9338" y="16377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69" name="Freeform 2169"/>
              <p:cNvSpPr>
                <a:spLocks noChangeAspect="1"/>
              </p:cNvSpPr>
              <p:nvPr/>
            </p:nvSpPr>
            <p:spPr bwMode="auto">
              <a:xfrm>
                <a:off x="9338" y="16384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70" name="Freeform 2170"/>
              <p:cNvSpPr>
                <a:spLocks noChangeAspect="1"/>
              </p:cNvSpPr>
              <p:nvPr/>
            </p:nvSpPr>
            <p:spPr bwMode="auto">
              <a:xfrm>
                <a:off x="9338" y="16403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71" name="Freeform 2171"/>
              <p:cNvSpPr>
                <a:spLocks noChangeAspect="1"/>
              </p:cNvSpPr>
              <p:nvPr/>
            </p:nvSpPr>
            <p:spPr bwMode="auto">
              <a:xfrm>
                <a:off x="9338" y="16410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72" name="Freeform 2172"/>
              <p:cNvSpPr>
                <a:spLocks noChangeAspect="1"/>
              </p:cNvSpPr>
              <p:nvPr/>
            </p:nvSpPr>
            <p:spPr bwMode="auto">
              <a:xfrm>
                <a:off x="9338" y="16429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73" name="Freeform 2173"/>
              <p:cNvSpPr>
                <a:spLocks noChangeAspect="1"/>
              </p:cNvSpPr>
              <p:nvPr/>
            </p:nvSpPr>
            <p:spPr bwMode="auto">
              <a:xfrm>
                <a:off x="9338" y="16436"/>
                <a:ext cx="1" cy="15"/>
              </a:xfrm>
              <a:custGeom>
                <a:avLst/>
                <a:gdLst>
                  <a:gd name="T0" fmla="*/ 1 w 1"/>
                  <a:gd name="T1" fmla="*/ 2 h 15"/>
                  <a:gd name="T2" fmla="*/ 0 w 1"/>
                  <a:gd name="T3" fmla="*/ 0 h 15"/>
                  <a:gd name="T4" fmla="*/ 0 w 1"/>
                  <a:gd name="T5" fmla="*/ 2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74" name="Freeform 2174"/>
              <p:cNvSpPr>
                <a:spLocks noChangeAspect="1"/>
              </p:cNvSpPr>
              <p:nvPr/>
            </p:nvSpPr>
            <p:spPr bwMode="auto">
              <a:xfrm>
                <a:off x="9338" y="16455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75" name="Freeform 2175"/>
              <p:cNvSpPr>
                <a:spLocks noChangeAspect="1"/>
              </p:cNvSpPr>
              <p:nvPr/>
            </p:nvSpPr>
            <p:spPr bwMode="auto">
              <a:xfrm>
                <a:off x="9338" y="16462"/>
                <a:ext cx="1" cy="15"/>
              </a:xfrm>
              <a:custGeom>
                <a:avLst/>
                <a:gdLst>
                  <a:gd name="T0" fmla="*/ 1 w 1"/>
                  <a:gd name="T1" fmla="*/ 2 h 15"/>
                  <a:gd name="T2" fmla="*/ 0 w 1"/>
                  <a:gd name="T3" fmla="*/ 0 h 15"/>
                  <a:gd name="T4" fmla="*/ 0 w 1"/>
                  <a:gd name="T5" fmla="*/ 2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76" name="Freeform 2176"/>
              <p:cNvSpPr>
                <a:spLocks noChangeAspect="1"/>
              </p:cNvSpPr>
              <p:nvPr/>
            </p:nvSpPr>
            <p:spPr bwMode="auto">
              <a:xfrm>
                <a:off x="9338" y="16481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77" name="Freeform 2177"/>
              <p:cNvSpPr>
                <a:spLocks noChangeAspect="1"/>
              </p:cNvSpPr>
              <p:nvPr/>
            </p:nvSpPr>
            <p:spPr bwMode="auto">
              <a:xfrm>
                <a:off x="9338" y="16488"/>
                <a:ext cx="1" cy="15"/>
              </a:xfrm>
              <a:custGeom>
                <a:avLst/>
                <a:gdLst>
                  <a:gd name="T0" fmla="*/ 1 w 1"/>
                  <a:gd name="T1" fmla="*/ 2 h 15"/>
                  <a:gd name="T2" fmla="*/ 0 w 1"/>
                  <a:gd name="T3" fmla="*/ 0 h 15"/>
                  <a:gd name="T4" fmla="*/ 0 w 1"/>
                  <a:gd name="T5" fmla="*/ 2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78" name="Freeform 2178"/>
              <p:cNvSpPr>
                <a:spLocks noChangeAspect="1"/>
              </p:cNvSpPr>
              <p:nvPr/>
            </p:nvSpPr>
            <p:spPr bwMode="auto">
              <a:xfrm>
                <a:off x="9338" y="16507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79" name="Freeform 2179"/>
              <p:cNvSpPr>
                <a:spLocks noChangeAspect="1"/>
              </p:cNvSpPr>
              <p:nvPr/>
            </p:nvSpPr>
            <p:spPr bwMode="auto">
              <a:xfrm>
                <a:off x="9338" y="16514"/>
                <a:ext cx="1" cy="15"/>
              </a:xfrm>
              <a:custGeom>
                <a:avLst/>
                <a:gdLst>
                  <a:gd name="T0" fmla="*/ 1 w 1"/>
                  <a:gd name="T1" fmla="*/ 2 h 15"/>
                  <a:gd name="T2" fmla="*/ 0 w 1"/>
                  <a:gd name="T3" fmla="*/ 0 h 15"/>
                  <a:gd name="T4" fmla="*/ 0 w 1"/>
                  <a:gd name="T5" fmla="*/ 2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80" name="Freeform 2180"/>
              <p:cNvSpPr>
                <a:spLocks noChangeAspect="1"/>
              </p:cNvSpPr>
              <p:nvPr/>
            </p:nvSpPr>
            <p:spPr bwMode="auto">
              <a:xfrm>
                <a:off x="9338" y="16533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81" name="Freeform 2181"/>
              <p:cNvSpPr>
                <a:spLocks noChangeAspect="1"/>
              </p:cNvSpPr>
              <p:nvPr/>
            </p:nvSpPr>
            <p:spPr bwMode="auto">
              <a:xfrm>
                <a:off x="9338" y="16540"/>
                <a:ext cx="1" cy="15"/>
              </a:xfrm>
              <a:custGeom>
                <a:avLst/>
                <a:gdLst>
                  <a:gd name="T0" fmla="*/ 1 w 1"/>
                  <a:gd name="T1" fmla="*/ 2 h 15"/>
                  <a:gd name="T2" fmla="*/ 0 w 1"/>
                  <a:gd name="T3" fmla="*/ 0 h 15"/>
                  <a:gd name="T4" fmla="*/ 0 w 1"/>
                  <a:gd name="T5" fmla="*/ 2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82" name="Freeform 2182"/>
              <p:cNvSpPr>
                <a:spLocks noChangeAspect="1"/>
              </p:cNvSpPr>
              <p:nvPr/>
            </p:nvSpPr>
            <p:spPr bwMode="auto">
              <a:xfrm>
                <a:off x="9338" y="16559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83" name="Freeform 2183"/>
              <p:cNvSpPr>
                <a:spLocks noChangeAspect="1"/>
              </p:cNvSpPr>
              <p:nvPr/>
            </p:nvSpPr>
            <p:spPr bwMode="auto">
              <a:xfrm>
                <a:off x="9338" y="16566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84" name="Freeform 2184"/>
              <p:cNvSpPr>
                <a:spLocks noChangeAspect="1"/>
              </p:cNvSpPr>
              <p:nvPr/>
            </p:nvSpPr>
            <p:spPr bwMode="auto">
              <a:xfrm>
                <a:off x="9338" y="16585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85" name="Freeform 2185"/>
              <p:cNvSpPr>
                <a:spLocks noChangeAspect="1"/>
              </p:cNvSpPr>
              <p:nvPr/>
            </p:nvSpPr>
            <p:spPr bwMode="auto">
              <a:xfrm>
                <a:off x="9338" y="16592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86" name="Freeform 2186"/>
              <p:cNvSpPr>
                <a:spLocks noChangeAspect="1"/>
              </p:cNvSpPr>
              <p:nvPr/>
            </p:nvSpPr>
            <p:spPr bwMode="auto">
              <a:xfrm>
                <a:off x="9338" y="16611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87" name="Freeform 2187"/>
              <p:cNvSpPr>
                <a:spLocks noChangeAspect="1"/>
              </p:cNvSpPr>
              <p:nvPr/>
            </p:nvSpPr>
            <p:spPr bwMode="auto">
              <a:xfrm>
                <a:off x="9338" y="16618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88" name="Freeform 2188"/>
              <p:cNvSpPr>
                <a:spLocks noChangeAspect="1"/>
              </p:cNvSpPr>
              <p:nvPr/>
            </p:nvSpPr>
            <p:spPr bwMode="auto">
              <a:xfrm>
                <a:off x="9338" y="16637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89" name="Freeform 2189"/>
              <p:cNvSpPr>
                <a:spLocks noChangeAspect="1"/>
              </p:cNvSpPr>
              <p:nvPr/>
            </p:nvSpPr>
            <p:spPr bwMode="auto">
              <a:xfrm>
                <a:off x="9338" y="16644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90" name="Freeform 2190"/>
              <p:cNvSpPr>
                <a:spLocks noChangeAspect="1"/>
              </p:cNvSpPr>
              <p:nvPr/>
            </p:nvSpPr>
            <p:spPr bwMode="auto">
              <a:xfrm>
                <a:off x="9338" y="16663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91" name="Freeform 2191"/>
              <p:cNvSpPr>
                <a:spLocks noChangeAspect="1"/>
              </p:cNvSpPr>
              <p:nvPr/>
            </p:nvSpPr>
            <p:spPr bwMode="auto">
              <a:xfrm>
                <a:off x="9338" y="16670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92" name="Freeform 2192"/>
              <p:cNvSpPr>
                <a:spLocks noChangeAspect="1"/>
              </p:cNvSpPr>
              <p:nvPr/>
            </p:nvSpPr>
            <p:spPr bwMode="auto">
              <a:xfrm>
                <a:off x="9338" y="16689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93" name="Freeform 2193"/>
              <p:cNvSpPr>
                <a:spLocks noChangeAspect="1"/>
              </p:cNvSpPr>
              <p:nvPr/>
            </p:nvSpPr>
            <p:spPr bwMode="auto">
              <a:xfrm>
                <a:off x="9338" y="16696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94" name="Freeform 2194"/>
              <p:cNvSpPr>
                <a:spLocks noChangeAspect="1"/>
              </p:cNvSpPr>
              <p:nvPr/>
            </p:nvSpPr>
            <p:spPr bwMode="auto">
              <a:xfrm>
                <a:off x="9338" y="16715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95" name="Freeform 2195"/>
              <p:cNvSpPr>
                <a:spLocks noChangeAspect="1"/>
              </p:cNvSpPr>
              <p:nvPr/>
            </p:nvSpPr>
            <p:spPr bwMode="auto">
              <a:xfrm>
                <a:off x="9338" y="16722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96" name="Freeform 2196"/>
              <p:cNvSpPr>
                <a:spLocks noChangeAspect="1"/>
              </p:cNvSpPr>
              <p:nvPr/>
            </p:nvSpPr>
            <p:spPr bwMode="auto">
              <a:xfrm>
                <a:off x="9338" y="16741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97" name="Freeform 2197"/>
              <p:cNvSpPr>
                <a:spLocks noChangeAspect="1"/>
              </p:cNvSpPr>
              <p:nvPr/>
            </p:nvSpPr>
            <p:spPr bwMode="auto">
              <a:xfrm>
                <a:off x="9338" y="16748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98" name="Freeform 2198"/>
              <p:cNvSpPr>
                <a:spLocks noChangeAspect="1"/>
              </p:cNvSpPr>
              <p:nvPr/>
            </p:nvSpPr>
            <p:spPr bwMode="auto">
              <a:xfrm>
                <a:off x="9338" y="16767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799" name="Freeform 2199"/>
              <p:cNvSpPr>
                <a:spLocks noChangeAspect="1"/>
              </p:cNvSpPr>
              <p:nvPr/>
            </p:nvSpPr>
            <p:spPr bwMode="auto">
              <a:xfrm>
                <a:off x="9338" y="16774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00" name="Freeform 2200"/>
              <p:cNvSpPr>
                <a:spLocks noChangeAspect="1"/>
              </p:cNvSpPr>
              <p:nvPr/>
            </p:nvSpPr>
            <p:spPr bwMode="auto">
              <a:xfrm>
                <a:off x="9338" y="16793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01" name="Freeform 2201"/>
              <p:cNvSpPr>
                <a:spLocks noChangeAspect="1"/>
              </p:cNvSpPr>
              <p:nvPr/>
            </p:nvSpPr>
            <p:spPr bwMode="auto">
              <a:xfrm>
                <a:off x="9338" y="16800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02" name="Freeform 2202"/>
              <p:cNvSpPr>
                <a:spLocks noChangeAspect="1"/>
              </p:cNvSpPr>
              <p:nvPr/>
            </p:nvSpPr>
            <p:spPr bwMode="auto">
              <a:xfrm>
                <a:off x="9338" y="16819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03" name="Freeform 2203"/>
              <p:cNvSpPr>
                <a:spLocks noChangeAspect="1"/>
              </p:cNvSpPr>
              <p:nvPr/>
            </p:nvSpPr>
            <p:spPr bwMode="auto">
              <a:xfrm>
                <a:off x="9338" y="16826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04" name="Freeform 2204"/>
              <p:cNvSpPr>
                <a:spLocks noChangeAspect="1"/>
              </p:cNvSpPr>
              <p:nvPr/>
            </p:nvSpPr>
            <p:spPr bwMode="auto">
              <a:xfrm>
                <a:off x="9338" y="16845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05" name="Freeform 2205"/>
              <p:cNvSpPr>
                <a:spLocks noChangeAspect="1"/>
              </p:cNvSpPr>
              <p:nvPr/>
            </p:nvSpPr>
            <p:spPr bwMode="auto">
              <a:xfrm>
                <a:off x="9338" y="16852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06" name="Freeform 2206"/>
              <p:cNvSpPr>
                <a:spLocks noChangeAspect="1"/>
              </p:cNvSpPr>
              <p:nvPr/>
            </p:nvSpPr>
            <p:spPr bwMode="auto">
              <a:xfrm>
                <a:off x="9338" y="16871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07" name="Freeform 2207"/>
              <p:cNvSpPr>
                <a:spLocks noChangeAspect="1"/>
              </p:cNvSpPr>
              <p:nvPr/>
            </p:nvSpPr>
            <p:spPr bwMode="auto">
              <a:xfrm>
                <a:off x="9338" y="16878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08" name="Freeform 2208"/>
              <p:cNvSpPr>
                <a:spLocks noChangeAspect="1"/>
              </p:cNvSpPr>
              <p:nvPr/>
            </p:nvSpPr>
            <p:spPr bwMode="auto">
              <a:xfrm>
                <a:off x="9338" y="16897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09" name="Freeform 2209"/>
              <p:cNvSpPr>
                <a:spLocks noChangeAspect="1"/>
              </p:cNvSpPr>
              <p:nvPr/>
            </p:nvSpPr>
            <p:spPr bwMode="auto">
              <a:xfrm>
                <a:off x="9338" y="16904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10" name="Freeform 2210"/>
              <p:cNvSpPr>
                <a:spLocks noChangeAspect="1"/>
              </p:cNvSpPr>
              <p:nvPr/>
            </p:nvSpPr>
            <p:spPr bwMode="auto">
              <a:xfrm>
                <a:off x="9338" y="16923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11" name="Freeform 2211"/>
              <p:cNvSpPr>
                <a:spLocks noChangeAspect="1"/>
              </p:cNvSpPr>
              <p:nvPr/>
            </p:nvSpPr>
            <p:spPr bwMode="auto">
              <a:xfrm>
                <a:off x="9338" y="16930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12" name="Freeform 2212"/>
              <p:cNvSpPr>
                <a:spLocks noChangeAspect="1"/>
              </p:cNvSpPr>
              <p:nvPr/>
            </p:nvSpPr>
            <p:spPr bwMode="auto">
              <a:xfrm>
                <a:off x="9338" y="16949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13" name="Freeform 2213"/>
              <p:cNvSpPr>
                <a:spLocks noChangeAspect="1"/>
              </p:cNvSpPr>
              <p:nvPr/>
            </p:nvSpPr>
            <p:spPr bwMode="auto">
              <a:xfrm>
                <a:off x="9338" y="16956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14" name="Freeform 2214"/>
              <p:cNvSpPr>
                <a:spLocks noChangeAspect="1"/>
              </p:cNvSpPr>
              <p:nvPr/>
            </p:nvSpPr>
            <p:spPr bwMode="auto">
              <a:xfrm>
                <a:off x="9338" y="16975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15" name="Freeform 2215"/>
              <p:cNvSpPr>
                <a:spLocks noChangeAspect="1"/>
              </p:cNvSpPr>
              <p:nvPr/>
            </p:nvSpPr>
            <p:spPr bwMode="auto">
              <a:xfrm>
                <a:off x="9338" y="16982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16" name="Freeform 2216"/>
              <p:cNvSpPr>
                <a:spLocks noChangeAspect="1"/>
              </p:cNvSpPr>
              <p:nvPr/>
            </p:nvSpPr>
            <p:spPr bwMode="auto">
              <a:xfrm>
                <a:off x="9338" y="17001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17" name="Freeform 2217"/>
              <p:cNvSpPr>
                <a:spLocks noChangeAspect="1"/>
              </p:cNvSpPr>
              <p:nvPr/>
            </p:nvSpPr>
            <p:spPr bwMode="auto">
              <a:xfrm>
                <a:off x="9338" y="17008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18" name="Freeform 2218"/>
              <p:cNvSpPr>
                <a:spLocks noChangeAspect="1"/>
              </p:cNvSpPr>
              <p:nvPr/>
            </p:nvSpPr>
            <p:spPr bwMode="auto">
              <a:xfrm>
                <a:off x="9338" y="17027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19" name="Freeform 2219"/>
              <p:cNvSpPr>
                <a:spLocks noChangeAspect="1"/>
              </p:cNvSpPr>
              <p:nvPr/>
            </p:nvSpPr>
            <p:spPr bwMode="auto">
              <a:xfrm>
                <a:off x="9338" y="17034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20" name="Freeform 2220"/>
              <p:cNvSpPr>
                <a:spLocks noChangeAspect="1"/>
              </p:cNvSpPr>
              <p:nvPr/>
            </p:nvSpPr>
            <p:spPr bwMode="auto">
              <a:xfrm>
                <a:off x="9338" y="17053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21" name="Freeform 2221"/>
              <p:cNvSpPr>
                <a:spLocks noChangeAspect="1"/>
              </p:cNvSpPr>
              <p:nvPr/>
            </p:nvSpPr>
            <p:spPr bwMode="auto">
              <a:xfrm>
                <a:off x="9338" y="17060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22" name="Freeform 2222"/>
              <p:cNvSpPr>
                <a:spLocks noChangeAspect="1"/>
              </p:cNvSpPr>
              <p:nvPr/>
            </p:nvSpPr>
            <p:spPr bwMode="auto">
              <a:xfrm>
                <a:off x="9338" y="17079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23" name="Freeform 2223"/>
              <p:cNvSpPr>
                <a:spLocks noChangeAspect="1"/>
              </p:cNvSpPr>
              <p:nvPr/>
            </p:nvSpPr>
            <p:spPr bwMode="auto">
              <a:xfrm>
                <a:off x="9338" y="17086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24" name="Freeform 2224"/>
              <p:cNvSpPr>
                <a:spLocks noChangeAspect="1"/>
              </p:cNvSpPr>
              <p:nvPr/>
            </p:nvSpPr>
            <p:spPr bwMode="auto">
              <a:xfrm>
                <a:off x="9338" y="17105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25" name="Freeform 2225"/>
              <p:cNvSpPr>
                <a:spLocks noChangeAspect="1"/>
              </p:cNvSpPr>
              <p:nvPr/>
            </p:nvSpPr>
            <p:spPr bwMode="auto">
              <a:xfrm>
                <a:off x="9338" y="17112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26" name="Freeform 2226"/>
              <p:cNvSpPr>
                <a:spLocks noChangeAspect="1"/>
              </p:cNvSpPr>
              <p:nvPr/>
            </p:nvSpPr>
            <p:spPr bwMode="auto">
              <a:xfrm>
                <a:off x="9338" y="17132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27" name="Freeform 2227"/>
              <p:cNvSpPr>
                <a:spLocks noChangeAspect="1"/>
              </p:cNvSpPr>
              <p:nvPr/>
            </p:nvSpPr>
            <p:spPr bwMode="auto">
              <a:xfrm>
                <a:off x="9338" y="17138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28" name="Freeform 2228"/>
              <p:cNvSpPr>
                <a:spLocks noChangeAspect="1"/>
              </p:cNvSpPr>
              <p:nvPr/>
            </p:nvSpPr>
            <p:spPr bwMode="auto">
              <a:xfrm>
                <a:off x="9338" y="17158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29" name="Freeform 2229"/>
              <p:cNvSpPr>
                <a:spLocks noChangeAspect="1"/>
              </p:cNvSpPr>
              <p:nvPr/>
            </p:nvSpPr>
            <p:spPr bwMode="auto">
              <a:xfrm>
                <a:off x="9338" y="17164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30" name="Freeform 2230"/>
              <p:cNvSpPr>
                <a:spLocks noChangeAspect="1"/>
              </p:cNvSpPr>
              <p:nvPr/>
            </p:nvSpPr>
            <p:spPr bwMode="auto">
              <a:xfrm>
                <a:off x="9338" y="17184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31" name="Freeform 2231"/>
              <p:cNvSpPr>
                <a:spLocks noChangeAspect="1"/>
              </p:cNvSpPr>
              <p:nvPr/>
            </p:nvSpPr>
            <p:spPr bwMode="auto">
              <a:xfrm>
                <a:off x="9338" y="17191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32" name="Freeform 2232"/>
              <p:cNvSpPr>
                <a:spLocks noChangeAspect="1"/>
              </p:cNvSpPr>
              <p:nvPr/>
            </p:nvSpPr>
            <p:spPr bwMode="auto">
              <a:xfrm>
                <a:off x="9338" y="17210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33" name="Freeform 2233"/>
              <p:cNvSpPr>
                <a:spLocks noChangeAspect="1"/>
              </p:cNvSpPr>
              <p:nvPr/>
            </p:nvSpPr>
            <p:spPr bwMode="auto">
              <a:xfrm>
                <a:off x="9338" y="17217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34" name="Freeform 2234"/>
              <p:cNvSpPr>
                <a:spLocks noChangeAspect="1"/>
              </p:cNvSpPr>
              <p:nvPr/>
            </p:nvSpPr>
            <p:spPr bwMode="auto">
              <a:xfrm>
                <a:off x="9338" y="17236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35" name="Freeform 2235"/>
              <p:cNvSpPr>
                <a:spLocks noChangeAspect="1"/>
              </p:cNvSpPr>
              <p:nvPr/>
            </p:nvSpPr>
            <p:spPr bwMode="auto">
              <a:xfrm>
                <a:off x="9338" y="17243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36" name="Freeform 2236"/>
              <p:cNvSpPr>
                <a:spLocks noChangeAspect="1"/>
              </p:cNvSpPr>
              <p:nvPr/>
            </p:nvSpPr>
            <p:spPr bwMode="auto">
              <a:xfrm>
                <a:off x="9338" y="17262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37" name="Freeform 2237"/>
              <p:cNvSpPr>
                <a:spLocks noChangeAspect="1"/>
              </p:cNvSpPr>
              <p:nvPr/>
            </p:nvSpPr>
            <p:spPr bwMode="auto">
              <a:xfrm>
                <a:off x="9338" y="17269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38" name="Freeform 2238"/>
              <p:cNvSpPr>
                <a:spLocks noChangeAspect="1"/>
              </p:cNvSpPr>
              <p:nvPr/>
            </p:nvSpPr>
            <p:spPr bwMode="auto">
              <a:xfrm>
                <a:off x="9338" y="17288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39" name="Freeform 2239"/>
              <p:cNvSpPr>
                <a:spLocks noChangeAspect="1"/>
              </p:cNvSpPr>
              <p:nvPr/>
            </p:nvSpPr>
            <p:spPr bwMode="auto">
              <a:xfrm>
                <a:off x="9338" y="17295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40" name="Freeform 2240"/>
              <p:cNvSpPr>
                <a:spLocks noChangeAspect="1"/>
              </p:cNvSpPr>
              <p:nvPr/>
            </p:nvSpPr>
            <p:spPr bwMode="auto">
              <a:xfrm>
                <a:off x="9338" y="17314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41" name="Freeform 2241"/>
              <p:cNvSpPr>
                <a:spLocks noChangeAspect="1"/>
              </p:cNvSpPr>
              <p:nvPr/>
            </p:nvSpPr>
            <p:spPr bwMode="auto">
              <a:xfrm>
                <a:off x="9338" y="17321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42" name="Freeform 2242"/>
              <p:cNvSpPr>
                <a:spLocks noChangeAspect="1"/>
              </p:cNvSpPr>
              <p:nvPr/>
            </p:nvSpPr>
            <p:spPr bwMode="auto">
              <a:xfrm>
                <a:off x="9338" y="17340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43" name="Freeform 2243"/>
              <p:cNvSpPr>
                <a:spLocks noChangeAspect="1"/>
              </p:cNvSpPr>
              <p:nvPr/>
            </p:nvSpPr>
            <p:spPr bwMode="auto">
              <a:xfrm>
                <a:off x="9338" y="17347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44" name="Freeform 2244"/>
              <p:cNvSpPr>
                <a:spLocks noChangeAspect="1"/>
              </p:cNvSpPr>
              <p:nvPr/>
            </p:nvSpPr>
            <p:spPr bwMode="auto">
              <a:xfrm>
                <a:off x="9338" y="17366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45" name="Freeform 2245"/>
              <p:cNvSpPr>
                <a:spLocks noChangeAspect="1"/>
              </p:cNvSpPr>
              <p:nvPr/>
            </p:nvSpPr>
            <p:spPr bwMode="auto">
              <a:xfrm>
                <a:off x="9338" y="17373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46" name="Freeform 2246"/>
              <p:cNvSpPr>
                <a:spLocks noChangeAspect="1"/>
              </p:cNvSpPr>
              <p:nvPr/>
            </p:nvSpPr>
            <p:spPr bwMode="auto">
              <a:xfrm>
                <a:off x="9338" y="17392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47" name="Freeform 2247"/>
              <p:cNvSpPr>
                <a:spLocks noChangeAspect="1"/>
              </p:cNvSpPr>
              <p:nvPr/>
            </p:nvSpPr>
            <p:spPr bwMode="auto">
              <a:xfrm>
                <a:off x="9338" y="17399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48" name="Freeform 2248"/>
              <p:cNvSpPr>
                <a:spLocks noChangeAspect="1"/>
              </p:cNvSpPr>
              <p:nvPr/>
            </p:nvSpPr>
            <p:spPr bwMode="auto">
              <a:xfrm>
                <a:off x="9338" y="17418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49" name="Freeform 2249"/>
              <p:cNvSpPr>
                <a:spLocks noChangeAspect="1"/>
              </p:cNvSpPr>
              <p:nvPr/>
            </p:nvSpPr>
            <p:spPr bwMode="auto">
              <a:xfrm>
                <a:off x="9338" y="17425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50" name="Freeform 2250"/>
              <p:cNvSpPr>
                <a:spLocks noChangeAspect="1"/>
              </p:cNvSpPr>
              <p:nvPr/>
            </p:nvSpPr>
            <p:spPr bwMode="auto">
              <a:xfrm>
                <a:off x="9338" y="17444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51" name="Freeform 2251"/>
              <p:cNvSpPr>
                <a:spLocks noChangeAspect="1"/>
              </p:cNvSpPr>
              <p:nvPr/>
            </p:nvSpPr>
            <p:spPr bwMode="auto">
              <a:xfrm>
                <a:off x="9338" y="17451"/>
                <a:ext cx="1" cy="15"/>
              </a:xfrm>
              <a:custGeom>
                <a:avLst/>
                <a:gdLst>
                  <a:gd name="T0" fmla="*/ 1 w 1"/>
                  <a:gd name="T1" fmla="*/ 2 h 15"/>
                  <a:gd name="T2" fmla="*/ 0 w 1"/>
                  <a:gd name="T3" fmla="*/ 0 h 15"/>
                  <a:gd name="T4" fmla="*/ 0 w 1"/>
                  <a:gd name="T5" fmla="*/ 2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52" name="Freeform 2252"/>
              <p:cNvSpPr>
                <a:spLocks noChangeAspect="1"/>
              </p:cNvSpPr>
              <p:nvPr/>
            </p:nvSpPr>
            <p:spPr bwMode="auto">
              <a:xfrm>
                <a:off x="9338" y="17470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53" name="Freeform 2253"/>
              <p:cNvSpPr>
                <a:spLocks noChangeAspect="1"/>
              </p:cNvSpPr>
              <p:nvPr/>
            </p:nvSpPr>
            <p:spPr bwMode="auto">
              <a:xfrm>
                <a:off x="9338" y="17477"/>
                <a:ext cx="1" cy="15"/>
              </a:xfrm>
              <a:custGeom>
                <a:avLst/>
                <a:gdLst>
                  <a:gd name="T0" fmla="*/ 1 w 1"/>
                  <a:gd name="T1" fmla="*/ 2 h 15"/>
                  <a:gd name="T2" fmla="*/ 0 w 1"/>
                  <a:gd name="T3" fmla="*/ 0 h 15"/>
                  <a:gd name="T4" fmla="*/ 0 w 1"/>
                  <a:gd name="T5" fmla="*/ 2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54" name="Freeform 2254"/>
              <p:cNvSpPr>
                <a:spLocks noChangeAspect="1"/>
              </p:cNvSpPr>
              <p:nvPr/>
            </p:nvSpPr>
            <p:spPr bwMode="auto">
              <a:xfrm>
                <a:off x="9338" y="17496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55" name="Freeform 2255"/>
              <p:cNvSpPr>
                <a:spLocks noChangeAspect="1"/>
              </p:cNvSpPr>
              <p:nvPr/>
            </p:nvSpPr>
            <p:spPr bwMode="auto">
              <a:xfrm>
                <a:off x="9338" y="17503"/>
                <a:ext cx="1" cy="15"/>
              </a:xfrm>
              <a:custGeom>
                <a:avLst/>
                <a:gdLst>
                  <a:gd name="T0" fmla="*/ 1 w 1"/>
                  <a:gd name="T1" fmla="*/ 2 h 15"/>
                  <a:gd name="T2" fmla="*/ 0 w 1"/>
                  <a:gd name="T3" fmla="*/ 0 h 15"/>
                  <a:gd name="T4" fmla="*/ 0 w 1"/>
                  <a:gd name="T5" fmla="*/ 2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56" name="Freeform 2256"/>
              <p:cNvSpPr>
                <a:spLocks noChangeAspect="1"/>
              </p:cNvSpPr>
              <p:nvPr/>
            </p:nvSpPr>
            <p:spPr bwMode="auto">
              <a:xfrm>
                <a:off x="9338" y="17522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57" name="Freeform 2257"/>
              <p:cNvSpPr>
                <a:spLocks noChangeAspect="1"/>
              </p:cNvSpPr>
              <p:nvPr/>
            </p:nvSpPr>
            <p:spPr bwMode="auto">
              <a:xfrm>
                <a:off x="9338" y="17529"/>
                <a:ext cx="1" cy="15"/>
              </a:xfrm>
              <a:custGeom>
                <a:avLst/>
                <a:gdLst>
                  <a:gd name="T0" fmla="*/ 1 w 1"/>
                  <a:gd name="T1" fmla="*/ 2 h 15"/>
                  <a:gd name="T2" fmla="*/ 0 w 1"/>
                  <a:gd name="T3" fmla="*/ 0 h 15"/>
                  <a:gd name="T4" fmla="*/ 0 w 1"/>
                  <a:gd name="T5" fmla="*/ 2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58" name="Freeform 2258"/>
              <p:cNvSpPr>
                <a:spLocks noChangeAspect="1"/>
              </p:cNvSpPr>
              <p:nvPr/>
            </p:nvSpPr>
            <p:spPr bwMode="auto">
              <a:xfrm>
                <a:off x="9338" y="17548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59" name="Freeform 2259"/>
              <p:cNvSpPr>
                <a:spLocks noChangeAspect="1"/>
              </p:cNvSpPr>
              <p:nvPr/>
            </p:nvSpPr>
            <p:spPr bwMode="auto">
              <a:xfrm>
                <a:off x="9338" y="17555"/>
                <a:ext cx="1" cy="15"/>
              </a:xfrm>
              <a:custGeom>
                <a:avLst/>
                <a:gdLst>
                  <a:gd name="T0" fmla="*/ 1 w 1"/>
                  <a:gd name="T1" fmla="*/ 2 h 15"/>
                  <a:gd name="T2" fmla="*/ 0 w 1"/>
                  <a:gd name="T3" fmla="*/ 0 h 15"/>
                  <a:gd name="T4" fmla="*/ 0 w 1"/>
                  <a:gd name="T5" fmla="*/ 2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60" name="Freeform 2260"/>
              <p:cNvSpPr>
                <a:spLocks noChangeAspect="1"/>
              </p:cNvSpPr>
              <p:nvPr/>
            </p:nvSpPr>
            <p:spPr bwMode="auto">
              <a:xfrm>
                <a:off x="9338" y="17574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61" name="Freeform 2261"/>
              <p:cNvSpPr>
                <a:spLocks noChangeAspect="1"/>
              </p:cNvSpPr>
              <p:nvPr/>
            </p:nvSpPr>
            <p:spPr bwMode="auto">
              <a:xfrm>
                <a:off x="9338" y="17581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62" name="Freeform 2262"/>
              <p:cNvSpPr>
                <a:spLocks noChangeAspect="1"/>
              </p:cNvSpPr>
              <p:nvPr/>
            </p:nvSpPr>
            <p:spPr bwMode="auto">
              <a:xfrm>
                <a:off x="9338" y="17600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63" name="Freeform 2263"/>
              <p:cNvSpPr>
                <a:spLocks noChangeAspect="1"/>
              </p:cNvSpPr>
              <p:nvPr/>
            </p:nvSpPr>
            <p:spPr bwMode="auto">
              <a:xfrm>
                <a:off x="9338" y="17607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64" name="Freeform 2264"/>
              <p:cNvSpPr>
                <a:spLocks noChangeAspect="1"/>
              </p:cNvSpPr>
              <p:nvPr/>
            </p:nvSpPr>
            <p:spPr bwMode="auto">
              <a:xfrm>
                <a:off x="9338" y="17626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65" name="Freeform 2265"/>
              <p:cNvSpPr>
                <a:spLocks noChangeAspect="1"/>
              </p:cNvSpPr>
              <p:nvPr/>
            </p:nvSpPr>
            <p:spPr bwMode="auto">
              <a:xfrm>
                <a:off x="9338" y="17633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66" name="Freeform 2266"/>
              <p:cNvSpPr>
                <a:spLocks noChangeAspect="1"/>
              </p:cNvSpPr>
              <p:nvPr/>
            </p:nvSpPr>
            <p:spPr bwMode="auto">
              <a:xfrm>
                <a:off x="9338" y="17652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67" name="Freeform 2267"/>
              <p:cNvSpPr>
                <a:spLocks noChangeAspect="1"/>
              </p:cNvSpPr>
              <p:nvPr/>
            </p:nvSpPr>
            <p:spPr bwMode="auto">
              <a:xfrm>
                <a:off x="9338" y="17659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68" name="Freeform 2268"/>
              <p:cNvSpPr>
                <a:spLocks noChangeAspect="1"/>
              </p:cNvSpPr>
              <p:nvPr/>
            </p:nvSpPr>
            <p:spPr bwMode="auto">
              <a:xfrm>
                <a:off x="9338" y="17678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69" name="Freeform 2269"/>
              <p:cNvSpPr>
                <a:spLocks noChangeAspect="1"/>
              </p:cNvSpPr>
              <p:nvPr/>
            </p:nvSpPr>
            <p:spPr bwMode="auto">
              <a:xfrm>
                <a:off x="9338" y="17685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70" name="Freeform 2270"/>
              <p:cNvSpPr>
                <a:spLocks noChangeAspect="1"/>
              </p:cNvSpPr>
              <p:nvPr/>
            </p:nvSpPr>
            <p:spPr bwMode="auto">
              <a:xfrm>
                <a:off x="9338" y="17704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71" name="Freeform 2271"/>
              <p:cNvSpPr>
                <a:spLocks noChangeAspect="1"/>
              </p:cNvSpPr>
              <p:nvPr/>
            </p:nvSpPr>
            <p:spPr bwMode="auto">
              <a:xfrm>
                <a:off x="9338" y="17711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72" name="Freeform 2272"/>
              <p:cNvSpPr>
                <a:spLocks noChangeAspect="1"/>
              </p:cNvSpPr>
              <p:nvPr/>
            </p:nvSpPr>
            <p:spPr bwMode="auto">
              <a:xfrm>
                <a:off x="9338" y="17730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73" name="Freeform 2273"/>
              <p:cNvSpPr>
                <a:spLocks noChangeAspect="1"/>
              </p:cNvSpPr>
              <p:nvPr/>
            </p:nvSpPr>
            <p:spPr bwMode="auto">
              <a:xfrm>
                <a:off x="9338" y="17737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74" name="Freeform 2274"/>
              <p:cNvSpPr>
                <a:spLocks noChangeAspect="1"/>
              </p:cNvSpPr>
              <p:nvPr/>
            </p:nvSpPr>
            <p:spPr bwMode="auto">
              <a:xfrm>
                <a:off x="9338" y="17756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75" name="Freeform 2275"/>
              <p:cNvSpPr>
                <a:spLocks noChangeAspect="1"/>
              </p:cNvSpPr>
              <p:nvPr/>
            </p:nvSpPr>
            <p:spPr bwMode="auto">
              <a:xfrm>
                <a:off x="9338" y="17763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76" name="Freeform 2276"/>
              <p:cNvSpPr>
                <a:spLocks noChangeAspect="1"/>
              </p:cNvSpPr>
              <p:nvPr/>
            </p:nvSpPr>
            <p:spPr bwMode="auto">
              <a:xfrm>
                <a:off x="9338" y="17782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77" name="Freeform 2277"/>
              <p:cNvSpPr>
                <a:spLocks noChangeAspect="1"/>
              </p:cNvSpPr>
              <p:nvPr/>
            </p:nvSpPr>
            <p:spPr bwMode="auto">
              <a:xfrm>
                <a:off x="9338" y="17789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78" name="Freeform 2278"/>
              <p:cNvSpPr>
                <a:spLocks noChangeAspect="1"/>
              </p:cNvSpPr>
              <p:nvPr/>
            </p:nvSpPr>
            <p:spPr bwMode="auto">
              <a:xfrm>
                <a:off x="9338" y="17808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79" name="Freeform 2279"/>
              <p:cNvSpPr>
                <a:spLocks noChangeAspect="1"/>
              </p:cNvSpPr>
              <p:nvPr/>
            </p:nvSpPr>
            <p:spPr bwMode="auto">
              <a:xfrm>
                <a:off x="9338" y="17815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80" name="Freeform 2280"/>
              <p:cNvSpPr>
                <a:spLocks noChangeAspect="1"/>
              </p:cNvSpPr>
              <p:nvPr/>
            </p:nvSpPr>
            <p:spPr bwMode="auto">
              <a:xfrm>
                <a:off x="9338" y="17834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81" name="Freeform 2281"/>
              <p:cNvSpPr>
                <a:spLocks noChangeAspect="1"/>
              </p:cNvSpPr>
              <p:nvPr/>
            </p:nvSpPr>
            <p:spPr bwMode="auto">
              <a:xfrm>
                <a:off x="9338" y="17841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82" name="Freeform 2282"/>
              <p:cNvSpPr>
                <a:spLocks noChangeAspect="1"/>
              </p:cNvSpPr>
              <p:nvPr/>
            </p:nvSpPr>
            <p:spPr bwMode="auto">
              <a:xfrm>
                <a:off x="9338" y="17860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83" name="Freeform 2283"/>
              <p:cNvSpPr>
                <a:spLocks noChangeAspect="1"/>
              </p:cNvSpPr>
              <p:nvPr/>
            </p:nvSpPr>
            <p:spPr bwMode="auto">
              <a:xfrm>
                <a:off x="9338" y="17867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84" name="Freeform 2284"/>
              <p:cNvSpPr>
                <a:spLocks noChangeAspect="1"/>
              </p:cNvSpPr>
              <p:nvPr/>
            </p:nvSpPr>
            <p:spPr bwMode="auto">
              <a:xfrm>
                <a:off x="9338" y="17886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85" name="Freeform 2285"/>
              <p:cNvSpPr>
                <a:spLocks noChangeAspect="1"/>
              </p:cNvSpPr>
              <p:nvPr/>
            </p:nvSpPr>
            <p:spPr bwMode="auto">
              <a:xfrm>
                <a:off x="9338" y="17893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86" name="Freeform 2286"/>
              <p:cNvSpPr>
                <a:spLocks noChangeAspect="1"/>
              </p:cNvSpPr>
              <p:nvPr/>
            </p:nvSpPr>
            <p:spPr bwMode="auto">
              <a:xfrm>
                <a:off x="9338" y="17912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87" name="Freeform 2287"/>
              <p:cNvSpPr>
                <a:spLocks noChangeAspect="1"/>
              </p:cNvSpPr>
              <p:nvPr/>
            </p:nvSpPr>
            <p:spPr bwMode="auto">
              <a:xfrm>
                <a:off x="9338" y="17919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88" name="Freeform 2288"/>
              <p:cNvSpPr>
                <a:spLocks noChangeAspect="1"/>
              </p:cNvSpPr>
              <p:nvPr/>
            </p:nvSpPr>
            <p:spPr bwMode="auto">
              <a:xfrm>
                <a:off x="9338" y="17938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89" name="Freeform 2289"/>
              <p:cNvSpPr>
                <a:spLocks noChangeAspect="1"/>
              </p:cNvSpPr>
              <p:nvPr/>
            </p:nvSpPr>
            <p:spPr bwMode="auto">
              <a:xfrm>
                <a:off x="9338" y="17945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90" name="Freeform 2290"/>
              <p:cNvSpPr>
                <a:spLocks noChangeAspect="1"/>
              </p:cNvSpPr>
              <p:nvPr/>
            </p:nvSpPr>
            <p:spPr bwMode="auto">
              <a:xfrm>
                <a:off x="9338" y="17964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91" name="Freeform 2291"/>
              <p:cNvSpPr>
                <a:spLocks noChangeAspect="1"/>
              </p:cNvSpPr>
              <p:nvPr/>
            </p:nvSpPr>
            <p:spPr bwMode="auto">
              <a:xfrm>
                <a:off x="9338" y="17971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92" name="Freeform 2292"/>
              <p:cNvSpPr>
                <a:spLocks noChangeAspect="1"/>
              </p:cNvSpPr>
              <p:nvPr/>
            </p:nvSpPr>
            <p:spPr bwMode="auto">
              <a:xfrm>
                <a:off x="9338" y="17990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93" name="Freeform 2293"/>
              <p:cNvSpPr>
                <a:spLocks noChangeAspect="1"/>
              </p:cNvSpPr>
              <p:nvPr/>
            </p:nvSpPr>
            <p:spPr bwMode="auto">
              <a:xfrm>
                <a:off x="9338" y="17997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94" name="Freeform 2294"/>
              <p:cNvSpPr>
                <a:spLocks noChangeAspect="1"/>
              </p:cNvSpPr>
              <p:nvPr/>
            </p:nvSpPr>
            <p:spPr bwMode="auto">
              <a:xfrm>
                <a:off x="9338" y="18016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95" name="Freeform 2295"/>
              <p:cNvSpPr>
                <a:spLocks noChangeAspect="1"/>
              </p:cNvSpPr>
              <p:nvPr/>
            </p:nvSpPr>
            <p:spPr bwMode="auto">
              <a:xfrm>
                <a:off x="9338" y="18023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96" name="Freeform 2296"/>
              <p:cNvSpPr>
                <a:spLocks noChangeAspect="1"/>
              </p:cNvSpPr>
              <p:nvPr/>
            </p:nvSpPr>
            <p:spPr bwMode="auto">
              <a:xfrm>
                <a:off x="9338" y="18042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97" name="Freeform 2297"/>
              <p:cNvSpPr>
                <a:spLocks noChangeAspect="1"/>
              </p:cNvSpPr>
              <p:nvPr/>
            </p:nvSpPr>
            <p:spPr bwMode="auto">
              <a:xfrm>
                <a:off x="9338" y="18049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98" name="Freeform 2298"/>
              <p:cNvSpPr>
                <a:spLocks noChangeAspect="1"/>
              </p:cNvSpPr>
              <p:nvPr/>
            </p:nvSpPr>
            <p:spPr bwMode="auto">
              <a:xfrm>
                <a:off x="9338" y="18068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899" name="Freeform 2299"/>
              <p:cNvSpPr>
                <a:spLocks noChangeAspect="1"/>
              </p:cNvSpPr>
              <p:nvPr/>
            </p:nvSpPr>
            <p:spPr bwMode="auto">
              <a:xfrm>
                <a:off x="9338" y="18075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900" name="Freeform 2300"/>
              <p:cNvSpPr>
                <a:spLocks noChangeAspect="1"/>
              </p:cNvSpPr>
              <p:nvPr/>
            </p:nvSpPr>
            <p:spPr bwMode="auto">
              <a:xfrm>
                <a:off x="9338" y="18094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901" name="Freeform 2301"/>
              <p:cNvSpPr>
                <a:spLocks noChangeAspect="1"/>
              </p:cNvSpPr>
              <p:nvPr/>
            </p:nvSpPr>
            <p:spPr bwMode="auto">
              <a:xfrm>
                <a:off x="9338" y="18101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902" name="Freeform 2302"/>
              <p:cNvSpPr>
                <a:spLocks noChangeAspect="1"/>
              </p:cNvSpPr>
              <p:nvPr/>
            </p:nvSpPr>
            <p:spPr bwMode="auto">
              <a:xfrm>
                <a:off x="9338" y="18121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903" name="Freeform 2303"/>
              <p:cNvSpPr>
                <a:spLocks noChangeAspect="1"/>
              </p:cNvSpPr>
              <p:nvPr/>
            </p:nvSpPr>
            <p:spPr bwMode="auto">
              <a:xfrm>
                <a:off x="9338" y="18127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904" name="Freeform 2304"/>
              <p:cNvSpPr>
                <a:spLocks noChangeAspect="1"/>
              </p:cNvSpPr>
              <p:nvPr/>
            </p:nvSpPr>
            <p:spPr bwMode="auto">
              <a:xfrm>
                <a:off x="9338" y="18147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905" name="Freeform 2305"/>
              <p:cNvSpPr>
                <a:spLocks noChangeAspect="1"/>
              </p:cNvSpPr>
              <p:nvPr/>
            </p:nvSpPr>
            <p:spPr bwMode="auto">
              <a:xfrm>
                <a:off x="9338" y="18153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906" name="Freeform 2306"/>
              <p:cNvSpPr>
                <a:spLocks noChangeAspect="1"/>
              </p:cNvSpPr>
              <p:nvPr/>
            </p:nvSpPr>
            <p:spPr bwMode="auto">
              <a:xfrm>
                <a:off x="9338" y="18173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907" name="Freeform 2307"/>
              <p:cNvSpPr>
                <a:spLocks noChangeAspect="1"/>
              </p:cNvSpPr>
              <p:nvPr/>
            </p:nvSpPr>
            <p:spPr bwMode="auto">
              <a:xfrm>
                <a:off x="9338" y="18179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908" name="Freeform 2308"/>
              <p:cNvSpPr>
                <a:spLocks noChangeAspect="1"/>
              </p:cNvSpPr>
              <p:nvPr/>
            </p:nvSpPr>
            <p:spPr bwMode="auto">
              <a:xfrm>
                <a:off x="9338" y="18199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909" name="Freeform 2309"/>
              <p:cNvSpPr>
                <a:spLocks noChangeAspect="1"/>
              </p:cNvSpPr>
              <p:nvPr/>
            </p:nvSpPr>
            <p:spPr bwMode="auto">
              <a:xfrm>
                <a:off x="9338" y="18206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910" name="Freeform 2310"/>
              <p:cNvSpPr>
                <a:spLocks noChangeAspect="1"/>
              </p:cNvSpPr>
              <p:nvPr/>
            </p:nvSpPr>
            <p:spPr bwMode="auto">
              <a:xfrm>
                <a:off x="9338" y="18225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911" name="Freeform 2311"/>
              <p:cNvSpPr>
                <a:spLocks noChangeAspect="1"/>
              </p:cNvSpPr>
              <p:nvPr/>
            </p:nvSpPr>
            <p:spPr bwMode="auto">
              <a:xfrm>
                <a:off x="9338" y="18232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912" name="Freeform 2312"/>
              <p:cNvSpPr>
                <a:spLocks noChangeAspect="1"/>
              </p:cNvSpPr>
              <p:nvPr/>
            </p:nvSpPr>
            <p:spPr bwMode="auto">
              <a:xfrm>
                <a:off x="9338" y="18251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913" name="Freeform 2313"/>
              <p:cNvSpPr>
                <a:spLocks noChangeAspect="1"/>
              </p:cNvSpPr>
              <p:nvPr/>
            </p:nvSpPr>
            <p:spPr bwMode="auto">
              <a:xfrm>
                <a:off x="9338" y="18258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914" name="Freeform 2314"/>
              <p:cNvSpPr>
                <a:spLocks noChangeAspect="1"/>
              </p:cNvSpPr>
              <p:nvPr/>
            </p:nvSpPr>
            <p:spPr bwMode="auto">
              <a:xfrm>
                <a:off x="9338" y="18277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915" name="Freeform 2315"/>
              <p:cNvSpPr>
                <a:spLocks noChangeAspect="1"/>
              </p:cNvSpPr>
              <p:nvPr/>
            </p:nvSpPr>
            <p:spPr bwMode="auto">
              <a:xfrm>
                <a:off x="9338" y="18284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916" name="Freeform 2316"/>
              <p:cNvSpPr>
                <a:spLocks noChangeAspect="1"/>
              </p:cNvSpPr>
              <p:nvPr/>
            </p:nvSpPr>
            <p:spPr bwMode="auto">
              <a:xfrm>
                <a:off x="9338" y="18303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917" name="Freeform 2317"/>
              <p:cNvSpPr>
                <a:spLocks noChangeAspect="1"/>
              </p:cNvSpPr>
              <p:nvPr/>
            </p:nvSpPr>
            <p:spPr bwMode="auto">
              <a:xfrm>
                <a:off x="9338" y="18310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918" name="Freeform 2318"/>
              <p:cNvSpPr>
                <a:spLocks noChangeAspect="1"/>
              </p:cNvSpPr>
              <p:nvPr/>
            </p:nvSpPr>
            <p:spPr bwMode="auto">
              <a:xfrm>
                <a:off x="9338" y="18329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919" name="Freeform 2319"/>
              <p:cNvSpPr>
                <a:spLocks noChangeAspect="1"/>
              </p:cNvSpPr>
              <p:nvPr/>
            </p:nvSpPr>
            <p:spPr bwMode="auto">
              <a:xfrm>
                <a:off x="9338" y="18336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920" name="Freeform 2320"/>
              <p:cNvSpPr>
                <a:spLocks noChangeAspect="1"/>
              </p:cNvSpPr>
              <p:nvPr/>
            </p:nvSpPr>
            <p:spPr bwMode="auto">
              <a:xfrm>
                <a:off x="9338" y="18355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921" name="Freeform 2321"/>
              <p:cNvSpPr>
                <a:spLocks noChangeAspect="1"/>
              </p:cNvSpPr>
              <p:nvPr/>
            </p:nvSpPr>
            <p:spPr bwMode="auto">
              <a:xfrm>
                <a:off x="9338" y="18362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922" name="Freeform 2322"/>
              <p:cNvSpPr>
                <a:spLocks noChangeAspect="1"/>
              </p:cNvSpPr>
              <p:nvPr/>
            </p:nvSpPr>
            <p:spPr bwMode="auto">
              <a:xfrm>
                <a:off x="9338" y="18381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923" name="Freeform 2323"/>
              <p:cNvSpPr>
                <a:spLocks noChangeAspect="1"/>
              </p:cNvSpPr>
              <p:nvPr/>
            </p:nvSpPr>
            <p:spPr bwMode="auto">
              <a:xfrm>
                <a:off x="9338" y="18388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924" name="Freeform 2324"/>
              <p:cNvSpPr>
                <a:spLocks noChangeAspect="1"/>
              </p:cNvSpPr>
              <p:nvPr/>
            </p:nvSpPr>
            <p:spPr bwMode="auto">
              <a:xfrm>
                <a:off x="9338" y="18407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</p:grpSp>
        <p:sp>
          <p:nvSpPr>
            <p:cNvPr id="27925" name="Freeform 2325"/>
            <p:cNvSpPr>
              <a:spLocks noChangeAspect="1"/>
            </p:cNvSpPr>
            <p:nvPr/>
          </p:nvSpPr>
          <p:spPr bwMode="auto">
            <a:xfrm>
              <a:off x="1820" y="2349"/>
              <a:ext cx="0" cy="5"/>
            </a:xfrm>
            <a:custGeom>
              <a:avLst/>
              <a:gdLst>
                <a:gd name="T0" fmla="*/ 1 w 1"/>
                <a:gd name="T1" fmla="*/ 1 h 15"/>
                <a:gd name="T2" fmla="*/ 0 w 1"/>
                <a:gd name="T3" fmla="*/ 0 h 15"/>
                <a:gd name="T4" fmla="*/ 0 w 1"/>
                <a:gd name="T5" fmla="*/ 1 h 15"/>
                <a:gd name="T6" fmla="*/ 0 w 1"/>
                <a:gd name="T7" fmla="*/ 15 h 15"/>
                <a:gd name="T8" fmla="*/ 0 w 1"/>
                <a:gd name="T9" fmla="*/ 15 h 15"/>
                <a:gd name="T10" fmla="*/ 1 w 1"/>
                <a:gd name="T11" fmla="*/ 15 h 15"/>
                <a:gd name="T12" fmla="*/ 1 w 1"/>
                <a:gd name="T13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5">
                  <a:moveTo>
                    <a:pt x="1" y="1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1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26" name="Freeform 2326"/>
            <p:cNvSpPr>
              <a:spLocks noChangeAspect="1"/>
            </p:cNvSpPr>
            <p:nvPr/>
          </p:nvSpPr>
          <p:spPr bwMode="auto">
            <a:xfrm>
              <a:off x="1820" y="2356"/>
              <a:ext cx="0" cy="1"/>
            </a:xfrm>
            <a:custGeom>
              <a:avLst/>
              <a:gdLst>
                <a:gd name="T0" fmla="*/ 1 w 1"/>
                <a:gd name="T1" fmla="*/ 2 h 3"/>
                <a:gd name="T2" fmla="*/ 0 w 1"/>
                <a:gd name="T3" fmla="*/ 0 h 3"/>
                <a:gd name="T4" fmla="*/ 0 w 1"/>
                <a:gd name="T5" fmla="*/ 2 h 3"/>
                <a:gd name="T6" fmla="*/ 0 w 1"/>
                <a:gd name="T7" fmla="*/ 3 h 3"/>
                <a:gd name="T8" fmla="*/ 0 w 1"/>
                <a:gd name="T9" fmla="*/ 3 h 3"/>
                <a:gd name="T10" fmla="*/ 1 w 1"/>
                <a:gd name="T11" fmla="*/ 3 h 3"/>
                <a:gd name="T12" fmla="*/ 1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3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27" name="Freeform 2327"/>
            <p:cNvSpPr>
              <a:spLocks noChangeAspect="1"/>
            </p:cNvSpPr>
            <p:nvPr/>
          </p:nvSpPr>
          <p:spPr bwMode="auto">
            <a:xfrm>
              <a:off x="1820" y="2358"/>
              <a:ext cx="0" cy="6"/>
            </a:xfrm>
            <a:custGeom>
              <a:avLst/>
              <a:gdLst>
                <a:gd name="T0" fmla="*/ 1 w 1"/>
                <a:gd name="T1" fmla="*/ 1 h 15"/>
                <a:gd name="T2" fmla="*/ 0 w 1"/>
                <a:gd name="T3" fmla="*/ 0 h 15"/>
                <a:gd name="T4" fmla="*/ 0 w 1"/>
                <a:gd name="T5" fmla="*/ 1 h 15"/>
                <a:gd name="T6" fmla="*/ 0 w 1"/>
                <a:gd name="T7" fmla="*/ 15 h 15"/>
                <a:gd name="T8" fmla="*/ 0 w 1"/>
                <a:gd name="T9" fmla="*/ 15 h 15"/>
                <a:gd name="T10" fmla="*/ 1 w 1"/>
                <a:gd name="T11" fmla="*/ 15 h 15"/>
                <a:gd name="T12" fmla="*/ 1 w 1"/>
                <a:gd name="T13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5">
                  <a:moveTo>
                    <a:pt x="1" y="1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1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28" name="Freeform 2328"/>
            <p:cNvSpPr>
              <a:spLocks noChangeAspect="1"/>
            </p:cNvSpPr>
            <p:nvPr/>
          </p:nvSpPr>
          <p:spPr bwMode="auto">
            <a:xfrm>
              <a:off x="1820" y="2365"/>
              <a:ext cx="0" cy="1"/>
            </a:xfrm>
            <a:custGeom>
              <a:avLst/>
              <a:gdLst>
                <a:gd name="T0" fmla="*/ 1 w 1"/>
                <a:gd name="T1" fmla="*/ 2 h 3"/>
                <a:gd name="T2" fmla="*/ 0 w 1"/>
                <a:gd name="T3" fmla="*/ 0 h 3"/>
                <a:gd name="T4" fmla="*/ 0 w 1"/>
                <a:gd name="T5" fmla="*/ 2 h 3"/>
                <a:gd name="T6" fmla="*/ 0 w 1"/>
                <a:gd name="T7" fmla="*/ 3 h 3"/>
                <a:gd name="T8" fmla="*/ 0 w 1"/>
                <a:gd name="T9" fmla="*/ 3 h 3"/>
                <a:gd name="T10" fmla="*/ 1 w 1"/>
                <a:gd name="T11" fmla="*/ 3 h 3"/>
                <a:gd name="T12" fmla="*/ 1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3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29" name="Freeform 2329"/>
            <p:cNvSpPr>
              <a:spLocks noChangeAspect="1"/>
            </p:cNvSpPr>
            <p:nvPr/>
          </p:nvSpPr>
          <p:spPr bwMode="auto">
            <a:xfrm>
              <a:off x="1820" y="2368"/>
              <a:ext cx="0" cy="6"/>
            </a:xfrm>
            <a:custGeom>
              <a:avLst/>
              <a:gdLst>
                <a:gd name="T0" fmla="*/ 1 w 1"/>
                <a:gd name="T1" fmla="*/ 2 h 15"/>
                <a:gd name="T2" fmla="*/ 0 w 1"/>
                <a:gd name="T3" fmla="*/ 0 h 15"/>
                <a:gd name="T4" fmla="*/ 0 w 1"/>
                <a:gd name="T5" fmla="*/ 2 h 15"/>
                <a:gd name="T6" fmla="*/ 0 w 1"/>
                <a:gd name="T7" fmla="*/ 15 h 15"/>
                <a:gd name="T8" fmla="*/ 0 w 1"/>
                <a:gd name="T9" fmla="*/ 15 h 15"/>
                <a:gd name="T10" fmla="*/ 1 w 1"/>
                <a:gd name="T11" fmla="*/ 15 h 15"/>
                <a:gd name="T12" fmla="*/ 1 w 1"/>
                <a:gd name="T1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5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15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30" name="Freeform 2330"/>
            <p:cNvSpPr>
              <a:spLocks noChangeAspect="1"/>
            </p:cNvSpPr>
            <p:nvPr/>
          </p:nvSpPr>
          <p:spPr bwMode="auto">
            <a:xfrm>
              <a:off x="1820" y="2375"/>
              <a:ext cx="0" cy="1"/>
            </a:xfrm>
            <a:custGeom>
              <a:avLst/>
              <a:gdLst>
                <a:gd name="T0" fmla="*/ 1 w 1"/>
                <a:gd name="T1" fmla="*/ 2 h 3"/>
                <a:gd name="T2" fmla="*/ 0 w 1"/>
                <a:gd name="T3" fmla="*/ 0 h 3"/>
                <a:gd name="T4" fmla="*/ 0 w 1"/>
                <a:gd name="T5" fmla="*/ 2 h 3"/>
                <a:gd name="T6" fmla="*/ 0 w 1"/>
                <a:gd name="T7" fmla="*/ 3 h 3"/>
                <a:gd name="T8" fmla="*/ 0 w 1"/>
                <a:gd name="T9" fmla="*/ 3 h 3"/>
                <a:gd name="T10" fmla="*/ 1 w 1"/>
                <a:gd name="T11" fmla="*/ 3 h 3"/>
                <a:gd name="T12" fmla="*/ 1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3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31" name="Freeform 2331"/>
            <p:cNvSpPr>
              <a:spLocks noChangeAspect="1"/>
            </p:cNvSpPr>
            <p:nvPr/>
          </p:nvSpPr>
          <p:spPr bwMode="auto">
            <a:xfrm>
              <a:off x="1820" y="2378"/>
              <a:ext cx="0" cy="5"/>
            </a:xfrm>
            <a:custGeom>
              <a:avLst/>
              <a:gdLst>
                <a:gd name="T0" fmla="*/ 1 w 1"/>
                <a:gd name="T1" fmla="*/ 2 h 15"/>
                <a:gd name="T2" fmla="*/ 0 w 1"/>
                <a:gd name="T3" fmla="*/ 0 h 15"/>
                <a:gd name="T4" fmla="*/ 0 w 1"/>
                <a:gd name="T5" fmla="*/ 2 h 15"/>
                <a:gd name="T6" fmla="*/ 0 w 1"/>
                <a:gd name="T7" fmla="*/ 15 h 15"/>
                <a:gd name="T8" fmla="*/ 0 w 1"/>
                <a:gd name="T9" fmla="*/ 15 h 15"/>
                <a:gd name="T10" fmla="*/ 1 w 1"/>
                <a:gd name="T11" fmla="*/ 15 h 15"/>
                <a:gd name="T12" fmla="*/ 1 w 1"/>
                <a:gd name="T1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5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15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32" name="Freeform 2332"/>
            <p:cNvSpPr>
              <a:spLocks noChangeAspect="1"/>
            </p:cNvSpPr>
            <p:nvPr/>
          </p:nvSpPr>
          <p:spPr bwMode="auto">
            <a:xfrm>
              <a:off x="1820" y="2385"/>
              <a:ext cx="0" cy="1"/>
            </a:xfrm>
            <a:custGeom>
              <a:avLst/>
              <a:gdLst>
                <a:gd name="T0" fmla="*/ 1 w 1"/>
                <a:gd name="T1" fmla="*/ 2 h 3"/>
                <a:gd name="T2" fmla="*/ 0 w 1"/>
                <a:gd name="T3" fmla="*/ 0 h 3"/>
                <a:gd name="T4" fmla="*/ 0 w 1"/>
                <a:gd name="T5" fmla="*/ 2 h 3"/>
                <a:gd name="T6" fmla="*/ 0 w 1"/>
                <a:gd name="T7" fmla="*/ 3 h 3"/>
                <a:gd name="T8" fmla="*/ 0 w 1"/>
                <a:gd name="T9" fmla="*/ 3 h 3"/>
                <a:gd name="T10" fmla="*/ 1 w 1"/>
                <a:gd name="T11" fmla="*/ 3 h 3"/>
                <a:gd name="T12" fmla="*/ 1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3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33" name="Freeform 2333"/>
            <p:cNvSpPr>
              <a:spLocks noChangeAspect="1"/>
            </p:cNvSpPr>
            <p:nvPr/>
          </p:nvSpPr>
          <p:spPr bwMode="auto">
            <a:xfrm>
              <a:off x="1820" y="2387"/>
              <a:ext cx="0" cy="6"/>
            </a:xfrm>
            <a:custGeom>
              <a:avLst/>
              <a:gdLst>
                <a:gd name="T0" fmla="*/ 1 w 1"/>
                <a:gd name="T1" fmla="*/ 2 h 15"/>
                <a:gd name="T2" fmla="*/ 0 w 1"/>
                <a:gd name="T3" fmla="*/ 0 h 15"/>
                <a:gd name="T4" fmla="*/ 0 w 1"/>
                <a:gd name="T5" fmla="*/ 2 h 15"/>
                <a:gd name="T6" fmla="*/ 0 w 1"/>
                <a:gd name="T7" fmla="*/ 15 h 15"/>
                <a:gd name="T8" fmla="*/ 0 w 1"/>
                <a:gd name="T9" fmla="*/ 15 h 15"/>
                <a:gd name="T10" fmla="*/ 1 w 1"/>
                <a:gd name="T11" fmla="*/ 15 h 15"/>
                <a:gd name="T12" fmla="*/ 1 w 1"/>
                <a:gd name="T1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5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15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34" name="Freeform 2334"/>
            <p:cNvSpPr>
              <a:spLocks noChangeAspect="1"/>
            </p:cNvSpPr>
            <p:nvPr/>
          </p:nvSpPr>
          <p:spPr bwMode="auto">
            <a:xfrm>
              <a:off x="1820" y="2394"/>
              <a:ext cx="0" cy="1"/>
            </a:xfrm>
            <a:custGeom>
              <a:avLst/>
              <a:gdLst>
                <a:gd name="T0" fmla="*/ 1 w 1"/>
                <a:gd name="T1" fmla="*/ 2 h 3"/>
                <a:gd name="T2" fmla="*/ 0 w 1"/>
                <a:gd name="T3" fmla="*/ 0 h 3"/>
                <a:gd name="T4" fmla="*/ 0 w 1"/>
                <a:gd name="T5" fmla="*/ 2 h 3"/>
                <a:gd name="T6" fmla="*/ 0 w 1"/>
                <a:gd name="T7" fmla="*/ 3 h 3"/>
                <a:gd name="T8" fmla="*/ 0 w 1"/>
                <a:gd name="T9" fmla="*/ 3 h 3"/>
                <a:gd name="T10" fmla="*/ 1 w 1"/>
                <a:gd name="T11" fmla="*/ 3 h 3"/>
                <a:gd name="T12" fmla="*/ 1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3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35" name="Freeform 2335"/>
            <p:cNvSpPr>
              <a:spLocks noChangeAspect="1"/>
            </p:cNvSpPr>
            <p:nvPr/>
          </p:nvSpPr>
          <p:spPr bwMode="auto">
            <a:xfrm>
              <a:off x="1820" y="2397"/>
              <a:ext cx="0" cy="5"/>
            </a:xfrm>
            <a:custGeom>
              <a:avLst/>
              <a:gdLst>
                <a:gd name="T0" fmla="*/ 1 w 1"/>
                <a:gd name="T1" fmla="*/ 2 h 15"/>
                <a:gd name="T2" fmla="*/ 0 w 1"/>
                <a:gd name="T3" fmla="*/ 0 h 15"/>
                <a:gd name="T4" fmla="*/ 0 w 1"/>
                <a:gd name="T5" fmla="*/ 2 h 15"/>
                <a:gd name="T6" fmla="*/ 0 w 1"/>
                <a:gd name="T7" fmla="*/ 15 h 15"/>
                <a:gd name="T8" fmla="*/ 0 w 1"/>
                <a:gd name="T9" fmla="*/ 15 h 15"/>
                <a:gd name="T10" fmla="*/ 1 w 1"/>
                <a:gd name="T11" fmla="*/ 15 h 15"/>
                <a:gd name="T12" fmla="*/ 1 w 1"/>
                <a:gd name="T1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5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15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36" name="Freeform 2336"/>
            <p:cNvSpPr>
              <a:spLocks noChangeAspect="1"/>
            </p:cNvSpPr>
            <p:nvPr/>
          </p:nvSpPr>
          <p:spPr bwMode="auto">
            <a:xfrm>
              <a:off x="1820" y="2404"/>
              <a:ext cx="0" cy="1"/>
            </a:xfrm>
            <a:custGeom>
              <a:avLst/>
              <a:gdLst>
                <a:gd name="T0" fmla="*/ 1 w 1"/>
                <a:gd name="T1" fmla="*/ 2 h 3"/>
                <a:gd name="T2" fmla="*/ 0 w 1"/>
                <a:gd name="T3" fmla="*/ 0 h 3"/>
                <a:gd name="T4" fmla="*/ 0 w 1"/>
                <a:gd name="T5" fmla="*/ 2 h 3"/>
                <a:gd name="T6" fmla="*/ 0 w 1"/>
                <a:gd name="T7" fmla="*/ 3 h 3"/>
                <a:gd name="T8" fmla="*/ 0 w 1"/>
                <a:gd name="T9" fmla="*/ 3 h 3"/>
                <a:gd name="T10" fmla="*/ 1 w 1"/>
                <a:gd name="T11" fmla="*/ 3 h 3"/>
                <a:gd name="T12" fmla="*/ 1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3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37" name="Freeform 2337"/>
            <p:cNvSpPr>
              <a:spLocks noChangeAspect="1"/>
            </p:cNvSpPr>
            <p:nvPr/>
          </p:nvSpPr>
          <p:spPr bwMode="auto">
            <a:xfrm>
              <a:off x="1820" y="2407"/>
              <a:ext cx="0" cy="5"/>
            </a:xfrm>
            <a:custGeom>
              <a:avLst/>
              <a:gdLst>
                <a:gd name="T0" fmla="*/ 1 w 1"/>
                <a:gd name="T1" fmla="*/ 2 h 16"/>
                <a:gd name="T2" fmla="*/ 0 w 1"/>
                <a:gd name="T3" fmla="*/ 0 h 16"/>
                <a:gd name="T4" fmla="*/ 0 w 1"/>
                <a:gd name="T5" fmla="*/ 2 h 16"/>
                <a:gd name="T6" fmla="*/ 0 w 1"/>
                <a:gd name="T7" fmla="*/ 16 h 16"/>
                <a:gd name="T8" fmla="*/ 0 w 1"/>
                <a:gd name="T9" fmla="*/ 16 h 16"/>
                <a:gd name="T10" fmla="*/ 1 w 1"/>
                <a:gd name="T11" fmla="*/ 16 h 16"/>
                <a:gd name="T12" fmla="*/ 1 w 1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6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38" name="Freeform 2338"/>
            <p:cNvSpPr>
              <a:spLocks noChangeAspect="1"/>
            </p:cNvSpPr>
            <p:nvPr/>
          </p:nvSpPr>
          <p:spPr bwMode="auto">
            <a:xfrm>
              <a:off x="1820" y="2414"/>
              <a:ext cx="0" cy="1"/>
            </a:xfrm>
            <a:custGeom>
              <a:avLst/>
              <a:gdLst>
                <a:gd name="T0" fmla="*/ 1 w 1"/>
                <a:gd name="T1" fmla="*/ 2 h 3"/>
                <a:gd name="T2" fmla="*/ 0 w 1"/>
                <a:gd name="T3" fmla="*/ 0 h 3"/>
                <a:gd name="T4" fmla="*/ 0 w 1"/>
                <a:gd name="T5" fmla="*/ 2 h 3"/>
                <a:gd name="T6" fmla="*/ 0 w 1"/>
                <a:gd name="T7" fmla="*/ 3 h 3"/>
                <a:gd name="T8" fmla="*/ 0 w 1"/>
                <a:gd name="T9" fmla="*/ 3 h 3"/>
                <a:gd name="T10" fmla="*/ 1 w 1"/>
                <a:gd name="T11" fmla="*/ 3 h 3"/>
                <a:gd name="T12" fmla="*/ 1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3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39" name="Freeform 2339"/>
            <p:cNvSpPr>
              <a:spLocks noChangeAspect="1"/>
            </p:cNvSpPr>
            <p:nvPr/>
          </p:nvSpPr>
          <p:spPr bwMode="auto">
            <a:xfrm>
              <a:off x="1820" y="2416"/>
              <a:ext cx="0" cy="6"/>
            </a:xfrm>
            <a:custGeom>
              <a:avLst/>
              <a:gdLst>
                <a:gd name="T0" fmla="*/ 1 w 1"/>
                <a:gd name="T1" fmla="*/ 2 h 16"/>
                <a:gd name="T2" fmla="*/ 0 w 1"/>
                <a:gd name="T3" fmla="*/ 0 h 16"/>
                <a:gd name="T4" fmla="*/ 0 w 1"/>
                <a:gd name="T5" fmla="*/ 2 h 16"/>
                <a:gd name="T6" fmla="*/ 0 w 1"/>
                <a:gd name="T7" fmla="*/ 16 h 16"/>
                <a:gd name="T8" fmla="*/ 0 w 1"/>
                <a:gd name="T9" fmla="*/ 16 h 16"/>
                <a:gd name="T10" fmla="*/ 1 w 1"/>
                <a:gd name="T11" fmla="*/ 16 h 16"/>
                <a:gd name="T12" fmla="*/ 1 w 1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6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40" name="Freeform 2340"/>
            <p:cNvSpPr>
              <a:spLocks noChangeAspect="1"/>
            </p:cNvSpPr>
            <p:nvPr/>
          </p:nvSpPr>
          <p:spPr bwMode="auto">
            <a:xfrm>
              <a:off x="1820" y="2423"/>
              <a:ext cx="0" cy="1"/>
            </a:xfrm>
            <a:custGeom>
              <a:avLst/>
              <a:gdLst>
                <a:gd name="T0" fmla="*/ 1 w 1"/>
                <a:gd name="T1" fmla="*/ 2 h 3"/>
                <a:gd name="T2" fmla="*/ 0 w 1"/>
                <a:gd name="T3" fmla="*/ 0 h 3"/>
                <a:gd name="T4" fmla="*/ 0 w 1"/>
                <a:gd name="T5" fmla="*/ 2 h 3"/>
                <a:gd name="T6" fmla="*/ 0 w 1"/>
                <a:gd name="T7" fmla="*/ 3 h 3"/>
                <a:gd name="T8" fmla="*/ 0 w 1"/>
                <a:gd name="T9" fmla="*/ 3 h 3"/>
                <a:gd name="T10" fmla="*/ 1 w 1"/>
                <a:gd name="T11" fmla="*/ 3 h 3"/>
                <a:gd name="T12" fmla="*/ 1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3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41" name="Freeform 2341"/>
            <p:cNvSpPr>
              <a:spLocks noChangeAspect="1"/>
            </p:cNvSpPr>
            <p:nvPr/>
          </p:nvSpPr>
          <p:spPr bwMode="auto">
            <a:xfrm>
              <a:off x="1820" y="2426"/>
              <a:ext cx="0" cy="6"/>
            </a:xfrm>
            <a:custGeom>
              <a:avLst/>
              <a:gdLst>
                <a:gd name="T0" fmla="*/ 1 w 1"/>
                <a:gd name="T1" fmla="*/ 2 h 16"/>
                <a:gd name="T2" fmla="*/ 0 w 1"/>
                <a:gd name="T3" fmla="*/ 0 h 16"/>
                <a:gd name="T4" fmla="*/ 0 w 1"/>
                <a:gd name="T5" fmla="*/ 2 h 16"/>
                <a:gd name="T6" fmla="*/ 0 w 1"/>
                <a:gd name="T7" fmla="*/ 16 h 16"/>
                <a:gd name="T8" fmla="*/ 0 w 1"/>
                <a:gd name="T9" fmla="*/ 16 h 16"/>
                <a:gd name="T10" fmla="*/ 1 w 1"/>
                <a:gd name="T11" fmla="*/ 16 h 16"/>
                <a:gd name="T12" fmla="*/ 1 w 1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6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42" name="Freeform 2342"/>
            <p:cNvSpPr>
              <a:spLocks noChangeAspect="1"/>
            </p:cNvSpPr>
            <p:nvPr/>
          </p:nvSpPr>
          <p:spPr bwMode="auto">
            <a:xfrm>
              <a:off x="1820" y="2433"/>
              <a:ext cx="0" cy="1"/>
            </a:xfrm>
            <a:custGeom>
              <a:avLst/>
              <a:gdLst>
                <a:gd name="T0" fmla="*/ 1 w 1"/>
                <a:gd name="T1" fmla="*/ 2 h 3"/>
                <a:gd name="T2" fmla="*/ 0 w 1"/>
                <a:gd name="T3" fmla="*/ 0 h 3"/>
                <a:gd name="T4" fmla="*/ 0 w 1"/>
                <a:gd name="T5" fmla="*/ 2 h 3"/>
                <a:gd name="T6" fmla="*/ 0 w 1"/>
                <a:gd name="T7" fmla="*/ 3 h 3"/>
                <a:gd name="T8" fmla="*/ 0 w 1"/>
                <a:gd name="T9" fmla="*/ 3 h 3"/>
                <a:gd name="T10" fmla="*/ 1 w 1"/>
                <a:gd name="T11" fmla="*/ 3 h 3"/>
                <a:gd name="T12" fmla="*/ 1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3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43" name="Freeform 2343"/>
            <p:cNvSpPr>
              <a:spLocks noChangeAspect="1"/>
            </p:cNvSpPr>
            <p:nvPr/>
          </p:nvSpPr>
          <p:spPr bwMode="auto">
            <a:xfrm>
              <a:off x="1820" y="2435"/>
              <a:ext cx="0" cy="6"/>
            </a:xfrm>
            <a:custGeom>
              <a:avLst/>
              <a:gdLst>
                <a:gd name="T0" fmla="*/ 1 w 1"/>
                <a:gd name="T1" fmla="*/ 2 h 16"/>
                <a:gd name="T2" fmla="*/ 0 w 1"/>
                <a:gd name="T3" fmla="*/ 0 h 16"/>
                <a:gd name="T4" fmla="*/ 0 w 1"/>
                <a:gd name="T5" fmla="*/ 2 h 16"/>
                <a:gd name="T6" fmla="*/ 0 w 1"/>
                <a:gd name="T7" fmla="*/ 16 h 16"/>
                <a:gd name="T8" fmla="*/ 0 w 1"/>
                <a:gd name="T9" fmla="*/ 16 h 16"/>
                <a:gd name="T10" fmla="*/ 1 w 1"/>
                <a:gd name="T11" fmla="*/ 16 h 16"/>
                <a:gd name="T12" fmla="*/ 1 w 1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6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44" name="Freeform 2344"/>
            <p:cNvSpPr>
              <a:spLocks noChangeAspect="1"/>
            </p:cNvSpPr>
            <p:nvPr/>
          </p:nvSpPr>
          <p:spPr bwMode="auto">
            <a:xfrm>
              <a:off x="1820" y="2442"/>
              <a:ext cx="0" cy="2"/>
            </a:xfrm>
            <a:custGeom>
              <a:avLst/>
              <a:gdLst>
                <a:gd name="T0" fmla="*/ 1 w 1"/>
                <a:gd name="T1" fmla="*/ 2 h 4"/>
                <a:gd name="T2" fmla="*/ 0 w 1"/>
                <a:gd name="T3" fmla="*/ 0 h 4"/>
                <a:gd name="T4" fmla="*/ 0 w 1"/>
                <a:gd name="T5" fmla="*/ 2 h 4"/>
                <a:gd name="T6" fmla="*/ 0 w 1"/>
                <a:gd name="T7" fmla="*/ 4 h 4"/>
                <a:gd name="T8" fmla="*/ 0 w 1"/>
                <a:gd name="T9" fmla="*/ 4 h 4"/>
                <a:gd name="T10" fmla="*/ 1 w 1"/>
                <a:gd name="T11" fmla="*/ 4 h 4"/>
                <a:gd name="T12" fmla="*/ 1 w 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45" name="Freeform 2345"/>
            <p:cNvSpPr>
              <a:spLocks noChangeAspect="1"/>
            </p:cNvSpPr>
            <p:nvPr/>
          </p:nvSpPr>
          <p:spPr bwMode="auto">
            <a:xfrm>
              <a:off x="1820" y="2445"/>
              <a:ext cx="0" cy="6"/>
            </a:xfrm>
            <a:custGeom>
              <a:avLst/>
              <a:gdLst>
                <a:gd name="T0" fmla="*/ 1 w 1"/>
                <a:gd name="T1" fmla="*/ 2 h 16"/>
                <a:gd name="T2" fmla="*/ 0 w 1"/>
                <a:gd name="T3" fmla="*/ 0 h 16"/>
                <a:gd name="T4" fmla="*/ 0 w 1"/>
                <a:gd name="T5" fmla="*/ 2 h 16"/>
                <a:gd name="T6" fmla="*/ 0 w 1"/>
                <a:gd name="T7" fmla="*/ 16 h 16"/>
                <a:gd name="T8" fmla="*/ 0 w 1"/>
                <a:gd name="T9" fmla="*/ 16 h 16"/>
                <a:gd name="T10" fmla="*/ 1 w 1"/>
                <a:gd name="T11" fmla="*/ 16 h 16"/>
                <a:gd name="T12" fmla="*/ 1 w 1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6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46" name="Freeform 2346"/>
            <p:cNvSpPr>
              <a:spLocks noChangeAspect="1"/>
            </p:cNvSpPr>
            <p:nvPr/>
          </p:nvSpPr>
          <p:spPr bwMode="auto">
            <a:xfrm>
              <a:off x="1820" y="2452"/>
              <a:ext cx="0" cy="2"/>
            </a:xfrm>
            <a:custGeom>
              <a:avLst/>
              <a:gdLst>
                <a:gd name="T0" fmla="*/ 1 w 1"/>
                <a:gd name="T1" fmla="*/ 2 h 4"/>
                <a:gd name="T2" fmla="*/ 0 w 1"/>
                <a:gd name="T3" fmla="*/ 0 h 4"/>
                <a:gd name="T4" fmla="*/ 0 w 1"/>
                <a:gd name="T5" fmla="*/ 2 h 4"/>
                <a:gd name="T6" fmla="*/ 0 w 1"/>
                <a:gd name="T7" fmla="*/ 4 h 4"/>
                <a:gd name="T8" fmla="*/ 0 w 1"/>
                <a:gd name="T9" fmla="*/ 4 h 4"/>
                <a:gd name="T10" fmla="*/ 1 w 1"/>
                <a:gd name="T11" fmla="*/ 4 h 4"/>
                <a:gd name="T12" fmla="*/ 1 w 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47" name="Freeform 2347"/>
            <p:cNvSpPr>
              <a:spLocks noChangeAspect="1"/>
            </p:cNvSpPr>
            <p:nvPr/>
          </p:nvSpPr>
          <p:spPr bwMode="auto">
            <a:xfrm>
              <a:off x="1820" y="2455"/>
              <a:ext cx="0" cy="6"/>
            </a:xfrm>
            <a:custGeom>
              <a:avLst/>
              <a:gdLst>
                <a:gd name="T0" fmla="*/ 1 w 1"/>
                <a:gd name="T1" fmla="*/ 2 h 16"/>
                <a:gd name="T2" fmla="*/ 0 w 1"/>
                <a:gd name="T3" fmla="*/ 0 h 16"/>
                <a:gd name="T4" fmla="*/ 0 w 1"/>
                <a:gd name="T5" fmla="*/ 2 h 16"/>
                <a:gd name="T6" fmla="*/ 0 w 1"/>
                <a:gd name="T7" fmla="*/ 16 h 16"/>
                <a:gd name="T8" fmla="*/ 0 w 1"/>
                <a:gd name="T9" fmla="*/ 16 h 16"/>
                <a:gd name="T10" fmla="*/ 1 w 1"/>
                <a:gd name="T11" fmla="*/ 16 h 16"/>
                <a:gd name="T12" fmla="*/ 1 w 1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6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48" name="Freeform 2348"/>
            <p:cNvSpPr>
              <a:spLocks noChangeAspect="1"/>
            </p:cNvSpPr>
            <p:nvPr/>
          </p:nvSpPr>
          <p:spPr bwMode="auto">
            <a:xfrm>
              <a:off x="1820" y="2462"/>
              <a:ext cx="0" cy="1"/>
            </a:xfrm>
            <a:custGeom>
              <a:avLst/>
              <a:gdLst>
                <a:gd name="T0" fmla="*/ 1 w 1"/>
                <a:gd name="T1" fmla="*/ 2 h 4"/>
                <a:gd name="T2" fmla="*/ 0 w 1"/>
                <a:gd name="T3" fmla="*/ 0 h 4"/>
                <a:gd name="T4" fmla="*/ 0 w 1"/>
                <a:gd name="T5" fmla="*/ 2 h 4"/>
                <a:gd name="T6" fmla="*/ 0 w 1"/>
                <a:gd name="T7" fmla="*/ 4 h 4"/>
                <a:gd name="T8" fmla="*/ 0 w 1"/>
                <a:gd name="T9" fmla="*/ 4 h 4"/>
                <a:gd name="T10" fmla="*/ 1 w 1"/>
                <a:gd name="T11" fmla="*/ 4 h 4"/>
                <a:gd name="T12" fmla="*/ 1 w 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49" name="Freeform 2349"/>
            <p:cNvSpPr>
              <a:spLocks noChangeAspect="1"/>
            </p:cNvSpPr>
            <p:nvPr/>
          </p:nvSpPr>
          <p:spPr bwMode="auto">
            <a:xfrm>
              <a:off x="1820" y="2464"/>
              <a:ext cx="0" cy="6"/>
            </a:xfrm>
            <a:custGeom>
              <a:avLst/>
              <a:gdLst>
                <a:gd name="T0" fmla="*/ 1 w 1"/>
                <a:gd name="T1" fmla="*/ 2 h 16"/>
                <a:gd name="T2" fmla="*/ 0 w 1"/>
                <a:gd name="T3" fmla="*/ 0 h 16"/>
                <a:gd name="T4" fmla="*/ 0 w 1"/>
                <a:gd name="T5" fmla="*/ 2 h 16"/>
                <a:gd name="T6" fmla="*/ 0 w 1"/>
                <a:gd name="T7" fmla="*/ 16 h 16"/>
                <a:gd name="T8" fmla="*/ 0 w 1"/>
                <a:gd name="T9" fmla="*/ 16 h 16"/>
                <a:gd name="T10" fmla="*/ 1 w 1"/>
                <a:gd name="T11" fmla="*/ 16 h 16"/>
                <a:gd name="T12" fmla="*/ 1 w 1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6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50" name="Freeform 2350"/>
            <p:cNvSpPr>
              <a:spLocks noChangeAspect="1"/>
            </p:cNvSpPr>
            <p:nvPr/>
          </p:nvSpPr>
          <p:spPr bwMode="auto">
            <a:xfrm>
              <a:off x="1820" y="2471"/>
              <a:ext cx="0" cy="2"/>
            </a:xfrm>
            <a:custGeom>
              <a:avLst/>
              <a:gdLst>
                <a:gd name="T0" fmla="*/ 1 w 1"/>
                <a:gd name="T1" fmla="*/ 2 h 4"/>
                <a:gd name="T2" fmla="*/ 0 w 1"/>
                <a:gd name="T3" fmla="*/ 0 h 4"/>
                <a:gd name="T4" fmla="*/ 0 w 1"/>
                <a:gd name="T5" fmla="*/ 2 h 4"/>
                <a:gd name="T6" fmla="*/ 0 w 1"/>
                <a:gd name="T7" fmla="*/ 4 h 4"/>
                <a:gd name="T8" fmla="*/ 0 w 1"/>
                <a:gd name="T9" fmla="*/ 4 h 4"/>
                <a:gd name="T10" fmla="*/ 1 w 1"/>
                <a:gd name="T11" fmla="*/ 4 h 4"/>
                <a:gd name="T12" fmla="*/ 1 w 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51" name="Freeform 2351"/>
            <p:cNvSpPr>
              <a:spLocks noChangeAspect="1"/>
            </p:cNvSpPr>
            <p:nvPr/>
          </p:nvSpPr>
          <p:spPr bwMode="auto">
            <a:xfrm>
              <a:off x="1820" y="2474"/>
              <a:ext cx="0" cy="6"/>
            </a:xfrm>
            <a:custGeom>
              <a:avLst/>
              <a:gdLst>
                <a:gd name="T0" fmla="*/ 1 w 1"/>
                <a:gd name="T1" fmla="*/ 2 h 16"/>
                <a:gd name="T2" fmla="*/ 0 w 1"/>
                <a:gd name="T3" fmla="*/ 0 h 16"/>
                <a:gd name="T4" fmla="*/ 0 w 1"/>
                <a:gd name="T5" fmla="*/ 2 h 16"/>
                <a:gd name="T6" fmla="*/ 0 w 1"/>
                <a:gd name="T7" fmla="*/ 16 h 16"/>
                <a:gd name="T8" fmla="*/ 0 w 1"/>
                <a:gd name="T9" fmla="*/ 16 h 16"/>
                <a:gd name="T10" fmla="*/ 1 w 1"/>
                <a:gd name="T11" fmla="*/ 16 h 16"/>
                <a:gd name="T12" fmla="*/ 1 w 1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6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52" name="Freeform 2352"/>
            <p:cNvSpPr>
              <a:spLocks noChangeAspect="1"/>
            </p:cNvSpPr>
            <p:nvPr/>
          </p:nvSpPr>
          <p:spPr bwMode="auto">
            <a:xfrm>
              <a:off x="1820" y="2481"/>
              <a:ext cx="0" cy="1"/>
            </a:xfrm>
            <a:custGeom>
              <a:avLst/>
              <a:gdLst>
                <a:gd name="T0" fmla="*/ 1 w 1"/>
                <a:gd name="T1" fmla="*/ 2 h 4"/>
                <a:gd name="T2" fmla="*/ 0 w 1"/>
                <a:gd name="T3" fmla="*/ 0 h 4"/>
                <a:gd name="T4" fmla="*/ 0 w 1"/>
                <a:gd name="T5" fmla="*/ 2 h 4"/>
                <a:gd name="T6" fmla="*/ 0 w 1"/>
                <a:gd name="T7" fmla="*/ 4 h 4"/>
                <a:gd name="T8" fmla="*/ 0 w 1"/>
                <a:gd name="T9" fmla="*/ 4 h 4"/>
                <a:gd name="T10" fmla="*/ 1 w 1"/>
                <a:gd name="T11" fmla="*/ 4 h 4"/>
                <a:gd name="T12" fmla="*/ 1 w 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53" name="Freeform 2353"/>
            <p:cNvSpPr>
              <a:spLocks noChangeAspect="1"/>
            </p:cNvSpPr>
            <p:nvPr/>
          </p:nvSpPr>
          <p:spPr bwMode="auto">
            <a:xfrm>
              <a:off x="1820" y="2484"/>
              <a:ext cx="0" cy="5"/>
            </a:xfrm>
            <a:custGeom>
              <a:avLst/>
              <a:gdLst>
                <a:gd name="T0" fmla="*/ 1 w 1"/>
                <a:gd name="T1" fmla="*/ 2 h 16"/>
                <a:gd name="T2" fmla="*/ 0 w 1"/>
                <a:gd name="T3" fmla="*/ 0 h 16"/>
                <a:gd name="T4" fmla="*/ 0 w 1"/>
                <a:gd name="T5" fmla="*/ 2 h 16"/>
                <a:gd name="T6" fmla="*/ 0 w 1"/>
                <a:gd name="T7" fmla="*/ 16 h 16"/>
                <a:gd name="T8" fmla="*/ 0 w 1"/>
                <a:gd name="T9" fmla="*/ 16 h 16"/>
                <a:gd name="T10" fmla="*/ 1 w 1"/>
                <a:gd name="T11" fmla="*/ 16 h 16"/>
                <a:gd name="T12" fmla="*/ 1 w 1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6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54" name="Freeform 2354"/>
            <p:cNvSpPr>
              <a:spLocks noChangeAspect="1"/>
            </p:cNvSpPr>
            <p:nvPr/>
          </p:nvSpPr>
          <p:spPr bwMode="auto">
            <a:xfrm>
              <a:off x="1820" y="2491"/>
              <a:ext cx="0" cy="1"/>
            </a:xfrm>
            <a:custGeom>
              <a:avLst/>
              <a:gdLst>
                <a:gd name="T0" fmla="*/ 1 w 1"/>
                <a:gd name="T1" fmla="*/ 2 h 4"/>
                <a:gd name="T2" fmla="*/ 0 w 1"/>
                <a:gd name="T3" fmla="*/ 0 h 4"/>
                <a:gd name="T4" fmla="*/ 0 w 1"/>
                <a:gd name="T5" fmla="*/ 2 h 4"/>
                <a:gd name="T6" fmla="*/ 0 w 1"/>
                <a:gd name="T7" fmla="*/ 4 h 4"/>
                <a:gd name="T8" fmla="*/ 0 w 1"/>
                <a:gd name="T9" fmla="*/ 4 h 4"/>
                <a:gd name="T10" fmla="*/ 1 w 1"/>
                <a:gd name="T11" fmla="*/ 4 h 4"/>
                <a:gd name="T12" fmla="*/ 1 w 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55" name="Freeform 2355"/>
            <p:cNvSpPr>
              <a:spLocks noChangeAspect="1"/>
            </p:cNvSpPr>
            <p:nvPr/>
          </p:nvSpPr>
          <p:spPr bwMode="auto">
            <a:xfrm>
              <a:off x="1820" y="2493"/>
              <a:ext cx="0" cy="6"/>
            </a:xfrm>
            <a:custGeom>
              <a:avLst/>
              <a:gdLst>
                <a:gd name="T0" fmla="*/ 1 w 1"/>
                <a:gd name="T1" fmla="*/ 2 h 16"/>
                <a:gd name="T2" fmla="*/ 0 w 1"/>
                <a:gd name="T3" fmla="*/ 0 h 16"/>
                <a:gd name="T4" fmla="*/ 0 w 1"/>
                <a:gd name="T5" fmla="*/ 2 h 16"/>
                <a:gd name="T6" fmla="*/ 0 w 1"/>
                <a:gd name="T7" fmla="*/ 16 h 16"/>
                <a:gd name="T8" fmla="*/ 0 w 1"/>
                <a:gd name="T9" fmla="*/ 16 h 16"/>
                <a:gd name="T10" fmla="*/ 1 w 1"/>
                <a:gd name="T11" fmla="*/ 16 h 16"/>
                <a:gd name="T12" fmla="*/ 1 w 1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6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56" name="Freeform 2356"/>
            <p:cNvSpPr>
              <a:spLocks noChangeAspect="1"/>
            </p:cNvSpPr>
            <p:nvPr/>
          </p:nvSpPr>
          <p:spPr bwMode="auto">
            <a:xfrm>
              <a:off x="1820" y="2500"/>
              <a:ext cx="0" cy="2"/>
            </a:xfrm>
            <a:custGeom>
              <a:avLst/>
              <a:gdLst>
                <a:gd name="T0" fmla="*/ 1 w 1"/>
                <a:gd name="T1" fmla="*/ 2 h 4"/>
                <a:gd name="T2" fmla="*/ 0 w 1"/>
                <a:gd name="T3" fmla="*/ 0 h 4"/>
                <a:gd name="T4" fmla="*/ 0 w 1"/>
                <a:gd name="T5" fmla="*/ 2 h 4"/>
                <a:gd name="T6" fmla="*/ 0 w 1"/>
                <a:gd name="T7" fmla="*/ 4 h 4"/>
                <a:gd name="T8" fmla="*/ 0 w 1"/>
                <a:gd name="T9" fmla="*/ 4 h 4"/>
                <a:gd name="T10" fmla="*/ 1 w 1"/>
                <a:gd name="T11" fmla="*/ 4 h 4"/>
                <a:gd name="T12" fmla="*/ 1 w 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57" name="Freeform 2357"/>
            <p:cNvSpPr>
              <a:spLocks noChangeAspect="1"/>
            </p:cNvSpPr>
            <p:nvPr/>
          </p:nvSpPr>
          <p:spPr bwMode="auto">
            <a:xfrm>
              <a:off x="1820" y="2503"/>
              <a:ext cx="0" cy="6"/>
            </a:xfrm>
            <a:custGeom>
              <a:avLst/>
              <a:gdLst>
                <a:gd name="T0" fmla="*/ 1 w 1"/>
                <a:gd name="T1" fmla="*/ 2 h 16"/>
                <a:gd name="T2" fmla="*/ 0 w 1"/>
                <a:gd name="T3" fmla="*/ 0 h 16"/>
                <a:gd name="T4" fmla="*/ 0 w 1"/>
                <a:gd name="T5" fmla="*/ 2 h 16"/>
                <a:gd name="T6" fmla="*/ 0 w 1"/>
                <a:gd name="T7" fmla="*/ 16 h 16"/>
                <a:gd name="T8" fmla="*/ 0 w 1"/>
                <a:gd name="T9" fmla="*/ 16 h 16"/>
                <a:gd name="T10" fmla="*/ 1 w 1"/>
                <a:gd name="T11" fmla="*/ 16 h 16"/>
                <a:gd name="T12" fmla="*/ 1 w 1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6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58" name="Freeform 2358"/>
            <p:cNvSpPr>
              <a:spLocks noChangeAspect="1"/>
            </p:cNvSpPr>
            <p:nvPr/>
          </p:nvSpPr>
          <p:spPr bwMode="auto">
            <a:xfrm>
              <a:off x="1820" y="2510"/>
              <a:ext cx="0" cy="1"/>
            </a:xfrm>
            <a:custGeom>
              <a:avLst/>
              <a:gdLst>
                <a:gd name="T0" fmla="*/ 1 w 1"/>
                <a:gd name="T1" fmla="*/ 2 h 4"/>
                <a:gd name="T2" fmla="*/ 0 w 1"/>
                <a:gd name="T3" fmla="*/ 0 h 4"/>
                <a:gd name="T4" fmla="*/ 0 w 1"/>
                <a:gd name="T5" fmla="*/ 2 h 4"/>
                <a:gd name="T6" fmla="*/ 0 w 1"/>
                <a:gd name="T7" fmla="*/ 4 h 4"/>
                <a:gd name="T8" fmla="*/ 0 w 1"/>
                <a:gd name="T9" fmla="*/ 4 h 4"/>
                <a:gd name="T10" fmla="*/ 1 w 1"/>
                <a:gd name="T11" fmla="*/ 4 h 4"/>
                <a:gd name="T12" fmla="*/ 1 w 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59" name="Freeform 2359"/>
            <p:cNvSpPr>
              <a:spLocks noChangeAspect="1"/>
            </p:cNvSpPr>
            <p:nvPr/>
          </p:nvSpPr>
          <p:spPr bwMode="auto">
            <a:xfrm>
              <a:off x="1820" y="2512"/>
              <a:ext cx="0" cy="6"/>
            </a:xfrm>
            <a:custGeom>
              <a:avLst/>
              <a:gdLst>
                <a:gd name="T0" fmla="*/ 1 w 1"/>
                <a:gd name="T1" fmla="*/ 2 h 16"/>
                <a:gd name="T2" fmla="*/ 0 w 1"/>
                <a:gd name="T3" fmla="*/ 0 h 16"/>
                <a:gd name="T4" fmla="*/ 0 w 1"/>
                <a:gd name="T5" fmla="*/ 2 h 16"/>
                <a:gd name="T6" fmla="*/ 0 w 1"/>
                <a:gd name="T7" fmla="*/ 16 h 16"/>
                <a:gd name="T8" fmla="*/ 0 w 1"/>
                <a:gd name="T9" fmla="*/ 16 h 16"/>
                <a:gd name="T10" fmla="*/ 1 w 1"/>
                <a:gd name="T11" fmla="*/ 16 h 16"/>
                <a:gd name="T12" fmla="*/ 1 w 1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6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60" name="Freeform 2360"/>
            <p:cNvSpPr>
              <a:spLocks noChangeAspect="1"/>
            </p:cNvSpPr>
            <p:nvPr/>
          </p:nvSpPr>
          <p:spPr bwMode="auto">
            <a:xfrm>
              <a:off x="1820" y="2520"/>
              <a:ext cx="0" cy="1"/>
            </a:xfrm>
            <a:custGeom>
              <a:avLst/>
              <a:gdLst>
                <a:gd name="T0" fmla="*/ 1 w 1"/>
                <a:gd name="T1" fmla="*/ 2 h 4"/>
                <a:gd name="T2" fmla="*/ 0 w 1"/>
                <a:gd name="T3" fmla="*/ 0 h 4"/>
                <a:gd name="T4" fmla="*/ 0 w 1"/>
                <a:gd name="T5" fmla="*/ 2 h 4"/>
                <a:gd name="T6" fmla="*/ 0 w 1"/>
                <a:gd name="T7" fmla="*/ 4 h 4"/>
                <a:gd name="T8" fmla="*/ 0 w 1"/>
                <a:gd name="T9" fmla="*/ 4 h 4"/>
                <a:gd name="T10" fmla="*/ 1 w 1"/>
                <a:gd name="T11" fmla="*/ 4 h 4"/>
                <a:gd name="T12" fmla="*/ 1 w 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61" name="Freeform 2361"/>
            <p:cNvSpPr>
              <a:spLocks noChangeAspect="1"/>
            </p:cNvSpPr>
            <p:nvPr/>
          </p:nvSpPr>
          <p:spPr bwMode="auto">
            <a:xfrm>
              <a:off x="1820" y="2522"/>
              <a:ext cx="0" cy="6"/>
            </a:xfrm>
            <a:custGeom>
              <a:avLst/>
              <a:gdLst>
                <a:gd name="T0" fmla="*/ 1 w 1"/>
                <a:gd name="T1" fmla="*/ 2 h 16"/>
                <a:gd name="T2" fmla="*/ 0 w 1"/>
                <a:gd name="T3" fmla="*/ 0 h 16"/>
                <a:gd name="T4" fmla="*/ 0 w 1"/>
                <a:gd name="T5" fmla="*/ 2 h 16"/>
                <a:gd name="T6" fmla="*/ 0 w 1"/>
                <a:gd name="T7" fmla="*/ 16 h 16"/>
                <a:gd name="T8" fmla="*/ 0 w 1"/>
                <a:gd name="T9" fmla="*/ 16 h 16"/>
                <a:gd name="T10" fmla="*/ 1 w 1"/>
                <a:gd name="T11" fmla="*/ 16 h 16"/>
                <a:gd name="T12" fmla="*/ 1 w 1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6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62" name="Freeform 2362"/>
            <p:cNvSpPr>
              <a:spLocks noChangeAspect="1"/>
            </p:cNvSpPr>
            <p:nvPr/>
          </p:nvSpPr>
          <p:spPr bwMode="auto">
            <a:xfrm>
              <a:off x="1820" y="2529"/>
              <a:ext cx="0" cy="2"/>
            </a:xfrm>
            <a:custGeom>
              <a:avLst/>
              <a:gdLst>
                <a:gd name="T0" fmla="*/ 1 w 1"/>
                <a:gd name="T1" fmla="*/ 2 h 4"/>
                <a:gd name="T2" fmla="*/ 0 w 1"/>
                <a:gd name="T3" fmla="*/ 0 h 4"/>
                <a:gd name="T4" fmla="*/ 0 w 1"/>
                <a:gd name="T5" fmla="*/ 2 h 4"/>
                <a:gd name="T6" fmla="*/ 0 w 1"/>
                <a:gd name="T7" fmla="*/ 4 h 4"/>
                <a:gd name="T8" fmla="*/ 0 w 1"/>
                <a:gd name="T9" fmla="*/ 4 h 4"/>
                <a:gd name="T10" fmla="*/ 1 w 1"/>
                <a:gd name="T11" fmla="*/ 4 h 4"/>
                <a:gd name="T12" fmla="*/ 1 w 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63" name="Freeform 2363"/>
            <p:cNvSpPr>
              <a:spLocks noChangeAspect="1"/>
            </p:cNvSpPr>
            <p:nvPr/>
          </p:nvSpPr>
          <p:spPr bwMode="auto">
            <a:xfrm>
              <a:off x="1820" y="2532"/>
              <a:ext cx="0" cy="6"/>
            </a:xfrm>
            <a:custGeom>
              <a:avLst/>
              <a:gdLst>
                <a:gd name="T0" fmla="*/ 1 w 1"/>
                <a:gd name="T1" fmla="*/ 2 h 16"/>
                <a:gd name="T2" fmla="*/ 0 w 1"/>
                <a:gd name="T3" fmla="*/ 0 h 16"/>
                <a:gd name="T4" fmla="*/ 0 w 1"/>
                <a:gd name="T5" fmla="*/ 2 h 16"/>
                <a:gd name="T6" fmla="*/ 0 w 1"/>
                <a:gd name="T7" fmla="*/ 16 h 16"/>
                <a:gd name="T8" fmla="*/ 0 w 1"/>
                <a:gd name="T9" fmla="*/ 16 h 16"/>
                <a:gd name="T10" fmla="*/ 1 w 1"/>
                <a:gd name="T11" fmla="*/ 16 h 16"/>
                <a:gd name="T12" fmla="*/ 1 w 1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6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64" name="Freeform 2364"/>
            <p:cNvSpPr>
              <a:spLocks noChangeAspect="1"/>
            </p:cNvSpPr>
            <p:nvPr/>
          </p:nvSpPr>
          <p:spPr bwMode="auto">
            <a:xfrm>
              <a:off x="1820" y="2539"/>
              <a:ext cx="0" cy="1"/>
            </a:xfrm>
            <a:custGeom>
              <a:avLst/>
              <a:gdLst>
                <a:gd name="T0" fmla="*/ 1 w 1"/>
                <a:gd name="T1" fmla="*/ 2 h 4"/>
                <a:gd name="T2" fmla="*/ 0 w 1"/>
                <a:gd name="T3" fmla="*/ 0 h 4"/>
                <a:gd name="T4" fmla="*/ 0 w 1"/>
                <a:gd name="T5" fmla="*/ 2 h 4"/>
                <a:gd name="T6" fmla="*/ 0 w 1"/>
                <a:gd name="T7" fmla="*/ 4 h 4"/>
                <a:gd name="T8" fmla="*/ 0 w 1"/>
                <a:gd name="T9" fmla="*/ 4 h 4"/>
                <a:gd name="T10" fmla="*/ 1 w 1"/>
                <a:gd name="T11" fmla="*/ 4 h 4"/>
                <a:gd name="T12" fmla="*/ 1 w 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65" name="Freeform 2365"/>
            <p:cNvSpPr>
              <a:spLocks noChangeAspect="1"/>
            </p:cNvSpPr>
            <p:nvPr/>
          </p:nvSpPr>
          <p:spPr bwMode="auto">
            <a:xfrm>
              <a:off x="1820" y="2541"/>
              <a:ext cx="0" cy="6"/>
            </a:xfrm>
            <a:custGeom>
              <a:avLst/>
              <a:gdLst>
                <a:gd name="T0" fmla="*/ 1 w 1"/>
                <a:gd name="T1" fmla="*/ 2 h 16"/>
                <a:gd name="T2" fmla="*/ 0 w 1"/>
                <a:gd name="T3" fmla="*/ 0 h 16"/>
                <a:gd name="T4" fmla="*/ 0 w 1"/>
                <a:gd name="T5" fmla="*/ 2 h 16"/>
                <a:gd name="T6" fmla="*/ 0 w 1"/>
                <a:gd name="T7" fmla="*/ 16 h 16"/>
                <a:gd name="T8" fmla="*/ 0 w 1"/>
                <a:gd name="T9" fmla="*/ 16 h 16"/>
                <a:gd name="T10" fmla="*/ 1 w 1"/>
                <a:gd name="T11" fmla="*/ 16 h 16"/>
                <a:gd name="T12" fmla="*/ 1 w 1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6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66" name="Freeform 2366"/>
            <p:cNvSpPr>
              <a:spLocks noChangeAspect="1"/>
            </p:cNvSpPr>
            <p:nvPr/>
          </p:nvSpPr>
          <p:spPr bwMode="auto">
            <a:xfrm>
              <a:off x="1820" y="2548"/>
              <a:ext cx="0" cy="2"/>
            </a:xfrm>
            <a:custGeom>
              <a:avLst/>
              <a:gdLst>
                <a:gd name="T0" fmla="*/ 1 w 1"/>
                <a:gd name="T1" fmla="*/ 2 h 4"/>
                <a:gd name="T2" fmla="*/ 0 w 1"/>
                <a:gd name="T3" fmla="*/ 0 h 4"/>
                <a:gd name="T4" fmla="*/ 0 w 1"/>
                <a:gd name="T5" fmla="*/ 2 h 4"/>
                <a:gd name="T6" fmla="*/ 0 w 1"/>
                <a:gd name="T7" fmla="*/ 4 h 4"/>
                <a:gd name="T8" fmla="*/ 0 w 1"/>
                <a:gd name="T9" fmla="*/ 4 h 4"/>
                <a:gd name="T10" fmla="*/ 1 w 1"/>
                <a:gd name="T11" fmla="*/ 4 h 4"/>
                <a:gd name="T12" fmla="*/ 1 w 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67" name="Freeform 2367"/>
            <p:cNvSpPr>
              <a:spLocks noChangeAspect="1"/>
            </p:cNvSpPr>
            <p:nvPr/>
          </p:nvSpPr>
          <p:spPr bwMode="auto">
            <a:xfrm>
              <a:off x="1820" y="2551"/>
              <a:ext cx="0" cy="6"/>
            </a:xfrm>
            <a:custGeom>
              <a:avLst/>
              <a:gdLst>
                <a:gd name="T0" fmla="*/ 1 w 1"/>
                <a:gd name="T1" fmla="*/ 2 h 16"/>
                <a:gd name="T2" fmla="*/ 0 w 1"/>
                <a:gd name="T3" fmla="*/ 0 h 16"/>
                <a:gd name="T4" fmla="*/ 0 w 1"/>
                <a:gd name="T5" fmla="*/ 2 h 16"/>
                <a:gd name="T6" fmla="*/ 0 w 1"/>
                <a:gd name="T7" fmla="*/ 16 h 16"/>
                <a:gd name="T8" fmla="*/ 0 w 1"/>
                <a:gd name="T9" fmla="*/ 16 h 16"/>
                <a:gd name="T10" fmla="*/ 1 w 1"/>
                <a:gd name="T11" fmla="*/ 16 h 16"/>
                <a:gd name="T12" fmla="*/ 1 w 1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6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68" name="Freeform 2368"/>
            <p:cNvSpPr>
              <a:spLocks noChangeAspect="1"/>
            </p:cNvSpPr>
            <p:nvPr/>
          </p:nvSpPr>
          <p:spPr bwMode="auto">
            <a:xfrm>
              <a:off x="1820" y="2558"/>
              <a:ext cx="0" cy="2"/>
            </a:xfrm>
            <a:custGeom>
              <a:avLst/>
              <a:gdLst>
                <a:gd name="T0" fmla="*/ 1 w 1"/>
                <a:gd name="T1" fmla="*/ 2 h 4"/>
                <a:gd name="T2" fmla="*/ 0 w 1"/>
                <a:gd name="T3" fmla="*/ 0 h 4"/>
                <a:gd name="T4" fmla="*/ 0 w 1"/>
                <a:gd name="T5" fmla="*/ 2 h 4"/>
                <a:gd name="T6" fmla="*/ 0 w 1"/>
                <a:gd name="T7" fmla="*/ 4 h 4"/>
                <a:gd name="T8" fmla="*/ 0 w 1"/>
                <a:gd name="T9" fmla="*/ 4 h 4"/>
                <a:gd name="T10" fmla="*/ 1 w 1"/>
                <a:gd name="T11" fmla="*/ 4 h 4"/>
                <a:gd name="T12" fmla="*/ 1 w 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69" name="Freeform 2369"/>
            <p:cNvSpPr>
              <a:spLocks noChangeAspect="1"/>
            </p:cNvSpPr>
            <p:nvPr/>
          </p:nvSpPr>
          <p:spPr bwMode="auto">
            <a:xfrm>
              <a:off x="1820" y="2561"/>
              <a:ext cx="0" cy="6"/>
            </a:xfrm>
            <a:custGeom>
              <a:avLst/>
              <a:gdLst>
                <a:gd name="T0" fmla="*/ 1 w 1"/>
                <a:gd name="T1" fmla="*/ 2 h 16"/>
                <a:gd name="T2" fmla="*/ 0 w 1"/>
                <a:gd name="T3" fmla="*/ 0 h 16"/>
                <a:gd name="T4" fmla="*/ 0 w 1"/>
                <a:gd name="T5" fmla="*/ 2 h 16"/>
                <a:gd name="T6" fmla="*/ 0 w 1"/>
                <a:gd name="T7" fmla="*/ 16 h 16"/>
                <a:gd name="T8" fmla="*/ 0 w 1"/>
                <a:gd name="T9" fmla="*/ 16 h 16"/>
                <a:gd name="T10" fmla="*/ 1 w 1"/>
                <a:gd name="T11" fmla="*/ 16 h 16"/>
                <a:gd name="T12" fmla="*/ 1 w 1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6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70" name="Freeform 2370"/>
            <p:cNvSpPr>
              <a:spLocks noChangeAspect="1"/>
            </p:cNvSpPr>
            <p:nvPr/>
          </p:nvSpPr>
          <p:spPr bwMode="auto">
            <a:xfrm>
              <a:off x="1820" y="2568"/>
              <a:ext cx="0" cy="1"/>
            </a:xfrm>
            <a:custGeom>
              <a:avLst/>
              <a:gdLst>
                <a:gd name="T0" fmla="*/ 1 w 1"/>
                <a:gd name="T1" fmla="*/ 2 h 4"/>
                <a:gd name="T2" fmla="*/ 0 w 1"/>
                <a:gd name="T3" fmla="*/ 0 h 4"/>
                <a:gd name="T4" fmla="*/ 0 w 1"/>
                <a:gd name="T5" fmla="*/ 2 h 4"/>
                <a:gd name="T6" fmla="*/ 0 w 1"/>
                <a:gd name="T7" fmla="*/ 4 h 4"/>
                <a:gd name="T8" fmla="*/ 0 w 1"/>
                <a:gd name="T9" fmla="*/ 4 h 4"/>
                <a:gd name="T10" fmla="*/ 1 w 1"/>
                <a:gd name="T11" fmla="*/ 4 h 4"/>
                <a:gd name="T12" fmla="*/ 1 w 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71" name="Freeform 2371"/>
            <p:cNvSpPr>
              <a:spLocks noChangeAspect="1"/>
            </p:cNvSpPr>
            <p:nvPr/>
          </p:nvSpPr>
          <p:spPr bwMode="auto">
            <a:xfrm>
              <a:off x="1820" y="2570"/>
              <a:ext cx="0" cy="6"/>
            </a:xfrm>
            <a:custGeom>
              <a:avLst/>
              <a:gdLst>
                <a:gd name="T0" fmla="*/ 1 w 1"/>
                <a:gd name="T1" fmla="*/ 2 h 16"/>
                <a:gd name="T2" fmla="*/ 0 w 1"/>
                <a:gd name="T3" fmla="*/ 0 h 16"/>
                <a:gd name="T4" fmla="*/ 0 w 1"/>
                <a:gd name="T5" fmla="*/ 2 h 16"/>
                <a:gd name="T6" fmla="*/ 0 w 1"/>
                <a:gd name="T7" fmla="*/ 16 h 16"/>
                <a:gd name="T8" fmla="*/ 0 w 1"/>
                <a:gd name="T9" fmla="*/ 16 h 16"/>
                <a:gd name="T10" fmla="*/ 1 w 1"/>
                <a:gd name="T11" fmla="*/ 16 h 16"/>
                <a:gd name="T12" fmla="*/ 1 w 1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6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72" name="Freeform 2372"/>
            <p:cNvSpPr>
              <a:spLocks noChangeAspect="1"/>
            </p:cNvSpPr>
            <p:nvPr/>
          </p:nvSpPr>
          <p:spPr bwMode="auto">
            <a:xfrm>
              <a:off x="1820" y="2577"/>
              <a:ext cx="0" cy="2"/>
            </a:xfrm>
            <a:custGeom>
              <a:avLst/>
              <a:gdLst>
                <a:gd name="T0" fmla="*/ 1 w 1"/>
                <a:gd name="T1" fmla="*/ 2 h 4"/>
                <a:gd name="T2" fmla="*/ 0 w 1"/>
                <a:gd name="T3" fmla="*/ 0 h 4"/>
                <a:gd name="T4" fmla="*/ 0 w 1"/>
                <a:gd name="T5" fmla="*/ 2 h 4"/>
                <a:gd name="T6" fmla="*/ 0 w 1"/>
                <a:gd name="T7" fmla="*/ 4 h 4"/>
                <a:gd name="T8" fmla="*/ 0 w 1"/>
                <a:gd name="T9" fmla="*/ 4 h 4"/>
                <a:gd name="T10" fmla="*/ 1 w 1"/>
                <a:gd name="T11" fmla="*/ 4 h 4"/>
                <a:gd name="T12" fmla="*/ 1 w 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73" name="Freeform 2373"/>
            <p:cNvSpPr>
              <a:spLocks noChangeAspect="1"/>
            </p:cNvSpPr>
            <p:nvPr/>
          </p:nvSpPr>
          <p:spPr bwMode="auto">
            <a:xfrm>
              <a:off x="1820" y="2580"/>
              <a:ext cx="0" cy="6"/>
            </a:xfrm>
            <a:custGeom>
              <a:avLst/>
              <a:gdLst>
                <a:gd name="T0" fmla="*/ 1 w 1"/>
                <a:gd name="T1" fmla="*/ 2 h 16"/>
                <a:gd name="T2" fmla="*/ 0 w 1"/>
                <a:gd name="T3" fmla="*/ 0 h 16"/>
                <a:gd name="T4" fmla="*/ 0 w 1"/>
                <a:gd name="T5" fmla="*/ 2 h 16"/>
                <a:gd name="T6" fmla="*/ 0 w 1"/>
                <a:gd name="T7" fmla="*/ 16 h 16"/>
                <a:gd name="T8" fmla="*/ 0 w 1"/>
                <a:gd name="T9" fmla="*/ 16 h 16"/>
                <a:gd name="T10" fmla="*/ 1 w 1"/>
                <a:gd name="T11" fmla="*/ 16 h 16"/>
                <a:gd name="T12" fmla="*/ 1 w 1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6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74" name="Freeform 2374"/>
            <p:cNvSpPr>
              <a:spLocks noChangeAspect="1"/>
            </p:cNvSpPr>
            <p:nvPr/>
          </p:nvSpPr>
          <p:spPr bwMode="auto">
            <a:xfrm>
              <a:off x="1820" y="2587"/>
              <a:ext cx="0" cy="1"/>
            </a:xfrm>
            <a:custGeom>
              <a:avLst/>
              <a:gdLst>
                <a:gd name="T0" fmla="*/ 1 w 1"/>
                <a:gd name="T1" fmla="*/ 2 h 4"/>
                <a:gd name="T2" fmla="*/ 0 w 1"/>
                <a:gd name="T3" fmla="*/ 0 h 4"/>
                <a:gd name="T4" fmla="*/ 0 w 1"/>
                <a:gd name="T5" fmla="*/ 2 h 4"/>
                <a:gd name="T6" fmla="*/ 0 w 1"/>
                <a:gd name="T7" fmla="*/ 4 h 4"/>
                <a:gd name="T8" fmla="*/ 0 w 1"/>
                <a:gd name="T9" fmla="*/ 4 h 4"/>
                <a:gd name="T10" fmla="*/ 1 w 1"/>
                <a:gd name="T11" fmla="*/ 4 h 4"/>
                <a:gd name="T12" fmla="*/ 1 w 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75" name="Freeform 2375"/>
            <p:cNvSpPr>
              <a:spLocks noChangeAspect="1"/>
            </p:cNvSpPr>
            <p:nvPr/>
          </p:nvSpPr>
          <p:spPr bwMode="auto">
            <a:xfrm>
              <a:off x="1820" y="2590"/>
              <a:ext cx="0" cy="5"/>
            </a:xfrm>
            <a:custGeom>
              <a:avLst/>
              <a:gdLst>
                <a:gd name="T0" fmla="*/ 1 w 1"/>
                <a:gd name="T1" fmla="*/ 2 h 16"/>
                <a:gd name="T2" fmla="*/ 0 w 1"/>
                <a:gd name="T3" fmla="*/ 0 h 16"/>
                <a:gd name="T4" fmla="*/ 0 w 1"/>
                <a:gd name="T5" fmla="*/ 2 h 16"/>
                <a:gd name="T6" fmla="*/ 0 w 1"/>
                <a:gd name="T7" fmla="*/ 16 h 16"/>
                <a:gd name="T8" fmla="*/ 0 w 1"/>
                <a:gd name="T9" fmla="*/ 16 h 16"/>
                <a:gd name="T10" fmla="*/ 1 w 1"/>
                <a:gd name="T11" fmla="*/ 16 h 16"/>
                <a:gd name="T12" fmla="*/ 1 w 1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6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76" name="Freeform 2376"/>
            <p:cNvSpPr>
              <a:spLocks noChangeAspect="1"/>
            </p:cNvSpPr>
            <p:nvPr/>
          </p:nvSpPr>
          <p:spPr bwMode="auto">
            <a:xfrm>
              <a:off x="1820" y="2597"/>
              <a:ext cx="0" cy="1"/>
            </a:xfrm>
            <a:custGeom>
              <a:avLst/>
              <a:gdLst>
                <a:gd name="T0" fmla="*/ 1 w 1"/>
                <a:gd name="T1" fmla="*/ 2 h 4"/>
                <a:gd name="T2" fmla="*/ 0 w 1"/>
                <a:gd name="T3" fmla="*/ 0 h 4"/>
                <a:gd name="T4" fmla="*/ 0 w 1"/>
                <a:gd name="T5" fmla="*/ 2 h 4"/>
                <a:gd name="T6" fmla="*/ 0 w 1"/>
                <a:gd name="T7" fmla="*/ 4 h 4"/>
                <a:gd name="T8" fmla="*/ 0 w 1"/>
                <a:gd name="T9" fmla="*/ 4 h 4"/>
                <a:gd name="T10" fmla="*/ 1 w 1"/>
                <a:gd name="T11" fmla="*/ 4 h 4"/>
                <a:gd name="T12" fmla="*/ 1 w 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77" name="Freeform 2377"/>
            <p:cNvSpPr>
              <a:spLocks noChangeAspect="1"/>
            </p:cNvSpPr>
            <p:nvPr/>
          </p:nvSpPr>
          <p:spPr bwMode="auto">
            <a:xfrm>
              <a:off x="1820" y="2599"/>
              <a:ext cx="0" cy="6"/>
            </a:xfrm>
            <a:custGeom>
              <a:avLst/>
              <a:gdLst>
                <a:gd name="T0" fmla="*/ 1 w 1"/>
                <a:gd name="T1" fmla="*/ 2 h 16"/>
                <a:gd name="T2" fmla="*/ 0 w 1"/>
                <a:gd name="T3" fmla="*/ 0 h 16"/>
                <a:gd name="T4" fmla="*/ 0 w 1"/>
                <a:gd name="T5" fmla="*/ 2 h 16"/>
                <a:gd name="T6" fmla="*/ 0 w 1"/>
                <a:gd name="T7" fmla="*/ 16 h 16"/>
                <a:gd name="T8" fmla="*/ 0 w 1"/>
                <a:gd name="T9" fmla="*/ 16 h 16"/>
                <a:gd name="T10" fmla="*/ 1 w 1"/>
                <a:gd name="T11" fmla="*/ 16 h 16"/>
                <a:gd name="T12" fmla="*/ 1 w 1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6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78" name="Freeform 2378"/>
            <p:cNvSpPr>
              <a:spLocks noChangeAspect="1"/>
            </p:cNvSpPr>
            <p:nvPr/>
          </p:nvSpPr>
          <p:spPr bwMode="auto">
            <a:xfrm>
              <a:off x="1820" y="2606"/>
              <a:ext cx="0" cy="2"/>
            </a:xfrm>
            <a:custGeom>
              <a:avLst/>
              <a:gdLst>
                <a:gd name="T0" fmla="*/ 1 w 1"/>
                <a:gd name="T1" fmla="*/ 2 h 4"/>
                <a:gd name="T2" fmla="*/ 0 w 1"/>
                <a:gd name="T3" fmla="*/ 0 h 4"/>
                <a:gd name="T4" fmla="*/ 0 w 1"/>
                <a:gd name="T5" fmla="*/ 2 h 4"/>
                <a:gd name="T6" fmla="*/ 0 w 1"/>
                <a:gd name="T7" fmla="*/ 4 h 4"/>
                <a:gd name="T8" fmla="*/ 0 w 1"/>
                <a:gd name="T9" fmla="*/ 4 h 4"/>
                <a:gd name="T10" fmla="*/ 1 w 1"/>
                <a:gd name="T11" fmla="*/ 4 h 4"/>
                <a:gd name="T12" fmla="*/ 1 w 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79" name="Freeform 2379"/>
            <p:cNvSpPr>
              <a:spLocks noChangeAspect="1"/>
            </p:cNvSpPr>
            <p:nvPr/>
          </p:nvSpPr>
          <p:spPr bwMode="auto">
            <a:xfrm>
              <a:off x="1820" y="2609"/>
              <a:ext cx="0" cy="6"/>
            </a:xfrm>
            <a:custGeom>
              <a:avLst/>
              <a:gdLst>
                <a:gd name="T0" fmla="*/ 1 w 1"/>
                <a:gd name="T1" fmla="*/ 2 h 16"/>
                <a:gd name="T2" fmla="*/ 0 w 1"/>
                <a:gd name="T3" fmla="*/ 0 h 16"/>
                <a:gd name="T4" fmla="*/ 0 w 1"/>
                <a:gd name="T5" fmla="*/ 2 h 16"/>
                <a:gd name="T6" fmla="*/ 0 w 1"/>
                <a:gd name="T7" fmla="*/ 16 h 16"/>
                <a:gd name="T8" fmla="*/ 0 w 1"/>
                <a:gd name="T9" fmla="*/ 16 h 16"/>
                <a:gd name="T10" fmla="*/ 1 w 1"/>
                <a:gd name="T11" fmla="*/ 16 h 16"/>
                <a:gd name="T12" fmla="*/ 1 w 1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6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80" name="Freeform 2380"/>
            <p:cNvSpPr>
              <a:spLocks noChangeAspect="1"/>
            </p:cNvSpPr>
            <p:nvPr/>
          </p:nvSpPr>
          <p:spPr bwMode="auto">
            <a:xfrm>
              <a:off x="1820" y="2616"/>
              <a:ext cx="0" cy="1"/>
            </a:xfrm>
            <a:custGeom>
              <a:avLst/>
              <a:gdLst>
                <a:gd name="T0" fmla="*/ 1 w 1"/>
                <a:gd name="T1" fmla="*/ 1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3 h 3"/>
                <a:gd name="T8" fmla="*/ 0 w 1"/>
                <a:gd name="T9" fmla="*/ 3 h 3"/>
                <a:gd name="T10" fmla="*/ 1 w 1"/>
                <a:gd name="T11" fmla="*/ 3 h 3"/>
                <a:gd name="T12" fmla="*/ 1 w 1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1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3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81" name="Freeform 2381"/>
            <p:cNvSpPr>
              <a:spLocks noChangeAspect="1"/>
            </p:cNvSpPr>
            <p:nvPr/>
          </p:nvSpPr>
          <p:spPr bwMode="auto">
            <a:xfrm>
              <a:off x="1820" y="2618"/>
              <a:ext cx="0" cy="6"/>
            </a:xfrm>
            <a:custGeom>
              <a:avLst/>
              <a:gdLst>
                <a:gd name="T0" fmla="*/ 1 w 1"/>
                <a:gd name="T1" fmla="*/ 2 h 16"/>
                <a:gd name="T2" fmla="*/ 0 w 1"/>
                <a:gd name="T3" fmla="*/ 0 h 16"/>
                <a:gd name="T4" fmla="*/ 0 w 1"/>
                <a:gd name="T5" fmla="*/ 2 h 16"/>
                <a:gd name="T6" fmla="*/ 0 w 1"/>
                <a:gd name="T7" fmla="*/ 16 h 16"/>
                <a:gd name="T8" fmla="*/ 0 w 1"/>
                <a:gd name="T9" fmla="*/ 16 h 16"/>
                <a:gd name="T10" fmla="*/ 1 w 1"/>
                <a:gd name="T11" fmla="*/ 16 h 16"/>
                <a:gd name="T12" fmla="*/ 1 w 1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6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82" name="Freeform 2382"/>
            <p:cNvSpPr>
              <a:spLocks noChangeAspect="1"/>
            </p:cNvSpPr>
            <p:nvPr/>
          </p:nvSpPr>
          <p:spPr bwMode="auto">
            <a:xfrm>
              <a:off x="1820" y="2626"/>
              <a:ext cx="0" cy="1"/>
            </a:xfrm>
            <a:custGeom>
              <a:avLst/>
              <a:gdLst>
                <a:gd name="T0" fmla="*/ 1 w 1"/>
                <a:gd name="T1" fmla="*/ 1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3 h 3"/>
                <a:gd name="T8" fmla="*/ 0 w 1"/>
                <a:gd name="T9" fmla="*/ 3 h 3"/>
                <a:gd name="T10" fmla="*/ 1 w 1"/>
                <a:gd name="T11" fmla="*/ 3 h 3"/>
                <a:gd name="T12" fmla="*/ 1 w 1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1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3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7983" name="Freeform 2383"/>
            <p:cNvSpPr>
              <a:spLocks noChangeAspect="1"/>
            </p:cNvSpPr>
            <p:nvPr/>
          </p:nvSpPr>
          <p:spPr bwMode="auto">
            <a:xfrm>
              <a:off x="1820" y="2628"/>
              <a:ext cx="0" cy="6"/>
            </a:xfrm>
            <a:custGeom>
              <a:avLst/>
              <a:gdLst>
                <a:gd name="T0" fmla="*/ 1 w 1"/>
                <a:gd name="T1" fmla="*/ 2 h 16"/>
                <a:gd name="T2" fmla="*/ 0 w 1"/>
                <a:gd name="T3" fmla="*/ 0 h 16"/>
                <a:gd name="T4" fmla="*/ 0 w 1"/>
                <a:gd name="T5" fmla="*/ 2 h 16"/>
                <a:gd name="T6" fmla="*/ 0 w 1"/>
                <a:gd name="T7" fmla="*/ 16 h 16"/>
                <a:gd name="T8" fmla="*/ 0 w 1"/>
                <a:gd name="T9" fmla="*/ 16 h 16"/>
                <a:gd name="T10" fmla="*/ 1 w 1"/>
                <a:gd name="T11" fmla="*/ 16 h 16"/>
                <a:gd name="T12" fmla="*/ 1 w 1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6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grpSp>
          <p:nvGrpSpPr>
            <p:cNvPr id="27984" name="Group 2384"/>
            <p:cNvGrpSpPr>
              <a:grpSpLocks noChangeAspect="1"/>
            </p:cNvGrpSpPr>
            <p:nvPr/>
          </p:nvGrpSpPr>
          <p:grpSpPr bwMode="auto">
            <a:xfrm>
              <a:off x="1811" y="1430"/>
              <a:ext cx="19" cy="1154"/>
              <a:chOff x="9315" y="15934"/>
              <a:chExt cx="50" cy="3115"/>
            </a:xfrm>
          </p:grpSpPr>
          <p:sp>
            <p:nvSpPr>
              <p:cNvPr id="27985" name="Rectangle 2385"/>
              <p:cNvSpPr>
                <a:spLocks noChangeAspect="1" noChangeArrowheads="1"/>
              </p:cNvSpPr>
              <p:nvPr/>
            </p:nvSpPr>
            <p:spPr bwMode="auto">
              <a:xfrm>
                <a:off x="9315" y="15934"/>
                <a:ext cx="49" cy="3113"/>
              </a:xfrm>
              <a:prstGeom prst="rect">
                <a:avLst/>
              </a:prstGeom>
              <a:solidFill>
                <a:srgbClr val="FFC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986" name="Rectangle 2386"/>
              <p:cNvSpPr>
                <a:spLocks noChangeAspect="1" noChangeArrowheads="1"/>
              </p:cNvSpPr>
              <p:nvPr/>
            </p:nvSpPr>
            <p:spPr bwMode="auto">
              <a:xfrm>
                <a:off x="9315" y="15934"/>
                <a:ext cx="49" cy="3113"/>
              </a:xfrm>
              <a:prstGeom prst="rect">
                <a:avLst/>
              </a:prstGeom>
              <a:solidFill>
                <a:srgbClr val="FFCC00"/>
              </a:solidFill>
              <a:ln w="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987" name="Rectangle 2387"/>
              <p:cNvSpPr>
                <a:spLocks noChangeAspect="1" noChangeArrowheads="1"/>
              </p:cNvSpPr>
              <p:nvPr/>
            </p:nvSpPr>
            <p:spPr bwMode="auto">
              <a:xfrm>
                <a:off x="9315" y="15934"/>
                <a:ext cx="50" cy="3115"/>
              </a:xfrm>
              <a:prstGeom prst="rect">
                <a:avLst/>
              </a:prstGeom>
              <a:blipFill dpi="0" rotWithShape="0">
                <a:blip r:embed="rId9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988" name="Rectangle 2388"/>
              <p:cNvSpPr>
                <a:spLocks noChangeAspect="1" noChangeArrowheads="1"/>
              </p:cNvSpPr>
              <p:nvPr/>
            </p:nvSpPr>
            <p:spPr bwMode="auto">
              <a:xfrm>
                <a:off x="9315" y="15934"/>
                <a:ext cx="49" cy="3113"/>
              </a:xfrm>
              <a:prstGeom prst="rect">
                <a:avLst/>
              </a:prstGeom>
              <a:solidFill>
                <a:srgbClr val="FFC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</p:grpSp>
        <p:sp>
          <p:nvSpPr>
            <p:cNvPr id="27989" name="Rectangle 2389"/>
            <p:cNvSpPr>
              <a:spLocks noChangeAspect="1" noChangeArrowheads="1"/>
            </p:cNvSpPr>
            <p:nvPr/>
          </p:nvSpPr>
          <p:spPr bwMode="auto">
            <a:xfrm>
              <a:off x="1811" y="1430"/>
              <a:ext cx="19" cy="1154"/>
            </a:xfrm>
            <a:prstGeom prst="rect">
              <a:avLst/>
            </a:prstGeom>
            <a:noFill/>
            <a:ln w="11113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BE"/>
            </a:p>
          </p:txBody>
        </p:sp>
        <p:grpSp>
          <p:nvGrpSpPr>
            <p:cNvPr id="27990" name="Group 2390"/>
            <p:cNvGrpSpPr>
              <a:grpSpLocks noChangeAspect="1"/>
            </p:cNvGrpSpPr>
            <p:nvPr/>
          </p:nvGrpSpPr>
          <p:grpSpPr bwMode="auto">
            <a:xfrm>
              <a:off x="1820" y="1385"/>
              <a:ext cx="0" cy="962"/>
              <a:chOff x="9338" y="15813"/>
              <a:chExt cx="1" cy="2597"/>
            </a:xfrm>
          </p:grpSpPr>
          <p:sp>
            <p:nvSpPr>
              <p:cNvPr id="27991" name="Freeform 2391"/>
              <p:cNvSpPr>
                <a:spLocks noChangeAspect="1"/>
              </p:cNvSpPr>
              <p:nvPr/>
            </p:nvSpPr>
            <p:spPr bwMode="auto">
              <a:xfrm>
                <a:off x="9338" y="15813"/>
                <a:ext cx="1" cy="14"/>
              </a:xfrm>
              <a:custGeom>
                <a:avLst/>
                <a:gdLst>
                  <a:gd name="T0" fmla="*/ 1 w 1"/>
                  <a:gd name="T1" fmla="*/ 0 h 14"/>
                  <a:gd name="T2" fmla="*/ 0 w 1"/>
                  <a:gd name="T3" fmla="*/ 0 h 14"/>
                  <a:gd name="T4" fmla="*/ 0 w 1"/>
                  <a:gd name="T5" fmla="*/ 0 h 14"/>
                  <a:gd name="T6" fmla="*/ 0 w 1"/>
                  <a:gd name="T7" fmla="*/ 14 h 14"/>
                  <a:gd name="T8" fmla="*/ 0 w 1"/>
                  <a:gd name="T9" fmla="*/ 14 h 14"/>
                  <a:gd name="T10" fmla="*/ 1 w 1"/>
                  <a:gd name="T11" fmla="*/ 14 h 14"/>
                  <a:gd name="T12" fmla="*/ 1 w 1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4">
                    <a:moveTo>
                      <a:pt x="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1" y="1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992" name="Freeform 2392"/>
              <p:cNvSpPr>
                <a:spLocks noChangeAspect="1"/>
              </p:cNvSpPr>
              <p:nvPr/>
            </p:nvSpPr>
            <p:spPr bwMode="auto">
              <a:xfrm>
                <a:off x="9338" y="15830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993" name="Freeform 2393"/>
              <p:cNvSpPr>
                <a:spLocks noChangeAspect="1"/>
              </p:cNvSpPr>
              <p:nvPr/>
            </p:nvSpPr>
            <p:spPr bwMode="auto">
              <a:xfrm>
                <a:off x="9338" y="15837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994" name="Freeform 2394"/>
              <p:cNvSpPr>
                <a:spLocks noChangeAspect="1"/>
              </p:cNvSpPr>
              <p:nvPr/>
            </p:nvSpPr>
            <p:spPr bwMode="auto">
              <a:xfrm>
                <a:off x="9338" y="15856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995" name="Freeform 2395"/>
              <p:cNvSpPr>
                <a:spLocks noChangeAspect="1"/>
              </p:cNvSpPr>
              <p:nvPr/>
            </p:nvSpPr>
            <p:spPr bwMode="auto">
              <a:xfrm>
                <a:off x="9338" y="15863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996" name="Freeform 2396"/>
              <p:cNvSpPr>
                <a:spLocks noChangeAspect="1"/>
              </p:cNvSpPr>
              <p:nvPr/>
            </p:nvSpPr>
            <p:spPr bwMode="auto">
              <a:xfrm>
                <a:off x="9338" y="15882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997" name="Freeform 2397"/>
              <p:cNvSpPr>
                <a:spLocks noChangeAspect="1"/>
              </p:cNvSpPr>
              <p:nvPr/>
            </p:nvSpPr>
            <p:spPr bwMode="auto">
              <a:xfrm>
                <a:off x="9338" y="15889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998" name="Freeform 2398"/>
              <p:cNvSpPr>
                <a:spLocks noChangeAspect="1"/>
              </p:cNvSpPr>
              <p:nvPr/>
            </p:nvSpPr>
            <p:spPr bwMode="auto">
              <a:xfrm>
                <a:off x="9338" y="15908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999" name="Freeform 2399"/>
              <p:cNvSpPr>
                <a:spLocks noChangeAspect="1"/>
              </p:cNvSpPr>
              <p:nvPr/>
            </p:nvSpPr>
            <p:spPr bwMode="auto">
              <a:xfrm>
                <a:off x="9338" y="15915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00" name="Freeform 2400"/>
              <p:cNvSpPr>
                <a:spLocks noChangeAspect="1"/>
              </p:cNvSpPr>
              <p:nvPr/>
            </p:nvSpPr>
            <p:spPr bwMode="auto">
              <a:xfrm>
                <a:off x="9338" y="15934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01" name="Freeform 2401"/>
              <p:cNvSpPr>
                <a:spLocks noChangeAspect="1"/>
              </p:cNvSpPr>
              <p:nvPr/>
            </p:nvSpPr>
            <p:spPr bwMode="auto">
              <a:xfrm>
                <a:off x="9338" y="15941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02" name="Freeform 2402"/>
              <p:cNvSpPr>
                <a:spLocks noChangeAspect="1"/>
              </p:cNvSpPr>
              <p:nvPr/>
            </p:nvSpPr>
            <p:spPr bwMode="auto">
              <a:xfrm>
                <a:off x="9338" y="15960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03" name="Freeform 2403"/>
              <p:cNvSpPr>
                <a:spLocks noChangeAspect="1"/>
              </p:cNvSpPr>
              <p:nvPr/>
            </p:nvSpPr>
            <p:spPr bwMode="auto">
              <a:xfrm>
                <a:off x="9338" y="15967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04" name="Freeform 2404"/>
              <p:cNvSpPr>
                <a:spLocks noChangeAspect="1"/>
              </p:cNvSpPr>
              <p:nvPr/>
            </p:nvSpPr>
            <p:spPr bwMode="auto">
              <a:xfrm>
                <a:off x="9338" y="15986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05" name="Freeform 2405"/>
              <p:cNvSpPr>
                <a:spLocks noChangeAspect="1"/>
              </p:cNvSpPr>
              <p:nvPr/>
            </p:nvSpPr>
            <p:spPr bwMode="auto">
              <a:xfrm>
                <a:off x="9338" y="15993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06" name="Freeform 2406"/>
              <p:cNvSpPr>
                <a:spLocks noChangeAspect="1"/>
              </p:cNvSpPr>
              <p:nvPr/>
            </p:nvSpPr>
            <p:spPr bwMode="auto">
              <a:xfrm>
                <a:off x="9338" y="16012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07" name="Freeform 2407"/>
              <p:cNvSpPr>
                <a:spLocks noChangeAspect="1"/>
              </p:cNvSpPr>
              <p:nvPr/>
            </p:nvSpPr>
            <p:spPr bwMode="auto">
              <a:xfrm>
                <a:off x="9338" y="16019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08" name="Freeform 2408"/>
              <p:cNvSpPr>
                <a:spLocks noChangeAspect="1"/>
              </p:cNvSpPr>
              <p:nvPr/>
            </p:nvSpPr>
            <p:spPr bwMode="auto">
              <a:xfrm>
                <a:off x="9338" y="16038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09" name="Freeform 2409"/>
              <p:cNvSpPr>
                <a:spLocks noChangeAspect="1"/>
              </p:cNvSpPr>
              <p:nvPr/>
            </p:nvSpPr>
            <p:spPr bwMode="auto">
              <a:xfrm>
                <a:off x="9338" y="16045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10" name="Freeform 2410"/>
              <p:cNvSpPr>
                <a:spLocks noChangeAspect="1"/>
              </p:cNvSpPr>
              <p:nvPr/>
            </p:nvSpPr>
            <p:spPr bwMode="auto">
              <a:xfrm>
                <a:off x="9338" y="16064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11" name="Freeform 2411"/>
              <p:cNvSpPr>
                <a:spLocks noChangeAspect="1"/>
              </p:cNvSpPr>
              <p:nvPr/>
            </p:nvSpPr>
            <p:spPr bwMode="auto">
              <a:xfrm>
                <a:off x="9338" y="16071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12" name="Freeform 2412"/>
              <p:cNvSpPr>
                <a:spLocks noChangeAspect="1"/>
              </p:cNvSpPr>
              <p:nvPr/>
            </p:nvSpPr>
            <p:spPr bwMode="auto">
              <a:xfrm>
                <a:off x="9338" y="16090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13" name="Freeform 2413"/>
              <p:cNvSpPr>
                <a:spLocks noChangeAspect="1"/>
              </p:cNvSpPr>
              <p:nvPr/>
            </p:nvSpPr>
            <p:spPr bwMode="auto">
              <a:xfrm>
                <a:off x="9338" y="16097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14" name="Freeform 2414"/>
              <p:cNvSpPr>
                <a:spLocks noChangeAspect="1"/>
              </p:cNvSpPr>
              <p:nvPr/>
            </p:nvSpPr>
            <p:spPr bwMode="auto">
              <a:xfrm>
                <a:off x="9338" y="16117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15" name="Freeform 2415"/>
              <p:cNvSpPr>
                <a:spLocks noChangeAspect="1"/>
              </p:cNvSpPr>
              <p:nvPr/>
            </p:nvSpPr>
            <p:spPr bwMode="auto">
              <a:xfrm>
                <a:off x="9338" y="16123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16" name="Freeform 2416"/>
              <p:cNvSpPr>
                <a:spLocks noChangeAspect="1"/>
              </p:cNvSpPr>
              <p:nvPr/>
            </p:nvSpPr>
            <p:spPr bwMode="auto">
              <a:xfrm>
                <a:off x="9338" y="16143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17" name="Freeform 2417"/>
              <p:cNvSpPr>
                <a:spLocks noChangeAspect="1"/>
              </p:cNvSpPr>
              <p:nvPr/>
            </p:nvSpPr>
            <p:spPr bwMode="auto">
              <a:xfrm>
                <a:off x="9338" y="16149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18" name="Freeform 2418"/>
              <p:cNvSpPr>
                <a:spLocks noChangeAspect="1"/>
              </p:cNvSpPr>
              <p:nvPr/>
            </p:nvSpPr>
            <p:spPr bwMode="auto">
              <a:xfrm>
                <a:off x="9338" y="16169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19" name="Freeform 2419"/>
              <p:cNvSpPr>
                <a:spLocks noChangeAspect="1"/>
              </p:cNvSpPr>
              <p:nvPr/>
            </p:nvSpPr>
            <p:spPr bwMode="auto">
              <a:xfrm>
                <a:off x="9338" y="16176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20" name="Freeform 2420"/>
              <p:cNvSpPr>
                <a:spLocks noChangeAspect="1"/>
              </p:cNvSpPr>
              <p:nvPr/>
            </p:nvSpPr>
            <p:spPr bwMode="auto">
              <a:xfrm>
                <a:off x="9338" y="16195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21" name="Freeform 2421"/>
              <p:cNvSpPr>
                <a:spLocks noChangeAspect="1"/>
              </p:cNvSpPr>
              <p:nvPr/>
            </p:nvSpPr>
            <p:spPr bwMode="auto">
              <a:xfrm>
                <a:off x="9338" y="16202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22" name="Freeform 2422"/>
              <p:cNvSpPr>
                <a:spLocks noChangeAspect="1"/>
              </p:cNvSpPr>
              <p:nvPr/>
            </p:nvSpPr>
            <p:spPr bwMode="auto">
              <a:xfrm>
                <a:off x="9338" y="16221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23" name="Freeform 2423"/>
              <p:cNvSpPr>
                <a:spLocks noChangeAspect="1"/>
              </p:cNvSpPr>
              <p:nvPr/>
            </p:nvSpPr>
            <p:spPr bwMode="auto">
              <a:xfrm>
                <a:off x="9338" y="16228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24" name="Freeform 2424"/>
              <p:cNvSpPr>
                <a:spLocks noChangeAspect="1"/>
              </p:cNvSpPr>
              <p:nvPr/>
            </p:nvSpPr>
            <p:spPr bwMode="auto">
              <a:xfrm>
                <a:off x="9338" y="16247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25" name="Freeform 2425"/>
              <p:cNvSpPr>
                <a:spLocks noChangeAspect="1"/>
              </p:cNvSpPr>
              <p:nvPr/>
            </p:nvSpPr>
            <p:spPr bwMode="auto">
              <a:xfrm>
                <a:off x="9338" y="16254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26" name="Freeform 2426"/>
              <p:cNvSpPr>
                <a:spLocks noChangeAspect="1"/>
              </p:cNvSpPr>
              <p:nvPr/>
            </p:nvSpPr>
            <p:spPr bwMode="auto">
              <a:xfrm>
                <a:off x="9338" y="16273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27" name="Freeform 2427"/>
              <p:cNvSpPr>
                <a:spLocks noChangeAspect="1"/>
              </p:cNvSpPr>
              <p:nvPr/>
            </p:nvSpPr>
            <p:spPr bwMode="auto">
              <a:xfrm>
                <a:off x="9338" y="16280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28" name="Freeform 2428"/>
              <p:cNvSpPr>
                <a:spLocks noChangeAspect="1"/>
              </p:cNvSpPr>
              <p:nvPr/>
            </p:nvSpPr>
            <p:spPr bwMode="auto">
              <a:xfrm>
                <a:off x="9338" y="16299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29" name="Freeform 2429"/>
              <p:cNvSpPr>
                <a:spLocks noChangeAspect="1"/>
              </p:cNvSpPr>
              <p:nvPr/>
            </p:nvSpPr>
            <p:spPr bwMode="auto">
              <a:xfrm>
                <a:off x="9338" y="16306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30" name="Freeform 2430"/>
              <p:cNvSpPr>
                <a:spLocks noChangeAspect="1"/>
              </p:cNvSpPr>
              <p:nvPr/>
            </p:nvSpPr>
            <p:spPr bwMode="auto">
              <a:xfrm>
                <a:off x="9338" y="16325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31" name="Freeform 2431"/>
              <p:cNvSpPr>
                <a:spLocks noChangeAspect="1"/>
              </p:cNvSpPr>
              <p:nvPr/>
            </p:nvSpPr>
            <p:spPr bwMode="auto">
              <a:xfrm>
                <a:off x="9338" y="16332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32" name="Freeform 2432"/>
              <p:cNvSpPr>
                <a:spLocks noChangeAspect="1"/>
              </p:cNvSpPr>
              <p:nvPr/>
            </p:nvSpPr>
            <p:spPr bwMode="auto">
              <a:xfrm>
                <a:off x="9338" y="16351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33" name="Freeform 2433"/>
              <p:cNvSpPr>
                <a:spLocks noChangeAspect="1"/>
              </p:cNvSpPr>
              <p:nvPr/>
            </p:nvSpPr>
            <p:spPr bwMode="auto">
              <a:xfrm>
                <a:off x="9338" y="16358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34" name="Freeform 2434"/>
              <p:cNvSpPr>
                <a:spLocks noChangeAspect="1"/>
              </p:cNvSpPr>
              <p:nvPr/>
            </p:nvSpPr>
            <p:spPr bwMode="auto">
              <a:xfrm>
                <a:off x="9338" y="16377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35" name="Freeform 2435"/>
              <p:cNvSpPr>
                <a:spLocks noChangeAspect="1"/>
              </p:cNvSpPr>
              <p:nvPr/>
            </p:nvSpPr>
            <p:spPr bwMode="auto">
              <a:xfrm>
                <a:off x="9338" y="16384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36" name="Freeform 2436"/>
              <p:cNvSpPr>
                <a:spLocks noChangeAspect="1"/>
              </p:cNvSpPr>
              <p:nvPr/>
            </p:nvSpPr>
            <p:spPr bwMode="auto">
              <a:xfrm>
                <a:off x="9338" y="16403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37" name="Freeform 2437"/>
              <p:cNvSpPr>
                <a:spLocks noChangeAspect="1"/>
              </p:cNvSpPr>
              <p:nvPr/>
            </p:nvSpPr>
            <p:spPr bwMode="auto">
              <a:xfrm>
                <a:off x="9338" y="16410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38" name="Freeform 2438"/>
              <p:cNvSpPr>
                <a:spLocks noChangeAspect="1"/>
              </p:cNvSpPr>
              <p:nvPr/>
            </p:nvSpPr>
            <p:spPr bwMode="auto">
              <a:xfrm>
                <a:off x="9338" y="16429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39" name="Freeform 2439"/>
              <p:cNvSpPr>
                <a:spLocks noChangeAspect="1"/>
              </p:cNvSpPr>
              <p:nvPr/>
            </p:nvSpPr>
            <p:spPr bwMode="auto">
              <a:xfrm>
                <a:off x="9338" y="16436"/>
                <a:ext cx="1" cy="15"/>
              </a:xfrm>
              <a:custGeom>
                <a:avLst/>
                <a:gdLst>
                  <a:gd name="T0" fmla="*/ 1 w 1"/>
                  <a:gd name="T1" fmla="*/ 2 h 15"/>
                  <a:gd name="T2" fmla="*/ 0 w 1"/>
                  <a:gd name="T3" fmla="*/ 0 h 15"/>
                  <a:gd name="T4" fmla="*/ 0 w 1"/>
                  <a:gd name="T5" fmla="*/ 2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40" name="Freeform 2440"/>
              <p:cNvSpPr>
                <a:spLocks noChangeAspect="1"/>
              </p:cNvSpPr>
              <p:nvPr/>
            </p:nvSpPr>
            <p:spPr bwMode="auto">
              <a:xfrm>
                <a:off x="9338" y="16455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41" name="Freeform 2441"/>
              <p:cNvSpPr>
                <a:spLocks noChangeAspect="1"/>
              </p:cNvSpPr>
              <p:nvPr/>
            </p:nvSpPr>
            <p:spPr bwMode="auto">
              <a:xfrm>
                <a:off x="9338" y="16462"/>
                <a:ext cx="1" cy="15"/>
              </a:xfrm>
              <a:custGeom>
                <a:avLst/>
                <a:gdLst>
                  <a:gd name="T0" fmla="*/ 1 w 1"/>
                  <a:gd name="T1" fmla="*/ 2 h 15"/>
                  <a:gd name="T2" fmla="*/ 0 w 1"/>
                  <a:gd name="T3" fmla="*/ 0 h 15"/>
                  <a:gd name="T4" fmla="*/ 0 w 1"/>
                  <a:gd name="T5" fmla="*/ 2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42" name="Freeform 2442"/>
              <p:cNvSpPr>
                <a:spLocks noChangeAspect="1"/>
              </p:cNvSpPr>
              <p:nvPr/>
            </p:nvSpPr>
            <p:spPr bwMode="auto">
              <a:xfrm>
                <a:off x="9338" y="16481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43" name="Freeform 2443"/>
              <p:cNvSpPr>
                <a:spLocks noChangeAspect="1"/>
              </p:cNvSpPr>
              <p:nvPr/>
            </p:nvSpPr>
            <p:spPr bwMode="auto">
              <a:xfrm>
                <a:off x="9338" y="16488"/>
                <a:ext cx="1" cy="15"/>
              </a:xfrm>
              <a:custGeom>
                <a:avLst/>
                <a:gdLst>
                  <a:gd name="T0" fmla="*/ 1 w 1"/>
                  <a:gd name="T1" fmla="*/ 2 h 15"/>
                  <a:gd name="T2" fmla="*/ 0 w 1"/>
                  <a:gd name="T3" fmla="*/ 0 h 15"/>
                  <a:gd name="T4" fmla="*/ 0 w 1"/>
                  <a:gd name="T5" fmla="*/ 2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44" name="Freeform 2444"/>
              <p:cNvSpPr>
                <a:spLocks noChangeAspect="1"/>
              </p:cNvSpPr>
              <p:nvPr/>
            </p:nvSpPr>
            <p:spPr bwMode="auto">
              <a:xfrm>
                <a:off x="9338" y="16507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45" name="Freeform 2445"/>
              <p:cNvSpPr>
                <a:spLocks noChangeAspect="1"/>
              </p:cNvSpPr>
              <p:nvPr/>
            </p:nvSpPr>
            <p:spPr bwMode="auto">
              <a:xfrm>
                <a:off x="9338" y="16514"/>
                <a:ext cx="1" cy="15"/>
              </a:xfrm>
              <a:custGeom>
                <a:avLst/>
                <a:gdLst>
                  <a:gd name="T0" fmla="*/ 1 w 1"/>
                  <a:gd name="T1" fmla="*/ 2 h 15"/>
                  <a:gd name="T2" fmla="*/ 0 w 1"/>
                  <a:gd name="T3" fmla="*/ 0 h 15"/>
                  <a:gd name="T4" fmla="*/ 0 w 1"/>
                  <a:gd name="T5" fmla="*/ 2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46" name="Freeform 2446"/>
              <p:cNvSpPr>
                <a:spLocks noChangeAspect="1"/>
              </p:cNvSpPr>
              <p:nvPr/>
            </p:nvSpPr>
            <p:spPr bwMode="auto">
              <a:xfrm>
                <a:off x="9338" y="16533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47" name="Freeform 2447"/>
              <p:cNvSpPr>
                <a:spLocks noChangeAspect="1"/>
              </p:cNvSpPr>
              <p:nvPr/>
            </p:nvSpPr>
            <p:spPr bwMode="auto">
              <a:xfrm>
                <a:off x="9338" y="16540"/>
                <a:ext cx="1" cy="15"/>
              </a:xfrm>
              <a:custGeom>
                <a:avLst/>
                <a:gdLst>
                  <a:gd name="T0" fmla="*/ 1 w 1"/>
                  <a:gd name="T1" fmla="*/ 2 h 15"/>
                  <a:gd name="T2" fmla="*/ 0 w 1"/>
                  <a:gd name="T3" fmla="*/ 0 h 15"/>
                  <a:gd name="T4" fmla="*/ 0 w 1"/>
                  <a:gd name="T5" fmla="*/ 2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48" name="Freeform 2448"/>
              <p:cNvSpPr>
                <a:spLocks noChangeAspect="1"/>
              </p:cNvSpPr>
              <p:nvPr/>
            </p:nvSpPr>
            <p:spPr bwMode="auto">
              <a:xfrm>
                <a:off x="9338" y="16559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49" name="Freeform 2449"/>
              <p:cNvSpPr>
                <a:spLocks noChangeAspect="1"/>
              </p:cNvSpPr>
              <p:nvPr/>
            </p:nvSpPr>
            <p:spPr bwMode="auto">
              <a:xfrm>
                <a:off x="9338" y="16566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50" name="Freeform 2450"/>
              <p:cNvSpPr>
                <a:spLocks noChangeAspect="1"/>
              </p:cNvSpPr>
              <p:nvPr/>
            </p:nvSpPr>
            <p:spPr bwMode="auto">
              <a:xfrm>
                <a:off x="9338" y="16585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51" name="Freeform 2451"/>
              <p:cNvSpPr>
                <a:spLocks noChangeAspect="1"/>
              </p:cNvSpPr>
              <p:nvPr/>
            </p:nvSpPr>
            <p:spPr bwMode="auto">
              <a:xfrm>
                <a:off x="9338" y="16592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52" name="Freeform 2452"/>
              <p:cNvSpPr>
                <a:spLocks noChangeAspect="1"/>
              </p:cNvSpPr>
              <p:nvPr/>
            </p:nvSpPr>
            <p:spPr bwMode="auto">
              <a:xfrm>
                <a:off x="9338" y="16611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53" name="Freeform 2453"/>
              <p:cNvSpPr>
                <a:spLocks noChangeAspect="1"/>
              </p:cNvSpPr>
              <p:nvPr/>
            </p:nvSpPr>
            <p:spPr bwMode="auto">
              <a:xfrm>
                <a:off x="9338" y="16618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54" name="Freeform 2454"/>
              <p:cNvSpPr>
                <a:spLocks noChangeAspect="1"/>
              </p:cNvSpPr>
              <p:nvPr/>
            </p:nvSpPr>
            <p:spPr bwMode="auto">
              <a:xfrm>
                <a:off x="9338" y="16637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55" name="Freeform 2455"/>
              <p:cNvSpPr>
                <a:spLocks noChangeAspect="1"/>
              </p:cNvSpPr>
              <p:nvPr/>
            </p:nvSpPr>
            <p:spPr bwMode="auto">
              <a:xfrm>
                <a:off x="9338" y="16644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56" name="Freeform 2456"/>
              <p:cNvSpPr>
                <a:spLocks noChangeAspect="1"/>
              </p:cNvSpPr>
              <p:nvPr/>
            </p:nvSpPr>
            <p:spPr bwMode="auto">
              <a:xfrm>
                <a:off x="9338" y="16663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57" name="Freeform 2457"/>
              <p:cNvSpPr>
                <a:spLocks noChangeAspect="1"/>
              </p:cNvSpPr>
              <p:nvPr/>
            </p:nvSpPr>
            <p:spPr bwMode="auto">
              <a:xfrm>
                <a:off x="9338" y="16670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58" name="Freeform 2458"/>
              <p:cNvSpPr>
                <a:spLocks noChangeAspect="1"/>
              </p:cNvSpPr>
              <p:nvPr/>
            </p:nvSpPr>
            <p:spPr bwMode="auto">
              <a:xfrm>
                <a:off x="9338" y="16689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59" name="Freeform 2459"/>
              <p:cNvSpPr>
                <a:spLocks noChangeAspect="1"/>
              </p:cNvSpPr>
              <p:nvPr/>
            </p:nvSpPr>
            <p:spPr bwMode="auto">
              <a:xfrm>
                <a:off x="9338" y="16696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60" name="Freeform 2460"/>
              <p:cNvSpPr>
                <a:spLocks noChangeAspect="1"/>
              </p:cNvSpPr>
              <p:nvPr/>
            </p:nvSpPr>
            <p:spPr bwMode="auto">
              <a:xfrm>
                <a:off x="9338" y="16715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61" name="Freeform 2461"/>
              <p:cNvSpPr>
                <a:spLocks noChangeAspect="1"/>
              </p:cNvSpPr>
              <p:nvPr/>
            </p:nvSpPr>
            <p:spPr bwMode="auto">
              <a:xfrm>
                <a:off x="9338" y="16722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62" name="Freeform 2462"/>
              <p:cNvSpPr>
                <a:spLocks noChangeAspect="1"/>
              </p:cNvSpPr>
              <p:nvPr/>
            </p:nvSpPr>
            <p:spPr bwMode="auto">
              <a:xfrm>
                <a:off x="9338" y="16741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63" name="Freeform 2463"/>
              <p:cNvSpPr>
                <a:spLocks noChangeAspect="1"/>
              </p:cNvSpPr>
              <p:nvPr/>
            </p:nvSpPr>
            <p:spPr bwMode="auto">
              <a:xfrm>
                <a:off x="9338" y="16748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64" name="Freeform 2464"/>
              <p:cNvSpPr>
                <a:spLocks noChangeAspect="1"/>
              </p:cNvSpPr>
              <p:nvPr/>
            </p:nvSpPr>
            <p:spPr bwMode="auto">
              <a:xfrm>
                <a:off x="9338" y="16767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65" name="Freeform 2465"/>
              <p:cNvSpPr>
                <a:spLocks noChangeAspect="1"/>
              </p:cNvSpPr>
              <p:nvPr/>
            </p:nvSpPr>
            <p:spPr bwMode="auto">
              <a:xfrm>
                <a:off x="9338" y="16774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66" name="Freeform 2466"/>
              <p:cNvSpPr>
                <a:spLocks noChangeAspect="1"/>
              </p:cNvSpPr>
              <p:nvPr/>
            </p:nvSpPr>
            <p:spPr bwMode="auto">
              <a:xfrm>
                <a:off x="9338" y="16793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67" name="Freeform 2467"/>
              <p:cNvSpPr>
                <a:spLocks noChangeAspect="1"/>
              </p:cNvSpPr>
              <p:nvPr/>
            </p:nvSpPr>
            <p:spPr bwMode="auto">
              <a:xfrm>
                <a:off x="9338" y="16800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68" name="Freeform 2468"/>
              <p:cNvSpPr>
                <a:spLocks noChangeAspect="1"/>
              </p:cNvSpPr>
              <p:nvPr/>
            </p:nvSpPr>
            <p:spPr bwMode="auto">
              <a:xfrm>
                <a:off x="9338" y="16819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69" name="Freeform 2469"/>
              <p:cNvSpPr>
                <a:spLocks noChangeAspect="1"/>
              </p:cNvSpPr>
              <p:nvPr/>
            </p:nvSpPr>
            <p:spPr bwMode="auto">
              <a:xfrm>
                <a:off x="9338" y="16826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70" name="Freeform 2470"/>
              <p:cNvSpPr>
                <a:spLocks noChangeAspect="1"/>
              </p:cNvSpPr>
              <p:nvPr/>
            </p:nvSpPr>
            <p:spPr bwMode="auto">
              <a:xfrm>
                <a:off x="9338" y="16845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71" name="Freeform 2471"/>
              <p:cNvSpPr>
                <a:spLocks noChangeAspect="1"/>
              </p:cNvSpPr>
              <p:nvPr/>
            </p:nvSpPr>
            <p:spPr bwMode="auto">
              <a:xfrm>
                <a:off x="9338" y="16852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72" name="Freeform 2472"/>
              <p:cNvSpPr>
                <a:spLocks noChangeAspect="1"/>
              </p:cNvSpPr>
              <p:nvPr/>
            </p:nvSpPr>
            <p:spPr bwMode="auto">
              <a:xfrm>
                <a:off x="9338" y="16871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73" name="Freeform 2473"/>
              <p:cNvSpPr>
                <a:spLocks noChangeAspect="1"/>
              </p:cNvSpPr>
              <p:nvPr/>
            </p:nvSpPr>
            <p:spPr bwMode="auto">
              <a:xfrm>
                <a:off x="9338" y="16878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74" name="Freeform 2474"/>
              <p:cNvSpPr>
                <a:spLocks noChangeAspect="1"/>
              </p:cNvSpPr>
              <p:nvPr/>
            </p:nvSpPr>
            <p:spPr bwMode="auto">
              <a:xfrm>
                <a:off x="9338" y="16897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75" name="Freeform 2475"/>
              <p:cNvSpPr>
                <a:spLocks noChangeAspect="1"/>
              </p:cNvSpPr>
              <p:nvPr/>
            </p:nvSpPr>
            <p:spPr bwMode="auto">
              <a:xfrm>
                <a:off x="9338" y="16904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76" name="Freeform 2476"/>
              <p:cNvSpPr>
                <a:spLocks noChangeAspect="1"/>
              </p:cNvSpPr>
              <p:nvPr/>
            </p:nvSpPr>
            <p:spPr bwMode="auto">
              <a:xfrm>
                <a:off x="9338" y="16923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77" name="Freeform 2477"/>
              <p:cNvSpPr>
                <a:spLocks noChangeAspect="1"/>
              </p:cNvSpPr>
              <p:nvPr/>
            </p:nvSpPr>
            <p:spPr bwMode="auto">
              <a:xfrm>
                <a:off x="9338" y="16930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78" name="Freeform 2478"/>
              <p:cNvSpPr>
                <a:spLocks noChangeAspect="1"/>
              </p:cNvSpPr>
              <p:nvPr/>
            </p:nvSpPr>
            <p:spPr bwMode="auto">
              <a:xfrm>
                <a:off x="9338" y="16949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79" name="Freeform 2479"/>
              <p:cNvSpPr>
                <a:spLocks noChangeAspect="1"/>
              </p:cNvSpPr>
              <p:nvPr/>
            </p:nvSpPr>
            <p:spPr bwMode="auto">
              <a:xfrm>
                <a:off x="9338" y="16956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80" name="Freeform 2480"/>
              <p:cNvSpPr>
                <a:spLocks noChangeAspect="1"/>
              </p:cNvSpPr>
              <p:nvPr/>
            </p:nvSpPr>
            <p:spPr bwMode="auto">
              <a:xfrm>
                <a:off x="9338" y="16975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81" name="Freeform 2481"/>
              <p:cNvSpPr>
                <a:spLocks noChangeAspect="1"/>
              </p:cNvSpPr>
              <p:nvPr/>
            </p:nvSpPr>
            <p:spPr bwMode="auto">
              <a:xfrm>
                <a:off x="9338" y="16982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82" name="Freeform 2482"/>
              <p:cNvSpPr>
                <a:spLocks noChangeAspect="1"/>
              </p:cNvSpPr>
              <p:nvPr/>
            </p:nvSpPr>
            <p:spPr bwMode="auto">
              <a:xfrm>
                <a:off x="9338" y="17001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83" name="Freeform 2483"/>
              <p:cNvSpPr>
                <a:spLocks noChangeAspect="1"/>
              </p:cNvSpPr>
              <p:nvPr/>
            </p:nvSpPr>
            <p:spPr bwMode="auto">
              <a:xfrm>
                <a:off x="9338" y="17008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84" name="Freeform 2484"/>
              <p:cNvSpPr>
                <a:spLocks noChangeAspect="1"/>
              </p:cNvSpPr>
              <p:nvPr/>
            </p:nvSpPr>
            <p:spPr bwMode="auto">
              <a:xfrm>
                <a:off x="9338" y="17027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85" name="Freeform 2485"/>
              <p:cNvSpPr>
                <a:spLocks noChangeAspect="1"/>
              </p:cNvSpPr>
              <p:nvPr/>
            </p:nvSpPr>
            <p:spPr bwMode="auto">
              <a:xfrm>
                <a:off x="9338" y="17034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86" name="Freeform 2486"/>
              <p:cNvSpPr>
                <a:spLocks noChangeAspect="1"/>
              </p:cNvSpPr>
              <p:nvPr/>
            </p:nvSpPr>
            <p:spPr bwMode="auto">
              <a:xfrm>
                <a:off x="9338" y="17053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87" name="Freeform 2487"/>
              <p:cNvSpPr>
                <a:spLocks noChangeAspect="1"/>
              </p:cNvSpPr>
              <p:nvPr/>
            </p:nvSpPr>
            <p:spPr bwMode="auto">
              <a:xfrm>
                <a:off x="9338" y="17060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88" name="Freeform 2488"/>
              <p:cNvSpPr>
                <a:spLocks noChangeAspect="1"/>
              </p:cNvSpPr>
              <p:nvPr/>
            </p:nvSpPr>
            <p:spPr bwMode="auto">
              <a:xfrm>
                <a:off x="9338" y="17079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89" name="Freeform 2489"/>
              <p:cNvSpPr>
                <a:spLocks noChangeAspect="1"/>
              </p:cNvSpPr>
              <p:nvPr/>
            </p:nvSpPr>
            <p:spPr bwMode="auto">
              <a:xfrm>
                <a:off x="9338" y="17086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90" name="Freeform 2490"/>
              <p:cNvSpPr>
                <a:spLocks noChangeAspect="1"/>
              </p:cNvSpPr>
              <p:nvPr/>
            </p:nvSpPr>
            <p:spPr bwMode="auto">
              <a:xfrm>
                <a:off x="9338" y="17105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91" name="Freeform 2491"/>
              <p:cNvSpPr>
                <a:spLocks noChangeAspect="1"/>
              </p:cNvSpPr>
              <p:nvPr/>
            </p:nvSpPr>
            <p:spPr bwMode="auto">
              <a:xfrm>
                <a:off x="9338" y="17112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92" name="Freeform 2492"/>
              <p:cNvSpPr>
                <a:spLocks noChangeAspect="1"/>
              </p:cNvSpPr>
              <p:nvPr/>
            </p:nvSpPr>
            <p:spPr bwMode="auto">
              <a:xfrm>
                <a:off x="9338" y="17132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93" name="Freeform 2493"/>
              <p:cNvSpPr>
                <a:spLocks noChangeAspect="1"/>
              </p:cNvSpPr>
              <p:nvPr/>
            </p:nvSpPr>
            <p:spPr bwMode="auto">
              <a:xfrm>
                <a:off x="9338" y="17138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94" name="Freeform 2494"/>
              <p:cNvSpPr>
                <a:spLocks noChangeAspect="1"/>
              </p:cNvSpPr>
              <p:nvPr/>
            </p:nvSpPr>
            <p:spPr bwMode="auto">
              <a:xfrm>
                <a:off x="9338" y="17158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95" name="Freeform 2495"/>
              <p:cNvSpPr>
                <a:spLocks noChangeAspect="1"/>
              </p:cNvSpPr>
              <p:nvPr/>
            </p:nvSpPr>
            <p:spPr bwMode="auto">
              <a:xfrm>
                <a:off x="9338" y="17164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96" name="Freeform 2496"/>
              <p:cNvSpPr>
                <a:spLocks noChangeAspect="1"/>
              </p:cNvSpPr>
              <p:nvPr/>
            </p:nvSpPr>
            <p:spPr bwMode="auto">
              <a:xfrm>
                <a:off x="9338" y="17184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97" name="Freeform 2497"/>
              <p:cNvSpPr>
                <a:spLocks noChangeAspect="1"/>
              </p:cNvSpPr>
              <p:nvPr/>
            </p:nvSpPr>
            <p:spPr bwMode="auto">
              <a:xfrm>
                <a:off x="9338" y="17191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98" name="Freeform 2498"/>
              <p:cNvSpPr>
                <a:spLocks noChangeAspect="1"/>
              </p:cNvSpPr>
              <p:nvPr/>
            </p:nvSpPr>
            <p:spPr bwMode="auto">
              <a:xfrm>
                <a:off x="9338" y="17210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099" name="Freeform 2499"/>
              <p:cNvSpPr>
                <a:spLocks noChangeAspect="1"/>
              </p:cNvSpPr>
              <p:nvPr/>
            </p:nvSpPr>
            <p:spPr bwMode="auto">
              <a:xfrm>
                <a:off x="9338" y="17217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00" name="Freeform 2500"/>
              <p:cNvSpPr>
                <a:spLocks noChangeAspect="1"/>
              </p:cNvSpPr>
              <p:nvPr/>
            </p:nvSpPr>
            <p:spPr bwMode="auto">
              <a:xfrm>
                <a:off x="9338" y="17236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01" name="Freeform 2501"/>
              <p:cNvSpPr>
                <a:spLocks noChangeAspect="1"/>
              </p:cNvSpPr>
              <p:nvPr/>
            </p:nvSpPr>
            <p:spPr bwMode="auto">
              <a:xfrm>
                <a:off x="9338" y="17243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02" name="Freeform 2502"/>
              <p:cNvSpPr>
                <a:spLocks noChangeAspect="1"/>
              </p:cNvSpPr>
              <p:nvPr/>
            </p:nvSpPr>
            <p:spPr bwMode="auto">
              <a:xfrm>
                <a:off x="9338" y="17262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03" name="Freeform 2503"/>
              <p:cNvSpPr>
                <a:spLocks noChangeAspect="1"/>
              </p:cNvSpPr>
              <p:nvPr/>
            </p:nvSpPr>
            <p:spPr bwMode="auto">
              <a:xfrm>
                <a:off x="9338" y="17269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04" name="Freeform 2504"/>
              <p:cNvSpPr>
                <a:spLocks noChangeAspect="1"/>
              </p:cNvSpPr>
              <p:nvPr/>
            </p:nvSpPr>
            <p:spPr bwMode="auto">
              <a:xfrm>
                <a:off x="9338" y="17288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05" name="Freeform 2505"/>
              <p:cNvSpPr>
                <a:spLocks noChangeAspect="1"/>
              </p:cNvSpPr>
              <p:nvPr/>
            </p:nvSpPr>
            <p:spPr bwMode="auto">
              <a:xfrm>
                <a:off x="9338" y="17295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06" name="Freeform 2506"/>
              <p:cNvSpPr>
                <a:spLocks noChangeAspect="1"/>
              </p:cNvSpPr>
              <p:nvPr/>
            </p:nvSpPr>
            <p:spPr bwMode="auto">
              <a:xfrm>
                <a:off x="9338" y="17314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07" name="Freeform 2507"/>
              <p:cNvSpPr>
                <a:spLocks noChangeAspect="1"/>
              </p:cNvSpPr>
              <p:nvPr/>
            </p:nvSpPr>
            <p:spPr bwMode="auto">
              <a:xfrm>
                <a:off x="9338" y="17321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08" name="Freeform 2508"/>
              <p:cNvSpPr>
                <a:spLocks noChangeAspect="1"/>
              </p:cNvSpPr>
              <p:nvPr/>
            </p:nvSpPr>
            <p:spPr bwMode="auto">
              <a:xfrm>
                <a:off x="9338" y="17340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09" name="Freeform 2509"/>
              <p:cNvSpPr>
                <a:spLocks noChangeAspect="1"/>
              </p:cNvSpPr>
              <p:nvPr/>
            </p:nvSpPr>
            <p:spPr bwMode="auto">
              <a:xfrm>
                <a:off x="9338" y="17347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10" name="Freeform 2510"/>
              <p:cNvSpPr>
                <a:spLocks noChangeAspect="1"/>
              </p:cNvSpPr>
              <p:nvPr/>
            </p:nvSpPr>
            <p:spPr bwMode="auto">
              <a:xfrm>
                <a:off x="9338" y="17366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11" name="Freeform 2511"/>
              <p:cNvSpPr>
                <a:spLocks noChangeAspect="1"/>
              </p:cNvSpPr>
              <p:nvPr/>
            </p:nvSpPr>
            <p:spPr bwMode="auto">
              <a:xfrm>
                <a:off x="9338" y="17373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12" name="Freeform 2512"/>
              <p:cNvSpPr>
                <a:spLocks noChangeAspect="1"/>
              </p:cNvSpPr>
              <p:nvPr/>
            </p:nvSpPr>
            <p:spPr bwMode="auto">
              <a:xfrm>
                <a:off x="9338" y="17392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13" name="Freeform 2513"/>
              <p:cNvSpPr>
                <a:spLocks noChangeAspect="1"/>
              </p:cNvSpPr>
              <p:nvPr/>
            </p:nvSpPr>
            <p:spPr bwMode="auto">
              <a:xfrm>
                <a:off x="9338" y="17399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14" name="Freeform 2514"/>
              <p:cNvSpPr>
                <a:spLocks noChangeAspect="1"/>
              </p:cNvSpPr>
              <p:nvPr/>
            </p:nvSpPr>
            <p:spPr bwMode="auto">
              <a:xfrm>
                <a:off x="9338" y="17418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15" name="Freeform 2515"/>
              <p:cNvSpPr>
                <a:spLocks noChangeAspect="1"/>
              </p:cNvSpPr>
              <p:nvPr/>
            </p:nvSpPr>
            <p:spPr bwMode="auto">
              <a:xfrm>
                <a:off x="9338" y="17425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16" name="Freeform 2516"/>
              <p:cNvSpPr>
                <a:spLocks noChangeAspect="1"/>
              </p:cNvSpPr>
              <p:nvPr/>
            </p:nvSpPr>
            <p:spPr bwMode="auto">
              <a:xfrm>
                <a:off x="9338" y="17444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17" name="Freeform 2517"/>
              <p:cNvSpPr>
                <a:spLocks noChangeAspect="1"/>
              </p:cNvSpPr>
              <p:nvPr/>
            </p:nvSpPr>
            <p:spPr bwMode="auto">
              <a:xfrm>
                <a:off x="9338" y="17451"/>
                <a:ext cx="1" cy="15"/>
              </a:xfrm>
              <a:custGeom>
                <a:avLst/>
                <a:gdLst>
                  <a:gd name="T0" fmla="*/ 1 w 1"/>
                  <a:gd name="T1" fmla="*/ 2 h 15"/>
                  <a:gd name="T2" fmla="*/ 0 w 1"/>
                  <a:gd name="T3" fmla="*/ 0 h 15"/>
                  <a:gd name="T4" fmla="*/ 0 w 1"/>
                  <a:gd name="T5" fmla="*/ 2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18" name="Freeform 2518"/>
              <p:cNvSpPr>
                <a:spLocks noChangeAspect="1"/>
              </p:cNvSpPr>
              <p:nvPr/>
            </p:nvSpPr>
            <p:spPr bwMode="auto">
              <a:xfrm>
                <a:off x="9338" y="17470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19" name="Freeform 2519"/>
              <p:cNvSpPr>
                <a:spLocks noChangeAspect="1"/>
              </p:cNvSpPr>
              <p:nvPr/>
            </p:nvSpPr>
            <p:spPr bwMode="auto">
              <a:xfrm>
                <a:off x="9338" y="17477"/>
                <a:ext cx="1" cy="15"/>
              </a:xfrm>
              <a:custGeom>
                <a:avLst/>
                <a:gdLst>
                  <a:gd name="T0" fmla="*/ 1 w 1"/>
                  <a:gd name="T1" fmla="*/ 2 h 15"/>
                  <a:gd name="T2" fmla="*/ 0 w 1"/>
                  <a:gd name="T3" fmla="*/ 0 h 15"/>
                  <a:gd name="T4" fmla="*/ 0 w 1"/>
                  <a:gd name="T5" fmla="*/ 2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20" name="Freeform 2520"/>
              <p:cNvSpPr>
                <a:spLocks noChangeAspect="1"/>
              </p:cNvSpPr>
              <p:nvPr/>
            </p:nvSpPr>
            <p:spPr bwMode="auto">
              <a:xfrm>
                <a:off x="9338" y="17496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21" name="Freeform 2521"/>
              <p:cNvSpPr>
                <a:spLocks noChangeAspect="1"/>
              </p:cNvSpPr>
              <p:nvPr/>
            </p:nvSpPr>
            <p:spPr bwMode="auto">
              <a:xfrm>
                <a:off x="9338" y="17503"/>
                <a:ext cx="1" cy="15"/>
              </a:xfrm>
              <a:custGeom>
                <a:avLst/>
                <a:gdLst>
                  <a:gd name="T0" fmla="*/ 1 w 1"/>
                  <a:gd name="T1" fmla="*/ 2 h 15"/>
                  <a:gd name="T2" fmla="*/ 0 w 1"/>
                  <a:gd name="T3" fmla="*/ 0 h 15"/>
                  <a:gd name="T4" fmla="*/ 0 w 1"/>
                  <a:gd name="T5" fmla="*/ 2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22" name="Freeform 2522"/>
              <p:cNvSpPr>
                <a:spLocks noChangeAspect="1"/>
              </p:cNvSpPr>
              <p:nvPr/>
            </p:nvSpPr>
            <p:spPr bwMode="auto">
              <a:xfrm>
                <a:off x="9338" y="17522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23" name="Freeform 2523"/>
              <p:cNvSpPr>
                <a:spLocks noChangeAspect="1"/>
              </p:cNvSpPr>
              <p:nvPr/>
            </p:nvSpPr>
            <p:spPr bwMode="auto">
              <a:xfrm>
                <a:off x="9338" y="17529"/>
                <a:ext cx="1" cy="15"/>
              </a:xfrm>
              <a:custGeom>
                <a:avLst/>
                <a:gdLst>
                  <a:gd name="T0" fmla="*/ 1 w 1"/>
                  <a:gd name="T1" fmla="*/ 2 h 15"/>
                  <a:gd name="T2" fmla="*/ 0 w 1"/>
                  <a:gd name="T3" fmla="*/ 0 h 15"/>
                  <a:gd name="T4" fmla="*/ 0 w 1"/>
                  <a:gd name="T5" fmla="*/ 2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24" name="Freeform 2524"/>
              <p:cNvSpPr>
                <a:spLocks noChangeAspect="1"/>
              </p:cNvSpPr>
              <p:nvPr/>
            </p:nvSpPr>
            <p:spPr bwMode="auto">
              <a:xfrm>
                <a:off x="9338" y="17548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25" name="Freeform 2525"/>
              <p:cNvSpPr>
                <a:spLocks noChangeAspect="1"/>
              </p:cNvSpPr>
              <p:nvPr/>
            </p:nvSpPr>
            <p:spPr bwMode="auto">
              <a:xfrm>
                <a:off x="9338" y="17555"/>
                <a:ext cx="1" cy="15"/>
              </a:xfrm>
              <a:custGeom>
                <a:avLst/>
                <a:gdLst>
                  <a:gd name="T0" fmla="*/ 1 w 1"/>
                  <a:gd name="T1" fmla="*/ 2 h 15"/>
                  <a:gd name="T2" fmla="*/ 0 w 1"/>
                  <a:gd name="T3" fmla="*/ 0 h 15"/>
                  <a:gd name="T4" fmla="*/ 0 w 1"/>
                  <a:gd name="T5" fmla="*/ 2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26" name="Freeform 2526"/>
              <p:cNvSpPr>
                <a:spLocks noChangeAspect="1"/>
              </p:cNvSpPr>
              <p:nvPr/>
            </p:nvSpPr>
            <p:spPr bwMode="auto">
              <a:xfrm>
                <a:off x="9338" y="17574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27" name="Freeform 2527"/>
              <p:cNvSpPr>
                <a:spLocks noChangeAspect="1"/>
              </p:cNvSpPr>
              <p:nvPr/>
            </p:nvSpPr>
            <p:spPr bwMode="auto">
              <a:xfrm>
                <a:off x="9338" y="17581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28" name="Freeform 2528"/>
              <p:cNvSpPr>
                <a:spLocks noChangeAspect="1"/>
              </p:cNvSpPr>
              <p:nvPr/>
            </p:nvSpPr>
            <p:spPr bwMode="auto">
              <a:xfrm>
                <a:off x="9338" y="17600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29" name="Freeform 2529"/>
              <p:cNvSpPr>
                <a:spLocks noChangeAspect="1"/>
              </p:cNvSpPr>
              <p:nvPr/>
            </p:nvSpPr>
            <p:spPr bwMode="auto">
              <a:xfrm>
                <a:off x="9338" y="17607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30" name="Freeform 2530"/>
              <p:cNvSpPr>
                <a:spLocks noChangeAspect="1"/>
              </p:cNvSpPr>
              <p:nvPr/>
            </p:nvSpPr>
            <p:spPr bwMode="auto">
              <a:xfrm>
                <a:off x="9338" y="17626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31" name="Freeform 2531"/>
              <p:cNvSpPr>
                <a:spLocks noChangeAspect="1"/>
              </p:cNvSpPr>
              <p:nvPr/>
            </p:nvSpPr>
            <p:spPr bwMode="auto">
              <a:xfrm>
                <a:off x="9338" y="17633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32" name="Freeform 2532"/>
              <p:cNvSpPr>
                <a:spLocks noChangeAspect="1"/>
              </p:cNvSpPr>
              <p:nvPr/>
            </p:nvSpPr>
            <p:spPr bwMode="auto">
              <a:xfrm>
                <a:off x="9338" y="17652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33" name="Freeform 2533"/>
              <p:cNvSpPr>
                <a:spLocks noChangeAspect="1"/>
              </p:cNvSpPr>
              <p:nvPr/>
            </p:nvSpPr>
            <p:spPr bwMode="auto">
              <a:xfrm>
                <a:off x="9338" y="17659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34" name="Freeform 2534"/>
              <p:cNvSpPr>
                <a:spLocks noChangeAspect="1"/>
              </p:cNvSpPr>
              <p:nvPr/>
            </p:nvSpPr>
            <p:spPr bwMode="auto">
              <a:xfrm>
                <a:off x="9338" y="17678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35" name="Freeform 2535"/>
              <p:cNvSpPr>
                <a:spLocks noChangeAspect="1"/>
              </p:cNvSpPr>
              <p:nvPr/>
            </p:nvSpPr>
            <p:spPr bwMode="auto">
              <a:xfrm>
                <a:off x="9338" y="17685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36" name="Freeform 2536"/>
              <p:cNvSpPr>
                <a:spLocks noChangeAspect="1"/>
              </p:cNvSpPr>
              <p:nvPr/>
            </p:nvSpPr>
            <p:spPr bwMode="auto">
              <a:xfrm>
                <a:off x="9338" y="17704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37" name="Freeform 2537"/>
              <p:cNvSpPr>
                <a:spLocks noChangeAspect="1"/>
              </p:cNvSpPr>
              <p:nvPr/>
            </p:nvSpPr>
            <p:spPr bwMode="auto">
              <a:xfrm>
                <a:off x="9338" y="17711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38" name="Freeform 2538"/>
              <p:cNvSpPr>
                <a:spLocks noChangeAspect="1"/>
              </p:cNvSpPr>
              <p:nvPr/>
            </p:nvSpPr>
            <p:spPr bwMode="auto">
              <a:xfrm>
                <a:off x="9338" y="17730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39" name="Freeform 2539"/>
              <p:cNvSpPr>
                <a:spLocks noChangeAspect="1"/>
              </p:cNvSpPr>
              <p:nvPr/>
            </p:nvSpPr>
            <p:spPr bwMode="auto">
              <a:xfrm>
                <a:off x="9338" y="17737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40" name="Freeform 2540"/>
              <p:cNvSpPr>
                <a:spLocks noChangeAspect="1"/>
              </p:cNvSpPr>
              <p:nvPr/>
            </p:nvSpPr>
            <p:spPr bwMode="auto">
              <a:xfrm>
                <a:off x="9338" y="17756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41" name="Freeform 2541"/>
              <p:cNvSpPr>
                <a:spLocks noChangeAspect="1"/>
              </p:cNvSpPr>
              <p:nvPr/>
            </p:nvSpPr>
            <p:spPr bwMode="auto">
              <a:xfrm>
                <a:off x="9338" y="17763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42" name="Freeform 2542"/>
              <p:cNvSpPr>
                <a:spLocks noChangeAspect="1"/>
              </p:cNvSpPr>
              <p:nvPr/>
            </p:nvSpPr>
            <p:spPr bwMode="auto">
              <a:xfrm>
                <a:off x="9338" y="17782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43" name="Freeform 2543"/>
              <p:cNvSpPr>
                <a:spLocks noChangeAspect="1"/>
              </p:cNvSpPr>
              <p:nvPr/>
            </p:nvSpPr>
            <p:spPr bwMode="auto">
              <a:xfrm>
                <a:off x="9338" y="17789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44" name="Freeform 2544"/>
              <p:cNvSpPr>
                <a:spLocks noChangeAspect="1"/>
              </p:cNvSpPr>
              <p:nvPr/>
            </p:nvSpPr>
            <p:spPr bwMode="auto">
              <a:xfrm>
                <a:off x="9338" y="17808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45" name="Freeform 2545"/>
              <p:cNvSpPr>
                <a:spLocks noChangeAspect="1"/>
              </p:cNvSpPr>
              <p:nvPr/>
            </p:nvSpPr>
            <p:spPr bwMode="auto">
              <a:xfrm>
                <a:off x="9338" y="17815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46" name="Freeform 2546"/>
              <p:cNvSpPr>
                <a:spLocks noChangeAspect="1"/>
              </p:cNvSpPr>
              <p:nvPr/>
            </p:nvSpPr>
            <p:spPr bwMode="auto">
              <a:xfrm>
                <a:off x="9338" y="17834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47" name="Freeform 2547"/>
              <p:cNvSpPr>
                <a:spLocks noChangeAspect="1"/>
              </p:cNvSpPr>
              <p:nvPr/>
            </p:nvSpPr>
            <p:spPr bwMode="auto">
              <a:xfrm>
                <a:off x="9338" y="17841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48" name="Freeform 2548"/>
              <p:cNvSpPr>
                <a:spLocks noChangeAspect="1"/>
              </p:cNvSpPr>
              <p:nvPr/>
            </p:nvSpPr>
            <p:spPr bwMode="auto">
              <a:xfrm>
                <a:off x="9338" y="17860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49" name="Freeform 2549"/>
              <p:cNvSpPr>
                <a:spLocks noChangeAspect="1"/>
              </p:cNvSpPr>
              <p:nvPr/>
            </p:nvSpPr>
            <p:spPr bwMode="auto">
              <a:xfrm>
                <a:off x="9338" y="17867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50" name="Freeform 2550"/>
              <p:cNvSpPr>
                <a:spLocks noChangeAspect="1"/>
              </p:cNvSpPr>
              <p:nvPr/>
            </p:nvSpPr>
            <p:spPr bwMode="auto">
              <a:xfrm>
                <a:off x="9338" y="17886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51" name="Freeform 2551"/>
              <p:cNvSpPr>
                <a:spLocks noChangeAspect="1"/>
              </p:cNvSpPr>
              <p:nvPr/>
            </p:nvSpPr>
            <p:spPr bwMode="auto">
              <a:xfrm>
                <a:off x="9338" y="17893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52" name="Freeform 2552"/>
              <p:cNvSpPr>
                <a:spLocks noChangeAspect="1"/>
              </p:cNvSpPr>
              <p:nvPr/>
            </p:nvSpPr>
            <p:spPr bwMode="auto">
              <a:xfrm>
                <a:off x="9338" y="17912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53" name="Freeform 2553"/>
              <p:cNvSpPr>
                <a:spLocks noChangeAspect="1"/>
              </p:cNvSpPr>
              <p:nvPr/>
            </p:nvSpPr>
            <p:spPr bwMode="auto">
              <a:xfrm>
                <a:off x="9338" y="17919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54" name="Freeform 2554"/>
              <p:cNvSpPr>
                <a:spLocks noChangeAspect="1"/>
              </p:cNvSpPr>
              <p:nvPr/>
            </p:nvSpPr>
            <p:spPr bwMode="auto">
              <a:xfrm>
                <a:off x="9338" y="17938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55" name="Freeform 2555"/>
              <p:cNvSpPr>
                <a:spLocks noChangeAspect="1"/>
              </p:cNvSpPr>
              <p:nvPr/>
            </p:nvSpPr>
            <p:spPr bwMode="auto">
              <a:xfrm>
                <a:off x="9338" y="17945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56" name="Freeform 2556"/>
              <p:cNvSpPr>
                <a:spLocks noChangeAspect="1"/>
              </p:cNvSpPr>
              <p:nvPr/>
            </p:nvSpPr>
            <p:spPr bwMode="auto">
              <a:xfrm>
                <a:off x="9338" y="17964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57" name="Freeform 2557"/>
              <p:cNvSpPr>
                <a:spLocks noChangeAspect="1"/>
              </p:cNvSpPr>
              <p:nvPr/>
            </p:nvSpPr>
            <p:spPr bwMode="auto">
              <a:xfrm>
                <a:off x="9338" y="17971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58" name="Freeform 2558"/>
              <p:cNvSpPr>
                <a:spLocks noChangeAspect="1"/>
              </p:cNvSpPr>
              <p:nvPr/>
            </p:nvSpPr>
            <p:spPr bwMode="auto">
              <a:xfrm>
                <a:off x="9338" y="17990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59" name="Freeform 2559"/>
              <p:cNvSpPr>
                <a:spLocks noChangeAspect="1"/>
              </p:cNvSpPr>
              <p:nvPr/>
            </p:nvSpPr>
            <p:spPr bwMode="auto">
              <a:xfrm>
                <a:off x="9338" y="17997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60" name="Freeform 2560"/>
              <p:cNvSpPr>
                <a:spLocks noChangeAspect="1"/>
              </p:cNvSpPr>
              <p:nvPr/>
            </p:nvSpPr>
            <p:spPr bwMode="auto">
              <a:xfrm>
                <a:off x="9338" y="18016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61" name="Freeform 2561"/>
              <p:cNvSpPr>
                <a:spLocks noChangeAspect="1"/>
              </p:cNvSpPr>
              <p:nvPr/>
            </p:nvSpPr>
            <p:spPr bwMode="auto">
              <a:xfrm>
                <a:off x="9338" y="18023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62" name="Freeform 2562"/>
              <p:cNvSpPr>
                <a:spLocks noChangeAspect="1"/>
              </p:cNvSpPr>
              <p:nvPr/>
            </p:nvSpPr>
            <p:spPr bwMode="auto">
              <a:xfrm>
                <a:off x="9338" y="18042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63" name="Freeform 2563"/>
              <p:cNvSpPr>
                <a:spLocks noChangeAspect="1"/>
              </p:cNvSpPr>
              <p:nvPr/>
            </p:nvSpPr>
            <p:spPr bwMode="auto">
              <a:xfrm>
                <a:off x="9338" y="18049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64" name="Freeform 2564"/>
              <p:cNvSpPr>
                <a:spLocks noChangeAspect="1"/>
              </p:cNvSpPr>
              <p:nvPr/>
            </p:nvSpPr>
            <p:spPr bwMode="auto">
              <a:xfrm>
                <a:off x="9338" y="18068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65" name="Freeform 2565"/>
              <p:cNvSpPr>
                <a:spLocks noChangeAspect="1"/>
              </p:cNvSpPr>
              <p:nvPr/>
            </p:nvSpPr>
            <p:spPr bwMode="auto">
              <a:xfrm>
                <a:off x="9338" y="18075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66" name="Freeform 2566"/>
              <p:cNvSpPr>
                <a:spLocks noChangeAspect="1"/>
              </p:cNvSpPr>
              <p:nvPr/>
            </p:nvSpPr>
            <p:spPr bwMode="auto">
              <a:xfrm>
                <a:off x="9338" y="18094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67" name="Freeform 2567"/>
              <p:cNvSpPr>
                <a:spLocks noChangeAspect="1"/>
              </p:cNvSpPr>
              <p:nvPr/>
            </p:nvSpPr>
            <p:spPr bwMode="auto">
              <a:xfrm>
                <a:off x="9338" y="18101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68" name="Freeform 2568"/>
              <p:cNvSpPr>
                <a:spLocks noChangeAspect="1"/>
              </p:cNvSpPr>
              <p:nvPr/>
            </p:nvSpPr>
            <p:spPr bwMode="auto">
              <a:xfrm>
                <a:off x="9338" y="18121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69" name="Freeform 2569"/>
              <p:cNvSpPr>
                <a:spLocks noChangeAspect="1"/>
              </p:cNvSpPr>
              <p:nvPr/>
            </p:nvSpPr>
            <p:spPr bwMode="auto">
              <a:xfrm>
                <a:off x="9338" y="18127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70" name="Freeform 2570"/>
              <p:cNvSpPr>
                <a:spLocks noChangeAspect="1"/>
              </p:cNvSpPr>
              <p:nvPr/>
            </p:nvSpPr>
            <p:spPr bwMode="auto">
              <a:xfrm>
                <a:off x="9338" y="18147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71" name="Freeform 2571"/>
              <p:cNvSpPr>
                <a:spLocks noChangeAspect="1"/>
              </p:cNvSpPr>
              <p:nvPr/>
            </p:nvSpPr>
            <p:spPr bwMode="auto">
              <a:xfrm>
                <a:off x="9338" y="18153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72" name="Freeform 2572"/>
              <p:cNvSpPr>
                <a:spLocks noChangeAspect="1"/>
              </p:cNvSpPr>
              <p:nvPr/>
            </p:nvSpPr>
            <p:spPr bwMode="auto">
              <a:xfrm>
                <a:off x="9338" y="18173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73" name="Freeform 2573"/>
              <p:cNvSpPr>
                <a:spLocks noChangeAspect="1"/>
              </p:cNvSpPr>
              <p:nvPr/>
            </p:nvSpPr>
            <p:spPr bwMode="auto">
              <a:xfrm>
                <a:off x="9338" y="18179"/>
                <a:ext cx="1" cy="16"/>
              </a:xfrm>
              <a:custGeom>
                <a:avLst/>
                <a:gdLst>
                  <a:gd name="T0" fmla="*/ 1 w 1"/>
                  <a:gd name="T1" fmla="*/ 2 h 16"/>
                  <a:gd name="T2" fmla="*/ 0 w 1"/>
                  <a:gd name="T3" fmla="*/ 0 h 16"/>
                  <a:gd name="T4" fmla="*/ 0 w 1"/>
                  <a:gd name="T5" fmla="*/ 2 h 16"/>
                  <a:gd name="T6" fmla="*/ 0 w 1"/>
                  <a:gd name="T7" fmla="*/ 16 h 16"/>
                  <a:gd name="T8" fmla="*/ 0 w 1"/>
                  <a:gd name="T9" fmla="*/ 16 h 16"/>
                  <a:gd name="T10" fmla="*/ 1 w 1"/>
                  <a:gd name="T11" fmla="*/ 16 h 16"/>
                  <a:gd name="T12" fmla="*/ 1 w 1"/>
                  <a:gd name="T1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6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74" name="Freeform 2574"/>
              <p:cNvSpPr>
                <a:spLocks noChangeAspect="1"/>
              </p:cNvSpPr>
              <p:nvPr/>
            </p:nvSpPr>
            <p:spPr bwMode="auto">
              <a:xfrm>
                <a:off x="9338" y="18199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75" name="Freeform 2575"/>
              <p:cNvSpPr>
                <a:spLocks noChangeAspect="1"/>
              </p:cNvSpPr>
              <p:nvPr/>
            </p:nvSpPr>
            <p:spPr bwMode="auto">
              <a:xfrm>
                <a:off x="9338" y="18206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76" name="Freeform 2576"/>
              <p:cNvSpPr>
                <a:spLocks noChangeAspect="1"/>
              </p:cNvSpPr>
              <p:nvPr/>
            </p:nvSpPr>
            <p:spPr bwMode="auto">
              <a:xfrm>
                <a:off x="9338" y="18225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77" name="Freeform 2577"/>
              <p:cNvSpPr>
                <a:spLocks noChangeAspect="1"/>
              </p:cNvSpPr>
              <p:nvPr/>
            </p:nvSpPr>
            <p:spPr bwMode="auto">
              <a:xfrm>
                <a:off x="9338" y="18232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78" name="Freeform 2578"/>
              <p:cNvSpPr>
                <a:spLocks noChangeAspect="1"/>
              </p:cNvSpPr>
              <p:nvPr/>
            </p:nvSpPr>
            <p:spPr bwMode="auto">
              <a:xfrm>
                <a:off x="9338" y="18251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79" name="Freeform 2579"/>
              <p:cNvSpPr>
                <a:spLocks noChangeAspect="1"/>
              </p:cNvSpPr>
              <p:nvPr/>
            </p:nvSpPr>
            <p:spPr bwMode="auto">
              <a:xfrm>
                <a:off x="9338" y="18258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80" name="Freeform 2580"/>
              <p:cNvSpPr>
                <a:spLocks noChangeAspect="1"/>
              </p:cNvSpPr>
              <p:nvPr/>
            </p:nvSpPr>
            <p:spPr bwMode="auto">
              <a:xfrm>
                <a:off x="9338" y="18277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81" name="Freeform 2581"/>
              <p:cNvSpPr>
                <a:spLocks noChangeAspect="1"/>
              </p:cNvSpPr>
              <p:nvPr/>
            </p:nvSpPr>
            <p:spPr bwMode="auto">
              <a:xfrm>
                <a:off x="9338" y="18284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82" name="Freeform 2582"/>
              <p:cNvSpPr>
                <a:spLocks noChangeAspect="1"/>
              </p:cNvSpPr>
              <p:nvPr/>
            </p:nvSpPr>
            <p:spPr bwMode="auto">
              <a:xfrm>
                <a:off x="9338" y="18303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83" name="Freeform 2583"/>
              <p:cNvSpPr>
                <a:spLocks noChangeAspect="1"/>
              </p:cNvSpPr>
              <p:nvPr/>
            </p:nvSpPr>
            <p:spPr bwMode="auto">
              <a:xfrm>
                <a:off x="9338" y="18310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84" name="Freeform 2584"/>
              <p:cNvSpPr>
                <a:spLocks noChangeAspect="1"/>
              </p:cNvSpPr>
              <p:nvPr/>
            </p:nvSpPr>
            <p:spPr bwMode="auto">
              <a:xfrm>
                <a:off x="9338" y="18329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85" name="Freeform 2585"/>
              <p:cNvSpPr>
                <a:spLocks noChangeAspect="1"/>
              </p:cNvSpPr>
              <p:nvPr/>
            </p:nvSpPr>
            <p:spPr bwMode="auto">
              <a:xfrm>
                <a:off x="9338" y="18336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86" name="Freeform 2586"/>
              <p:cNvSpPr>
                <a:spLocks noChangeAspect="1"/>
              </p:cNvSpPr>
              <p:nvPr/>
            </p:nvSpPr>
            <p:spPr bwMode="auto">
              <a:xfrm>
                <a:off x="9338" y="18355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87" name="Freeform 2587"/>
              <p:cNvSpPr>
                <a:spLocks noChangeAspect="1"/>
              </p:cNvSpPr>
              <p:nvPr/>
            </p:nvSpPr>
            <p:spPr bwMode="auto">
              <a:xfrm>
                <a:off x="9338" y="18362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88" name="Freeform 2588"/>
              <p:cNvSpPr>
                <a:spLocks noChangeAspect="1"/>
              </p:cNvSpPr>
              <p:nvPr/>
            </p:nvSpPr>
            <p:spPr bwMode="auto">
              <a:xfrm>
                <a:off x="9338" y="18381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89" name="Freeform 2589"/>
              <p:cNvSpPr>
                <a:spLocks noChangeAspect="1"/>
              </p:cNvSpPr>
              <p:nvPr/>
            </p:nvSpPr>
            <p:spPr bwMode="auto">
              <a:xfrm>
                <a:off x="9338" y="18388"/>
                <a:ext cx="1" cy="15"/>
              </a:xfrm>
              <a:custGeom>
                <a:avLst/>
                <a:gdLst>
                  <a:gd name="T0" fmla="*/ 1 w 1"/>
                  <a:gd name="T1" fmla="*/ 1 h 15"/>
                  <a:gd name="T2" fmla="*/ 0 w 1"/>
                  <a:gd name="T3" fmla="*/ 0 h 15"/>
                  <a:gd name="T4" fmla="*/ 0 w 1"/>
                  <a:gd name="T5" fmla="*/ 1 h 15"/>
                  <a:gd name="T6" fmla="*/ 0 w 1"/>
                  <a:gd name="T7" fmla="*/ 15 h 15"/>
                  <a:gd name="T8" fmla="*/ 0 w 1"/>
                  <a:gd name="T9" fmla="*/ 15 h 15"/>
                  <a:gd name="T10" fmla="*/ 1 w 1"/>
                  <a:gd name="T11" fmla="*/ 15 h 15"/>
                  <a:gd name="T12" fmla="*/ 1 w 1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190" name="Freeform 2590"/>
              <p:cNvSpPr>
                <a:spLocks noChangeAspect="1"/>
              </p:cNvSpPr>
              <p:nvPr/>
            </p:nvSpPr>
            <p:spPr bwMode="auto">
              <a:xfrm>
                <a:off x="9338" y="18407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</p:grpSp>
        <p:sp>
          <p:nvSpPr>
            <p:cNvPr id="28191" name="Freeform 2591"/>
            <p:cNvSpPr>
              <a:spLocks noChangeAspect="1"/>
            </p:cNvSpPr>
            <p:nvPr/>
          </p:nvSpPr>
          <p:spPr bwMode="auto">
            <a:xfrm>
              <a:off x="1820" y="2349"/>
              <a:ext cx="0" cy="5"/>
            </a:xfrm>
            <a:custGeom>
              <a:avLst/>
              <a:gdLst>
                <a:gd name="T0" fmla="*/ 1 w 1"/>
                <a:gd name="T1" fmla="*/ 1 h 15"/>
                <a:gd name="T2" fmla="*/ 0 w 1"/>
                <a:gd name="T3" fmla="*/ 0 h 15"/>
                <a:gd name="T4" fmla="*/ 0 w 1"/>
                <a:gd name="T5" fmla="*/ 1 h 15"/>
                <a:gd name="T6" fmla="*/ 0 w 1"/>
                <a:gd name="T7" fmla="*/ 15 h 15"/>
                <a:gd name="T8" fmla="*/ 0 w 1"/>
                <a:gd name="T9" fmla="*/ 15 h 15"/>
                <a:gd name="T10" fmla="*/ 1 w 1"/>
                <a:gd name="T11" fmla="*/ 15 h 15"/>
                <a:gd name="T12" fmla="*/ 1 w 1"/>
                <a:gd name="T13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5">
                  <a:moveTo>
                    <a:pt x="1" y="1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1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192" name="Freeform 2592"/>
            <p:cNvSpPr>
              <a:spLocks noChangeAspect="1"/>
            </p:cNvSpPr>
            <p:nvPr/>
          </p:nvSpPr>
          <p:spPr bwMode="auto">
            <a:xfrm>
              <a:off x="1820" y="2356"/>
              <a:ext cx="0" cy="1"/>
            </a:xfrm>
            <a:custGeom>
              <a:avLst/>
              <a:gdLst>
                <a:gd name="T0" fmla="*/ 1 w 1"/>
                <a:gd name="T1" fmla="*/ 2 h 3"/>
                <a:gd name="T2" fmla="*/ 0 w 1"/>
                <a:gd name="T3" fmla="*/ 0 h 3"/>
                <a:gd name="T4" fmla="*/ 0 w 1"/>
                <a:gd name="T5" fmla="*/ 2 h 3"/>
                <a:gd name="T6" fmla="*/ 0 w 1"/>
                <a:gd name="T7" fmla="*/ 3 h 3"/>
                <a:gd name="T8" fmla="*/ 0 w 1"/>
                <a:gd name="T9" fmla="*/ 3 h 3"/>
                <a:gd name="T10" fmla="*/ 1 w 1"/>
                <a:gd name="T11" fmla="*/ 3 h 3"/>
                <a:gd name="T12" fmla="*/ 1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3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193" name="Freeform 2593"/>
            <p:cNvSpPr>
              <a:spLocks noChangeAspect="1"/>
            </p:cNvSpPr>
            <p:nvPr/>
          </p:nvSpPr>
          <p:spPr bwMode="auto">
            <a:xfrm>
              <a:off x="1820" y="2358"/>
              <a:ext cx="0" cy="6"/>
            </a:xfrm>
            <a:custGeom>
              <a:avLst/>
              <a:gdLst>
                <a:gd name="T0" fmla="*/ 1 w 1"/>
                <a:gd name="T1" fmla="*/ 1 h 15"/>
                <a:gd name="T2" fmla="*/ 0 w 1"/>
                <a:gd name="T3" fmla="*/ 0 h 15"/>
                <a:gd name="T4" fmla="*/ 0 w 1"/>
                <a:gd name="T5" fmla="*/ 1 h 15"/>
                <a:gd name="T6" fmla="*/ 0 w 1"/>
                <a:gd name="T7" fmla="*/ 15 h 15"/>
                <a:gd name="T8" fmla="*/ 0 w 1"/>
                <a:gd name="T9" fmla="*/ 15 h 15"/>
                <a:gd name="T10" fmla="*/ 1 w 1"/>
                <a:gd name="T11" fmla="*/ 15 h 15"/>
                <a:gd name="T12" fmla="*/ 1 w 1"/>
                <a:gd name="T13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5">
                  <a:moveTo>
                    <a:pt x="1" y="1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1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194" name="Freeform 2594"/>
            <p:cNvSpPr>
              <a:spLocks noChangeAspect="1"/>
            </p:cNvSpPr>
            <p:nvPr/>
          </p:nvSpPr>
          <p:spPr bwMode="auto">
            <a:xfrm>
              <a:off x="1820" y="2365"/>
              <a:ext cx="0" cy="1"/>
            </a:xfrm>
            <a:custGeom>
              <a:avLst/>
              <a:gdLst>
                <a:gd name="T0" fmla="*/ 1 w 1"/>
                <a:gd name="T1" fmla="*/ 2 h 3"/>
                <a:gd name="T2" fmla="*/ 0 w 1"/>
                <a:gd name="T3" fmla="*/ 0 h 3"/>
                <a:gd name="T4" fmla="*/ 0 w 1"/>
                <a:gd name="T5" fmla="*/ 2 h 3"/>
                <a:gd name="T6" fmla="*/ 0 w 1"/>
                <a:gd name="T7" fmla="*/ 3 h 3"/>
                <a:gd name="T8" fmla="*/ 0 w 1"/>
                <a:gd name="T9" fmla="*/ 3 h 3"/>
                <a:gd name="T10" fmla="*/ 1 w 1"/>
                <a:gd name="T11" fmla="*/ 3 h 3"/>
                <a:gd name="T12" fmla="*/ 1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3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195" name="Freeform 2595"/>
            <p:cNvSpPr>
              <a:spLocks noChangeAspect="1"/>
            </p:cNvSpPr>
            <p:nvPr/>
          </p:nvSpPr>
          <p:spPr bwMode="auto">
            <a:xfrm>
              <a:off x="1820" y="2368"/>
              <a:ext cx="0" cy="6"/>
            </a:xfrm>
            <a:custGeom>
              <a:avLst/>
              <a:gdLst>
                <a:gd name="T0" fmla="*/ 1 w 1"/>
                <a:gd name="T1" fmla="*/ 2 h 15"/>
                <a:gd name="T2" fmla="*/ 0 w 1"/>
                <a:gd name="T3" fmla="*/ 0 h 15"/>
                <a:gd name="T4" fmla="*/ 0 w 1"/>
                <a:gd name="T5" fmla="*/ 2 h 15"/>
                <a:gd name="T6" fmla="*/ 0 w 1"/>
                <a:gd name="T7" fmla="*/ 15 h 15"/>
                <a:gd name="T8" fmla="*/ 0 w 1"/>
                <a:gd name="T9" fmla="*/ 15 h 15"/>
                <a:gd name="T10" fmla="*/ 1 w 1"/>
                <a:gd name="T11" fmla="*/ 15 h 15"/>
                <a:gd name="T12" fmla="*/ 1 w 1"/>
                <a:gd name="T1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5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15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196" name="Freeform 2596"/>
            <p:cNvSpPr>
              <a:spLocks noChangeAspect="1"/>
            </p:cNvSpPr>
            <p:nvPr/>
          </p:nvSpPr>
          <p:spPr bwMode="auto">
            <a:xfrm>
              <a:off x="1820" y="2375"/>
              <a:ext cx="0" cy="1"/>
            </a:xfrm>
            <a:custGeom>
              <a:avLst/>
              <a:gdLst>
                <a:gd name="T0" fmla="*/ 1 w 1"/>
                <a:gd name="T1" fmla="*/ 2 h 3"/>
                <a:gd name="T2" fmla="*/ 0 w 1"/>
                <a:gd name="T3" fmla="*/ 0 h 3"/>
                <a:gd name="T4" fmla="*/ 0 w 1"/>
                <a:gd name="T5" fmla="*/ 2 h 3"/>
                <a:gd name="T6" fmla="*/ 0 w 1"/>
                <a:gd name="T7" fmla="*/ 3 h 3"/>
                <a:gd name="T8" fmla="*/ 0 w 1"/>
                <a:gd name="T9" fmla="*/ 3 h 3"/>
                <a:gd name="T10" fmla="*/ 1 w 1"/>
                <a:gd name="T11" fmla="*/ 3 h 3"/>
                <a:gd name="T12" fmla="*/ 1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3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197" name="Freeform 2597"/>
            <p:cNvSpPr>
              <a:spLocks noChangeAspect="1"/>
            </p:cNvSpPr>
            <p:nvPr/>
          </p:nvSpPr>
          <p:spPr bwMode="auto">
            <a:xfrm>
              <a:off x="1820" y="2378"/>
              <a:ext cx="0" cy="5"/>
            </a:xfrm>
            <a:custGeom>
              <a:avLst/>
              <a:gdLst>
                <a:gd name="T0" fmla="*/ 1 w 1"/>
                <a:gd name="T1" fmla="*/ 2 h 15"/>
                <a:gd name="T2" fmla="*/ 0 w 1"/>
                <a:gd name="T3" fmla="*/ 0 h 15"/>
                <a:gd name="T4" fmla="*/ 0 w 1"/>
                <a:gd name="T5" fmla="*/ 2 h 15"/>
                <a:gd name="T6" fmla="*/ 0 w 1"/>
                <a:gd name="T7" fmla="*/ 15 h 15"/>
                <a:gd name="T8" fmla="*/ 0 w 1"/>
                <a:gd name="T9" fmla="*/ 15 h 15"/>
                <a:gd name="T10" fmla="*/ 1 w 1"/>
                <a:gd name="T11" fmla="*/ 15 h 15"/>
                <a:gd name="T12" fmla="*/ 1 w 1"/>
                <a:gd name="T1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5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15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198" name="Freeform 2598"/>
            <p:cNvSpPr>
              <a:spLocks noChangeAspect="1"/>
            </p:cNvSpPr>
            <p:nvPr/>
          </p:nvSpPr>
          <p:spPr bwMode="auto">
            <a:xfrm>
              <a:off x="1820" y="2385"/>
              <a:ext cx="0" cy="1"/>
            </a:xfrm>
            <a:custGeom>
              <a:avLst/>
              <a:gdLst>
                <a:gd name="T0" fmla="*/ 1 w 1"/>
                <a:gd name="T1" fmla="*/ 2 h 3"/>
                <a:gd name="T2" fmla="*/ 0 w 1"/>
                <a:gd name="T3" fmla="*/ 0 h 3"/>
                <a:gd name="T4" fmla="*/ 0 w 1"/>
                <a:gd name="T5" fmla="*/ 2 h 3"/>
                <a:gd name="T6" fmla="*/ 0 w 1"/>
                <a:gd name="T7" fmla="*/ 3 h 3"/>
                <a:gd name="T8" fmla="*/ 0 w 1"/>
                <a:gd name="T9" fmla="*/ 3 h 3"/>
                <a:gd name="T10" fmla="*/ 1 w 1"/>
                <a:gd name="T11" fmla="*/ 3 h 3"/>
                <a:gd name="T12" fmla="*/ 1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3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199" name="Freeform 2599"/>
            <p:cNvSpPr>
              <a:spLocks noChangeAspect="1"/>
            </p:cNvSpPr>
            <p:nvPr/>
          </p:nvSpPr>
          <p:spPr bwMode="auto">
            <a:xfrm>
              <a:off x="1820" y="2387"/>
              <a:ext cx="0" cy="6"/>
            </a:xfrm>
            <a:custGeom>
              <a:avLst/>
              <a:gdLst>
                <a:gd name="T0" fmla="*/ 1 w 1"/>
                <a:gd name="T1" fmla="*/ 2 h 15"/>
                <a:gd name="T2" fmla="*/ 0 w 1"/>
                <a:gd name="T3" fmla="*/ 0 h 15"/>
                <a:gd name="T4" fmla="*/ 0 w 1"/>
                <a:gd name="T5" fmla="*/ 2 h 15"/>
                <a:gd name="T6" fmla="*/ 0 w 1"/>
                <a:gd name="T7" fmla="*/ 15 h 15"/>
                <a:gd name="T8" fmla="*/ 0 w 1"/>
                <a:gd name="T9" fmla="*/ 15 h 15"/>
                <a:gd name="T10" fmla="*/ 1 w 1"/>
                <a:gd name="T11" fmla="*/ 15 h 15"/>
                <a:gd name="T12" fmla="*/ 1 w 1"/>
                <a:gd name="T1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5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15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00" name="Freeform 2600"/>
            <p:cNvSpPr>
              <a:spLocks noChangeAspect="1"/>
            </p:cNvSpPr>
            <p:nvPr/>
          </p:nvSpPr>
          <p:spPr bwMode="auto">
            <a:xfrm>
              <a:off x="1820" y="2394"/>
              <a:ext cx="0" cy="1"/>
            </a:xfrm>
            <a:custGeom>
              <a:avLst/>
              <a:gdLst>
                <a:gd name="T0" fmla="*/ 1 w 1"/>
                <a:gd name="T1" fmla="*/ 2 h 3"/>
                <a:gd name="T2" fmla="*/ 0 w 1"/>
                <a:gd name="T3" fmla="*/ 0 h 3"/>
                <a:gd name="T4" fmla="*/ 0 w 1"/>
                <a:gd name="T5" fmla="*/ 2 h 3"/>
                <a:gd name="T6" fmla="*/ 0 w 1"/>
                <a:gd name="T7" fmla="*/ 3 h 3"/>
                <a:gd name="T8" fmla="*/ 0 w 1"/>
                <a:gd name="T9" fmla="*/ 3 h 3"/>
                <a:gd name="T10" fmla="*/ 1 w 1"/>
                <a:gd name="T11" fmla="*/ 3 h 3"/>
                <a:gd name="T12" fmla="*/ 1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3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01" name="Freeform 2601"/>
            <p:cNvSpPr>
              <a:spLocks noChangeAspect="1"/>
            </p:cNvSpPr>
            <p:nvPr/>
          </p:nvSpPr>
          <p:spPr bwMode="auto">
            <a:xfrm>
              <a:off x="1820" y="2397"/>
              <a:ext cx="0" cy="5"/>
            </a:xfrm>
            <a:custGeom>
              <a:avLst/>
              <a:gdLst>
                <a:gd name="T0" fmla="*/ 1 w 1"/>
                <a:gd name="T1" fmla="*/ 2 h 15"/>
                <a:gd name="T2" fmla="*/ 0 w 1"/>
                <a:gd name="T3" fmla="*/ 0 h 15"/>
                <a:gd name="T4" fmla="*/ 0 w 1"/>
                <a:gd name="T5" fmla="*/ 2 h 15"/>
                <a:gd name="T6" fmla="*/ 0 w 1"/>
                <a:gd name="T7" fmla="*/ 15 h 15"/>
                <a:gd name="T8" fmla="*/ 0 w 1"/>
                <a:gd name="T9" fmla="*/ 15 h 15"/>
                <a:gd name="T10" fmla="*/ 1 w 1"/>
                <a:gd name="T11" fmla="*/ 15 h 15"/>
                <a:gd name="T12" fmla="*/ 1 w 1"/>
                <a:gd name="T1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5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15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02" name="Freeform 2602"/>
            <p:cNvSpPr>
              <a:spLocks noChangeAspect="1"/>
            </p:cNvSpPr>
            <p:nvPr/>
          </p:nvSpPr>
          <p:spPr bwMode="auto">
            <a:xfrm>
              <a:off x="1820" y="2404"/>
              <a:ext cx="0" cy="1"/>
            </a:xfrm>
            <a:custGeom>
              <a:avLst/>
              <a:gdLst>
                <a:gd name="T0" fmla="*/ 1 w 1"/>
                <a:gd name="T1" fmla="*/ 2 h 3"/>
                <a:gd name="T2" fmla="*/ 0 w 1"/>
                <a:gd name="T3" fmla="*/ 0 h 3"/>
                <a:gd name="T4" fmla="*/ 0 w 1"/>
                <a:gd name="T5" fmla="*/ 2 h 3"/>
                <a:gd name="T6" fmla="*/ 0 w 1"/>
                <a:gd name="T7" fmla="*/ 3 h 3"/>
                <a:gd name="T8" fmla="*/ 0 w 1"/>
                <a:gd name="T9" fmla="*/ 3 h 3"/>
                <a:gd name="T10" fmla="*/ 1 w 1"/>
                <a:gd name="T11" fmla="*/ 3 h 3"/>
                <a:gd name="T12" fmla="*/ 1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3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03" name="Freeform 2603"/>
            <p:cNvSpPr>
              <a:spLocks noChangeAspect="1"/>
            </p:cNvSpPr>
            <p:nvPr/>
          </p:nvSpPr>
          <p:spPr bwMode="auto">
            <a:xfrm>
              <a:off x="1820" y="2407"/>
              <a:ext cx="0" cy="5"/>
            </a:xfrm>
            <a:custGeom>
              <a:avLst/>
              <a:gdLst>
                <a:gd name="T0" fmla="*/ 1 w 1"/>
                <a:gd name="T1" fmla="*/ 2 h 16"/>
                <a:gd name="T2" fmla="*/ 0 w 1"/>
                <a:gd name="T3" fmla="*/ 0 h 16"/>
                <a:gd name="T4" fmla="*/ 0 w 1"/>
                <a:gd name="T5" fmla="*/ 2 h 16"/>
                <a:gd name="T6" fmla="*/ 0 w 1"/>
                <a:gd name="T7" fmla="*/ 16 h 16"/>
                <a:gd name="T8" fmla="*/ 0 w 1"/>
                <a:gd name="T9" fmla="*/ 16 h 16"/>
                <a:gd name="T10" fmla="*/ 1 w 1"/>
                <a:gd name="T11" fmla="*/ 16 h 16"/>
                <a:gd name="T12" fmla="*/ 1 w 1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6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04" name="Freeform 2604"/>
            <p:cNvSpPr>
              <a:spLocks noChangeAspect="1"/>
            </p:cNvSpPr>
            <p:nvPr/>
          </p:nvSpPr>
          <p:spPr bwMode="auto">
            <a:xfrm>
              <a:off x="1820" y="2414"/>
              <a:ext cx="0" cy="1"/>
            </a:xfrm>
            <a:custGeom>
              <a:avLst/>
              <a:gdLst>
                <a:gd name="T0" fmla="*/ 1 w 1"/>
                <a:gd name="T1" fmla="*/ 2 h 3"/>
                <a:gd name="T2" fmla="*/ 0 w 1"/>
                <a:gd name="T3" fmla="*/ 0 h 3"/>
                <a:gd name="T4" fmla="*/ 0 w 1"/>
                <a:gd name="T5" fmla="*/ 2 h 3"/>
                <a:gd name="T6" fmla="*/ 0 w 1"/>
                <a:gd name="T7" fmla="*/ 3 h 3"/>
                <a:gd name="T8" fmla="*/ 0 w 1"/>
                <a:gd name="T9" fmla="*/ 3 h 3"/>
                <a:gd name="T10" fmla="*/ 1 w 1"/>
                <a:gd name="T11" fmla="*/ 3 h 3"/>
                <a:gd name="T12" fmla="*/ 1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3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05" name="Freeform 2605"/>
            <p:cNvSpPr>
              <a:spLocks noChangeAspect="1"/>
            </p:cNvSpPr>
            <p:nvPr/>
          </p:nvSpPr>
          <p:spPr bwMode="auto">
            <a:xfrm>
              <a:off x="1820" y="2416"/>
              <a:ext cx="0" cy="6"/>
            </a:xfrm>
            <a:custGeom>
              <a:avLst/>
              <a:gdLst>
                <a:gd name="T0" fmla="*/ 1 w 1"/>
                <a:gd name="T1" fmla="*/ 2 h 16"/>
                <a:gd name="T2" fmla="*/ 0 w 1"/>
                <a:gd name="T3" fmla="*/ 0 h 16"/>
                <a:gd name="T4" fmla="*/ 0 w 1"/>
                <a:gd name="T5" fmla="*/ 2 h 16"/>
                <a:gd name="T6" fmla="*/ 0 w 1"/>
                <a:gd name="T7" fmla="*/ 16 h 16"/>
                <a:gd name="T8" fmla="*/ 0 w 1"/>
                <a:gd name="T9" fmla="*/ 16 h 16"/>
                <a:gd name="T10" fmla="*/ 1 w 1"/>
                <a:gd name="T11" fmla="*/ 16 h 16"/>
                <a:gd name="T12" fmla="*/ 1 w 1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6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06" name="Freeform 2606"/>
            <p:cNvSpPr>
              <a:spLocks noChangeAspect="1"/>
            </p:cNvSpPr>
            <p:nvPr/>
          </p:nvSpPr>
          <p:spPr bwMode="auto">
            <a:xfrm>
              <a:off x="1820" y="2423"/>
              <a:ext cx="0" cy="1"/>
            </a:xfrm>
            <a:custGeom>
              <a:avLst/>
              <a:gdLst>
                <a:gd name="T0" fmla="*/ 1 w 1"/>
                <a:gd name="T1" fmla="*/ 2 h 3"/>
                <a:gd name="T2" fmla="*/ 0 w 1"/>
                <a:gd name="T3" fmla="*/ 0 h 3"/>
                <a:gd name="T4" fmla="*/ 0 w 1"/>
                <a:gd name="T5" fmla="*/ 2 h 3"/>
                <a:gd name="T6" fmla="*/ 0 w 1"/>
                <a:gd name="T7" fmla="*/ 3 h 3"/>
                <a:gd name="T8" fmla="*/ 0 w 1"/>
                <a:gd name="T9" fmla="*/ 3 h 3"/>
                <a:gd name="T10" fmla="*/ 1 w 1"/>
                <a:gd name="T11" fmla="*/ 3 h 3"/>
                <a:gd name="T12" fmla="*/ 1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3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07" name="Freeform 2607"/>
            <p:cNvSpPr>
              <a:spLocks noChangeAspect="1"/>
            </p:cNvSpPr>
            <p:nvPr/>
          </p:nvSpPr>
          <p:spPr bwMode="auto">
            <a:xfrm>
              <a:off x="1820" y="2426"/>
              <a:ext cx="0" cy="6"/>
            </a:xfrm>
            <a:custGeom>
              <a:avLst/>
              <a:gdLst>
                <a:gd name="T0" fmla="*/ 1 w 1"/>
                <a:gd name="T1" fmla="*/ 2 h 16"/>
                <a:gd name="T2" fmla="*/ 0 w 1"/>
                <a:gd name="T3" fmla="*/ 0 h 16"/>
                <a:gd name="T4" fmla="*/ 0 w 1"/>
                <a:gd name="T5" fmla="*/ 2 h 16"/>
                <a:gd name="T6" fmla="*/ 0 w 1"/>
                <a:gd name="T7" fmla="*/ 16 h 16"/>
                <a:gd name="T8" fmla="*/ 0 w 1"/>
                <a:gd name="T9" fmla="*/ 16 h 16"/>
                <a:gd name="T10" fmla="*/ 1 w 1"/>
                <a:gd name="T11" fmla="*/ 16 h 16"/>
                <a:gd name="T12" fmla="*/ 1 w 1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6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08" name="Freeform 2608"/>
            <p:cNvSpPr>
              <a:spLocks noChangeAspect="1"/>
            </p:cNvSpPr>
            <p:nvPr/>
          </p:nvSpPr>
          <p:spPr bwMode="auto">
            <a:xfrm>
              <a:off x="1820" y="2433"/>
              <a:ext cx="0" cy="1"/>
            </a:xfrm>
            <a:custGeom>
              <a:avLst/>
              <a:gdLst>
                <a:gd name="T0" fmla="*/ 1 w 1"/>
                <a:gd name="T1" fmla="*/ 2 h 3"/>
                <a:gd name="T2" fmla="*/ 0 w 1"/>
                <a:gd name="T3" fmla="*/ 0 h 3"/>
                <a:gd name="T4" fmla="*/ 0 w 1"/>
                <a:gd name="T5" fmla="*/ 2 h 3"/>
                <a:gd name="T6" fmla="*/ 0 w 1"/>
                <a:gd name="T7" fmla="*/ 3 h 3"/>
                <a:gd name="T8" fmla="*/ 0 w 1"/>
                <a:gd name="T9" fmla="*/ 3 h 3"/>
                <a:gd name="T10" fmla="*/ 1 w 1"/>
                <a:gd name="T11" fmla="*/ 3 h 3"/>
                <a:gd name="T12" fmla="*/ 1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3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09" name="Freeform 2609"/>
            <p:cNvSpPr>
              <a:spLocks noChangeAspect="1"/>
            </p:cNvSpPr>
            <p:nvPr/>
          </p:nvSpPr>
          <p:spPr bwMode="auto">
            <a:xfrm>
              <a:off x="1820" y="2435"/>
              <a:ext cx="0" cy="6"/>
            </a:xfrm>
            <a:custGeom>
              <a:avLst/>
              <a:gdLst>
                <a:gd name="T0" fmla="*/ 1 w 1"/>
                <a:gd name="T1" fmla="*/ 2 h 16"/>
                <a:gd name="T2" fmla="*/ 0 w 1"/>
                <a:gd name="T3" fmla="*/ 0 h 16"/>
                <a:gd name="T4" fmla="*/ 0 w 1"/>
                <a:gd name="T5" fmla="*/ 2 h 16"/>
                <a:gd name="T6" fmla="*/ 0 w 1"/>
                <a:gd name="T7" fmla="*/ 16 h 16"/>
                <a:gd name="T8" fmla="*/ 0 w 1"/>
                <a:gd name="T9" fmla="*/ 16 h 16"/>
                <a:gd name="T10" fmla="*/ 1 w 1"/>
                <a:gd name="T11" fmla="*/ 16 h 16"/>
                <a:gd name="T12" fmla="*/ 1 w 1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6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10" name="Freeform 2610"/>
            <p:cNvSpPr>
              <a:spLocks noChangeAspect="1"/>
            </p:cNvSpPr>
            <p:nvPr/>
          </p:nvSpPr>
          <p:spPr bwMode="auto">
            <a:xfrm>
              <a:off x="1820" y="2442"/>
              <a:ext cx="0" cy="2"/>
            </a:xfrm>
            <a:custGeom>
              <a:avLst/>
              <a:gdLst>
                <a:gd name="T0" fmla="*/ 1 w 1"/>
                <a:gd name="T1" fmla="*/ 2 h 4"/>
                <a:gd name="T2" fmla="*/ 0 w 1"/>
                <a:gd name="T3" fmla="*/ 0 h 4"/>
                <a:gd name="T4" fmla="*/ 0 w 1"/>
                <a:gd name="T5" fmla="*/ 2 h 4"/>
                <a:gd name="T6" fmla="*/ 0 w 1"/>
                <a:gd name="T7" fmla="*/ 4 h 4"/>
                <a:gd name="T8" fmla="*/ 0 w 1"/>
                <a:gd name="T9" fmla="*/ 4 h 4"/>
                <a:gd name="T10" fmla="*/ 1 w 1"/>
                <a:gd name="T11" fmla="*/ 4 h 4"/>
                <a:gd name="T12" fmla="*/ 1 w 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11" name="Freeform 2611"/>
            <p:cNvSpPr>
              <a:spLocks noChangeAspect="1"/>
            </p:cNvSpPr>
            <p:nvPr/>
          </p:nvSpPr>
          <p:spPr bwMode="auto">
            <a:xfrm>
              <a:off x="1820" y="2445"/>
              <a:ext cx="0" cy="6"/>
            </a:xfrm>
            <a:custGeom>
              <a:avLst/>
              <a:gdLst>
                <a:gd name="T0" fmla="*/ 1 w 1"/>
                <a:gd name="T1" fmla="*/ 2 h 16"/>
                <a:gd name="T2" fmla="*/ 0 w 1"/>
                <a:gd name="T3" fmla="*/ 0 h 16"/>
                <a:gd name="T4" fmla="*/ 0 w 1"/>
                <a:gd name="T5" fmla="*/ 2 h 16"/>
                <a:gd name="T6" fmla="*/ 0 w 1"/>
                <a:gd name="T7" fmla="*/ 16 h 16"/>
                <a:gd name="T8" fmla="*/ 0 w 1"/>
                <a:gd name="T9" fmla="*/ 16 h 16"/>
                <a:gd name="T10" fmla="*/ 1 w 1"/>
                <a:gd name="T11" fmla="*/ 16 h 16"/>
                <a:gd name="T12" fmla="*/ 1 w 1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6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12" name="Freeform 2612"/>
            <p:cNvSpPr>
              <a:spLocks noChangeAspect="1"/>
            </p:cNvSpPr>
            <p:nvPr/>
          </p:nvSpPr>
          <p:spPr bwMode="auto">
            <a:xfrm>
              <a:off x="1820" y="2452"/>
              <a:ext cx="0" cy="2"/>
            </a:xfrm>
            <a:custGeom>
              <a:avLst/>
              <a:gdLst>
                <a:gd name="T0" fmla="*/ 1 w 1"/>
                <a:gd name="T1" fmla="*/ 2 h 4"/>
                <a:gd name="T2" fmla="*/ 0 w 1"/>
                <a:gd name="T3" fmla="*/ 0 h 4"/>
                <a:gd name="T4" fmla="*/ 0 w 1"/>
                <a:gd name="T5" fmla="*/ 2 h 4"/>
                <a:gd name="T6" fmla="*/ 0 w 1"/>
                <a:gd name="T7" fmla="*/ 4 h 4"/>
                <a:gd name="T8" fmla="*/ 0 w 1"/>
                <a:gd name="T9" fmla="*/ 4 h 4"/>
                <a:gd name="T10" fmla="*/ 1 w 1"/>
                <a:gd name="T11" fmla="*/ 4 h 4"/>
                <a:gd name="T12" fmla="*/ 1 w 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13" name="Freeform 2613"/>
            <p:cNvSpPr>
              <a:spLocks noChangeAspect="1"/>
            </p:cNvSpPr>
            <p:nvPr/>
          </p:nvSpPr>
          <p:spPr bwMode="auto">
            <a:xfrm>
              <a:off x="1820" y="2455"/>
              <a:ext cx="0" cy="6"/>
            </a:xfrm>
            <a:custGeom>
              <a:avLst/>
              <a:gdLst>
                <a:gd name="T0" fmla="*/ 1 w 1"/>
                <a:gd name="T1" fmla="*/ 2 h 16"/>
                <a:gd name="T2" fmla="*/ 0 w 1"/>
                <a:gd name="T3" fmla="*/ 0 h 16"/>
                <a:gd name="T4" fmla="*/ 0 w 1"/>
                <a:gd name="T5" fmla="*/ 2 h 16"/>
                <a:gd name="T6" fmla="*/ 0 w 1"/>
                <a:gd name="T7" fmla="*/ 16 h 16"/>
                <a:gd name="T8" fmla="*/ 0 w 1"/>
                <a:gd name="T9" fmla="*/ 16 h 16"/>
                <a:gd name="T10" fmla="*/ 1 w 1"/>
                <a:gd name="T11" fmla="*/ 16 h 16"/>
                <a:gd name="T12" fmla="*/ 1 w 1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6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14" name="Freeform 2614"/>
            <p:cNvSpPr>
              <a:spLocks noChangeAspect="1"/>
            </p:cNvSpPr>
            <p:nvPr/>
          </p:nvSpPr>
          <p:spPr bwMode="auto">
            <a:xfrm>
              <a:off x="1820" y="2462"/>
              <a:ext cx="0" cy="1"/>
            </a:xfrm>
            <a:custGeom>
              <a:avLst/>
              <a:gdLst>
                <a:gd name="T0" fmla="*/ 1 w 1"/>
                <a:gd name="T1" fmla="*/ 2 h 4"/>
                <a:gd name="T2" fmla="*/ 0 w 1"/>
                <a:gd name="T3" fmla="*/ 0 h 4"/>
                <a:gd name="T4" fmla="*/ 0 w 1"/>
                <a:gd name="T5" fmla="*/ 2 h 4"/>
                <a:gd name="T6" fmla="*/ 0 w 1"/>
                <a:gd name="T7" fmla="*/ 4 h 4"/>
                <a:gd name="T8" fmla="*/ 0 w 1"/>
                <a:gd name="T9" fmla="*/ 4 h 4"/>
                <a:gd name="T10" fmla="*/ 1 w 1"/>
                <a:gd name="T11" fmla="*/ 4 h 4"/>
                <a:gd name="T12" fmla="*/ 1 w 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15" name="Freeform 2615"/>
            <p:cNvSpPr>
              <a:spLocks noChangeAspect="1"/>
            </p:cNvSpPr>
            <p:nvPr/>
          </p:nvSpPr>
          <p:spPr bwMode="auto">
            <a:xfrm>
              <a:off x="1820" y="2464"/>
              <a:ext cx="0" cy="6"/>
            </a:xfrm>
            <a:custGeom>
              <a:avLst/>
              <a:gdLst>
                <a:gd name="T0" fmla="*/ 1 w 1"/>
                <a:gd name="T1" fmla="*/ 2 h 16"/>
                <a:gd name="T2" fmla="*/ 0 w 1"/>
                <a:gd name="T3" fmla="*/ 0 h 16"/>
                <a:gd name="T4" fmla="*/ 0 w 1"/>
                <a:gd name="T5" fmla="*/ 2 h 16"/>
                <a:gd name="T6" fmla="*/ 0 w 1"/>
                <a:gd name="T7" fmla="*/ 16 h 16"/>
                <a:gd name="T8" fmla="*/ 0 w 1"/>
                <a:gd name="T9" fmla="*/ 16 h 16"/>
                <a:gd name="T10" fmla="*/ 1 w 1"/>
                <a:gd name="T11" fmla="*/ 16 h 16"/>
                <a:gd name="T12" fmla="*/ 1 w 1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6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16" name="Freeform 2616"/>
            <p:cNvSpPr>
              <a:spLocks noChangeAspect="1"/>
            </p:cNvSpPr>
            <p:nvPr/>
          </p:nvSpPr>
          <p:spPr bwMode="auto">
            <a:xfrm>
              <a:off x="1820" y="2471"/>
              <a:ext cx="0" cy="2"/>
            </a:xfrm>
            <a:custGeom>
              <a:avLst/>
              <a:gdLst>
                <a:gd name="T0" fmla="*/ 1 w 1"/>
                <a:gd name="T1" fmla="*/ 2 h 4"/>
                <a:gd name="T2" fmla="*/ 0 w 1"/>
                <a:gd name="T3" fmla="*/ 0 h 4"/>
                <a:gd name="T4" fmla="*/ 0 w 1"/>
                <a:gd name="T5" fmla="*/ 2 h 4"/>
                <a:gd name="T6" fmla="*/ 0 w 1"/>
                <a:gd name="T7" fmla="*/ 4 h 4"/>
                <a:gd name="T8" fmla="*/ 0 w 1"/>
                <a:gd name="T9" fmla="*/ 4 h 4"/>
                <a:gd name="T10" fmla="*/ 1 w 1"/>
                <a:gd name="T11" fmla="*/ 4 h 4"/>
                <a:gd name="T12" fmla="*/ 1 w 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17" name="Freeform 2617"/>
            <p:cNvSpPr>
              <a:spLocks noChangeAspect="1"/>
            </p:cNvSpPr>
            <p:nvPr/>
          </p:nvSpPr>
          <p:spPr bwMode="auto">
            <a:xfrm>
              <a:off x="1820" y="2474"/>
              <a:ext cx="0" cy="6"/>
            </a:xfrm>
            <a:custGeom>
              <a:avLst/>
              <a:gdLst>
                <a:gd name="T0" fmla="*/ 1 w 1"/>
                <a:gd name="T1" fmla="*/ 2 h 16"/>
                <a:gd name="T2" fmla="*/ 0 w 1"/>
                <a:gd name="T3" fmla="*/ 0 h 16"/>
                <a:gd name="T4" fmla="*/ 0 w 1"/>
                <a:gd name="T5" fmla="*/ 2 h 16"/>
                <a:gd name="T6" fmla="*/ 0 w 1"/>
                <a:gd name="T7" fmla="*/ 16 h 16"/>
                <a:gd name="T8" fmla="*/ 0 w 1"/>
                <a:gd name="T9" fmla="*/ 16 h 16"/>
                <a:gd name="T10" fmla="*/ 1 w 1"/>
                <a:gd name="T11" fmla="*/ 16 h 16"/>
                <a:gd name="T12" fmla="*/ 1 w 1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6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18" name="Freeform 2618"/>
            <p:cNvSpPr>
              <a:spLocks noChangeAspect="1"/>
            </p:cNvSpPr>
            <p:nvPr/>
          </p:nvSpPr>
          <p:spPr bwMode="auto">
            <a:xfrm>
              <a:off x="1820" y="2481"/>
              <a:ext cx="0" cy="1"/>
            </a:xfrm>
            <a:custGeom>
              <a:avLst/>
              <a:gdLst>
                <a:gd name="T0" fmla="*/ 1 w 1"/>
                <a:gd name="T1" fmla="*/ 2 h 4"/>
                <a:gd name="T2" fmla="*/ 0 w 1"/>
                <a:gd name="T3" fmla="*/ 0 h 4"/>
                <a:gd name="T4" fmla="*/ 0 w 1"/>
                <a:gd name="T5" fmla="*/ 2 h 4"/>
                <a:gd name="T6" fmla="*/ 0 w 1"/>
                <a:gd name="T7" fmla="*/ 4 h 4"/>
                <a:gd name="T8" fmla="*/ 0 w 1"/>
                <a:gd name="T9" fmla="*/ 4 h 4"/>
                <a:gd name="T10" fmla="*/ 1 w 1"/>
                <a:gd name="T11" fmla="*/ 4 h 4"/>
                <a:gd name="T12" fmla="*/ 1 w 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19" name="Freeform 2619"/>
            <p:cNvSpPr>
              <a:spLocks noChangeAspect="1"/>
            </p:cNvSpPr>
            <p:nvPr/>
          </p:nvSpPr>
          <p:spPr bwMode="auto">
            <a:xfrm>
              <a:off x="1820" y="2484"/>
              <a:ext cx="0" cy="5"/>
            </a:xfrm>
            <a:custGeom>
              <a:avLst/>
              <a:gdLst>
                <a:gd name="T0" fmla="*/ 1 w 1"/>
                <a:gd name="T1" fmla="*/ 2 h 16"/>
                <a:gd name="T2" fmla="*/ 0 w 1"/>
                <a:gd name="T3" fmla="*/ 0 h 16"/>
                <a:gd name="T4" fmla="*/ 0 w 1"/>
                <a:gd name="T5" fmla="*/ 2 h 16"/>
                <a:gd name="T6" fmla="*/ 0 w 1"/>
                <a:gd name="T7" fmla="*/ 16 h 16"/>
                <a:gd name="T8" fmla="*/ 0 w 1"/>
                <a:gd name="T9" fmla="*/ 16 h 16"/>
                <a:gd name="T10" fmla="*/ 1 w 1"/>
                <a:gd name="T11" fmla="*/ 16 h 16"/>
                <a:gd name="T12" fmla="*/ 1 w 1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6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20" name="Freeform 2620"/>
            <p:cNvSpPr>
              <a:spLocks noChangeAspect="1"/>
            </p:cNvSpPr>
            <p:nvPr/>
          </p:nvSpPr>
          <p:spPr bwMode="auto">
            <a:xfrm>
              <a:off x="1820" y="2491"/>
              <a:ext cx="0" cy="1"/>
            </a:xfrm>
            <a:custGeom>
              <a:avLst/>
              <a:gdLst>
                <a:gd name="T0" fmla="*/ 1 w 1"/>
                <a:gd name="T1" fmla="*/ 2 h 4"/>
                <a:gd name="T2" fmla="*/ 0 w 1"/>
                <a:gd name="T3" fmla="*/ 0 h 4"/>
                <a:gd name="T4" fmla="*/ 0 w 1"/>
                <a:gd name="T5" fmla="*/ 2 h 4"/>
                <a:gd name="T6" fmla="*/ 0 w 1"/>
                <a:gd name="T7" fmla="*/ 4 h 4"/>
                <a:gd name="T8" fmla="*/ 0 w 1"/>
                <a:gd name="T9" fmla="*/ 4 h 4"/>
                <a:gd name="T10" fmla="*/ 1 w 1"/>
                <a:gd name="T11" fmla="*/ 4 h 4"/>
                <a:gd name="T12" fmla="*/ 1 w 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21" name="Freeform 2621"/>
            <p:cNvSpPr>
              <a:spLocks noChangeAspect="1"/>
            </p:cNvSpPr>
            <p:nvPr/>
          </p:nvSpPr>
          <p:spPr bwMode="auto">
            <a:xfrm>
              <a:off x="1820" y="2493"/>
              <a:ext cx="0" cy="6"/>
            </a:xfrm>
            <a:custGeom>
              <a:avLst/>
              <a:gdLst>
                <a:gd name="T0" fmla="*/ 1 w 1"/>
                <a:gd name="T1" fmla="*/ 2 h 16"/>
                <a:gd name="T2" fmla="*/ 0 w 1"/>
                <a:gd name="T3" fmla="*/ 0 h 16"/>
                <a:gd name="T4" fmla="*/ 0 w 1"/>
                <a:gd name="T5" fmla="*/ 2 h 16"/>
                <a:gd name="T6" fmla="*/ 0 w 1"/>
                <a:gd name="T7" fmla="*/ 16 h 16"/>
                <a:gd name="T8" fmla="*/ 0 w 1"/>
                <a:gd name="T9" fmla="*/ 16 h 16"/>
                <a:gd name="T10" fmla="*/ 1 w 1"/>
                <a:gd name="T11" fmla="*/ 16 h 16"/>
                <a:gd name="T12" fmla="*/ 1 w 1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6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22" name="Freeform 2622"/>
            <p:cNvSpPr>
              <a:spLocks noChangeAspect="1"/>
            </p:cNvSpPr>
            <p:nvPr/>
          </p:nvSpPr>
          <p:spPr bwMode="auto">
            <a:xfrm>
              <a:off x="1820" y="2500"/>
              <a:ext cx="0" cy="2"/>
            </a:xfrm>
            <a:custGeom>
              <a:avLst/>
              <a:gdLst>
                <a:gd name="T0" fmla="*/ 1 w 1"/>
                <a:gd name="T1" fmla="*/ 2 h 4"/>
                <a:gd name="T2" fmla="*/ 0 w 1"/>
                <a:gd name="T3" fmla="*/ 0 h 4"/>
                <a:gd name="T4" fmla="*/ 0 w 1"/>
                <a:gd name="T5" fmla="*/ 2 h 4"/>
                <a:gd name="T6" fmla="*/ 0 w 1"/>
                <a:gd name="T7" fmla="*/ 4 h 4"/>
                <a:gd name="T8" fmla="*/ 0 w 1"/>
                <a:gd name="T9" fmla="*/ 4 h 4"/>
                <a:gd name="T10" fmla="*/ 1 w 1"/>
                <a:gd name="T11" fmla="*/ 4 h 4"/>
                <a:gd name="T12" fmla="*/ 1 w 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23" name="Freeform 2623"/>
            <p:cNvSpPr>
              <a:spLocks noChangeAspect="1"/>
            </p:cNvSpPr>
            <p:nvPr/>
          </p:nvSpPr>
          <p:spPr bwMode="auto">
            <a:xfrm>
              <a:off x="1820" y="2503"/>
              <a:ext cx="0" cy="6"/>
            </a:xfrm>
            <a:custGeom>
              <a:avLst/>
              <a:gdLst>
                <a:gd name="T0" fmla="*/ 1 w 1"/>
                <a:gd name="T1" fmla="*/ 2 h 16"/>
                <a:gd name="T2" fmla="*/ 0 w 1"/>
                <a:gd name="T3" fmla="*/ 0 h 16"/>
                <a:gd name="T4" fmla="*/ 0 w 1"/>
                <a:gd name="T5" fmla="*/ 2 h 16"/>
                <a:gd name="T6" fmla="*/ 0 w 1"/>
                <a:gd name="T7" fmla="*/ 16 h 16"/>
                <a:gd name="T8" fmla="*/ 0 w 1"/>
                <a:gd name="T9" fmla="*/ 16 h 16"/>
                <a:gd name="T10" fmla="*/ 1 w 1"/>
                <a:gd name="T11" fmla="*/ 16 h 16"/>
                <a:gd name="T12" fmla="*/ 1 w 1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6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24" name="Freeform 2624"/>
            <p:cNvSpPr>
              <a:spLocks noChangeAspect="1"/>
            </p:cNvSpPr>
            <p:nvPr/>
          </p:nvSpPr>
          <p:spPr bwMode="auto">
            <a:xfrm>
              <a:off x="1820" y="2510"/>
              <a:ext cx="0" cy="1"/>
            </a:xfrm>
            <a:custGeom>
              <a:avLst/>
              <a:gdLst>
                <a:gd name="T0" fmla="*/ 1 w 1"/>
                <a:gd name="T1" fmla="*/ 2 h 4"/>
                <a:gd name="T2" fmla="*/ 0 w 1"/>
                <a:gd name="T3" fmla="*/ 0 h 4"/>
                <a:gd name="T4" fmla="*/ 0 w 1"/>
                <a:gd name="T5" fmla="*/ 2 h 4"/>
                <a:gd name="T6" fmla="*/ 0 w 1"/>
                <a:gd name="T7" fmla="*/ 4 h 4"/>
                <a:gd name="T8" fmla="*/ 0 w 1"/>
                <a:gd name="T9" fmla="*/ 4 h 4"/>
                <a:gd name="T10" fmla="*/ 1 w 1"/>
                <a:gd name="T11" fmla="*/ 4 h 4"/>
                <a:gd name="T12" fmla="*/ 1 w 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25" name="Freeform 2625"/>
            <p:cNvSpPr>
              <a:spLocks noChangeAspect="1"/>
            </p:cNvSpPr>
            <p:nvPr/>
          </p:nvSpPr>
          <p:spPr bwMode="auto">
            <a:xfrm>
              <a:off x="1820" y="2512"/>
              <a:ext cx="0" cy="6"/>
            </a:xfrm>
            <a:custGeom>
              <a:avLst/>
              <a:gdLst>
                <a:gd name="T0" fmla="*/ 1 w 1"/>
                <a:gd name="T1" fmla="*/ 2 h 16"/>
                <a:gd name="T2" fmla="*/ 0 w 1"/>
                <a:gd name="T3" fmla="*/ 0 h 16"/>
                <a:gd name="T4" fmla="*/ 0 w 1"/>
                <a:gd name="T5" fmla="*/ 2 h 16"/>
                <a:gd name="T6" fmla="*/ 0 w 1"/>
                <a:gd name="T7" fmla="*/ 16 h 16"/>
                <a:gd name="T8" fmla="*/ 0 w 1"/>
                <a:gd name="T9" fmla="*/ 16 h 16"/>
                <a:gd name="T10" fmla="*/ 1 w 1"/>
                <a:gd name="T11" fmla="*/ 16 h 16"/>
                <a:gd name="T12" fmla="*/ 1 w 1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6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26" name="Freeform 2626"/>
            <p:cNvSpPr>
              <a:spLocks noChangeAspect="1"/>
            </p:cNvSpPr>
            <p:nvPr/>
          </p:nvSpPr>
          <p:spPr bwMode="auto">
            <a:xfrm>
              <a:off x="1820" y="2520"/>
              <a:ext cx="0" cy="1"/>
            </a:xfrm>
            <a:custGeom>
              <a:avLst/>
              <a:gdLst>
                <a:gd name="T0" fmla="*/ 1 w 1"/>
                <a:gd name="T1" fmla="*/ 2 h 4"/>
                <a:gd name="T2" fmla="*/ 0 w 1"/>
                <a:gd name="T3" fmla="*/ 0 h 4"/>
                <a:gd name="T4" fmla="*/ 0 w 1"/>
                <a:gd name="T5" fmla="*/ 2 h 4"/>
                <a:gd name="T6" fmla="*/ 0 w 1"/>
                <a:gd name="T7" fmla="*/ 4 h 4"/>
                <a:gd name="T8" fmla="*/ 0 w 1"/>
                <a:gd name="T9" fmla="*/ 4 h 4"/>
                <a:gd name="T10" fmla="*/ 1 w 1"/>
                <a:gd name="T11" fmla="*/ 4 h 4"/>
                <a:gd name="T12" fmla="*/ 1 w 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27" name="Freeform 2627"/>
            <p:cNvSpPr>
              <a:spLocks noChangeAspect="1"/>
            </p:cNvSpPr>
            <p:nvPr/>
          </p:nvSpPr>
          <p:spPr bwMode="auto">
            <a:xfrm>
              <a:off x="1820" y="2522"/>
              <a:ext cx="0" cy="6"/>
            </a:xfrm>
            <a:custGeom>
              <a:avLst/>
              <a:gdLst>
                <a:gd name="T0" fmla="*/ 1 w 1"/>
                <a:gd name="T1" fmla="*/ 2 h 16"/>
                <a:gd name="T2" fmla="*/ 0 w 1"/>
                <a:gd name="T3" fmla="*/ 0 h 16"/>
                <a:gd name="T4" fmla="*/ 0 w 1"/>
                <a:gd name="T5" fmla="*/ 2 h 16"/>
                <a:gd name="T6" fmla="*/ 0 w 1"/>
                <a:gd name="T7" fmla="*/ 16 h 16"/>
                <a:gd name="T8" fmla="*/ 0 w 1"/>
                <a:gd name="T9" fmla="*/ 16 h 16"/>
                <a:gd name="T10" fmla="*/ 1 w 1"/>
                <a:gd name="T11" fmla="*/ 16 h 16"/>
                <a:gd name="T12" fmla="*/ 1 w 1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6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28" name="Freeform 2628"/>
            <p:cNvSpPr>
              <a:spLocks noChangeAspect="1"/>
            </p:cNvSpPr>
            <p:nvPr/>
          </p:nvSpPr>
          <p:spPr bwMode="auto">
            <a:xfrm>
              <a:off x="1820" y="2529"/>
              <a:ext cx="0" cy="2"/>
            </a:xfrm>
            <a:custGeom>
              <a:avLst/>
              <a:gdLst>
                <a:gd name="T0" fmla="*/ 1 w 1"/>
                <a:gd name="T1" fmla="*/ 2 h 4"/>
                <a:gd name="T2" fmla="*/ 0 w 1"/>
                <a:gd name="T3" fmla="*/ 0 h 4"/>
                <a:gd name="T4" fmla="*/ 0 w 1"/>
                <a:gd name="T5" fmla="*/ 2 h 4"/>
                <a:gd name="T6" fmla="*/ 0 w 1"/>
                <a:gd name="T7" fmla="*/ 4 h 4"/>
                <a:gd name="T8" fmla="*/ 0 w 1"/>
                <a:gd name="T9" fmla="*/ 4 h 4"/>
                <a:gd name="T10" fmla="*/ 1 w 1"/>
                <a:gd name="T11" fmla="*/ 4 h 4"/>
                <a:gd name="T12" fmla="*/ 1 w 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29" name="Freeform 2629"/>
            <p:cNvSpPr>
              <a:spLocks noChangeAspect="1"/>
            </p:cNvSpPr>
            <p:nvPr/>
          </p:nvSpPr>
          <p:spPr bwMode="auto">
            <a:xfrm>
              <a:off x="1820" y="2532"/>
              <a:ext cx="0" cy="6"/>
            </a:xfrm>
            <a:custGeom>
              <a:avLst/>
              <a:gdLst>
                <a:gd name="T0" fmla="*/ 1 w 1"/>
                <a:gd name="T1" fmla="*/ 2 h 16"/>
                <a:gd name="T2" fmla="*/ 0 w 1"/>
                <a:gd name="T3" fmla="*/ 0 h 16"/>
                <a:gd name="T4" fmla="*/ 0 w 1"/>
                <a:gd name="T5" fmla="*/ 2 h 16"/>
                <a:gd name="T6" fmla="*/ 0 w 1"/>
                <a:gd name="T7" fmla="*/ 16 h 16"/>
                <a:gd name="T8" fmla="*/ 0 w 1"/>
                <a:gd name="T9" fmla="*/ 16 h 16"/>
                <a:gd name="T10" fmla="*/ 1 w 1"/>
                <a:gd name="T11" fmla="*/ 16 h 16"/>
                <a:gd name="T12" fmla="*/ 1 w 1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6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30" name="Freeform 2630"/>
            <p:cNvSpPr>
              <a:spLocks noChangeAspect="1"/>
            </p:cNvSpPr>
            <p:nvPr/>
          </p:nvSpPr>
          <p:spPr bwMode="auto">
            <a:xfrm>
              <a:off x="1820" y="2539"/>
              <a:ext cx="0" cy="1"/>
            </a:xfrm>
            <a:custGeom>
              <a:avLst/>
              <a:gdLst>
                <a:gd name="T0" fmla="*/ 1 w 1"/>
                <a:gd name="T1" fmla="*/ 2 h 4"/>
                <a:gd name="T2" fmla="*/ 0 w 1"/>
                <a:gd name="T3" fmla="*/ 0 h 4"/>
                <a:gd name="T4" fmla="*/ 0 w 1"/>
                <a:gd name="T5" fmla="*/ 2 h 4"/>
                <a:gd name="T6" fmla="*/ 0 w 1"/>
                <a:gd name="T7" fmla="*/ 4 h 4"/>
                <a:gd name="T8" fmla="*/ 0 w 1"/>
                <a:gd name="T9" fmla="*/ 4 h 4"/>
                <a:gd name="T10" fmla="*/ 1 w 1"/>
                <a:gd name="T11" fmla="*/ 4 h 4"/>
                <a:gd name="T12" fmla="*/ 1 w 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31" name="Freeform 2631"/>
            <p:cNvSpPr>
              <a:spLocks noChangeAspect="1"/>
            </p:cNvSpPr>
            <p:nvPr/>
          </p:nvSpPr>
          <p:spPr bwMode="auto">
            <a:xfrm>
              <a:off x="1820" y="2541"/>
              <a:ext cx="0" cy="6"/>
            </a:xfrm>
            <a:custGeom>
              <a:avLst/>
              <a:gdLst>
                <a:gd name="T0" fmla="*/ 1 w 1"/>
                <a:gd name="T1" fmla="*/ 2 h 16"/>
                <a:gd name="T2" fmla="*/ 0 w 1"/>
                <a:gd name="T3" fmla="*/ 0 h 16"/>
                <a:gd name="T4" fmla="*/ 0 w 1"/>
                <a:gd name="T5" fmla="*/ 2 h 16"/>
                <a:gd name="T6" fmla="*/ 0 w 1"/>
                <a:gd name="T7" fmla="*/ 16 h 16"/>
                <a:gd name="T8" fmla="*/ 0 w 1"/>
                <a:gd name="T9" fmla="*/ 16 h 16"/>
                <a:gd name="T10" fmla="*/ 1 w 1"/>
                <a:gd name="T11" fmla="*/ 16 h 16"/>
                <a:gd name="T12" fmla="*/ 1 w 1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6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32" name="Freeform 2632"/>
            <p:cNvSpPr>
              <a:spLocks noChangeAspect="1"/>
            </p:cNvSpPr>
            <p:nvPr/>
          </p:nvSpPr>
          <p:spPr bwMode="auto">
            <a:xfrm>
              <a:off x="1820" y="2548"/>
              <a:ext cx="0" cy="2"/>
            </a:xfrm>
            <a:custGeom>
              <a:avLst/>
              <a:gdLst>
                <a:gd name="T0" fmla="*/ 1 w 1"/>
                <a:gd name="T1" fmla="*/ 2 h 4"/>
                <a:gd name="T2" fmla="*/ 0 w 1"/>
                <a:gd name="T3" fmla="*/ 0 h 4"/>
                <a:gd name="T4" fmla="*/ 0 w 1"/>
                <a:gd name="T5" fmla="*/ 2 h 4"/>
                <a:gd name="T6" fmla="*/ 0 w 1"/>
                <a:gd name="T7" fmla="*/ 4 h 4"/>
                <a:gd name="T8" fmla="*/ 0 w 1"/>
                <a:gd name="T9" fmla="*/ 4 h 4"/>
                <a:gd name="T10" fmla="*/ 1 w 1"/>
                <a:gd name="T11" fmla="*/ 4 h 4"/>
                <a:gd name="T12" fmla="*/ 1 w 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33" name="Freeform 2633"/>
            <p:cNvSpPr>
              <a:spLocks noChangeAspect="1"/>
            </p:cNvSpPr>
            <p:nvPr/>
          </p:nvSpPr>
          <p:spPr bwMode="auto">
            <a:xfrm>
              <a:off x="1820" y="2551"/>
              <a:ext cx="0" cy="6"/>
            </a:xfrm>
            <a:custGeom>
              <a:avLst/>
              <a:gdLst>
                <a:gd name="T0" fmla="*/ 1 w 1"/>
                <a:gd name="T1" fmla="*/ 2 h 16"/>
                <a:gd name="T2" fmla="*/ 0 w 1"/>
                <a:gd name="T3" fmla="*/ 0 h 16"/>
                <a:gd name="T4" fmla="*/ 0 w 1"/>
                <a:gd name="T5" fmla="*/ 2 h 16"/>
                <a:gd name="T6" fmla="*/ 0 w 1"/>
                <a:gd name="T7" fmla="*/ 16 h 16"/>
                <a:gd name="T8" fmla="*/ 0 w 1"/>
                <a:gd name="T9" fmla="*/ 16 h 16"/>
                <a:gd name="T10" fmla="*/ 1 w 1"/>
                <a:gd name="T11" fmla="*/ 16 h 16"/>
                <a:gd name="T12" fmla="*/ 1 w 1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6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34" name="Freeform 2634"/>
            <p:cNvSpPr>
              <a:spLocks noChangeAspect="1"/>
            </p:cNvSpPr>
            <p:nvPr/>
          </p:nvSpPr>
          <p:spPr bwMode="auto">
            <a:xfrm>
              <a:off x="1820" y="2558"/>
              <a:ext cx="0" cy="2"/>
            </a:xfrm>
            <a:custGeom>
              <a:avLst/>
              <a:gdLst>
                <a:gd name="T0" fmla="*/ 1 w 1"/>
                <a:gd name="T1" fmla="*/ 2 h 4"/>
                <a:gd name="T2" fmla="*/ 0 w 1"/>
                <a:gd name="T3" fmla="*/ 0 h 4"/>
                <a:gd name="T4" fmla="*/ 0 w 1"/>
                <a:gd name="T5" fmla="*/ 2 h 4"/>
                <a:gd name="T6" fmla="*/ 0 w 1"/>
                <a:gd name="T7" fmla="*/ 4 h 4"/>
                <a:gd name="T8" fmla="*/ 0 w 1"/>
                <a:gd name="T9" fmla="*/ 4 h 4"/>
                <a:gd name="T10" fmla="*/ 1 w 1"/>
                <a:gd name="T11" fmla="*/ 4 h 4"/>
                <a:gd name="T12" fmla="*/ 1 w 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35" name="Freeform 2635"/>
            <p:cNvSpPr>
              <a:spLocks noChangeAspect="1"/>
            </p:cNvSpPr>
            <p:nvPr/>
          </p:nvSpPr>
          <p:spPr bwMode="auto">
            <a:xfrm>
              <a:off x="1820" y="2561"/>
              <a:ext cx="0" cy="6"/>
            </a:xfrm>
            <a:custGeom>
              <a:avLst/>
              <a:gdLst>
                <a:gd name="T0" fmla="*/ 1 w 1"/>
                <a:gd name="T1" fmla="*/ 2 h 16"/>
                <a:gd name="T2" fmla="*/ 0 w 1"/>
                <a:gd name="T3" fmla="*/ 0 h 16"/>
                <a:gd name="T4" fmla="*/ 0 w 1"/>
                <a:gd name="T5" fmla="*/ 2 h 16"/>
                <a:gd name="T6" fmla="*/ 0 w 1"/>
                <a:gd name="T7" fmla="*/ 16 h 16"/>
                <a:gd name="T8" fmla="*/ 0 w 1"/>
                <a:gd name="T9" fmla="*/ 16 h 16"/>
                <a:gd name="T10" fmla="*/ 1 w 1"/>
                <a:gd name="T11" fmla="*/ 16 h 16"/>
                <a:gd name="T12" fmla="*/ 1 w 1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6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36" name="Freeform 2636"/>
            <p:cNvSpPr>
              <a:spLocks noChangeAspect="1"/>
            </p:cNvSpPr>
            <p:nvPr/>
          </p:nvSpPr>
          <p:spPr bwMode="auto">
            <a:xfrm>
              <a:off x="1820" y="2568"/>
              <a:ext cx="0" cy="1"/>
            </a:xfrm>
            <a:custGeom>
              <a:avLst/>
              <a:gdLst>
                <a:gd name="T0" fmla="*/ 1 w 1"/>
                <a:gd name="T1" fmla="*/ 2 h 4"/>
                <a:gd name="T2" fmla="*/ 0 w 1"/>
                <a:gd name="T3" fmla="*/ 0 h 4"/>
                <a:gd name="T4" fmla="*/ 0 w 1"/>
                <a:gd name="T5" fmla="*/ 2 h 4"/>
                <a:gd name="T6" fmla="*/ 0 w 1"/>
                <a:gd name="T7" fmla="*/ 4 h 4"/>
                <a:gd name="T8" fmla="*/ 0 w 1"/>
                <a:gd name="T9" fmla="*/ 4 h 4"/>
                <a:gd name="T10" fmla="*/ 1 w 1"/>
                <a:gd name="T11" fmla="*/ 4 h 4"/>
                <a:gd name="T12" fmla="*/ 1 w 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37" name="Freeform 2637"/>
            <p:cNvSpPr>
              <a:spLocks noChangeAspect="1"/>
            </p:cNvSpPr>
            <p:nvPr/>
          </p:nvSpPr>
          <p:spPr bwMode="auto">
            <a:xfrm>
              <a:off x="1820" y="2570"/>
              <a:ext cx="0" cy="6"/>
            </a:xfrm>
            <a:custGeom>
              <a:avLst/>
              <a:gdLst>
                <a:gd name="T0" fmla="*/ 1 w 1"/>
                <a:gd name="T1" fmla="*/ 2 h 16"/>
                <a:gd name="T2" fmla="*/ 0 w 1"/>
                <a:gd name="T3" fmla="*/ 0 h 16"/>
                <a:gd name="T4" fmla="*/ 0 w 1"/>
                <a:gd name="T5" fmla="*/ 2 h 16"/>
                <a:gd name="T6" fmla="*/ 0 w 1"/>
                <a:gd name="T7" fmla="*/ 16 h 16"/>
                <a:gd name="T8" fmla="*/ 0 w 1"/>
                <a:gd name="T9" fmla="*/ 16 h 16"/>
                <a:gd name="T10" fmla="*/ 1 w 1"/>
                <a:gd name="T11" fmla="*/ 16 h 16"/>
                <a:gd name="T12" fmla="*/ 1 w 1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6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38" name="Freeform 2638"/>
            <p:cNvSpPr>
              <a:spLocks noChangeAspect="1"/>
            </p:cNvSpPr>
            <p:nvPr/>
          </p:nvSpPr>
          <p:spPr bwMode="auto">
            <a:xfrm>
              <a:off x="1820" y="2577"/>
              <a:ext cx="0" cy="2"/>
            </a:xfrm>
            <a:custGeom>
              <a:avLst/>
              <a:gdLst>
                <a:gd name="T0" fmla="*/ 1 w 1"/>
                <a:gd name="T1" fmla="*/ 2 h 4"/>
                <a:gd name="T2" fmla="*/ 0 w 1"/>
                <a:gd name="T3" fmla="*/ 0 h 4"/>
                <a:gd name="T4" fmla="*/ 0 w 1"/>
                <a:gd name="T5" fmla="*/ 2 h 4"/>
                <a:gd name="T6" fmla="*/ 0 w 1"/>
                <a:gd name="T7" fmla="*/ 4 h 4"/>
                <a:gd name="T8" fmla="*/ 0 w 1"/>
                <a:gd name="T9" fmla="*/ 4 h 4"/>
                <a:gd name="T10" fmla="*/ 1 w 1"/>
                <a:gd name="T11" fmla="*/ 4 h 4"/>
                <a:gd name="T12" fmla="*/ 1 w 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39" name="Freeform 2639"/>
            <p:cNvSpPr>
              <a:spLocks noChangeAspect="1"/>
            </p:cNvSpPr>
            <p:nvPr/>
          </p:nvSpPr>
          <p:spPr bwMode="auto">
            <a:xfrm>
              <a:off x="1820" y="2580"/>
              <a:ext cx="0" cy="6"/>
            </a:xfrm>
            <a:custGeom>
              <a:avLst/>
              <a:gdLst>
                <a:gd name="T0" fmla="*/ 1 w 1"/>
                <a:gd name="T1" fmla="*/ 2 h 16"/>
                <a:gd name="T2" fmla="*/ 0 w 1"/>
                <a:gd name="T3" fmla="*/ 0 h 16"/>
                <a:gd name="T4" fmla="*/ 0 w 1"/>
                <a:gd name="T5" fmla="*/ 2 h 16"/>
                <a:gd name="T6" fmla="*/ 0 w 1"/>
                <a:gd name="T7" fmla="*/ 16 h 16"/>
                <a:gd name="T8" fmla="*/ 0 w 1"/>
                <a:gd name="T9" fmla="*/ 16 h 16"/>
                <a:gd name="T10" fmla="*/ 1 w 1"/>
                <a:gd name="T11" fmla="*/ 16 h 16"/>
                <a:gd name="T12" fmla="*/ 1 w 1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6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40" name="Freeform 2640"/>
            <p:cNvSpPr>
              <a:spLocks noChangeAspect="1"/>
            </p:cNvSpPr>
            <p:nvPr/>
          </p:nvSpPr>
          <p:spPr bwMode="auto">
            <a:xfrm>
              <a:off x="1820" y="2587"/>
              <a:ext cx="0" cy="1"/>
            </a:xfrm>
            <a:custGeom>
              <a:avLst/>
              <a:gdLst>
                <a:gd name="T0" fmla="*/ 1 w 1"/>
                <a:gd name="T1" fmla="*/ 2 h 4"/>
                <a:gd name="T2" fmla="*/ 0 w 1"/>
                <a:gd name="T3" fmla="*/ 0 h 4"/>
                <a:gd name="T4" fmla="*/ 0 w 1"/>
                <a:gd name="T5" fmla="*/ 2 h 4"/>
                <a:gd name="T6" fmla="*/ 0 w 1"/>
                <a:gd name="T7" fmla="*/ 4 h 4"/>
                <a:gd name="T8" fmla="*/ 0 w 1"/>
                <a:gd name="T9" fmla="*/ 4 h 4"/>
                <a:gd name="T10" fmla="*/ 1 w 1"/>
                <a:gd name="T11" fmla="*/ 4 h 4"/>
                <a:gd name="T12" fmla="*/ 1 w 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41" name="Freeform 2641"/>
            <p:cNvSpPr>
              <a:spLocks noChangeAspect="1"/>
            </p:cNvSpPr>
            <p:nvPr/>
          </p:nvSpPr>
          <p:spPr bwMode="auto">
            <a:xfrm>
              <a:off x="1820" y="2590"/>
              <a:ext cx="0" cy="5"/>
            </a:xfrm>
            <a:custGeom>
              <a:avLst/>
              <a:gdLst>
                <a:gd name="T0" fmla="*/ 1 w 1"/>
                <a:gd name="T1" fmla="*/ 2 h 16"/>
                <a:gd name="T2" fmla="*/ 0 w 1"/>
                <a:gd name="T3" fmla="*/ 0 h 16"/>
                <a:gd name="T4" fmla="*/ 0 w 1"/>
                <a:gd name="T5" fmla="*/ 2 h 16"/>
                <a:gd name="T6" fmla="*/ 0 w 1"/>
                <a:gd name="T7" fmla="*/ 16 h 16"/>
                <a:gd name="T8" fmla="*/ 0 w 1"/>
                <a:gd name="T9" fmla="*/ 16 h 16"/>
                <a:gd name="T10" fmla="*/ 1 w 1"/>
                <a:gd name="T11" fmla="*/ 16 h 16"/>
                <a:gd name="T12" fmla="*/ 1 w 1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6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42" name="Freeform 2642"/>
            <p:cNvSpPr>
              <a:spLocks noChangeAspect="1"/>
            </p:cNvSpPr>
            <p:nvPr/>
          </p:nvSpPr>
          <p:spPr bwMode="auto">
            <a:xfrm>
              <a:off x="1820" y="2597"/>
              <a:ext cx="0" cy="1"/>
            </a:xfrm>
            <a:custGeom>
              <a:avLst/>
              <a:gdLst>
                <a:gd name="T0" fmla="*/ 1 w 1"/>
                <a:gd name="T1" fmla="*/ 2 h 4"/>
                <a:gd name="T2" fmla="*/ 0 w 1"/>
                <a:gd name="T3" fmla="*/ 0 h 4"/>
                <a:gd name="T4" fmla="*/ 0 w 1"/>
                <a:gd name="T5" fmla="*/ 2 h 4"/>
                <a:gd name="T6" fmla="*/ 0 w 1"/>
                <a:gd name="T7" fmla="*/ 4 h 4"/>
                <a:gd name="T8" fmla="*/ 0 w 1"/>
                <a:gd name="T9" fmla="*/ 4 h 4"/>
                <a:gd name="T10" fmla="*/ 1 w 1"/>
                <a:gd name="T11" fmla="*/ 4 h 4"/>
                <a:gd name="T12" fmla="*/ 1 w 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43" name="Freeform 2643"/>
            <p:cNvSpPr>
              <a:spLocks noChangeAspect="1"/>
            </p:cNvSpPr>
            <p:nvPr/>
          </p:nvSpPr>
          <p:spPr bwMode="auto">
            <a:xfrm>
              <a:off x="1820" y="2599"/>
              <a:ext cx="0" cy="6"/>
            </a:xfrm>
            <a:custGeom>
              <a:avLst/>
              <a:gdLst>
                <a:gd name="T0" fmla="*/ 1 w 1"/>
                <a:gd name="T1" fmla="*/ 2 h 16"/>
                <a:gd name="T2" fmla="*/ 0 w 1"/>
                <a:gd name="T3" fmla="*/ 0 h 16"/>
                <a:gd name="T4" fmla="*/ 0 w 1"/>
                <a:gd name="T5" fmla="*/ 2 h 16"/>
                <a:gd name="T6" fmla="*/ 0 w 1"/>
                <a:gd name="T7" fmla="*/ 16 h 16"/>
                <a:gd name="T8" fmla="*/ 0 w 1"/>
                <a:gd name="T9" fmla="*/ 16 h 16"/>
                <a:gd name="T10" fmla="*/ 1 w 1"/>
                <a:gd name="T11" fmla="*/ 16 h 16"/>
                <a:gd name="T12" fmla="*/ 1 w 1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6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44" name="Freeform 2644"/>
            <p:cNvSpPr>
              <a:spLocks noChangeAspect="1"/>
            </p:cNvSpPr>
            <p:nvPr/>
          </p:nvSpPr>
          <p:spPr bwMode="auto">
            <a:xfrm>
              <a:off x="1820" y="2606"/>
              <a:ext cx="0" cy="2"/>
            </a:xfrm>
            <a:custGeom>
              <a:avLst/>
              <a:gdLst>
                <a:gd name="T0" fmla="*/ 1 w 1"/>
                <a:gd name="T1" fmla="*/ 2 h 4"/>
                <a:gd name="T2" fmla="*/ 0 w 1"/>
                <a:gd name="T3" fmla="*/ 0 h 4"/>
                <a:gd name="T4" fmla="*/ 0 w 1"/>
                <a:gd name="T5" fmla="*/ 2 h 4"/>
                <a:gd name="T6" fmla="*/ 0 w 1"/>
                <a:gd name="T7" fmla="*/ 4 h 4"/>
                <a:gd name="T8" fmla="*/ 0 w 1"/>
                <a:gd name="T9" fmla="*/ 4 h 4"/>
                <a:gd name="T10" fmla="*/ 1 w 1"/>
                <a:gd name="T11" fmla="*/ 4 h 4"/>
                <a:gd name="T12" fmla="*/ 1 w 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45" name="Freeform 2645"/>
            <p:cNvSpPr>
              <a:spLocks noChangeAspect="1"/>
            </p:cNvSpPr>
            <p:nvPr/>
          </p:nvSpPr>
          <p:spPr bwMode="auto">
            <a:xfrm>
              <a:off x="1820" y="2609"/>
              <a:ext cx="0" cy="6"/>
            </a:xfrm>
            <a:custGeom>
              <a:avLst/>
              <a:gdLst>
                <a:gd name="T0" fmla="*/ 1 w 1"/>
                <a:gd name="T1" fmla="*/ 2 h 16"/>
                <a:gd name="T2" fmla="*/ 0 w 1"/>
                <a:gd name="T3" fmla="*/ 0 h 16"/>
                <a:gd name="T4" fmla="*/ 0 w 1"/>
                <a:gd name="T5" fmla="*/ 2 h 16"/>
                <a:gd name="T6" fmla="*/ 0 w 1"/>
                <a:gd name="T7" fmla="*/ 16 h 16"/>
                <a:gd name="T8" fmla="*/ 0 w 1"/>
                <a:gd name="T9" fmla="*/ 16 h 16"/>
                <a:gd name="T10" fmla="*/ 1 w 1"/>
                <a:gd name="T11" fmla="*/ 16 h 16"/>
                <a:gd name="T12" fmla="*/ 1 w 1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6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46" name="Freeform 2646"/>
            <p:cNvSpPr>
              <a:spLocks noChangeAspect="1"/>
            </p:cNvSpPr>
            <p:nvPr/>
          </p:nvSpPr>
          <p:spPr bwMode="auto">
            <a:xfrm>
              <a:off x="1820" y="2616"/>
              <a:ext cx="0" cy="1"/>
            </a:xfrm>
            <a:custGeom>
              <a:avLst/>
              <a:gdLst>
                <a:gd name="T0" fmla="*/ 1 w 1"/>
                <a:gd name="T1" fmla="*/ 1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3 h 3"/>
                <a:gd name="T8" fmla="*/ 0 w 1"/>
                <a:gd name="T9" fmla="*/ 3 h 3"/>
                <a:gd name="T10" fmla="*/ 1 w 1"/>
                <a:gd name="T11" fmla="*/ 3 h 3"/>
                <a:gd name="T12" fmla="*/ 1 w 1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1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3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47" name="Freeform 2647"/>
            <p:cNvSpPr>
              <a:spLocks noChangeAspect="1"/>
            </p:cNvSpPr>
            <p:nvPr/>
          </p:nvSpPr>
          <p:spPr bwMode="auto">
            <a:xfrm>
              <a:off x="1820" y="2618"/>
              <a:ext cx="0" cy="6"/>
            </a:xfrm>
            <a:custGeom>
              <a:avLst/>
              <a:gdLst>
                <a:gd name="T0" fmla="*/ 1 w 1"/>
                <a:gd name="T1" fmla="*/ 2 h 16"/>
                <a:gd name="T2" fmla="*/ 0 w 1"/>
                <a:gd name="T3" fmla="*/ 0 h 16"/>
                <a:gd name="T4" fmla="*/ 0 w 1"/>
                <a:gd name="T5" fmla="*/ 2 h 16"/>
                <a:gd name="T6" fmla="*/ 0 w 1"/>
                <a:gd name="T7" fmla="*/ 16 h 16"/>
                <a:gd name="T8" fmla="*/ 0 w 1"/>
                <a:gd name="T9" fmla="*/ 16 h 16"/>
                <a:gd name="T10" fmla="*/ 1 w 1"/>
                <a:gd name="T11" fmla="*/ 16 h 16"/>
                <a:gd name="T12" fmla="*/ 1 w 1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6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48" name="Freeform 2648"/>
            <p:cNvSpPr>
              <a:spLocks noChangeAspect="1"/>
            </p:cNvSpPr>
            <p:nvPr/>
          </p:nvSpPr>
          <p:spPr bwMode="auto">
            <a:xfrm>
              <a:off x="1820" y="2626"/>
              <a:ext cx="0" cy="1"/>
            </a:xfrm>
            <a:custGeom>
              <a:avLst/>
              <a:gdLst>
                <a:gd name="T0" fmla="*/ 1 w 1"/>
                <a:gd name="T1" fmla="*/ 1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3 h 3"/>
                <a:gd name="T8" fmla="*/ 0 w 1"/>
                <a:gd name="T9" fmla="*/ 3 h 3"/>
                <a:gd name="T10" fmla="*/ 1 w 1"/>
                <a:gd name="T11" fmla="*/ 3 h 3"/>
                <a:gd name="T12" fmla="*/ 1 w 1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1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3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49" name="Freeform 2649"/>
            <p:cNvSpPr>
              <a:spLocks noChangeAspect="1"/>
            </p:cNvSpPr>
            <p:nvPr/>
          </p:nvSpPr>
          <p:spPr bwMode="auto">
            <a:xfrm>
              <a:off x="1820" y="2628"/>
              <a:ext cx="0" cy="6"/>
            </a:xfrm>
            <a:custGeom>
              <a:avLst/>
              <a:gdLst>
                <a:gd name="T0" fmla="*/ 1 w 1"/>
                <a:gd name="T1" fmla="*/ 2 h 16"/>
                <a:gd name="T2" fmla="*/ 0 w 1"/>
                <a:gd name="T3" fmla="*/ 0 h 16"/>
                <a:gd name="T4" fmla="*/ 0 w 1"/>
                <a:gd name="T5" fmla="*/ 2 h 16"/>
                <a:gd name="T6" fmla="*/ 0 w 1"/>
                <a:gd name="T7" fmla="*/ 16 h 16"/>
                <a:gd name="T8" fmla="*/ 0 w 1"/>
                <a:gd name="T9" fmla="*/ 16 h 16"/>
                <a:gd name="T10" fmla="*/ 1 w 1"/>
                <a:gd name="T11" fmla="*/ 16 h 16"/>
                <a:gd name="T12" fmla="*/ 1 w 1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6">
                  <a:moveTo>
                    <a:pt x="1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50" name="Rectangle 2650"/>
            <p:cNvSpPr>
              <a:spLocks noChangeAspect="1" noChangeArrowheads="1"/>
            </p:cNvSpPr>
            <p:nvPr/>
          </p:nvSpPr>
          <p:spPr bwMode="auto">
            <a:xfrm>
              <a:off x="1391" y="3375"/>
              <a:ext cx="534" cy="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51" name="Rectangle 2651"/>
            <p:cNvSpPr>
              <a:spLocks noChangeAspect="1" noChangeArrowheads="1"/>
            </p:cNvSpPr>
            <p:nvPr/>
          </p:nvSpPr>
          <p:spPr bwMode="auto">
            <a:xfrm>
              <a:off x="1103" y="3534"/>
              <a:ext cx="612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>
                <a:spcBef>
                  <a:spcPct val="0"/>
                </a:spcBef>
              </a:pPr>
              <a:r>
                <a:rPr lang="en-GB" altLang="nl-BE" sz="1200">
                  <a:solidFill>
                    <a:srgbClr val="000000"/>
                  </a:solidFill>
                  <a:latin typeface="Comic Sans MS" pitchFamily="66" charset="0"/>
                </a:rPr>
                <a:t>Reactor Core </a:t>
              </a:r>
              <a:endParaRPr lang="en-GB" altLang="nl-BE" sz="120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28252" name="Rectangle 2652"/>
            <p:cNvSpPr>
              <a:spLocks noChangeAspect="1" noChangeArrowheads="1"/>
            </p:cNvSpPr>
            <p:nvPr/>
          </p:nvSpPr>
          <p:spPr bwMode="auto">
            <a:xfrm>
              <a:off x="1103" y="3629"/>
              <a:ext cx="481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>
                <a:spcBef>
                  <a:spcPct val="0"/>
                </a:spcBef>
              </a:pPr>
              <a:r>
                <a:rPr lang="en-GB" altLang="nl-BE" sz="1200">
                  <a:solidFill>
                    <a:srgbClr val="000000"/>
                  </a:solidFill>
                  <a:latin typeface="Comic Sans MS" pitchFamily="66" charset="0"/>
                </a:rPr>
                <a:t>(natural U)</a:t>
              </a:r>
              <a:endParaRPr lang="en-GB" altLang="nl-BE" sz="120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28253" name="Freeform 2653"/>
            <p:cNvSpPr>
              <a:spLocks noChangeAspect="1"/>
            </p:cNvSpPr>
            <p:nvPr/>
          </p:nvSpPr>
          <p:spPr bwMode="auto">
            <a:xfrm>
              <a:off x="2011" y="3004"/>
              <a:ext cx="8" cy="19"/>
            </a:xfrm>
            <a:custGeom>
              <a:avLst/>
              <a:gdLst>
                <a:gd name="T0" fmla="*/ 22 w 22"/>
                <a:gd name="T1" fmla="*/ 7 h 50"/>
                <a:gd name="T2" fmla="*/ 22 w 22"/>
                <a:gd name="T3" fmla="*/ 5 h 50"/>
                <a:gd name="T4" fmla="*/ 21 w 22"/>
                <a:gd name="T5" fmla="*/ 3 h 50"/>
                <a:gd name="T6" fmla="*/ 19 w 22"/>
                <a:gd name="T7" fmla="*/ 1 h 50"/>
                <a:gd name="T8" fmla="*/ 17 w 22"/>
                <a:gd name="T9" fmla="*/ 0 h 50"/>
                <a:gd name="T10" fmla="*/ 17 w 22"/>
                <a:gd name="T11" fmla="*/ 0 h 50"/>
                <a:gd name="T12" fmla="*/ 15 w 22"/>
                <a:gd name="T13" fmla="*/ 1 h 50"/>
                <a:gd name="T14" fmla="*/ 14 w 22"/>
                <a:gd name="T15" fmla="*/ 3 h 50"/>
                <a:gd name="T16" fmla="*/ 12 w 22"/>
                <a:gd name="T17" fmla="*/ 5 h 50"/>
                <a:gd name="T18" fmla="*/ 0 w 22"/>
                <a:gd name="T19" fmla="*/ 43 h 50"/>
                <a:gd name="T20" fmla="*/ 0 w 22"/>
                <a:gd name="T21" fmla="*/ 45 h 50"/>
                <a:gd name="T22" fmla="*/ 0 w 22"/>
                <a:gd name="T23" fmla="*/ 47 h 50"/>
                <a:gd name="T24" fmla="*/ 2 w 22"/>
                <a:gd name="T25" fmla="*/ 48 h 50"/>
                <a:gd name="T26" fmla="*/ 3 w 22"/>
                <a:gd name="T27" fmla="*/ 50 h 50"/>
                <a:gd name="T28" fmla="*/ 5 w 22"/>
                <a:gd name="T29" fmla="*/ 50 h 50"/>
                <a:gd name="T30" fmla="*/ 7 w 22"/>
                <a:gd name="T31" fmla="*/ 48 h 50"/>
                <a:gd name="T32" fmla="*/ 9 w 22"/>
                <a:gd name="T33" fmla="*/ 47 h 50"/>
                <a:gd name="T34" fmla="*/ 10 w 22"/>
                <a:gd name="T35" fmla="*/ 45 h 50"/>
                <a:gd name="T36" fmla="*/ 22 w 22"/>
                <a:gd name="T37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50">
                  <a:moveTo>
                    <a:pt x="22" y="7"/>
                  </a:moveTo>
                  <a:lnTo>
                    <a:pt x="22" y="5"/>
                  </a:lnTo>
                  <a:lnTo>
                    <a:pt x="21" y="3"/>
                  </a:lnTo>
                  <a:lnTo>
                    <a:pt x="19" y="1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5" y="1"/>
                  </a:lnTo>
                  <a:lnTo>
                    <a:pt x="14" y="3"/>
                  </a:lnTo>
                  <a:lnTo>
                    <a:pt x="12" y="5"/>
                  </a:lnTo>
                  <a:lnTo>
                    <a:pt x="0" y="43"/>
                  </a:lnTo>
                  <a:lnTo>
                    <a:pt x="0" y="45"/>
                  </a:lnTo>
                  <a:lnTo>
                    <a:pt x="0" y="47"/>
                  </a:lnTo>
                  <a:lnTo>
                    <a:pt x="2" y="48"/>
                  </a:lnTo>
                  <a:lnTo>
                    <a:pt x="3" y="50"/>
                  </a:lnTo>
                  <a:lnTo>
                    <a:pt x="5" y="50"/>
                  </a:lnTo>
                  <a:lnTo>
                    <a:pt x="7" y="48"/>
                  </a:lnTo>
                  <a:lnTo>
                    <a:pt x="9" y="47"/>
                  </a:lnTo>
                  <a:lnTo>
                    <a:pt x="10" y="45"/>
                  </a:lnTo>
                  <a:lnTo>
                    <a:pt x="22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54" name="Freeform 2654"/>
            <p:cNvSpPr>
              <a:spLocks noChangeAspect="1"/>
            </p:cNvSpPr>
            <p:nvPr/>
          </p:nvSpPr>
          <p:spPr bwMode="auto">
            <a:xfrm>
              <a:off x="2003" y="3030"/>
              <a:ext cx="9" cy="18"/>
            </a:xfrm>
            <a:custGeom>
              <a:avLst/>
              <a:gdLst>
                <a:gd name="T0" fmla="*/ 23 w 23"/>
                <a:gd name="T1" fmla="*/ 7 h 50"/>
                <a:gd name="T2" fmla="*/ 23 w 23"/>
                <a:gd name="T3" fmla="*/ 5 h 50"/>
                <a:gd name="T4" fmla="*/ 21 w 23"/>
                <a:gd name="T5" fmla="*/ 4 h 50"/>
                <a:gd name="T6" fmla="*/ 19 w 23"/>
                <a:gd name="T7" fmla="*/ 2 h 50"/>
                <a:gd name="T8" fmla="*/ 17 w 23"/>
                <a:gd name="T9" fmla="*/ 0 h 50"/>
                <a:gd name="T10" fmla="*/ 16 w 23"/>
                <a:gd name="T11" fmla="*/ 0 h 50"/>
                <a:gd name="T12" fmla="*/ 14 w 23"/>
                <a:gd name="T13" fmla="*/ 2 h 50"/>
                <a:gd name="T14" fmla="*/ 12 w 23"/>
                <a:gd name="T15" fmla="*/ 4 h 50"/>
                <a:gd name="T16" fmla="*/ 12 w 23"/>
                <a:gd name="T17" fmla="*/ 5 h 50"/>
                <a:gd name="T18" fmla="*/ 0 w 23"/>
                <a:gd name="T19" fmla="*/ 45 h 50"/>
                <a:gd name="T20" fmla="*/ 0 w 23"/>
                <a:gd name="T21" fmla="*/ 47 h 50"/>
                <a:gd name="T22" fmla="*/ 0 w 23"/>
                <a:gd name="T23" fmla="*/ 49 h 50"/>
                <a:gd name="T24" fmla="*/ 2 w 23"/>
                <a:gd name="T25" fmla="*/ 50 h 50"/>
                <a:gd name="T26" fmla="*/ 3 w 23"/>
                <a:gd name="T27" fmla="*/ 50 h 50"/>
                <a:gd name="T28" fmla="*/ 5 w 23"/>
                <a:gd name="T29" fmla="*/ 50 h 50"/>
                <a:gd name="T30" fmla="*/ 7 w 23"/>
                <a:gd name="T31" fmla="*/ 50 h 50"/>
                <a:gd name="T32" fmla="*/ 9 w 23"/>
                <a:gd name="T33" fmla="*/ 49 h 50"/>
                <a:gd name="T34" fmla="*/ 10 w 23"/>
                <a:gd name="T35" fmla="*/ 47 h 50"/>
                <a:gd name="T36" fmla="*/ 23 w 23"/>
                <a:gd name="T37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" h="50">
                  <a:moveTo>
                    <a:pt x="23" y="7"/>
                  </a:moveTo>
                  <a:lnTo>
                    <a:pt x="23" y="5"/>
                  </a:lnTo>
                  <a:lnTo>
                    <a:pt x="21" y="4"/>
                  </a:lnTo>
                  <a:lnTo>
                    <a:pt x="19" y="2"/>
                  </a:lnTo>
                  <a:lnTo>
                    <a:pt x="17" y="0"/>
                  </a:lnTo>
                  <a:lnTo>
                    <a:pt x="16" y="0"/>
                  </a:lnTo>
                  <a:lnTo>
                    <a:pt x="14" y="2"/>
                  </a:lnTo>
                  <a:lnTo>
                    <a:pt x="12" y="4"/>
                  </a:lnTo>
                  <a:lnTo>
                    <a:pt x="12" y="5"/>
                  </a:lnTo>
                  <a:lnTo>
                    <a:pt x="0" y="45"/>
                  </a:lnTo>
                  <a:lnTo>
                    <a:pt x="0" y="47"/>
                  </a:lnTo>
                  <a:lnTo>
                    <a:pt x="0" y="49"/>
                  </a:lnTo>
                  <a:lnTo>
                    <a:pt x="2" y="50"/>
                  </a:lnTo>
                  <a:lnTo>
                    <a:pt x="3" y="50"/>
                  </a:lnTo>
                  <a:lnTo>
                    <a:pt x="5" y="50"/>
                  </a:lnTo>
                  <a:lnTo>
                    <a:pt x="7" y="50"/>
                  </a:lnTo>
                  <a:lnTo>
                    <a:pt x="9" y="49"/>
                  </a:lnTo>
                  <a:lnTo>
                    <a:pt x="10" y="47"/>
                  </a:lnTo>
                  <a:lnTo>
                    <a:pt x="23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55" name="Freeform 2655"/>
            <p:cNvSpPr>
              <a:spLocks noChangeAspect="1"/>
            </p:cNvSpPr>
            <p:nvPr/>
          </p:nvSpPr>
          <p:spPr bwMode="auto">
            <a:xfrm>
              <a:off x="1994" y="3056"/>
              <a:ext cx="9" cy="18"/>
            </a:xfrm>
            <a:custGeom>
              <a:avLst/>
              <a:gdLst>
                <a:gd name="T0" fmla="*/ 23 w 23"/>
                <a:gd name="T1" fmla="*/ 6 h 50"/>
                <a:gd name="T2" fmla="*/ 23 w 23"/>
                <a:gd name="T3" fmla="*/ 5 h 50"/>
                <a:gd name="T4" fmla="*/ 23 w 23"/>
                <a:gd name="T5" fmla="*/ 3 h 50"/>
                <a:gd name="T6" fmla="*/ 21 w 23"/>
                <a:gd name="T7" fmla="*/ 1 h 50"/>
                <a:gd name="T8" fmla="*/ 20 w 23"/>
                <a:gd name="T9" fmla="*/ 0 h 50"/>
                <a:gd name="T10" fmla="*/ 18 w 23"/>
                <a:gd name="T11" fmla="*/ 0 h 50"/>
                <a:gd name="T12" fmla="*/ 16 w 23"/>
                <a:gd name="T13" fmla="*/ 1 h 50"/>
                <a:gd name="T14" fmla="*/ 14 w 23"/>
                <a:gd name="T15" fmla="*/ 3 h 50"/>
                <a:gd name="T16" fmla="*/ 13 w 23"/>
                <a:gd name="T17" fmla="*/ 5 h 50"/>
                <a:gd name="T18" fmla="*/ 0 w 23"/>
                <a:gd name="T19" fmla="*/ 45 h 50"/>
                <a:gd name="T20" fmla="*/ 0 w 23"/>
                <a:gd name="T21" fmla="*/ 46 h 50"/>
                <a:gd name="T22" fmla="*/ 2 w 23"/>
                <a:gd name="T23" fmla="*/ 48 h 50"/>
                <a:gd name="T24" fmla="*/ 4 w 23"/>
                <a:gd name="T25" fmla="*/ 50 h 50"/>
                <a:gd name="T26" fmla="*/ 6 w 23"/>
                <a:gd name="T27" fmla="*/ 50 h 50"/>
                <a:gd name="T28" fmla="*/ 7 w 23"/>
                <a:gd name="T29" fmla="*/ 50 h 50"/>
                <a:gd name="T30" fmla="*/ 9 w 23"/>
                <a:gd name="T31" fmla="*/ 50 h 50"/>
                <a:gd name="T32" fmla="*/ 11 w 23"/>
                <a:gd name="T33" fmla="*/ 48 h 50"/>
                <a:gd name="T34" fmla="*/ 11 w 23"/>
                <a:gd name="T35" fmla="*/ 46 h 50"/>
                <a:gd name="T36" fmla="*/ 23 w 23"/>
                <a:gd name="T37" fmla="*/ 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" h="50">
                  <a:moveTo>
                    <a:pt x="23" y="6"/>
                  </a:moveTo>
                  <a:lnTo>
                    <a:pt x="23" y="5"/>
                  </a:lnTo>
                  <a:lnTo>
                    <a:pt x="23" y="3"/>
                  </a:lnTo>
                  <a:lnTo>
                    <a:pt x="21" y="1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6" y="1"/>
                  </a:lnTo>
                  <a:lnTo>
                    <a:pt x="14" y="3"/>
                  </a:lnTo>
                  <a:lnTo>
                    <a:pt x="13" y="5"/>
                  </a:lnTo>
                  <a:lnTo>
                    <a:pt x="0" y="45"/>
                  </a:lnTo>
                  <a:lnTo>
                    <a:pt x="0" y="46"/>
                  </a:lnTo>
                  <a:lnTo>
                    <a:pt x="2" y="48"/>
                  </a:lnTo>
                  <a:lnTo>
                    <a:pt x="4" y="50"/>
                  </a:lnTo>
                  <a:lnTo>
                    <a:pt x="6" y="50"/>
                  </a:lnTo>
                  <a:lnTo>
                    <a:pt x="7" y="50"/>
                  </a:lnTo>
                  <a:lnTo>
                    <a:pt x="9" y="50"/>
                  </a:lnTo>
                  <a:lnTo>
                    <a:pt x="11" y="48"/>
                  </a:lnTo>
                  <a:lnTo>
                    <a:pt x="11" y="46"/>
                  </a:lnTo>
                  <a:lnTo>
                    <a:pt x="23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56" name="Freeform 2656"/>
            <p:cNvSpPr>
              <a:spLocks noChangeAspect="1"/>
            </p:cNvSpPr>
            <p:nvPr/>
          </p:nvSpPr>
          <p:spPr bwMode="auto">
            <a:xfrm>
              <a:off x="1987" y="3081"/>
              <a:ext cx="8" cy="19"/>
            </a:xfrm>
            <a:custGeom>
              <a:avLst/>
              <a:gdLst>
                <a:gd name="T0" fmla="*/ 22 w 22"/>
                <a:gd name="T1" fmla="*/ 7 h 50"/>
                <a:gd name="T2" fmla="*/ 22 w 22"/>
                <a:gd name="T3" fmla="*/ 5 h 50"/>
                <a:gd name="T4" fmla="*/ 22 w 22"/>
                <a:gd name="T5" fmla="*/ 3 h 50"/>
                <a:gd name="T6" fmla="*/ 20 w 22"/>
                <a:gd name="T7" fmla="*/ 2 h 50"/>
                <a:gd name="T8" fmla="*/ 19 w 22"/>
                <a:gd name="T9" fmla="*/ 0 h 50"/>
                <a:gd name="T10" fmla="*/ 17 w 22"/>
                <a:gd name="T11" fmla="*/ 0 h 50"/>
                <a:gd name="T12" fmla="*/ 15 w 22"/>
                <a:gd name="T13" fmla="*/ 2 h 50"/>
                <a:gd name="T14" fmla="*/ 13 w 22"/>
                <a:gd name="T15" fmla="*/ 3 h 50"/>
                <a:gd name="T16" fmla="*/ 12 w 22"/>
                <a:gd name="T17" fmla="*/ 5 h 50"/>
                <a:gd name="T18" fmla="*/ 0 w 22"/>
                <a:gd name="T19" fmla="*/ 45 h 50"/>
                <a:gd name="T20" fmla="*/ 0 w 22"/>
                <a:gd name="T21" fmla="*/ 47 h 50"/>
                <a:gd name="T22" fmla="*/ 1 w 22"/>
                <a:gd name="T23" fmla="*/ 49 h 50"/>
                <a:gd name="T24" fmla="*/ 3 w 22"/>
                <a:gd name="T25" fmla="*/ 50 h 50"/>
                <a:gd name="T26" fmla="*/ 5 w 22"/>
                <a:gd name="T27" fmla="*/ 50 h 50"/>
                <a:gd name="T28" fmla="*/ 7 w 22"/>
                <a:gd name="T29" fmla="*/ 50 h 50"/>
                <a:gd name="T30" fmla="*/ 8 w 22"/>
                <a:gd name="T31" fmla="*/ 50 h 50"/>
                <a:gd name="T32" fmla="*/ 10 w 22"/>
                <a:gd name="T33" fmla="*/ 49 h 50"/>
                <a:gd name="T34" fmla="*/ 10 w 22"/>
                <a:gd name="T35" fmla="*/ 47 h 50"/>
                <a:gd name="T36" fmla="*/ 22 w 22"/>
                <a:gd name="T37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50">
                  <a:moveTo>
                    <a:pt x="22" y="7"/>
                  </a:moveTo>
                  <a:lnTo>
                    <a:pt x="22" y="5"/>
                  </a:lnTo>
                  <a:lnTo>
                    <a:pt x="22" y="3"/>
                  </a:lnTo>
                  <a:lnTo>
                    <a:pt x="20" y="2"/>
                  </a:lnTo>
                  <a:lnTo>
                    <a:pt x="19" y="0"/>
                  </a:lnTo>
                  <a:lnTo>
                    <a:pt x="17" y="0"/>
                  </a:lnTo>
                  <a:lnTo>
                    <a:pt x="15" y="2"/>
                  </a:lnTo>
                  <a:lnTo>
                    <a:pt x="13" y="3"/>
                  </a:lnTo>
                  <a:lnTo>
                    <a:pt x="12" y="5"/>
                  </a:lnTo>
                  <a:lnTo>
                    <a:pt x="0" y="45"/>
                  </a:lnTo>
                  <a:lnTo>
                    <a:pt x="0" y="47"/>
                  </a:lnTo>
                  <a:lnTo>
                    <a:pt x="1" y="49"/>
                  </a:lnTo>
                  <a:lnTo>
                    <a:pt x="3" y="50"/>
                  </a:lnTo>
                  <a:lnTo>
                    <a:pt x="5" y="50"/>
                  </a:lnTo>
                  <a:lnTo>
                    <a:pt x="7" y="50"/>
                  </a:lnTo>
                  <a:lnTo>
                    <a:pt x="8" y="50"/>
                  </a:lnTo>
                  <a:lnTo>
                    <a:pt x="10" y="49"/>
                  </a:lnTo>
                  <a:lnTo>
                    <a:pt x="10" y="47"/>
                  </a:lnTo>
                  <a:lnTo>
                    <a:pt x="22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57" name="Freeform 2657"/>
            <p:cNvSpPr>
              <a:spLocks noChangeAspect="1"/>
            </p:cNvSpPr>
            <p:nvPr/>
          </p:nvSpPr>
          <p:spPr bwMode="auto">
            <a:xfrm>
              <a:off x="1979" y="3107"/>
              <a:ext cx="8" cy="19"/>
            </a:xfrm>
            <a:custGeom>
              <a:avLst/>
              <a:gdLst>
                <a:gd name="T0" fmla="*/ 22 w 22"/>
                <a:gd name="T1" fmla="*/ 5 h 50"/>
                <a:gd name="T2" fmla="*/ 22 w 22"/>
                <a:gd name="T3" fmla="*/ 4 h 50"/>
                <a:gd name="T4" fmla="*/ 21 w 22"/>
                <a:gd name="T5" fmla="*/ 2 h 50"/>
                <a:gd name="T6" fmla="*/ 19 w 22"/>
                <a:gd name="T7" fmla="*/ 0 h 50"/>
                <a:gd name="T8" fmla="*/ 17 w 22"/>
                <a:gd name="T9" fmla="*/ 0 h 50"/>
                <a:gd name="T10" fmla="*/ 15 w 22"/>
                <a:gd name="T11" fmla="*/ 0 h 50"/>
                <a:gd name="T12" fmla="*/ 14 w 22"/>
                <a:gd name="T13" fmla="*/ 0 h 50"/>
                <a:gd name="T14" fmla="*/ 12 w 22"/>
                <a:gd name="T15" fmla="*/ 2 h 50"/>
                <a:gd name="T16" fmla="*/ 12 w 22"/>
                <a:gd name="T17" fmla="*/ 4 h 50"/>
                <a:gd name="T18" fmla="*/ 0 w 22"/>
                <a:gd name="T19" fmla="*/ 43 h 50"/>
                <a:gd name="T20" fmla="*/ 0 w 22"/>
                <a:gd name="T21" fmla="*/ 45 h 50"/>
                <a:gd name="T22" fmla="*/ 0 w 22"/>
                <a:gd name="T23" fmla="*/ 47 h 50"/>
                <a:gd name="T24" fmla="*/ 1 w 22"/>
                <a:gd name="T25" fmla="*/ 49 h 50"/>
                <a:gd name="T26" fmla="*/ 3 w 22"/>
                <a:gd name="T27" fmla="*/ 50 h 50"/>
                <a:gd name="T28" fmla="*/ 5 w 22"/>
                <a:gd name="T29" fmla="*/ 50 h 50"/>
                <a:gd name="T30" fmla="*/ 7 w 22"/>
                <a:gd name="T31" fmla="*/ 49 h 50"/>
                <a:gd name="T32" fmla="*/ 8 w 22"/>
                <a:gd name="T33" fmla="*/ 47 h 50"/>
                <a:gd name="T34" fmla="*/ 10 w 22"/>
                <a:gd name="T35" fmla="*/ 45 h 50"/>
                <a:gd name="T36" fmla="*/ 22 w 22"/>
                <a:gd name="T37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50">
                  <a:moveTo>
                    <a:pt x="22" y="5"/>
                  </a:moveTo>
                  <a:lnTo>
                    <a:pt x="22" y="4"/>
                  </a:lnTo>
                  <a:lnTo>
                    <a:pt x="21" y="2"/>
                  </a:lnTo>
                  <a:lnTo>
                    <a:pt x="19" y="0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0" y="43"/>
                  </a:lnTo>
                  <a:lnTo>
                    <a:pt x="0" y="45"/>
                  </a:lnTo>
                  <a:lnTo>
                    <a:pt x="0" y="47"/>
                  </a:lnTo>
                  <a:lnTo>
                    <a:pt x="1" y="49"/>
                  </a:lnTo>
                  <a:lnTo>
                    <a:pt x="3" y="50"/>
                  </a:lnTo>
                  <a:lnTo>
                    <a:pt x="5" y="50"/>
                  </a:lnTo>
                  <a:lnTo>
                    <a:pt x="7" y="49"/>
                  </a:lnTo>
                  <a:lnTo>
                    <a:pt x="8" y="47"/>
                  </a:lnTo>
                  <a:lnTo>
                    <a:pt x="10" y="45"/>
                  </a:lnTo>
                  <a:lnTo>
                    <a:pt x="22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58" name="Freeform 2658"/>
            <p:cNvSpPr>
              <a:spLocks noChangeAspect="1"/>
            </p:cNvSpPr>
            <p:nvPr/>
          </p:nvSpPr>
          <p:spPr bwMode="auto">
            <a:xfrm>
              <a:off x="1971" y="3133"/>
              <a:ext cx="8" cy="19"/>
            </a:xfrm>
            <a:custGeom>
              <a:avLst/>
              <a:gdLst>
                <a:gd name="T0" fmla="*/ 23 w 23"/>
                <a:gd name="T1" fmla="*/ 5 h 50"/>
                <a:gd name="T2" fmla="*/ 23 w 23"/>
                <a:gd name="T3" fmla="*/ 3 h 50"/>
                <a:gd name="T4" fmla="*/ 23 w 23"/>
                <a:gd name="T5" fmla="*/ 1 h 50"/>
                <a:gd name="T6" fmla="*/ 21 w 23"/>
                <a:gd name="T7" fmla="*/ 0 h 50"/>
                <a:gd name="T8" fmla="*/ 19 w 23"/>
                <a:gd name="T9" fmla="*/ 0 h 50"/>
                <a:gd name="T10" fmla="*/ 17 w 23"/>
                <a:gd name="T11" fmla="*/ 0 h 50"/>
                <a:gd name="T12" fmla="*/ 16 w 23"/>
                <a:gd name="T13" fmla="*/ 0 h 50"/>
                <a:gd name="T14" fmla="*/ 14 w 23"/>
                <a:gd name="T15" fmla="*/ 1 h 50"/>
                <a:gd name="T16" fmla="*/ 12 w 23"/>
                <a:gd name="T17" fmla="*/ 3 h 50"/>
                <a:gd name="T18" fmla="*/ 0 w 23"/>
                <a:gd name="T19" fmla="*/ 43 h 50"/>
                <a:gd name="T20" fmla="*/ 0 w 23"/>
                <a:gd name="T21" fmla="*/ 45 h 50"/>
                <a:gd name="T22" fmla="*/ 2 w 23"/>
                <a:gd name="T23" fmla="*/ 46 h 50"/>
                <a:gd name="T24" fmla="*/ 4 w 23"/>
                <a:gd name="T25" fmla="*/ 48 h 50"/>
                <a:gd name="T26" fmla="*/ 5 w 23"/>
                <a:gd name="T27" fmla="*/ 50 h 50"/>
                <a:gd name="T28" fmla="*/ 7 w 23"/>
                <a:gd name="T29" fmla="*/ 50 h 50"/>
                <a:gd name="T30" fmla="*/ 9 w 23"/>
                <a:gd name="T31" fmla="*/ 48 h 50"/>
                <a:gd name="T32" fmla="*/ 11 w 23"/>
                <a:gd name="T33" fmla="*/ 46 h 50"/>
                <a:gd name="T34" fmla="*/ 11 w 23"/>
                <a:gd name="T35" fmla="*/ 45 h 50"/>
                <a:gd name="T36" fmla="*/ 23 w 23"/>
                <a:gd name="T37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" h="50">
                  <a:moveTo>
                    <a:pt x="23" y="5"/>
                  </a:moveTo>
                  <a:lnTo>
                    <a:pt x="23" y="3"/>
                  </a:lnTo>
                  <a:lnTo>
                    <a:pt x="23" y="1"/>
                  </a:lnTo>
                  <a:lnTo>
                    <a:pt x="21" y="0"/>
                  </a:lnTo>
                  <a:lnTo>
                    <a:pt x="19" y="0"/>
                  </a:lnTo>
                  <a:lnTo>
                    <a:pt x="17" y="0"/>
                  </a:lnTo>
                  <a:lnTo>
                    <a:pt x="16" y="0"/>
                  </a:lnTo>
                  <a:lnTo>
                    <a:pt x="14" y="1"/>
                  </a:lnTo>
                  <a:lnTo>
                    <a:pt x="12" y="3"/>
                  </a:lnTo>
                  <a:lnTo>
                    <a:pt x="0" y="43"/>
                  </a:lnTo>
                  <a:lnTo>
                    <a:pt x="0" y="45"/>
                  </a:lnTo>
                  <a:lnTo>
                    <a:pt x="2" y="46"/>
                  </a:lnTo>
                  <a:lnTo>
                    <a:pt x="4" y="48"/>
                  </a:lnTo>
                  <a:lnTo>
                    <a:pt x="5" y="50"/>
                  </a:lnTo>
                  <a:lnTo>
                    <a:pt x="7" y="50"/>
                  </a:lnTo>
                  <a:lnTo>
                    <a:pt x="9" y="48"/>
                  </a:lnTo>
                  <a:lnTo>
                    <a:pt x="11" y="46"/>
                  </a:lnTo>
                  <a:lnTo>
                    <a:pt x="11" y="45"/>
                  </a:lnTo>
                  <a:lnTo>
                    <a:pt x="23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59" name="Freeform 2659"/>
            <p:cNvSpPr>
              <a:spLocks noChangeAspect="1"/>
            </p:cNvSpPr>
            <p:nvPr/>
          </p:nvSpPr>
          <p:spPr bwMode="auto">
            <a:xfrm>
              <a:off x="1963" y="3159"/>
              <a:ext cx="8" cy="18"/>
            </a:xfrm>
            <a:custGeom>
              <a:avLst/>
              <a:gdLst>
                <a:gd name="T0" fmla="*/ 23 w 23"/>
                <a:gd name="T1" fmla="*/ 5 h 50"/>
                <a:gd name="T2" fmla="*/ 23 w 23"/>
                <a:gd name="T3" fmla="*/ 3 h 50"/>
                <a:gd name="T4" fmla="*/ 23 w 23"/>
                <a:gd name="T5" fmla="*/ 2 h 50"/>
                <a:gd name="T6" fmla="*/ 21 w 23"/>
                <a:gd name="T7" fmla="*/ 0 h 50"/>
                <a:gd name="T8" fmla="*/ 19 w 23"/>
                <a:gd name="T9" fmla="*/ 0 h 50"/>
                <a:gd name="T10" fmla="*/ 18 w 23"/>
                <a:gd name="T11" fmla="*/ 0 h 50"/>
                <a:gd name="T12" fmla="*/ 16 w 23"/>
                <a:gd name="T13" fmla="*/ 0 h 50"/>
                <a:gd name="T14" fmla="*/ 14 w 23"/>
                <a:gd name="T15" fmla="*/ 2 h 50"/>
                <a:gd name="T16" fmla="*/ 12 w 23"/>
                <a:gd name="T17" fmla="*/ 3 h 50"/>
                <a:gd name="T18" fmla="*/ 0 w 23"/>
                <a:gd name="T19" fmla="*/ 43 h 50"/>
                <a:gd name="T20" fmla="*/ 0 w 23"/>
                <a:gd name="T21" fmla="*/ 45 h 50"/>
                <a:gd name="T22" fmla="*/ 2 w 23"/>
                <a:gd name="T23" fmla="*/ 47 h 50"/>
                <a:gd name="T24" fmla="*/ 4 w 23"/>
                <a:gd name="T25" fmla="*/ 48 h 50"/>
                <a:gd name="T26" fmla="*/ 5 w 23"/>
                <a:gd name="T27" fmla="*/ 50 h 50"/>
                <a:gd name="T28" fmla="*/ 7 w 23"/>
                <a:gd name="T29" fmla="*/ 50 h 50"/>
                <a:gd name="T30" fmla="*/ 9 w 23"/>
                <a:gd name="T31" fmla="*/ 48 h 50"/>
                <a:gd name="T32" fmla="*/ 11 w 23"/>
                <a:gd name="T33" fmla="*/ 47 h 50"/>
                <a:gd name="T34" fmla="*/ 11 w 23"/>
                <a:gd name="T35" fmla="*/ 45 h 50"/>
                <a:gd name="T36" fmla="*/ 23 w 23"/>
                <a:gd name="T37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" h="50">
                  <a:moveTo>
                    <a:pt x="23" y="5"/>
                  </a:moveTo>
                  <a:lnTo>
                    <a:pt x="23" y="3"/>
                  </a:lnTo>
                  <a:lnTo>
                    <a:pt x="23" y="2"/>
                  </a:lnTo>
                  <a:lnTo>
                    <a:pt x="21" y="0"/>
                  </a:lnTo>
                  <a:lnTo>
                    <a:pt x="19" y="0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4" y="2"/>
                  </a:lnTo>
                  <a:lnTo>
                    <a:pt x="12" y="3"/>
                  </a:lnTo>
                  <a:lnTo>
                    <a:pt x="0" y="43"/>
                  </a:lnTo>
                  <a:lnTo>
                    <a:pt x="0" y="45"/>
                  </a:lnTo>
                  <a:lnTo>
                    <a:pt x="2" y="47"/>
                  </a:lnTo>
                  <a:lnTo>
                    <a:pt x="4" y="48"/>
                  </a:lnTo>
                  <a:lnTo>
                    <a:pt x="5" y="50"/>
                  </a:lnTo>
                  <a:lnTo>
                    <a:pt x="7" y="50"/>
                  </a:lnTo>
                  <a:lnTo>
                    <a:pt x="9" y="48"/>
                  </a:lnTo>
                  <a:lnTo>
                    <a:pt x="11" y="47"/>
                  </a:lnTo>
                  <a:lnTo>
                    <a:pt x="11" y="45"/>
                  </a:lnTo>
                  <a:lnTo>
                    <a:pt x="23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60" name="Freeform 2660"/>
            <p:cNvSpPr>
              <a:spLocks noChangeAspect="1"/>
            </p:cNvSpPr>
            <p:nvPr/>
          </p:nvSpPr>
          <p:spPr bwMode="auto">
            <a:xfrm>
              <a:off x="1955" y="3185"/>
              <a:ext cx="9" cy="18"/>
            </a:xfrm>
            <a:custGeom>
              <a:avLst/>
              <a:gdLst>
                <a:gd name="T0" fmla="*/ 23 w 23"/>
                <a:gd name="T1" fmla="*/ 7 h 51"/>
                <a:gd name="T2" fmla="*/ 23 w 23"/>
                <a:gd name="T3" fmla="*/ 6 h 51"/>
                <a:gd name="T4" fmla="*/ 21 w 23"/>
                <a:gd name="T5" fmla="*/ 4 h 51"/>
                <a:gd name="T6" fmla="*/ 20 w 23"/>
                <a:gd name="T7" fmla="*/ 2 h 51"/>
                <a:gd name="T8" fmla="*/ 18 w 23"/>
                <a:gd name="T9" fmla="*/ 0 h 51"/>
                <a:gd name="T10" fmla="*/ 16 w 23"/>
                <a:gd name="T11" fmla="*/ 0 h 51"/>
                <a:gd name="T12" fmla="*/ 14 w 23"/>
                <a:gd name="T13" fmla="*/ 2 h 51"/>
                <a:gd name="T14" fmla="*/ 13 w 23"/>
                <a:gd name="T15" fmla="*/ 4 h 51"/>
                <a:gd name="T16" fmla="*/ 13 w 23"/>
                <a:gd name="T17" fmla="*/ 6 h 51"/>
                <a:gd name="T18" fmla="*/ 0 w 23"/>
                <a:gd name="T19" fmla="*/ 45 h 51"/>
                <a:gd name="T20" fmla="*/ 0 w 23"/>
                <a:gd name="T21" fmla="*/ 47 h 51"/>
                <a:gd name="T22" fmla="*/ 0 w 23"/>
                <a:gd name="T23" fmla="*/ 49 h 51"/>
                <a:gd name="T24" fmla="*/ 2 w 23"/>
                <a:gd name="T25" fmla="*/ 51 h 51"/>
                <a:gd name="T26" fmla="*/ 4 w 23"/>
                <a:gd name="T27" fmla="*/ 51 h 51"/>
                <a:gd name="T28" fmla="*/ 6 w 23"/>
                <a:gd name="T29" fmla="*/ 51 h 51"/>
                <a:gd name="T30" fmla="*/ 7 w 23"/>
                <a:gd name="T31" fmla="*/ 51 h 51"/>
                <a:gd name="T32" fmla="*/ 9 w 23"/>
                <a:gd name="T33" fmla="*/ 49 h 51"/>
                <a:gd name="T34" fmla="*/ 11 w 23"/>
                <a:gd name="T35" fmla="*/ 47 h 51"/>
                <a:gd name="T36" fmla="*/ 23 w 23"/>
                <a:gd name="T37" fmla="*/ 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" h="51">
                  <a:moveTo>
                    <a:pt x="23" y="7"/>
                  </a:moveTo>
                  <a:lnTo>
                    <a:pt x="23" y="6"/>
                  </a:lnTo>
                  <a:lnTo>
                    <a:pt x="21" y="4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4" y="2"/>
                  </a:lnTo>
                  <a:lnTo>
                    <a:pt x="13" y="4"/>
                  </a:lnTo>
                  <a:lnTo>
                    <a:pt x="13" y="6"/>
                  </a:lnTo>
                  <a:lnTo>
                    <a:pt x="0" y="45"/>
                  </a:lnTo>
                  <a:lnTo>
                    <a:pt x="0" y="47"/>
                  </a:lnTo>
                  <a:lnTo>
                    <a:pt x="0" y="49"/>
                  </a:lnTo>
                  <a:lnTo>
                    <a:pt x="2" y="51"/>
                  </a:lnTo>
                  <a:lnTo>
                    <a:pt x="4" y="51"/>
                  </a:lnTo>
                  <a:lnTo>
                    <a:pt x="6" y="51"/>
                  </a:lnTo>
                  <a:lnTo>
                    <a:pt x="7" y="51"/>
                  </a:lnTo>
                  <a:lnTo>
                    <a:pt x="9" y="49"/>
                  </a:lnTo>
                  <a:lnTo>
                    <a:pt x="11" y="47"/>
                  </a:lnTo>
                  <a:lnTo>
                    <a:pt x="23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61" name="Freeform 2661"/>
            <p:cNvSpPr>
              <a:spLocks noChangeAspect="1"/>
            </p:cNvSpPr>
            <p:nvPr/>
          </p:nvSpPr>
          <p:spPr bwMode="auto">
            <a:xfrm>
              <a:off x="1948" y="3210"/>
              <a:ext cx="8" cy="19"/>
            </a:xfrm>
            <a:custGeom>
              <a:avLst/>
              <a:gdLst>
                <a:gd name="T0" fmla="*/ 22 w 22"/>
                <a:gd name="T1" fmla="*/ 7 h 50"/>
                <a:gd name="T2" fmla="*/ 22 w 22"/>
                <a:gd name="T3" fmla="*/ 5 h 50"/>
                <a:gd name="T4" fmla="*/ 20 w 22"/>
                <a:gd name="T5" fmla="*/ 3 h 50"/>
                <a:gd name="T6" fmla="*/ 19 w 22"/>
                <a:gd name="T7" fmla="*/ 1 h 50"/>
                <a:gd name="T8" fmla="*/ 17 w 22"/>
                <a:gd name="T9" fmla="*/ 0 h 50"/>
                <a:gd name="T10" fmla="*/ 15 w 22"/>
                <a:gd name="T11" fmla="*/ 0 h 50"/>
                <a:gd name="T12" fmla="*/ 13 w 22"/>
                <a:gd name="T13" fmla="*/ 1 h 50"/>
                <a:gd name="T14" fmla="*/ 12 w 22"/>
                <a:gd name="T15" fmla="*/ 3 h 50"/>
                <a:gd name="T16" fmla="*/ 12 w 22"/>
                <a:gd name="T17" fmla="*/ 5 h 50"/>
                <a:gd name="T18" fmla="*/ 0 w 22"/>
                <a:gd name="T19" fmla="*/ 45 h 50"/>
                <a:gd name="T20" fmla="*/ 0 w 22"/>
                <a:gd name="T21" fmla="*/ 47 h 50"/>
                <a:gd name="T22" fmla="*/ 0 w 22"/>
                <a:gd name="T23" fmla="*/ 48 h 50"/>
                <a:gd name="T24" fmla="*/ 1 w 22"/>
                <a:gd name="T25" fmla="*/ 50 h 50"/>
                <a:gd name="T26" fmla="*/ 3 w 22"/>
                <a:gd name="T27" fmla="*/ 50 h 50"/>
                <a:gd name="T28" fmla="*/ 5 w 22"/>
                <a:gd name="T29" fmla="*/ 50 h 50"/>
                <a:gd name="T30" fmla="*/ 7 w 22"/>
                <a:gd name="T31" fmla="*/ 50 h 50"/>
                <a:gd name="T32" fmla="*/ 8 w 22"/>
                <a:gd name="T33" fmla="*/ 48 h 50"/>
                <a:gd name="T34" fmla="*/ 10 w 22"/>
                <a:gd name="T35" fmla="*/ 47 h 50"/>
                <a:gd name="T36" fmla="*/ 22 w 22"/>
                <a:gd name="T37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50">
                  <a:moveTo>
                    <a:pt x="22" y="7"/>
                  </a:moveTo>
                  <a:lnTo>
                    <a:pt x="22" y="5"/>
                  </a:lnTo>
                  <a:lnTo>
                    <a:pt x="20" y="3"/>
                  </a:lnTo>
                  <a:lnTo>
                    <a:pt x="19" y="1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3" y="1"/>
                  </a:lnTo>
                  <a:lnTo>
                    <a:pt x="12" y="3"/>
                  </a:lnTo>
                  <a:lnTo>
                    <a:pt x="12" y="5"/>
                  </a:lnTo>
                  <a:lnTo>
                    <a:pt x="0" y="45"/>
                  </a:lnTo>
                  <a:lnTo>
                    <a:pt x="0" y="47"/>
                  </a:lnTo>
                  <a:lnTo>
                    <a:pt x="0" y="48"/>
                  </a:lnTo>
                  <a:lnTo>
                    <a:pt x="1" y="50"/>
                  </a:lnTo>
                  <a:lnTo>
                    <a:pt x="3" y="50"/>
                  </a:lnTo>
                  <a:lnTo>
                    <a:pt x="5" y="50"/>
                  </a:lnTo>
                  <a:lnTo>
                    <a:pt x="7" y="50"/>
                  </a:lnTo>
                  <a:lnTo>
                    <a:pt x="8" y="48"/>
                  </a:lnTo>
                  <a:lnTo>
                    <a:pt x="10" y="47"/>
                  </a:lnTo>
                  <a:lnTo>
                    <a:pt x="22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62" name="Freeform 2662"/>
            <p:cNvSpPr>
              <a:spLocks noChangeAspect="1"/>
            </p:cNvSpPr>
            <p:nvPr/>
          </p:nvSpPr>
          <p:spPr bwMode="auto">
            <a:xfrm>
              <a:off x="1920" y="3216"/>
              <a:ext cx="9" cy="19"/>
            </a:xfrm>
            <a:custGeom>
              <a:avLst/>
              <a:gdLst>
                <a:gd name="T0" fmla="*/ 23 w 23"/>
                <a:gd name="T1" fmla="*/ 7 h 50"/>
                <a:gd name="T2" fmla="*/ 23 w 23"/>
                <a:gd name="T3" fmla="*/ 5 h 50"/>
                <a:gd name="T4" fmla="*/ 23 w 23"/>
                <a:gd name="T5" fmla="*/ 4 h 50"/>
                <a:gd name="T6" fmla="*/ 21 w 23"/>
                <a:gd name="T7" fmla="*/ 2 h 50"/>
                <a:gd name="T8" fmla="*/ 19 w 23"/>
                <a:gd name="T9" fmla="*/ 0 h 50"/>
                <a:gd name="T10" fmla="*/ 17 w 23"/>
                <a:gd name="T11" fmla="*/ 0 h 50"/>
                <a:gd name="T12" fmla="*/ 16 w 23"/>
                <a:gd name="T13" fmla="*/ 2 h 50"/>
                <a:gd name="T14" fmla="*/ 14 w 23"/>
                <a:gd name="T15" fmla="*/ 4 h 50"/>
                <a:gd name="T16" fmla="*/ 12 w 23"/>
                <a:gd name="T17" fmla="*/ 5 h 50"/>
                <a:gd name="T18" fmla="*/ 0 w 23"/>
                <a:gd name="T19" fmla="*/ 45 h 50"/>
                <a:gd name="T20" fmla="*/ 0 w 23"/>
                <a:gd name="T21" fmla="*/ 47 h 50"/>
                <a:gd name="T22" fmla="*/ 2 w 23"/>
                <a:gd name="T23" fmla="*/ 49 h 50"/>
                <a:gd name="T24" fmla="*/ 3 w 23"/>
                <a:gd name="T25" fmla="*/ 50 h 50"/>
                <a:gd name="T26" fmla="*/ 5 w 23"/>
                <a:gd name="T27" fmla="*/ 50 h 50"/>
                <a:gd name="T28" fmla="*/ 7 w 23"/>
                <a:gd name="T29" fmla="*/ 50 h 50"/>
                <a:gd name="T30" fmla="*/ 9 w 23"/>
                <a:gd name="T31" fmla="*/ 50 h 50"/>
                <a:gd name="T32" fmla="*/ 10 w 23"/>
                <a:gd name="T33" fmla="*/ 49 h 50"/>
                <a:gd name="T34" fmla="*/ 10 w 23"/>
                <a:gd name="T35" fmla="*/ 47 h 50"/>
                <a:gd name="T36" fmla="*/ 23 w 23"/>
                <a:gd name="T37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" h="50">
                  <a:moveTo>
                    <a:pt x="23" y="7"/>
                  </a:moveTo>
                  <a:lnTo>
                    <a:pt x="23" y="5"/>
                  </a:lnTo>
                  <a:lnTo>
                    <a:pt x="23" y="4"/>
                  </a:lnTo>
                  <a:lnTo>
                    <a:pt x="21" y="2"/>
                  </a:lnTo>
                  <a:lnTo>
                    <a:pt x="19" y="0"/>
                  </a:lnTo>
                  <a:lnTo>
                    <a:pt x="17" y="0"/>
                  </a:lnTo>
                  <a:lnTo>
                    <a:pt x="16" y="2"/>
                  </a:lnTo>
                  <a:lnTo>
                    <a:pt x="14" y="4"/>
                  </a:lnTo>
                  <a:lnTo>
                    <a:pt x="12" y="5"/>
                  </a:lnTo>
                  <a:lnTo>
                    <a:pt x="0" y="45"/>
                  </a:lnTo>
                  <a:lnTo>
                    <a:pt x="0" y="47"/>
                  </a:lnTo>
                  <a:lnTo>
                    <a:pt x="2" y="49"/>
                  </a:lnTo>
                  <a:lnTo>
                    <a:pt x="3" y="50"/>
                  </a:lnTo>
                  <a:lnTo>
                    <a:pt x="5" y="50"/>
                  </a:lnTo>
                  <a:lnTo>
                    <a:pt x="7" y="50"/>
                  </a:lnTo>
                  <a:lnTo>
                    <a:pt x="9" y="50"/>
                  </a:lnTo>
                  <a:lnTo>
                    <a:pt x="10" y="49"/>
                  </a:lnTo>
                  <a:lnTo>
                    <a:pt x="10" y="47"/>
                  </a:lnTo>
                  <a:lnTo>
                    <a:pt x="23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63" name="Freeform 2663"/>
            <p:cNvSpPr>
              <a:spLocks noChangeAspect="1"/>
            </p:cNvSpPr>
            <p:nvPr/>
          </p:nvSpPr>
          <p:spPr bwMode="auto">
            <a:xfrm>
              <a:off x="1931" y="3262"/>
              <a:ext cx="9" cy="19"/>
            </a:xfrm>
            <a:custGeom>
              <a:avLst/>
              <a:gdLst>
                <a:gd name="T0" fmla="*/ 23 w 23"/>
                <a:gd name="T1" fmla="*/ 5 h 51"/>
                <a:gd name="T2" fmla="*/ 23 w 23"/>
                <a:gd name="T3" fmla="*/ 4 h 51"/>
                <a:gd name="T4" fmla="*/ 21 w 23"/>
                <a:gd name="T5" fmla="*/ 2 h 51"/>
                <a:gd name="T6" fmla="*/ 19 w 23"/>
                <a:gd name="T7" fmla="*/ 0 h 51"/>
                <a:gd name="T8" fmla="*/ 17 w 23"/>
                <a:gd name="T9" fmla="*/ 0 h 51"/>
                <a:gd name="T10" fmla="*/ 16 w 23"/>
                <a:gd name="T11" fmla="*/ 0 h 51"/>
                <a:gd name="T12" fmla="*/ 14 w 23"/>
                <a:gd name="T13" fmla="*/ 0 h 51"/>
                <a:gd name="T14" fmla="*/ 12 w 23"/>
                <a:gd name="T15" fmla="*/ 2 h 51"/>
                <a:gd name="T16" fmla="*/ 12 w 23"/>
                <a:gd name="T17" fmla="*/ 4 h 51"/>
                <a:gd name="T18" fmla="*/ 0 w 23"/>
                <a:gd name="T19" fmla="*/ 44 h 51"/>
                <a:gd name="T20" fmla="*/ 0 w 23"/>
                <a:gd name="T21" fmla="*/ 45 h 51"/>
                <a:gd name="T22" fmla="*/ 0 w 23"/>
                <a:gd name="T23" fmla="*/ 47 h 51"/>
                <a:gd name="T24" fmla="*/ 2 w 23"/>
                <a:gd name="T25" fmla="*/ 49 h 51"/>
                <a:gd name="T26" fmla="*/ 4 w 23"/>
                <a:gd name="T27" fmla="*/ 51 h 51"/>
                <a:gd name="T28" fmla="*/ 5 w 23"/>
                <a:gd name="T29" fmla="*/ 51 h 51"/>
                <a:gd name="T30" fmla="*/ 7 w 23"/>
                <a:gd name="T31" fmla="*/ 49 h 51"/>
                <a:gd name="T32" fmla="*/ 9 w 23"/>
                <a:gd name="T33" fmla="*/ 47 h 51"/>
                <a:gd name="T34" fmla="*/ 11 w 23"/>
                <a:gd name="T35" fmla="*/ 45 h 51"/>
                <a:gd name="T36" fmla="*/ 23 w 23"/>
                <a:gd name="T37" fmla="*/ 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" h="51">
                  <a:moveTo>
                    <a:pt x="23" y="5"/>
                  </a:moveTo>
                  <a:lnTo>
                    <a:pt x="23" y="4"/>
                  </a:lnTo>
                  <a:lnTo>
                    <a:pt x="21" y="2"/>
                  </a:lnTo>
                  <a:lnTo>
                    <a:pt x="19" y="0"/>
                  </a:lnTo>
                  <a:lnTo>
                    <a:pt x="17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0" y="44"/>
                  </a:lnTo>
                  <a:lnTo>
                    <a:pt x="0" y="45"/>
                  </a:lnTo>
                  <a:lnTo>
                    <a:pt x="0" y="47"/>
                  </a:lnTo>
                  <a:lnTo>
                    <a:pt x="2" y="49"/>
                  </a:lnTo>
                  <a:lnTo>
                    <a:pt x="4" y="51"/>
                  </a:lnTo>
                  <a:lnTo>
                    <a:pt x="5" y="51"/>
                  </a:lnTo>
                  <a:lnTo>
                    <a:pt x="7" y="49"/>
                  </a:lnTo>
                  <a:lnTo>
                    <a:pt x="9" y="47"/>
                  </a:lnTo>
                  <a:lnTo>
                    <a:pt x="11" y="45"/>
                  </a:lnTo>
                  <a:lnTo>
                    <a:pt x="23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64" name="Freeform 2664"/>
            <p:cNvSpPr>
              <a:spLocks noChangeAspect="1"/>
            </p:cNvSpPr>
            <p:nvPr/>
          </p:nvSpPr>
          <p:spPr bwMode="auto">
            <a:xfrm>
              <a:off x="1924" y="3288"/>
              <a:ext cx="8" cy="19"/>
            </a:xfrm>
            <a:custGeom>
              <a:avLst/>
              <a:gdLst>
                <a:gd name="T0" fmla="*/ 23 w 23"/>
                <a:gd name="T1" fmla="*/ 5 h 50"/>
                <a:gd name="T2" fmla="*/ 23 w 23"/>
                <a:gd name="T3" fmla="*/ 3 h 50"/>
                <a:gd name="T4" fmla="*/ 21 w 23"/>
                <a:gd name="T5" fmla="*/ 1 h 50"/>
                <a:gd name="T6" fmla="*/ 19 w 23"/>
                <a:gd name="T7" fmla="*/ 0 h 50"/>
                <a:gd name="T8" fmla="*/ 18 w 23"/>
                <a:gd name="T9" fmla="*/ 0 h 50"/>
                <a:gd name="T10" fmla="*/ 16 w 23"/>
                <a:gd name="T11" fmla="*/ 0 h 50"/>
                <a:gd name="T12" fmla="*/ 14 w 23"/>
                <a:gd name="T13" fmla="*/ 0 h 50"/>
                <a:gd name="T14" fmla="*/ 12 w 23"/>
                <a:gd name="T15" fmla="*/ 1 h 50"/>
                <a:gd name="T16" fmla="*/ 12 w 23"/>
                <a:gd name="T17" fmla="*/ 3 h 50"/>
                <a:gd name="T18" fmla="*/ 0 w 23"/>
                <a:gd name="T19" fmla="*/ 43 h 50"/>
                <a:gd name="T20" fmla="*/ 0 w 23"/>
                <a:gd name="T21" fmla="*/ 45 h 50"/>
                <a:gd name="T22" fmla="*/ 0 w 23"/>
                <a:gd name="T23" fmla="*/ 46 h 50"/>
                <a:gd name="T24" fmla="*/ 2 w 23"/>
                <a:gd name="T25" fmla="*/ 48 h 50"/>
                <a:gd name="T26" fmla="*/ 4 w 23"/>
                <a:gd name="T27" fmla="*/ 50 h 50"/>
                <a:gd name="T28" fmla="*/ 5 w 23"/>
                <a:gd name="T29" fmla="*/ 50 h 50"/>
                <a:gd name="T30" fmla="*/ 7 w 23"/>
                <a:gd name="T31" fmla="*/ 48 h 50"/>
                <a:gd name="T32" fmla="*/ 9 w 23"/>
                <a:gd name="T33" fmla="*/ 46 h 50"/>
                <a:gd name="T34" fmla="*/ 11 w 23"/>
                <a:gd name="T35" fmla="*/ 45 h 50"/>
                <a:gd name="T36" fmla="*/ 23 w 23"/>
                <a:gd name="T37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" h="50">
                  <a:moveTo>
                    <a:pt x="23" y="5"/>
                  </a:moveTo>
                  <a:lnTo>
                    <a:pt x="23" y="3"/>
                  </a:lnTo>
                  <a:lnTo>
                    <a:pt x="21" y="1"/>
                  </a:lnTo>
                  <a:lnTo>
                    <a:pt x="19" y="0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2" y="1"/>
                  </a:lnTo>
                  <a:lnTo>
                    <a:pt x="12" y="3"/>
                  </a:lnTo>
                  <a:lnTo>
                    <a:pt x="0" y="43"/>
                  </a:lnTo>
                  <a:lnTo>
                    <a:pt x="0" y="45"/>
                  </a:lnTo>
                  <a:lnTo>
                    <a:pt x="0" y="46"/>
                  </a:lnTo>
                  <a:lnTo>
                    <a:pt x="2" y="48"/>
                  </a:lnTo>
                  <a:lnTo>
                    <a:pt x="4" y="50"/>
                  </a:lnTo>
                  <a:lnTo>
                    <a:pt x="5" y="50"/>
                  </a:lnTo>
                  <a:lnTo>
                    <a:pt x="7" y="48"/>
                  </a:lnTo>
                  <a:lnTo>
                    <a:pt x="9" y="46"/>
                  </a:lnTo>
                  <a:lnTo>
                    <a:pt x="11" y="45"/>
                  </a:lnTo>
                  <a:lnTo>
                    <a:pt x="23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65" name="Freeform 2665"/>
            <p:cNvSpPr>
              <a:spLocks noChangeAspect="1"/>
            </p:cNvSpPr>
            <p:nvPr/>
          </p:nvSpPr>
          <p:spPr bwMode="auto">
            <a:xfrm>
              <a:off x="1915" y="3314"/>
              <a:ext cx="9" cy="18"/>
            </a:xfrm>
            <a:custGeom>
              <a:avLst/>
              <a:gdLst>
                <a:gd name="T0" fmla="*/ 22 w 22"/>
                <a:gd name="T1" fmla="*/ 5 h 50"/>
                <a:gd name="T2" fmla="*/ 22 w 22"/>
                <a:gd name="T3" fmla="*/ 4 h 50"/>
                <a:gd name="T4" fmla="*/ 22 w 22"/>
                <a:gd name="T5" fmla="*/ 2 h 50"/>
                <a:gd name="T6" fmla="*/ 21 w 22"/>
                <a:gd name="T7" fmla="*/ 0 h 50"/>
                <a:gd name="T8" fmla="*/ 19 w 22"/>
                <a:gd name="T9" fmla="*/ 0 h 50"/>
                <a:gd name="T10" fmla="*/ 17 w 22"/>
                <a:gd name="T11" fmla="*/ 0 h 50"/>
                <a:gd name="T12" fmla="*/ 15 w 22"/>
                <a:gd name="T13" fmla="*/ 0 h 50"/>
                <a:gd name="T14" fmla="*/ 14 w 22"/>
                <a:gd name="T15" fmla="*/ 2 h 50"/>
                <a:gd name="T16" fmla="*/ 12 w 22"/>
                <a:gd name="T17" fmla="*/ 4 h 50"/>
                <a:gd name="T18" fmla="*/ 0 w 22"/>
                <a:gd name="T19" fmla="*/ 43 h 50"/>
                <a:gd name="T20" fmla="*/ 0 w 22"/>
                <a:gd name="T21" fmla="*/ 45 h 50"/>
                <a:gd name="T22" fmla="*/ 1 w 22"/>
                <a:gd name="T23" fmla="*/ 47 h 50"/>
                <a:gd name="T24" fmla="*/ 3 w 22"/>
                <a:gd name="T25" fmla="*/ 49 h 50"/>
                <a:gd name="T26" fmla="*/ 5 w 22"/>
                <a:gd name="T27" fmla="*/ 50 h 50"/>
                <a:gd name="T28" fmla="*/ 7 w 22"/>
                <a:gd name="T29" fmla="*/ 50 h 50"/>
                <a:gd name="T30" fmla="*/ 8 w 22"/>
                <a:gd name="T31" fmla="*/ 49 h 50"/>
                <a:gd name="T32" fmla="*/ 10 w 22"/>
                <a:gd name="T33" fmla="*/ 47 h 50"/>
                <a:gd name="T34" fmla="*/ 10 w 22"/>
                <a:gd name="T35" fmla="*/ 45 h 50"/>
                <a:gd name="T36" fmla="*/ 22 w 22"/>
                <a:gd name="T37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50">
                  <a:moveTo>
                    <a:pt x="22" y="5"/>
                  </a:moveTo>
                  <a:lnTo>
                    <a:pt x="22" y="4"/>
                  </a:lnTo>
                  <a:lnTo>
                    <a:pt x="22" y="2"/>
                  </a:lnTo>
                  <a:lnTo>
                    <a:pt x="21" y="0"/>
                  </a:lnTo>
                  <a:lnTo>
                    <a:pt x="19" y="0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4" y="2"/>
                  </a:lnTo>
                  <a:lnTo>
                    <a:pt x="12" y="4"/>
                  </a:lnTo>
                  <a:lnTo>
                    <a:pt x="0" y="43"/>
                  </a:lnTo>
                  <a:lnTo>
                    <a:pt x="0" y="45"/>
                  </a:lnTo>
                  <a:lnTo>
                    <a:pt x="1" y="47"/>
                  </a:lnTo>
                  <a:lnTo>
                    <a:pt x="3" y="49"/>
                  </a:lnTo>
                  <a:lnTo>
                    <a:pt x="5" y="50"/>
                  </a:lnTo>
                  <a:lnTo>
                    <a:pt x="7" y="50"/>
                  </a:lnTo>
                  <a:lnTo>
                    <a:pt x="8" y="49"/>
                  </a:lnTo>
                  <a:lnTo>
                    <a:pt x="10" y="47"/>
                  </a:lnTo>
                  <a:lnTo>
                    <a:pt x="10" y="45"/>
                  </a:lnTo>
                  <a:lnTo>
                    <a:pt x="22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66" name="Freeform 2666"/>
            <p:cNvSpPr>
              <a:spLocks noChangeAspect="1"/>
            </p:cNvSpPr>
            <p:nvPr/>
          </p:nvSpPr>
          <p:spPr bwMode="auto">
            <a:xfrm>
              <a:off x="1908" y="3339"/>
              <a:ext cx="8" cy="19"/>
            </a:xfrm>
            <a:custGeom>
              <a:avLst/>
              <a:gdLst>
                <a:gd name="T0" fmla="*/ 22 w 22"/>
                <a:gd name="T1" fmla="*/ 7 h 51"/>
                <a:gd name="T2" fmla="*/ 22 w 22"/>
                <a:gd name="T3" fmla="*/ 6 h 51"/>
                <a:gd name="T4" fmla="*/ 21 w 22"/>
                <a:gd name="T5" fmla="*/ 4 h 51"/>
                <a:gd name="T6" fmla="*/ 19 w 22"/>
                <a:gd name="T7" fmla="*/ 2 h 51"/>
                <a:gd name="T8" fmla="*/ 17 w 22"/>
                <a:gd name="T9" fmla="*/ 0 h 51"/>
                <a:gd name="T10" fmla="*/ 17 w 22"/>
                <a:gd name="T11" fmla="*/ 0 h 51"/>
                <a:gd name="T12" fmla="*/ 15 w 22"/>
                <a:gd name="T13" fmla="*/ 2 h 51"/>
                <a:gd name="T14" fmla="*/ 14 w 22"/>
                <a:gd name="T15" fmla="*/ 4 h 51"/>
                <a:gd name="T16" fmla="*/ 12 w 22"/>
                <a:gd name="T17" fmla="*/ 6 h 51"/>
                <a:gd name="T18" fmla="*/ 0 w 22"/>
                <a:gd name="T19" fmla="*/ 44 h 51"/>
                <a:gd name="T20" fmla="*/ 0 w 22"/>
                <a:gd name="T21" fmla="*/ 46 h 51"/>
                <a:gd name="T22" fmla="*/ 2 w 22"/>
                <a:gd name="T23" fmla="*/ 47 h 51"/>
                <a:gd name="T24" fmla="*/ 3 w 22"/>
                <a:gd name="T25" fmla="*/ 49 h 51"/>
                <a:gd name="T26" fmla="*/ 5 w 22"/>
                <a:gd name="T27" fmla="*/ 51 h 51"/>
                <a:gd name="T28" fmla="*/ 7 w 22"/>
                <a:gd name="T29" fmla="*/ 51 h 51"/>
                <a:gd name="T30" fmla="*/ 9 w 22"/>
                <a:gd name="T31" fmla="*/ 49 h 51"/>
                <a:gd name="T32" fmla="*/ 10 w 22"/>
                <a:gd name="T33" fmla="*/ 47 h 51"/>
                <a:gd name="T34" fmla="*/ 10 w 22"/>
                <a:gd name="T35" fmla="*/ 46 h 51"/>
                <a:gd name="T36" fmla="*/ 22 w 22"/>
                <a:gd name="T37" fmla="*/ 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51">
                  <a:moveTo>
                    <a:pt x="22" y="7"/>
                  </a:moveTo>
                  <a:lnTo>
                    <a:pt x="22" y="6"/>
                  </a:lnTo>
                  <a:lnTo>
                    <a:pt x="21" y="4"/>
                  </a:lnTo>
                  <a:lnTo>
                    <a:pt x="19" y="2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5" y="2"/>
                  </a:lnTo>
                  <a:lnTo>
                    <a:pt x="14" y="4"/>
                  </a:lnTo>
                  <a:lnTo>
                    <a:pt x="12" y="6"/>
                  </a:lnTo>
                  <a:lnTo>
                    <a:pt x="0" y="44"/>
                  </a:lnTo>
                  <a:lnTo>
                    <a:pt x="0" y="46"/>
                  </a:lnTo>
                  <a:lnTo>
                    <a:pt x="2" y="47"/>
                  </a:lnTo>
                  <a:lnTo>
                    <a:pt x="3" y="49"/>
                  </a:lnTo>
                  <a:lnTo>
                    <a:pt x="5" y="51"/>
                  </a:lnTo>
                  <a:lnTo>
                    <a:pt x="7" y="51"/>
                  </a:lnTo>
                  <a:lnTo>
                    <a:pt x="9" y="49"/>
                  </a:lnTo>
                  <a:lnTo>
                    <a:pt x="10" y="47"/>
                  </a:lnTo>
                  <a:lnTo>
                    <a:pt x="10" y="46"/>
                  </a:lnTo>
                  <a:lnTo>
                    <a:pt x="22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67" name="Freeform 2667"/>
            <p:cNvSpPr>
              <a:spLocks noChangeAspect="1"/>
            </p:cNvSpPr>
            <p:nvPr/>
          </p:nvSpPr>
          <p:spPr bwMode="auto">
            <a:xfrm>
              <a:off x="1900" y="3365"/>
              <a:ext cx="8" cy="19"/>
            </a:xfrm>
            <a:custGeom>
              <a:avLst/>
              <a:gdLst>
                <a:gd name="T0" fmla="*/ 23 w 23"/>
                <a:gd name="T1" fmla="*/ 7 h 50"/>
                <a:gd name="T2" fmla="*/ 23 w 23"/>
                <a:gd name="T3" fmla="*/ 5 h 50"/>
                <a:gd name="T4" fmla="*/ 21 w 23"/>
                <a:gd name="T5" fmla="*/ 3 h 50"/>
                <a:gd name="T6" fmla="*/ 19 w 23"/>
                <a:gd name="T7" fmla="*/ 2 h 50"/>
                <a:gd name="T8" fmla="*/ 17 w 23"/>
                <a:gd name="T9" fmla="*/ 0 h 50"/>
                <a:gd name="T10" fmla="*/ 16 w 23"/>
                <a:gd name="T11" fmla="*/ 0 h 50"/>
                <a:gd name="T12" fmla="*/ 14 w 23"/>
                <a:gd name="T13" fmla="*/ 2 h 50"/>
                <a:gd name="T14" fmla="*/ 12 w 23"/>
                <a:gd name="T15" fmla="*/ 3 h 50"/>
                <a:gd name="T16" fmla="*/ 12 w 23"/>
                <a:gd name="T17" fmla="*/ 5 h 50"/>
                <a:gd name="T18" fmla="*/ 0 w 23"/>
                <a:gd name="T19" fmla="*/ 45 h 50"/>
                <a:gd name="T20" fmla="*/ 0 w 23"/>
                <a:gd name="T21" fmla="*/ 47 h 50"/>
                <a:gd name="T22" fmla="*/ 0 w 23"/>
                <a:gd name="T23" fmla="*/ 48 h 50"/>
                <a:gd name="T24" fmla="*/ 2 w 23"/>
                <a:gd name="T25" fmla="*/ 50 h 50"/>
                <a:gd name="T26" fmla="*/ 3 w 23"/>
                <a:gd name="T27" fmla="*/ 50 h 50"/>
                <a:gd name="T28" fmla="*/ 5 w 23"/>
                <a:gd name="T29" fmla="*/ 50 h 50"/>
                <a:gd name="T30" fmla="*/ 7 w 23"/>
                <a:gd name="T31" fmla="*/ 50 h 50"/>
                <a:gd name="T32" fmla="*/ 9 w 23"/>
                <a:gd name="T33" fmla="*/ 48 h 50"/>
                <a:gd name="T34" fmla="*/ 10 w 23"/>
                <a:gd name="T35" fmla="*/ 47 h 50"/>
                <a:gd name="T36" fmla="*/ 23 w 23"/>
                <a:gd name="T37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" h="50">
                  <a:moveTo>
                    <a:pt x="23" y="7"/>
                  </a:moveTo>
                  <a:lnTo>
                    <a:pt x="23" y="5"/>
                  </a:lnTo>
                  <a:lnTo>
                    <a:pt x="21" y="3"/>
                  </a:lnTo>
                  <a:lnTo>
                    <a:pt x="19" y="2"/>
                  </a:lnTo>
                  <a:lnTo>
                    <a:pt x="17" y="0"/>
                  </a:lnTo>
                  <a:lnTo>
                    <a:pt x="16" y="0"/>
                  </a:lnTo>
                  <a:lnTo>
                    <a:pt x="14" y="2"/>
                  </a:lnTo>
                  <a:lnTo>
                    <a:pt x="12" y="3"/>
                  </a:lnTo>
                  <a:lnTo>
                    <a:pt x="12" y="5"/>
                  </a:lnTo>
                  <a:lnTo>
                    <a:pt x="0" y="45"/>
                  </a:lnTo>
                  <a:lnTo>
                    <a:pt x="0" y="47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3" y="50"/>
                  </a:lnTo>
                  <a:lnTo>
                    <a:pt x="5" y="50"/>
                  </a:lnTo>
                  <a:lnTo>
                    <a:pt x="7" y="50"/>
                  </a:lnTo>
                  <a:lnTo>
                    <a:pt x="9" y="48"/>
                  </a:lnTo>
                  <a:lnTo>
                    <a:pt x="10" y="47"/>
                  </a:lnTo>
                  <a:lnTo>
                    <a:pt x="23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68" name="Freeform 2668"/>
            <p:cNvSpPr>
              <a:spLocks noChangeAspect="1"/>
            </p:cNvSpPr>
            <p:nvPr/>
          </p:nvSpPr>
          <p:spPr bwMode="auto">
            <a:xfrm>
              <a:off x="1891" y="3391"/>
              <a:ext cx="9" cy="19"/>
            </a:xfrm>
            <a:custGeom>
              <a:avLst/>
              <a:gdLst>
                <a:gd name="T0" fmla="*/ 23 w 23"/>
                <a:gd name="T1" fmla="*/ 7 h 51"/>
                <a:gd name="T2" fmla="*/ 23 w 23"/>
                <a:gd name="T3" fmla="*/ 5 h 51"/>
                <a:gd name="T4" fmla="*/ 23 w 23"/>
                <a:gd name="T5" fmla="*/ 4 h 51"/>
                <a:gd name="T6" fmla="*/ 21 w 23"/>
                <a:gd name="T7" fmla="*/ 2 h 51"/>
                <a:gd name="T8" fmla="*/ 20 w 23"/>
                <a:gd name="T9" fmla="*/ 0 h 51"/>
                <a:gd name="T10" fmla="*/ 18 w 23"/>
                <a:gd name="T11" fmla="*/ 0 h 51"/>
                <a:gd name="T12" fmla="*/ 16 w 23"/>
                <a:gd name="T13" fmla="*/ 2 h 51"/>
                <a:gd name="T14" fmla="*/ 14 w 23"/>
                <a:gd name="T15" fmla="*/ 4 h 51"/>
                <a:gd name="T16" fmla="*/ 13 w 23"/>
                <a:gd name="T17" fmla="*/ 5 h 51"/>
                <a:gd name="T18" fmla="*/ 0 w 23"/>
                <a:gd name="T19" fmla="*/ 45 h 51"/>
                <a:gd name="T20" fmla="*/ 0 w 23"/>
                <a:gd name="T21" fmla="*/ 47 h 51"/>
                <a:gd name="T22" fmla="*/ 2 w 23"/>
                <a:gd name="T23" fmla="*/ 49 h 51"/>
                <a:gd name="T24" fmla="*/ 4 w 23"/>
                <a:gd name="T25" fmla="*/ 51 h 51"/>
                <a:gd name="T26" fmla="*/ 6 w 23"/>
                <a:gd name="T27" fmla="*/ 51 h 51"/>
                <a:gd name="T28" fmla="*/ 7 w 23"/>
                <a:gd name="T29" fmla="*/ 51 h 51"/>
                <a:gd name="T30" fmla="*/ 9 w 23"/>
                <a:gd name="T31" fmla="*/ 51 h 51"/>
                <a:gd name="T32" fmla="*/ 11 w 23"/>
                <a:gd name="T33" fmla="*/ 49 h 51"/>
                <a:gd name="T34" fmla="*/ 11 w 23"/>
                <a:gd name="T35" fmla="*/ 47 h 51"/>
                <a:gd name="T36" fmla="*/ 23 w 23"/>
                <a:gd name="T37" fmla="*/ 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" h="51">
                  <a:moveTo>
                    <a:pt x="23" y="7"/>
                  </a:moveTo>
                  <a:lnTo>
                    <a:pt x="23" y="5"/>
                  </a:lnTo>
                  <a:lnTo>
                    <a:pt x="23" y="4"/>
                  </a:lnTo>
                  <a:lnTo>
                    <a:pt x="21" y="2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6" y="2"/>
                  </a:lnTo>
                  <a:lnTo>
                    <a:pt x="14" y="4"/>
                  </a:lnTo>
                  <a:lnTo>
                    <a:pt x="13" y="5"/>
                  </a:lnTo>
                  <a:lnTo>
                    <a:pt x="0" y="45"/>
                  </a:lnTo>
                  <a:lnTo>
                    <a:pt x="0" y="47"/>
                  </a:lnTo>
                  <a:lnTo>
                    <a:pt x="2" y="49"/>
                  </a:lnTo>
                  <a:lnTo>
                    <a:pt x="4" y="51"/>
                  </a:lnTo>
                  <a:lnTo>
                    <a:pt x="6" y="51"/>
                  </a:lnTo>
                  <a:lnTo>
                    <a:pt x="7" y="51"/>
                  </a:lnTo>
                  <a:lnTo>
                    <a:pt x="9" y="51"/>
                  </a:lnTo>
                  <a:lnTo>
                    <a:pt x="11" y="49"/>
                  </a:lnTo>
                  <a:lnTo>
                    <a:pt x="11" y="47"/>
                  </a:lnTo>
                  <a:lnTo>
                    <a:pt x="23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69" name="Freeform 2669"/>
            <p:cNvSpPr>
              <a:spLocks noChangeAspect="1"/>
            </p:cNvSpPr>
            <p:nvPr/>
          </p:nvSpPr>
          <p:spPr bwMode="auto">
            <a:xfrm>
              <a:off x="1884" y="3417"/>
              <a:ext cx="8" cy="18"/>
            </a:xfrm>
            <a:custGeom>
              <a:avLst/>
              <a:gdLst>
                <a:gd name="T0" fmla="*/ 22 w 22"/>
                <a:gd name="T1" fmla="*/ 6 h 49"/>
                <a:gd name="T2" fmla="*/ 22 w 22"/>
                <a:gd name="T3" fmla="*/ 4 h 49"/>
                <a:gd name="T4" fmla="*/ 22 w 22"/>
                <a:gd name="T5" fmla="*/ 2 h 49"/>
                <a:gd name="T6" fmla="*/ 20 w 22"/>
                <a:gd name="T7" fmla="*/ 0 h 49"/>
                <a:gd name="T8" fmla="*/ 19 w 22"/>
                <a:gd name="T9" fmla="*/ 0 h 49"/>
                <a:gd name="T10" fmla="*/ 17 w 22"/>
                <a:gd name="T11" fmla="*/ 0 h 49"/>
                <a:gd name="T12" fmla="*/ 15 w 22"/>
                <a:gd name="T13" fmla="*/ 0 h 49"/>
                <a:gd name="T14" fmla="*/ 13 w 22"/>
                <a:gd name="T15" fmla="*/ 2 h 49"/>
                <a:gd name="T16" fmla="*/ 12 w 22"/>
                <a:gd name="T17" fmla="*/ 4 h 49"/>
                <a:gd name="T18" fmla="*/ 0 w 22"/>
                <a:gd name="T19" fmla="*/ 44 h 49"/>
                <a:gd name="T20" fmla="*/ 0 w 22"/>
                <a:gd name="T21" fmla="*/ 46 h 49"/>
                <a:gd name="T22" fmla="*/ 1 w 22"/>
                <a:gd name="T23" fmla="*/ 47 h 49"/>
                <a:gd name="T24" fmla="*/ 3 w 22"/>
                <a:gd name="T25" fmla="*/ 49 h 49"/>
                <a:gd name="T26" fmla="*/ 5 w 22"/>
                <a:gd name="T27" fmla="*/ 49 h 49"/>
                <a:gd name="T28" fmla="*/ 6 w 22"/>
                <a:gd name="T29" fmla="*/ 49 h 49"/>
                <a:gd name="T30" fmla="*/ 8 w 22"/>
                <a:gd name="T31" fmla="*/ 49 h 49"/>
                <a:gd name="T32" fmla="*/ 10 w 22"/>
                <a:gd name="T33" fmla="*/ 47 h 49"/>
                <a:gd name="T34" fmla="*/ 10 w 22"/>
                <a:gd name="T35" fmla="*/ 46 h 49"/>
                <a:gd name="T36" fmla="*/ 22 w 22"/>
                <a:gd name="T37" fmla="*/ 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49">
                  <a:moveTo>
                    <a:pt x="22" y="6"/>
                  </a:moveTo>
                  <a:lnTo>
                    <a:pt x="22" y="4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9" y="0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3" y="2"/>
                  </a:lnTo>
                  <a:lnTo>
                    <a:pt x="12" y="4"/>
                  </a:lnTo>
                  <a:lnTo>
                    <a:pt x="0" y="44"/>
                  </a:lnTo>
                  <a:lnTo>
                    <a:pt x="0" y="46"/>
                  </a:lnTo>
                  <a:lnTo>
                    <a:pt x="1" y="47"/>
                  </a:lnTo>
                  <a:lnTo>
                    <a:pt x="3" y="49"/>
                  </a:lnTo>
                  <a:lnTo>
                    <a:pt x="5" y="49"/>
                  </a:lnTo>
                  <a:lnTo>
                    <a:pt x="6" y="49"/>
                  </a:lnTo>
                  <a:lnTo>
                    <a:pt x="8" y="49"/>
                  </a:lnTo>
                  <a:lnTo>
                    <a:pt x="10" y="47"/>
                  </a:lnTo>
                  <a:lnTo>
                    <a:pt x="10" y="46"/>
                  </a:lnTo>
                  <a:lnTo>
                    <a:pt x="22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70" name="Freeform 2670"/>
            <p:cNvSpPr>
              <a:spLocks noChangeAspect="1"/>
            </p:cNvSpPr>
            <p:nvPr/>
          </p:nvSpPr>
          <p:spPr bwMode="auto">
            <a:xfrm>
              <a:off x="1876" y="3443"/>
              <a:ext cx="8" cy="18"/>
            </a:xfrm>
            <a:custGeom>
              <a:avLst/>
              <a:gdLst>
                <a:gd name="T0" fmla="*/ 22 w 22"/>
                <a:gd name="T1" fmla="*/ 5 h 48"/>
                <a:gd name="T2" fmla="*/ 22 w 22"/>
                <a:gd name="T3" fmla="*/ 3 h 48"/>
                <a:gd name="T4" fmla="*/ 21 w 22"/>
                <a:gd name="T5" fmla="*/ 2 h 48"/>
                <a:gd name="T6" fmla="*/ 19 w 22"/>
                <a:gd name="T7" fmla="*/ 0 h 48"/>
                <a:gd name="T8" fmla="*/ 17 w 22"/>
                <a:gd name="T9" fmla="*/ 0 h 48"/>
                <a:gd name="T10" fmla="*/ 15 w 22"/>
                <a:gd name="T11" fmla="*/ 0 h 48"/>
                <a:gd name="T12" fmla="*/ 14 w 22"/>
                <a:gd name="T13" fmla="*/ 0 h 48"/>
                <a:gd name="T14" fmla="*/ 12 w 22"/>
                <a:gd name="T15" fmla="*/ 2 h 48"/>
                <a:gd name="T16" fmla="*/ 12 w 22"/>
                <a:gd name="T17" fmla="*/ 3 h 48"/>
                <a:gd name="T18" fmla="*/ 0 w 22"/>
                <a:gd name="T19" fmla="*/ 43 h 48"/>
                <a:gd name="T20" fmla="*/ 0 w 22"/>
                <a:gd name="T21" fmla="*/ 43 h 48"/>
                <a:gd name="T22" fmla="*/ 1 w 22"/>
                <a:gd name="T23" fmla="*/ 45 h 48"/>
                <a:gd name="T24" fmla="*/ 3 w 22"/>
                <a:gd name="T25" fmla="*/ 47 h 48"/>
                <a:gd name="T26" fmla="*/ 5 w 22"/>
                <a:gd name="T27" fmla="*/ 48 h 48"/>
                <a:gd name="T28" fmla="*/ 5 w 22"/>
                <a:gd name="T29" fmla="*/ 48 h 48"/>
                <a:gd name="T30" fmla="*/ 7 w 22"/>
                <a:gd name="T31" fmla="*/ 48 h 48"/>
                <a:gd name="T32" fmla="*/ 8 w 22"/>
                <a:gd name="T33" fmla="*/ 48 h 48"/>
                <a:gd name="T34" fmla="*/ 10 w 22"/>
                <a:gd name="T35" fmla="*/ 47 h 48"/>
                <a:gd name="T36" fmla="*/ 12 w 22"/>
                <a:gd name="T37" fmla="*/ 45 h 48"/>
                <a:gd name="T38" fmla="*/ 12 w 22"/>
                <a:gd name="T39" fmla="*/ 43 h 48"/>
                <a:gd name="T40" fmla="*/ 10 w 22"/>
                <a:gd name="T41" fmla="*/ 41 h 48"/>
                <a:gd name="T42" fmla="*/ 8 w 22"/>
                <a:gd name="T43" fmla="*/ 40 h 48"/>
                <a:gd name="T44" fmla="*/ 7 w 22"/>
                <a:gd name="T45" fmla="*/ 38 h 48"/>
                <a:gd name="T46" fmla="*/ 7 w 22"/>
                <a:gd name="T47" fmla="*/ 38 h 48"/>
                <a:gd name="T48" fmla="*/ 5 w 22"/>
                <a:gd name="T49" fmla="*/ 43 h 48"/>
                <a:gd name="T50" fmla="*/ 10 w 22"/>
                <a:gd name="T51" fmla="*/ 45 h 48"/>
                <a:gd name="T52" fmla="*/ 22 w 22"/>
                <a:gd name="T53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" h="48">
                  <a:moveTo>
                    <a:pt x="22" y="5"/>
                  </a:moveTo>
                  <a:lnTo>
                    <a:pt x="22" y="3"/>
                  </a:lnTo>
                  <a:lnTo>
                    <a:pt x="21" y="2"/>
                  </a:lnTo>
                  <a:lnTo>
                    <a:pt x="19" y="0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2" y="2"/>
                  </a:lnTo>
                  <a:lnTo>
                    <a:pt x="12" y="3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1" y="45"/>
                  </a:lnTo>
                  <a:lnTo>
                    <a:pt x="3" y="47"/>
                  </a:lnTo>
                  <a:lnTo>
                    <a:pt x="5" y="48"/>
                  </a:lnTo>
                  <a:lnTo>
                    <a:pt x="5" y="48"/>
                  </a:lnTo>
                  <a:lnTo>
                    <a:pt x="7" y="48"/>
                  </a:lnTo>
                  <a:lnTo>
                    <a:pt x="8" y="48"/>
                  </a:lnTo>
                  <a:lnTo>
                    <a:pt x="10" y="47"/>
                  </a:lnTo>
                  <a:lnTo>
                    <a:pt x="12" y="45"/>
                  </a:lnTo>
                  <a:lnTo>
                    <a:pt x="12" y="43"/>
                  </a:lnTo>
                  <a:lnTo>
                    <a:pt x="10" y="41"/>
                  </a:lnTo>
                  <a:lnTo>
                    <a:pt x="8" y="40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5" y="43"/>
                  </a:lnTo>
                  <a:lnTo>
                    <a:pt x="10" y="45"/>
                  </a:lnTo>
                  <a:lnTo>
                    <a:pt x="22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71" name="Freeform 2671"/>
            <p:cNvSpPr>
              <a:spLocks noChangeAspect="1"/>
            </p:cNvSpPr>
            <p:nvPr/>
          </p:nvSpPr>
          <p:spPr bwMode="auto">
            <a:xfrm>
              <a:off x="1888" y="3457"/>
              <a:ext cx="20" cy="4"/>
            </a:xfrm>
            <a:custGeom>
              <a:avLst/>
              <a:gdLst>
                <a:gd name="T0" fmla="*/ 5 w 52"/>
                <a:gd name="T1" fmla="*/ 0 h 10"/>
                <a:gd name="T2" fmla="*/ 3 w 52"/>
                <a:gd name="T3" fmla="*/ 0 h 10"/>
                <a:gd name="T4" fmla="*/ 1 w 52"/>
                <a:gd name="T5" fmla="*/ 2 h 10"/>
                <a:gd name="T6" fmla="*/ 0 w 52"/>
                <a:gd name="T7" fmla="*/ 3 h 10"/>
                <a:gd name="T8" fmla="*/ 0 w 52"/>
                <a:gd name="T9" fmla="*/ 5 h 10"/>
                <a:gd name="T10" fmla="*/ 0 w 52"/>
                <a:gd name="T11" fmla="*/ 7 h 10"/>
                <a:gd name="T12" fmla="*/ 0 w 52"/>
                <a:gd name="T13" fmla="*/ 9 h 10"/>
                <a:gd name="T14" fmla="*/ 1 w 52"/>
                <a:gd name="T15" fmla="*/ 10 h 10"/>
                <a:gd name="T16" fmla="*/ 3 w 52"/>
                <a:gd name="T17" fmla="*/ 10 h 10"/>
                <a:gd name="T18" fmla="*/ 45 w 52"/>
                <a:gd name="T19" fmla="*/ 10 h 10"/>
                <a:gd name="T20" fmla="*/ 47 w 52"/>
                <a:gd name="T21" fmla="*/ 10 h 10"/>
                <a:gd name="T22" fmla="*/ 48 w 52"/>
                <a:gd name="T23" fmla="*/ 10 h 10"/>
                <a:gd name="T24" fmla="*/ 50 w 52"/>
                <a:gd name="T25" fmla="*/ 9 h 10"/>
                <a:gd name="T26" fmla="*/ 52 w 52"/>
                <a:gd name="T27" fmla="*/ 7 h 10"/>
                <a:gd name="T28" fmla="*/ 52 w 52"/>
                <a:gd name="T29" fmla="*/ 5 h 10"/>
                <a:gd name="T30" fmla="*/ 50 w 52"/>
                <a:gd name="T31" fmla="*/ 3 h 10"/>
                <a:gd name="T32" fmla="*/ 48 w 52"/>
                <a:gd name="T33" fmla="*/ 2 h 10"/>
                <a:gd name="T34" fmla="*/ 47 w 52"/>
                <a:gd name="T35" fmla="*/ 0 h 10"/>
                <a:gd name="T36" fmla="*/ 5 w 52"/>
                <a:gd name="T3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10">
                  <a:moveTo>
                    <a:pt x="5" y="0"/>
                  </a:moveTo>
                  <a:lnTo>
                    <a:pt x="3" y="0"/>
                  </a:lnTo>
                  <a:lnTo>
                    <a:pt x="1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9"/>
                  </a:lnTo>
                  <a:lnTo>
                    <a:pt x="1" y="10"/>
                  </a:lnTo>
                  <a:lnTo>
                    <a:pt x="3" y="10"/>
                  </a:lnTo>
                  <a:lnTo>
                    <a:pt x="45" y="10"/>
                  </a:lnTo>
                  <a:lnTo>
                    <a:pt x="47" y="10"/>
                  </a:lnTo>
                  <a:lnTo>
                    <a:pt x="48" y="10"/>
                  </a:lnTo>
                  <a:lnTo>
                    <a:pt x="50" y="9"/>
                  </a:lnTo>
                  <a:lnTo>
                    <a:pt x="52" y="7"/>
                  </a:lnTo>
                  <a:lnTo>
                    <a:pt x="52" y="5"/>
                  </a:lnTo>
                  <a:lnTo>
                    <a:pt x="50" y="3"/>
                  </a:lnTo>
                  <a:lnTo>
                    <a:pt x="48" y="2"/>
                  </a:lnTo>
                  <a:lnTo>
                    <a:pt x="47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72" name="Freeform 2672"/>
            <p:cNvSpPr>
              <a:spLocks noChangeAspect="1"/>
            </p:cNvSpPr>
            <p:nvPr/>
          </p:nvSpPr>
          <p:spPr bwMode="auto">
            <a:xfrm>
              <a:off x="1915" y="3457"/>
              <a:ext cx="14" cy="4"/>
            </a:xfrm>
            <a:custGeom>
              <a:avLst/>
              <a:gdLst>
                <a:gd name="T0" fmla="*/ 5 w 36"/>
                <a:gd name="T1" fmla="*/ 0 h 10"/>
                <a:gd name="T2" fmla="*/ 3 w 36"/>
                <a:gd name="T3" fmla="*/ 0 h 10"/>
                <a:gd name="T4" fmla="*/ 1 w 36"/>
                <a:gd name="T5" fmla="*/ 2 h 10"/>
                <a:gd name="T6" fmla="*/ 0 w 36"/>
                <a:gd name="T7" fmla="*/ 3 h 10"/>
                <a:gd name="T8" fmla="*/ 0 w 36"/>
                <a:gd name="T9" fmla="*/ 5 h 10"/>
                <a:gd name="T10" fmla="*/ 0 w 36"/>
                <a:gd name="T11" fmla="*/ 7 h 10"/>
                <a:gd name="T12" fmla="*/ 0 w 36"/>
                <a:gd name="T13" fmla="*/ 9 h 10"/>
                <a:gd name="T14" fmla="*/ 1 w 36"/>
                <a:gd name="T15" fmla="*/ 10 h 10"/>
                <a:gd name="T16" fmla="*/ 3 w 36"/>
                <a:gd name="T17" fmla="*/ 10 h 10"/>
                <a:gd name="T18" fmla="*/ 31 w 36"/>
                <a:gd name="T19" fmla="*/ 10 h 10"/>
                <a:gd name="T20" fmla="*/ 31 w 36"/>
                <a:gd name="T21" fmla="*/ 10 h 10"/>
                <a:gd name="T22" fmla="*/ 33 w 36"/>
                <a:gd name="T23" fmla="*/ 9 h 10"/>
                <a:gd name="T24" fmla="*/ 34 w 36"/>
                <a:gd name="T25" fmla="*/ 7 h 10"/>
                <a:gd name="T26" fmla="*/ 36 w 36"/>
                <a:gd name="T27" fmla="*/ 5 h 10"/>
                <a:gd name="T28" fmla="*/ 36 w 36"/>
                <a:gd name="T29" fmla="*/ 5 h 10"/>
                <a:gd name="T30" fmla="*/ 34 w 36"/>
                <a:gd name="T31" fmla="*/ 3 h 10"/>
                <a:gd name="T32" fmla="*/ 33 w 36"/>
                <a:gd name="T33" fmla="*/ 2 h 10"/>
                <a:gd name="T34" fmla="*/ 33 w 36"/>
                <a:gd name="T35" fmla="*/ 0 h 10"/>
                <a:gd name="T36" fmla="*/ 5 w 36"/>
                <a:gd name="T3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" h="10">
                  <a:moveTo>
                    <a:pt x="5" y="0"/>
                  </a:moveTo>
                  <a:lnTo>
                    <a:pt x="3" y="0"/>
                  </a:lnTo>
                  <a:lnTo>
                    <a:pt x="1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9"/>
                  </a:lnTo>
                  <a:lnTo>
                    <a:pt x="1" y="10"/>
                  </a:lnTo>
                  <a:lnTo>
                    <a:pt x="3" y="10"/>
                  </a:lnTo>
                  <a:lnTo>
                    <a:pt x="31" y="10"/>
                  </a:lnTo>
                  <a:lnTo>
                    <a:pt x="31" y="10"/>
                  </a:lnTo>
                  <a:lnTo>
                    <a:pt x="33" y="9"/>
                  </a:lnTo>
                  <a:lnTo>
                    <a:pt x="34" y="7"/>
                  </a:lnTo>
                  <a:lnTo>
                    <a:pt x="36" y="5"/>
                  </a:lnTo>
                  <a:lnTo>
                    <a:pt x="36" y="5"/>
                  </a:lnTo>
                  <a:lnTo>
                    <a:pt x="34" y="3"/>
                  </a:lnTo>
                  <a:lnTo>
                    <a:pt x="33" y="2"/>
                  </a:lnTo>
                  <a:lnTo>
                    <a:pt x="3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73" name="Rectangle 2673"/>
            <p:cNvSpPr>
              <a:spLocks noChangeAspect="1" noChangeArrowheads="1"/>
            </p:cNvSpPr>
            <p:nvPr/>
          </p:nvSpPr>
          <p:spPr bwMode="auto">
            <a:xfrm>
              <a:off x="1917" y="3382"/>
              <a:ext cx="364" cy="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74" name="Rectangle 2674"/>
            <p:cNvSpPr>
              <a:spLocks noChangeAspect="1" noChangeArrowheads="1"/>
            </p:cNvSpPr>
            <p:nvPr/>
          </p:nvSpPr>
          <p:spPr bwMode="auto">
            <a:xfrm>
              <a:off x="1960" y="3408"/>
              <a:ext cx="387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>
                <a:spcBef>
                  <a:spcPct val="0"/>
                </a:spcBef>
              </a:pPr>
              <a:r>
                <a:rPr lang="en-GB" altLang="nl-BE" sz="1200">
                  <a:solidFill>
                    <a:srgbClr val="000000"/>
                  </a:solidFill>
                  <a:latin typeface="Comic Sans MS" pitchFamily="66" charset="0"/>
                </a:rPr>
                <a:t>Graphite</a:t>
              </a:r>
              <a:endParaRPr lang="en-GB" altLang="nl-BE" sz="120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grpSp>
          <p:nvGrpSpPr>
            <p:cNvPr id="28275" name="Group 2675"/>
            <p:cNvGrpSpPr>
              <a:grpSpLocks noChangeAspect="1"/>
            </p:cNvGrpSpPr>
            <p:nvPr/>
          </p:nvGrpSpPr>
          <p:grpSpPr bwMode="auto">
            <a:xfrm>
              <a:off x="787" y="3417"/>
              <a:ext cx="158" cy="27"/>
              <a:chOff x="6549" y="21297"/>
              <a:chExt cx="427" cy="72"/>
            </a:xfrm>
          </p:grpSpPr>
          <p:sp>
            <p:nvSpPr>
              <p:cNvPr id="28276" name="Line 2676"/>
              <p:cNvSpPr>
                <a:spLocks noChangeAspect="1" noChangeShapeType="1"/>
              </p:cNvSpPr>
              <p:nvPr/>
            </p:nvSpPr>
            <p:spPr bwMode="auto">
              <a:xfrm>
                <a:off x="6592" y="21332"/>
                <a:ext cx="339" cy="1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277" name="Freeform 2677"/>
              <p:cNvSpPr>
                <a:spLocks noChangeAspect="1"/>
              </p:cNvSpPr>
              <p:nvPr/>
            </p:nvSpPr>
            <p:spPr bwMode="auto">
              <a:xfrm>
                <a:off x="6549" y="21297"/>
                <a:ext cx="69" cy="72"/>
              </a:xfrm>
              <a:custGeom>
                <a:avLst/>
                <a:gdLst>
                  <a:gd name="T0" fmla="*/ 69 w 69"/>
                  <a:gd name="T1" fmla="*/ 0 h 72"/>
                  <a:gd name="T2" fmla="*/ 0 w 69"/>
                  <a:gd name="T3" fmla="*/ 35 h 72"/>
                  <a:gd name="T4" fmla="*/ 69 w 69"/>
                  <a:gd name="T5" fmla="*/ 72 h 72"/>
                  <a:gd name="T6" fmla="*/ 48 w 69"/>
                  <a:gd name="T7" fmla="*/ 35 h 72"/>
                  <a:gd name="T8" fmla="*/ 69 w 69"/>
                  <a:gd name="T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72">
                    <a:moveTo>
                      <a:pt x="69" y="0"/>
                    </a:moveTo>
                    <a:lnTo>
                      <a:pt x="0" y="35"/>
                    </a:lnTo>
                    <a:lnTo>
                      <a:pt x="69" y="72"/>
                    </a:lnTo>
                    <a:lnTo>
                      <a:pt x="48" y="35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278" name="Freeform 2678"/>
              <p:cNvSpPr>
                <a:spLocks noChangeAspect="1"/>
              </p:cNvSpPr>
              <p:nvPr/>
            </p:nvSpPr>
            <p:spPr bwMode="auto">
              <a:xfrm>
                <a:off x="6907" y="21297"/>
                <a:ext cx="69" cy="72"/>
              </a:xfrm>
              <a:custGeom>
                <a:avLst/>
                <a:gdLst>
                  <a:gd name="T0" fmla="*/ 0 w 69"/>
                  <a:gd name="T1" fmla="*/ 72 h 72"/>
                  <a:gd name="T2" fmla="*/ 69 w 69"/>
                  <a:gd name="T3" fmla="*/ 35 h 72"/>
                  <a:gd name="T4" fmla="*/ 0 w 69"/>
                  <a:gd name="T5" fmla="*/ 0 h 72"/>
                  <a:gd name="T6" fmla="*/ 20 w 69"/>
                  <a:gd name="T7" fmla="*/ 35 h 72"/>
                  <a:gd name="T8" fmla="*/ 0 w 69"/>
                  <a:gd name="T9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72">
                    <a:moveTo>
                      <a:pt x="0" y="72"/>
                    </a:moveTo>
                    <a:lnTo>
                      <a:pt x="69" y="35"/>
                    </a:lnTo>
                    <a:lnTo>
                      <a:pt x="0" y="0"/>
                    </a:lnTo>
                    <a:lnTo>
                      <a:pt x="20" y="35"/>
                    </a:lnTo>
                    <a:lnTo>
                      <a:pt x="0" y="7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</p:grpSp>
        <p:sp>
          <p:nvSpPr>
            <p:cNvPr id="28279" name="Rectangle 2679"/>
            <p:cNvSpPr>
              <a:spLocks noChangeAspect="1" noChangeArrowheads="1"/>
            </p:cNvSpPr>
            <p:nvPr/>
          </p:nvSpPr>
          <p:spPr bwMode="auto">
            <a:xfrm>
              <a:off x="763" y="3415"/>
              <a:ext cx="202" cy="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80" name="Rectangle 2680"/>
            <p:cNvSpPr>
              <a:spLocks noChangeAspect="1" noChangeArrowheads="1"/>
            </p:cNvSpPr>
            <p:nvPr/>
          </p:nvSpPr>
          <p:spPr bwMode="auto">
            <a:xfrm>
              <a:off x="801" y="3439"/>
              <a:ext cx="146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>
                <a:spcBef>
                  <a:spcPct val="0"/>
                </a:spcBef>
              </a:pPr>
              <a:r>
                <a:rPr lang="en-GB" altLang="nl-BE" sz="1200">
                  <a:solidFill>
                    <a:srgbClr val="000000"/>
                  </a:solidFill>
                  <a:latin typeface="Comic Sans MS" pitchFamily="66" charset="0"/>
                </a:rPr>
                <a:t>1 m</a:t>
              </a:r>
              <a:endParaRPr lang="en-GB" altLang="nl-BE" sz="120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grpSp>
          <p:nvGrpSpPr>
            <p:cNvPr id="28281" name="Group 2681"/>
            <p:cNvGrpSpPr>
              <a:grpSpLocks noChangeAspect="1"/>
            </p:cNvGrpSpPr>
            <p:nvPr/>
          </p:nvGrpSpPr>
          <p:grpSpPr bwMode="auto">
            <a:xfrm>
              <a:off x="787" y="3417"/>
              <a:ext cx="158" cy="27"/>
              <a:chOff x="6549" y="21297"/>
              <a:chExt cx="427" cy="72"/>
            </a:xfrm>
          </p:grpSpPr>
          <p:sp>
            <p:nvSpPr>
              <p:cNvPr id="28282" name="Line 2682"/>
              <p:cNvSpPr>
                <a:spLocks noChangeAspect="1" noChangeShapeType="1"/>
              </p:cNvSpPr>
              <p:nvPr/>
            </p:nvSpPr>
            <p:spPr bwMode="auto">
              <a:xfrm>
                <a:off x="6592" y="21332"/>
                <a:ext cx="339" cy="1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283" name="Freeform 2683"/>
              <p:cNvSpPr>
                <a:spLocks noChangeAspect="1"/>
              </p:cNvSpPr>
              <p:nvPr/>
            </p:nvSpPr>
            <p:spPr bwMode="auto">
              <a:xfrm>
                <a:off x="6549" y="21297"/>
                <a:ext cx="69" cy="72"/>
              </a:xfrm>
              <a:custGeom>
                <a:avLst/>
                <a:gdLst>
                  <a:gd name="T0" fmla="*/ 69 w 69"/>
                  <a:gd name="T1" fmla="*/ 0 h 72"/>
                  <a:gd name="T2" fmla="*/ 0 w 69"/>
                  <a:gd name="T3" fmla="*/ 35 h 72"/>
                  <a:gd name="T4" fmla="*/ 69 w 69"/>
                  <a:gd name="T5" fmla="*/ 72 h 72"/>
                  <a:gd name="T6" fmla="*/ 48 w 69"/>
                  <a:gd name="T7" fmla="*/ 35 h 72"/>
                  <a:gd name="T8" fmla="*/ 69 w 69"/>
                  <a:gd name="T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72">
                    <a:moveTo>
                      <a:pt x="69" y="0"/>
                    </a:moveTo>
                    <a:lnTo>
                      <a:pt x="0" y="35"/>
                    </a:lnTo>
                    <a:lnTo>
                      <a:pt x="69" y="72"/>
                    </a:lnTo>
                    <a:lnTo>
                      <a:pt x="48" y="35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8284" name="Freeform 2684"/>
              <p:cNvSpPr>
                <a:spLocks noChangeAspect="1"/>
              </p:cNvSpPr>
              <p:nvPr/>
            </p:nvSpPr>
            <p:spPr bwMode="auto">
              <a:xfrm>
                <a:off x="6907" y="21297"/>
                <a:ext cx="69" cy="72"/>
              </a:xfrm>
              <a:custGeom>
                <a:avLst/>
                <a:gdLst>
                  <a:gd name="T0" fmla="*/ 0 w 69"/>
                  <a:gd name="T1" fmla="*/ 72 h 72"/>
                  <a:gd name="T2" fmla="*/ 69 w 69"/>
                  <a:gd name="T3" fmla="*/ 35 h 72"/>
                  <a:gd name="T4" fmla="*/ 0 w 69"/>
                  <a:gd name="T5" fmla="*/ 0 h 72"/>
                  <a:gd name="T6" fmla="*/ 20 w 69"/>
                  <a:gd name="T7" fmla="*/ 35 h 72"/>
                  <a:gd name="T8" fmla="*/ 0 w 69"/>
                  <a:gd name="T9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72">
                    <a:moveTo>
                      <a:pt x="0" y="72"/>
                    </a:moveTo>
                    <a:lnTo>
                      <a:pt x="69" y="35"/>
                    </a:lnTo>
                    <a:lnTo>
                      <a:pt x="0" y="0"/>
                    </a:lnTo>
                    <a:lnTo>
                      <a:pt x="20" y="35"/>
                    </a:lnTo>
                    <a:lnTo>
                      <a:pt x="0" y="7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BE"/>
              </a:p>
            </p:txBody>
          </p:sp>
        </p:grpSp>
        <p:sp>
          <p:nvSpPr>
            <p:cNvPr id="28285" name="Rectangle 2685"/>
            <p:cNvSpPr>
              <a:spLocks noChangeAspect="1" noChangeArrowheads="1"/>
            </p:cNvSpPr>
            <p:nvPr/>
          </p:nvSpPr>
          <p:spPr bwMode="auto">
            <a:xfrm>
              <a:off x="763" y="3415"/>
              <a:ext cx="202" cy="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86" name="Rectangle 2686"/>
            <p:cNvSpPr>
              <a:spLocks noChangeAspect="1" noChangeArrowheads="1"/>
            </p:cNvSpPr>
            <p:nvPr/>
          </p:nvSpPr>
          <p:spPr bwMode="auto">
            <a:xfrm>
              <a:off x="801" y="3439"/>
              <a:ext cx="146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>
                <a:spcBef>
                  <a:spcPct val="0"/>
                </a:spcBef>
              </a:pPr>
              <a:r>
                <a:rPr lang="en-GB" altLang="nl-BE" sz="1200">
                  <a:solidFill>
                    <a:srgbClr val="000000"/>
                  </a:solidFill>
                  <a:latin typeface="Comic Sans MS" pitchFamily="66" charset="0"/>
                </a:rPr>
                <a:t>1 m</a:t>
              </a:r>
              <a:endParaRPr lang="en-GB" altLang="nl-BE" sz="120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28287" name="Oval 2687"/>
            <p:cNvSpPr>
              <a:spLocks noChangeAspect="1" noChangeArrowheads="1"/>
            </p:cNvSpPr>
            <p:nvPr/>
          </p:nvSpPr>
          <p:spPr bwMode="auto">
            <a:xfrm>
              <a:off x="1488" y="1867"/>
              <a:ext cx="292" cy="298"/>
            </a:xfrm>
            <a:prstGeom prst="ellipse">
              <a:avLst/>
            </a:prstGeom>
            <a:solidFill>
              <a:srgbClr val="808080"/>
            </a:solidFill>
            <a:ln w="15875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nl-BE"/>
            </a:p>
          </p:txBody>
        </p:sp>
        <p:sp>
          <p:nvSpPr>
            <p:cNvPr id="28288" name="Rectangle 2688"/>
            <p:cNvSpPr>
              <a:spLocks noChangeAspect="1" noChangeArrowheads="1"/>
            </p:cNvSpPr>
            <p:nvPr/>
          </p:nvSpPr>
          <p:spPr bwMode="auto">
            <a:xfrm>
              <a:off x="2038" y="1056"/>
              <a:ext cx="670" cy="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89" name="Rectangle 2689"/>
            <p:cNvSpPr>
              <a:spLocks noChangeAspect="1" noChangeArrowheads="1"/>
            </p:cNvSpPr>
            <p:nvPr/>
          </p:nvSpPr>
          <p:spPr bwMode="auto">
            <a:xfrm>
              <a:off x="2076" y="1081"/>
              <a:ext cx="798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>
                <a:spcBef>
                  <a:spcPct val="0"/>
                </a:spcBef>
              </a:pPr>
              <a:r>
                <a:rPr lang="en-GB" altLang="nl-BE" sz="1200">
                  <a:solidFill>
                    <a:srgbClr val="000000"/>
                  </a:solidFill>
                  <a:latin typeface="Comic Sans MS" pitchFamily="66" charset="0"/>
                </a:rPr>
                <a:t>Pneumatic rabbits</a:t>
              </a:r>
              <a:endParaRPr lang="en-GB" altLang="nl-BE" sz="120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28290" name="Rectangle 2690"/>
            <p:cNvSpPr>
              <a:spLocks noChangeAspect="1" noChangeArrowheads="1"/>
            </p:cNvSpPr>
            <p:nvPr/>
          </p:nvSpPr>
          <p:spPr bwMode="auto">
            <a:xfrm>
              <a:off x="163" y="2292"/>
              <a:ext cx="425" cy="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91" name="Rectangle 2691"/>
            <p:cNvSpPr>
              <a:spLocks noChangeAspect="1" noChangeArrowheads="1"/>
            </p:cNvSpPr>
            <p:nvPr/>
          </p:nvSpPr>
          <p:spPr bwMode="auto">
            <a:xfrm>
              <a:off x="96" y="2304"/>
              <a:ext cx="493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>
                <a:spcBef>
                  <a:spcPct val="0"/>
                </a:spcBef>
              </a:pPr>
              <a:r>
                <a:rPr lang="en-GB" altLang="nl-BE" sz="1200">
                  <a:solidFill>
                    <a:srgbClr val="000000"/>
                  </a:solidFill>
                  <a:latin typeface="Comic Sans MS" pitchFamily="66" charset="0"/>
                </a:rPr>
                <a:t>Irradiation</a:t>
              </a:r>
              <a:endParaRPr lang="en-GB" altLang="nl-BE" sz="120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28292" name="Rectangle 2692"/>
            <p:cNvSpPr>
              <a:spLocks noChangeAspect="1" noChangeArrowheads="1"/>
            </p:cNvSpPr>
            <p:nvPr/>
          </p:nvSpPr>
          <p:spPr bwMode="auto">
            <a:xfrm>
              <a:off x="144" y="2401"/>
              <a:ext cx="384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>
                <a:spcBef>
                  <a:spcPct val="0"/>
                </a:spcBef>
              </a:pPr>
              <a:r>
                <a:rPr lang="en-GB" altLang="nl-BE" sz="1200">
                  <a:solidFill>
                    <a:srgbClr val="000000"/>
                  </a:solidFill>
                  <a:latin typeface="Comic Sans MS" pitchFamily="66" charset="0"/>
                </a:rPr>
                <a:t>Channels</a:t>
              </a:r>
              <a:endParaRPr lang="en-GB" altLang="nl-BE" sz="120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28293" name="Rectangle 2693"/>
            <p:cNvSpPr>
              <a:spLocks noChangeAspect="1" noChangeArrowheads="1"/>
            </p:cNvSpPr>
            <p:nvPr/>
          </p:nvSpPr>
          <p:spPr bwMode="auto">
            <a:xfrm>
              <a:off x="1008" y="1143"/>
              <a:ext cx="509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BE"/>
            </a:p>
          </p:txBody>
        </p:sp>
        <p:sp>
          <p:nvSpPr>
            <p:cNvPr id="28294" name="Rectangle 2694"/>
            <p:cNvSpPr>
              <a:spLocks noChangeAspect="1" noChangeArrowheads="1"/>
            </p:cNvSpPr>
            <p:nvPr/>
          </p:nvSpPr>
          <p:spPr bwMode="auto">
            <a:xfrm>
              <a:off x="1045" y="1168"/>
              <a:ext cx="552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>
                <a:spcBef>
                  <a:spcPct val="0"/>
                </a:spcBef>
              </a:pPr>
              <a:r>
                <a:rPr lang="en-GB" altLang="nl-BE" sz="1200">
                  <a:solidFill>
                    <a:srgbClr val="000000"/>
                  </a:solidFill>
                  <a:latin typeface="Comic Sans MS" pitchFamily="66" charset="0"/>
                </a:rPr>
                <a:t>Large Cavity</a:t>
              </a:r>
              <a:endParaRPr lang="en-GB" altLang="nl-BE" sz="120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28295" name="Line 2695"/>
            <p:cNvSpPr>
              <a:spLocks noChangeShapeType="1"/>
            </p:cNvSpPr>
            <p:nvPr/>
          </p:nvSpPr>
          <p:spPr bwMode="auto">
            <a:xfrm>
              <a:off x="1152" y="1296"/>
              <a:ext cx="432" cy="72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BE"/>
            </a:p>
          </p:txBody>
        </p:sp>
        <p:sp>
          <p:nvSpPr>
            <p:cNvPr id="28296" name="Line 2696"/>
            <p:cNvSpPr>
              <a:spLocks noChangeShapeType="1"/>
            </p:cNvSpPr>
            <p:nvPr/>
          </p:nvSpPr>
          <p:spPr bwMode="auto">
            <a:xfrm flipH="1">
              <a:off x="1824" y="1200"/>
              <a:ext cx="384" cy="3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BE"/>
            </a:p>
          </p:txBody>
        </p:sp>
        <p:sp>
          <p:nvSpPr>
            <p:cNvPr id="28297" name="Line 2697"/>
            <p:cNvSpPr>
              <a:spLocks noChangeShapeType="1"/>
            </p:cNvSpPr>
            <p:nvPr/>
          </p:nvSpPr>
          <p:spPr bwMode="auto">
            <a:xfrm flipH="1">
              <a:off x="1536" y="1248"/>
              <a:ext cx="768" cy="15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BE"/>
            </a:p>
          </p:txBody>
        </p:sp>
        <p:sp>
          <p:nvSpPr>
            <p:cNvPr id="28298" name="Line 2698"/>
            <p:cNvSpPr>
              <a:spLocks noChangeShapeType="1"/>
            </p:cNvSpPr>
            <p:nvPr/>
          </p:nvSpPr>
          <p:spPr bwMode="auto">
            <a:xfrm flipV="1">
              <a:off x="1248" y="2832"/>
              <a:ext cx="384" cy="67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BE"/>
            </a:p>
          </p:txBody>
        </p:sp>
        <p:sp>
          <p:nvSpPr>
            <p:cNvPr id="28299" name="Line 2699"/>
            <p:cNvSpPr>
              <a:spLocks noChangeShapeType="1"/>
            </p:cNvSpPr>
            <p:nvPr/>
          </p:nvSpPr>
          <p:spPr bwMode="auto">
            <a:xfrm flipV="1">
              <a:off x="624" y="2304"/>
              <a:ext cx="96" cy="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BE"/>
            </a:p>
          </p:txBody>
        </p:sp>
        <p:sp>
          <p:nvSpPr>
            <p:cNvPr id="28300" name="Line 2700"/>
            <p:cNvSpPr>
              <a:spLocks noChangeShapeType="1"/>
            </p:cNvSpPr>
            <p:nvPr/>
          </p:nvSpPr>
          <p:spPr bwMode="auto">
            <a:xfrm>
              <a:off x="624" y="2448"/>
              <a:ext cx="96" cy="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BE"/>
            </a:p>
          </p:txBody>
        </p:sp>
        <p:sp>
          <p:nvSpPr>
            <p:cNvPr id="28301" name="Line 2701"/>
            <p:cNvSpPr>
              <a:spLocks noChangeShapeType="1"/>
            </p:cNvSpPr>
            <p:nvPr/>
          </p:nvSpPr>
          <p:spPr bwMode="auto">
            <a:xfrm>
              <a:off x="624" y="2448"/>
              <a:ext cx="864" cy="1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BE"/>
            </a:p>
          </p:txBody>
        </p:sp>
      </p:grpSp>
    </p:spTree>
    <p:extLst>
      <p:ext uri="{BB962C8B-B14F-4D97-AF65-F5344CB8AC3E}">
        <p14:creationId xmlns:p14="http://schemas.microsoft.com/office/powerpoint/2010/main" val="22174590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nl-BE" smtClean="0"/>
              <a:t>Si @ BR1 700 kW</a:t>
            </a:r>
          </a:p>
        </p:txBody>
      </p:sp>
      <p:pic>
        <p:nvPicPr>
          <p:cNvPr id="1741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8" y="1612900"/>
            <a:ext cx="8224837" cy="445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89954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4343400" y="6248400"/>
            <a:ext cx="990600" cy="381000"/>
          </a:xfrm>
          <a:prstGeom prst="rect">
            <a:avLst/>
          </a:prstGeom>
        </p:spPr>
        <p:txBody>
          <a:bodyPr/>
          <a:lstStyle/>
          <a:p>
            <a:fld id="{2C23C265-DDB4-470A-AF90-724DE72346C3}" type="slidenum">
              <a:rPr lang="en-US" altLang="nl-BE"/>
              <a:pPr/>
              <a:t>17</a:t>
            </a:fld>
            <a:endParaRPr lang="en-US" altLang="nl-BE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title"/>
          </p:nvPr>
        </p:nvSpPr>
        <p:spPr>
          <a:xfrm>
            <a:off x="2247900" y="150813"/>
            <a:ext cx="7280275" cy="1143000"/>
          </a:xfrm>
          <a:noFill/>
          <a:ln/>
          <a:extLst>
            <a:ext uri="{91240B29-F687-4F45-9708-019B960494DF}">
              <a14:hiddenLine xmlns:a14="http://schemas.microsoft.com/office/drawing/2010/main" w="762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84138" tIns="41275" rIns="84138" bIns="41275"/>
          <a:lstStyle/>
          <a:p>
            <a:pPr defTabSz="692150">
              <a:tabLst>
                <a:tab pos="6221413" algn="l"/>
              </a:tabLst>
            </a:pPr>
            <a:r>
              <a:rPr lang="en-GB" altLang="nl-BE"/>
              <a:t>Large Cavity (Thermal Column) - Spherical Drivers</a:t>
            </a:r>
          </a:p>
        </p:txBody>
      </p:sp>
      <p:pic>
        <p:nvPicPr>
          <p:cNvPr id="37893" name="Picture 5" descr="BR1Caviteit1"/>
          <p:cNvPicPr>
            <a:picLocks noChangeAspect="1" noChangeArrowheads="1"/>
          </p:cNvPicPr>
          <p:nvPr/>
        </p:nvPicPr>
        <p:blipFill>
          <a:blip r:embed="rId2" cstate="print">
            <a:lum bright="48000" contrast="5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3" t="4771" r="5170" b="4771"/>
          <a:stretch>
            <a:fillRect/>
          </a:stretch>
        </p:blipFill>
        <p:spPr bwMode="auto">
          <a:xfrm>
            <a:off x="5365750" y="2209800"/>
            <a:ext cx="3684588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4" name="Rectangle 6" descr="Light upward diagonal"/>
          <p:cNvSpPr>
            <a:spLocks noChangeAspect="1" noChangeArrowheads="1"/>
          </p:cNvSpPr>
          <p:nvPr/>
        </p:nvSpPr>
        <p:spPr bwMode="auto">
          <a:xfrm>
            <a:off x="493713" y="2514600"/>
            <a:ext cx="4459287" cy="2743200"/>
          </a:xfrm>
          <a:prstGeom prst="rect">
            <a:avLst/>
          </a:prstGeom>
          <a:pattFill prst="ltUpDiag">
            <a:fgClr>
              <a:schemeClr val="bg2"/>
            </a:fgClr>
            <a:bgClr>
              <a:schemeClr val="bg1"/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BE"/>
          </a:p>
        </p:txBody>
      </p:sp>
      <p:sp>
        <p:nvSpPr>
          <p:cNvPr id="37895" name="Rectangle 7" descr="50%"/>
          <p:cNvSpPr>
            <a:spLocks noChangeAspect="1" noChangeArrowheads="1"/>
          </p:cNvSpPr>
          <p:nvPr/>
        </p:nvSpPr>
        <p:spPr bwMode="auto">
          <a:xfrm>
            <a:off x="1484313" y="2833688"/>
            <a:ext cx="2339975" cy="2160587"/>
          </a:xfrm>
          <a:prstGeom prst="rect">
            <a:avLst/>
          </a:prstGeom>
          <a:pattFill prst="pct50">
            <a:fgClr>
              <a:schemeClr val="bg2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BE"/>
          </a:p>
        </p:txBody>
      </p:sp>
      <p:sp>
        <p:nvSpPr>
          <p:cNvPr id="37896" name="Oval 8"/>
          <p:cNvSpPr>
            <a:spLocks noChangeAspect="1" noChangeArrowheads="1"/>
          </p:cNvSpPr>
          <p:nvPr/>
        </p:nvSpPr>
        <p:spPr bwMode="auto">
          <a:xfrm>
            <a:off x="1955800" y="3290888"/>
            <a:ext cx="1398588" cy="12747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BE"/>
          </a:p>
        </p:txBody>
      </p:sp>
      <p:sp>
        <p:nvSpPr>
          <p:cNvPr id="37897" name="Oval 9"/>
          <p:cNvSpPr>
            <a:spLocks noChangeAspect="1" noChangeArrowheads="1"/>
          </p:cNvSpPr>
          <p:nvPr/>
        </p:nvSpPr>
        <p:spPr bwMode="auto">
          <a:xfrm>
            <a:off x="2368550" y="3667125"/>
            <a:ext cx="573088" cy="522288"/>
          </a:xfrm>
          <a:prstGeom prst="ellipse">
            <a:avLst/>
          </a:prstGeom>
          <a:solidFill>
            <a:srgbClr val="800000"/>
          </a:solidFill>
          <a:ln w="9525">
            <a:solidFill>
              <a:srgbClr val="8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BE"/>
          </a:p>
        </p:txBody>
      </p:sp>
      <p:sp>
        <p:nvSpPr>
          <p:cNvPr id="37898" name="Freeform 10" descr="50%"/>
          <p:cNvSpPr>
            <a:spLocks noChangeAspect="1"/>
          </p:cNvSpPr>
          <p:nvPr/>
        </p:nvSpPr>
        <p:spPr bwMode="auto">
          <a:xfrm>
            <a:off x="2330450" y="2833688"/>
            <a:ext cx="646113" cy="503237"/>
          </a:xfrm>
          <a:custGeom>
            <a:avLst/>
            <a:gdLst>
              <a:gd name="T0" fmla="*/ 108 w 1047"/>
              <a:gd name="T1" fmla="*/ 1038 h 1038"/>
              <a:gd name="T2" fmla="*/ 357 w 1047"/>
              <a:gd name="T3" fmla="*/ 966 h 1038"/>
              <a:gd name="T4" fmla="*/ 666 w 1047"/>
              <a:gd name="T5" fmla="*/ 960 h 1038"/>
              <a:gd name="T6" fmla="*/ 942 w 1047"/>
              <a:gd name="T7" fmla="*/ 1035 h 1038"/>
              <a:gd name="T8" fmla="*/ 942 w 1047"/>
              <a:gd name="T9" fmla="*/ 528 h 1038"/>
              <a:gd name="T10" fmla="*/ 1047 w 1047"/>
              <a:gd name="T11" fmla="*/ 528 h 1038"/>
              <a:gd name="T12" fmla="*/ 1047 w 1047"/>
              <a:gd name="T13" fmla="*/ 0 h 1038"/>
              <a:gd name="T14" fmla="*/ 4 w 1047"/>
              <a:gd name="T15" fmla="*/ 0 h 1038"/>
              <a:gd name="T16" fmla="*/ 3 w 1047"/>
              <a:gd name="T17" fmla="*/ 528 h 1038"/>
              <a:gd name="T18" fmla="*/ 108 w 1047"/>
              <a:gd name="T19" fmla="*/ 528 h 1038"/>
              <a:gd name="T20" fmla="*/ 108 w 1047"/>
              <a:gd name="T21" fmla="*/ 1038 h 10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47" h="1038">
                <a:moveTo>
                  <a:pt x="108" y="1038"/>
                </a:moveTo>
                <a:cubicBezTo>
                  <a:pt x="234" y="999"/>
                  <a:pt x="263" y="983"/>
                  <a:pt x="357" y="966"/>
                </a:cubicBezTo>
                <a:cubicBezTo>
                  <a:pt x="451" y="949"/>
                  <a:pt x="569" y="945"/>
                  <a:pt x="666" y="960"/>
                </a:cubicBezTo>
                <a:cubicBezTo>
                  <a:pt x="763" y="975"/>
                  <a:pt x="669" y="960"/>
                  <a:pt x="942" y="1035"/>
                </a:cubicBezTo>
                <a:cubicBezTo>
                  <a:pt x="942" y="573"/>
                  <a:pt x="938" y="987"/>
                  <a:pt x="942" y="528"/>
                </a:cubicBezTo>
                <a:cubicBezTo>
                  <a:pt x="1043" y="525"/>
                  <a:pt x="939" y="528"/>
                  <a:pt x="1047" y="528"/>
                </a:cubicBezTo>
                <a:cubicBezTo>
                  <a:pt x="1047" y="0"/>
                  <a:pt x="1047" y="0"/>
                  <a:pt x="1047" y="0"/>
                </a:cubicBezTo>
                <a:lnTo>
                  <a:pt x="4" y="0"/>
                </a:lnTo>
                <a:lnTo>
                  <a:pt x="3" y="528"/>
                </a:lnTo>
                <a:cubicBezTo>
                  <a:pt x="3" y="528"/>
                  <a:pt x="0" y="525"/>
                  <a:pt x="108" y="528"/>
                </a:cubicBezTo>
                <a:cubicBezTo>
                  <a:pt x="108" y="1038"/>
                  <a:pt x="108" y="1038"/>
                  <a:pt x="108" y="1038"/>
                </a:cubicBezTo>
                <a:close/>
              </a:path>
            </a:pathLst>
          </a:custGeom>
          <a:pattFill prst="pct50">
            <a:fgClr>
              <a:schemeClr val="bg2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BE"/>
          </a:p>
        </p:txBody>
      </p:sp>
      <p:sp>
        <p:nvSpPr>
          <p:cNvPr id="37899" name="Freeform 11" descr="50%"/>
          <p:cNvSpPr>
            <a:spLocks noChangeAspect="1"/>
          </p:cNvSpPr>
          <p:nvPr/>
        </p:nvSpPr>
        <p:spPr bwMode="auto">
          <a:xfrm>
            <a:off x="1187450" y="3165475"/>
            <a:ext cx="296863" cy="1828800"/>
          </a:xfrm>
          <a:custGeom>
            <a:avLst/>
            <a:gdLst>
              <a:gd name="T0" fmla="*/ 288 w 288"/>
              <a:gd name="T1" fmla="*/ 0 h 1920"/>
              <a:gd name="T2" fmla="*/ 0 w 288"/>
              <a:gd name="T3" fmla="*/ 0 h 1920"/>
              <a:gd name="T4" fmla="*/ 0 w 288"/>
              <a:gd name="T5" fmla="*/ 624 h 1920"/>
              <a:gd name="T6" fmla="*/ 66 w 288"/>
              <a:gd name="T7" fmla="*/ 624 h 1920"/>
              <a:gd name="T8" fmla="*/ 66 w 288"/>
              <a:gd name="T9" fmla="*/ 1242 h 1920"/>
              <a:gd name="T10" fmla="*/ 138 w 288"/>
              <a:gd name="T11" fmla="*/ 1242 h 1920"/>
              <a:gd name="T12" fmla="*/ 138 w 288"/>
              <a:gd name="T13" fmla="*/ 1920 h 1920"/>
              <a:gd name="T14" fmla="*/ 288 w 288"/>
              <a:gd name="T15" fmla="*/ 1920 h 1920"/>
              <a:gd name="T16" fmla="*/ 288 w 288"/>
              <a:gd name="T17" fmla="*/ 0 h 1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8" h="1920">
                <a:moveTo>
                  <a:pt x="288" y="0"/>
                </a:moveTo>
                <a:lnTo>
                  <a:pt x="0" y="0"/>
                </a:lnTo>
                <a:lnTo>
                  <a:pt x="0" y="624"/>
                </a:lnTo>
                <a:lnTo>
                  <a:pt x="66" y="624"/>
                </a:lnTo>
                <a:lnTo>
                  <a:pt x="66" y="1242"/>
                </a:lnTo>
                <a:lnTo>
                  <a:pt x="138" y="1242"/>
                </a:lnTo>
                <a:lnTo>
                  <a:pt x="138" y="1920"/>
                </a:lnTo>
                <a:lnTo>
                  <a:pt x="288" y="1920"/>
                </a:lnTo>
                <a:lnTo>
                  <a:pt x="288" y="0"/>
                </a:lnTo>
                <a:close/>
              </a:path>
            </a:pathLst>
          </a:custGeom>
          <a:pattFill prst="pct50">
            <a:fgClr>
              <a:schemeClr val="bg2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BE"/>
          </a:p>
        </p:txBody>
      </p:sp>
      <p:sp>
        <p:nvSpPr>
          <p:cNvPr id="37900" name="Freeform 12" descr="50%"/>
          <p:cNvSpPr>
            <a:spLocks noChangeAspect="1"/>
          </p:cNvSpPr>
          <p:nvPr/>
        </p:nvSpPr>
        <p:spPr bwMode="auto">
          <a:xfrm flipH="1">
            <a:off x="3825875" y="3165475"/>
            <a:ext cx="296863" cy="1828800"/>
          </a:xfrm>
          <a:custGeom>
            <a:avLst/>
            <a:gdLst>
              <a:gd name="T0" fmla="*/ 288 w 288"/>
              <a:gd name="T1" fmla="*/ 0 h 1920"/>
              <a:gd name="T2" fmla="*/ 0 w 288"/>
              <a:gd name="T3" fmla="*/ 0 h 1920"/>
              <a:gd name="T4" fmla="*/ 0 w 288"/>
              <a:gd name="T5" fmla="*/ 624 h 1920"/>
              <a:gd name="T6" fmla="*/ 66 w 288"/>
              <a:gd name="T7" fmla="*/ 624 h 1920"/>
              <a:gd name="T8" fmla="*/ 66 w 288"/>
              <a:gd name="T9" fmla="*/ 1242 h 1920"/>
              <a:gd name="T10" fmla="*/ 138 w 288"/>
              <a:gd name="T11" fmla="*/ 1242 h 1920"/>
              <a:gd name="T12" fmla="*/ 138 w 288"/>
              <a:gd name="T13" fmla="*/ 1920 h 1920"/>
              <a:gd name="T14" fmla="*/ 288 w 288"/>
              <a:gd name="T15" fmla="*/ 1920 h 1920"/>
              <a:gd name="T16" fmla="*/ 288 w 288"/>
              <a:gd name="T17" fmla="*/ 0 h 1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8" h="1920">
                <a:moveTo>
                  <a:pt x="288" y="0"/>
                </a:moveTo>
                <a:lnTo>
                  <a:pt x="0" y="0"/>
                </a:lnTo>
                <a:lnTo>
                  <a:pt x="0" y="624"/>
                </a:lnTo>
                <a:lnTo>
                  <a:pt x="66" y="624"/>
                </a:lnTo>
                <a:lnTo>
                  <a:pt x="66" y="1242"/>
                </a:lnTo>
                <a:lnTo>
                  <a:pt x="138" y="1242"/>
                </a:lnTo>
                <a:lnTo>
                  <a:pt x="138" y="1920"/>
                </a:lnTo>
                <a:lnTo>
                  <a:pt x="288" y="1920"/>
                </a:lnTo>
                <a:lnTo>
                  <a:pt x="288" y="0"/>
                </a:lnTo>
                <a:close/>
              </a:path>
            </a:pathLst>
          </a:custGeom>
          <a:pattFill prst="pct50">
            <a:fgClr>
              <a:schemeClr val="bg2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BE"/>
          </a:p>
        </p:txBody>
      </p:sp>
      <p:sp>
        <p:nvSpPr>
          <p:cNvPr id="37901" name="Freeform 13" descr="Light upward diagonal"/>
          <p:cNvSpPr>
            <a:spLocks noChangeAspect="1"/>
          </p:cNvSpPr>
          <p:nvPr/>
        </p:nvSpPr>
        <p:spPr bwMode="auto">
          <a:xfrm>
            <a:off x="2987675" y="2292350"/>
            <a:ext cx="1200150" cy="623888"/>
          </a:xfrm>
          <a:custGeom>
            <a:avLst/>
            <a:gdLst>
              <a:gd name="T0" fmla="*/ 1162 w 1162"/>
              <a:gd name="T1" fmla="*/ 652 h 654"/>
              <a:gd name="T2" fmla="*/ 1009 w 1162"/>
              <a:gd name="T3" fmla="*/ 654 h 654"/>
              <a:gd name="T4" fmla="*/ 752 w 1162"/>
              <a:gd name="T5" fmla="*/ 473 h 654"/>
              <a:gd name="T6" fmla="*/ 0 w 1162"/>
              <a:gd name="T7" fmla="*/ 473 h 654"/>
              <a:gd name="T8" fmla="*/ 0 w 1162"/>
              <a:gd name="T9" fmla="*/ 0 h 654"/>
              <a:gd name="T10" fmla="*/ 1162 w 1162"/>
              <a:gd name="T11" fmla="*/ 0 h 654"/>
              <a:gd name="T12" fmla="*/ 1162 w 1162"/>
              <a:gd name="T13" fmla="*/ 652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62" h="654">
                <a:moveTo>
                  <a:pt x="1162" y="652"/>
                </a:moveTo>
                <a:lnTo>
                  <a:pt x="1009" y="654"/>
                </a:lnTo>
                <a:lnTo>
                  <a:pt x="752" y="473"/>
                </a:lnTo>
                <a:lnTo>
                  <a:pt x="0" y="473"/>
                </a:lnTo>
                <a:lnTo>
                  <a:pt x="0" y="0"/>
                </a:lnTo>
                <a:lnTo>
                  <a:pt x="1162" y="0"/>
                </a:lnTo>
                <a:lnTo>
                  <a:pt x="1162" y="652"/>
                </a:lnTo>
                <a:close/>
              </a:path>
            </a:pathLst>
          </a:custGeom>
          <a:pattFill prst="ltUpDiag">
            <a:fgClr>
              <a:schemeClr val="bg2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BE"/>
          </a:p>
        </p:txBody>
      </p:sp>
      <p:sp>
        <p:nvSpPr>
          <p:cNvPr id="37902" name="Freeform 14" descr="Light upward diagonal"/>
          <p:cNvSpPr>
            <a:spLocks noChangeAspect="1"/>
          </p:cNvSpPr>
          <p:nvPr/>
        </p:nvSpPr>
        <p:spPr bwMode="auto">
          <a:xfrm>
            <a:off x="2278063" y="2182813"/>
            <a:ext cx="746125" cy="522287"/>
          </a:xfrm>
          <a:custGeom>
            <a:avLst/>
            <a:gdLst>
              <a:gd name="T0" fmla="*/ 0 w 720"/>
              <a:gd name="T1" fmla="*/ 0 h 549"/>
              <a:gd name="T2" fmla="*/ 0 w 720"/>
              <a:gd name="T3" fmla="*/ 101 h 549"/>
              <a:gd name="T4" fmla="*/ 50 w 720"/>
              <a:gd name="T5" fmla="*/ 101 h 549"/>
              <a:gd name="T6" fmla="*/ 50 w 720"/>
              <a:gd name="T7" fmla="*/ 549 h 549"/>
              <a:gd name="T8" fmla="*/ 677 w 720"/>
              <a:gd name="T9" fmla="*/ 549 h 549"/>
              <a:gd name="T10" fmla="*/ 677 w 720"/>
              <a:gd name="T11" fmla="*/ 102 h 549"/>
              <a:gd name="T12" fmla="*/ 720 w 720"/>
              <a:gd name="T13" fmla="*/ 102 h 549"/>
              <a:gd name="T14" fmla="*/ 720 w 720"/>
              <a:gd name="T15" fmla="*/ 0 h 549"/>
              <a:gd name="T16" fmla="*/ 0 w 720"/>
              <a:gd name="T17" fmla="*/ 0 h 5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20" h="549">
                <a:moveTo>
                  <a:pt x="0" y="0"/>
                </a:moveTo>
                <a:lnTo>
                  <a:pt x="0" y="101"/>
                </a:lnTo>
                <a:lnTo>
                  <a:pt x="50" y="101"/>
                </a:lnTo>
                <a:lnTo>
                  <a:pt x="50" y="549"/>
                </a:lnTo>
                <a:lnTo>
                  <a:pt x="677" y="549"/>
                </a:lnTo>
                <a:lnTo>
                  <a:pt x="677" y="102"/>
                </a:lnTo>
                <a:lnTo>
                  <a:pt x="720" y="102"/>
                </a:lnTo>
                <a:lnTo>
                  <a:pt x="720" y="0"/>
                </a:lnTo>
                <a:lnTo>
                  <a:pt x="0" y="0"/>
                </a:lnTo>
                <a:close/>
              </a:path>
            </a:pathLst>
          </a:custGeom>
          <a:pattFill prst="ltUpDiag">
            <a:fgClr>
              <a:schemeClr val="bg2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BE"/>
          </a:p>
        </p:txBody>
      </p:sp>
      <p:sp>
        <p:nvSpPr>
          <p:cNvPr id="37903" name="Rectangle 15"/>
          <p:cNvSpPr>
            <a:spLocks noChangeAspect="1" noChangeArrowheads="1"/>
          </p:cNvSpPr>
          <p:nvPr/>
        </p:nvSpPr>
        <p:spPr bwMode="auto">
          <a:xfrm>
            <a:off x="2328863" y="2708275"/>
            <a:ext cx="654050" cy="1254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BE"/>
          </a:p>
        </p:txBody>
      </p:sp>
      <p:sp>
        <p:nvSpPr>
          <p:cNvPr id="37904" name="Freeform 16"/>
          <p:cNvSpPr>
            <a:spLocks noChangeAspect="1"/>
          </p:cNvSpPr>
          <p:nvPr/>
        </p:nvSpPr>
        <p:spPr bwMode="auto">
          <a:xfrm>
            <a:off x="2976563" y="2743200"/>
            <a:ext cx="1146175" cy="422275"/>
          </a:xfrm>
          <a:custGeom>
            <a:avLst/>
            <a:gdLst>
              <a:gd name="T0" fmla="*/ 3 w 1110"/>
              <a:gd name="T1" fmla="*/ 0 h 444"/>
              <a:gd name="T2" fmla="*/ 0 w 1110"/>
              <a:gd name="T3" fmla="*/ 96 h 444"/>
              <a:gd name="T4" fmla="*/ 821 w 1110"/>
              <a:gd name="T5" fmla="*/ 96 h 444"/>
              <a:gd name="T6" fmla="*/ 822 w 1110"/>
              <a:gd name="T7" fmla="*/ 444 h 444"/>
              <a:gd name="T8" fmla="*/ 1110 w 1110"/>
              <a:gd name="T9" fmla="*/ 444 h 444"/>
              <a:gd name="T10" fmla="*/ 1110 w 1110"/>
              <a:gd name="T11" fmla="*/ 180 h 444"/>
              <a:gd name="T12" fmla="*/ 1023 w 1110"/>
              <a:gd name="T13" fmla="*/ 180 h 444"/>
              <a:gd name="T14" fmla="*/ 762 w 1110"/>
              <a:gd name="T15" fmla="*/ 0 h 444"/>
              <a:gd name="T16" fmla="*/ 3 w 1110"/>
              <a:gd name="T17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10" h="444">
                <a:moveTo>
                  <a:pt x="3" y="0"/>
                </a:moveTo>
                <a:lnTo>
                  <a:pt x="0" y="96"/>
                </a:lnTo>
                <a:lnTo>
                  <a:pt x="821" y="96"/>
                </a:lnTo>
                <a:lnTo>
                  <a:pt x="822" y="444"/>
                </a:lnTo>
                <a:lnTo>
                  <a:pt x="1110" y="444"/>
                </a:lnTo>
                <a:lnTo>
                  <a:pt x="1110" y="180"/>
                </a:lnTo>
                <a:lnTo>
                  <a:pt x="1023" y="180"/>
                </a:lnTo>
                <a:lnTo>
                  <a:pt x="762" y="0"/>
                </a:lnTo>
                <a:lnTo>
                  <a:pt x="3" y="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BE"/>
          </a:p>
        </p:txBody>
      </p:sp>
      <p:sp>
        <p:nvSpPr>
          <p:cNvPr id="37905" name="Freeform 17" descr="Light upward diagonal"/>
          <p:cNvSpPr>
            <a:spLocks noChangeAspect="1"/>
          </p:cNvSpPr>
          <p:nvPr/>
        </p:nvSpPr>
        <p:spPr bwMode="auto">
          <a:xfrm>
            <a:off x="1119188" y="2292350"/>
            <a:ext cx="1203325" cy="623888"/>
          </a:xfrm>
          <a:custGeom>
            <a:avLst/>
            <a:gdLst>
              <a:gd name="T0" fmla="*/ 0 w 1165"/>
              <a:gd name="T1" fmla="*/ 655 h 655"/>
              <a:gd name="T2" fmla="*/ 163 w 1165"/>
              <a:gd name="T3" fmla="*/ 655 h 655"/>
              <a:gd name="T4" fmla="*/ 413 w 1165"/>
              <a:gd name="T5" fmla="*/ 473 h 655"/>
              <a:gd name="T6" fmla="*/ 1165 w 1165"/>
              <a:gd name="T7" fmla="*/ 473 h 655"/>
              <a:gd name="T8" fmla="*/ 1165 w 1165"/>
              <a:gd name="T9" fmla="*/ 0 h 655"/>
              <a:gd name="T10" fmla="*/ 0 w 1165"/>
              <a:gd name="T11" fmla="*/ 0 h 655"/>
              <a:gd name="T12" fmla="*/ 0 w 1165"/>
              <a:gd name="T13" fmla="*/ 655 h 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65" h="655">
                <a:moveTo>
                  <a:pt x="0" y="655"/>
                </a:moveTo>
                <a:lnTo>
                  <a:pt x="163" y="655"/>
                </a:lnTo>
                <a:lnTo>
                  <a:pt x="413" y="473"/>
                </a:lnTo>
                <a:lnTo>
                  <a:pt x="1165" y="473"/>
                </a:lnTo>
                <a:lnTo>
                  <a:pt x="1165" y="0"/>
                </a:lnTo>
                <a:lnTo>
                  <a:pt x="0" y="0"/>
                </a:lnTo>
                <a:lnTo>
                  <a:pt x="0" y="655"/>
                </a:lnTo>
                <a:close/>
              </a:path>
            </a:pathLst>
          </a:custGeom>
          <a:pattFill prst="ltUpDiag">
            <a:fgClr>
              <a:schemeClr val="bg2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BE"/>
          </a:p>
        </p:txBody>
      </p:sp>
      <p:sp>
        <p:nvSpPr>
          <p:cNvPr id="37906" name="Freeform 18"/>
          <p:cNvSpPr>
            <a:spLocks noChangeAspect="1"/>
          </p:cNvSpPr>
          <p:nvPr/>
        </p:nvSpPr>
        <p:spPr bwMode="auto">
          <a:xfrm>
            <a:off x="1187450" y="2743200"/>
            <a:ext cx="1143000" cy="425450"/>
          </a:xfrm>
          <a:custGeom>
            <a:avLst/>
            <a:gdLst>
              <a:gd name="T0" fmla="*/ 1105 w 1108"/>
              <a:gd name="T1" fmla="*/ 0 h 447"/>
              <a:gd name="T2" fmla="*/ 1108 w 1108"/>
              <a:gd name="T3" fmla="*/ 96 h 447"/>
              <a:gd name="T4" fmla="*/ 288 w 1108"/>
              <a:gd name="T5" fmla="*/ 96 h 447"/>
              <a:gd name="T6" fmla="*/ 288 w 1108"/>
              <a:gd name="T7" fmla="*/ 447 h 447"/>
              <a:gd name="T8" fmla="*/ 0 w 1108"/>
              <a:gd name="T9" fmla="*/ 447 h 447"/>
              <a:gd name="T10" fmla="*/ 0 w 1108"/>
              <a:gd name="T11" fmla="*/ 183 h 447"/>
              <a:gd name="T12" fmla="*/ 87 w 1108"/>
              <a:gd name="T13" fmla="*/ 183 h 447"/>
              <a:gd name="T14" fmla="*/ 346 w 1108"/>
              <a:gd name="T15" fmla="*/ 0 h 447"/>
              <a:gd name="T16" fmla="*/ 1105 w 1108"/>
              <a:gd name="T17" fmla="*/ 0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08" h="447">
                <a:moveTo>
                  <a:pt x="1105" y="0"/>
                </a:moveTo>
                <a:lnTo>
                  <a:pt x="1108" y="96"/>
                </a:lnTo>
                <a:lnTo>
                  <a:pt x="288" y="96"/>
                </a:lnTo>
                <a:lnTo>
                  <a:pt x="288" y="447"/>
                </a:lnTo>
                <a:lnTo>
                  <a:pt x="0" y="447"/>
                </a:lnTo>
                <a:lnTo>
                  <a:pt x="0" y="183"/>
                </a:lnTo>
                <a:lnTo>
                  <a:pt x="87" y="183"/>
                </a:lnTo>
                <a:lnTo>
                  <a:pt x="346" y="0"/>
                </a:lnTo>
                <a:lnTo>
                  <a:pt x="1105" y="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BE"/>
          </a:p>
        </p:txBody>
      </p:sp>
      <p:grpSp>
        <p:nvGrpSpPr>
          <p:cNvPr id="37907" name="Group 19"/>
          <p:cNvGrpSpPr>
            <a:grpSpLocks noChangeAspect="1"/>
          </p:cNvGrpSpPr>
          <p:nvPr/>
        </p:nvGrpSpPr>
        <p:grpSpPr bwMode="auto">
          <a:xfrm>
            <a:off x="1004888" y="2182813"/>
            <a:ext cx="1257300" cy="322262"/>
            <a:chOff x="495" y="996"/>
            <a:chExt cx="1218" cy="339"/>
          </a:xfrm>
        </p:grpSpPr>
        <p:sp>
          <p:nvSpPr>
            <p:cNvPr id="37908" name="Freeform 20" descr="Light upward diagonal"/>
            <p:cNvSpPr>
              <a:spLocks noChangeAspect="1"/>
            </p:cNvSpPr>
            <p:nvPr/>
          </p:nvSpPr>
          <p:spPr bwMode="auto">
            <a:xfrm>
              <a:off x="495" y="996"/>
              <a:ext cx="498" cy="339"/>
            </a:xfrm>
            <a:custGeom>
              <a:avLst/>
              <a:gdLst>
                <a:gd name="T0" fmla="*/ 93 w 498"/>
                <a:gd name="T1" fmla="*/ 351 h 351"/>
                <a:gd name="T2" fmla="*/ 93 w 498"/>
                <a:gd name="T3" fmla="*/ 105 h 351"/>
                <a:gd name="T4" fmla="*/ 453 w 498"/>
                <a:gd name="T5" fmla="*/ 105 h 351"/>
                <a:gd name="T6" fmla="*/ 453 w 498"/>
                <a:gd name="T7" fmla="*/ 57 h 351"/>
                <a:gd name="T8" fmla="*/ 498 w 498"/>
                <a:gd name="T9" fmla="*/ 57 h 351"/>
                <a:gd name="T10" fmla="*/ 498 w 498"/>
                <a:gd name="T11" fmla="*/ 0 h 351"/>
                <a:gd name="T12" fmla="*/ 0 w 498"/>
                <a:gd name="T13" fmla="*/ 0 h 351"/>
                <a:gd name="T14" fmla="*/ 0 w 498"/>
                <a:gd name="T15" fmla="*/ 351 h 351"/>
                <a:gd name="T16" fmla="*/ 93 w 498"/>
                <a:gd name="T17" fmla="*/ 35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8" h="351">
                  <a:moveTo>
                    <a:pt x="93" y="351"/>
                  </a:moveTo>
                  <a:lnTo>
                    <a:pt x="93" y="105"/>
                  </a:lnTo>
                  <a:lnTo>
                    <a:pt x="453" y="105"/>
                  </a:lnTo>
                  <a:lnTo>
                    <a:pt x="453" y="57"/>
                  </a:lnTo>
                  <a:lnTo>
                    <a:pt x="498" y="57"/>
                  </a:lnTo>
                  <a:lnTo>
                    <a:pt x="498" y="0"/>
                  </a:lnTo>
                  <a:lnTo>
                    <a:pt x="0" y="0"/>
                  </a:lnTo>
                  <a:lnTo>
                    <a:pt x="0" y="351"/>
                  </a:lnTo>
                  <a:lnTo>
                    <a:pt x="93" y="351"/>
                  </a:lnTo>
                  <a:close/>
                </a:path>
              </a:pathLst>
            </a:custGeom>
            <a:pattFill prst="ltUpDiag">
              <a:fgClr>
                <a:schemeClr val="bg2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BE"/>
            </a:p>
          </p:txBody>
        </p:sp>
        <p:sp>
          <p:nvSpPr>
            <p:cNvPr id="37909" name="Freeform 21" descr="Light upward diagonal"/>
            <p:cNvSpPr>
              <a:spLocks noChangeAspect="1"/>
            </p:cNvSpPr>
            <p:nvPr/>
          </p:nvSpPr>
          <p:spPr bwMode="auto">
            <a:xfrm>
              <a:off x="956" y="996"/>
              <a:ext cx="757" cy="102"/>
            </a:xfrm>
            <a:custGeom>
              <a:avLst/>
              <a:gdLst>
                <a:gd name="T0" fmla="*/ 0 w 757"/>
                <a:gd name="T1" fmla="*/ 102 h 102"/>
                <a:gd name="T2" fmla="*/ 0 w 757"/>
                <a:gd name="T3" fmla="*/ 65 h 102"/>
                <a:gd name="T4" fmla="*/ 46 w 757"/>
                <a:gd name="T5" fmla="*/ 65 h 102"/>
                <a:gd name="T6" fmla="*/ 46 w 757"/>
                <a:gd name="T7" fmla="*/ 0 h 102"/>
                <a:gd name="T8" fmla="*/ 757 w 757"/>
                <a:gd name="T9" fmla="*/ 0 h 102"/>
                <a:gd name="T10" fmla="*/ 757 w 757"/>
                <a:gd name="T11" fmla="*/ 102 h 102"/>
                <a:gd name="T12" fmla="*/ 0 w 757"/>
                <a:gd name="T13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7" h="102">
                  <a:moveTo>
                    <a:pt x="0" y="102"/>
                  </a:moveTo>
                  <a:lnTo>
                    <a:pt x="0" y="65"/>
                  </a:lnTo>
                  <a:lnTo>
                    <a:pt x="46" y="65"/>
                  </a:lnTo>
                  <a:lnTo>
                    <a:pt x="46" y="0"/>
                  </a:lnTo>
                  <a:lnTo>
                    <a:pt x="757" y="0"/>
                  </a:lnTo>
                  <a:lnTo>
                    <a:pt x="757" y="102"/>
                  </a:lnTo>
                  <a:lnTo>
                    <a:pt x="0" y="102"/>
                  </a:lnTo>
                  <a:close/>
                </a:path>
              </a:pathLst>
            </a:custGeom>
            <a:pattFill prst="ltUpDiag">
              <a:fgClr>
                <a:schemeClr val="bg2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BE"/>
            </a:p>
          </p:txBody>
        </p:sp>
      </p:grpSp>
      <p:grpSp>
        <p:nvGrpSpPr>
          <p:cNvPr id="37910" name="Group 22"/>
          <p:cNvGrpSpPr>
            <a:grpSpLocks noChangeAspect="1"/>
          </p:cNvGrpSpPr>
          <p:nvPr/>
        </p:nvGrpSpPr>
        <p:grpSpPr bwMode="auto">
          <a:xfrm flipH="1">
            <a:off x="3030538" y="2182813"/>
            <a:ext cx="1262062" cy="322262"/>
            <a:chOff x="495" y="996"/>
            <a:chExt cx="1218" cy="339"/>
          </a:xfrm>
        </p:grpSpPr>
        <p:sp>
          <p:nvSpPr>
            <p:cNvPr id="37911" name="Freeform 23" descr="Light upward diagonal"/>
            <p:cNvSpPr>
              <a:spLocks noChangeAspect="1"/>
            </p:cNvSpPr>
            <p:nvPr/>
          </p:nvSpPr>
          <p:spPr bwMode="auto">
            <a:xfrm>
              <a:off x="495" y="996"/>
              <a:ext cx="498" cy="339"/>
            </a:xfrm>
            <a:custGeom>
              <a:avLst/>
              <a:gdLst>
                <a:gd name="T0" fmla="*/ 93 w 498"/>
                <a:gd name="T1" fmla="*/ 351 h 351"/>
                <a:gd name="T2" fmla="*/ 93 w 498"/>
                <a:gd name="T3" fmla="*/ 105 h 351"/>
                <a:gd name="T4" fmla="*/ 453 w 498"/>
                <a:gd name="T5" fmla="*/ 105 h 351"/>
                <a:gd name="T6" fmla="*/ 453 w 498"/>
                <a:gd name="T7" fmla="*/ 57 h 351"/>
                <a:gd name="T8" fmla="*/ 498 w 498"/>
                <a:gd name="T9" fmla="*/ 57 h 351"/>
                <a:gd name="T10" fmla="*/ 498 w 498"/>
                <a:gd name="T11" fmla="*/ 0 h 351"/>
                <a:gd name="T12" fmla="*/ 0 w 498"/>
                <a:gd name="T13" fmla="*/ 0 h 351"/>
                <a:gd name="T14" fmla="*/ 0 w 498"/>
                <a:gd name="T15" fmla="*/ 351 h 351"/>
                <a:gd name="T16" fmla="*/ 93 w 498"/>
                <a:gd name="T17" fmla="*/ 35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8" h="351">
                  <a:moveTo>
                    <a:pt x="93" y="351"/>
                  </a:moveTo>
                  <a:lnTo>
                    <a:pt x="93" y="105"/>
                  </a:lnTo>
                  <a:lnTo>
                    <a:pt x="453" y="105"/>
                  </a:lnTo>
                  <a:lnTo>
                    <a:pt x="453" y="57"/>
                  </a:lnTo>
                  <a:lnTo>
                    <a:pt x="498" y="57"/>
                  </a:lnTo>
                  <a:lnTo>
                    <a:pt x="498" y="0"/>
                  </a:lnTo>
                  <a:lnTo>
                    <a:pt x="0" y="0"/>
                  </a:lnTo>
                  <a:lnTo>
                    <a:pt x="0" y="351"/>
                  </a:lnTo>
                  <a:lnTo>
                    <a:pt x="93" y="351"/>
                  </a:lnTo>
                  <a:close/>
                </a:path>
              </a:pathLst>
            </a:custGeom>
            <a:pattFill prst="ltUpDiag">
              <a:fgClr>
                <a:schemeClr val="bg2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BE"/>
            </a:p>
          </p:txBody>
        </p:sp>
        <p:sp>
          <p:nvSpPr>
            <p:cNvPr id="37912" name="Freeform 24" descr="Light upward diagonal"/>
            <p:cNvSpPr>
              <a:spLocks noChangeAspect="1"/>
            </p:cNvSpPr>
            <p:nvPr/>
          </p:nvSpPr>
          <p:spPr bwMode="auto">
            <a:xfrm>
              <a:off x="956" y="996"/>
              <a:ext cx="757" cy="102"/>
            </a:xfrm>
            <a:custGeom>
              <a:avLst/>
              <a:gdLst>
                <a:gd name="T0" fmla="*/ 0 w 757"/>
                <a:gd name="T1" fmla="*/ 102 h 102"/>
                <a:gd name="T2" fmla="*/ 0 w 757"/>
                <a:gd name="T3" fmla="*/ 65 h 102"/>
                <a:gd name="T4" fmla="*/ 46 w 757"/>
                <a:gd name="T5" fmla="*/ 65 h 102"/>
                <a:gd name="T6" fmla="*/ 46 w 757"/>
                <a:gd name="T7" fmla="*/ 0 h 102"/>
                <a:gd name="T8" fmla="*/ 757 w 757"/>
                <a:gd name="T9" fmla="*/ 0 h 102"/>
                <a:gd name="T10" fmla="*/ 757 w 757"/>
                <a:gd name="T11" fmla="*/ 102 h 102"/>
                <a:gd name="T12" fmla="*/ 0 w 757"/>
                <a:gd name="T13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7" h="102">
                  <a:moveTo>
                    <a:pt x="0" y="102"/>
                  </a:moveTo>
                  <a:lnTo>
                    <a:pt x="0" y="65"/>
                  </a:lnTo>
                  <a:lnTo>
                    <a:pt x="46" y="65"/>
                  </a:lnTo>
                  <a:lnTo>
                    <a:pt x="46" y="0"/>
                  </a:lnTo>
                  <a:lnTo>
                    <a:pt x="757" y="0"/>
                  </a:lnTo>
                  <a:lnTo>
                    <a:pt x="757" y="102"/>
                  </a:lnTo>
                  <a:lnTo>
                    <a:pt x="0" y="102"/>
                  </a:lnTo>
                  <a:close/>
                </a:path>
              </a:pathLst>
            </a:custGeom>
            <a:pattFill prst="ltUpDiag">
              <a:fgClr>
                <a:schemeClr val="bg2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BE"/>
            </a:p>
          </p:txBody>
        </p:sp>
      </p:grpSp>
      <p:sp>
        <p:nvSpPr>
          <p:cNvPr id="37913" name="Rectangle 25"/>
          <p:cNvSpPr>
            <a:spLocks noChangeAspect="1" noChangeArrowheads="1"/>
          </p:cNvSpPr>
          <p:nvPr/>
        </p:nvSpPr>
        <p:spPr bwMode="auto">
          <a:xfrm>
            <a:off x="2601913" y="2092325"/>
            <a:ext cx="104775" cy="13604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BE"/>
          </a:p>
        </p:txBody>
      </p:sp>
      <p:sp>
        <p:nvSpPr>
          <p:cNvPr id="37914" name="Line 26"/>
          <p:cNvSpPr>
            <a:spLocks noChangeAspect="1" noChangeShapeType="1"/>
          </p:cNvSpPr>
          <p:nvPr/>
        </p:nvSpPr>
        <p:spPr bwMode="auto">
          <a:xfrm flipV="1">
            <a:off x="2389188" y="2116138"/>
            <a:ext cx="212725" cy="63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BE"/>
          </a:p>
        </p:txBody>
      </p:sp>
      <p:sp>
        <p:nvSpPr>
          <p:cNvPr id="37915" name="Line 27"/>
          <p:cNvSpPr>
            <a:spLocks noChangeAspect="1" noChangeShapeType="1"/>
          </p:cNvSpPr>
          <p:nvPr/>
        </p:nvSpPr>
        <p:spPr bwMode="auto">
          <a:xfrm>
            <a:off x="2709863" y="2116138"/>
            <a:ext cx="215900" cy="63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BE"/>
          </a:p>
        </p:txBody>
      </p:sp>
      <p:sp>
        <p:nvSpPr>
          <p:cNvPr id="37916" name="Line 28"/>
          <p:cNvSpPr>
            <a:spLocks noChangeAspect="1" noChangeShapeType="1"/>
          </p:cNvSpPr>
          <p:nvPr/>
        </p:nvSpPr>
        <p:spPr bwMode="auto">
          <a:xfrm flipH="1">
            <a:off x="2395538" y="3452813"/>
            <a:ext cx="206375" cy="3635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BE"/>
          </a:p>
        </p:txBody>
      </p:sp>
      <p:sp>
        <p:nvSpPr>
          <p:cNvPr id="37917" name="Line 29"/>
          <p:cNvSpPr>
            <a:spLocks noChangeAspect="1" noChangeShapeType="1"/>
          </p:cNvSpPr>
          <p:nvPr/>
        </p:nvSpPr>
        <p:spPr bwMode="auto">
          <a:xfrm>
            <a:off x="2705100" y="3452813"/>
            <a:ext cx="209550" cy="3619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BE"/>
          </a:p>
        </p:txBody>
      </p:sp>
      <p:sp>
        <p:nvSpPr>
          <p:cNvPr id="37918" name="Freeform 30"/>
          <p:cNvSpPr>
            <a:spLocks noChangeAspect="1"/>
          </p:cNvSpPr>
          <p:nvPr/>
        </p:nvSpPr>
        <p:spPr bwMode="auto">
          <a:xfrm>
            <a:off x="2390775" y="4191000"/>
            <a:ext cx="527050" cy="0"/>
          </a:xfrm>
          <a:custGeom>
            <a:avLst/>
            <a:gdLst>
              <a:gd name="T0" fmla="*/ 0 w 511"/>
              <a:gd name="T1" fmla="*/ 0 h 1"/>
              <a:gd name="T2" fmla="*/ 511 w 51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11" h="1">
                <a:moveTo>
                  <a:pt x="0" y="0"/>
                </a:moveTo>
                <a:lnTo>
                  <a:pt x="511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BE"/>
          </a:p>
        </p:txBody>
      </p:sp>
      <p:sp>
        <p:nvSpPr>
          <p:cNvPr id="37919" name="Line 31"/>
          <p:cNvSpPr>
            <a:spLocks noChangeAspect="1" noChangeShapeType="1"/>
          </p:cNvSpPr>
          <p:nvPr/>
        </p:nvSpPr>
        <p:spPr bwMode="auto">
          <a:xfrm>
            <a:off x="2370138" y="3919538"/>
            <a:ext cx="20637" cy="269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BE"/>
          </a:p>
        </p:txBody>
      </p:sp>
      <p:sp>
        <p:nvSpPr>
          <p:cNvPr id="37920" name="Line 32"/>
          <p:cNvSpPr>
            <a:spLocks noChangeAspect="1" noChangeShapeType="1"/>
          </p:cNvSpPr>
          <p:nvPr/>
        </p:nvSpPr>
        <p:spPr bwMode="auto">
          <a:xfrm flipH="1">
            <a:off x="2917825" y="3919538"/>
            <a:ext cx="23813" cy="269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BE"/>
          </a:p>
        </p:txBody>
      </p:sp>
      <p:sp>
        <p:nvSpPr>
          <p:cNvPr id="37921" name="Freeform 33"/>
          <p:cNvSpPr>
            <a:spLocks noChangeAspect="1"/>
          </p:cNvSpPr>
          <p:nvPr/>
        </p:nvSpPr>
        <p:spPr bwMode="auto">
          <a:xfrm>
            <a:off x="2370138" y="3819525"/>
            <a:ext cx="23812" cy="98425"/>
          </a:xfrm>
          <a:custGeom>
            <a:avLst/>
            <a:gdLst>
              <a:gd name="T0" fmla="*/ 24 w 24"/>
              <a:gd name="T1" fmla="*/ 0 h 103"/>
              <a:gd name="T2" fmla="*/ 4 w 24"/>
              <a:gd name="T3" fmla="*/ 61 h 103"/>
              <a:gd name="T4" fmla="*/ 0 w 24"/>
              <a:gd name="T5" fmla="*/ 103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" h="103">
                <a:moveTo>
                  <a:pt x="24" y="0"/>
                </a:moveTo>
                <a:cubicBezTo>
                  <a:pt x="16" y="22"/>
                  <a:pt x="8" y="44"/>
                  <a:pt x="4" y="61"/>
                </a:cubicBezTo>
                <a:cubicBezTo>
                  <a:pt x="0" y="78"/>
                  <a:pt x="1" y="96"/>
                  <a:pt x="0" y="103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BE"/>
          </a:p>
        </p:txBody>
      </p:sp>
      <p:sp>
        <p:nvSpPr>
          <p:cNvPr id="37922" name="Freeform 34"/>
          <p:cNvSpPr>
            <a:spLocks noChangeAspect="1"/>
          </p:cNvSpPr>
          <p:nvPr/>
        </p:nvSpPr>
        <p:spPr bwMode="auto">
          <a:xfrm>
            <a:off x="2916238" y="3819525"/>
            <a:ext cx="25400" cy="100013"/>
          </a:xfrm>
          <a:custGeom>
            <a:avLst/>
            <a:gdLst>
              <a:gd name="T0" fmla="*/ 0 w 23"/>
              <a:gd name="T1" fmla="*/ 0 h 106"/>
              <a:gd name="T2" fmla="*/ 12 w 23"/>
              <a:gd name="T3" fmla="*/ 31 h 106"/>
              <a:gd name="T4" fmla="*/ 22 w 23"/>
              <a:gd name="T5" fmla="*/ 72 h 106"/>
              <a:gd name="T6" fmla="*/ 21 w 23"/>
              <a:gd name="T7" fmla="*/ 10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" h="106">
                <a:moveTo>
                  <a:pt x="0" y="0"/>
                </a:moveTo>
                <a:cubicBezTo>
                  <a:pt x="4" y="9"/>
                  <a:pt x="8" y="19"/>
                  <a:pt x="12" y="31"/>
                </a:cubicBezTo>
                <a:cubicBezTo>
                  <a:pt x="16" y="43"/>
                  <a:pt x="21" y="60"/>
                  <a:pt x="22" y="72"/>
                </a:cubicBezTo>
                <a:cubicBezTo>
                  <a:pt x="23" y="84"/>
                  <a:pt x="22" y="95"/>
                  <a:pt x="21" y="10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BE"/>
          </a:p>
        </p:txBody>
      </p:sp>
      <p:sp>
        <p:nvSpPr>
          <p:cNvPr id="37923" name="Oval 35"/>
          <p:cNvSpPr>
            <a:spLocks noChangeAspect="1" noChangeArrowheads="1"/>
          </p:cNvSpPr>
          <p:nvPr/>
        </p:nvSpPr>
        <p:spPr bwMode="auto">
          <a:xfrm>
            <a:off x="2443163" y="3733800"/>
            <a:ext cx="422275" cy="3889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accent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BE"/>
          </a:p>
        </p:txBody>
      </p:sp>
      <p:sp>
        <p:nvSpPr>
          <p:cNvPr id="37924" name="Oval 36"/>
          <p:cNvSpPr>
            <a:spLocks noChangeAspect="1" noChangeArrowheads="1"/>
          </p:cNvSpPr>
          <p:nvPr/>
        </p:nvSpPr>
        <p:spPr bwMode="auto">
          <a:xfrm>
            <a:off x="2579688" y="3859213"/>
            <a:ext cx="149225" cy="13811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BE"/>
          </a:p>
        </p:txBody>
      </p:sp>
      <p:sp>
        <p:nvSpPr>
          <p:cNvPr id="37925" name="Rectangle 37" descr="50%"/>
          <p:cNvSpPr>
            <a:spLocks noChangeAspect="1" noChangeArrowheads="1"/>
          </p:cNvSpPr>
          <p:nvPr/>
        </p:nvSpPr>
        <p:spPr bwMode="auto">
          <a:xfrm>
            <a:off x="1331913" y="4995863"/>
            <a:ext cx="2644775" cy="346075"/>
          </a:xfrm>
          <a:prstGeom prst="rect">
            <a:avLst/>
          </a:prstGeom>
          <a:pattFill prst="pct50">
            <a:fgClr>
              <a:schemeClr val="bg2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BE"/>
          </a:p>
        </p:txBody>
      </p:sp>
      <p:sp>
        <p:nvSpPr>
          <p:cNvPr id="37926" name="Text Box 38"/>
          <p:cNvSpPr txBox="1">
            <a:spLocks noChangeAspect="1" noChangeArrowheads="1"/>
          </p:cNvSpPr>
          <p:nvPr/>
        </p:nvSpPr>
        <p:spPr bwMode="auto">
          <a:xfrm>
            <a:off x="330200" y="1524000"/>
            <a:ext cx="2641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spcBef>
                <a:spcPct val="0"/>
              </a:spcBef>
            </a:pPr>
            <a:r>
              <a:rPr lang="en-GB" altLang="nl-BE" sz="1000">
                <a:solidFill>
                  <a:schemeClr val="tx1"/>
                </a:solidFill>
                <a:latin typeface="Comic Sans MS" pitchFamily="66" charset="0"/>
              </a:rPr>
              <a:t>Concrete gamma &amp; neutron shielding</a:t>
            </a:r>
          </a:p>
        </p:txBody>
      </p:sp>
      <p:sp>
        <p:nvSpPr>
          <p:cNvPr id="37927" name="Text Box 39"/>
          <p:cNvSpPr txBox="1">
            <a:spLocks noChangeAspect="1" noChangeArrowheads="1"/>
          </p:cNvSpPr>
          <p:nvPr/>
        </p:nvSpPr>
        <p:spPr bwMode="auto">
          <a:xfrm>
            <a:off x="3516313" y="5641975"/>
            <a:ext cx="7016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>
              <a:spcBef>
                <a:spcPct val="0"/>
              </a:spcBef>
            </a:pPr>
            <a:r>
              <a:rPr lang="en-GB" altLang="nl-BE" sz="1000">
                <a:solidFill>
                  <a:schemeClr val="tx1"/>
                </a:solidFill>
                <a:latin typeface="Comic Sans MS" pitchFamily="66" charset="0"/>
              </a:rPr>
              <a:t>Graphite</a:t>
            </a:r>
          </a:p>
        </p:txBody>
      </p:sp>
      <p:sp>
        <p:nvSpPr>
          <p:cNvPr id="37928" name="Text Box 40"/>
          <p:cNvSpPr txBox="1">
            <a:spLocks noChangeAspect="1" noChangeArrowheads="1"/>
          </p:cNvSpPr>
          <p:nvPr/>
        </p:nvSpPr>
        <p:spPr bwMode="auto">
          <a:xfrm>
            <a:off x="1568450" y="3373438"/>
            <a:ext cx="11557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spcBef>
                <a:spcPct val="0"/>
              </a:spcBef>
            </a:pPr>
            <a:r>
              <a:rPr lang="en-GB" altLang="nl-BE" sz="1000">
                <a:solidFill>
                  <a:schemeClr val="tx1"/>
                </a:solidFill>
                <a:latin typeface="Comic Sans MS" pitchFamily="66" charset="0"/>
              </a:rPr>
              <a:t>Natural uranium</a:t>
            </a:r>
          </a:p>
        </p:txBody>
      </p:sp>
      <p:sp>
        <p:nvSpPr>
          <p:cNvPr id="37929" name="Text Box 41"/>
          <p:cNvSpPr txBox="1">
            <a:spLocks noChangeAspect="1" noChangeArrowheads="1"/>
          </p:cNvSpPr>
          <p:nvPr/>
        </p:nvSpPr>
        <p:spPr bwMode="auto">
          <a:xfrm>
            <a:off x="2311400" y="4343400"/>
            <a:ext cx="67786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>
              <a:spcBef>
                <a:spcPct val="0"/>
              </a:spcBef>
            </a:pPr>
            <a:r>
              <a:rPr lang="en-GB" altLang="nl-BE" sz="1000">
                <a:solidFill>
                  <a:schemeClr val="tx1"/>
                </a:solidFill>
                <a:latin typeface="Comic Sans MS" pitchFamily="66" charset="0"/>
              </a:rPr>
              <a:t>Fe or Cu</a:t>
            </a:r>
          </a:p>
        </p:txBody>
      </p:sp>
      <p:sp>
        <p:nvSpPr>
          <p:cNvPr id="37930" name="Line 42"/>
          <p:cNvSpPr>
            <a:spLocks noChangeAspect="1" noChangeShapeType="1"/>
          </p:cNvSpPr>
          <p:nvPr/>
        </p:nvSpPr>
        <p:spPr bwMode="auto">
          <a:xfrm flipH="1">
            <a:off x="660400" y="1865313"/>
            <a:ext cx="412750" cy="881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BE"/>
          </a:p>
        </p:txBody>
      </p:sp>
      <p:sp>
        <p:nvSpPr>
          <p:cNvPr id="37931" name="Line 43"/>
          <p:cNvSpPr>
            <a:spLocks noChangeAspect="1" noChangeShapeType="1"/>
          </p:cNvSpPr>
          <p:nvPr/>
        </p:nvSpPr>
        <p:spPr bwMode="auto">
          <a:xfrm>
            <a:off x="1379538" y="1849438"/>
            <a:ext cx="231775" cy="5365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BE"/>
          </a:p>
        </p:txBody>
      </p:sp>
      <p:sp>
        <p:nvSpPr>
          <p:cNvPr id="37932" name="Line 44"/>
          <p:cNvSpPr>
            <a:spLocks noChangeAspect="1" noChangeShapeType="1"/>
          </p:cNvSpPr>
          <p:nvPr/>
        </p:nvSpPr>
        <p:spPr bwMode="auto">
          <a:xfrm flipH="1" flipV="1">
            <a:off x="3389313" y="4706938"/>
            <a:ext cx="104775" cy="952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BE"/>
          </a:p>
        </p:txBody>
      </p:sp>
      <p:sp>
        <p:nvSpPr>
          <p:cNvPr id="37933" name="Line 45"/>
          <p:cNvSpPr>
            <a:spLocks noChangeAspect="1" noChangeShapeType="1"/>
          </p:cNvSpPr>
          <p:nvPr/>
        </p:nvSpPr>
        <p:spPr bwMode="auto">
          <a:xfrm>
            <a:off x="2200275" y="3643313"/>
            <a:ext cx="192088" cy="2270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BE"/>
          </a:p>
        </p:txBody>
      </p:sp>
      <p:sp>
        <p:nvSpPr>
          <p:cNvPr id="37934" name="Line 46"/>
          <p:cNvSpPr>
            <a:spLocks noChangeAspect="1" noChangeShapeType="1"/>
          </p:cNvSpPr>
          <p:nvPr/>
        </p:nvSpPr>
        <p:spPr bwMode="auto">
          <a:xfrm flipV="1">
            <a:off x="2560638" y="4037013"/>
            <a:ext cx="163512" cy="320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BE"/>
          </a:p>
        </p:txBody>
      </p:sp>
      <p:sp>
        <p:nvSpPr>
          <p:cNvPr id="37935" name="Text Box 47"/>
          <p:cNvSpPr txBox="1">
            <a:spLocks noChangeAspect="1" noChangeArrowheads="1"/>
          </p:cNvSpPr>
          <p:nvPr/>
        </p:nvSpPr>
        <p:spPr bwMode="auto">
          <a:xfrm>
            <a:off x="3136900" y="1676400"/>
            <a:ext cx="8763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>
              <a:spcBef>
                <a:spcPct val="0"/>
              </a:spcBef>
            </a:pPr>
            <a:r>
              <a:rPr lang="en-GB" altLang="nl-BE" sz="1000">
                <a:solidFill>
                  <a:schemeClr val="tx1"/>
                </a:solidFill>
                <a:latin typeface="Comic Sans MS" pitchFamily="66" charset="0"/>
              </a:rPr>
              <a:t>Access plug</a:t>
            </a:r>
          </a:p>
        </p:txBody>
      </p:sp>
      <p:sp>
        <p:nvSpPr>
          <p:cNvPr id="37936" name="Line 48"/>
          <p:cNvSpPr>
            <a:spLocks noChangeAspect="1" noChangeShapeType="1"/>
          </p:cNvSpPr>
          <p:nvPr/>
        </p:nvSpPr>
        <p:spPr bwMode="auto">
          <a:xfrm flipH="1">
            <a:off x="2724150" y="1844675"/>
            <a:ext cx="482600" cy="4889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BE"/>
          </a:p>
        </p:txBody>
      </p:sp>
      <p:sp>
        <p:nvSpPr>
          <p:cNvPr id="37937" name="Text Box 49"/>
          <p:cNvSpPr txBox="1">
            <a:spLocks noChangeAspect="1" noChangeArrowheads="1"/>
          </p:cNvSpPr>
          <p:nvPr/>
        </p:nvSpPr>
        <p:spPr bwMode="auto">
          <a:xfrm>
            <a:off x="1771650" y="5626100"/>
            <a:ext cx="7810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>
              <a:spcBef>
                <a:spcPct val="0"/>
              </a:spcBef>
            </a:pPr>
            <a:r>
              <a:rPr lang="en-GB" altLang="nl-BE" sz="1000">
                <a:solidFill>
                  <a:schemeClr val="tx1"/>
                </a:solidFill>
                <a:latin typeface="Comic Sans MS" pitchFamily="66" charset="0"/>
              </a:rPr>
              <a:t>1 m Cavity</a:t>
            </a:r>
          </a:p>
        </p:txBody>
      </p:sp>
      <p:sp>
        <p:nvSpPr>
          <p:cNvPr id="37938" name="Line 50"/>
          <p:cNvSpPr>
            <a:spLocks noChangeAspect="1" noChangeShapeType="1"/>
          </p:cNvSpPr>
          <p:nvPr/>
        </p:nvSpPr>
        <p:spPr bwMode="auto">
          <a:xfrm flipV="1">
            <a:off x="2098675" y="4205288"/>
            <a:ext cx="63500" cy="13319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5061181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DE2398-6382-44F3-A1B8-5D3F676C0EAE}" type="slidenum">
              <a:rPr lang="en-US" altLang="nl-BE"/>
              <a:pPr/>
              <a:t>18</a:t>
            </a:fld>
            <a:endParaRPr lang="en-US" altLang="nl-BE"/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nl-BE"/>
              <a:t>Pneumatic Rabbits</a:t>
            </a:r>
          </a:p>
        </p:txBody>
      </p:sp>
      <p:sp>
        <p:nvSpPr>
          <p:cNvPr id="41993" name="Rectangle 9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GB" altLang="nl-BE" sz="2600"/>
              <a:t>To allow short time irradiation without shut down</a:t>
            </a:r>
          </a:p>
          <a:p>
            <a:r>
              <a:rPr lang="en-GB" altLang="nl-BE" sz="2600"/>
              <a:t>6 “slow” rabbits</a:t>
            </a:r>
          </a:p>
          <a:p>
            <a:r>
              <a:rPr lang="en-GB" altLang="nl-BE" sz="2600"/>
              <a:t>1 “fast” rabbit</a:t>
            </a:r>
          </a:p>
          <a:p>
            <a:pPr lvl="1"/>
            <a:r>
              <a:rPr lang="en-GB" altLang="nl-BE" sz="2000"/>
              <a:t>Transfer time &lt; 0.8 s</a:t>
            </a:r>
          </a:p>
        </p:txBody>
      </p:sp>
      <p:pic>
        <p:nvPicPr>
          <p:cNvPr id="41990" name="Picture 6" descr="S84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48263" y="1412875"/>
            <a:ext cx="3810000" cy="28940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991" name="Picture 7" descr="S843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5" r="5443" b="3468"/>
          <a:stretch>
            <a:fillRect/>
          </a:stretch>
        </p:blipFill>
        <p:spPr>
          <a:xfrm>
            <a:off x="6588125" y="4508500"/>
            <a:ext cx="1984375" cy="20764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78514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 smtClean="0"/>
              <a:t>L</a:t>
            </a:r>
            <a:r>
              <a:rPr lang="nl-BE" dirty="0" smtClean="0"/>
              <a:t>ab </a:t>
            </a:r>
            <a:r>
              <a:rPr lang="nl-BE" dirty="0" err="1" smtClean="0"/>
              <a:t>for</a:t>
            </a:r>
            <a:r>
              <a:rPr lang="nl-BE" dirty="0" smtClean="0"/>
              <a:t> </a:t>
            </a:r>
            <a:r>
              <a:rPr lang="nl-BE" b="1" dirty="0" smtClean="0"/>
              <a:t>H</a:t>
            </a:r>
            <a:r>
              <a:rPr lang="nl-BE" dirty="0" smtClean="0"/>
              <a:t>igh &amp; </a:t>
            </a:r>
            <a:r>
              <a:rPr lang="nl-BE" b="1" dirty="0" smtClean="0"/>
              <a:t>M</a:t>
            </a:r>
            <a:r>
              <a:rPr lang="nl-BE" dirty="0" smtClean="0"/>
              <a:t>edium level </a:t>
            </a:r>
            <a:r>
              <a:rPr lang="nl-BE" b="1" dirty="0" smtClean="0"/>
              <a:t>A</a:t>
            </a:r>
            <a:r>
              <a:rPr lang="nl-BE" dirty="0" smtClean="0"/>
              <a:t>ctivity: </a:t>
            </a:r>
            <a:r>
              <a:rPr lang="nl-BE" dirty="0" err="1" smtClean="0"/>
              <a:t>glance</a:t>
            </a:r>
            <a:r>
              <a:rPr lang="nl-BE" dirty="0" smtClean="0"/>
              <a:t> view</a:t>
            </a:r>
            <a:endParaRPr lang="nl-BE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1" y="1272072"/>
            <a:ext cx="7782806" cy="48952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66606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 smtClean="0"/>
              <a:t>Outline</a:t>
            </a:r>
            <a:endParaRPr lang="nl-BE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09575" y="1710292"/>
            <a:ext cx="8429626" cy="5092126"/>
          </a:xfrm>
        </p:spPr>
        <p:txBody>
          <a:bodyPr/>
          <a:lstStyle/>
          <a:p>
            <a:pPr fontAlgn="ctr">
              <a:spcBef>
                <a:spcPts val="1200"/>
              </a:spcBef>
              <a:spcAft>
                <a:spcPts val="1200"/>
              </a:spcAft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Nuclear Fission Research infrastructure needs in Belgium</a:t>
            </a:r>
            <a:endParaRPr lang="en-GB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spcBef>
                <a:spcPts val="1200"/>
              </a:spcBef>
              <a:spcAft>
                <a:spcPts val="1200"/>
              </a:spcAft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Few examples of Nuclear Fission RI accessible in Belgium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Other institutions in Belgium useful RI for Nuclear Fission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Nuclear Fission RI access right in Belgium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Issues for Nuclear Fission RI to be addressed at EC level</a:t>
            </a:r>
          </a:p>
        </p:txBody>
      </p:sp>
    </p:spTree>
    <p:extLst>
      <p:ext uri="{BB962C8B-B14F-4D97-AF65-F5344CB8AC3E}">
        <p14:creationId xmlns:p14="http://schemas.microsoft.com/office/powerpoint/2010/main" val="27620112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 smtClean="0"/>
              <a:t>LHMA: </a:t>
            </a:r>
            <a:r>
              <a:rPr lang="en-GB" dirty="0" smtClean="0"/>
              <a:t>equipment and activity</a:t>
            </a:r>
            <a:endParaRPr lang="en-US" dirty="0" smtClean="0"/>
          </a:p>
        </p:txBody>
      </p:sp>
      <p:sp>
        <p:nvSpPr>
          <p:cNvPr id="13315" name="Rectangle 6"/>
          <p:cNvSpPr>
            <a:spLocks noGrp="1" noChangeArrowheads="1"/>
          </p:cNvSpPr>
          <p:nvPr>
            <p:ph idx="1"/>
          </p:nvPr>
        </p:nvSpPr>
        <p:spPr>
          <a:xfrm>
            <a:off x="265815" y="1148317"/>
            <a:ext cx="8573386" cy="2343028"/>
          </a:xfrm>
          <a:prstGeom prst="rect">
            <a:avLst/>
          </a:prstGeom>
        </p:spPr>
        <p:txBody>
          <a:bodyPr/>
          <a:lstStyle/>
          <a:p>
            <a:r>
              <a:rPr lang="en-GB" dirty="0" smtClean="0"/>
              <a:t>Hot cell laboratory to study </a:t>
            </a:r>
            <a:r>
              <a:rPr lang="en-GB" b="1" dirty="0"/>
              <a:t>irradiated reactor materials and nuclear </a:t>
            </a:r>
            <a:r>
              <a:rPr lang="en-GB" b="1" dirty="0" smtClean="0"/>
              <a:t>fuels.</a:t>
            </a:r>
          </a:p>
          <a:p>
            <a:r>
              <a:rPr lang="en-GB" dirty="0" smtClean="0"/>
              <a:t>Test infrastructure consists of mechanical</a:t>
            </a:r>
            <a:r>
              <a:rPr lang="en-GB" dirty="0"/>
              <a:t>, chemical and microstructural research </a:t>
            </a:r>
            <a:r>
              <a:rPr lang="en-GB" dirty="0" smtClean="0"/>
              <a:t>instruments</a:t>
            </a:r>
          </a:p>
          <a:p>
            <a:r>
              <a:rPr lang="en-GB" dirty="0" smtClean="0"/>
              <a:t>Focus on the analysis of </a:t>
            </a:r>
            <a:r>
              <a:rPr lang="en-GB" dirty="0"/>
              <a:t>the damage and ageing processes of </a:t>
            </a:r>
            <a:r>
              <a:rPr lang="en-GB" dirty="0" smtClean="0"/>
              <a:t>materials, fuel performance studies, innovative fuel development, testing and qualification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719" y="3836410"/>
            <a:ext cx="2210481" cy="22104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020" y="3836409"/>
            <a:ext cx="2210482" cy="221048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977691" y="6178010"/>
            <a:ext cx="257314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/>
              <a:t>Notch </a:t>
            </a:r>
            <a:r>
              <a:rPr lang="en-GB" dirty="0"/>
              <a:t>impact </a:t>
            </a:r>
            <a:r>
              <a:rPr lang="en-GB" dirty="0" smtClean="0"/>
              <a:t>test </a:t>
            </a:r>
            <a:r>
              <a:rPr lang="en-GB" dirty="0"/>
              <a:t>in a hot cell </a:t>
            </a:r>
            <a:endParaRPr lang="en-GB" dirty="0">
              <a:effectLst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32719" y="6186426"/>
            <a:ext cx="212429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/>
              <a:t>Hot cell operator at work</a:t>
            </a:r>
            <a:endParaRPr lang="en-GB" dirty="0">
              <a:effectLst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2160" y="3836410"/>
            <a:ext cx="2947308" cy="2210481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5732160" y="6178009"/>
            <a:ext cx="30219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/>
              <a:t>Material testing in </a:t>
            </a:r>
            <a:r>
              <a:rPr lang="en-GB" dirty="0" err="1" smtClean="0"/>
              <a:t>PbBi</a:t>
            </a:r>
            <a:r>
              <a:rPr lang="en-GB" dirty="0" smtClean="0"/>
              <a:t> </a:t>
            </a:r>
            <a:r>
              <a:rPr lang="en-GB" dirty="0"/>
              <a:t>in a hot cell </a:t>
            </a:r>
            <a:endParaRPr lang="en-GB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1047484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Access to hot cell infrastructure can be a challenge</a:t>
            </a:r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6676" y="1072117"/>
            <a:ext cx="9077324" cy="5092126"/>
          </a:xfrm>
        </p:spPr>
        <p:txBody>
          <a:bodyPr/>
          <a:lstStyle/>
          <a:p>
            <a:r>
              <a:rPr lang="en-GB" dirty="0" smtClean="0"/>
              <a:t>Test equipment in non-controlled area:</a:t>
            </a:r>
          </a:p>
          <a:p>
            <a:pPr lvl="1"/>
            <a:r>
              <a:rPr lang="en-GB" dirty="0" smtClean="0"/>
              <a:t>Access relatively easy</a:t>
            </a:r>
          </a:p>
          <a:p>
            <a:pPr lvl="1"/>
            <a:r>
              <a:rPr lang="en-GB" dirty="0" smtClean="0"/>
              <a:t>Common procedure to enter SCK•CEN site</a:t>
            </a:r>
          </a:p>
          <a:p>
            <a:pPr lvl="1"/>
            <a:r>
              <a:rPr lang="en-GB" dirty="0" smtClean="0"/>
              <a:t>Administrative procedure is limited</a:t>
            </a:r>
          </a:p>
          <a:p>
            <a:pPr lvl="1"/>
            <a:r>
              <a:rPr lang="en-GB" dirty="0" smtClean="0"/>
              <a:t>Short visits possible</a:t>
            </a:r>
          </a:p>
          <a:p>
            <a:pPr lvl="1"/>
            <a:r>
              <a:rPr lang="en-GB" dirty="0" smtClean="0"/>
              <a:t>Organized through </a:t>
            </a:r>
            <a:r>
              <a:rPr lang="en-GB" dirty="0" err="1" smtClean="0"/>
              <a:t>YOP</a:t>
            </a:r>
            <a:r>
              <a:rPr lang="en-GB" dirty="0" smtClean="0"/>
              <a:t> (Young Potentials Database) of </a:t>
            </a:r>
            <a:r>
              <a:rPr lang="en-GB" dirty="0" err="1" smtClean="0"/>
              <a:t>SCK•CEN</a:t>
            </a:r>
            <a:r>
              <a:rPr lang="en-GB" dirty="0" smtClean="0"/>
              <a:t> Academy</a:t>
            </a:r>
          </a:p>
          <a:p>
            <a:r>
              <a:rPr lang="en-GB" dirty="0" smtClean="0"/>
              <a:t>Test equipment in controlled area:</a:t>
            </a:r>
          </a:p>
          <a:p>
            <a:pPr lvl="1"/>
            <a:r>
              <a:rPr lang="en-GB" dirty="0" smtClean="0"/>
              <a:t>Access heavy in terms of administrative work</a:t>
            </a:r>
          </a:p>
          <a:p>
            <a:pPr lvl="1"/>
            <a:r>
              <a:rPr lang="en-GB" dirty="0" smtClean="0"/>
              <a:t>Extensive screening required (</a:t>
            </a:r>
            <a:r>
              <a:rPr lang="en-GB" dirty="0" err="1" smtClean="0"/>
              <a:t>FANC</a:t>
            </a:r>
            <a:r>
              <a:rPr lang="en-GB" dirty="0" smtClean="0"/>
              <a:t>)</a:t>
            </a:r>
          </a:p>
          <a:p>
            <a:pPr lvl="1"/>
            <a:r>
              <a:rPr lang="en-GB" dirty="0" smtClean="0"/>
              <a:t>Time consuming process (3 months, sometimes more)</a:t>
            </a:r>
          </a:p>
          <a:p>
            <a:pPr lvl="1"/>
            <a:r>
              <a:rPr lang="en-GB" dirty="0" smtClean="0"/>
              <a:t>More interesting for longer visits</a:t>
            </a:r>
          </a:p>
          <a:p>
            <a:pPr lvl="1"/>
            <a:r>
              <a:rPr lang="en-GB" dirty="0" smtClean="0"/>
              <a:t>Organised </a:t>
            </a:r>
            <a:r>
              <a:rPr lang="en-GB" dirty="0"/>
              <a:t>through </a:t>
            </a:r>
            <a:r>
              <a:rPr lang="en-GB" dirty="0" err="1"/>
              <a:t>YOP</a:t>
            </a:r>
            <a:r>
              <a:rPr lang="en-GB" dirty="0"/>
              <a:t> (Young Potentials Database) of </a:t>
            </a:r>
            <a:r>
              <a:rPr lang="en-GB" dirty="0" err="1" smtClean="0"/>
              <a:t>SCK•CEN</a:t>
            </a:r>
            <a:r>
              <a:rPr lang="en-GB" dirty="0" smtClean="0"/>
              <a:t> Academy</a:t>
            </a:r>
            <a:endParaRPr lang="en-GB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41243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Radiochemistry laboratories for R&amp;D </a:t>
            </a:r>
            <a:br>
              <a:rPr lang="en-GB" dirty="0" smtClean="0"/>
            </a:br>
            <a:r>
              <a:rPr lang="en-GB" dirty="0" smtClean="0"/>
              <a:t>and radio-analytical applications</a:t>
            </a:r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380010" y="1104407"/>
            <a:ext cx="8372103" cy="5181231"/>
          </a:xfrm>
        </p:spPr>
        <p:txBody>
          <a:bodyPr/>
          <a:lstStyle/>
          <a:p>
            <a:pPr marL="0" indent="0">
              <a:buNone/>
            </a:pPr>
            <a:r>
              <a:rPr lang="en-GB" sz="2000" b="1" i="1" dirty="0" smtClean="0"/>
              <a:t>Laboratories in controlled areas equipped to handle </a:t>
            </a:r>
          </a:p>
          <a:p>
            <a:pPr marL="0" indent="0">
              <a:buNone/>
            </a:pPr>
            <a:r>
              <a:rPr lang="en-GB" sz="2000" b="1" i="1" dirty="0" smtClean="0"/>
              <a:t>a wide variety of materials of the nuclear fuel cycle </a:t>
            </a:r>
          </a:p>
          <a:p>
            <a:pPr marL="0" indent="0">
              <a:buNone/>
            </a:pPr>
            <a:r>
              <a:rPr lang="en-GB" sz="2000" b="1" i="1" dirty="0" smtClean="0"/>
              <a:t>and related research</a:t>
            </a:r>
          </a:p>
          <a:p>
            <a:pPr marL="0" indent="0">
              <a:buNone/>
            </a:pPr>
            <a:endParaRPr lang="en-GB" sz="900" b="1" i="1" dirty="0" smtClean="0"/>
          </a:p>
          <a:p>
            <a:r>
              <a:rPr lang="en-GB" sz="1800" b="1" dirty="0" smtClean="0"/>
              <a:t>Sample preparation for analysis: </a:t>
            </a:r>
            <a:r>
              <a:rPr lang="en-GB" sz="1800" dirty="0" smtClean="0"/>
              <a:t>chemical laboratories, </a:t>
            </a:r>
            <a:br>
              <a:rPr lang="en-GB" sz="1800" dirty="0" smtClean="0"/>
            </a:br>
            <a:r>
              <a:rPr lang="en-GB" sz="1800" dirty="0" smtClean="0"/>
              <a:t>glove boxes, lead shielded cells</a:t>
            </a:r>
            <a:br>
              <a:rPr lang="en-GB" sz="1800" dirty="0" smtClean="0"/>
            </a:br>
            <a:endParaRPr lang="en-GB" sz="800" dirty="0" smtClean="0"/>
          </a:p>
          <a:p>
            <a:r>
              <a:rPr lang="en-GB" sz="1800" b="1" dirty="0" smtClean="0"/>
              <a:t>Analytical techniques for radionuclide, isotopic and </a:t>
            </a:r>
            <a:br>
              <a:rPr lang="en-GB" sz="1800" b="1" dirty="0" smtClean="0"/>
            </a:br>
            <a:r>
              <a:rPr lang="en-GB" sz="1800" b="1" dirty="0" smtClean="0"/>
              <a:t>elemental analyses</a:t>
            </a:r>
            <a:r>
              <a:rPr lang="en-GB" sz="1800" dirty="0" smtClean="0"/>
              <a:t> </a:t>
            </a:r>
            <a:r>
              <a:rPr lang="en-GB" sz="1800" dirty="0" smtClean="0">
                <a:sym typeface="Wingdings" panose="05000000000000000000" pitchFamily="2" charset="2"/>
              </a:rPr>
              <a:t></a:t>
            </a:r>
            <a:r>
              <a:rPr lang="en-GB" sz="1800" dirty="0" smtClean="0"/>
              <a:t> matrix and trace impurities</a:t>
            </a:r>
          </a:p>
          <a:p>
            <a:pPr lvl="1"/>
            <a:r>
              <a:rPr lang="en-GB" sz="1800" dirty="0" smtClean="0"/>
              <a:t>alpha-, gamma- and beta-spectrometry</a:t>
            </a:r>
            <a:br>
              <a:rPr lang="en-GB" sz="1800" dirty="0" smtClean="0"/>
            </a:br>
            <a:endParaRPr lang="en-GB" sz="1800" dirty="0" smtClean="0"/>
          </a:p>
          <a:p>
            <a:pPr marL="3230563" lvl="1" indent="-273050"/>
            <a:r>
              <a:rPr lang="en-GB" sz="1800" dirty="0" smtClean="0"/>
              <a:t>Mass-spectrometry dedicated to isotopic and elemental analysis </a:t>
            </a:r>
            <a:r>
              <a:rPr lang="en-GB" sz="1800" dirty="0" smtClean="0">
                <a:sym typeface="Wingdings" panose="05000000000000000000" pitchFamily="2" charset="2"/>
              </a:rPr>
              <a:t></a:t>
            </a:r>
            <a:r>
              <a:rPr lang="en-GB" sz="1800" dirty="0" smtClean="0"/>
              <a:t> Thermal Ionization-MS, Inductively Coupled Plasma-MS (</a:t>
            </a:r>
            <a:r>
              <a:rPr lang="en-GB" sz="1800" dirty="0" err="1" smtClean="0"/>
              <a:t>quadrupole</a:t>
            </a:r>
            <a:r>
              <a:rPr lang="en-GB" sz="1800" dirty="0" smtClean="0"/>
              <a:t> + high-resolution)</a:t>
            </a:r>
          </a:p>
          <a:p>
            <a:pPr marL="3230563" lvl="1" indent="-273050"/>
            <a:r>
              <a:rPr lang="en-GB" sz="1800" dirty="0" smtClean="0"/>
              <a:t>Chemical analysis </a:t>
            </a:r>
            <a:r>
              <a:rPr lang="en-GB" sz="1800" dirty="0" smtClean="0">
                <a:sym typeface="Wingdings" panose="05000000000000000000" pitchFamily="2" charset="2"/>
              </a:rPr>
              <a:t></a:t>
            </a:r>
            <a:r>
              <a:rPr lang="en-GB" sz="1800" dirty="0" smtClean="0"/>
              <a:t> </a:t>
            </a:r>
            <a:r>
              <a:rPr lang="en-GB" sz="1800" dirty="0" err="1" smtClean="0"/>
              <a:t>ICP</a:t>
            </a:r>
            <a:r>
              <a:rPr lang="en-GB" sz="1800" dirty="0" smtClean="0"/>
              <a:t>-AES (spectrometric), ion-chromatography, total organic carbon, electrochemistry, etc. </a:t>
            </a:r>
          </a:p>
          <a:p>
            <a:pPr marL="0" indent="0">
              <a:buNone/>
            </a:pPr>
            <a:endParaRPr lang="en-GB" dirty="0" smtClean="0"/>
          </a:p>
          <a:p>
            <a:endParaRPr lang="en-GB" sz="1800" dirty="0" smtClean="0"/>
          </a:p>
          <a:p>
            <a:pPr marL="0" indent="0">
              <a:buNone/>
            </a:pPr>
            <a:endParaRPr lang="en-GB" sz="9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0747" y="1104407"/>
            <a:ext cx="2147621" cy="2873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6" descr="DSC_018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53" y="4223832"/>
            <a:ext cx="3208750" cy="2134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13577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Nuclear</a:t>
            </a:r>
            <a:r>
              <a:rPr lang="nl-BE" dirty="0"/>
              <a:t> </a:t>
            </a:r>
            <a:r>
              <a:rPr lang="nl-BE" dirty="0" err="1"/>
              <a:t>chemistry</a:t>
            </a:r>
            <a:r>
              <a:rPr lang="nl-BE" dirty="0"/>
              <a:t> expertise </a:t>
            </a:r>
            <a:r>
              <a:rPr lang="nl-BE" dirty="0" err="1"/>
              <a:t>and</a:t>
            </a:r>
            <a:r>
              <a:rPr lang="nl-BE" dirty="0"/>
              <a:t> </a:t>
            </a:r>
            <a:r>
              <a:rPr lang="nl-BE" dirty="0" err="1"/>
              <a:t>capabilities</a:t>
            </a:r>
            <a:r>
              <a:rPr lang="nl-BE" dirty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5815" y="1148317"/>
            <a:ext cx="8616928" cy="5442488"/>
          </a:xfrm>
        </p:spPr>
        <p:txBody>
          <a:bodyPr/>
          <a:lstStyle/>
          <a:p>
            <a:r>
              <a:rPr lang="en-US" altLang="en-US" sz="1800" b="1" dirty="0"/>
              <a:t>Qualification </a:t>
            </a:r>
            <a:r>
              <a:rPr lang="en-US" altLang="en-US" sz="1800" b="1" dirty="0" err="1"/>
              <a:t>unirradiated</a:t>
            </a:r>
            <a:r>
              <a:rPr lang="en-US" altLang="en-US" sz="1800" b="1" dirty="0"/>
              <a:t> nuclear fuels</a:t>
            </a:r>
            <a:r>
              <a:rPr lang="en-US" altLang="en-US" sz="1800" dirty="0"/>
              <a:t> </a:t>
            </a:r>
            <a:endParaRPr lang="en-US" altLang="en-US" sz="1800" dirty="0" smtClean="0"/>
          </a:p>
          <a:p>
            <a:pPr lvl="1"/>
            <a:r>
              <a:rPr lang="nl-BE" altLang="en-US" sz="1600" dirty="0" smtClean="0"/>
              <a:t>Matrix </a:t>
            </a:r>
            <a:r>
              <a:rPr lang="nl-BE" altLang="en-US" sz="1600" dirty="0" err="1" smtClean="0"/>
              <a:t>elements</a:t>
            </a:r>
            <a:r>
              <a:rPr lang="nl-BE" altLang="en-US" sz="1600" dirty="0" smtClean="0"/>
              <a:t>, </a:t>
            </a:r>
            <a:r>
              <a:rPr lang="nl-BE" altLang="en-US" sz="1600" dirty="0" err="1" smtClean="0"/>
              <a:t>trace</a:t>
            </a:r>
            <a:r>
              <a:rPr lang="nl-BE" altLang="en-US" sz="1600" dirty="0" smtClean="0"/>
              <a:t> </a:t>
            </a:r>
            <a:r>
              <a:rPr lang="nl-BE" altLang="en-US" sz="1600" dirty="0" err="1" smtClean="0"/>
              <a:t>impurities</a:t>
            </a:r>
            <a:endParaRPr lang="nl-BE" altLang="en-US" sz="1600" dirty="0" smtClean="0"/>
          </a:p>
          <a:p>
            <a:pPr lvl="1"/>
            <a:r>
              <a:rPr lang="nl-BE" altLang="en-US" sz="1600" dirty="0" err="1"/>
              <a:t>I</a:t>
            </a:r>
            <a:r>
              <a:rPr lang="nl-BE" altLang="en-US" sz="1600" dirty="0" err="1" smtClean="0"/>
              <a:t>sotopic</a:t>
            </a:r>
            <a:r>
              <a:rPr lang="nl-BE" altLang="en-US" sz="1600" dirty="0" smtClean="0"/>
              <a:t> </a:t>
            </a:r>
            <a:r>
              <a:rPr lang="nl-BE" altLang="en-US" sz="1600" dirty="0" err="1"/>
              <a:t>compositions</a:t>
            </a:r>
            <a:r>
              <a:rPr lang="nl-BE" altLang="en-US" sz="1600" dirty="0"/>
              <a:t> </a:t>
            </a:r>
            <a:r>
              <a:rPr lang="nl-BE" altLang="en-US" sz="1600" dirty="0" err="1"/>
              <a:t>and</a:t>
            </a:r>
            <a:r>
              <a:rPr lang="nl-BE" altLang="en-US" sz="1600" dirty="0"/>
              <a:t> </a:t>
            </a:r>
            <a:r>
              <a:rPr lang="nl-BE" altLang="en-US" sz="1600" dirty="0" err="1"/>
              <a:t>concentration</a:t>
            </a:r>
            <a:r>
              <a:rPr lang="nl-BE" altLang="en-US" sz="1600" dirty="0"/>
              <a:t>,</a:t>
            </a:r>
            <a:endParaRPr lang="nl-BE" altLang="en-US" sz="1600" dirty="0" smtClean="0"/>
          </a:p>
          <a:p>
            <a:pPr lvl="1"/>
            <a:r>
              <a:rPr lang="nl-BE" altLang="en-US" sz="1600" dirty="0" err="1" smtClean="0"/>
              <a:t>Safeguards</a:t>
            </a:r>
            <a:endParaRPr lang="nl-BE" altLang="en-US" sz="1600" dirty="0"/>
          </a:p>
          <a:p>
            <a:r>
              <a:rPr lang="en-US" altLang="en-US" sz="1800" b="1" dirty="0"/>
              <a:t>Spent </a:t>
            </a:r>
            <a:r>
              <a:rPr lang="en-US" altLang="en-US" sz="1800" b="1" dirty="0" smtClean="0"/>
              <a:t>fuel examination</a:t>
            </a:r>
          </a:p>
          <a:p>
            <a:pPr lvl="1"/>
            <a:r>
              <a:rPr lang="en-US" altLang="en-US" sz="1600" dirty="0" smtClean="0"/>
              <a:t>Destructive </a:t>
            </a:r>
            <a:r>
              <a:rPr lang="en-US" altLang="en-US" sz="1600" dirty="0"/>
              <a:t>burnup analysis </a:t>
            </a:r>
            <a:endParaRPr lang="en-US" altLang="en-US" sz="1600" dirty="0" smtClean="0"/>
          </a:p>
          <a:p>
            <a:pPr lvl="1"/>
            <a:r>
              <a:rPr lang="en-US" altLang="en-US" sz="1600" dirty="0" smtClean="0"/>
              <a:t>Spent </a:t>
            </a:r>
            <a:r>
              <a:rPr lang="en-US" altLang="en-US" sz="1600" dirty="0"/>
              <a:t>fuel characterization for code </a:t>
            </a:r>
            <a:r>
              <a:rPr lang="en-US" altLang="en-US" sz="1600" dirty="0" smtClean="0"/>
              <a:t>validation</a:t>
            </a:r>
            <a:r>
              <a:rPr lang="en-US" altLang="en-US" sz="1800" dirty="0" smtClean="0"/>
              <a:t/>
            </a:r>
            <a:br>
              <a:rPr lang="en-US" altLang="en-US" sz="1800" dirty="0" smtClean="0"/>
            </a:br>
            <a:endParaRPr lang="en-US" altLang="en-US" sz="1200" dirty="0" smtClean="0"/>
          </a:p>
          <a:p>
            <a:pPr marL="3492500" indent="-244475" defTabSz="3490913"/>
            <a:r>
              <a:rPr lang="en-US" altLang="en-US" sz="1800" b="1" dirty="0"/>
              <a:t>R&amp;D samples related to the nuclear fuel cycle </a:t>
            </a:r>
            <a:r>
              <a:rPr lang="en-US" altLang="en-US" sz="1800" b="1" dirty="0" smtClean="0"/>
              <a:t>research</a:t>
            </a:r>
          </a:p>
          <a:p>
            <a:pPr marL="3849687" lvl="1" defTabSz="3490913"/>
            <a:r>
              <a:rPr lang="en-US" altLang="en-US" sz="1600" dirty="0" smtClean="0"/>
              <a:t>Support to Myrrha: </a:t>
            </a:r>
            <a:r>
              <a:rPr lang="en-US" altLang="en-US" sz="1600" dirty="0" err="1" smtClean="0"/>
              <a:t>a.o.</a:t>
            </a:r>
            <a:r>
              <a:rPr lang="en-US" altLang="en-US" sz="1600" dirty="0" smtClean="0"/>
              <a:t> lead-bismuth eutectic</a:t>
            </a:r>
          </a:p>
          <a:p>
            <a:pPr marL="3849687" lvl="1" defTabSz="3490913"/>
            <a:r>
              <a:rPr lang="en-US" altLang="en-US" sz="1600" dirty="0" smtClean="0"/>
              <a:t>radioactive waste disposal in clay formation</a:t>
            </a:r>
          </a:p>
          <a:p>
            <a:pPr marL="3849687" lvl="1" defTabSz="3490913"/>
            <a:r>
              <a:rPr lang="nl-BE" altLang="en-US" sz="1600" dirty="0" err="1" smtClean="0"/>
              <a:t>Nuclear</a:t>
            </a:r>
            <a:r>
              <a:rPr lang="nl-BE" altLang="en-US" sz="1600" dirty="0" smtClean="0"/>
              <a:t> </a:t>
            </a:r>
            <a:r>
              <a:rPr lang="nl-BE" altLang="en-US" sz="1600" dirty="0" err="1" smtClean="0"/>
              <a:t>fuel</a:t>
            </a:r>
            <a:r>
              <a:rPr lang="nl-BE" altLang="en-US" sz="1600" dirty="0" smtClean="0"/>
              <a:t> </a:t>
            </a:r>
            <a:r>
              <a:rPr lang="nl-BE" altLang="en-US" sz="1600" dirty="0" err="1" smtClean="0"/>
              <a:t>development</a:t>
            </a:r>
            <a:endParaRPr lang="en-US" altLang="en-US" sz="1600" dirty="0" smtClean="0"/>
          </a:p>
          <a:p>
            <a:pPr marL="3492500" indent="-244475" defTabSz="3490913"/>
            <a:r>
              <a:rPr lang="en-US" altLang="en-US" sz="1800" b="1" dirty="0" smtClean="0"/>
              <a:t>Operational samples from nuclear facilities</a:t>
            </a:r>
          </a:p>
          <a:p>
            <a:pPr marL="3849687" lvl="1" defTabSz="3490913"/>
            <a:r>
              <a:rPr lang="en-US" altLang="en-US" sz="1600" dirty="0" smtClean="0"/>
              <a:t>Radioactive </a:t>
            </a:r>
            <a:r>
              <a:rPr lang="en-US" altLang="en-US" sz="1600" dirty="0"/>
              <a:t>waste </a:t>
            </a:r>
            <a:r>
              <a:rPr lang="en-US" altLang="en-US" sz="1600" dirty="0" smtClean="0"/>
              <a:t>characterization from exploitation and dismantling activities</a:t>
            </a:r>
          </a:p>
          <a:p>
            <a:pPr marL="3849687" lvl="1" defTabSz="3490913"/>
            <a:r>
              <a:rPr lang="nl-BE" altLang="en-US" sz="1600" dirty="0" smtClean="0"/>
              <a:t>Evaluation water </a:t>
            </a:r>
            <a:r>
              <a:rPr lang="nl-BE" altLang="en-US" sz="1600" dirty="0" err="1" smtClean="0"/>
              <a:t>chemistry</a:t>
            </a:r>
            <a:endParaRPr lang="nl-BE" altLang="en-US" sz="1600" dirty="0"/>
          </a:p>
          <a:p>
            <a:pPr marL="3849687" lvl="1" defTabSz="3490913"/>
            <a:r>
              <a:rPr lang="en-US" altLang="en-US" sz="1600" dirty="0" smtClean="0"/>
              <a:t>Reactor materials</a:t>
            </a:r>
            <a:endParaRPr lang="en-US" altLang="en-US" sz="1600" b="1" dirty="0">
              <a:solidFill>
                <a:srgbClr val="007DC3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7652" y="1189988"/>
            <a:ext cx="2962129" cy="2216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 descr="DSC_020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22" y="3847606"/>
            <a:ext cx="3284108" cy="2185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22200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5757" y="1252252"/>
            <a:ext cx="2244935" cy="1683702"/>
          </a:xfrm>
          <a:prstGeom prst="rect">
            <a:avLst/>
          </a:prstGeom>
        </p:spPr>
      </p:pic>
      <p:pic>
        <p:nvPicPr>
          <p:cNvPr id="18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981" y="1227668"/>
            <a:ext cx="2828604" cy="1708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12" descr="TREI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" r="5379"/>
          <a:stretch>
            <a:fillRect/>
          </a:stretch>
        </p:blipFill>
        <p:spPr bwMode="auto">
          <a:xfrm>
            <a:off x="6394153" y="1252252"/>
            <a:ext cx="2466592" cy="1683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0" descr="construction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6" t="18534"/>
          <a:stretch/>
        </p:blipFill>
        <p:spPr bwMode="auto">
          <a:xfrm>
            <a:off x="132981" y="3150009"/>
            <a:ext cx="8749923" cy="3050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99902" y="340458"/>
            <a:ext cx="8579821" cy="714375"/>
          </a:xfrm>
        </p:spPr>
        <p:txBody>
          <a:bodyPr/>
          <a:lstStyle/>
          <a:p>
            <a:r>
              <a:rPr lang="nl-BE" dirty="0" smtClean="0"/>
              <a:t>Environment, Health </a:t>
            </a:r>
            <a:r>
              <a:rPr lang="nl-BE" dirty="0" err="1" smtClean="0"/>
              <a:t>and</a:t>
            </a:r>
            <a:r>
              <a:rPr lang="nl-BE" dirty="0" smtClean="0"/>
              <a:t> Safety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8326037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297635" y="282119"/>
            <a:ext cx="8548729" cy="714375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Liquid Heavy Metal Complex - </a:t>
            </a:r>
            <a:r>
              <a:rPr lang="en-US" dirty="0" err="1" smtClean="0"/>
              <a:t>MYRRHA</a:t>
            </a:r>
            <a:r>
              <a:rPr lang="en-US" dirty="0" smtClean="0"/>
              <a:t> </a:t>
            </a:r>
            <a:r>
              <a:rPr lang="en-US" dirty="0"/>
              <a:t>R&amp;D </a:t>
            </a:r>
            <a:r>
              <a:rPr lang="en-US" dirty="0" err="1" smtClean="0"/>
              <a:t>programme</a:t>
            </a:r>
            <a:endParaRPr lang="en-US" dirty="0" smtClean="0"/>
          </a:p>
        </p:txBody>
      </p:sp>
      <p:cxnSp>
        <p:nvCxnSpPr>
          <p:cNvPr id="3" name="Straight Connector 2"/>
          <p:cNvCxnSpPr/>
          <p:nvPr/>
        </p:nvCxnSpPr>
        <p:spPr bwMode="auto">
          <a:xfrm flipH="1">
            <a:off x="374073" y="1069769"/>
            <a:ext cx="8395854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007DC3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2" name="Rectangle 6"/>
          <p:cNvSpPr>
            <a:spLocks noGrp="1" noChangeArrowheads="1"/>
          </p:cNvSpPr>
          <p:nvPr>
            <p:ph idx="1"/>
          </p:nvPr>
        </p:nvSpPr>
        <p:spPr>
          <a:xfrm>
            <a:off x="381023" y="1170665"/>
            <a:ext cx="8530442" cy="4934156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dirty="0" err="1" smtClean="0">
                <a:solidFill>
                  <a:srgbClr val="00B050"/>
                </a:solidFill>
              </a:rPr>
              <a:t>LiLiPuTTeR</a:t>
            </a:r>
            <a:r>
              <a:rPr lang="en-GB" dirty="0" smtClean="0">
                <a:solidFill>
                  <a:srgbClr val="00B050"/>
                </a:solidFill>
              </a:rPr>
              <a:t>-II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nl-BE" dirty="0" err="1" smtClean="0">
                <a:solidFill>
                  <a:srgbClr val="00B050"/>
                </a:solidFill>
              </a:rPr>
              <a:t>HELIOS</a:t>
            </a:r>
            <a:r>
              <a:rPr lang="nl-BE" dirty="0" smtClean="0">
                <a:solidFill>
                  <a:srgbClr val="00B050"/>
                </a:solidFill>
              </a:rPr>
              <a:t> 3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nl-BE" dirty="0">
                <a:solidFill>
                  <a:srgbClr val="00B050"/>
                </a:solidFill>
              </a:rPr>
              <a:t>Heavy Liquid Metal Lab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nl-BE" dirty="0">
                <a:solidFill>
                  <a:srgbClr val="00B050"/>
                </a:solidFill>
              </a:rPr>
              <a:t>MEXICO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nl-BE" dirty="0" err="1">
                <a:solidFill>
                  <a:srgbClr val="00B050"/>
                </a:solidFill>
              </a:rPr>
              <a:t>CRAFT</a:t>
            </a:r>
            <a:r>
              <a:rPr lang="nl-BE" dirty="0">
                <a:solidFill>
                  <a:srgbClr val="00B050"/>
                </a:solidFill>
              </a:rPr>
              <a:t>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nl-BE" dirty="0" err="1" smtClean="0">
                <a:solidFill>
                  <a:srgbClr val="00B050"/>
                </a:solidFill>
              </a:rPr>
              <a:t>LIMETS</a:t>
            </a:r>
            <a:r>
              <a:rPr lang="nl-BE" dirty="0" smtClean="0">
                <a:solidFill>
                  <a:srgbClr val="00B050"/>
                </a:solidFill>
              </a:rPr>
              <a:t> 3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nl-BE" dirty="0" err="1" smtClean="0">
                <a:solidFill>
                  <a:srgbClr val="00B050"/>
                </a:solidFill>
              </a:rPr>
              <a:t>RHAPTER</a:t>
            </a:r>
            <a:endParaRPr lang="nl-BE" dirty="0" smtClean="0">
              <a:solidFill>
                <a:srgbClr val="00B050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nl-BE" dirty="0">
                <a:solidFill>
                  <a:srgbClr val="00B050"/>
                </a:solidFill>
              </a:rPr>
              <a:t>COMPLOT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nl-BE" dirty="0" smtClean="0"/>
              <a:t>ESCAPE (1/5 </a:t>
            </a:r>
            <a:r>
              <a:rPr lang="nl-BE" dirty="0" err="1" smtClean="0"/>
              <a:t>scaled</a:t>
            </a:r>
            <a:r>
              <a:rPr lang="nl-BE" dirty="0" smtClean="0"/>
              <a:t> </a:t>
            </a:r>
            <a:r>
              <a:rPr lang="nl-BE" dirty="0" err="1" smtClean="0"/>
              <a:t>MYRRHA</a:t>
            </a:r>
            <a:r>
              <a:rPr lang="nl-BE" dirty="0" smtClean="0"/>
              <a:t>)</a:t>
            </a:r>
            <a:endParaRPr lang="nl-BE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nl-BE" dirty="0" err="1" smtClean="0">
                <a:solidFill>
                  <a:srgbClr val="00B050"/>
                </a:solidFill>
              </a:rPr>
              <a:t>Ultrasonic</a:t>
            </a:r>
            <a:r>
              <a:rPr lang="nl-BE" dirty="0" smtClean="0">
                <a:solidFill>
                  <a:srgbClr val="00B050"/>
                </a:solidFill>
              </a:rPr>
              <a:t> lab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endParaRPr lang="en-GB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4438818" y="1170665"/>
            <a:ext cx="4432071" cy="4199860"/>
            <a:chOff x="4438818" y="1170665"/>
            <a:chExt cx="4432071" cy="4199860"/>
          </a:xfrm>
        </p:grpSpPr>
        <p:sp>
          <p:nvSpPr>
            <p:cNvPr id="24" name="Right Brace 23"/>
            <p:cNvSpPr/>
            <p:nvPr/>
          </p:nvSpPr>
          <p:spPr bwMode="auto">
            <a:xfrm>
              <a:off x="4458448" y="1170665"/>
              <a:ext cx="375592" cy="1818166"/>
            </a:xfrm>
            <a:prstGeom prst="rightBrac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 smtClean="0">
                <a:solidFill>
                  <a:srgbClr val="000000"/>
                </a:solidFill>
              </a:endParaRPr>
            </a:p>
          </p:txBody>
        </p:sp>
        <p:sp>
          <p:nvSpPr>
            <p:cNvPr id="25" name="Right Brace 24"/>
            <p:cNvSpPr/>
            <p:nvPr/>
          </p:nvSpPr>
          <p:spPr bwMode="auto">
            <a:xfrm>
              <a:off x="4458448" y="4094617"/>
              <a:ext cx="375592" cy="1275908"/>
            </a:xfrm>
            <a:prstGeom prst="rightBrac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 smtClean="0">
                <a:solidFill>
                  <a:srgbClr val="000000"/>
                </a:solidFill>
              </a:endParaRPr>
            </a:p>
          </p:txBody>
        </p:sp>
        <p:sp>
          <p:nvSpPr>
            <p:cNvPr id="26" name="Right Brace 25"/>
            <p:cNvSpPr/>
            <p:nvPr/>
          </p:nvSpPr>
          <p:spPr bwMode="auto">
            <a:xfrm>
              <a:off x="4438818" y="3093163"/>
              <a:ext cx="393449" cy="863579"/>
            </a:xfrm>
            <a:prstGeom prst="rightBrac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 smtClean="0">
                <a:solidFill>
                  <a:srgbClr val="000000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938684" y="3294119"/>
              <a:ext cx="24986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 dirty="0" err="1" smtClean="0">
                  <a:solidFill>
                    <a:srgbClr val="000000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Materials</a:t>
              </a:r>
              <a:endParaRPr lang="en-GB" sz="2400" dirty="0">
                <a:solidFill>
                  <a:srgbClr val="0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938684" y="1811701"/>
              <a:ext cx="37354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 dirty="0" err="1" smtClean="0">
                  <a:solidFill>
                    <a:srgbClr val="000000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LBE</a:t>
              </a:r>
              <a:r>
                <a:rPr lang="nl-BE" sz="2400" dirty="0" smtClean="0">
                  <a:solidFill>
                    <a:srgbClr val="000000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 </a:t>
              </a:r>
              <a:r>
                <a:rPr lang="nl-BE" sz="2400" dirty="0" err="1" smtClean="0">
                  <a:solidFill>
                    <a:srgbClr val="000000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conditionning</a:t>
              </a:r>
              <a:endParaRPr lang="en-GB" sz="2400" dirty="0">
                <a:solidFill>
                  <a:srgbClr val="0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938684" y="4501738"/>
              <a:ext cx="39322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 dirty="0">
                  <a:solidFill>
                    <a:srgbClr val="000000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Component </a:t>
              </a:r>
              <a:r>
                <a:rPr lang="nl-BE" sz="2400" dirty="0" err="1">
                  <a:solidFill>
                    <a:srgbClr val="000000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testing</a:t>
              </a:r>
              <a:r>
                <a:rPr lang="nl-BE" sz="2400" dirty="0">
                  <a:solidFill>
                    <a:srgbClr val="000000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 &amp; TH</a:t>
              </a:r>
              <a:endParaRPr lang="en-GB" sz="2400" dirty="0">
                <a:solidFill>
                  <a:srgbClr val="0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4938683" y="5437863"/>
            <a:ext cx="24986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dirty="0">
                <a:solidFill>
                  <a:srgbClr val="0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Instrumentation</a:t>
            </a:r>
            <a:endParaRPr lang="en-GB" sz="2400" dirty="0">
              <a:solidFill>
                <a:srgbClr val="00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1" name="Right Brace 30"/>
          <p:cNvSpPr/>
          <p:nvPr/>
        </p:nvSpPr>
        <p:spPr bwMode="auto">
          <a:xfrm>
            <a:off x="4458448" y="5467529"/>
            <a:ext cx="393449" cy="436856"/>
          </a:xfrm>
          <a:prstGeom prst="rightBrac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GB" smtClean="0">
              <a:solidFill>
                <a:srgbClr val="00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69812" y="6025020"/>
            <a:ext cx="45421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>
                <a:solidFill>
                  <a:srgbClr val="00B050"/>
                </a:solidFill>
              </a:rPr>
              <a:t>Green</a:t>
            </a:r>
            <a:r>
              <a:rPr lang="en-GB" dirty="0" smtClean="0">
                <a:solidFill>
                  <a:srgbClr val="000000"/>
                </a:solidFill>
              </a:rPr>
              <a:t>: operational, </a:t>
            </a:r>
            <a:r>
              <a:rPr lang="en-GB" b="1" dirty="0" smtClean="0">
                <a:solidFill>
                  <a:srgbClr val="000000"/>
                </a:solidFill>
              </a:rPr>
              <a:t>Black</a:t>
            </a:r>
            <a:r>
              <a:rPr lang="en-GB" dirty="0" smtClean="0">
                <a:solidFill>
                  <a:srgbClr val="000000"/>
                </a:solidFill>
              </a:rPr>
              <a:t>: under construction</a:t>
            </a:r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8245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581" y="3000954"/>
            <a:ext cx="7859408" cy="3344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315" name="Rectangle 6"/>
          <p:cNvSpPr>
            <a:spLocks noGrp="1" noChangeArrowheads="1"/>
          </p:cNvSpPr>
          <p:nvPr>
            <p:ph idx="1"/>
          </p:nvPr>
        </p:nvSpPr>
        <p:spPr>
          <a:xfrm>
            <a:off x="265815" y="1148317"/>
            <a:ext cx="8573386" cy="5092126"/>
          </a:xfrm>
          <a:prstGeom prst="rect">
            <a:avLst/>
          </a:prstGeom>
        </p:spPr>
        <p:txBody>
          <a:bodyPr/>
          <a:lstStyle/>
          <a:p>
            <a:pPr marL="355600" lvl="1" indent="-355600">
              <a:buFont typeface="Wingdings" pitchFamily="2" charset="2"/>
              <a:buChar char="Ø"/>
            </a:pPr>
            <a:r>
              <a:rPr lang="en-GB" sz="2200" dirty="0" smtClean="0"/>
              <a:t>over 2000 h of experiment time, 20</a:t>
            </a:r>
            <a:r>
              <a:rPr lang="en-GB" sz="2200" baseline="30000" dirty="0" smtClean="0"/>
              <a:t>.</a:t>
            </a:r>
            <a:r>
              <a:rPr lang="en-GB" sz="2200" dirty="0" smtClean="0"/>
              <a:t>10</a:t>
            </a:r>
            <a:r>
              <a:rPr lang="en-GB" sz="2200" baseline="30000" dirty="0" smtClean="0"/>
              <a:t>6</a:t>
            </a:r>
            <a:r>
              <a:rPr lang="en-GB" sz="2200" dirty="0" smtClean="0"/>
              <a:t> kg LBE circulated</a:t>
            </a:r>
          </a:p>
          <a:p>
            <a:pPr marL="355600" indent="-355600">
              <a:buNone/>
            </a:pPr>
            <a:r>
              <a:rPr lang="en-GB" dirty="0" smtClean="0"/>
              <a:t>	pilot-scale demonstration of </a:t>
            </a:r>
            <a:r>
              <a:rPr lang="en-GB" dirty="0"/>
              <a:t>oxygen control </a:t>
            </a:r>
            <a:r>
              <a:rPr lang="en-GB" dirty="0" smtClean="0"/>
              <a:t>technologies: 	</a:t>
            </a:r>
          </a:p>
          <a:p>
            <a:pPr marL="355600" indent="-355600">
              <a:buNone/>
            </a:pPr>
            <a:r>
              <a:rPr lang="en-GB" dirty="0" smtClean="0"/>
              <a:t>	</a:t>
            </a:r>
            <a:r>
              <a:rPr lang="en-GB" dirty="0" err="1" smtClean="0"/>
              <a:t>PbO</a:t>
            </a:r>
            <a:r>
              <a:rPr lang="en-GB" dirty="0" smtClean="0"/>
              <a:t> </a:t>
            </a:r>
            <a:r>
              <a:rPr lang="en-GB" dirty="0"/>
              <a:t>mass </a:t>
            </a:r>
            <a:r>
              <a:rPr lang="en-GB" dirty="0" smtClean="0"/>
              <a:t>exchanger and </a:t>
            </a:r>
            <a:r>
              <a:rPr lang="en-GB" dirty="0"/>
              <a:t>electrochemical </a:t>
            </a:r>
            <a:r>
              <a:rPr lang="en-GB" dirty="0" smtClean="0"/>
              <a:t>pumping</a:t>
            </a:r>
          </a:p>
          <a:p>
            <a:pPr>
              <a:buFont typeface="Wingdings" pitchFamily="2" charset="2"/>
              <a:buChar char="Ø"/>
            </a:pPr>
            <a:r>
              <a:rPr lang="en-GB" dirty="0" smtClean="0"/>
              <a:t>accurate </a:t>
            </a:r>
            <a:r>
              <a:rPr lang="en-GB" dirty="0"/>
              <a:t>&amp; stable oxygen control of 7000 kg of LBE </a:t>
            </a:r>
          </a:p>
          <a:p>
            <a:pPr marL="0" indent="0">
              <a:buNone/>
            </a:pPr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74073" y="355394"/>
            <a:ext cx="8579821" cy="714375"/>
          </a:xfrm>
          <a:prstGeom prst="rect">
            <a:avLst/>
          </a:prstGeom>
        </p:spPr>
        <p:txBody>
          <a:bodyPr/>
          <a:lstStyle/>
          <a:p>
            <a:r>
              <a:rPr lang="en-GB" dirty="0" smtClean="0"/>
              <a:t>MEXICO </a:t>
            </a:r>
            <a:r>
              <a:rPr lang="en-GB" dirty="0"/>
              <a:t>LBE </a:t>
            </a:r>
            <a:r>
              <a:rPr lang="en-GB" dirty="0" smtClean="0"/>
              <a:t>loop </a:t>
            </a:r>
            <a:endParaRPr lang="en-US" dirty="0" smtClean="0"/>
          </a:p>
        </p:txBody>
      </p:sp>
      <p:cxnSp>
        <p:nvCxnSpPr>
          <p:cNvPr id="4" name="Straight Arrow Connector 3"/>
          <p:cNvCxnSpPr/>
          <p:nvPr/>
        </p:nvCxnSpPr>
        <p:spPr bwMode="auto">
          <a:xfrm>
            <a:off x="2008930" y="3795562"/>
            <a:ext cx="2736318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8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" name="TextBox 4"/>
          <p:cNvSpPr txBox="1"/>
          <p:nvPr/>
        </p:nvSpPr>
        <p:spPr>
          <a:xfrm>
            <a:off x="2315148" y="3440948"/>
            <a:ext cx="20644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600" b="1" dirty="0" err="1" smtClean="0">
                <a:solidFill>
                  <a:srgbClr val="008000"/>
                </a:solidFill>
                <a:latin typeface="+mj-lt"/>
              </a:rPr>
              <a:t>oxygen</a:t>
            </a:r>
            <a:r>
              <a:rPr lang="nl-BE" sz="1600" b="1" dirty="0" smtClean="0">
                <a:solidFill>
                  <a:srgbClr val="008000"/>
                </a:solidFill>
                <a:latin typeface="+mj-lt"/>
              </a:rPr>
              <a:t> control ON </a:t>
            </a:r>
            <a:endParaRPr lang="nl-BE" sz="1600" b="1" dirty="0">
              <a:solidFill>
                <a:srgbClr val="008000"/>
              </a:solidFill>
              <a:latin typeface="+mj-lt"/>
            </a:endParaRPr>
          </a:p>
        </p:txBody>
      </p:sp>
      <p:cxnSp>
        <p:nvCxnSpPr>
          <p:cNvPr id="8" name="Straight Connector 7"/>
          <p:cNvCxnSpPr/>
          <p:nvPr/>
        </p:nvCxnSpPr>
        <p:spPr bwMode="auto">
          <a:xfrm>
            <a:off x="2008930" y="3474401"/>
            <a:ext cx="0" cy="2171264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008000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" name="Straight Connector 18"/>
          <p:cNvCxnSpPr/>
          <p:nvPr/>
        </p:nvCxnSpPr>
        <p:spPr bwMode="auto">
          <a:xfrm>
            <a:off x="2008930" y="5255659"/>
            <a:ext cx="617586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008000">
                <a:alpha val="50196"/>
              </a:srgb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Straight Connector 23"/>
          <p:cNvCxnSpPr/>
          <p:nvPr/>
        </p:nvCxnSpPr>
        <p:spPr bwMode="auto">
          <a:xfrm>
            <a:off x="2616991" y="4649354"/>
            <a:ext cx="0" cy="606305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008000">
                <a:alpha val="50196"/>
              </a:srgb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Straight Connector 26"/>
          <p:cNvCxnSpPr/>
          <p:nvPr/>
        </p:nvCxnSpPr>
        <p:spPr bwMode="auto">
          <a:xfrm>
            <a:off x="2613816" y="4634641"/>
            <a:ext cx="766182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008000">
                <a:alpha val="50196"/>
              </a:srgb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Straight Connector 28"/>
          <p:cNvCxnSpPr/>
          <p:nvPr/>
        </p:nvCxnSpPr>
        <p:spPr bwMode="auto">
          <a:xfrm>
            <a:off x="3364123" y="4270247"/>
            <a:ext cx="0" cy="38545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008000">
                <a:alpha val="50196"/>
              </a:srgb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" name="Straight Connector 30"/>
          <p:cNvCxnSpPr/>
          <p:nvPr/>
        </p:nvCxnSpPr>
        <p:spPr bwMode="auto">
          <a:xfrm>
            <a:off x="3364123" y="4263166"/>
            <a:ext cx="584200" cy="708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008000">
                <a:alpha val="50196"/>
              </a:srgb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4" name="Straight Connector 33"/>
          <p:cNvCxnSpPr/>
          <p:nvPr/>
        </p:nvCxnSpPr>
        <p:spPr bwMode="auto">
          <a:xfrm>
            <a:off x="3948323" y="3991641"/>
            <a:ext cx="0" cy="286934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008000">
                <a:alpha val="50196"/>
              </a:srgb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6" name="Straight Connector 35"/>
          <p:cNvCxnSpPr/>
          <p:nvPr/>
        </p:nvCxnSpPr>
        <p:spPr bwMode="auto">
          <a:xfrm>
            <a:off x="3943561" y="4001230"/>
            <a:ext cx="584200" cy="708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008000">
                <a:alpha val="50196"/>
              </a:srgb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54" r="3623"/>
          <a:stretch/>
        </p:blipFill>
        <p:spPr>
          <a:xfrm>
            <a:off x="5585257" y="2887274"/>
            <a:ext cx="3033014" cy="2662576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</p:pic>
      <p:sp>
        <p:nvSpPr>
          <p:cNvPr id="20" name="TextBox 19"/>
          <p:cNvSpPr txBox="1"/>
          <p:nvPr/>
        </p:nvSpPr>
        <p:spPr>
          <a:xfrm>
            <a:off x="5585254" y="5211572"/>
            <a:ext cx="3033017" cy="338554"/>
          </a:xfrm>
          <a:prstGeom prst="rect">
            <a:avLst/>
          </a:prstGeom>
          <a:solidFill>
            <a:schemeClr val="tx1">
              <a:lumMod val="85000"/>
              <a:lumOff val="15000"/>
              <a:alpha val="54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nl-BE" sz="1600" b="1" dirty="0" smtClean="0">
                <a:solidFill>
                  <a:schemeClr val="bg2"/>
                </a:solidFill>
                <a:latin typeface="+mj-lt"/>
              </a:rPr>
              <a:t>MEXICO loop</a:t>
            </a:r>
            <a:endParaRPr lang="nl-BE" sz="1600" b="1" dirty="0">
              <a:solidFill>
                <a:schemeClr val="bg2"/>
              </a:solidFill>
              <a:latin typeface="+mj-lt"/>
            </a:endParaRPr>
          </a:p>
        </p:txBody>
      </p:sp>
      <p:cxnSp>
        <p:nvCxnSpPr>
          <p:cNvPr id="17" name="Straight Connector 16"/>
          <p:cNvCxnSpPr/>
          <p:nvPr/>
        </p:nvCxnSpPr>
        <p:spPr bwMode="auto">
          <a:xfrm flipH="1">
            <a:off x="374073" y="1069769"/>
            <a:ext cx="8395854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007DC3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6711745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6"/>
          <p:cNvSpPr>
            <a:spLocks noGrp="1" noChangeArrowheads="1"/>
          </p:cNvSpPr>
          <p:nvPr>
            <p:ph idx="1"/>
          </p:nvPr>
        </p:nvSpPr>
        <p:spPr>
          <a:xfrm>
            <a:off x="265815" y="1148317"/>
            <a:ext cx="8573386" cy="5092126"/>
          </a:xfrm>
          <a:prstGeom prst="rect">
            <a:avLst/>
          </a:prstGeom>
        </p:spPr>
        <p:txBody>
          <a:bodyPr/>
          <a:lstStyle/>
          <a:p>
            <a:pPr marL="355600" indent="-355600">
              <a:spcBef>
                <a:spcPts val="1200"/>
              </a:spcBef>
              <a:buFont typeface="Wingdings" pitchFamily="2" charset="2"/>
              <a:buChar char="Ø"/>
            </a:pPr>
            <a:r>
              <a:rPr lang="en-GB" dirty="0" smtClean="0"/>
              <a:t>hydraulic </a:t>
            </a:r>
            <a:r>
              <a:rPr lang="en-GB" dirty="0"/>
              <a:t>and hydrodynamic behaviour of full-scale MYRRHA </a:t>
            </a:r>
            <a:r>
              <a:rPr lang="en-GB" dirty="0" smtClean="0"/>
              <a:t>components </a:t>
            </a:r>
            <a:r>
              <a:rPr lang="en-GB" dirty="0"/>
              <a:t>in </a:t>
            </a:r>
            <a:r>
              <a:rPr lang="en-GB" dirty="0" smtClean="0"/>
              <a:t>LBE: fuel assembly, spallation target, control and safety rods</a:t>
            </a:r>
            <a:endParaRPr lang="en-GB" dirty="0"/>
          </a:p>
          <a:p>
            <a:pPr marL="355600" indent="-355600">
              <a:spcBef>
                <a:spcPts val="1200"/>
              </a:spcBef>
              <a:buFont typeface="Wingdings" pitchFamily="2" charset="2"/>
              <a:buChar char="Ø"/>
            </a:pPr>
            <a:r>
              <a:rPr lang="en-GB" dirty="0"/>
              <a:t>c</a:t>
            </a:r>
            <a:r>
              <a:rPr lang="en-GB" dirty="0" smtClean="0"/>
              <a:t>ommissioning and hydraulic characterisation of instrumentation </a:t>
            </a:r>
            <a:r>
              <a:rPr lang="en-GB" dirty="0"/>
              <a:t>and equipment with a </a:t>
            </a:r>
            <a:r>
              <a:rPr lang="en-GB" dirty="0" smtClean="0"/>
              <a:t>flow </a:t>
            </a:r>
            <a:r>
              <a:rPr lang="en-GB" dirty="0"/>
              <a:t>rate of 75 kg/s at 200 °</a:t>
            </a:r>
            <a:r>
              <a:rPr lang="en-GB" dirty="0" smtClean="0"/>
              <a:t>C</a:t>
            </a:r>
          </a:p>
          <a:p>
            <a:pPr marL="0" indent="0">
              <a:buNone/>
            </a:pPr>
            <a:endParaRPr lang="en-GB" sz="1800" dirty="0" smtClean="0"/>
          </a:p>
          <a:p>
            <a:endParaRPr lang="en-GB" sz="1800" dirty="0"/>
          </a:p>
          <a:p>
            <a:endParaRPr lang="en-GB" sz="1800" dirty="0" smtClean="0"/>
          </a:p>
          <a:p>
            <a:endParaRPr lang="en-GB" sz="1800" dirty="0"/>
          </a:p>
          <a:p>
            <a:endParaRPr lang="en-GB" sz="1800" dirty="0" smtClean="0"/>
          </a:p>
          <a:p>
            <a:endParaRPr lang="en-GB" sz="1800" dirty="0"/>
          </a:p>
          <a:p>
            <a:endParaRPr lang="en-GB" sz="1800" dirty="0" smtClean="0"/>
          </a:p>
          <a:p>
            <a:endParaRPr lang="en-GB" sz="1800" dirty="0"/>
          </a:p>
          <a:p>
            <a:pPr marL="0" indent="0">
              <a:buNone/>
            </a:pPr>
            <a:endParaRPr lang="en-GB" sz="1800" dirty="0"/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20298" y="355394"/>
            <a:ext cx="8579821" cy="714375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 </a:t>
            </a:r>
            <a:r>
              <a:rPr lang="en-GB" dirty="0" smtClean="0"/>
              <a:t>COMPLOT </a:t>
            </a:r>
            <a:r>
              <a:rPr lang="en-GB" dirty="0"/>
              <a:t>LBE </a:t>
            </a:r>
            <a:r>
              <a:rPr lang="en-GB" dirty="0" smtClean="0"/>
              <a:t>loop </a:t>
            </a:r>
            <a:endParaRPr lang="en-US" dirty="0" smtClean="0"/>
          </a:p>
        </p:txBody>
      </p:sp>
      <p:pic>
        <p:nvPicPr>
          <p:cNvPr id="17" name="Content Placeholder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49208" y="3250447"/>
            <a:ext cx="4110127" cy="3082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Content Placeholder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059" y="3242115"/>
            <a:ext cx="2223561" cy="3109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552319" y="3263683"/>
            <a:ext cx="1728301" cy="338554"/>
          </a:xfrm>
          <a:prstGeom prst="rect">
            <a:avLst/>
          </a:prstGeom>
          <a:solidFill>
            <a:schemeClr val="tx1">
              <a:lumMod val="85000"/>
              <a:lumOff val="15000"/>
              <a:alpha val="54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nl-BE" sz="1600" b="1" dirty="0" smtClean="0">
                <a:solidFill>
                  <a:schemeClr val="bg2"/>
                </a:solidFill>
                <a:latin typeface="+mj-lt"/>
              </a:rPr>
              <a:t>COMPLOT</a:t>
            </a:r>
            <a:endParaRPr lang="nl-BE" sz="1600" b="1" dirty="0">
              <a:solidFill>
                <a:schemeClr val="bg2"/>
              </a:solidFill>
              <a:latin typeface="+mj-lt"/>
            </a:endParaRPr>
          </a:p>
        </p:txBody>
      </p:sp>
      <p:pic>
        <p:nvPicPr>
          <p:cNvPr id="21" name="Picture 20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7512" y="4895599"/>
            <a:ext cx="2488153" cy="1437443"/>
          </a:xfrm>
          <a:prstGeom prst="rect">
            <a:avLst/>
          </a:prstGeom>
          <a:noFill/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52"/>
          <a:stretch/>
        </p:blipFill>
        <p:spPr>
          <a:xfrm>
            <a:off x="6553854" y="3241322"/>
            <a:ext cx="2471811" cy="1381307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6553854" y="3235473"/>
            <a:ext cx="1728301" cy="338554"/>
          </a:xfrm>
          <a:prstGeom prst="rect">
            <a:avLst/>
          </a:prstGeom>
          <a:solidFill>
            <a:schemeClr val="tx1">
              <a:lumMod val="85000"/>
              <a:lumOff val="15000"/>
              <a:alpha val="54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nl-BE" sz="1600" b="1" dirty="0" err="1" smtClean="0">
                <a:solidFill>
                  <a:schemeClr val="bg2"/>
                </a:solidFill>
                <a:latin typeface="+mj-lt"/>
              </a:rPr>
              <a:t>Fuel</a:t>
            </a:r>
            <a:r>
              <a:rPr lang="nl-BE" sz="1600" b="1" dirty="0" smtClean="0">
                <a:solidFill>
                  <a:schemeClr val="bg2"/>
                </a:solidFill>
                <a:latin typeface="+mj-lt"/>
              </a:rPr>
              <a:t> </a:t>
            </a:r>
            <a:r>
              <a:rPr lang="nl-BE" sz="1600" b="1" dirty="0" err="1" smtClean="0">
                <a:solidFill>
                  <a:schemeClr val="bg2"/>
                </a:solidFill>
                <a:latin typeface="+mj-lt"/>
              </a:rPr>
              <a:t>mock</a:t>
            </a:r>
            <a:r>
              <a:rPr lang="nl-BE" sz="1600" b="1" dirty="0" smtClean="0">
                <a:solidFill>
                  <a:schemeClr val="bg2"/>
                </a:solidFill>
                <a:latin typeface="+mj-lt"/>
              </a:rPr>
              <a:t>-up</a:t>
            </a:r>
            <a:endParaRPr lang="nl-BE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297364" y="5994488"/>
            <a:ext cx="1728301" cy="338554"/>
          </a:xfrm>
          <a:prstGeom prst="rect">
            <a:avLst/>
          </a:prstGeom>
          <a:solidFill>
            <a:schemeClr val="tx1">
              <a:lumMod val="85000"/>
              <a:lumOff val="15000"/>
              <a:alpha val="54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nl-BE" sz="1600" b="1" dirty="0" smtClean="0">
                <a:solidFill>
                  <a:schemeClr val="bg2"/>
                </a:solidFill>
                <a:latin typeface="+mj-lt"/>
              </a:rPr>
              <a:t>Pump efficiency</a:t>
            </a:r>
            <a:endParaRPr lang="nl-BE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352745" y="5994488"/>
            <a:ext cx="1728301" cy="338554"/>
          </a:xfrm>
          <a:prstGeom prst="rect">
            <a:avLst/>
          </a:prstGeom>
          <a:solidFill>
            <a:schemeClr val="tx1">
              <a:lumMod val="85000"/>
              <a:lumOff val="15000"/>
              <a:alpha val="54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nl-BE" sz="1600" b="1" dirty="0" smtClean="0">
                <a:solidFill>
                  <a:schemeClr val="bg2"/>
                </a:solidFill>
                <a:latin typeface="+mj-lt"/>
              </a:rPr>
              <a:t>COMPLOT</a:t>
            </a:r>
            <a:endParaRPr lang="nl-BE" sz="1600" b="1" dirty="0">
              <a:solidFill>
                <a:schemeClr val="bg2"/>
              </a:solidFill>
              <a:latin typeface="+mj-lt"/>
            </a:endParaRPr>
          </a:p>
        </p:txBody>
      </p:sp>
      <p:cxnSp>
        <p:nvCxnSpPr>
          <p:cNvPr id="12" name="Straight Connector 11"/>
          <p:cNvCxnSpPr/>
          <p:nvPr/>
        </p:nvCxnSpPr>
        <p:spPr bwMode="auto">
          <a:xfrm flipH="1">
            <a:off x="374073" y="1069769"/>
            <a:ext cx="8395854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007DC3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7188822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20634" y="331788"/>
            <a:ext cx="8548729" cy="714375"/>
          </a:xfrm>
          <a:prstGeom prst="rect">
            <a:avLst/>
          </a:prstGeom>
        </p:spPr>
        <p:txBody>
          <a:bodyPr/>
          <a:lstStyle/>
          <a:p>
            <a:r>
              <a:rPr lang="fr-BE" dirty="0"/>
              <a:t>MYRRHA - Accelerator </a:t>
            </a:r>
            <a:r>
              <a:rPr lang="fr-BE" dirty="0" err="1"/>
              <a:t>Driven</a:t>
            </a:r>
            <a:r>
              <a:rPr lang="fr-BE" dirty="0"/>
              <a:t> </a:t>
            </a:r>
            <a:r>
              <a:rPr lang="fr-BE" dirty="0" smtClean="0"/>
              <a:t>System</a:t>
            </a:r>
            <a:br>
              <a:rPr lang="fr-BE" dirty="0" smtClean="0"/>
            </a:br>
            <a:r>
              <a:rPr lang="fr-BE" dirty="0" err="1" smtClean="0"/>
              <a:t>Next</a:t>
            </a:r>
            <a:r>
              <a:rPr lang="fr-BE" dirty="0" smtClean="0"/>
              <a:t> Large RI </a:t>
            </a:r>
            <a:r>
              <a:rPr lang="fr-BE" dirty="0" err="1" smtClean="0"/>
              <a:t>at</a:t>
            </a:r>
            <a:r>
              <a:rPr lang="fr-BE" dirty="0" smtClean="0"/>
              <a:t> </a:t>
            </a:r>
            <a:r>
              <a:rPr lang="fr-BE" dirty="0" err="1" smtClean="0"/>
              <a:t>SCK•CEN</a:t>
            </a:r>
            <a:r>
              <a:rPr lang="fr-BE" dirty="0" smtClean="0"/>
              <a:t> for </a:t>
            </a:r>
            <a:r>
              <a:rPr lang="fr-BE" dirty="0" err="1" smtClean="0"/>
              <a:t>European</a:t>
            </a:r>
            <a:r>
              <a:rPr lang="fr-BE" dirty="0" smtClean="0"/>
              <a:t> </a:t>
            </a:r>
            <a:r>
              <a:rPr lang="fr-BE" dirty="0" err="1" smtClean="0"/>
              <a:t>users</a:t>
            </a:r>
            <a:endParaRPr lang="en-US" dirty="0" smtClean="0"/>
          </a:p>
        </p:txBody>
      </p:sp>
      <p:grpSp>
        <p:nvGrpSpPr>
          <p:cNvPr id="6" name="Group 17"/>
          <p:cNvGrpSpPr>
            <a:grpSpLocks/>
          </p:cNvGrpSpPr>
          <p:nvPr/>
        </p:nvGrpSpPr>
        <p:grpSpPr bwMode="auto">
          <a:xfrm>
            <a:off x="1428761" y="1459926"/>
            <a:ext cx="7130447" cy="4968326"/>
            <a:chOff x="1392072" y="1255594"/>
            <a:chExt cx="7342495" cy="5495571"/>
          </a:xfrm>
        </p:grpSpPr>
        <p:sp>
          <p:nvSpPr>
            <p:cNvPr id="7" name="Rectangle 16"/>
            <p:cNvSpPr>
              <a:spLocks noChangeArrowheads="1"/>
            </p:cNvSpPr>
            <p:nvPr/>
          </p:nvSpPr>
          <p:spPr bwMode="auto">
            <a:xfrm>
              <a:off x="1392072" y="1255594"/>
              <a:ext cx="7342495" cy="54181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nl-BE"/>
            </a:p>
          </p:txBody>
        </p:sp>
        <p:grpSp>
          <p:nvGrpSpPr>
            <p:cNvPr id="8" name="Group 15"/>
            <p:cNvGrpSpPr>
              <a:grpSpLocks/>
            </p:cNvGrpSpPr>
            <p:nvPr/>
          </p:nvGrpSpPr>
          <p:grpSpPr bwMode="auto">
            <a:xfrm>
              <a:off x="1509823" y="1369818"/>
              <a:ext cx="7098339" cy="5381347"/>
              <a:chOff x="1509823" y="1369818"/>
              <a:chExt cx="7098339" cy="5381347"/>
            </a:xfrm>
          </p:grpSpPr>
          <p:pic>
            <p:nvPicPr>
              <p:cNvPr id="9" name="Picture 26" descr="fastef_10_20100614.jpg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6342062" y="3244849"/>
                <a:ext cx="2266100" cy="35063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" name="Rectangle 9"/>
              <p:cNvSpPr>
                <a:spLocks noChangeArrowheads="1"/>
              </p:cNvSpPr>
              <p:nvPr/>
            </p:nvSpPr>
            <p:spPr bwMode="auto">
              <a:xfrm>
                <a:off x="5612819" y="1383062"/>
                <a:ext cx="2946498" cy="76811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bg1">
                    <a:lumMod val="75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defTabSz="762000" eaLnBrk="0" hangingPunct="0">
                  <a:defRPr/>
                </a:pPr>
                <a:r>
                  <a:rPr lang="en-GB" sz="1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" pitchFamily="34" charset="0"/>
                    <a:ea typeface="Segoe UI" pitchFamily="34" charset="0"/>
                    <a:cs typeface="Segoe UI" pitchFamily="34" charset="0"/>
                  </a:rPr>
                  <a:t>Reactor</a:t>
                </a:r>
                <a:endParaRPr lang="en-GB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endParaRPr>
              </a:p>
              <a:p>
                <a:pPr defTabSz="762000" eaLnBrk="0" hangingPunct="0">
                  <a:buFont typeface="Arial" charset="0"/>
                  <a:buChar char="•"/>
                  <a:defRPr/>
                </a:pPr>
                <a:r>
                  <a:rPr lang="en-GB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" pitchFamily="34" charset="0"/>
                    <a:ea typeface="Segoe UI" pitchFamily="34" charset="0"/>
                    <a:cs typeface="Segoe UI" pitchFamily="34" charset="0"/>
                  </a:rPr>
                  <a:t> Subcritical or Critical modes</a:t>
                </a:r>
              </a:p>
              <a:p>
                <a:pPr defTabSz="762000" eaLnBrk="0" hangingPunct="0">
                  <a:buFont typeface="Arial" charset="0"/>
                  <a:buChar char="•"/>
                  <a:defRPr/>
                </a:pPr>
                <a:r>
                  <a:rPr lang="en-GB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" pitchFamily="34" charset="0"/>
                    <a:ea typeface="Segoe UI" pitchFamily="34" charset="0"/>
                    <a:cs typeface="Segoe UI" pitchFamily="34" charset="0"/>
                  </a:rPr>
                  <a:t> 65 to 100 </a:t>
                </a:r>
                <a:r>
                  <a:rPr lang="en-GB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" pitchFamily="34" charset="0"/>
                    <a:ea typeface="Segoe UI" pitchFamily="34" charset="0"/>
                    <a:cs typeface="Segoe UI" pitchFamily="34" charset="0"/>
                  </a:rPr>
                  <a:t>MWth</a:t>
                </a:r>
                <a:endParaRPr lang="en-GB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/>
            </p:nvSpPr>
            <p:spPr bwMode="auto">
              <a:xfrm>
                <a:off x="2433747" y="1369818"/>
                <a:ext cx="2117744" cy="78963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bg2">
                    <a:lumMod val="60000"/>
                    <a:lumOff val="4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defTabSz="762000" eaLnBrk="0" hangingPunct="0">
                  <a:spcAft>
                    <a:spcPts val="600"/>
                  </a:spcAft>
                  <a:defRPr/>
                </a:pPr>
                <a:r>
                  <a:rPr lang="en-GB" sz="1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" pitchFamily="34" charset="0"/>
                    <a:ea typeface="Segoe UI" pitchFamily="34" charset="0"/>
                    <a:cs typeface="Segoe UI" pitchFamily="34" charset="0"/>
                  </a:rPr>
                  <a:t>Accelerator</a:t>
                </a:r>
              </a:p>
              <a:p>
                <a:pPr algn="ctr" defTabSz="762000" eaLnBrk="0" hangingPunct="0">
                  <a:defRPr/>
                </a:pPr>
                <a:r>
                  <a:rPr lang="en-GB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" pitchFamily="34" charset="0"/>
                    <a:ea typeface="Segoe UI" pitchFamily="34" charset="0"/>
                    <a:cs typeface="Segoe UI" pitchFamily="34" charset="0"/>
                  </a:rPr>
                  <a:t>(600 MeV - 4 mA proton)</a:t>
                </a:r>
              </a:p>
            </p:txBody>
          </p:sp>
          <p:sp>
            <p:nvSpPr>
              <p:cNvPr id="12" name="Oval 18"/>
              <p:cNvSpPr>
                <a:spLocks noChangeArrowheads="1"/>
              </p:cNvSpPr>
              <p:nvPr/>
            </p:nvSpPr>
            <p:spPr bwMode="auto">
              <a:xfrm>
                <a:off x="4467960" y="4885912"/>
                <a:ext cx="1444586" cy="1334261"/>
              </a:xfrm>
              <a:prstGeom prst="ellipse">
                <a:avLst/>
              </a:prstGeom>
              <a:solidFill>
                <a:srgbClr val="FFCC66"/>
              </a:solidFill>
              <a:ln w="12700">
                <a:solidFill>
                  <a:schemeClr val="bg2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defTabSz="762000" eaLnBrk="0" hangingPunct="0">
                  <a:defRPr/>
                </a:pPr>
                <a:r>
                  <a:rPr lang="en-GB" sz="1600" b="1" dirty="0">
                    <a:solidFill>
                      <a:srgbClr val="C00000"/>
                    </a:solidFill>
                    <a:latin typeface="Segoe UI" pitchFamily="34" charset="0"/>
                    <a:ea typeface="Segoe UI" pitchFamily="34" charset="0"/>
                    <a:cs typeface="Segoe UI" pitchFamily="34" charset="0"/>
                  </a:rPr>
                  <a:t>Fast</a:t>
                </a:r>
              </a:p>
              <a:p>
                <a:pPr algn="ctr" defTabSz="762000" eaLnBrk="0" hangingPunct="0">
                  <a:defRPr/>
                </a:pPr>
                <a:r>
                  <a:rPr lang="en-GB" sz="1600" b="1" dirty="0">
                    <a:solidFill>
                      <a:srgbClr val="C00000"/>
                    </a:solidFill>
                    <a:latin typeface="Segoe UI" pitchFamily="34" charset="0"/>
                    <a:ea typeface="Segoe UI" pitchFamily="34" charset="0"/>
                    <a:cs typeface="Segoe UI" pitchFamily="34" charset="0"/>
                  </a:rPr>
                  <a:t>Neutron</a:t>
                </a:r>
              </a:p>
              <a:p>
                <a:pPr algn="ctr" defTabSz="762000" eaLnBrk="0" hangingPunct="0">
                  <a:defRPr/>
                </a:pPr>
                <a:r>
                  <a:rPr lang="en-GB" sz="1600" b="1" dirty="0">
                    <a:solidFill>
                      <a:srgbClr val="C00000"/>
                    </a:solidFill>
                    <a:latin typeface="Segoe UI" pitchFamily="34" charset="0"/>
                    <a:ea typeface="Segoe UI" pitchFamily="34" charset="0"/>
                    <a:cs typeface="Segoe UI" pitchFamily="34" charset="0"/>
                  </a:rPr>
                  <a:t>Source</a:t>
                </a:r>
              </a:p>
            </p:txBody>
          </p:sp>
          <p:sp>
            <p:nvSpPr>
              <p:cNvPr id="13" name="Down Arrow 19"/>
              <p:cNvSpPr>
                <a:spLocks noChangeArrowheads="1"/>
              </p:cNvSpPr>
              <p:nvPr/>
            </p:nvSpPr>
            <p:spPr bwMode="auto">
              <a:xfrm>
                <a:off x="4991100" y="4438650"/>
                <a:ext cx="396875" cy="417513"/>
              </a:xfrm>
              <a:prstGeom prst="downArrow">
                <a:avLst>
                  <a:gd name="adj1" fmla="val 50000"/>
                  <a:gd name="adj2" fmla="val 49800"/>
                </a:avLst>
              </a:prstGeom>
              <a:solidFill>
                <a:srgbClr val="AE0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eaLnBrk="0" hangingPunct="0"/>
                <a:endParaRPr lang="fr-FR"/>
              </a:p>
            </p:txBody>
          </p:sp>
          <p:sp>
            <p:nvSpPr>
              <p:cNvPr id="14" name="Rectangle 11"/>
              <p:cNvSpPr>
                <a:spLocks noChangeArrowheads="1"/>
              </p:cNvSpPr>
              <p:nvPr/>
            </p:nvSpPr>
            <p:spPr bwMode="auto">
              <a:xfrm>
                <a:off x="4216400" y="3805238"/>
                <a:ext cx="1946275" cy="533400"/>
              </a:xfrm>
              <a:prstGeom prst="rect">
                <a:avLst/>
              </a:prstGeom>
              <a:solidFill>
                <a:srgbClr val="AE0E25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defTabSz="762000" eaLnBrk="0" hangingPunct="0"/>
                <a:r>
                  <a:rPr lang="en-GB" sz="1600" b="1" dirty="0">
                    <a:solidFill>
                      <a:srgbClr val="F2F2F2"/>
                    </a:solidFill>
                    <a:latin typeface="Segoe UI" pitchFamily="34" charset="0"/>
                    <a:ea typeface="Segoe UI" pitchFamily="34" charset="0"/>
                    <a:cs typeface="Segoe UI" pitchFamily="34" charset="0"/>
                  </a:rPr>
                  <a:t>Spallation Source</a:t>
                </a:r>
              </a:p>
            </p:txBody>
          </p:sp>
          <p:sp>
            <p:nvSpPr>
              <p:cNvPr id="15" name="Rectangle 14"/>
              <p:cNvSpPr>
                <a:spLocks noChangeArrowheads="1"/>
              </p:cNvSpPr>
              <p:nvPr/>
            </p:nvSpPr>
            <p:spPr bwMode="auto">
              <a:xfrm>
                <a:off x="6923101" y="5887435"/>
                <a:ext cx="1213650" cy="486691"/>
              </a:xfrm>
              <a:prstGeom prst="rect">
                <a:avLst/>
              </a:prstGeom>
              <a:solidFill>
                <a:schemeClr val="accent5">
                  <a:lumMod val="25000"/>
                  <a:alpha val="0"/>
                </a:schemeClr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defTabSz="762000" eaLnBrk="0" hangingPunct="0">
                  <a:defRPr/>
                </a:pPr>
                <a:r>
                  <a:rPr lang="en-GB" b="1" dirty="0">
                    <a:solidFill>
                      <a:schemeClr val="bg1"/>
                    </a:solidFill>
                    <a:latin typeface="Segoe UI" pitchFamily="34" charset="0"/>
                    <a:ea typeface="Segoe UI" pitchFamily="34" charset="0"/>
                    <a:cs typeface="Segoe UI" pitchFamily="34" charset="0"/>
                  </a:rPr>
                  <a:t>Lead-Bismuth</a:t>
                </a:r>
              </a:p>
              <a:p>
                <a:pPr algn="ctr" defTabSz="762000" eaLnBrk="0" hangingPunct="0">
                  <a:defRPr/>
                </a:pPr>
                <a:r>
                  <a:rPr lang="en-GB" b="1" dirty="0">
                    <a:solidFill>
                      <a:schemeClr val="bg1"/>
                    </a:solidFill>
                    <a:latin typeface="Segoe UI" pitchFamily="34" charset="0"/>
                    <a:ea typeface="Segoe UI" pitchFamily="34" charset="0"/>
                    <a:cs typeface="Segoe UI" pitchFamily="34" charset="0"/>
                  </a:rPr>
                  <a:t>coolant</a:t>
                </a:r>
              </a:p>
            </p:txBody>
          </p:sp>
          <p:sp>
            <p:nvSpPr>
              <p:cNvPr id="16" name="Oval 24">
                <a:hlinkClick r:id="rId4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7258050" y="5310188"/>
                <a:ext cx="541338" cy="496887"/>
              </a:xfrm>
              <a:prstGeom prst="ellipse">
                <a:avLst/>
              </a:prstGeom>
              <a:solidFill>
                <a:srgbClr val="FFC000">
                  <a:alpha val="25098"/>
                </a:srgbClr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fr-FR"/>
              </a:p>
            </p:txBody>
          </p:sp>
          <p:sp>
            <p:nvSpPr>
              <p:cNvPr id="17" name="Left Arrow 20"/>
              <p:cNvSpPr/>
              <p:nvPr/>
            </p:nvSpPr>
            <p:spPr bwMode="auto">
              <a:xfrm>
                <a:off x="3930744" y="5389157"/>
                <a:ext cx="509372" cy="384055"/>
              </a:xfrm>
              <a:prstGeom prst="leftArrow">
                <a:avLst/>
              </a:prstGeom>
              <a:solidFill>
                <a:schemeClr val="accent1">
                  <a:lumMod val="50000"/>
                </a:schemeClr>
              </a:solidFill>
              <a:ln w="3810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algn="ctr" eaLnBrk="0" hangingPunct="0">
                  <a:defRPr/>
                </a:pPr>
                <a:endParaRPr lang="fr-FR">
                  <a:latin typeface="Arial" charset="0"/>
                  <a:ea typeface="ＭＳ Ｐゴシック" charset="-128"/>
                </a:endParaRPr>
              </a:p>
            </p:txBody>
          </p:sp>
          <p:pic>
            <p:nvPicPr>
              <p:cNvPr id="18" name="Picture 14" descr="Picture1.jpg"/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09823" y="2328529"/>
                <a:ext cx="3955312" cy="4678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" name="Rectangle 22"/>
              <p:cNvSpPr>
                <a:spLocks noChangeArrowheads="1"/>
              </p:cNvSpPr>
              <p:nvPr/>
            </p:nvSpPr>
            <p:spPr bwMode="auto">
              <a:xfrm>
                <a:off x="2204447" y="4945506"/>
                <a:ext cx="1700092" cy="1206794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12700">
                <a:solidFill>
                  <a:schemeClr val="accent5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defTabSz="762000" eaLnBrk="0" hangingPunct="0">
                  <a:defRPr/>
                </a:pPr>
                <a:r>
                  <a:rPr lang="en-GB" sz="1800" b="1" dirty="0">
                    <a:solidFill>
                      <a:srgbClr val="0330D8"/>
                    </a:solidFill>
                    <a:latin typeface="Segoe UI" pitchFamily="34" charset="0"/>
                    <a:ea typeface="Segoe UI" pitchFamily="34" charset="0"/>
                    <a:cs typeface="Segoe UI" pitchFamily="34" charset="0"/>
                  </a:rPr>
                  <a:t>Multipurpose</a:t>
                </a:r>
              </a:p>
              <a:p>
                <a:pPr algn="ctr" defTabSz="762000" eaLnBrk="0" hangingPunct="0">
                  <a:defRPr/>
                </a:pPr>
                <a:r>
                  <a:rPr lang="en-GB" sz="1800" b="1" dirty="0">
                    <a:solidFill>
                      <a:srgbClr val="0330D8"/>
                    </a:solidFill>
                    <a:latin typeface="Segoe UI" pitchFamily="34" charset="0"/>
                    <a:ea typeface="Segoe UI" pitchFamily="34" charset="0"/>
                    <a:cs typeface="Segoe UI" pitchFamily="34" charset="0"/>
                  </a:rPr>
                  <a:t>Flexible</a:t>
                </a:r>
              </a:p>
              <a:p>
                <a:pPr algn="ctr" defTabSz="762000" eaLnBrk="0" hangingPunct="0">
                  <a:defRPr/>
                </a:pPr>
                <a:r>
                  <a:rPr lang="en-GB" sz="1800" b="1" dirty="0">
                    <a:solidFill>
                      <a:srgbClr val="0330D8"/>
                    </a:solidFill>
                    <a:latin typeface="Segoe UI" pitchFamily="34" charset="0"/>
                    <a:ea typeface="Segoe UI" pitchFamily="34" charset="0"/>
                    <a:cs typeface="Segoe UI" pitchFamily="34" charset="0"/>
                  </a:rPr>
                  <a:t>Irradiation</a:t>
                </a:r>
              </a:p>
              <a:p>
                <a:pPr algn="ctr" defTabSz="762000" eaLnBrk="0" hangingPunct="0">
                  <a:defRPr/>
                </a:pPr>
                <a:r>
                  <a:rPr lang="en-GB" sz="1800" b="1" dirty="0">
                    <a:solidFill>
                      <a:srgbClr val="0330D8"/>
                    </a:solidFill>
                    <a:latin typeface="Segoe UI" pitchFamily="34" charset="0"/>
                    <a:ea typeface="Segoe UI" pitchFamily="34" charset="0"/>
                    <a:cs typeface="Segoe UI" pitchFamily="34" charset="0"/>
                  </a:rPr>
                  <a:t>Facility</a:t>
                </a:r>
              </a:p>
            </p:txBody>
          </p:sp>
          <p:sp>
            <p:nvSpPr>
              <p:cNvPr id="20" name="Right Arrow 28"/>
              <p:cNvSpPr>
                <a:spLocks noChangeArrowheads="1"/>
              </p:cNvSpPr>
              <p:nvPr/>
            </p:nvSpPr>
            <p:spPr bwMode="auto">
              <a:xfrm rot="2603420">
                <a:off x="5800725" y="4665663"/>
                <a:ext cx="1676400" cy="314325"/>
              </a:xfrm>
              <a:prstGeom prst="rightArrow">
                <a:avLst>
                  <a:gd name="adj1" fmla="val 50000"/>
                  <a:gd name="adj2" fmla="val 50074"/>
                </a:avLst>
              </a:prstGeom>
              <a:solidFill>
                <a:srgbClr val="C00000"/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nl-BE"/>
              </a:p>
            </p:txBody>
          </p:sp>
          <p:sp>
            <p:nvSpPr>
              <p:cNvPr id="21" name="Bent Arrow 20"/>
              <p:cNvSpPr/>
              <p:nvPr/>
            </p:nvSpPr>
            <p:spPr bwMode="auto">
              <a:xfrm rot="5400000">
                <a:off x="6048593" y="1808307"/>
                <a:ext cx="1061119" cy="2279892"/>
              </a:xfrm>
              <a:prstGeom prst="bentArrow">
                <a:avLst>
                  <a:gd name="adj1" fmla="val 29011"/>
                  <a:gd name="adj2" fmla="val 23974"/>
                  <a:gd name="adj3" fmla="val 25000"/>
                  <a:gd name="adj4" fmla="val 4375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 w="3810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algn="ctr" eaLnBrk="0" hangingPunct="0">
                  <a:defRPr/>
                </a:pPr>
                <a:endParaRPr lang="en-US">
                  <a:latin typeface="Arial" charset="0"/>
                  <a:ea typeface="ＭＳ Ｐゴシック" charset="-128"/>
                </a:endParaRPr>
              </a:p>
            </p:txBody>
          </p:sp>
        </p:grpSp>
      </p:grpSp>
      <p:sp>
        <p:nvSpPr>
          <p:cNvPr id="22" name="TextBox 21"/>
          <p:cNvSpPr txBox="1"/>
          <p:nvPr/>
        </p:nvSpPr>
        <p:spPr>
          <a:xfrm rot="20483805">
            <a:off x="102258" y="3684430"/>
            <a:ext cx="3014756" cy="856378"/>
          </a:xfrm>
          <a:prstGeom prst="rect">
            <a:avLst/>
          </a:prstGeom>
          <a:solidFill>
            <a:srgbClr val="FFC000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BE" sz="2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Innovative</a:t>
            </a:r>
            <a:r>
              <a:rPr lang="fr-BE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fr-BE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&amp;</a:t>
            </a:r>
            <a:r>
              <a:rPr lang="fr-BE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Unique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09691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42" y="367983"/>
            <a:ext cx="8579821" cy="714375"/>
          </a:xfrm>
        </p:spPr>
        <p:txBody>
          <a:bodyPr/>
          <a:lstStyle/>
          <a:p>
            <a:pPr algn="ctr">
              <a:spcBef>
                <a:spcPts val="600"/>
              </a:spcBef>
            </a:pPr>
            <a:r>
              <a:rPr lang="en-US" sz="3200" b="1" dirty="0" err="1" smtClean="0">
                <a:solidFill>
                  <a:srgbClr val="618FFD"/>
                </a:solidFill>
              </a:rPr>
              <a:t>MYRRHA</a:t>
            </a:r>
            <a:r>
              <a:rPr lang="en-US" dirty="0" smtClean="0">
                <a:solidFill>
                  <a:srgbClr val="618FFD"/>
                </a:solidFill>
              </a:rPr>
              <a:t/>
            </a:r>
            <a:br>
              <a:rPr lang="en-US" dirty="0" smtClean="0">
                <a:solidFill>
                  <a:srgbClr val="618FFD"/>
                </a:solidFill>
              </a:rPr>
            </a:br>
            <a:r>
              <a:rPr lang="en-US" dirty="0" smtClean="0">
                <a:solidFill>
                  <a:srgbClr val="618FFD"/>
                </a:solidFill>
              </a:rPr>
              <a:t>A </a:t>
            </a:r>
            <a:r>
              <a:rPr lang="en-US" dirty="0">
                <a:solidFill>
                  <a:srgbClr val="618FFD"/>
                </a:solidFill>
              </a:rPr>
              <a:t>pan-European, innovative and unique facility at Mol (BE</a:t>
            </a:r>
            <a:r>
              <a:rPr lang="en-US" dirty="0" smtClean="0">
                <a:solidFill>
                  <a:srgbClr val="618FFD"/>
                </a:solidFill>
              </a:rPr>
              <a:t>)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5" name="Picture 7" descr="c05 copie.jpg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2570" y="1799212"/>
            <a:ext cx="9251725" cy="4476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579629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Nuclear Fission Research infrastructure needs in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Belgium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5814" y="1091167"/>
            <a:ext cx="8763885" cy="5092126"/>
          </a:xfrm>
        </p:spPr>
        <p:txBody>
          <a:bodyPr/>
          <a:lstStyle/>
          <a:p>
            <a:r>
              <a:rPr lang="en-GB" b="1" dirty="0" smtClean="0"/>
              <a:t>Material testing and qualification</a:t>
            </a:r>
          </a:p>
          <a:p>
            <a:pPr lvl="1"/>
            <a:r>
              <a:rPr lang="en-GB" sz="1800" dirty="0" smtClean="0"/>
              <a:t>Fission Reactors : </a:t>
            </a:r>
            <a:r>
              <a:rPr lang="en-GB" sz="1800" dirty="0" err="1" smtClean="0"/>
              <a:t>Gen.II</a:t>
            </a:r>
            <a:r>
              <a:rPr lang="en-GB" sz="1800" dirty="0" smtClean="0"/>
              <a:t>, III and IV</a:t>
            </a:r>
          </a:p>
          <a:p>
            <a:pPr lvl="1"/>
            <a:r>
              <a:rPr lang="en-GB" sz="1800" dirty="0" smtClean="0"/>
              <a:t>Fusion Demo</a:t>
            </a:r>
          </a:p>
          <a:p>
            <a:pPr lvl="1"/>
            <a:r>
              <a:rPr lang="en-GB" sz="1800" dirty="0" smtClean="0"/>
              <a:t>Ceramic advanced materials</a:t>
            </a:r>
          </a:p>
          <a:p>
            <a:r>
              <a:rPr lang="en-GB" b="1" dirty="0" smtClean="0"/>
              <a:t>Fuel development, testing, validation and qualification</a:t>
            </a:r>
          </a:p>
          <a:p>
            <a:pPr lvl="1"/>
            <a:r>
              <a:rPr lang="en-GB" sz="1800" dirty="0" smtClean="0"/>
              <a:t>MTR </a:t>
            </a:r>
            <a:r>
              <a:rPr lang="en-GB" sz="1800" dirty="0" err="1" smtClean="0"/>
              <a:t>HEU</a:t>
            </a:r>
            <a:r>
              <a:rPr lang="en-GB" sz="1800" dirty="0" smtClean="0"/>
              <a:t> </a:t>
            </a:r>
            <a:r>
              <a:rPr lang="en-GB" sz="1800" dirty="0" smtClean="0">
                <a:sym typeface="Wingdings"/>
              </a:rPr>
              <a:t> </a:t>
            </a:r>
            <a:r>
              <a:rPr lang="en-GB" sz="1800" dirty="0" err="1" smtClean="0">
                <a:sym typeface="Wingdings"/>
              </a:rPr>
              <a:t>LEU</a:t>
            </a:r>
            <a:endParaRPr lang="en-GB" sz="1800" dirty="0" smtClean="0"/>
          </a:p>
          <a:p>
            <a:pPr lvl="1"/>
            <a:r>
              <a:rPr lang="en-GB" sz="1800" dirty="0" err="1" smtClean="0"/>
              <a:t>NPP</a:t>
            </a:r>
            <a:r>
              <a:rPr lang="en-GB" sz="1800" dirty="0" smtClean="0"/>
              <a:t>: </a:t>
            </a:r>
            <a:r>
              <a:rPr lang="en-GB" sz="1800" dirty="0" err="1" smtClean="0"/>
              <a:t>Gen.II</a:t>
            </a:r>
            <a:r>
              <a:rPr lang="en-GB" sz="1800" dirty="0" smtClean="0"/>
              <a:t> &amp; III</a:t>
            </a:r>
          </a:p>
          <a:p>
            <a:pPr lvl="1"/>
            <a:r>
              <a:rPr lang="en-GB" sz="1800" dirty="0" err="1" smtClean="0"/>
              <a:t>FR</a:t>
            </a:r>
            <a:r>
              <a:rPr lang="en-GB" sz="1800" dirty="0" smtClean="0"/>
              <a:t> </a:t>
            </a:r>
            <a:r>
              <a:rPr lang="en-GB" sz="1800" dirty="0" err="1" smtClean="0"/>
              <a:t>Gen.IV</a:t>
            </a:r>
            <a:endParaRPr lang="en-GB" sz="1800" dirty="0" smtClean="0"/>
          </a:p>
          <a:p>
            <a:pPr lvl="1"/>
            <a:r>
              <a:rPr lang="en-GB" sz="1800" dirty="0" smtClean="0"/>
              <a:t>Advanced Fuels for Transmutation</a:t>
            </a:r>
          </a:p>
          <a:p>
            <a:r>
              <a:rPr lang="en-GB" b="1" dirty="0" err="1" smtClean="0"/>
              <a:t>LTO</a:t>
            </a:r>
            <a:endParaRPr lang="en-GB" b="1" dirty="0" smtClean="0"/>
          </a:p>
          <a:p>
            <a:pPr lvl="1"/>
            <a:r>
              <a:rPr lang="en-GB" sz="1800" dirty="0" smtClean="0"/>
              <a:t>Structural materials</a:t>
            </a:r>
          </a:p>
          <a:p>
            <a:pPr lvl="1"/>
            <a:r>
              <a:rPr lang="en-GB" sz="1800" dirty="0" smtClean="0"/>
              <a:t>Cables aging</a:t>
            </a:r>
          </a:p>
          <a:p>
            <a:pPr lvl="1"/>
            <a:r>
              <a:rPr lang="en-GB" sz="1800" dirty="0" smtClean="0"/>
              <a:t>Concrete aging</a:t>
            </a:r>
          </a:p>
          <a:p>
            <a:r>
              <a:rPr lang="en-GB" b="1" dirty="0" smtClean="0"/>
              <a:t>RI production: </a:t>
            </a:r>
          </a:p>
          <a:p>
            <a:pPr lvl="1"/>
            <a:r>
              <a:rPr lang="en-GB" dirty="0" smtClean="0"/>
              <a:t>new material targets development and qualification</a:t>
            </a:r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92964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err="1" smtClean="0"/>
              <a:t>MYRRHA</a:t>
            </a:r>
            <a:r>
              <a:rPr lang="fr-BE" dirty="0" smtClean="0"/>
              <a:t> Access </a:t>
            </a:r>
            <a:r>
              <a:rPr lang="fr-BE" dirty="0" err="1" smtClean="0"/>
              <a:t>rules</a:t>
            </a:r>
            <a:r>
              <a:rPr lang="fr-BE" dirty="0" smtClean="0"/>
              <a:t> for future </a:t>
            </a:r>
            <a:r>
              <a:rPr lang="fr-BE" dirty="0" err="1" smtClean="0"/>
              <a:t>users</a:t>
            </a:r>
            <a:endParaRPr lang="nl-BE" dirty="0"/>
          </a:p>
        </p:txBody>
      </p:sp>
      <p:sp>
        <p:nvSpPr>
          <p:cNvPr id="35" name="TextBox 34"/>
          <p:cNvSpPr txBox="1"/>
          <p:nvPr/>
        </p:nvSpPr>
        <p:spPr>
          <a:xfrm>
            <a:off x="6453447" y="1996"/>
            <a:ext cx="2674938" cy="369888"/>
          </a:xfrm>
          <a:prstGeom prst="rect">
            <a:avLst/>
          </a:prstGeom>
          <a:solidFill>
            <a:srgbClr val="007DC3"/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fr-BE" sz="1800" b="1" i="1" dirty="0">
                <a:solidFill>
                  <a:schemeClr val="bg1"/>
                </a:solidFill>
              </a:rPr>
              <a:t>OPERATION PHASE</a:t>
            </a:r>
            <a:endParaRPr lang="en-US" sz="1800" baseline="30000" dirty="0">
              <a:solidFill>
                <a:schemeClr val="bg1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91886" y="1163787"/>
            <a:ext cx="8504464" cy="5187476"/>
            <a:chOff x="391886" y="1341912"/>
            <a:chExt cx="8504464" cy="5187476"/>
          </a:xfrm>
        </p:grpSpPr>
        <p:cxnSp>
          <p:nvCxnSpPr>
            <p:cNvPr id="4" name="Straight Connector 3"/>
            <p:cNvCxnSpPr/>
            <p:nvPr/>
          </p:nvCxnSpPr>
          <p:spPr bwMode="auto">
            <a:xfrm flipH="1">
              <a:off x="391886" y="1341912"/>
              <a:ext cx="8395854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rgbClr val="007DC3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6" name="Rectangle 35"/>
            <p:cNvSpPr/>
            <p:nvPr/>
          </p:nvSpPr>
          <p:spPr bwMode="auto">
            <a:xfrm>
              <a:off x="2270125" y="1860550"/>
              <a:ext cx="3743325" cy="46688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810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7" name="Rectangle 36"/>
            <p:cNvSpPr/>
            <p:nvPr/>
          </p:nvSpPr>
          <p:spPr bwMode="auto">
            <a:xfrm>
              <a:off x="2335213" y="1972643"/>
              <a:ext cx="3578225" cy="1096963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fr-BE" b="1">
                  <a:latin typeface="Segoe UI" pitchFamily="34" charset="0"/>
                  <a:ea typeface="Segoe UI" pitchFamily="34" charset="0"/>
                  <a:cs typeface="Segoe UI" pitchFamily="34" charset="0"/>
                </a:rPr>
                <a:t>Members of Consortium</a:t>
              </a:r>
            </a:p>
            <a:p>
              <a:pPr eaLnBrk="0" hangingPunct="0">
                <a:buFontTx/>
                <a:buChar char="-"/>
                <a:defRPr/>
              </a:pPr>
              <a:r>
                <a:rPr lang="fr-BE" sz="1100">
                  <a:latin typeface="Segoe UI" pitchFamily="34" charset="0"/>
                  <a:ea typeface="Segoe UI" pitchFamily="34" charset="0"/>
                  <a:cs typeface="Segoe UI" pitchFamily="34" charset="0"/>
                </a:rPr>
                <a:t> Individual research of a member of Consortium</a:t>
              </a:r>
            </a:p>
            <a:p>
              <a:pPr marL="85725" indent="-85725" eaLnBrk="0" hangingPunct="0">
                <a:buFontTx/>
                <a:buChar char="-"/>
                <a:defRPr/>
              </a:pPr>
              <a:r>
                <a:rPr lang="fr-BE" sz="1100">
                  <a:latin typeface="Segoe UI" pitchFamily="34" charset="0"/>
                  <a:ea typeface="Segoe UI" pitchFamily="34" charset="0"/>
                  <a:cs typeface="Segoe UI" pitchFamily="34" charset="0"/>
                </a:rPr>
                <a:t>Collaborative research amongst members of Consortium</a:t>
              </a:r>
            </a:p>
            <a:p>
              <a:pPr eaLnBrk="0" hangingPunct="0">
                <a:defRPr/>
              </a:pPr>
              <a:r>
                <a:rPr lang="fr-BE" sz="1100">
                  <a:latin typeface="Segoe UI" pitchFamily="34" charset="0"/>
                  <a:ea typeface="Segoe UI" pitchFamily="34" charset="0"/>
                  <a:cs typeface="Segoe UI" pitchFamily="34" charset="0"/>
                </a:rPr>
                <a:t>- 3 years program commitment</a:t>
              </a:r>
              <a:endParaRPr lang="en-US" sz="1100"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8" name="Rounded Rectangle 10"/>
            <p:cNvSpPr>
              <a:spLocks noChangeArrowheads="1"/>
            </p:cNvSpPr>
            <p:nvPr/>
          </p:nvSpPr>
          <p:spPr bwMode="auto">
            <a:xfrm>
              <a:off x="666750" y="1972643"/>
              <a:ext cx="1441450" cy="1096963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fr-BE" sz="1200" b="1" dirty="0" err="1">
                  <a:latin typeface="Segoe UI" pitchFamily="34" charset="0"/>
                  <a:ea typeface="Segoe UI" pitchFamily="34" charset="0"/>
                  <a:cs typeface="Segoe UI" pitchFamily="34" charset="0"/>
                </a:rPr>
                <a:t>CLOSED</a:t>
              </a:r>
              <a:r>
                <a:rPr lang="fr-BE" sz="1200" b="1" dirty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/</a:t>
              </a:r>
            </a:p>
            <a:p>
              <a:pPr algn="ctr" eaLnBrk="0" hangingPunct="0"/>
              <a:r>
                <a:rPr lang="fr-BE" sz="1200" b="1" dirty="0" err="1">
                  <a:latin typeface="Segoe UI" pitchFamily="34" charset="0"/>
                  <a:ea typeface="Segoe UI" pitchFamily="34" charset="0"/>
                  <a:cs typeface="Segoe UI" pitchFamily="34" charset="0"/>
                </a:rPr>
                <a:t>SHARED</a:t>
              </a:r>
              <a:endParaRPr lang="fr-BE" sz="1200" b="1" dirty="0"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  <a:p>
              <a:pPr algn="ctr" eaLnBrk="0" hangingPunct="0"/>
              <a:r>
                <a:rPr lang="fr-BE" sz="1200" b="1" dirty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INFORMATION </a:t>
              </a:r>
            </a:p>
            <a:p>
              <a:pPr algn="ctr" eaLnBrk="0" hangingPunct="0"/>
              <a:endParaRPr lang="fr-BE" sz="1200" b="1" dirty="0"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  <a:p>
              <a:pPr algn="ctr" eaLnBrk="0" hangingPunct="0"/>
              <a:r>
                <a:rPr lang="fr-BE" sz="1200" dirty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for </a:t>
              </a:r>
              <a:r>
                <a:rPr lang="fr-BE" sz="1200" dirty="0" err="1">
                  <a:latin typeface="Segoe UI" pitchFamily="34" charset="0"/>
                  <a:ea typeface="Segoe UI" pitchFamily="34" charset="0"/>
                  <a:cs typeface="Segoe UI" pitchFamily="34" charset="0"/>
                </a:rPr>
                <a:t>MoC</a:t>
              </a:r>
              <a:endParaRPr lang="en-US" sz="900" dirty="0"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9" name="Rectangle 38"/>
            <p:cNvSpPr/>
            <p:nvPr/>
          </p:nvSpPr>
          <p:spPr bwMode="auto">
            <a:xfrm>
              <a:off x="2336800" y="3120406"/>
              <a:ext cx="3578225" cy="1096962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fr-BE" b="1">
                  <a:latin typeface="Segoe UI" pitchFamily="34" charset="0"/>
                  <a:ea typeface="Segoe UI" pitchFamily="34" charset="0"/>
                  <a:cs typeface="Segoe UI" pitchFamily="34" charset="0"/>
                </a:rPr>
                <a:t>Open User Facility</a:t>
              </a:r>
            </a:p>
            <a:p>
              <a:pPr marL="85725" eaLnBrk="0" hangingPunct="0">
                <a:buFontTx/>
                <a:buChar char="-"/>
                <a:defRPr/>
              </a:pPr>
              <a:r>
                <a:rPr lang="fr-BE" sz="1100">
                  <a:latin typeface="Segoe UI" pitchFamily="34" charset="0"/>
                  <a:ea typeface="Segoe UI" pitchFamily="34" charset="0"/>
                  <a:cs typeface="Segoe UI" pitchFamily="34" charset="0"/>
                </a:rPr>
                <a:t> Governments funding</a:t>
              </a:r>
            </a:p>
            <a:p>
              <a:pPr marL="85725" eaLnBrk="0" hangingPunct="0">
                <a:buFontTx/>
                <a:buChar char="-"/>
                <a:defRPr/>
              </a:pPr>
              <a:r>
                <a:rPr lang="fr-BE" sz="1100">
                  <a:latin typeface="Segoe UI" pitchFamily="34" charset="0"/>
                  <a:ea typeface="Segoe UI" pitchFamily="34" charset="0"/>
                  <a:cs typeface="Segoe UI" pitchFamily="34" charset="0"/>
                </a:rPr>
                <a:t> Criteria of research excellence</a:t>
              </a:r>
            </a:p>
            <a:p>
              <a:pPr marL="85725" eaLnBrk="0" hangingPunct="0">
                <a:buFontTx/>
                <a:buChar char="-"/>
                <a:defRPr/>
              </a:pPr>
              <a:r>
                <a:rPr lang="fr-BE" sz="1100">
                  <a:latin typeface="Segoe UI" pitchFamily="34" charset="0"/>
                  <a:ea typeface="Segoe UI" pitchFamily="34" charset="0"/>
                  <a:cs typeface="Segoe UI" pitchFamily="34" charset="0"/>
                </a:rPr>
                <a:t> Independant program access committee (PAC)</a:t>
              </a:r>
              <a:endParaRPr lang="en-US" sz="1100"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 bwMode="auto">
            <a:xfrm>
              <a:off x="2339975" y="4266581"/>
              <a:ext cx="3576638" cy="109855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fr-BE" b="1">
                  <a:latin typeface="Segoe UI" pitchFamily="34" charset="0"/>
                  <a:ea typeface="Segoe UI" pitchFamily="34" charset="0"/>
                  <a:cs typeface="Segoe UI" pitchFamily="34" charset="0"/>
                </a:rPr>
                <a:t>Collaborative research </a:t>
              </a:r>
            </a:p>
            <a:p>
              <a:pPr marL="182563" indent="-96838" eaLnBrk="0" hangingPunct="0">
                <a:defRPr/>
              </a:pPr>
              <a:r>
                <a:rPr lang="fr-BE" sz="1100">
                  <a:latin typeface="Segoe UI" pitchFamily="34" charset="0"/>
                  <a:ea typeface="Segoe UI" pitchFamily="34" charset="0"/>
                  <a:cs typeface="Segoe UI" pitchFamily="34" charset="0"/>
                </a:rPr>
                <a:t>- Distribution of information to participants</a:t>
              </a:r>
              <a:endParaRPr lang="en-US" sz="1100"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 bwMode="auto">
            <a:xfrm>
              <a:off x="2330450" y="5414343"/>
              <a:ext cx="3576638" cy="1096963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fr-BE" b="1" dirty="0" err="1">
                  <a:latin typeface="Segoe UI" pitchFamily="34" charset="0"/>
                  <a:ea typeface="Segoe UI" pitchFamily="34" charset="0"/>
                  <a:cs typeface="Segoe UI" pitchFamily="34" charset="0"/>
                </a:rPr>
                <a:t>Contract</a:t>
              </a:r>
              <a:r>
                <a:rPr lang="fr-BE" b="1" dirty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 </a:t>
              </a:r>
              <a:r>
                <a:rPr lang="fr-BE" b="1" dirty="0" err="1">
                  <a:latin typeface="Segoe UI" pitchFamily="34" charset="0"/>
                  <a:ea typeface="Segoe UI" pitchFamily="34" charset="0"/>
                  <a:cs typeface="Segoe UI" pitchFamily="34" charset="0"/>
                </a:rPr>
                <a:t>research</a:t>
              </a:r>
              <a:r>
                <a:rPr lang="fr-BE" b="1" dirty="0">
                  <a:solidFill>
                    <a:schemeClr val="bg1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…..</a:t>
              </a:r>
            </a:p>
            <a:p>
              <a:pPr algn="ctr" eaLnBrk="0" hangingPunct="0">
                <a:defRPr/>
              </a:pPr>
              <a:r>
                <a:rPr lang="fr-BE" b="1" dirty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Commercial services</a:t>
              </a:r>
            </a:p>
            <a:p>
              <a:pPr marL="892175" indent="-85725" eaLnBrk="0" hangingPunct="0">
                <a:buFontTx/>
                <a:buChar char="-"/>
                <a:defRPr/>
              </a:pPr>
              <a:r>
                <a:rPr lang="fr-BE" sz="1100" dirty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RI</a:t>
              </a:r>
            </a:p>
            <a:p>
              <a:pPr marL="892175" indent="-85725" eaLnBrk="0" hangingPunct="0">
                <a:buFontTx/>
                <a:buChar char="-"/>
                <a:defRPr/>
              </a:pPr>
              <a:r>
                <a:rPr lang="fr-BE" sz="1100" dirty="0" err="1">
                  <a:latin typeface="Segoe UI" pitchFamily="34" charset="0"/>
                  <a:ea typeface="Segoe UI" pitchFamily="34" charset="0"/>
                  <a:cs typeface="Segoe UI" pitchFamily="34" charset="0"/>
                </a:rPr>
                <a:t>NTD</a:t>
              </a:r>
              <a:r>
                <a:rPr lang="fr-BE" sz="1100" dirty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 </a:t>
              </a:r>
              <a:r>
                <a:rPr lang="fr-BE" sz="1100" dirty="0" err="1">
                  <a:latin typeface="Segoe UI" pitchFamily="34" charset="0"/>
                  <a:ea typeface="Segoe UI" pitchFamily="34" charset="0"/>
                  <a:cs typeface="Segoe UI" pitchFamily="34" charset="0"/>
                </a:rPr>
                <a:t>Silicon</a:t>
              </a:r>
              <a:endParaRPr lang="fr-BE" sz="1100" dirty="0"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2" name="TextBox 38"/>
            <p:cNvSpPr txBox="1">
              <a:spLocks noChangeArrowheads="1"/>
            </p:cNvSpPr>
            <p:nvPr/>
          </p:nvSpPr>
          <p:spPr bwMode="auto">
            <a:xfrm>
              <a:off x="5211763" y="2028305"/>
              <a:ext cx="704850" cy="307777"/>
            </a:xfrm>
            <a:prstGeom prst="rect">
              <a:avLst/>
            </a:prstGeom>
            <a:solidFill>
              <a:srgbClr val="FFCC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ctr"/>
              <a:r>
                <a:rPr lang="fr-BE" b="1">
                  <a:latin typeface="Segoe UI" pitchFamily="34" charset="0"/>
                  <a:ea typeface="Segoe UI" pitchFamily="34" charset="0"/>
                  <a:cs typeface="Segoe UI" pitchFamily="34" charset="0"/>
                </a:rPr>
                <a:t>~25%</a:t>
              </a:r>
              <a:endParaRPr lang="en-US" baseline="30000"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3" name="TextBox 39"/>
            <p:cNvSpPr txBox="1">
              <a:spLocks noChangeArrowheads="1"/>
            </p:cNvSpPr>
            <p:nvPr/>
          </p:nvSpPr>
          <p:spPr bwMode="auto">
            <a:xfrm>
              <a:off x="5224463" y="3160192"/>
              <a:ext cx="692150" cy="307777"/>
            </a:xfrm>
            <a:prstGeom prst="rect">
              <a:avLst/>
            </a:prstGeom>
            <a:solidFill>
              <a:srgbClr val="FFCC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ctr"/>
              <a:r>
                <a:rPr lang="fr-BE" b="1">
                  <a:latin typeface="Segoe UI" pitchFamily="34" charset="0"/>
                  <a:ea typeface="Segoe UI" pitchFamily="34" charset="0"/>
                  <a:cs typeface="Segoe UI" pitchFamily="34" charset="0"/>
                </a:rPr>
                <a:t>~25%</a:t>
              </a:r>
              <a:endParaRPr lang="en-US" baseline="30000"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4" name="TextBox 40"/>
            <p:cNvSpPr txBox="1">
              <a:spLocks noChangeArrowheads="1"/>
            </p:cNvSpPr>
            <p:nvPr/>
          </p:nvSpPr>
          <p:spPr bwMode="auto">
            <a:xfrm>
              <a:off x="5213350" y="4311130"/>
              <a:ext cx="693738" cy="307777"/>
            </a:xfrm>
            <a:prstGeom prst="rect">
              <a:avLst/>
            </a:prstGeom>
            <a:solidFill>
              <a:srgbClr val="FFCC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ctr"/>
              <a:r>
                <a:rPr lang="fr-BE" b="1" dirty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~25%</a:t>
              </a:r>
              <a:endParaRPr lang="en-US" baseline="30000" dirty="0"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5" name="TextBox 41"/>
            <p:cNvSpPr txBox="1">
              <a:spLocks noChangeArrowheads="1"/>
            </p:cNvSpPr>
            <p:nvPr/>
          </p:nvSpPr>
          <p:spPr bwMode="auto">
            <a:xfrm>
              <a:off x="5203826" y="5462067"/>
              <a:ext cx="712788" cy="307777"/>
            </a:xfrm>
            <a:prstGeom prst="rect">
              <a:avLst/>
            </a:prstGeom>
            <a:solidFill>
              <a:srgbClr val="FFCC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ctr"/>
              <a:r>
                <a:rPr lang="fr-BE" b="1">
                  <a:latin typeface="Segoe UI" pitchFamily="34" charset="0"/>
                  <a:ea typeface="Segoe UI" pitchFamily="34" charset="0"/>
                  <a:cs typeface="Segoe UI" pitchFamily="34" charset="0"/>
                </a:rPr>
                <a:t>~25%</a:t>
              </a:r>
              <a:endParaRPr lang="en-US" baseline="30000"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6" name="Rounded Rectangle 42"/>
            <p:cNvSpPr>
              <a:spLocks noChangeArrowheads="1"/>
            </p:cNvSpPr>
            <p:nvPr/>
          </p:nvSpPr>
          <p:spPr bwMode="auto">
            <a:xfrm>
              <a:off x="668338" y="3120406"/>
              <a:ext cx="1441450" cy="1096962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fr-BE" sz="1200" b="1">
                  <a:latin typeface="Segoe UI" pitchFamily="34" charset="0"/>
                  <a:ea typeface="Segoe UI" pitchFamily="34" charset="0"/>
                  <a:cs typeface="Segoe UI" pitchFamily="34" charset="0"/>
                </a:rPr>
                <a:t>OPEN INFORMATION</a:t>
              </a:r>
              <a:endParaRPr lang="en-US" sz="900"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7" name="Rounded Rectangle 43"/>
            <p:cNvSpPr>
              <a:spLocks noChangeArrowheads="1"/>
            </p:cNvSpPr>
            <p:nvPr/>
          </p:nvSpPr>
          <p:spPr bwMode="auto">
            <a:xfrm>
              <a:off x="692150" y="4266581"/>
              <a:ext cx="1441450" cy="1098550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fr-BE" sz="1200" b="1">
                  <a:latin typeface="Segoe UI" pitchFamily="34" charset="0"/>
                  <a:ea typeface="Segoe UI" pitchFamily="34" charset="0"/>
                  <a:cs typeface="Segoe UI" pitchFamily="34" charset="0"/>
                </a:rPr>
                <a:t>SHARED INFORMATION </a:t>
              </a:r>
            </a:p>
            <a:p>
              <a:pPr algn="ctr" eaLnBrk="0" hangingPunct="0"/>
              <a:endParaRPr lang="fr-BE" sz="1200" b="1"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  <a:p>
              <a:pPr algn="ctr" eaLnBrk="0" hangingPunct="0"/>
              <a:r>
                <a:rPr lang="fr-BE" sz="1200">
                  <a:latin typeface="Segoe UI" pitchFamily="34" charset="0"/>
                  <a:ea typeface="Segoe UI" pitchFamily="34" charset="0"/>
                  <a:cs typeface="Segoe UI" pitchFamily="34" charset="0"/>
                </a:rPr>
                <a:t>for participants</a:t>
              </a:r>
              <a:endParaRPr lang="en-US" sz="900"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8" name="Rounded Rectangle 44"/>
            <p:cNvSpPr>
              <a:spLocks noChangeArrowheads="1"/>
            </p:cNvSpPr>
            <p:nvPr/>
          </p:nvSpPr>
          <p:spPr bwMode="auto">
            <a:xfrm>
              <a:off x="673100" y="5414343"/>
              <a:ext cx="1441450" cy="1096963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fr-BE" sz="1200" b="1">
                  <a:latin typeface="Segoe UI" pitchFamily="34" charset="0"/>
                  <a:ea typeface="Segoe UI" pitchFamily="34" charset="0"/>
                  <a:cs typeface="Segoe UI" pitchFamily="34" charset="0"/>
                </a:rPr>
                <a:t>CLOSED</a:t>
              </a:r>
            </a:p>
            <a:p>
              <a:pPr algn="ctr" eaLnBrk="0" hangingPunct="0"/>
              <a:r>
                <a:rPr lang="fr-BE" sz="1200" b="1">
                  <a:latin typeface="Segoe UI" pitchFamily="34" charset="0"/>
                  <a:ea typeface="Segoe UI" pitchFamily="34" charset="0"/>
                  <a:cs typeface="Segoe UI" pitchFamily="34" charset="0"/>
                </a:rPr>
                <a:t>INFORMATION </a:t>
              </a:r>
            </a:p>
            <a:p>
              <a:pPr algn="ctr" eaLnBrk="0" hangingPunct="0"/>
              <a:endParaRPr lang="fr-BE" sz="1200" b="1"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  <a:p>
              <a:pPr algn="ctr" eaLnBrk="0" hangingPunct="0"/>
              <a:r>
                <a:rPr lang="fr-BE" sz="1200">
                  <a:latin typeface="Segoe UI" pitchFamily="34" charset="0"/>
                  <a:ea typeface="Segoe UI" pitchFamily="34" charset="0"/>
                  <a:cs typeface="Segoe UI" pitchFamily="34" charset="0"/>
                </a:rPr>
                <a:t>for participants</a:t>
              </a:r>
              <a:endParaRPr lang="en-US" sz="900"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659188" y="1463056"/>
              <a:ext cx="1214437" cy="3683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fr-BE" sz="1800" b="1" i="1" dirty="0" smtClean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«?» </a:t>
              </a:r>
              <a:r>
                <a:rPr lang="fr-BE" baseline="30000" dirty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(*)</a:t>
              </a:r>
              <a:endParaRPr lang="en-US" sz="1800" baseline="30000" dirty="0"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6585743" y="5967107"/>
              <a:ext cx="1871663" cy="430887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fr-BE" sz="1100" i="1" dirty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(*) </a:t>
              </a:r>
              <a:r>
                <a:rPr lang="fr-BE" sz="1100" i="1" dirty="0" err="1" smtClean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Statutes</a:t>
              </a:r>
              <a:r>
                <a:rPr lang="fr-BE" sz="1100" i="1" dirty="0" smtClean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 </a:t>
              </a:r>
              <a:r>
                <a:rPr lang="fr-BE" sz="1100" i="1" dirty="0" err="1" smtClean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under</a:t>
              </a:r>
              <a:r>
                <a:rPr lang="fr-BE" sz="1100" i="1" dirty="0" smtClean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 </a:t>
              </a:r>
              <a:r>
                <a:rPr lang="fr-BE" sz="1100" i="1" dirty="0" err="1" smtClean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analysis</a:t>
              </a:r>
              <a:r>
                <a:rPr lang="fr-BE" sz="1100" i="1" dirty="0" smtClean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 for Phase 2</a:t>
              </a:r>
              <a:endParaRPr lang="en-US" sz="1100" i="1" dirty="0"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6146800" y="2048843"/>
              <a:ext cx="2749550" cy="1016000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txBody>
            <a:bodyPr anchor="ctr">
              <a:spAutoFit/>
            </a:bodyPr>
            <a:lstStyle/>
            <a:p>
              <a:pPr algn="ctr">
                <a:defRPr/>
              </a:pPr>
              <a:r>
                <a:rPr lang="fr-BE" sz="1000" b="1" u="sng">
                  <a:latin typeface="Segoe UI" pitchFamily="34" charset="0"/>
                  <a:ea typeface="Segoe UI" pitchFamily="34" charset="0"/>
                  <a:cs typeface="Segoe UI" pitchFamily="34" charset="0"/>
                </a:rPr>
                <a:t>BENEFITS for Members of Consortium</a:t>
              </a:r>
            </a:p>
            <a:p>
              <a:pPr marL="85725" indent="-85725">
                <a:buFont typeface="Arial" pitchFamily="34" charset="0"/>
                <a:buChar char="•"/>
                <a:defRPr/>
              </a:pPr>
              <a:r>
                <a:rPr lang="fr-BE" sz="1000">
                  <a:latin typeface="Segoe UI" pitchFamily="34" charset="0"/>
                  <a:ea typeface="Segoe UI" pitchFamily="34" charset="0"/>
                  <a:cs typeface="Segoe UI" pitchFamily="34" charset="0"/>
                </a:rPr>
                <a:t>Board position to control overal operation</a:t>
              </a:r>
            </a:p>
            <a:p>
              <a:pPr marL="85725" indent="-85725">
                <a:buFont typeface="Arial" pitchFamily="34" charset="0"/>
                <a:buChar char="•"/>
                <a:defRPr/>
              </a:pPr>
              <a:r>
                <a:rPr lang="fr-BE" sz="1000">
                  <a:latin typeface="Segoe UI" pitchFamily="34" charset="0"/>
                  <a:ea typeface="Segoe UI" pitchFamily="34" charset="0"/>
                  <a:cs typeface="Segoe UI" pitchFamily="34" charset="0"/>
                </a:rPr>
                <a:t>Priority of access</a:t>
              </a:r>
            </a:p>
            <a:p>
              <a:pPr marL="85725" indent="-85725">
                <a:buFont typeface="Arial" pitchFamily="34" charset="0"/>
                <a:buChar char="•"/>
                <a:defRPr/>
              </a:pPr>
              <a:r>
                <a:rPr lang="fr-BE" sz="1000">
                  <a:latin typeface="Segoe UI" pitchFamily="34" charset="0"/>
                  <a:ea typeface="Segoe UI" pitchFamily="34" charset="0"/>
                  <a:cs typeface="Segoe UI" pitchFamily="34" charset="0"/>
                </a:rPr>
                <a:t>Potential benefit of low price (compensation profit from commercial revenues)</a:t>
              </a:r>
            </a:p>
            <a:p>
              <a:pPr marL="85725" indent="-85725">
                <a:buFont typeface="Arial" pitchFamily="34" charset="0"/>
                <a:buChar char="•"/>
                <a:defRPr/>
              </a:pPr>
              <a:r>
                <a:rPr lang="fr-BE" sz="1000">
                  <a:latin typeface="Segoe UI" pitchFamily="34" charset="0"/>
                  <a:ea typeface="Segoe UI" pitchFamily="34" charset="0"/>
                  <a:cs typeface="Segoe UI" pitchFamily="34" charset="0"/>
                </a:rPr>
                <a:t>Capacity transfer flexibility (rules tbd)</a:t>
              </a:r>
            </a:p>
          </p:txBody>
        </p:sp>
        <p:sp>
          <p:nvSpPr>
            <p:cNvPr id="52" name="Left Arrow Callout 51"/>
            <p:cNvSpPr/>
            <p:nvPr/>
          </p:nvSpPr>
          <p:spPr bwMode="auto">
            <a:xfrm>
              <a:off x="6121400" y="4006231"/>
              <a:ext cx="2700338" cy="1795462"/>
            </a:xfrm>
            <a:prstGeom prst="leftArrowCallou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fr-BE" sz="1600" b="1">
                  <a:latin typeface="Segoe UI" pitchFamily="34" charset="0"/>
                  <a:ea typeface="Segoe UI" pitchFamily="34" charset="0"/>
                  <a:cs typeface="Segoe UI" pitchFamily="34" charset="0"/>
                </a:rPr>
                <a:t>SCK•CEN</a:t>
              </a:r>
            </a:p>
            <a:p>
              <a:pPr algn="ctr" eaLnBrk="0" hangingPunct="0">
                <a:defRPr/>
              </a:pPr>
              <a:r>
                <a:rPr lang="fr-BE" sz="1200">
                  <a:latin typeface="Segoe UI" pitchFamily="34" charset="0"/>
                  <a:ea typeface="Segoe UI" pitchFamily="34" charset="0"/>
                  <a:cs typeface="Segoe UI" pitchFamily="34" charset="0"/>
                </a:rPr>
                <a:t>as qualified and licenced operator of the MYRRHA infrastructure under contractual arrangement with ERIC</a:t>
              </a:r>
              <a:endParaRPr lang="en-US" sz="1200"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53069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11" name="Group 25"/>
          <p:cNvGrpSpPr>
            <a:grpSpLocks/>
          </p:cNvGrpSpPr>
          <p:nvPr/>
        </p:nvGrpSpPr>
        <p:grpSpPr bwMode="auto">
          <a:xfrm>
            <a:off x="280988" y="2991230"/>
            <a:ext cx="8524875" cy="557212"/>
            <a:chOff x="493" y="3269"/>
            <a:chExt cx="4280" cy="351"/>
          </a:xfrm>
        </p:grpSpPr>
        <p:sp>
          <p:nvSpPr>
            <p:cNvPr id="21575" name="Line 26"/>
            <p:cNvSpPr>
              <a:spLocks noChangeShapeType="1"/>
            </p:cNvSpPr>
            <p:nvPr/>
          </p:nvSpPr>
          <p:spPr bwMode="auto">
            <a:xfrm>
              <a:off x="616" y="3419"/>
              <a:ext cx="0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BE"/>
            </a:p>
          </p:txBody>
        </p:sp>
        <p:sp>
          <p:nvSpPr>
            <p:cNvPr id="21576" name="Line 27"/>
            <p:cNvSpPr>
              <a:spLocks noChangeShapeType="1"/>
            </p:cNvSpPr>
            <p:nvPr/>
          </p:nvSpPr>
          <p:spPr bwMode="auto">
            <a:xfrm>
              <a:off x="1756" y="3428"/>
              <a:ext cx="0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BE"/>
            </a:p>
          </p:txBody>
        </p:sp>
        <p:sp>
          <p:nvSpPr>
            <p:cNvPr id="21577" name="Line 28"/>
            <p:cNvSpPr>
              <a:spLocks noChangeShapeType="1"/>
            </p:cNvSpPr>
            <p:nvPr/>
          </p:nvSpPr>
          <p:spPr bwMode="auto">
            <a:xfrm>
              <a:off x="1180" y="3428"/>
              <a:ext cx="0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BE"/>
            </a:p>
          </p:txBody>
        </p:sp>
        <p:sp>
          <p:nvSpPr>
            <p:cNvPr id="21578" name="Line 29"/>
            <p:cNvSpPr>
              <a:spLocks noChangeShapeType="1"/>
            </p:cNvSpPr>
            <p:nvPr/>
          </p:nvSpPr>
          <p:spPr bwMode="auto">
            <a:xfrm>
              <a:off x="2332" y="3428"/>
              <a:ext cx="0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BE"/>
            </a:p>
          </p:txBody>
        </p:sp>
        <p:sp>
          <p:nvSpPr>
            <p:cNvPr id="21579" name="Line 30"/>
            <p:cNvSpPr>
              <a:spLocks noChangeShapeType="1"/>
            </p:cNvSpPr>
            <p:nvPr/>
          </p:nvSpPr>
          <p:spPr bwMode="auto">
            <a:xfrm>
              <a:off x="2908" y="3428"/>
              <a:ext cx="0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BE"/>
            </a:p>
          </p:txBody>
        </p:sp>
        <p:sp>
          <p:nvSpPr>
            <p:cNvPr id="21580" name="Line 31"/>
            <p:cNvSpPr>
              <a:spLocks noChangeShapeType="1"/>
            </p:cNvSpPr>
            <p:nvPr/>
          </p:nvSpPr>
          <p:spPr bwMode="auto">
            <a:xfrm>
              <a:off x="3484" y="3428"/>
              <a:ext cx="0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BE"/>
            </a:p>
          </p:txBody>
        </p:sp>
        <p:sp>
          <p:nvSpPr>
            <p:cNvPr id="21581" name="Text Box 32"/>
            <p:cNvSpPr txBox="1">
              <a:spLocks noChangeArrowheads="1"/>
            </p:cNvSpPr>
            <p:nvPr/>
          </p:nvSpPr>
          <p:spPr bwMode="auto">
            <a:xfrm>
              <a:off x="493" y="3280"/>
              <a:ext cx="244" cy="1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7380" tIns="43690" rIns="87380" bIns="43690" anchor="ctr">
              <a:spAutoFit/>
            </a:bodyPr>
            <a:lstStyle>
              <a:lvl1pPr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ctr"/>
              <a:r>
                <a:rPr lang="en-US" sz="1100" b="1"/>
                <a:t>1950</a:t>
              </a:r>
            </a:p>
          </p:txBody>
        </p:sp>
        <p:sp>
          <p:nvSpPr>
            <p:cNvPr id="21582" name="Text Box 33"/>
            <p:cNvSpPr txBox="1">
              <a:spLocks noChangeArrowheads="1"/>
            </p:cNvSpPr>
            <p:nvPr/>
          </p:nvSpPr>
          <p:spPr bwMode="auto">
            <a:xfrm>
              <a:off x="1016" y="3289"/>
              <a:ext cx="244" cy="1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7380" tIns="43690" rIns="87380" bIns="43690" anchor="ctr">
              <a:spAutoFit/>
            </a:bodyPr>
            <a:lstStyle>
              <a:lvl1pPr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r>
                <a:rPr lang="en-US" sz="1100" b="1"/>
                <a:t>1970</a:t>
              </a:r>
            </a:p>
          </p:txBody>
        </p:sp>
        <p:sp>
          <p:nvSpPr>
            <p:cNvPr id="21583" name="Text Box 34"/>
            <p:cNvSpPr txBox="1">
              <a:spLocks noChangeArrowheads="1"/>
            </p:cNvSpPr>
            <p:nvPr/>
          </p:nvSpPr>
          <p:spPr bwMode="auto">
            <a:xfrm>
              <a:off x="1634" y="3289"/>
              <a:ext cx="244" cy="1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7380" tIns="43690" rIns="87380" bIns="43690" anchor="ctr">
              <a:spAutoFit/>
            </a:bodyPr>
            <a:lstStyle>
              <a:lvl1pPr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ctr"/>
              <a:r>
                <a:rPr lang="en-US" sz="1100" b="1"/>
                <a:t>1990</a:t>
              </a:r>
            </a:p>
          </p:txBody>
        </p:sp>
        <p:sp>
          <p:nvSpPr>
            <p:cNvPr id="21584" name="Text Box 35"/>
            <p:cNvSpPr txBox="1">
              <a:spLocks noChangeArrowheads="1"/>
            </p:cNvSpPr>
            <p:nvPr/>
          </p:nvSpPr>
          <p:spPr bwMode="auto">
            <a:xfrm>
              <a:off x="2210" y="3289"/>
              <a:ext cx="243" cy="1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7380" tIns="43690" rIns="87380" bIns="43690" anchor="ctr">
              <a:spAutoFit/>
            </a:bodyPr>
            <a:lstStyle>
              <a:lvl1pPr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ctr"/>
              <a:r>
                <a:rPr lang="en-US" sz="1100" b="1"/>
                <a:t>2010</a:t>
              </a:r>
            </a:p>
          </p:txBody>
        </p:sp>
        <p:sp>
          <p:nvSpPr>
            <p:cNvPr id="21585" name="Text Box 36"/>
            <p:cNvSpPr txBox="1">
              <a:spLocks noChangeArrowheads="1"/>
            </p:cNvSpPr>
            <p:nvPr/>
          </p:nvSpPr>
          <p:spPr bwMode="auto">
            <a:xfrm>
              <a:off x="2786" y="3289"/>
              <a:ext cx="244" cy="1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7380" tIns="43690" rIns="87380" bIns="43690" anchor="ctr">
              <a:spAutoFit/>
            </a:bodyPr>
            <a:lstStyle>
              <a:lvl1pPr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ctr"/>
              <a:r>
                <a:rPr lang="en-US" sz="1100" b="1"/>
                <a:t>2030</a:t>
              </a:r>
            </a:p>
          </p:txBody>
        </p:sp>
        <p:sp>
          <p:nvSpPr>
            <p:cNvPr id="21586" name="Text Box 37"/>
            <p:cNvSpPr txBox="1">
              <a:spLocks noChangeArrowheads="1"/>
            </p:cNvSpPr>
            <p:nvPr/>
          </p:nvSpPr>
          <p:spPr bwMode="auto">
            <a:xfrm>
              <a:off x="3361" y="3289"/>
              <a:ext cx="244" cy="1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7380" tIns="43690" rIns="87380" bIns="43690" anchor="ctr">
              <a:spAutoFit/>
            </a:bodyPr>
            <a:lstStyle>
              <a:lvl1pPr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ctr"/>
              <a:r>
                <a:rPr lang="en-US" sz="1100" b="1"/>
                <a:t>2050</a:t>
              </a:r>
            </a:p>
          </p:txBody>
        </p:sp>
        <p:grpSp>
          <p:nvGrpSpPr>
            <p:cNvPr id="21587" name="Group 38"/>
            <p:cNvGrpSpPr>
              <a:grpSpLocks/>
            </p:cNvGrpSpPr>
            <p:nvPr/>
          </p:nvGrpSpPr>
          <p:grpSpPr bwMode="auto">
            <a:xfrm>
              <a:off x="3924" y="3289"/>
              <a:ext cx="263" cy="331"/>
              <a:chOff x="3924" y="3289"/>
              <a:chExt cx="263" cy="331"/>
            </a:xfrm>
          </p:grpSpPr>
          <p:sp>
            <p:nvSpPr>
              <p:cNvPr id="21591" name="Line 39"/>
              <p:cNvSpPr>
                <a:spLocks noChangeShapeType="1"/>
              </p:cNvSpPr>
              <p:nvPr/>
            </p:nvSpPr>
            <p:spPr bwMode="auto">
              <a:xfrm>
                <a:off x="4056" y="3428"/>
                <a:ext cx="0" cy="19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nl-BE"/>
              </a:p>
            </p:txBody>
          </p:sp>
          <p:sp>
            <p:nvSpPr>
              <p:cNvPr id="21592" name="Text Box 40"/>
              <p:cNvSpPr txBox="1">
                <a:spLocks noChangeArrowheads="1"/>
              </p:cNvSpPr>
              <p:nvPr/>
            </p:nvSpPr>
            <p:spPr bwMode="auto">
              <a:xfrm>
                <a:off x="3924" y="3289"/>
                <a:ext cx="263" cy="16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7380" tIns="43690" rIns="87380" bIns="43690" anchor="ctr">
                <a:spAutoFit/>
              </a:bodyPr>
              <a:lstStyle>
                <a:lvl1pPr defTabSz="873125" eaLnBrk="0" hangingPunct="0">
                  <a:defRPr sz="14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1pPr>
                <a:lvl2pPr marL="742950" indent="-285750" defTabSz="873125" eaLnBrk="0" hangingPunct="0">
                  <a:defRPr sz="14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2pPr>
                <a:lvl3pPr marL="1143000" indent="-228600" defTabSz="873125" eaLnBrk="0" hangingPunct="0">
                  <a:defRPr sz="14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3pPr>
                <a:lvl4pPr marL="1600200" indent="-228600" defTabSz="873125" eaLnBrk="0" hangingPunct="0">
                  <a:defRPr sz="14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4pPr>
                <a:lvl5pPr marL="2057400" indent="-228600" defTabSz="873125" eaLnBrk="0" hangingPunct="0">
                  <a:defRPr sz="14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5pPr>
                <a:lvl6pPr marL="25146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6pPr>
                <a:lvl7pPr marL="29718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7pPr>
                <a:lvl8pPr marL="34290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8pPr>
                <a:lvl9pPr marL="38862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9pPr>
              </a:lstStyle>
              <a:p>
                <a:pPr algn="ctr"/>
                <a:r>
                  <a:rPr lang="en-US" sz="1100" b="1"/>
                  <a:t>2070 </a:t>
                </a:r>
              </a:p>
            </p:txBody>
          </p:sp>
        </p:grpSp>
        <p:grpSp>
          <p:nvGrpSpPr>
            <p:cNvPr id="21588" name="Group 41"/>
            <p:cNvGrpSpPr>
              <a:grpSpLocks/>
            </p:cNvGrpSpPr>
            <p:nvPr/>
          </p:nvGrpSpPr>
          <p:grpSpPr bwMode="auto">
            <a:xfrm>
              <a:off x="4509" y="3269"/>
              <a:ext cx="264" cy="331"/>
              <a:chOff x="3924" y="3289"/>
              <a:chExt cx="264" cy="331"/>
            </a:xfrm>
          </p:grpSpPr>
          <p:sp>
            <p:nvSpPr>
              <p:cNvPr id="21589" name="Line 42"/>
              <p:cNvSpPr>
                <a:spLocks noChangeShapeType="1"/>
              </p:cNvSpPr>
              <p:nvPr/>
            </p:nvSpPr>
            <p:spPr bwMode="auto">
              <a:xfrm>
                <a:off x="4056" y="3428"/>
                <a:ext cx="0" cy="19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nl-BE"/>
              </a:p>
            </p:txBody>
          </p:sp>
          <p:sp>
            <p:nvSpPr>
              <p:cNvPr id="21590" name="Text Box 43"/>
              <p:cNvSpPr txBox="1">
                <a:spLocks noChangeArrowheads="1"/>
              </p:cNvSpPr>
              <p:nvPr/>
            </p:nvSpPr>
            <p:spPr bwMode="auto">
              <a:xfrm>
                <a:off x="3924" y="3289"/>
                <a:ext cx="264" cy="16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7380" tIns="43690" rIns="87380" bIns="43690" anchor="ctr">
                <a:spAutoFit/>
              </a:bodyPr>
              <a:lstStyle>
                <a:lvl1pPr defTabSz="873125" eaLnBrk="0" hangingPunct="0">
                  <a:defRPr sz="14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1pPr>
                <a:lvl2pPr marL="742950" indent="-285750" defTabSz="873125" eaLnBrk="0" hangingPunct="0">
                  <a:defRPr sz="14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2pPr>
                <a:lvl3pPr marL="1143000" indent="-228600" defTabSz="873125" eaLnBrk="0" hangingPunct="0">
                  <a:defRPr sz="14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3pPr>
                <a:lvl4pPr marL="1600200" indent="-228600" defTabSz="873125" eaLnBrk="0" hangingPunct="0">
                  <a:defRPr sz="14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4pPr>
                <a:lvl5pPr marL="2057400" indent="-228600" defTabSz="873125" eaLnBrk="0" hangingPunct="0">
                  <a:defRPr sz="14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5pPr>
                <a:lvl6pPr marL="25146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6pPr>
                <a:lvl7pPr marL="29718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7pPr>
                <a:lvl8pPr marL="34290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8pPr>
                <a:lvl9pPr marL="38862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9pPr>
              </a:lstStyle>
              <a:p>
                <a:pPr algn="ctr"/>
                <a:r>
                  <a:rPr lang="en-US" sz="1100" b="1"/>
                  <a:t>2090 </a:t>
                </a:r>
              </a:p>
            </p:txBody>
          </p:sp>
        </p:grpSp>
      </p:grpSp>
      <p:pic>
        <p:nvPicPr>
          <p:cNvPr id="21512" name="Picture 4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31"/>
          <a:stretch>
            <a:fillRect/>
          </a:stretch>
        </p:blipFill>
        <p:spPr bwMode="auto">
          <a:xfrm>
            <a:off x="184218" y="1515283"/>
            <a:ext cx="1113271" cy="1318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1569" name="Group 46"/>
          <p:cNvGrpSpPr>
            <a:grpSpLocks/>
          </p:cNvGrpSpPr>
          <p:nvPr/>
        </p:nvGrpSpPr>
        <p:grpSpPr bwMode="auto">
          <a:xfrm>
            <a:off x="184218" y="2398228"/>
            <a:ext cx="8748713" cy="914400"/>
            <a:chOff x="164" y="2586"/>
            <a:chExt cx="5511" cy="576"/>
          </a:xfrm>
        </p:grpSpPr>
        <p:sp>
          <p:nvSpPr>
            <p:cNvPr id="21571" name="AutoShape 47"/>
            <p:cNvSpPr>
              <a:spLocks noChangeArrowheads="1"/>
            </p:cNvSpPr>
            <p:nvPr/>
          </p:nvSpPr>
          <p:spPr bwMode="auto">
            <a:xfrm>
              <a:off x="3548" y="2586"/>
              <a:ext cx="2127" cy="576"/>
            </a:xfrm>
            <a:prstGeom prst="rightArrow">
              <a:avLst>
                <a:gd name="adj1" fmla="val 50000"/>
                <a:gd name="adj2" fmla="val 92318"/>
              </a:avLst>
            </a:prstGeom>
            <a:solidFill>
              <a:schemeClr val="bg2"/>
            </a:solidFill>
            <a:ln w="38100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39025" tIns="19512" rIns="39025" bIns="19512" anchor="ctr">
              <a:spAutoFit/>
            </a:bodyPr>
            <a:lstStyle/>
            <a:p>
              <a:endParaRPr lang="nl-BE"/>
            </a:p>
          </p:txBody>
        </p:sp>
        <p:sp>
          <p:nvSpPr>
            <p:cNvPr id="21572" name="Rectangle 48"/>
            <p:cNvSpPr>
              <a:spLocks noChangeArrowheads="1"/>
            </p:cNvSpPr>
            <p:nvPr/>
          </p:nvSpPr>
          <p:spPr bwMode="auto">
            <a:xfrm>
              <a:off x="164" y="2730"/>
              <a:ext cx="859" cy="288"/>
            </a:xfrm>
            <a:prstGeom prst="rect">
              <a:avLst/>
            </a:prstGeom>
            <a:solidFill>
              <a:schemeClr val="bg2"/>
            </a:solidFill>
            <a:ln w="38100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39025" tIns="19512" rIns="39025" bIns="19512" anchor="ctr">
              <a:spAutoFit/>
            </a:bodyPr>
            <a:lstStyle/>
            <a:p>
              <a:endParaRPr lang="nl-BE"/>
            </a:p>
          </p:txBody>
        </p:sp>
        <p:sp>
          <p:nvSpPr>
            <p:cNvPr id="21573" name="Rectangle 49"/>
            <p:cNvSpPr>
              <a:spLocks noChangeArrowheads="1"/>
            </p:cNvSpPr>
            <p:nvPr/>
          </p:nvSpPr>
          <p:spPr bwMode="auto">
            <a:xfrm>
              <a:off x="1023" y="2730"/>
              <a:ext cx="1506" cy="288"/>
            </a:xfrm>
            <a:prstGeom prst="rect">
              <a:avLst/>
            </a:prstGeom>
            <a:solidFill>
              <a:schemeClr val="bg2"/>
            </a:solidFill>
            <a:ln w="38100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39025" tIns="19512" rIns="39025" bIns="19512" anchor="ctr">
              <a:spAutoFit/>
            </a:bodyPr>
            <a:lstStyle/>
            <a:p>
              <a:endParaRPr lang="nl-BE"/>
            </a:p>
          </p:txBody>
        </p:sp>
        <p:sp>
          <p:nvSpPr>
            <p:cNvPr id="21574" name="Rectangle 50"/>
            <p:cNvSpPr>
              <a:spLocks noChangeArrowheads="1"/>
            </p:cNvSpPr>
            <p:nvPr/>
          </p:nvSpPr>
          <p:spPr bwMode="auto">
            <a:xfrm>
              <a:off x="2130" y="2730"/>
              <a:ext cx="1418" cy="288"/>
            </a:xfrm>
            <a:prstGeom prst="rect">
              <a:avLst/>
            </a:prstGeom>
            <a:solidFill>
              <a:schemeClr val="bg2"/>
            </a:solidFill>
            <a:ln w="38100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39025" tIns="19512" rIns="39025" bIns="19512" anchor="ctr">
              <a:spAutoFit/>
            </a:bodyPr>
            <a:lstStyle/>
            <a:p>
              <a:endParaRPr lang="nl-BE"/>
            </a:p>
          </p:txBody>
        </p:sp>
      </p:grpSp>
      <p:sp>
        <p:nvSpPr>
          <p:cNvPr id="21567" name="Rectangle 54"/>
          <p:cNvSpPr>
            <a:spLocks noChangeArrowheads="1"/>
          </p:cNvSpPr>
          <p:nvPr/>
        </p:nvSpPr>
        <p:spPr bwMode="auto">
          <a:xfrm>
            <a:off x="232144" y="308077"/>
            <a:ext cx="1711325" cy="126841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/>
          <a:lstStyle/>
          <a:p>
            <a:endParaRPr lang="nl-BE"/>
          </a:p>
        </p:txBody>
      </p:sp>
      <p:grpSp>
        <p:nvGrpSpPr>
          <p:cNvPr id="21521" name="Group 88"/>
          <p:cNvGrpSpPr>
            <a:grpSpLocks/>
          </p:cNvGrpSpPr>
          <p:nvPr/>
        </p:nvGrpSpPr>
        <p:grpSpPr bwMode="auto">
          <a:xfrm>
            <a:off x="280988" y="2991230"/>
            <a:ext cx="8524875" cy="557212"/>
            <a:chOff x="493" y="3269"/>
            <a:chExt cx="4280" cy="351"/>
          </a:xfrm>
        </p:grpSpPr>
        <p:sp>
          <p:nvSpPr>
            <p:cNvPr id="21522" name="Line 89"/>
            <p:cNvSpPr>
              <a:spLocks noChangeShapeType="1"/>
            </p:cNvSpPr>
            <p:nvPr/>
          </p:nvSpPr>
          <p:spPr bwMode="auto">
            <a:xfrm>
              <a:off x="616" y="3419"/>
              <a:ext cx="0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BE"/>
            </a:p>
          </p:txBody>
        </p:sp>
        <p:sp>
          <p:nvSpPr>
            <p:cNvPr id="21523" name="Line 90"/>
            <p:cNvSpPr>
              <a:spLocks noChangeShapeType="1"/>
            </p:cNvSpPr>
            <p:nvPr/>
          </p:nvSpPr>
          <p:spPr bwMode="auto">
            <a:xfrm>
              <a:off x="1756" y="3428"/>
              <a:ext cx="0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BE"/>
            </a:p>
          </p:txBody>
        </p:sp>
        <p:sp>
          <p:nvSpPr>
            <p:cNvPr id="21524" name="Line 91"/>
            <p:cNvSpPr>
              <a:spLocks noChangeShapeType="1"/>
            </p:cNvSpPr>
            <p:nvPr/>
          </p:nvSpPr>
          <p:spPr bwMode="auto">
            <a:xfrm>
              <a:off x="1180" y="3428"/>
              <a:ext cx="0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BE"/>
            </a:p>
          </p:txBody>
        </p:sp>
        <p:sp>
          <p:nvSpPr>
            <p:cNvPr id="21525" name="Line 92"/>
            <p:cNvSpPr>
              <a:spLocks noChangeShapeType="1"/>
            </p:cNvSpPr>
            <p:nvPr/>
          </p:nvSpPr>
          <p:spPr bwMode="auto">
            <a:xfrm>
              <a:off x="2332" y="3428"/>
              <a:ext cx="0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BE"/>
            </a:p>
          </p:txBody>
        </p:sp>
        <p:sp>
          <p:nvSpPr>
            <p:cNvPr id="21526" name="Line 93"/>
            <p:cNvSpPr>
              <a:spLocks noChangeShapeType="1"/>
            </p:cNvSpPr>
            <p:nvPr/>
          </p:nvSpPr>
          <p:spPr bwMode="auto">
            <a:xfrm>
              <a:off x="2908" y="3428"/>
              <a:ext cx="0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BE"/>
            </a:p>
          </p:txBody>
        </p:sp>
        <p:sp>
          <p:nvSpPr>
            <p:cNvPr id="21527" name="Line 94"/>
            <p:cNvSpPr>
              <a:spLocks noChangeShapeType="1"/>
            </p:cNvSpPr>
            <p:nvPr/>
          </p:nvSpPr>
          <p:spPr bwMode="auto">
            <a:xfrm>
              <a:off x="3484" y="3428"/>
              <a:ext cx="0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BE"/>
            </a:p>
          </p:txBody>
        </p:sp>
        <p:sp>
          <p:nvSpPr>
            <p:cNvPr id="21528" name="Text Box 95"/>
            <p:cNvSpPr txBox="1">
              <a:spLocks noChangeArrowheads="1"/>
            </p:cNvSpPr>
            <p:nvPr/>
          </p:nvSpPr>
          <p:spPr bwMode="auto">
            <a:xfrm>
              <a:off x="493" y="3280"/>
              <a:ext cx="244" cy="1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7380" tIns="43690" rIns="87380" bIns="43690" anchor="ctr">
              <a:spAutoFit/>
            </a:bodyPr>
            <a:lstStyle>
              <a:lvl1pPr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ctr"/>
              <a:r>
                <a:rPr lang="en-US" sz="1100" b="1"/>
                <a:t>1950</a:t>
              </a:r>
            </a:p>
          </p:txBody>
        </p:sp>
        <p:sp>
          <p:nvSpPr>
            <p:cNvPr id="21529" name="Text Box 96"/>
            <p:cNvSpPr txBox="1">
              <a:spLocks noChangeArrowheads="1"/>
            </p:cNvSpPr>
            <p:nvPr/>
          </p:nvSpPr>
          <p:spPr bwMode="auto">
            <a:xfrm>
              <a:off x="1016" y="3289"/>
              <a:ext cx="244" cy="1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7380" tIns="43690" rIns="87380" bIns="43690" anchor="ctr">
              <a:spAutoFit/>
            </a:bodyPr>
            <a:lstStyle>
              <a:lvl1pPr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r>
                <a:rPr lang="en-US" sz="1100" b="1"/>
                <a:t>1970</a:t>
              </a:r>
            </a:p>
          </p:txBody>
        </p:sp>
        <p:sp>
          <p:nvSpPr>
            <p:cNvPr id="21530" name="Text Box 97"/>
            <p:cNvSpPr txBox="1">
              <a:spLocks noChangeArrowheads="1"/>
            </p:cNvSpPr>
            <p:nvPr/>
          </p:nvSpPr>
          <p:spPr bwMode="auto">
            <a:xfrm>
              <a:off x="1634" y="3289"/>
              <a:ext cx="244" cy="1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7380" tIns="43690" rIns="87380" bIns="43690" anchor="ctr">
              <a:spAutoFit/>
            </a:bodyPr>
            <a:lstStyle>
              <a:lvl1pPr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ctr"/>
              <a:r>
                <a:rPr lang="en-US" sz="1100" b="1"/>
                <a:t>1990</a:t>
              </a:r>
            </a:p>
          </p:txBody>
        </p:sp>
        <p:sp>
          <p:nvSpPr>
            <p:cNvPr id="21531" name="Text Box 98"/>
            <p:cNvSpPr txBox="1">
              <a:spLocks noChangeArrowheads="1"/>
            </p:cNvSpPr>
            <p:nvPr/>
          </p:nvSpPr>
          <p:spPr bwMode="auto">
            <a:xfrm>
              <a:off x="2210" y="3289"/>
              <a:ext cx="243" cy="1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7380" tIns="43690" rIns="87380" bIns="43690" anchor="ctr">
              <a:spAutoFit/>
            </a:bodyPr>
            <a:lstStyle>
              <a:lvl1pPr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ctr"/>
              <a:r>
                <a:rPr lang="en-US" sz="1100" b="1"/>
                <a:t>2010</a:t>
              </a:r>
            </a:p>
          </p:txBody>
        </p:sp>
        <p:sp>
          <p:nvSpPr>
            <p:cNvPr id="21532" name="Text Box 99"/>
            <p:cNvSpPr txBox="1">
              <a:spLocks noChangeArrowheads="1"/>
            </p:cNvSpPr>
            <p:nvPr/>
          </p:nvSpPr>
          <p:spPr bwMode="auto">
            <a:xfrm>
              <a:off x="2786" y="3289"/>
              <a:ext cx="244" cy="1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7380" tIns="43690" rIns="87380" bIns="43690" anchor="ctr">
              <a:spAutoFit/>
            </a:bodyPr>
            <a:lstStyle>
              <a:lvl1pPr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ctr"/>
              <a:r>
                <a:rPr lang="en-US" sz="1100" b="1"/>
                <a:t>2030</a:t>
              </a:r>
            </a:p>
          </p:txBody>
        </p:sp>
        <p:sp>
          <p:nvSpPr>
            <p:cNvPr id="21533" name="Text Box 100"/>
            <p:cNvSpPr txBox="1">
              <a:spLocks noChangeArrowheads="1"/>
            </p:cNvSpPr>
            <p:nvPr/>
          </p:nvSpPr>
          <p:spPr bwMode="auto">
            <a:xfrm>
              <a:off x="3361" y="3289"/>
              <a:ext cx="244" cy="1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7380" tIns="43690" rIns="87380" bIns="43690" anchor="ctr">
              <a:spAutoFit/>
            </a:bodyPr>
            <a:lstStyle>
              <a:lvl1pPr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defTabSz="873125" eaLnBrk="0" hangingPunct="0"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ctr"/>
              <a:r>
                <a:rPr lang="en-US" sz="1100" b="1"/>
                <a:t>2050</a:t>
              </a:r>
            </a:p>
          </p:txBody>
        </p:sp>
        <p:grpSp>
          <p:nvGrpSpPr>
            <p:cNvPr id="21534" name="Group 101"/>
            <p:cNvGrpSpPr>
              <a:grpSpLocks/>
            </p:cNvGrpSpPr>
            <p:nvPr/>
          </p:nvGrpSpPr>
          <p:grpSpPr bwMode="auto">
            <a:xfrm>
              <a:off x="3924" y="3289"/>
              <a:ext cx="263" cy="331"/>
              <a:chOff x="3924" y="3289"/>
              <a:chExt cx="263" cy="331"/>
            </a:xfrm>
          </p:grpSpPr>
          <p:sp>
            <p:nvSpPr>
              <p:cNvPr id="21538" name="Line 102"/>
              <p:cNvSpPr>
                <a:spLocks noChangeShapeType="1"/>
              </p:cNvSpPr>
              <p:nvPr/>
            </p:nvSpPr>
            <p:spPr bwMode="auto">
              <a:xfrm>
                <a:off x="4056" y="3428"/>
                <a:ext cx="0" cy="19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nl-BE"/>
              </a:p>
            </p:txBody>
          </p:sp>
          <p:sp>
            <p:nvSpPr>
              <p:cNvPr id="21539" name="Text Box 103"/>
              <p:cNvSpPr txBox="1">
                <a:spLocks noChangeArrowheads="1"/>
              </p:cNvSpPr>
              <p:nvPr/>
            </p:nvSpPr>
            <p:spPr bwMode="auto">
              <a:xfrm>
                <a:off x="3924" y="3289"/>
                <a:ext cx="263" cy="16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7380" tIns="43690" rIns="87380" bIns="43690" anchor="ctr">
                <a:spAutoFit/>
              </a:bodyPr>
              <a:lstStyle>
                <a:lvl1pPr defTabSz="873125" eaLnBrk="0" hangingPunct="0">
                  <a:defRPr sz="14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1pPr>
                <a:lvl2pPr marL="742950" indent="-285750" defTabSz="873125" eaLnBrk="0" hangingPunct="0">
                  <a:defRPr sz="14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2pPr>
                <a:lvl3pPr marL="1143000" indent="-228600" defTabSz="873125" eaLnBrk="0" hangingPunct="0">
                  <a:defRPr sz="14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3pPr>
                <a:lvl4pPr marL="1600200" indent="-228600" defTabSz="873125" eaLnBrk="0" hangingPunct="0">
                  <a:defRPr sz="14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4pPr>
                <a:lvl5pPr marL="2057400" indent="-228600" defTabSz="873125" eaLnBrk="0" hangingPunct="0">
                  <a:defRPr sz="14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5pPr>
                <a:lvl6pPr marL="25146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6pPr>
                <a:lvl7pPr marL="29718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7pPr>
                <a:lvl8pPr marL="34290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8pPr>
                <a:lvl9pPr marL="38862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9pPr>
              </a:lstStyle>
              <a:p>
                <a:pPr algn="ctr"/>
                <a:r>
                  <a:rPr lang="en-US" sz="1100" b="1" dirty="0"/>
                  <a:t>2070 </a:t>
                </a:r>
              </a:p>
            </p:txBody>
          </p:sp>
        </p:grpSp>
        <p:grpSp>
          <p:nvGrpSpPr>
            <p:cNvPr id="21535" name="Group 104"/>
            <p:cNvGrpSpPr>
              <a:grpSpLocks/>
            </p:cNvGrpSpPr>
            <p:nvPr/>
          </p:nvGrpSpPr>
          <p:grpSpPr bwMode="auto">
            <a:xfrm>
              <a:off x="4509" y="3269"/>
              <a:ext cx="264" cy="331"/>
              <a:chOff x="3924" y="3289"/>
              <a:chExt cx="264" cy="331"/>
            </a:xfrm>
          </p:grpSpPr>
          <p:sp>
            <p:nvSpPr>
              <p:cNvPr id="21536" name="Line 105"/>
              <p:cNvSpPr>
                <a:spLocks noChangeShapeType="1"/>
              </p:cNvSpPr>
              <p:nvPr/>
            </p:nvSpPr>
            <p:spPr bwMode="auto">
              <a:xfrm>
                <a:off x="4056" y="3428"/>
                <a:ext cx="0" cy="19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nl-BE"/>
              </a:p>
            </p:txBody>
          </p:sp>
          <p:sp>
            <p:nvSpPr>
              <p:cNvPr id="21537" name="Text Box 106"/>
              <p:cNvSpPr txBox="1">
                <a:spLocks noChangeArrowheads="1"/>
              </p:cNvSpPr>
              <p:nvPr/>
            </p:nvSpPr>
            <p:spPr bwMode="auto">
              <a:xfrm>
                <a:off x="3924" y="3289"/>
                <a:ext cx="264" cy="16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7380" tIns="43690" rIns="87380" bIns="43690" anchor="ctr">
                <a:spAutoFit/>
              </a:bodyPr>
              <a:lstStyle>
                <a:lvl1pPr defTabSz="873125" eaLnBrk="0" hangingPunct="0">
                  <a:defRPr sz="14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1pPr>
                <a:lvl2pPr marL="742950" indent="-285750" defTabSz="873125" eaLnBrk="0" hangingPunct="0">
                  <a:defRPr sz="14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2pPr>
                <a:lvl3pPr marL="1143000" indent="-228600" defTabSz="873125" eaLnBrk="0" hangingPunct="0">
                  <a:defRPr sz="14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3pPr>
                <a:lvl4pPr marL="1600200" indent="-228600" defTabSz="873125" eaLnBrk="0" hangingPunct="0">
                  <a:defRPr sz="14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4pPr>
                <a:lvl5pPr marL="2057400" indent="-228600" defTabSz="873125" eaLnBrk="0" hangingPunct="0">
                  <a:defRPr sz="14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5pPr>
                <a:lvl6pPr marL="25146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6pPr>
                <a:lvl7pPr marL="29718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7pPr>
                <a:lvl8pPr marL="34290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8pPr>
                <a:lvl9pPr marL="38862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9pPr>
              </a:lstStyle>
              <a:p>
                <a:pPr algn="ctr"/>
                <a:r>
                  <a:rPr lang="en-US" sz="1100" b="1"/>
                  <a:t>2090 </a:t>
                </a:r>
              </a:p>
            </p:txBody>
          </p:sp>
        </p:grp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6366" y="315500"/>
            <a:ext cx="1409597" cy="962839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409089" y="257117"/>
            <a:ext cx="8734910" cy="5113024"/>
            <a:chOff x="409089" y="399617"/>
            <a:chExt cx="8734910" cy="5113024"/>
          </a:xfrm>
        </p:grpSpPr>
        <p:sp>
          <p:nvSpPr>
            <p:cNvPr id="2" name="Rectangle 1"/>
            <p:cNvSpPr/>
            <p:nvPr/>
          </p:nvSpPr>
          <p:spPr bwMode="auto">
            <a:xfrm>
              <a:off x="7320757" y="516402"/>
              <a:ext cx="1823242" cy="11529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nl-BE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pic>
          <p:nvPicPr>
            <p:cNvPr id="6146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4847" y="522516"/>
              <a:ext cx="935058" cy="6607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147" name="Picture 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089" y="760428"/>
              <a:ext cx="1240262" cy="4134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148" name="Picture 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68583" y="498097"/>
              <a:ext cx="1116600" cy="8113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149" name="Picture 5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05126" y="780029"/>
              <a:ext cx="1331553" cy="4225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150" name="Picture 6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04833" y="399617"/>
              <a:ext cx="399280" cy="10507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151" name="Picture 7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02391" y="516402"/>
              <a:ext cx="657446" cy="657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152" name="Picture 8"/>
            <p:cNvPicPr>
              <a:picLocks noChangeAspect="1" noChangeArrowheads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1333"/>
            <a:stretch/>
          </p:blipFill>
          <p:spPr bwMode="auto">
            <a:xfrm>
              <a:off x="1751818" y="4381287"/>
              <a:ext cx="6707954" cy="11313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13" name="Picture 112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83" t="3695" r="-5725" b="-3695"/>
          <a:stretch/>
        </p:blipFill>
        <p:spPr>
          <a:xfrm>
            <a:off x="1438509" y="1585096"/>
            <a:ext cx="1551522" cy="1186076"/>
          </a:xfrm>
          <a:prstGeom prst="rect">
            <a:avLst/>
          </a:prstGeom>
        </p:spPr>
      </p:pic>
      <p:pic>
        <p:nvPicPr>
          <p:cNvPr id="114" name="Picture 22" descr="pict03_bi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9" t="2075" r="5000" b="7037"/>
          <a:stretch/>
        </p:blipFill>
        <p:spPr bwMode="auto">
          <a:xfrm>
            <a:off x="3039620" y="1549975"/>
            <a:ext cx="1197057" cy="113118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" name="Picture 26" descr="ITER_col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5313" y="1549975"/>
            <a:ext cx="1117600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6" name="Picture 115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3334" y="1451319"/>
            <a:ext cx="1187540" cy="161916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6775" y="1576072"/>
            <a:ext cx="1563474" cy="1078992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40" y="5037641"/>
            <a:ext cx="6104342" cy="1472224"/>
          </a:xfrm>
          <a:prstGeom prst="rect">
            <a:avLst/>
          </a:prstGeom>
        </p:spPr>
      </p:pic>
      <p:sp>
        <p:nvSpPr>
          <p:cNvPr id="6" name="Right Arrow 5"/>
          <p:cNvSpPr/>
          <p:nvPr/>
        </p:nvSpPr>
        <p:spPr bwMode="auto">
          <a:xfrm>
            <a:off x="118752" y="3292030"/>
            <a:ext cx="9025247" cy="997834"/>
          </a:xfrm>
          <a:prstGeom prst="rightArrow">
            <a:avLst/>
          </a:prstGeom>
          <a:solidFill>
            <a:srgbClr val="007DC3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nl-BE" sz="2800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research, </a:t>
            </a:r>
            <a:r>
              <a:rPr lang="nl-BE" sz="2800" dirty="0" err="1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development</a:t>
            </a:r>
            <a:r>
              <a:rPr lang="nl-BE" sz="2800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nl-BE" sz="2800" dirty="0" err="1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needs</a:t>
            </a:r>
            <a:r>
              <a:rPr lang="nl-BE" sz="2800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nl-BE" sz="2800" dirty="0" err="1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education</a:t>
            </a:r>
            <a:r>
              <a:rPr lang="nl-BE" sz="2800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, training</a:t>
            </a:r>
            <a:endParaRPr lang="en-US" sz="28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BE" sz="1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cxnSp>
        <p:nvCxnSpPr>
          <p:cNvPr id="64" name="Straight Connector 63"/>
          <p:cNvCxnSpPr/>
          <p:nvPr/>
        </p:nvCxnSpPr>
        <p:spPr bwMode="auto">
          <a:xfrm flipH="1">
            <a:off x="391886" y="1316083"/>
            <a:ext cx="8395854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007DC3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422036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Nuclear Fission RI access right in Belgium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Free access for Education &amp; Training in the frame of </a:t>
            </a:r>
            <a:r>
              <a:rPr lang="en-GB" dirty="0" err="1" smtClean="0"/>
              <a:t>BNEN</a:t>
            </a:r>
            <a:r>
              <a:rPr lang="en-GB" dirty="0" smtClean="0"/>
              <a:t> and association agreements</a:t>
            </a:r>
          </a:p>
          <a:p>
            <a:r>
              <a:rPr lang="en-GB" dirty="0" smtClean="0"/>
              <a:t>Free access for fundamental research (after evaluation)</a:t>
            </a:r>
          </a:p>
          <a:p>
            <a:pPr>
              <a:spcBef>
                <a:spcPts val="1800"/>
              </a:spcBef>
            </a:pPr>
            <a:r>
              <a:rPr lang="en-GB" dirty="0" smtClean="0"/>
              <a:t>Shared cost (in-kind / in-cash) for joint programmes (bilateral/multilateral)</a:t>
            </a:r>
          </a:p>
          <a:p>
            <a:pPr>
              <a:spcBef>
                <a:spcPts val="1200"/>
              </a:spcBef>
            </a:pPr>
            <a:r>
              <a:rPr lang="en-GB" dirty="0" smtClean="0"/>
              <a:t>Full cost for services action</a:t>
            </a:r>
          </a:p>
          <a:p>
            <a:pPr>
              <a:spcBef>
                <a:spcPts val="1200"/>
              </a:spcBef>
            </a:pPr>
            <a:r>
              <a:rPr lang="en-GB" dirty="0" smtClean="0"/>
              <a:t>Commercial access for commercial activities</a:t>
            </a:r>
          </a:p>
        </p:txBody>
      </p:sp>
    </p:spTree>
    <p:extLst>
      <p:ext uri="{BB962C8B-B14F-4D97-AF65-F5344CB8AC3E}">
        <p14:creationId xmlns:p14="http://schemas.microsoft.com/office/powerpoint/2010/main" val="19568427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Other institutions in Belgium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useful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RI for Nuclear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Fission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 smtClean="0"/>
              <a:t>Von Karman Institute:</a:t>
            </a:r>
          </a:p>
          <a:p>
            <a:pPr lvl="1"/>
            <a:r>
              <a:rPr lang="en-GB" dirty="0" err="1" smtClean="0"/>
              <a:t>CFD</a:t>
            </a:r>
            <a:r>
              <a:rPr lang="en-GB" dirty="0" smtClean="0"/>
              <a:t> and Thermal-hydraulics highly instrumented facilities</a:t>
            </a:r>
          </a:p>
          <a:p>
            <a:pPr lvl="1"/>
            <a:r>
              <a:rPr lang="en-GB" dirty="0" smtClean="0"/>
              <a:t>Turbo-machinery qualification test bancs</a:t>
            </a:r>
          </a:p>
          <a:p>
            <a:pPr lvl="1"/>
            <a:r>
              <a:rPr lang="en-GB" dirty="0" smtClean="0"/>
              <a:t>3-D seismic test facility for </a:t>
            </a:r>
            <a:r>
              <a:rPr lang="en-GB" dirty="0" err="1" smtClean="0"/>
              <a:t>HLM</a:t>
            </a:r>
            <a:r>
              <a:rPr lang="en-GB" dirty="0" smtClean="0"/>
              <a:t> Sloshing study</a:t>
            </a:r>
          </a:p>
          <a:p>
            <a:pPr>
              <a:spcBef>
                <a:spcPts val="1800"/>
              </a:spcBef>
            </a:pPr>
            <a:r>
              <a:rPr lang="en-GB" b="1" dirty="0" err="1" smtClean="0"/>
              <a:t>LABORELEC</a:t>
            </a:r>
            <a:endParaRPr lang="en-GB" b="1" dirty="0" smtClean="0"/>
          </a:p>
          <a:p>
            <a:pPr lvl="1"/>
            <a:r>
              <a:rPr lang="en-GB" dirty="0" smtClean="0"/>
              <a:t>Mechanical Testing laboratories for </a:t>
            </a:r>
            <a:r>
              <a:rPr lang="en-GB" dirty="0" err="1" smtClean="0"/>
              <a:t>RPV</a:t>
            </a:r>
            <a:r>
              <a:rPr lang="en-GB" dirty="0" smtClean="0"/>
              <a:t> and reactor internals</a:t>
            </a:r>
          </a:p>
          <a:p>
            <a:pPr lvl="1"/>
            <a:r>
              <a:rPr lang="en-GB" dirty="0" err="1" smtClean="0"/>
              <a:t>LTO</a:t>
            </a:r>
            <a:r>
              <a:rPr lang="en-GB" dirty="0" smtClean="0"/>
              <a:t> : Cable aging</a:t>
            </a:r>
          </a:p>
          <a:p>
            <a:pPr>
              <a:spcBef>
                <a:spcPts val="1200"/>
              </a:spcBef>
            </a:pPr>
            <a:r>
              <a:rPr lang="en-GB" b="1" dirty="0" smtClean="0"/>
              <a:t>IRE</a:t>
            </a:r>
          </a:p>
          <a:p>
            <a:pPr lvl="1">
              <a:spcBef>
                <a:spcPts val="600"/>
              </a:spcBef>
            </a:pPr>
            <a:r>
              <a:rPr lang="en-GB" dirty="0" smtClean="0"/>
              <a:t>Radiochemistry facilities</a:t>
            </a:r>
          </a:p>
          <a:p>
            <a:pPr lvl="1">
              <a:spcBef>
                <a:spcPts val="600"/>
              </a:spcBef>
            </a:pPr>
            <a:r>
              <a:rPr lang="en-GB" dirty="0" err="1" smtClean="0"/>
              <a:t>RadioIsotopes</a:t>
            </a:r>
            <a:r>
              <a:rPr lang="en-GB" dirty="0" smtClean="0"/>
              <a:t> production procedures </a:t>
            </a:r>
            <a:r>
              <a:rPr lang="en-GB" dirty="0" err="1" smtClean="0"/>
              <a:t>V&amp;V</a:t>
            </a:r>
            <a:r>
              <a:rPr lang="en-GB" dirty="0" smtClean="0"/>
              <a:t> facilities</a:t>
            </a:r>
          </a:p>
          <a:p>
            <a:pPr>
              <a:spcBef>
                <a:spcPts val="1200"/>
              </a:spcBef>
            </a:pPr>
            <a:r>
              <a:rPr lang="en-GB" b="1" dirty="0" err="1" smtClean="0"/>
              <a:t>Ondraf-Niras</a:t>
            </a:r>
            <a:r>
              <a:rPr lang="en-GB" b="1" dirty="0" smtClean="0"/>
              <a:t>/</a:t>
            </a:r>
            <a:r>
              <a:rPr lang="en-GB" b="1" dirty="0" err="1" smtClean="0"/>
              <a:t>Belgoprocess</a:t>
            </a:r>
            <a:endParaRPr lang="en-GB" b="1" dirty="0" smtClean="0"/>
          </a:p>
          <a:p>
            <a:pPr lvl="1">
              <a:spcBef>
                <a:spcPts val="600"/>
              </a:spcBef>
            </a:pPr>
            <a:r>
              <a:rPr lang="en-GB" dirty="0" smtClean="0"/>
              <a:t>Waste conditioning &amp; </a:t>
            </a:r>
            <a:r>
              <a:rPr lang="en-GB" dirty="0" err="1" smtClean="0"/>
              <a:t>Mgt</a:t>
            </a:r>
            <a:r>
              <a:rPr lang="en-GB" dirty="0" smtClean="0"/>
              <a:t> RI</a:t>
            </a:r>
          </a:p>
          <a:p>
            <a:pPr lvl="1">
              <a:spcBef>
                <a:spcPts val="600"/>
              </a:spcBef>
            </a:pPr>
            <a:r>
              <a:rPr lang="en-GB" dirty="0" smtClean="0"/>
              <a:t>Decontamination &amp; site restoration RI</a:t>
            </a:r>
          </a:p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7237300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Issues for Nuclear Fission RI to be addressed at EC level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  <a:spcAft>
                <a:spcPts val="1800"/>
              </a:spcAft>
            </a:pPr>
            <a:r>
              <a:rPr lang="en-GB" dirty="0" smtClean="0"/>
              <a:t>Access for students and trainees to Nuclear Fission RI for </a:t>
            </a:r>
            <a:r>
              <a:rPr lang="en-GB" dirty="0" err="1" smtClean="0"/>
              <a:t>E&amp;T</a:t>
            </a:r>
            <a:r>
              <a:rPr lang="en-GB" dirty="0" smtClean="0"/>
              <a:t> : Common access rules are needed at European level to favour mobility of our students and young professionals</a:t>
            </a:r>
          </a:p>
          <a:p>
            <a:pPr>
              <a:spcBef>
                <a:spcPts val="1200"/>
              </a:spcBef>
              <a:spcAft>
                <a:spcPts val="1800"/>
              </a:spcAft>
            </a:pPr>
            <a:r>
              <a:rPr lang="en-GB" dirty="0" smtClean="0"/>
              <a:t>Financial support (partial) for operation costs Nuclear Fission RI in the infrastructure support </a:t>
            </a:r>
            <a:r>
              <a:rPr lang="en-GB" dirty="0" smtClean="0"/>
              <a:t>funds</a:t>
            </a:r>
          </a:p>
          <a:p>
            <a:pPr>
              <a:spcBef>
                <a:spcPts val="1200"/>
              </a:spcBef>
              <a:spcAft>
                <a:spcPts val="1800"/>
              </a:spcAft>
            </a:pPr>
            <a:r>
              <a:rPr lang="en-GB" dirty="0" smtClean="0"/>
              <a:t>Open Marie-Curie financing to </a:t>
            </a:r>
            <a:r>
              <a:rPr lang="en-GB" dirty="0" err="1" smtClean="0"/>
              <a:t>EURATOM</a:t>
            </a:r>
            <a:r>
              <a:rPr lang="en-GB" smtClean="0"/>
              <a:t> programme</a:t>
            </a:r>
            <a:endParaRPr lang="en-GB" dirty="0" smtClean="0"/>
          </a:p>
          <a:p>
            <a:pPr>
              <a:spcBef>
                <a:spcPts val="1200"/>
              </a:spcBef>
              <a:spcAft>
                <a:spcPts val="1800"/>
              </a:spcAft>
            </a:pPr>
            <a:r>
              <a:rPr lang="en-GB" dirty="0" smtClean="0"/>
              <a:t>Certification of professionals at EU level to allow attraction and mobility between European RI’s</a:t>
            </a:r>
          </a:p>
          <a:p>
            <a:pPr>
              <a:spcBef>
                <a:spcPts val="1200"/>
              </a:spcBef>
              <a:spcAft>
                <a:spcPts val="1800"/>
              </a:spcAft>
            </a:pPr>
            <a:r>
              <a:rPr lang="en-GB" dirty="0" smtClean="0"/>
              <a:t>Help the streamlining and realisation of Future large research infrastructures needed at European scale and presently supported at national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527917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nl-BE" dirty="0" err="1" smtClean="0"/>
              <a:t>BR2</a:t>
            </a:r>
            <a:r>
              <a:rPr lang="nl-BE" dirty="0" smtClean="0"/>
              <a:t> </a:t>
            </a:r>
            <a:r>
              <a:rPr lang="nl-BE" dirty="0" err="1" smtClean="0"/>
              <a:t>Material</a:t>
            </a:r>
            <a:r>
              <a:rPr lang="nl-BE" dirty="0" smtClean="0"/>
              <a:t> </a:t>
            </a:r>
            <a:r>
              <a:rPr lang="nl-BE" dirty="0" err="1" smtClean="0"/>
              <a:t>Testing</a:t>
            </a:r>
            <a:r>
              <a:rPr lang="nl-BE" dirty="0" smtClean="0"/>
              <a:t> Reactor</a:t>
            </a:r>
            <a:endParaRPr lang="en-US" dirty="0" smtClean="0"/>
          </a:p>
        </p:txBody>
      </p:sp>
      <p:pic>
        <p:nvPicPr>
          <p:cNvPr id="4" name="Picture 2" descr="C:\_Surcharge-N\Conferences\EAES-RROG\Antwerp-Mol-2011\BR2 Topical Day\Van_Dyck_topical_day_Page_06_Image_0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60" y="269112"/>
            <a:ext cx="1178225" cy="1512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5" name="Picture 4" descr="DSC_AL37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050" y="1540847"/>
            <a:ext cx="7508876" cy="4888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38894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BR2 reactor vesse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64" t="12794" r="27060" b="9656"/>
          <a:stretch>
            <a:fillRect/>
          </a:stretch>
        </p:blipFill>
        <p:spPr bwMode="auto">
          <a:xfrm>
            <a:off x="3521075" y="1557339"/>
            <a:ext cx="5030788" cy="51101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699" name="Text Box 4"/>
          <p:cNvSpPr txBox="1">
            <a:spLocks noChangeArrowheads="1"/>
          </p:cNvSpPr>
          <p:nvPr/>
        </p:nvSpPr>
        <p:spPr bwMode="auto">
          <a:xfrm>
            <a:off x="257175" y="1459171"/>
            <a:ext cx="2925763" cy="4216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rgbClr val="0000FF"/>
              </a:buClr>
              <a:buSzPct val="90000"/>
              <a:buFont typeface="Typographic Ext" pitchFamily="34" charset="2"/>
              <a:buNone/>
            </a:pPr>
            <a:r>
              <a:rPr lang="en-GB" sz="1600" dirty="0" smtClean="0"/>
              <a:t> </a:t>
            </a:r>
            <a:endParaRPr lang="nl-BE" sz="1600" dirty="0" smtClean="0"/>
          </a:p>
          <a:p>
            <a:pPr algn="ctr"/>
            <a:r>
              <a:rPr lang="fr-FR" sz="1800" dirty="0" err="1" smtClean="0"/>
              <a:t>Aluminum</a:t>
            </a:r>
            <a:r>
              <a:rPr lang="fr-FR" sz="1800" dirty="0" smtClean="0"/>
              <a:t> pressure </a:t>
            </a:r>
            <a:r>
              <a:rPr lang="fr-FR" sz="1800" dirty="0" err="1" smtClean="0"/>
              <a:t>vessel</a:t>
            </a:r>
            <a:r>
              <a:rPr lang="fr-FR" sz="1800" dirty="0" smtClean="0"/>
              <a:t>, pressure 1.2 </a:t>
            </a:r>
            <a:r>
              <a:rPr lang="fr-FR" sz="1800" dirty="0" err="1" smtClean="0"/>
              <a:t>Mpa</a:t>
            </a:r>
            <a:endParaRPr lang="fr-FR" sz="1800" dirty="0" smtClean="0"/>
          </a:p>
          <a:p>
            <a:pPr algn="ctr"/>
            <a:endParaRPr lang="fr-FR" sz="1800" dirty="0" smtClean="0"/>
          </a:p>
          <a:p>
            <a:pPr algn="ctr"/>
            <a:r>
              <a:rPr lang="fr-FR" sz="1800" dirty="0" smtClean="0"/>
              <a:t>~ </a:t>
            </a:r>
            <a:r>
              <a:rPr lang="fr-FR" sz="1800" b="1" dirty="0" smtClean="0">
                <a:solidFill>
                  <a:srgbClr val="FF0000"/>
                </a:solidFill>
              </a:rPr>
              <a:t>8</a:t>
            </a:r>
            <a:r>
              <a:rPr lang="fr-FR" sz="1800" dirty="0" smtClean="0"/>
              <a:t>00 mm </a:t>
            </a:r>
            <a:r>
              <a:rPr lang="fr-FR" sz="1800" dirty="0" err="1" smtClean="0"/>
              <a:t>core</a:t>
            </a:r>
            <a:r>
              <a:rPr lang="fr-FR" sz="1800" dirty="0" smtClean="0"/>
              <a:t> </a:t>
            </a:r>
            <a:r>
              <a:rPr lang="fr-FR" sz="1800" dirty="0" err="1" smtClean="0"/>
              <a:t>height</a:t>
            </a:r>
            <a:endParaRPr lang="fr-FR" sz="1800" dirty="0" smtClean="0"/>
          </a:p>
          <a:p>
            <a:pPr algn="ctr"/>
            <a:endParaRPr lang="fr-FR" sz="1800" dirty="0" smtClean="0"/>
          </a:p>
          <a:p>
            <a:pPr algn="ctr"/>
            <a:r>
              <a:rPr lang="fr-FR" sz="1800" dirty="0" smtClean="0"/>
              <a:t>~ </a:t>
            </a:r>
            <a:r>
              <a:rPr lang="fr-FR" sz="1800" b="1" dirty="0" smtClean="0">
                <a:solidFill>
                  <a:srgbClr val="FF0000"/>
                </a:solidFill>
              </a:rPr>
              <a:t>8</a:t>
            </a:r>
            <a:r>
              <a:rPr lang="fr-FR" sz="1800" dirty="0" smtClean="0"/>
              <a:t>0 irradiation </a:t>
            </a:r>
            <a:r>
              <a:rPr lang="fr-FR" sz="1800" dirty="0" err="1" smtClean="0"/>
              <a:t>channels</a:t>
            </a:r>
            <a:r>
              <a:rPr lang="fr-FR" sz="1800" dirty="0" smtClean="0"/>
              <a:t> </a:t>
            </a:r>
            <a:r>
              <a:rPr lang="fr-FR" sz="1800" dirty="0" err="1" smtClean="0"/>
              <a:t>composed</a:t>
            </a:r>
            <a:r>
              <a:rPr lang="fr-FR" sz="1800" dirty="0" smtClean="0"/>
              <a:t> of </a:t>
            </a:r>
            <a:r>
              <a:rPr lang="fr-FR" sz="1800" dirty="0" err="1" smtClean="0"/>
              <a:t>Beryllium</a:t>
            </a:r>
            <a:r>
              <a:rPr lang="fr-FR" sz="1800" dirty="0" smtClean="0"/>
              <a:t> and </a:t>
            </a:r>
            <a:r>
              <a:rPr lang="fr-FR" sz="1800" dirty="0" err="1" smtClean="0"/>
              <a:t>stainless</a:t>
            </a:r>
            <a:r>
              <a:rPr lang="fr-FR" sz="1800" dirty="0" smtClean="0"/>
              <a:t> </a:t>
            </a:r>
            <a:r>
              <a:rPr lang="fr-FR" sz="1800" dirty="0" err="1" smtClean="0"/>
              <a:t>steel</a:t>
            </a:r>
            <a:endParaRPr lang="fr-FR" sz="1800" dirty="0" smtClean="0"/>
          </a:p>
          <a:p>
            <a:pPr algn="ctr"/>
            <a:endParaRPr lang="fr-FR" sz="1800" dirty="0" smtClean="0"/>
          </a:p>
          <a:p>
            <a:pPr algn="ctr"/>
            <a:r>
              <a:rPr lang="fr-FR" sz="1800" dirty="0" smtClean="0"/>
              <a:t>Access </a:t>
            </a:r>
            <a:r>
              <a:rPr lang="fr-FR" sz="1800" dirty="0" err="1" smtClean="0"/>
              <a:t>from</a:t>
            </a:r>
            <a:r>
              <a:rPr lang="fr-FR" sz="1800" dirty="0" smtClean="0"/>
              <a:t> top (all </a:t>
            </a:r>
            <a:r>
              <a:rPr lang="fr-FR" sz="1800" dirty="0" err="1" smtClean="0"/>
              <a:t>channels</a:t>
            </a:r>
            <a:r>
              <a:rPr lang="fr-FR" sz="1800" dirty="0" smtClean="0"/>
              <a:t>) and </a:t>
            </a:r>
            <a:r>
              <a:rPr lang="fr-FR" sz="1800" dirty="0" err="1" smtClean="0"/>
              <a:t>bottom</a:t>
            </a:r>
            <a:r>
              <a:rPr lang="fr-FR" sz="1800" dirty="0" smtClean="0"/>
              <a:t> </a:t>
            </a:r>
          </a:p>
          <a:p>
            <a:pPr algn="ctr"/>
            <a:r>
              <a:rPr lang="fr-FR" sz="1800" dirty="0" smtClean="0"/>
              <a:t>(</a:t>
            </a:r>
            <a:r>
              <a:rPr lang="fr-FR" sz="1800" b="1" dirty="0" smtClean="0">
                <a:solidFill>
                  <a:srgbClr val="FF0000"/>
                </a:solidFill>
              </a:rPr>
              <a:t>8</a:t>
            </a:r>
            <a:r>
              <a:rPr lang="fr-FR" sz="1800" dirty="0" smtClean="0"/>
              <a:t> </a:t>
            </a:r>
            <a:r>
              <a:rPr lang="fr-FR" sz="1800" dirty="0" err="1" smtClean="0"/>
              <a:t>inch</a:t>
            </a:r>
            <a:r>
              <a:rPr lang="fr-FR" sz="1800" dirty="0" smtClean="0"/>
              <a:t> and </a:t>
            </a:r>
            <a:r>
              <a:rPr lang="fr-FR" sz="1800" dirty="0" err="1" smtClean="0"/>
              <a:t>some</a:t>
            </a:r>
            <a:r>
              <a:rPr lang="fr-FR" sz="1800" dirty="0" smtClean="0"/>
              <a:t> 3.5 </a:t>
            </a:r>
            <a:r>
              <a:rPr lang="fr-FR" sz="1800" dirty="0" err="1" smtClean="0"/>
              <a:t>inch</a:t>
            </a:r>
            <a:r>
              <a:rPr lang="fr-FR" sz="1800" dirty="0" smtClean="0"/>
              <a:t> </a:t>
            </a:r>
            <a:r>
              <a:rPr lang="fr-FR" sz="1800" dirty="0" err="1" smtClean="0"/>
              <a:t>channels</a:t>
            </a:r>
            <a:r>
              <a:rPr lang="fr-FR" sz="1800" dirty="0" smtClean="0"/>
              <a:t>)</a:t>
            </a:r>
          </a:p>
          <a:p>
            <a:pPr algn="ctr"/>
            <a:endParaRPr lang="fr-FR" sz="1800" b="1" dirty="0"/>
          </a:p>
        </p:txBody>
      </p:sp>
      <p:sp>
        <p:nvSpPr>
          <p:cNvPr id="29700" name="Rectangle 5"/>
          <p:cNvSpPr>
            <a:spLocks noChangeArrowheads="1"/>
          </p:cNvSpPr>
          <p:nvPr/>
        </p:nvSpPr>
        <p:spPr bwMode="auto">
          <a:xfrm>
            <a:off x="2266949" y="541339"/>
            <a:ext cx="6611939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7152" tIns="37152" rIns="37152" bIns="37152" anchor="b"/>
          <a:lstStyle/>
          <a:p>
            <a:pPr algn="r" defTabSz="685800" eaLnBrk="1" hangingPunct="1">
              <a:lnSpc>
                <a:spcPct val="80000"/>
              </a:lnSpc>
              <a:tabLst>
                <a:tab pos="6173788" algn="l"/>
              </a:tabLst>
            </a:pPr>
            <a:endParaRPr lang="en-US" sz="2200" b="1" dirty="0">
              <a:solidFill>
                <a:schemeClr val="accent1"/>
              </a:solidFill>
              <a:sym typeface="Symbol" pitchFamily="18" charset="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 smtClean="0"/>
              <a:t>BR2</a:t>
            </a:r>
            <a:r>
              <a:rPr lang="nl-BE" dirty="0" smtClean="0"/>
              <a:t> at a </a:t>
            </a:r>
            <a:r>
              <a:rPr lang="nl-BE" dirty="0" err="1" smtClean="0"/>
              <a:t>glance</a:t>
            </a:r>
            <a:r>
              <a:rPr lang="nl-BE" dirty="0" smtClean="0"/>
              <a:t>: 8 is the </a:t>
            </a:r>
            <a:r>
              <a:rPr lang="nl-BE" dirty="0" err="1" smtClean="0"/>
              <a:t>magic</a:t>
            </a:r>
            <a:r>
              <a:rPr lang="nl-BE" dirty="0" smtClean="0"/>
              <a:t> </a:t>
            </a:r>
            <a:r>
              <a:rPr lang="nl-BE" dirty="0" err="1" smtClean="0"/>
              <a:t>number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42606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BR2</a:t>
            </a:r>
            <a:r>
              <a:rPr lang="fr-FR" dirty="0" smtClean="0"/>
              <a:t> </a:t>
            </a:r>
            <a:r>
              <a:rPr lang="fr-FR" dirty="0" err="1" smtClean="0"/>
              <a:t>Core</a:t>
            </a:r>
            <a:r>
              <a:rPr lang="fr-FR" dirty="0" smtClean="0"/>
              <a:t> </a:t>
            </a:r>
            <a:r>
              <a:rPr lang="fr-FR" dirty="0" err="1" smtClean="0"/>
              <a:t>characteristics</a:t>
            </a:r>
            <a:endParaRPr lang="fr-FR" dirty="0" smtClean="0"/>
          </a:p>
        </p:txBody>
      </p:sp>
      <p:sp>
        <p:nvSpPr>
          <p:cNvPr id="12291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1986455" y="1292772"/>
            <a:ext cx="6914659" cy="5223917"/>
          </a:xfrm>
        </p:spPr>
        <p:txBody>
          <a:bodyPr>
            <a:normAutofit/>
          </a:bodyPr>
          <a:lstStyle/>
          <a:p>
            <a:r>
              <a:rPr lang="fr-FR" b="1" dirty="0" smtClean="0"/>
              <a:t>Neutron flux </a:t>
            </a:r>
            <a:r>
              <a:rPr lang="fr-FR" dirty="0" smtClean="0"/>
              <a:t>range (variable </a:t>
            </a:r>
            <a:r>
              <a:rPr lang="fr-FR" dirty="0" err="1" smtClean="0"/>
              <a:t>with</a:t>
            </a:r>
            <a:r>
              <a:rPr lang="fr-FR" dirty="0" smtClean="0"/>
              <a:t> configuration)</a:t>
            </a:r>
          </a:p>
          <a:p>
            <a:pPr lvl="1"/>
            <a:r>
              <a:rPr lang="fr-FR" b="1" dirty="0" smtClean="0"/>
              <a:t>Thermal </a:t>
            </a:r>
            <a:r>
              <a:rPr lang="fr-FR" dirty="0" smtClean="0"/>
              <a:t> 10</a:t>
            </a:r>
            <a:r>
              <a:rPr lang="fr-FR" baseline="30000" dirty="0" smtClean="0"/>
              <a:t>14</a:t>
            </a:r>
            <a:r>
              <a:rPr lang="fr-FR" dirty="0" smtClean="0"/>
              <a:t> n/cm²s to </a:t>
            </a:r>
            <a:r>
              <a:rPr lang="fr-FR" b="1" dirty="0" smtClean="0"/>
              <a:t>10</a:t>
            </a:r>
            <a:r>
              <a:rPr lang="fr-FR" b="1" baseline="30000" dirty="0" smtClean="0"/>
              <a:t>15</a:t>
            </a:r>
            <a:r>
              <a:rPr lang="fr-FR" b="1" dirty="0" smtClean="0"/>
              <a:t> n/cm²s</a:t>
            </a:r>
          </a:p>
          <a:p>
            <a:pPr lvl="1"/>
            <a:r>
              <a:rPr lang="fr-FR" b="1" dirty="0" err="1" smtClean="0"/>
              <a:t>Fast</a:t>
            </a:r>
            <a:r>
              <a:rPr lang="fr-FR" dirty="0" smtClean="0"/>
              <a:t> (E&gt;0.1MeV) 1.5 10</a:t>
            </a:r>
            <a:r>
              <a:rPr lang="fr-FR" baseline="30000" dirty="0" smtClean="0"/>
              <a:t>13</a:t>
            </a:r>
            <a:r>
              <a:rPr lang="fr-FR" dirty="0" smtClean="0"/>
              <a:t> n/cm²s to </a:t>
            </a:r>
            <a:r>
              <a:rPr lang="fr-FR" b="1" dirty="0" smtClean="0"/>
              <a:t>6 10</a:t>
            </a:r>
            <a:r>
              <a:rPr lang="fr-FR" b="1" baseline="30000" dirty="0" smtClean="0"/>
              <a:t>14</a:t>
            </a:r>
            <a:r>
              <a:rPr lang="fr-FR" b="1" dirty="0" smtClean="0"/>
              <a:t> n/cm²s </a:t>
            </a:r>
          </a:p>
          <a:p>
            <a:r>
              <a:rPr lang="fr-FR" dirty="0" smtClean="0"/>
              <a:t>Fuel:</a:t>
            </a:r>
          </a:p>
          <a:p>
            <a:pPr lvl="1"/>
            <a:r>
              <a:rPr lang="fr-FR" dirty="0" err="1" smtClean="0"/>
              <a:t>Metallic</a:t>
            </a:r>
            <a:r>
              <a:rPr lang="fr-FR" dirty="0" smtClean="0"/>
              <a:t> MTR fuel: </a:t>
            </a:r>
            <a:r>
              <a:rPr lang="fr-FR" dirty="0" err="1" smtClean="0"/>
              <a:t>dispersed</a:t>
            </a:r>
            <a:r>
              <a:rPr lang="fr-FR" dirty="0" smtClean="0"/>
              <a:t> </a:t>
            </a:r>
            <a:r>
              <a:rPr lang="fr-FR" dirty="0" err="1" smtClean="0"/>
              <a:t>UAl</a:t>
            </a:r>
            <a:r>
              <a:rPr lang="fr-FR" dirty="0" smtClean="0"/>
              <a:t> </a:t>
            </a:r>
            <a:r>
              <a:rPr lang="fr-FR" dirty="0" err="1" smtClean="0"/>
              <a:t>alloy</a:t>
            </a:r>
            <a:r>
              <a:rPr lang="fr-FR" dirty="0" smtClean="0"/>
              <a:t> in Al matrix</a:t>
            </a:r>
          </a:p>
          <a:p>
            <a:pPr lvl="1" algn="just"/>
            <a:r>
              <a:rPr lang="fr-FR" dirty="0" smtClean="0"/>
              <a:t>5-6 </a:t>
            </a:r>
            <a:r>
              <a:rPr lang="fr-FR" dirty="0" err="1" smtClean="0"/>
              <a:t>concentric</a:t>
            </a:r>
            <a:r>
              <a:rPr lang="fr-FR" dirty="0" smtClean="0"/>
              <a:t> plates</a:t>
            </a:r>
          </a:p>
          <a:p>
            <a:pPr lvl="1" algn="just"/>
            <a:r>
              <a:rPr lang="fr-FR" dirty="0" smtClean="0"/>
              <a:t>Maximum </a:t>
            </a:r>
            <a:r>
              <a:rPr lang="fr-FR" dirty="0" err="1" smtClean="0"/>
              <a:t>heat</a:t>
            </a:r>
            <a:r>
              <a:rPr lang="fr-FR" dirty="0" smtClean="0"/>
              <a:t> flux </a:t>
            </a:r>
            <a:r>
              <a:rPr lang="fr-FR" dirty="0" err="1" smtClean="0"/>
              <a:t>470W</a:t>
            </a:r>
            <a:r>
              <a:rPr lang="fr-FR" dirty="0" smtClean="0"/>
              <a:t>/cm², </a:t>
            </a:r>
            <a:r>
              <a:rPr lang="fr-FR" dirty="0" err="1" smtClean="0"/>
              <a:t>600W</a:t>
            </a:r>
            <a:r>
              <a:rPr lang="fr-FR" dirty="0" smtClean="0"/>
              <a:t>/cm² in </a:t>
            </a:r>
            <a:r>
              <a:rPr lang="fr-FR" dirty="0" err="1" smtClean="0"/>
              <a:t>experiments</a:t>
            </a:r>
            <a:endParaRPr lang="fr-FR" dirty="0" smtClean="0"/>
          </a:p>
          <a:p>
            <a:pPr algn="just"/>
            <a:r>
              <a:rPr lang="fr-FR" dirty="0" err="1" smtClean="0"/>
              <a:t>Moderator</a:t>
            </a:r>
            <a:r>
              <a:rPr lang="fr-FR" dirty="0" smtClean="0"/>
              <a:t>:</a:t>
            </a:r>
          </a:p>
          <a:p>
            <a:pPr lvl="1" algn="just"/>
            <a:r>
              <a:rPr lang="fr-FR" dirty="0" smtClean="0"/>
              <a:t>Solid Be </a:t>
            </a:r>
            <a:r>
              <a:rPr lang="fr-FR" dirty="0" err="1" smtClean="0"/>
              <a:t>metal</a:t>
            </a:r>
            <a:endParaRPr lang="fr-FR" dirty="0" smtClean="0"/>
          </a:p>
          <a:p>
            <a:pPr lvl="1" algn="just"/>
            <a:r>
              <a:rPr lang="fr-FR" dirty="0" smtClean="0"/>
              <a:t>Light water</a:t>
            </a:r>
          </a:p>
          <a:p>
            <a:pPr algn="just"/>
            <a:r>
              <a:rPr lang="fr-FR" dirty="0" smtClean="0"/>
              <a:t>Absorber:</a:t>
            </a:r>
          </a:p>
          <a:p>
            <a:pPr lvl="1" algn="just"/>
            <a:r>
              <a:rPr lang="fr-FR" dirty="0" smtClean="0"/>
              <a:t>Hf </a:t>
            </a:r>
            <a:r>
              <a:rPr lang="fr-FR" dirty="0" err="1" smtClean="0"/>
              <a:t>metal</a:t>
            </a:r>
            <a:endParaRPr lang="fr-FR" dirty="0" smtClean="0"/>
          </a:p>
          <a:p>
            <a:pPr lvl="1" algn="just"/>
            <a:endParaRPr lang="fr-FR" dirty="0"/>
          </a:p>
        </p:txBody>
      </p:sp>
      <p:pic>
        <p:nvPicPr>
          <p:cNvPr id="4" name="Picture 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16200000">
            <a:off x="-87686" y="1464257"/>
            <a:ext cx="2205800" cy="16409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705172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BR2</a:t>
            </a:r>
            <a:r>
              <a:rPr lang="fr-FR" dirty="0" smtClean="0"/>
              <a:t> a </a:t>
            </a:r>
            <a:r>
              <a:rPr lang="fr-FR" dirty="0" err="1" smtClean="0"/>
              <a:t>very</a:t>
            </a:r>
            <a:r>
              <a:rPr lang="fr-FR" dirty="0" smtClean="0"/>
              <a:t> high </a:t>
            </a:r>
            <a:r>
              <a:rPr lang="fr-FR" dirty="0" err="1" smtClean="0"/>
              <a:t>flexibility</a:t>
            </a:r>
            <a:endParaRPr lang="fr-FR" dirty="0" smtClean="0"/>
          </a:p>
        </p:txBody>
      </p:sp>
      <p:sp>
        <p:nvSpPr>
          <p:cNvPr id="33795" name="Rectangle 7"/>
          <p:cNvSpPr>
            <a:spLocks noGrp="1" noChangeArrowheads="1"/>
          </p:cNvSpPr>
          <p:nvPr>
            <p:ph idx="1"/>
          </p:nvPr>
        </p:nvSpPr>
        <p:spPr>
          <a:xfrm>
            <a:off x="5263377" y="1245996"/>
            <a:ext cx="3718700" cy="4935730"/>
          </a:xfrm>
        </p:spPr>
        <p:txBody>
          <a:bodyPr lIns="84138" tIns="41275" rIns="84138" bIns="41275"/>
          <a:lstStyle/>
          <a:p>
            <a:r>
              <a:rPr lang="fr-FR" b="1" dirty="0" err="1" smtClean="0"/>
              <a:t>Core</a:t>
            </a:r>
            <a:r>
              <a:rPr lang="fr-FR" b="1" dirty="0" smtClean="0"/>
              <a:t> configuration </a:t>
            </a:r>
            <a:r>
              <a:rPr lang="fr-FR" b="1" dirty="0" err="1" smtClean="0"/>
              <a:t>is</a:t>
            </a:r>
            <a:r>
              <a:rPr lang="fr-FR" b="1" dirty="0" smtClean="0"/>
              <a:t> </a:t>
            </a:r>
            <a:r>
              <a:rPr lang="fr-FR" b="1" dirty="0" err="1" smtClean="0"/>
              <a:t>very</a:t>
            </a:r>
            <a:r>
              <a:rPr lang="fr-FR" b="1" dirty="0" smtClean="0"/>
              <a:t> flexible </a:t>
            </a:r>
            <a:r>
              <a:rPr lang="fr-FR" dirty="0" smtClean="0"/>
              <a:t>in </a:t>
            </a:r>
            <a:r>
              <a:rPr lang="fr-FR" dirty="0" err="1" smtClean="0"/>
              <a:t>order</a:t>
            </a:r>
            <a:r>
              <a:rPr lang="fr-FR" dirty="0" smtClean="0"/>
              <a:t> to combine multiple irradiation </a:t>
            </a:r>
            <a:r>
              <a:rPr lang="fr-FR" dirty="0" err="1" smtClean="0"/>
              <a:t>devices</a:t>
            </a:r>
            <a:r>
              <a:rPr lang="fr-FR" dirty="0" smtClean="0"/>
              <a:t> in one </a:t>
            </a:r>
            <a:r>
              <a:rPr lang="fr-FR" dirty="0" err="1" smtClean="0"/>
              <a:t>core</a:t>
            </a:r>
            <a:r>
              <a:rPr lang="fr-FR" dirty="0" smtClean="0"/>
              <a:t> </a:t>
            </a:r>
            <a:r>
              <a:rPr lang="fr-FR" dirty="0" err="1" smtClean="0"/>
              <a:t>load</a:t>
            </a:r>
            <a:endParaRPr lang="fr-FR" dirty="0" smtClean="0"/>
          </a:p>
          <a:p>
            <a:r>
              <a:rPr lang="fr-FR" dirty="0" smtClean="0"/>
              <a:t>Irradiation </a:t>
            </a:r>
            <a:r>
              <a:rPr lang="fr-FR" dirty="0" err="1" smtClean="0"/>
              <a:t>devices</a:t>
            </a:r>
            <a:r>
              <a:rPr lang="fr-FR" dirty="0" smtClean="0"/>
              <a:t> </a:t>
            </a:r>
            <a:r>
              <a:rPr lang="fr-FR" dirty="0" err="1" smtClean="0"/>
              <a:t>typically</a:t>
            </a:r>
            <a:r>
              <a:rPr lang="fr-FR" dirty="0" smtClean="0"/>
              <a:t> </a:t>
            </a:r>
            <a:r>
              <a:rPr lang="fr-FR" dirty="0" err="1" smtClean="0"/>
              <a:t>loaded</a:t>
            </a:r>
            <a:endParaRPr lang="fr-FR" dirty="0" smtClean="0"/>
          </a:p>
          <a:p>
            <a:pPr lvl="1" eaLnBrk="1" hangingPunct="1"/>
            <a:r>
              <a:rPr lang="fr-FR" sz="1800" dirty="0" smtClean="0"/>
              <a:t>Production </a:t>
            </a:r>
            <a:r>
              <a:rPr lang="fr-FR" sz="1800" dirty="0" err="1" smtClean="0"/>
              <a:t>device</a:t>
            </a:r>
            <a:r>
              <a:rPr lang="fr-FR" sz="1800" dirty="0" smtClean="0"/>
              <a:t> for radio-isotopes by fission</a:t>
            </a:r>
          </a:p>
          <a:p>
            <a:pPr lvl="1" eaLnBrk="1" hangingPunct="1"/>
            <a:r>
              <a:rPr lang="fr-FR" sz="1800" dirty="0" smtClean="0"/>
              <a:t>Production </a:t>
            </a:r>
            <a:r>
              <a:rPr lang="fr-FR" sz="1800" dirty="0" err="1" smtClean="0"/>
              <a:t>device</a:t>
            </a:r>
            <a:r>
              <a:rPr lang="fr-FR" sz="1800" dirty="0" smtClean="0"/>
              <a:t> for RI by activation</a:t>
            </a:r>
          </a:p>
          <a:p>
            <a:pPr lvl="1" eaLnBrk="1" hangingPunct="1"/>
            <a:r>
              <a:rPr lang="fr-FR" sz="1800" dirty="0" smtClean="0"/>
              <a:t>Simulation </a:t>
            </a:r>
            <a:r>
              <a:rPr lang="fr-FR" sz="1800" dirty="0" err="1" smtClean="0"/>
              <a:t>loop</a:t>
            </a:r>
            <a:r>
              <a:rPr lang="fr-FR" sz="1800" dirty="0" smtClean="0"/>
              <a:t> of </a:t>
            </a:r>
            <a:r>
              <a:rPr lang="fr-FR" sz="1800" dirty="0" err="1" smtClean="0"/>
              <a:t>other</a:t>
            </a:r>
            <a:r>
              <a:rPr lang="fr-FR" sz="1800" dirty="0" smtClean="0"/>
              <a:t> </a:t>
            </a:r>
            <a:r>
              <a:rPr lang="fr-FR" sz="1800" dirty="0" err="1" smtClean="0"/>
              <a:t>reactors</a:t>
            </a:r>
            <a:r>
              <a:rPr lang="fr-FR" sz="1800" dirty="0" smtClean="0"/>
              <a:t> (</a:t>
            </a:r>
            <a:r>
              <a:rPr lang="fr-FR" sz="1800" dirty="0" err="1" smtClean="0"/>
              <a:t>PWR</a:t>
            </a:r>
            <a:r>
              <a:rPr lang="fr-FR" sz="1800" dirty="0" smtClean="0"/>
              <a:t> - </a:t>
            </a:r>
            <a:r>
              <a:rPr lang="fr-FR" sz="1800" dirty="0" err="1" smtClean="0"/>
              <a:t>MTR</a:t>
            </a:r>
            <a:r>
              <a:rPr lang="fr-FR" sz="1800" dirty="0" smtClean="0"/>
              <a:t>)</a:t>
            </a:r>
          </a:p>
          <a:p>
            <a:pPr lvl="1" eaLnBrk="1" hangingPunct="1"/>
            <a:r>
              <a:rPr lang="fr-FR" sz="1800" dirty="0" smtClean="0"/>
              <a:t>Irradiation of Si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65" y="1577896"/>
            <a:ext cx="4959512" cy="4959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29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BR2</a:t>
            </a:r>
            <a:r>
              <a:rPr lang="en-GB" dirty="0" smtClean="0"/>
              <a:t> Catalogue of applications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5815" y="1100692"/>
            <a:ext cx="8573386" cy="5092126"/>
          </a:xfrm>
        </p:spPr>
        <p:txBody>
          <a:bodyPr/>
          <a:lstStyle/>
          <a:p>
            <a:r>
              <a:rPr lang="en-GB" dirty="0" smtClean="0"/>
              <a:t>Evaluation of </a:t>
            </a:r>
            <a:r>
              <a:rPr lang="en-GB" b="1" dirty="0" smtClean="0"/>
              <a:t>safety of nuclear installations</a:t>
            </a:r>
          </a:p>
          <a:p>
            <a:pPr lvl="1"/>
            <a:r>
              <a:rPr lang="en-GB" dirty="0" smtClean="0"/>
              <a:t>Irradiation of fuel: safety margin in normal/accidental conditions</a:t>
            </a:r>
          </a:p>
          <a:p>
            <a:pPr lvl="1"/>
            <a:r>
              <a:rPr lang="en-GB" dirty="0" smtClean="0"/>
              <a:t>Irradiation of structural materials: qualification of new materials and ageing of reactors</a:t>
            </a:r>
          </a:p>
          <a:p>
            <a:pPr lvl="1"/>
            <a:r>
              <a:rPr lang="en-GB" dirty="0" smtClean="0"/>
              <a:t>Testing of instruments under irradiation: diagnostics of nuclear installations</a:t>
            </a:r>
          </a:p>
          <a:p>
            <a:r>
              <a:rPr lang="en-GB" b="1" dirty="0" smtClean="0"/>
              <a:t>Contribution to public health &amp; environment protection</a:t>
            </a:r>
          </a:p>
          <a:p>
            <a:pPr lvl="1"/>
            <a:r>
              <a:rPr lang="en-GB" dirty="0" smtClean="0"/>
              <a:t>Irradiation services to produce radio-isotopes for nuclear medicine and industry (safety of industrial installations)</a:t>
            </a:r>
          </a:p>
          <a:p>
            <a:pPr lvl="1"/>
            <a:r>
              <a:rPr lang="en-GB" dirty="0" smtClean="0"/>
              <a:t>Supporting development of renewable energy and energy lean technology by supplying high quality semi-conductors for high power applications through irradiation of Si</a:t>
            </a:r>
          </a:p>
          <a:p>
            <a:r>
              <a:rPr lang="en-GB" b="1" dirty="0" smtClean="0"/>
              <a:t>Reducing the risk of nuclear proliferation</a:t>
            </a:r>
          </a:p>
          <a:p>
            <a:pPr lvl="1"/>
            <a:r>
              <a:rPr lang="en-GB" dirty="0" smtClean="0"/>
              <a:t>By qualification of low enriched uranium alternatives to current day’s high enriched uranium based applications in </a:t>
            </a:r>
            <a:r>
              <a:rPr lang="en-GB" dirty="0" err="1" smtClean="0"/>
              <a:t>MTRs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83723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fr-FR" dirty="0" smtClean="0"/>
              <a:t>Simulation of </a:t>
            </a:r>
            <a:r>
              <a:rPr lang="fr-FR" dirty="0" err="1" smtClean="0"/>
              <a:t>PWR</a:t>
            </a:r>
            <a:r>
              <a:rPr lang="fr-FR" dirty="0" smtClean="0"/>
              <a:t> in </a:t>
            </a:r>
            <a:r>
              <a:rPr lang="fr-FR" dirty="0" err="1" smtClean="0"/>
              <a:t>BR2</a:t>
            </a:r>
            <a:r>
              <a:rPr lang="fr-FR" dirty="0" smtClean="0"/>
              <a:t>: CALLISTO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 dirty="0"/>
          </a:p>
        </p:txBody>
      </p:sp>
      <p:pic>
        <p:nvPicPr>
          <p:cNvPr id="48131" name="Picture 4" descr="CALLISTO%20Loo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9788" y="1281114"/>
            <a:ext cx="3186112" cy="493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2" name="Picture 6" descr="CALLISTO%20Cross-sect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837" y="2090738"/>
            <a:ext cx="3840163" cy="412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56668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_SCK">
  <a:themeElements>
    <a:clrScheme name="SCKCEN">
      <a:dk1>
        <a:srgbClr val="000000"/>
      </a:dk1>
      <a:lt1>
        <a:srgbClr val="ABE1FF"/>
      </a:lt1>
      <a:dk2>
        <a:srgbClr val="0DA9FF"/>
      </a:dk2>
      <a:lt2>
        <a:srgbClr val="FFFFFF"/>
      </a:lt2>
      <a:accent1>
        <a:srgbClr val="00517E"/>
      </a:accent1>
      <a:accent2>
        <a:srgbClr val="007DC3"/>
      </a:accent2>
      <a:accent3>
        <a:srgbClr val="0DA9FF"/>
      </a:accent3>
      <a:accent4>
        <a:srgbClr val="69C9FF"/>
      </a:accent4>
      <a:accent5>
        <a:srgbClr val="ABE1FF"/>
      </a:accent5>
      <a:accent6>
        <a:srgbClr val="D9F1FF"/>
      </a:accent6>
      <a:hlink>
        <a:srgbClr val="007DC3"/>
      </a:hlink>
      <a:folHlink>
        <a:srgbClr val="000000"/>
      </a:folHlink>
    </a:clrScheme>
    <a:fontScheme name="SCK•CEN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2__SC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_SCK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_SCK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_SCK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_SCK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_SCK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_SCK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_SCK</Template>
  <TotalTime>426</TotalTime>
  <Pages>22</Pages>
  <Words>1561</Words>
  <Application>Microsoft Office PowerPoint</Application>
  <PresentationFormat>On-screen Show (4:3)</PresentationFormat>
  <Paragraphs>351</Paragraphs>
  <Slides>34</Slides>
  <Notes>13</Notes>
  <HiddenSlides>5</HiddenSlides>
  <MMClips>1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6" baseType="lpstr">
      <vt:lpstr>_SCK</vt:lpstr>
      <vt:lpstr>Clip</vt:lpstr>
      <vt:lpstr>PowerPoint Presentation</vt:lpstr>
      <vt:lpstr>Outline</vt:lpstr>
      <vt:lpstr>Nuclear Fission Research infrastructure needs in Belgium</vt:lpstr>
      <vt:lpstr>BR2 Material Testing Reactor</vt:lpstr>
      <vt:lpstr>BR2 at a glance: 8 is the magic number</vt:lpstr>
      <vt:lpstr>BR2 Core characteristics</vt:lpstr>
      <vt:lpstr>BR2 a very high flexibility</vt:lpstr>
      <vt:lpstr>BR2 Catalogue of applications</vt:lpstr>
      <vt:lpstr>Simulation of PWR in BR2: CALLISTO</vt:lpstr>
      <vt:lpstr>BR2 production of Radioisotopes</vt:lpstr>
      <vt:lpstr>Production of semi-conductors by irradiation</vt:lpstr>
      <vt:lpstr>POSEIDON: Production of doped Si out of core</vt:lpstr>
      <vt:lpstr>BR1 : Natural Uranium – Air - Graphite</vt:lpstr>
      <vt:lpstr>BR1 Major Applications &amp; Use</vt:lpstr>
      <vt:lpstr>Various Irradiation channels available</vt:lpstr>
      <vt:lpstr>Si @ BR1 700 kW</vt:lpstr>
      <vt:lpstr>Large Cavity (Thermal Column) - Spherical Drivers</vt:lpstr>
      <vt:lpstr>Pneumatic Rabbits</vt:lpstr>
      <vt:lpstr>Lab for High &amp; Medium level Activity: glance view</vt:lpstr>
      <vt:lpstr>LHMA: equipment and activity</vt:lpstr>
      <vt:lpstr>Access to hot cell infrastructure can be a challenge</vt:lpstr>
      <vt:lpstr>Radiochemistry laboratories for R&amp;D  and radio-analytical applications</vt:lpstr>
      <vt:lpstr>Nuclear chemistry expertise and capabilities </vt:lpstr>
      <vt:lpstr>Environment, Health and Safety</vt:lpstr>
      <vt:lpstr>Liquid Heavy Metal Complex - MYRRHA R&amp;D programme</vt:lpstr>
      <vt:lpstr>MEXICO LBE loop </vt:lpstr>
      <vt:lpstr> COMPLOT LBE loop </vt:lpstr>
      <vt:lpstr>MYRRHA - Accelerator Driven System Next Large RI at SCK•CEN for European users</vt:lpstr>
      <vt:lpstr>MYRRHA A pan-European, innovative and unique facility at Mol (BE)</vt:lpstr>
      <vt:lpstr>MYRRHA Access rules for future users</vt:lpstr>
      <vt:lpstr>PowerPoint Presentation</vt:lpstr>
      <vt:lpstr>Nuclear Fission RI access right in Belgium</vt:lpstr>
      <vt:lpstr>Other institutions in Belgium useful RI for Nuclear Fission</vt:lpstr>
      <vt:lpstr>Issues for Nuclear Fission RI to be addressed at EC level</vt:lpstr>
    </vt:vector>
  </TitlesOfParts>
  <Company>SCK-CEN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LHMA: Laboratory for high and medium level activity</dc:title>
  <dc:creator>rbosch</dc:creator>
  <cp:lastModifiedBy>Hamid Aït Abderrahim</cp:lastModifiedBy>
  <cp:revision>31</cp:revision>
  <cp:lastPrinted>2011-12-22T07:31:06Z</cp:lastPrinted>
  <dcterms:created xsi:type="dcterms:W3CDTF">2015-01-28T12:34:20Z</dcterms:created>
  <dcterms:modified xsi:type="dcterms:W3CDTF">2015-01-29T10:14:15Z</dcterms:modified>
</cp:coreProperties>
</file>