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43" r:id="rId2"/>
    <p:sldId id="352" r:id="rId3"/>
    <p:sldId id="353" r:id="rId4"/>
    <p:sldId id="362" r:id="rId5"/>
    <p:sldId id="363" r:id="rId6"/>
    <p:sldId id="328" r:id="rId7"/>
    <p:sldId id="354" r:id="rId8"/>
    <p:sldId id="339" r:id="rId9"/>
    <p:sldId id="330" r:id="rId10"/>
    <p:sldId id="332" r:id="rId11"/>
    <p:sldId id="335" r:id="rId12"/>
    <p:sldId id="346" r:id="rId13"/>
    <p:sldId id="367" r:id="rId14"/>
    <p:sldId id="368" r:id="rId15"/>
    <p:sldId id="369" r:id="rId16"/>
    <p:sldId id="358" r:id="rId17"/>
    <p:sldId id="366" r:id="rId18"/>
    <p:sldId id="370" r:id="rId1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1E1E1E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53" autoAdjust="0"/>
  </p:normalViewPr>
  <p:slideViewPr>
    <p:cSldViewPr>
      <p:cViewPr varScale="1">
        <p:scale>
          <a:sx n="97" d="100"/>
          <a:sy n="97" d="100"/>
        </p:scale>
        <p:origin x="-12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6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3948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B18810-3D76-4948-850B-79DAB2690282}" type="doc">
      <dgm:prSet loTypeId="urn:microsoft.com/office/officeart/2005/8/layout/radial3" loCatId="cycle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3FF9DFE-891E-4D76-BAD1-4900B73E95DB}">
      <dgm:prSet phldrT="[Text]"/>
      <dgm:spPr/>
      <dgm:t>
        <a:bodyPr/>
        <a:lstStyle/>
        <a:p>
          <a:r>
            <a:rPr lang="en-GB" b="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DCF</a:t>
          </a:r>
          <a:endParaRPr lang="en-US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44B9F6D-DC1A-4F31-99BC-AB107104D415}" type="parTrans" cxnId="{AA23D166-88C1-4BB6-A6B8-4DEC3D362F67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F8662EF-466E-4632-86D1-5EDD1831B0CE}" type="sibTrans" cxnId="{AA23D166-88C1-4BB6-A6B8-4DEC3D362F67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6130A0D-0601-45B2-B8DA-72091847C7C4}">
      <dgm:prSet phldrT="[Text]"/>
      <dgm:spPr/>
      <dgm:t>
        <a:bodyPr/>
        <a:lstStyle/>
        <a:p>
          <a:r>
            <a:rPr lang="en-GB" b="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Legacy: </a:t>
          </a:r>
          <a:br>
            <a:rPr lang="en-GB" b="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b="0" i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NDA, Sellafield, RWM</a:t>
          </a:r>
          <a:endParaRPr lang="en-US" b="0" i="1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DCFB1646-DB7D-4909-9043-C805E930DF59}" type="parTrans" cxnId="{6612EC61-7633-475F-AA34-2CB680E1B75E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239BD91-AE38-4ACF-86AD-672B4A8C04E6}" type="sibTrans" cxnId="{6612EC61-7633-475F-AA34-2CB680E1B75E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7E9AF43E-6077-459A-B941-11D83FD44017}">
      <dgm:prSet phldrT="[Text]" custT="1"/>
      <dgm:spPr/>
      <dgm:t>
        <a:bodyPr/>
        <a:lstStyle/>
        <a:p>
          <a:r>
            <a:rPr lang="en-GB" sz="2000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RCUK</a:t>
          </a:r>
          <a:endParaRPr lang="en-US" sz="2000" b="0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9783D48-2184-4D85-88A0-5C8B63B26261}" type="parTrans" cxnId="{79BCADC3-64EB-4DCB-A34E-2AEEBA657AE7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7BB9D94-54E5-4FF5-8D68-5EFF55F38532}" type="sibTrans" cxnId="{79BCADC3-64EB-4DCB-A34E-2AEEBA657AE7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C914978-2797-468E-ACA7-FF852D37B175}">
      <dgm:prSet phldrT="[Text]" custT="1"/>
      <dgm:spPr/>
      <dgm:t>
        <a:bodyPr/>
        <a:lstStyle/>
        <a:p>
          <a:r>
            <a:rPr lang="en-GB" sz="1600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EU: </a:t>
          </a:r>
          <a:br>
            <a:rPr lang="en-GB" sz="1600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sz="1600" b="0" i="1" cap="none" spc="0" baseline="0" dirty="0" err="1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Carbowaste</a:t>
          </a:r>
          <a:r>
            <a:rPr lang="en-GB" sz="1600" b="0" i="1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/>
          </a:r>
          <a:br>
            <a:rPr lang="en-GB" sz="1600" b="0" i="1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sz="1600" b="0" i="1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SACSESS</a:t>
          </a:r>
          <a:endParaRPr lang="en-US" sz="1600" b="0" i="1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D67BF923-E672-48BC-A877-23F07A9F9776}" type="parTrans" cxnId="{BB3A385B-D248-4DA1-B485-6F1425DF8778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AE11E0B-34C1-470D-AF81-55F37901587A}" type="sibTrans" cxnId="{BB3A385B-D248-4DA1-B485-6F1425DF8778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49769E97-BD24-46AC-970D-11937134630D}">
      <dgm:prSet phldrT="[Text]"/>
      <dgm:spPr/>
      <dgm:t>
        <a:bodyPr/>
        <a:lstStyle/>
        <a:p>
          <a:r>
            <a:rPr lang="en-GB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Nuclear Supply Chain: EDF,</a:t>
          </a:r>
          <a:br>
            <a:rPr lang="en-GB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b="0" i="1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AREVA,</a:t>
          </a:r>
          <a:br>
            <a:rPr lang="en-GB" b="0" i="1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b="0" i="1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Serco, </a:t>
          </a:r>
          <a:r>
            <a:rPr lang="en-GB" b="0" i="1" cap="none" spc="0" baseline="0" dirty="0" err="1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Arvia</a:t>
          </a:r>
          <a:endParaRPr lang="en-US" b="0" i="1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FFA99058-1BF3-4A32-8208-68B6984A0FDB}" type="parTrans" cxnId="{D921895C-19B3-495E-94DA-E9A178FCA9D5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F04AB57-3145-43B6-96FE-965BE5648450}" type="sibTrans" cxnId="{D921895C-19B3-495E-94DA-E9A178FCA9D5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179C8D0-C606-4D69-9AF6-2AF6ADCC524C}">
      <dgm:prSet phldrT="[Text]"/>
      <dgm:spPr/>
      <dgm:t>
        <a:bodyPr/>
        <a:lstStyle/>
        <a:p>
          <a:r>
            <a:rPr lang="en-GB" b="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Defence: </a:t>
          </a:r>
          <a:r>
            <a:rPr lang="en-GB" b="0" i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MoD via</a:t>
          </a:r>
          <a:br>
            <a:rPr lang="en-GB" b="0" i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b="0" i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Rolls-Royce, </a:t>
          </a:r>
          <a:br>
            <a:rPr lang="en-GB" b="0" i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b="0" i="1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Serco &amp; AW</a:t>
          </a:r>
          <a:r>
            <a:rPr lang="en-GB" b="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E</a:t>
          </a:r>
          <a:endParaRPr lang="en-US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629EA5-16D7-4B31-9EA0-F7B288082638}" type="parTrans" cxnId="{5A7BD807-1D7D-419D-BBDE-7BE40E062A10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545D12F-0BFD-4A24-ADAB-50D2DE5C5951}" type="sibTrans" cxnId="{5A7BD807-1D7D-419D-BBDE-7BE40E062A10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8635929-5258-44A3-852E-41127A100145}">
      <dgm:prSet phldrT="[Text]" custT="1"/>
      <dgm:spPr/>
      <dgm:t>
        <a:bodyPr/>
        <a:lstStyle/>
        <a:p>
          <a:r>
            <a:rPr lang="en-GB" sz="1400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Government: </a:t>
          </a:r>
          <a:br>
            <a:rPr lang="en-GB" sz="1400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sz="1400" b="0" i="1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BIS, DECC</a:t>
          </a:r>
          <a:endParaRPr lang="en-US" sz="1400" b="0" i="1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BEA3821-5CE5-4894-99A9-47311BC82C02}" type="parTrans" cxnId="{6306F9E2-4313-4D69-8B67-C55A7E349CD0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F3E433B-0FDA-485F-ACDD-10E8E0232B6F}" type="sibTrans" cxnId="{6306F9E2-4313-4D69-8B67-C55A7E349CD0}">
      <dgm:prSet/>
      <dgm:spPr/>
      <dgm:t>
        <a:bodyPr/>
        <a:lstStyle/>
        <a:p>
          <a:endParaRPr 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22C1370-E92D-47A7-9474-31D1AE1EB055}">
      <dgm:prSet phldrT="[Text]" custT="1"/>
      <dgm:spPr/>
      <dgm:t>
        <a:bodyPr/>
        <a:lstStyle/>
        <a:p>
          <a:r>
            <a:rPr lang="en-US" sz="2000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NNL</a:t>
          </a:r>
          <a:endParaRPr lang="en-US" sz="2000" b="0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19F36EB-4074-4365-AF5E-E8BD568464D4}" type="parTrans" cxnId="{862137FC-6B9A-4EB0-946F-466C220F680A}">
      <dgm:prSet/>
      <dgm:spPr/>
      <dgm:t>
        <a:bodyPr/>
        <a:lstStyle/>
        <a:p>
          <a:endParaRPr lang="en-GB"/>
        </a:p>
      </dgm:t>
    </dgm:pt>
    <dgm:pt modelId="{4793A5ED-87CC-4C33-98EA-AEA09B2A5717}" type="sibTrans" cxnId="{862137FC-6B9A-4EB0-946F-466C220F680A}">
      <dgm:prSet/>
      <dgm:spPr/>
      <dgm:t>
        <a:bodyPr/>
        <a:lstStyle/>
        <a:p>
          <a:endParaRPr lang="en-GB"/>
        </a:p>
      </dgm:t>
    </dgm:pt>
    <dgm:pt modelId="{88255654-4DC6-4ED9-BFE8-C083F94CF3EF}">
      <dgm:prSet phldrT="[Text]" custT="1"/>
      <dgm:spPr/>
      <dgm:t>
        <a:bodyPr/>
        <a:lstStyle/>
        <a:p>
          <a:r>
            <a:rPr lang="en-US" sz="1400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Local Stakeholders:</a:t>
          </a:r>
          <a:br>
            <a:rPr lang="en-US" sz="1400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US" sz="1400" b="0" i="1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BEC, ECCP,</a:t>
          </a:r>
          <a:br>
            <a:rPr lang="en-US" sz="1400" b="0" i="1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US" sz="1400" b="0" i="1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Univ. of </a:t>
          </a:r>
          <a:r>
            <a:rPr lang="en-US" sz="1400" b="0" i="1" cap="none" spc="0" baseline="0" dirty="0" err="1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Cumbria</a:t>
          </a:r>
          <a:endParaRPr lang="en-US" sz="1400" b="0" i="1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2881C47-787A-4CF7-B239-0622D6E35F55}" type="parTrans" cxnId="{0D20D225-C8A9-455F-B0A7-0F32D93B663E}">
      <dgm:prSet/>
      <dgm:spPr/>
      <dgm:t>
        <a:bodyPr/>
        <a:lstStyle/>
        <a:p>
          <a:endParaRPr lang="en-GB"/>
        </a:p>
      </dgm:t>
    </dgm:pt>
    <dgm:pt modelId="{191DC4B2-B2BE-4303-B514-DF777C2E956A}" type="sibTrans" cxnId="{0D20D225-C8A9-455F-B0A7-0F32D93B663E}">
      <dgm:prSet/>
      <dgm:spPr/>
      <dgm:t>
        <a:bodyPr/>
        <a:lstStyle/>
        <a:p>
          <a:endParaRPr lang="en-GB"/>
        </a:p>
      </dgm:t>
    </dgm:pt>
    <dgm:pt modelId="{FA7BD9CC-F4B2-473F-9672-ECB3DF4210EB}">
      <dgm:prSet phldrT="[Text]" custT="1"/>
      <dgm:spPr/>
      <dgm:t>
        <a:bodyPr/>
        <a:lstStyle/>
        <a:p>
          <a:r>
            <a:rPr lang="en-US" sz="1400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Regulator:</a:t>
          </a:r>
          <a:br>
            <a:rPr lang="en-US" sz="1400" b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US" sz="1400" b="0" i="1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HSE &amp; ONR</a:t>
          </a:r>
          <a:endParaRPr lang="en-US" sz="1400" b="0" i="1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452A075-4BB2-4AFD-82FC-FE08350DFFF9}" type="parTrans" cxnId="{F526EA1B-5411-408D-904D-734D9C636274}">
      <dgm:prSet/>
      <dgm:spPr/>
      <dgm:t>
        <a:bodyPr/>
        <a:lstStyle/>
        <a:p>
          <a:endParaRPr lang="en-GB"/>
        </a:p>
      </dgm:t>
    </dgm:pt>
    <dgm:pt modelId="{E77A1045-077B-4AE5-A1C8-14A25AA92639}" type="sibTrans" cxnId="{F526EA1B-5411-408D-904D-734D9C636274}">
      <dgm:prSet/>
      <dgm:spPr/>
      <dgm:t>
        <a:bodyPr/>
        <a:lstStyle/>
        <a:p>
          <a:endParaRPr lang="en-GB"/>
        </a:p>
      </dgm:t>
    </dgm:pt>
    <dgm:pt modelId="{E9CDBF65-C03F-4B5A-81B4-2C007D45025F}" type="pres">
      <dgm:prSet presAssocID="{98B18810-3D76-4948-850B-79DAB269028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F7A99B3-E983-4BE8-B567-B555EE6CBBC6}" type="pres">
      <dgm:prSet presAssocID="{98B18810-3D76-4948-850B-79DAB2690282}" presName="radial" presStyleCnt="0">
        <dgm:presLayoutVars>
          <dgm:animLvl val="ctr"/>
        </dgm:presLayoutVars>
      </dgm:prSet>
      <dgm:spPr/>
      <dgm:t>
        <a:bodyPr/>
        <a:lstStyle/>
        <a:p>
          <a:endParaRPr lang="en-GB"/>
        </a:p>
      </dgm:t>
    </dgm:pt>
    <dgm:pt modelId="{EA473E67-08A2-4582-A3D1-41E337F99C98}" type="pres">
      <dgm:prSet presAssocID="{63FF9DFE-891E-4D76-BAD1-4900B73E95DB}" presName="centerShape" presStyleLbl="vennNode1" presStyleIdx="0" presStyleCnt="10"/>
      <dgm:spPr/>
      <dgm:t>
        <a:bodyPr/>
        <a:lstStyle/>
        <a:p>
          <a:endParaRPr lang="en-GB"/>
        </a:p>
      </dgm:t>
    </dgm:pt>
    <dgm:pt modelId="{75C1C032-26F9-4D57-A3AA-BEC02789F930}" type="pres">
      <dgm:prSet presAssocID="{96130A0D-0601-45B2-B8DA-72091847C7C4}" presName="node" presStyleLbl="venn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321C072-7849-4874-B950-63AB0B544A4E}" type="pres">
      <dgm:prSet presAssocID="{9179C8D0-C606-4D69-9AF6-2AF6ADCC524C}" presName="node" presStyleLbl="venn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52F46E-073A-4BB0-88C6-129C6C6AC9E2}" type="pres">
      <dgm:prSet presAssocID="{7E9AF43E-6077-459A-B941-11D83FD44017}" presName="node" presStyleLbl="venn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F90A7B8-E56B-4192-9611-08D420F69051}" type="pres">
      <dgm:prSet presAssocID="{022C1370-E92D-47A7-9474-31D1AE1EB055}" presName="node" presStyleLbl="venn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F5962B-8C24-482F-87E0-7620E67ADE16}" type="pres">
      <dgm:prSet presAssocID="{88255654-4DC6-4ED9-BFE8-C083F94CF3EF}" presName="node" presStyleLbl="venn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1F97178-9575-4951-B79F-AFF5D1BA86DF}" type="pres">
      <dgm:prSet presAssocID="{FA7BD9CC-F4B2-473F-9672-ECB3DF4210EB}" presName="node" presStyleLbl="venn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6EBA378-7FC0-42D5-982A-ADA020528DD1}" type="pres">
      <dgm:prSet presAssocID="{B8635929-5258-44A3-852E-41127A100145}" presName="node" presStyleLbl="venn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A13EA2B-34F2-4E44-BF33-E616649FAE7D}" type="pres">
      <dgm:prSet presAssocID="{0C914978-2797-468E-ACA7-FF852D37B175}" presName="node" presStyleLbl="vennNode1" presStyleIdx="8" presStyleCnt="10" custScaleX="11074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564B533-893B-4DA5-A1CD-49FF80938880}" type="pres">
      <dgm:prSet presAssocID="{49769E97-BD24-46AC-970D-11937134630D}" presName="node" presStyleLbl="venn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7456D7A-2FF5-8947-814B-3DEB75DFB41D}" type="presOf" srcId="{022C1370-E92D-47A7-9474-31D1AE1EB055}" destId="{9F90A7B8-E56B-4192-9611-08D420F69051}" srcOrd="0" destOrd="0" presId="urn:microsoft.com/office/officeart/2005/8/layout/radial3"/>
    <dgm:cxn modelId="{BB3A385B-D248-4DA1-B485-6F1425DF8778}" srcId="{63FF9DFE-891E-4D76-BAD1-4900B73E95DB}" destId="{0C914978-2797-468E-ACA7-FF852D37B175}" srcOrd="7" destOrd="0" parTransId="{D67BF923-E672-48BC-A877-23F07A9F9776}" sibTransId="{8AE11E0B-34C1-470D-AF81-55F37901587A}"/>
    <dgm:cxn modelId="{40CBC86D-A46E-DC47-AA6D-C9716D6912F2}" type="presOf" srcId="{96130A0D-0601-45B2-B8DA-72091847C7C4}" destId="{75C1C032-26F9-4D57-A3AA-BEC02789F930}" srcOrd="0" destOrd="0" presId="urn:microsoft.com/office/officeart/2005/8/layout/radial3"/>
    <dgm:cxn modelId="{8F190247-9FFE-F841-9B25-26F1BE202C8D}" type="presOf" srcId="{88255654-4DC6-4ED9-BFE8-C083F94CF3EF}" destId="{80F5962B-8C24-482F-87E0-7620E67ADE16}" srcOrd="0" destOrd="0" presId="urn:microsoft.com/office/officeart/2005/8/layout/radial3"/>
    <dgm:cxn modelId="{AA23D166-88C1-4BB6-A6B8-4DEC3D362F67}" srcId="{98B18810-3D76-4948-850B-79DAB2690282}" destId="{63FF9DFE-891E-4D76-BAD1-4900B73E95DB}" srcOrd="0" destOrd="0" parTransId="{A44B9F6D-DC1A-4F31-99BC-AB107104D415}" sibTransId="{EF8662EF-466E-4632-86D1-5EDD1831B0CE}"/>
    <dgm:cxn modelId="{7076A883-032D-534F-AA13-FBC0D32CEA5C}" type="presOf" srcId="{B8635929-5258-44A3-852E-41127A100145}" destId="{F6EBA378-7FC0-42D5-982A-ADA020528DD1}" srcOrd="0" destOrd="0" presId="urn:microsoft.com/office/officeart/2005/8/layout/radial3"/>
    <dgm:cxn modelId="{1494FB2C-D5BE-BA41-BAD6-6529F1B2BABD}" type="presOf" srcId="{63FF9DFE-891E-4D76-BAD1-4900B73E95DB}" destId="{EA473E67-08A2-4582-A3D1-41E337F99C98}" srcOrd="0" destOrd="0" presId="urn:microsoft.com/office/officeart/2005/8/layout/radial3"/>
    <dgm:cxn modelId="{862137FC-6B9A-4EB0-946F-466C220F680A}" srcId="{63FF9DFE-891E-4D76-BAD1-4900B73E95DB}" destId="{022C1370-E92D-47A7-9474-31D1AE1EB055}" srcOrd="3" destOrd="0" parTransId="{A19F36EB-4074-4365-AF5E-E8BD568464D4}" sibTransId="{4793A5ED-87CC-4C33-98EA-AEA09B2A5717}"/>
    <dgm:cxn modelId="{79BCADC3-64EB-4DCB-A34E-2AEEBA657AE7}" srcId="{63FF9DFE-891E-4D76-BAD1-4900B73E95DB}" destId="{7E9AF43E-6077-459A-B941-11D83FD44017}" srcOrd="2" destOrd="0" parTransId="{C9783D48-2184-4D85-88A0-5C8B63B26261}" sibTransId="{E7BB9D94-54E5-4FF5-8D68-5EFF55F38532}"/>
    <dgm:cxn modelId="{D921895C-19B3-495E-94DA-E9A178FCA9D5}" srcId="{63FF9DFE-891E-4D76-BAD1-4900B73E95DB}" destId="{49769E97-BD24-46AC-970D-11937134630D}" srcOrd="8" destOrd="0" parTransId="{FFA99058-1BF3-4A32-8208-68B6984A0FDB}" sibTransId="{CF04AB57-3145-43B6-96FE-965BE5648450}"/>
    <dgm:cxn modelId="{FDCC62B2-B82B-4B42-B592-3A1D114B30E1}" type="presOf" srcId="{FA7BD9CC-F4B2-473F-9672-ECB3DF4210EB}" destId="{A1F97178-9575-4951-B79F-AFF5D1BA86DF}" srcOrd="0" destOrd="0" presId="urn:microsoft.com/office/officeart/2005/8/layout/radial3"/>
    <dgm:cxn modelId="{5FE9F6A9-96B1-0E4B-879F-4CA509ABCC38}" type="presOf" srcId="{9179C8D0-C606-4D69-9AF6-2AF6ADCC524C}" destId="{C321C072-7849-4874-B950-63AB0B544A4E}" srcOrd="0" destOrd="0" presId="urn:microsoft.com/office/officeart/2005/8/layout/radial3"/>
    <dgm:cxn modelId="{0D20D225-C8A9-455F-B0A7-0F32D93B663E}" srcId="{63FF9DFE-891E-4D76-BAD1-4900B73E95DB}" destId="{88255654-4DC6-4ED9-BFE8-C083F94CF3EF}" srcOrd="4" destOrd="0" parTransId="{02881C47-787A-4CF7-B239-0622D6E35F55}" sibTransId="{191DC4B2-B2BE-4303-B514-DF777C2E956A}"/>
    <dgm:cxn modelId="{F526EA1B-5411-408D-904D-734D9C636274}" srcId="{63FF9DFE-891E-4D76-BAD1-4900B73E95DB}" destId="{FA7BD9CC-F4B2-473F-9672-ECB3DF4210EB}" srcOrd="5" destOrd="0" parTransId="{E452A075-4BB2-4AFD-82FC-FE08350DFFF9}" sibTransId="{E77A1045-077B-4AE5-A1C8-14A25AA92639}"/>
    <dgm:cxn modelId="{DE57BCCB-E667-4341-8385-D47B0C2E7F8C}" type="presOf" srcId="{98B18810-3D76-4948-850B-79DAB2690282}" destId="{E9CDBF65-C03F-4B5A-81B4-2C007D45025F}" srcOrd="0" destOrd="0" presId="urn:microsoft.com/office/officeart/2005/8/layout/radial3"/>
    <dgm:cxn modelId="{6306F9E2-4313-4D69-8B67-C55A7E349CD0}" srcId="{63FF9DFE-891E-4D76-BAD1-4900B73E95DB}" destId="{B8635929-5258-44A3-852E-41127A100145}" srcOrd="6" destOrd="0" parTransId="{CBEA3821-5CE5-4894-99A9-47311BC82C02}" sibTransId="{6F3E433B-0FDA-485F-ACDD-10E8E0232B6F}"/>
    <dgm:cxn modelId="{5A7BD807-1D7D-419D-BBDE-7BE40E062A10}" srcId="{63FF9DFE-891E-4D76-BAD1-4900B73E95DB}" destId="{9179C8D0-C606-4D69-9AF6-2AF6ADCC524C}" srcOrd="1" destOrd="0" parTransId="{09629EA5-16D7-4B31-9EA0-F7B288082638}" sibTransId="{9545D12F-0BFD-4A24-ADAB-50D2DE5C5951}"/>
    <dgm:cxn modelId="{831CC4A2-C7C0-E444-B77A-486C8309D28A}" type="presOf" srcId="{7E9AF43E-6077-459A-B941-11D83FD44017}" destId="{9552F46E-073A-4BB0-88C6-129C6C6AC9E2}" srcOrd="0" destOrd="0" presId="urn:microsoft.com/office/officeart/2005/8/layout/radial3"/>
    <dgm:cxn modelId="{583CECCB-806C-D640-BEDE-EEADAA0C96D6}" type="presOf" srcId="{49769E97-BD24-46AC-970D-11937134630D}" destId="{5564B533-893B-4DA5-A1CD-49FF80938880}" srcOrd="0" destOrd="0" presId="urn:microsoft.com/office/officeart/2005/8/layout/radial3"/>
    <dgm:cxn modelId="{6612EC61-7633-475F-AA34-2CB680E1B75E}" srcId="{63FF9DFE-891E-4D76-BAD1-4900B73E95DB}" destId="{96130A0D-0601-45B2-B8DA-72091847C7C4}" srcOrd="0" destOrd="0" parTransId="{DCFB1646-DB7D-4909-9043-C805E930DF59}" sibTransId="{9239BD91-AE38-4ACF-86AD-672B4A8C04E6}"/>
    <dgm:cxn modelId="{B4DBC50B-83A4-F449-8FB3-C8E5F4FAAC05}" type="presOf" srcId="{0C914978-2797-468E-ACA7-FF852D37B175}" destId="{BA13EA2B-34F2-4E44-BF33-E616649FAE7D}" srcOrd="0" destOrd="0" presId="urn:microsoft.com/office/officeart/2005/8/layout/radial3"/>
    <dgm:cxn modelId="{81E8D42B-B640-D840-BFDA-705CD88D523E}" type="presParOf" srcId="{E9CDBF65-C03F-4B5A-81B4-2C007D45025F}" destId="{FF7A99B3-E983-4BE8-B567-B555EE6CBBC6}" srcOrd="0" destOrd="0" presId="urn:microsoft.com/office/officeart/2005/8/layout/radial3"/>
    <dgm:cxn modelId="{7E765DBA-6664-6C4D-8D90-A01A17C79DCD}" type="presParOf" srcId="{FF7A99B3-E983-4BE8-B567-B555EE6CBBC6}" destId="{EA473E67-08A2-4582-A3D1-41E337F99C98}" srcOrd="0" destOrd="0" presId="urn:microsoft.com/office/officeart/2005/8/layout/radial3"/>
    <dgm:cxn modelId="{A65C2F85-4A40-EF42-AA5D-2EDA4A2EA2AE}" type="presParOf" srcId="{FF7A99B3-E983-4BE8-B567-B555EE6CBBC6}" destId="{75C1C032-26F9-4D57-A3AA-BEC02789F930}" srcOrd="1" destOrd="0" presId="urn:microsoft.com/office/officeart/2005/8/layout/radial3"/>
    <dgm:cxn modelId="{EF2A632A-DFFC-034F-B0E4-0CDF2C5D5CFF}" type="presParOf" srcId="{FF7A99B3-E983-4BE8-B567-B555EE6CBBC6}" destId="{C321C072-7849-4874-B950-63AB0B544A4E}" srcOrd="2" destOrd="0" presId="urn:microsoft.com/office/officeart/2005/8/layout/radial3"/>
    <dgm:cxn modelId="{CD0FC3F2-8D25-B14C-B93F-17AF49C66F4E}" type="presParOf" srcId="{FF7A99B3-E983-4BE8-B567-B555EE6CBBC6}" destId="{9552F46E-073A-4BB0-88C6-129C6C6AC9E2}" srcOrd="3" destOrd="0" presId="urn:microsoft.com/office/officeart/2005/8/layout/radial3"/>
    <dgm:cxn modelId="{728DABF3-C93B-5B49-8710-4C1F48212D04}" type="presParOf" srcId="{FF7A99B3-E983-4BE8-B567-B555EE6CBBC6}" destId="{9F90A7B8-E56B-4192-9611-08D420F69051}" srcOrd="4" destOrd="0" presId="urn:microsoft.com/office/officeart/2005/8/layout/radial3"/>
    <dgm:cxn modelId="{B61B4C6F-EF05-DA4C-8F53-C46E6664F261}" type="presParOf" srcId="{FF7A99B3-E983-4BE8-B567-B555EE6CBBC6}" destId="{80F5962B-8C24-482F-87E0-7620E67ADE16}" srcOrd="5" destOrd="0" presId="urn:microsoft.com/office/officeart/2005/8/layout/radial3"/>
    <dgm:cxn modelId="{9A3CD667-A03A-2547-8A23-53245E2C07FF}" type="presParOf" srcId="{FF7A99B3-E983-4BE8-B567-B555EE6CBBC6}" destId="{A1F97178-9575-4951-B79F-AFF5D1BA86DF}" srcOrd="6" destOrd="0" presId="urn:microsoft.com/office/officeart/2005/8/layout/radial3"/>
    <dgm:cxn modelId="{61FABFEB-D317-6D46-A772-C308F43B95BA}" type="presParOf" srcId="{FF7A99B3-E983-4BE8-B567-B555EE6CBBC6}" destId="{F6EBA378-7FC0-42D5-982A-ADA020528DD1}" srcOrd="7" destOrd="0" presId="urn:microsoft.com/office/officeart/2005/8/layout/radial3"/>
    <dgm:cxn modelId="{2DCA6709-3323-4F49-9142-9BD018EE351F}" type="presParOf" srcId="{FF7A99B3-E983-4BE8-B567-B555EE6CBBC6}" destId="{BA13EA2B-34F2-4E44-BF33-E616649FAE7D}" srcOrd="8" destOrd="0" presId="urn:microsoft.com/office/officeart/2005/8/layout/radial3"/>
    <dgm:cxn modelId="{C84BE16F-C48B-CA4E-B9FA-1471F14C9AB9}" type="presParOf" srcId="{FF7A99B3-E983-4BE8-B567-B555EE6CBBC6}" destId="{5564B533-893B-4DA5-A1CD-49FF80938880}" srcOrd="9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473E67-08A2-4582-A3D1-41E337F99C98}">
      <dsp:nvSpPr>
        <dsp:cNvPr id="0" name=""/>
        <dsp:cNvSpPr/>
      </dsp:nvSpPr>
      <dsp:spPr>
        <a:xfrm>
          <a:off x="2788592" y="1249014"/>
          <a:ext cx="3034249" cy="303424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6500" b="0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DCF</a:t>
          </a:r>
          <a:endParaRPr lang="en-US" sz="65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232947" y="1693369"/>
        <a:ext cx="2145539" cy="2145539"/>
      </dsp:txXfrm>
    </dsp:sp>
    <dsp:sp modelId="{75C1C032-26F9-4D57-A3AA-BEC02789F930}">
      <dsp:nvSpPr>
        <dsp:cNvPr id="0" name=""/>
        <dsp:cNvSpPr/>
      </dsp:nvSpPr>
      <dsp:spPr>
        <a:xfrm>
          <a:off x="3547154" y="30001"/>
          <a:ext cx="1517124" cy="151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Legacy: </a:t>
          </a:r>
          <a:br>
            <a:rPr lang="en-GB" sz="1400" b="0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sz="1400" b="0" i="1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NDA, Sellafield, RWM</a:t>
          </a:r>
          <a:endParaRPr lang="en-US" sz="1400" b="0" i="1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769332" y="252179"/>
        <a:ext cx="1072768" cy="1072768"/>
      </dsp:txXfrm>
    </dsp:sp>
    <dsp:sp modelId="{C321C072-7849-4874-B950-63AB0B544A4E}">
      <dsp:nvSpPr>
        <dsp:cNvPr id="0" name=""/>
        <dsp:cNvSpPr/>
      </dsp:nvSpPr>
      <dsp:spPr>
        <a:xfrm>
          <a:off x="4818315" y="492666"/>
          <a:ext cx="1517124" cy="151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Defence: </a:t>
          </a:r>
          <a:r>
            <a:rPr lang="en-GB" sz="1400" b="0" i="1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MoD via</a:t>
          </a:r>
          <a:br>
            <a:rPr lang="en-GB" sz="1400" b="0" i="1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sz="1400" b="0" i="1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Rolls-Royce, </a:t>
          </a:r>
          <a:br>
            <a:rPr lang="en-GB" sz="1400" b="0" i="1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sz="1400" b="0" i="1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Serco &amp; AW</a:t>
          </a:r>
          <a:r>
            <a:rPr lang="en-GB" sz="1400" b="0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E</a:t>
          </a:r>
          <a:endParaRPr lang="en-US" sz="14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5040493" y="714844"/>
        <a:ext cx="1072768" cy="1072768"/>
      </dsp:txXfrm>
    </dsp:sp>
    <dsp:sp modelId="{9552F46E-073A-4BB0-88C6-129C6C6AC9E2}">
      <dsp:nvSpPr>
        <dsp:cNvPr id="0" name=""/>
        <dsp:cNvSpPr/>
      </dsp:nvSpPr>
      <dsp:spPr>
        <a:xfrm>
          <a:off x="5494686" y="1664174"/>
          <a:ext cx="1517124" cy="151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RCUK</a:t>
          </a:r>
          <a:endParaRPr lang="en-US" sz="2000" b="0" kern="1200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5716864" y="1886352"/>
        <a:ext cx="1072768" cy="1072768"/>
      </dsp:txXfrm>
    </dsp:sp>
    <dsp:sp modelId="{9F90A7B8-E56B-4192-9611-08D420F69051}">
      <dsp:nvSpPr>
        <dsp:cNvPr id="0" name=""/>
        <dsp:cNvSpPr/>
      </dsp:nvSpPr>
      <dsp:spPr>
        <a:xfrm>
          <a:off x="5259785" y="2996364"/>
          <a:ext cx="1517124" cy="151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NNL</a:t>
          </a:r>
          <a:endParaRPr lang="en-US" sz="2000" b="0" kern="1200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5481963" y="3218542"/>
        <a:ext cx="1072768" cy="1072768"/>
      </dsp:txXfrm>
    </dsp:sp>
    <dsp:sp modelId="{80F5962B-8C24-482F-87E0-7620E67ADE16}">
      <dsp:nvSpPr>
        <dsp:cNvPr id="0" name=""/>
        <dsp:cNvSpPr/>
      </dsp:nvSpPr>
      <dsp:spPr>
        <a:xfrm>
          <a:off x="4223525" y="3865890"/>
          <a:ext cx="1517124" cy="151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Local Stakeholders:</a:t>
          </a:r>
          <a:br>
            <a:rPr lang="en-US" sz="14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US" sz="1400" b="0" i="1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BEC, ECCP,</a:t>
          </a:r>
          <a:br>
            <a:rPr lang="en-US" sz="1400" b="0" i="1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US" sz="1400" b="0" i="1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Univ. of </a:t>
          </a:r>
          <a:r>
            <a:rPr lang="en-US" sz="1400" b="0" i="1" kern="1200" cap="none" spc="0" baseline="0" dirty="0" err="1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Cumbria</a:t>
          </a:r>
          <a:endParaRPr lang="en-US" sz="1400" b="0" i="1" kern="1200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4445703" y="4088068"/>
        <a:ext cx="1072768" cy="1072768"/>
      </dsp:txXfrm>
    </dsp:sp>
    <dsp:sp modelId="{A1F97178-9575-4951-B79F-AFF5D1BA86DF}">
      <dsp:nvSpPr>
        <dsp:cNvPr id="0" name=""/>
        <dsp:cNvSpPr/>
      </dsp:nvSpPr>
      <dsp:spPr>
        <a:xfrm>
          <a:off x="2870784" y="3865890"/>
          <a:ext cx="1517124" cy="151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Regulator:</a:t>
          </a:r>
          <a:br>
            <a:rPr lang="en-US" sz="14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US" sz="1400" b="0" i="1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HSE &amp; ONR</a:t>
          </a:r>
          <a:endParaRPr lang="en-US" sz="1400" b="0" i="1" kern="1200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092962" y="4088068"/>
        <a:ext cx="1072768" cy="1072768"/>
      </dsp:txXfrm>
    </dsp:sp>
    <dsp:sp modelId="{F6EBA378-7FC0-42D5-982A-ADA020528DD1}">
      <dsp:nvSpPr>
        <dsp:cNvPr id="0" name=""/>
        <dsp:cNvSpPr/>
      </dsp:nvSpPr>
      <dsp:spPr>
        <a:xfrm>
          <a:off x="1834524" y="2996364"/>
          <a:ext cx="1517124" cy="151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Government: </a:t>
          </a:r>
          <a:br>
            <a:rPr lang="en-GB" sz="14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sz="1400" b="0" i="1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BIS, DECC</a:t>
          </a:r>
          <a:endParaRPr lang="en-US" sz="1400" b="0" i="1" kern="1200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2056702" y="3218542"/>
        <a:ext cx="1072768" cy="1072768"/>
      </dsp:txXfrm>
    </dsp:sp>
    <dsp:sp modelId="{BA13EA2B-34F2-4E44-BF33-E616649FAE7D}">
      <dsp:nvSpPr>
        <dsp:cNvPr id="0" name=""/>
        <dsp:cNvSpPr/>
      </dsp:nvSpPr>
      <dsp:spPr>
        <a:xfrm>
          <a:off x="1518100" y="1664174"/>
          <a:ext cx="1680170" cy="151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EU: </a:t>
          </a:r>
          <a:br>
            <a:rPr lang="en-GB" sz="16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sz="1600" b="0" i="1" kern="1200" cap="none" spc="0" baseline="0" dirty="0" err="1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Carbowaste</a:t>
          </a:r>
          <a:r>
            <a:rPr lang="en-GB" sz="1600" b="0" i="1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/>
          </a:r>
          <a:br>
            <a:rPr lang="en-GB" sz="1600" b="0" i="1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sz="1600" b="0" i="1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SACSESS</a:t>
          </a:r>
          <a:endParaRPr lang="en-US" sz="1600" b="0" i="1" kern="1200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1764155" y="1886352"/>
        <a:ext cx="1188060" cy="1072768"/>
      </dsp:txXfrm>
    </dsp:sp>
    <dsp:sp modelId="{5564B533-893B-4DA5-A1CD-49FF80938880}">
      <dsp:nvSpPr>
        <dsp:cNvPr id="0" name=""/>
        <dsp:cNvSpPr/>
      </dsp:nvSpPr>
      <dsp:spPr>
        <a:xfrm>
          <a:off x="2275993" y="492666"/>
          <a:ext cx="1517124" cy="151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Nuclear Supply Chain: EDF,</a:t>
          </a:r>
          <a:br>
            <a:rPr lang="en-GB" sz="1400" b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sz="1400" b="0" i="1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AREVA,</a:t>
          </a:r>
          <a:br>
            <a:rPr lang="en-GB" sz="1400" b="0" i="1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</a:br>
          <a:r>
            <a:rPr lang="en-GB" sz="1400" b="0" i="1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Serco, </a:t>
          </a:r>
          <a:r>
            <a:rPr lang="en-GB" sz="1400" b="0" i="1" kern="1200" cap="none" spc="0" baseline="0" dirty="0" err="1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Arvia</a:t>
          </a:r>
          <a:endParaRPr lang="en-US" sz="1400" b="0" i="1" kern="1200" cap="none" spc="0" baseline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2498171" y="714844"/>
        <a:ext cx="1072768" cy="1072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en-GB"/>
              <a:t>Dalton Cumbrian Facility	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r>
              <a:rPr lang="en-GB"/>
              <a:t>Health &amp; Safety </a:t>
            </a:r>
            <a:r>
              <a:rPr lang="en-GB" err="1"/>
              <a:t>Smmary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BA83A27-0F29-4038-B635-F8501B1D5B5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09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02F2047-2AF5-4FB1-971D-2FA56187E6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2362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8745" indent="-287979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51915" indent="-23038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12682" indent="-23038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73448" indent="-23038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34214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94980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55746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916512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20D43A48-CC83-4928-B647-987BD9E6DC3C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GB" altLang="en-US" smtClean="0"/>
              <a:t>Scanning electron microscope: used for imaging (resolution up to 1.2 nm); EDS (energy dispersive x-ray spectroscopy) for crystallographic analysis: chemical composition, local compositional variations, phase identification; EBSD (electron backscattered diffraction) for crystallographic analysis: grain structure, crystallographic texture, local strain fields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GB" altLang="en-US" smtClean="0"/>
              <a:t>Dual beam FIB: micrometer scale machining by highly focussed Ga-ion sputtering.  micrometer scale samples with much lower overall activity because of the size reduction can be analysed in other instruments (mechanical: e.g. nano indenter, structural+chemical: transmission electron microscope)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GB" altLang="en-US" smtClean="0"/>
              <a:t>Nano indenter: local hardness and elastic modulus, stiffness (modulus) as function of depth (in continuous stiffness measurement mode), mN force resolution, 0.01 nm displacement resolution.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GB" altLang="en-US" smtClean="0"/>
              <a:t>Thermal desorption spectroscopy: ion spectroscopy coupled to a vacuum furnace, it measures release of solute gasses as a function of temperature, used to determine binding energies of solute elements (e.g. H, deuterium, tritium)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endParaRPr lang="en-GB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945DF329-7159-4089-A366-F93E154F275E}" type="slidenum">
              <a:rPr lang="en-GB" altLang="en-US"/>
              <a:pPr eaLnBrk="1" hangingPunct="1"/>
              <a:t>14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541185-FEA9-4234-A3DB-396F03F7050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541185-FEA9-4234-A3DB-396F03F7050C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541185-FEA9-4234-A3DB-396F03F7050C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8745" indent="-287979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51915" indent="-23038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12682" indent="-23038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73448" indent="-23038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34214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94980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55746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916512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20D43A48-CC83-4928-B647-987BD9E6DC3C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8745" indent="-287979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51915" indent="-23038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12682" indent="-23038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73448" indent="-23038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34214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94980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55746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916512" indent="-23038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20D43A48-CC83-4928-B647-987BD9E6DC3C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541185-FEA9-4234-A3DB-396F03F7050C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541185-FEA9-4234-A3DB-396F03F7050C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541185-FEA9-4234-A3DB-396F03F7050C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541185-FEA9-4234-A3DB-396F03F7050C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541185-FEA9-4234-A3DB-396F03F7050C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541185-FEA9-4234-A3DB-396F03F7050C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4B0C9-3F83-4B81-863E-664DE1CAEE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B6662-90CB-4CAD-8EE4-3561F72736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0"/>
            <a:ext cx="1943100" cy="5334000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5676900" cy="5334000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E5FBF-AEC1-4E67-B956-A24A4DC4BF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7507C-FA08-4D46-B389-EA0771A66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62138-CCF7-4ABC-9CE0-5B2CB9664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CFC62-29AC-4091-8DAA-01C421DC35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CFD8C-DDB0-49C2-AA62-ECF74E802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48CF2-034F-4C04-830B-54390C2CEC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C8AD6-601D-4047-8E49-6323C3CEB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1C967-E372-4AA8-B5AF-C98D915485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83208-2CA5-4455-B029-32D260C5AF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B8361A3-8414-4D62-A395-8D5FA317F8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" name="Picture 8" descr="Dalton logo L-shape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21828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 dir="in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oleObject" Target="../embeddings/oleObject1.bin"/><Relationship Id="rId18" Type="http://schemas.openxmlformats.org/officeDocument/2006/relationships/hyperlink" Target="http://www.britainsenergycoast.co.uk/" TargetMode="External"/><Relationship Id="rId3" Type="http://schemas.openxmlformats.org/officeDocument/2006/relationships/image" Target="../media/image26.jpeg"/><Relationship Id="rId21" Type="http://schemas.openxmlformats.org/officeDocument/2006/relationships/image" Target="../media/image34.gif"/><Relationship Id="rId7" Type="http://schemas.openxmlformats.org/officeDocument/2006/relationships/diagramLayout" Target="../diagrams/layout1.xml"/><Relationship Id="rId12" Type="http://schemas.openxmlformats.org/officeDocument/2006/relationships/image" Target="../media/image29.png"/><Relationship Id="rId17" Type="http://schemas.openxmlformats.org/officeDocument/2006/relationships/image" Target="../media/image32.png"/><Relationship Id="rId25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31.png"/><Relationship Id="rId20" Type="http://schemas.openxmlformats.org/officeDocument/2006/relationships/hyperlink" Target="http://www.google.co.uk/url?sa=i&amp;source=images&amp;cd=&amp;cad=rja&amp;docid=NIzQ7eu3I5EtRM&amp;tbnid=Qde1NLR89DW1qM:&amp;ved=0CAgQjRwwAA&amp;url=http://www.we-sys.uni-oldenburg.de/en/62139.html&amp;ei=0UYoUumbNLCV0QW16IHYDw&amp;psig=AFQjCNE8hS4JxoN6kCPwqfzr5O7QlY5NFg&amp;ust=1378457681912966" TargetMode="External"/><Relationship Id="rId1" Type="http://schemas.openxmlformats.org/officeDocument/2006/relationships/vmlDrawing" Target="../drawings/vmlDrawing1.vml"/><Relationship Id="rId6" Type="http://schemas.openxmlformats.org/officeDocument/2006/relationships/diagramData" Target="../diagrams/data1.xml"/><Relationship Id="rId11" Type="http://schemas.openxmlformats.org/officeDocument/2006/relationships/image" Target="../media/image28.jpeg"/><Relationship Id="rId24" Type="http://schemas.openxmlformats.org/officeDocument/2006/relationships/image" Target="../media/image36.gif"/><Relationship Id="rId5" Type="http://schemas.openxmlformats.org/officeDocument/2006/relationships/image" Target="../media/image27.png"/><Relationship Id="rId15" Type="http://schemas.openxmlformats.org/officeDocument/2006/relationships/image" Target="../media/image30.jpeg"/><Relationship Id="rId23" Type="http://schemas.openxmlformats.org/officeDocument/2006/relationships/hyperlink" Target="http://www.awe.co.uk/index.html" TargetMode="External"/><Relationship Id="rId10" Type="http://schemas.microsoft.com/office/2007/relationships/diagramDrawing" Target="../diagrams/drawing1.xml"/><Relationship Id="rId19" Type="http://schemas.openxmlformats.org/officeDocument/2006/relationships/image" Target="../media/image33.jpeg"/><Relationship Id="rId4" Type="http://schemas.openxmlformats.org/officeDocument/2006/relationships/hyperlink" Target="http://www.nda.gov.uk/default.aspx" TargetMode="External"/><Relationship Id="rId9" Type="http://schemas.openxmlformats.org/officeDocument/2006/relationships/diagramColors" Target="../diagrams/colors1.xml"/><Relationship Id="rId14" Type="http://schemas.openxmlformats.org/officeDocument/2006/relationships/image" Target="../media/image25.png"/><Relationship Id="rId22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10" Type="http://schemas.openxmlformats.org/officeDocument/2006/relationships/image" Target="../media/image43.png"/><Relationship Id="rId4" Type="http://schemas.openxmlformats.org/officeDocument/2006/relationships/image" Target="../media/image38.png"/><Relationship Id="rId9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49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emf"/><Relationship Id="rId5" Type="http://schemas.openxmlformats.org/officeDocument/2006/relationships/image" Target="../media/image53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kevin.warren@manchester.ac.uk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nuf.ac.uk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hyperlink" Target="http://www.google.co.uk/imgres?q=oxford+university+logo&amp;hl=en&amp;tbo=d&amp;biw=1808&amp;bih=850&amp;tbm=isch&amp;tbnid=bztqyM839hY90M:&amp;imgrefurl=http://www.materials.ox.ac.uk/local/documents.html&amp;docid=HmGihd9O7hmMsM&amp;imgurl=http://www.ox.ac.uk/images/hi_res/2258_ox_brand_blue_pos_rect.png&amp;w=1919&amp;h=591&amp;ei=HXGvUPzvOOa40QXOtIHoCA&amp;zoom=1&amp;iact=hc&amp;vpx=587&amp;vpy=75&amp;dur=3407&amp;hovh=124&amp;hovw=405&amp;tx=213&amp;ty=70&amp;sig=105556834178821409616&amp;page=1&amp;tbnh=44&amp;tbnw=144&amp;start=0&amp;ndsp=69&amp;ved=1t:429,r:7,s:0,i:171" TargetMode="External"/><Relationship Id="rId5" Type="http://schemas.openxmlformats.org/officeDocument/2006/relationships/image" Target="../media/image8.png"/><Relationship Id="rId10" Type="http://schemas.openxmlformats.org/officeDocument/2006/relationships/image" Target="../media/image12.jpeg"/><Relationship Id="rId4" Type="http://schemas.openxmlformats.org/officeDocument/2006/relationships/image" Target="../media/image7.jpeg"/><Relationship Id="rId9" Type="http://schemas.openxmlformats.org/officeDocument/2006/relationships/hyperlink" Target="http://www.google.co.uk/imgres?q=imperial+college+london&amp;num=10&amp;hl=en&amp;tbo=d&amp;biw=1808&amp;bih=850&amp;tbm=isch&amp;tbnid=gsTQnZsyj61HxM:&amp;imgrefurl=http://multicore.doc.ic.ac.uk/&amp;docid=7hqrY5Zj6II6mM&amp;imgurl=http://multicore.doc.ic.ac.uk/images/logo_imperial_college_london.png&amp;w=1505&amp;h=396&amp;ei=vXCvUIrSAeXS0QXx14GIBg&amp;zoom=1&amp;iact=hc&amp;vpx=402&amp;vpy=203&amp;dur=906&amp;hovh=115&amp;hovw=438&amp;tx=201&amp;ty=66&amp;sig=105556834178821409616&amp;page=1&amp;tbnh=33&amp;tbnw=126&amp;start=0&amp;ndsp=61&amp;ved=1t:429,r:4,s:0,i:165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57" y="-24557"/>
            <a:ext cx="9193113" cy="690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098" name="Rectangle 2"/>
          <p:cNvSpPr>
            <a:spLocks/>
          </p:cNvSpPr>
          <p:nvPr/>
        </p:nvSpPr>
        <p:spPr bwMode="auto">
          <a:xfrm>
            <a:off x="2590800" y="692053"/>
            <a:ext cx="5501728" cy="825853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txBody>
          <a:bodyPr wrap="square" lIns="88887" tIns="50793" rIns="88887" bIns="50793">
            <a:spAutoFit/>
          </a:bodyPr>
          <a:lstStyle/>
          <a:p>
            <a:pPr defTabSz="456467">
              <a:defRPr/>
            </a:pPr>
            <a:r>
              <a:rPr lang="en-US" sz="2700" dirty="0">
                <a:solidFill>
                  <a:srgbClr val="FFFFFF"/>
                </a:solidFill>
                <a:cs typeface="Arial" charset="0"/>
                <a:sym typeface="Arial" charset="0"/>
              </a:rPr>
              <a:t>Dalton Nuclear Institute</a:t>
            </a:r>
          </a:p>
          <a:p>
            <a:pPr defTabSz="456467">
              <a:defRPr/>
            </a:pPr>
            <a:r>
              <a:rPr lang="en-US" sz="2000" dirty="0">
                <a:solidFill>
                  <a:srgbClr val="FFFFFF"/>
                </a:solidFill>
                <a:cs typeface="Arial" charset="0"/>
                <a:sym typeface="Arial" charset="0"/>
              </a:rPr>
              <a:t>Research | Skills | Partnership</a:t>
            </a:r>
            <a:endParaRPr lang="en-US" dirty="0">
              <a:cs typeface="Helvetica Light" charset="0"/>
            </a:endParaRPr>
          </a:p>
        </p:txBody>
      </p:sp>
      <p:pic>
        <p:nvPicPr>
          <p:cNvPr id="5" name="Picture 4" descr="LTD DNI 2SPE TY NEG U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41" y="75584"/>
            <a:ext cx="1690536" cy="838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mp:transition xmlns:mp="http://schemas.microsoft.com/office/mac/powerpoint/2008/main" spd="med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60648"/>
            <a:ext cx="7488237" cy="990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2D2D8A"/>
                </a:solidFill>
              </a:rPr>
              <a:t>Irradiation Equipment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2916238" y="6021388"/>
            <a:ext cx="3529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alibri" pitchFamily="34" charset="0"/>
              </a:rPr>
              <a:t>5MV Ion Beam Accelerator</a:t>
            </a:r>
          </a:p>
        </p:txBody>
      </p:sp>
      <p:sp>
        <p:nvSpPr>
          <p:cNvPr id="3076" name="Content Placeholder 4"/>
          <p:cNvSpPr>
            <a:spLocks noGrp="1"/>
          </p:cNvSpPr>
          <p:nvPr>
            <p:ph idx="1"/>
          </p:nvPr>
        </p:nvSpPr>
        <p:spPr>
          <a:xfrm>
            <a:off x="539552" y="1654742"/>
            <a:ext cx="8458200" cy="3989040"/>
          </a:xfrm>
        </p:spPr>
        <p:txBody>
          <a:bodyPr/>
          <a:lstStyle/>
          <a:p>
            <a:pPr>
              <a:buNone/>
            </a:pPr>
            <a:r>
              <a:rPr lang="en-GB" sz="1800" b="1" dirty="0" smtClean="0">
                <a:solidFill>
                  <a:schemeClr val="accent6"/>
                </a:solidFill>
              </a:rPr>
              <a:t>High dose rate </a:t>
            </a:r>
            <a:r>
              <a:rPr lang="en-GB" sz="1800" b="1" baseline="30000" dirty="0" smtClean="0">
                <a:solidFill>
                  <a:schemeClr val="accent6"/>
                </a:solidFill>
              </a:rPr>
              <a:t>60</a:t>
            </a:r>
            <a:r>
              <a:rPr lang="en-GB" sz="1800" b="1" dirty="0" smtClean="0">
                <a:solidFill>
                  <a:schemeClr val="accent6"/>
                </a:solidFill>
              </a:rPr>
              <a:t>Co gamma planar irradiator</a:t>
            </a:r>
            <a:endParaRPr lang="en-GB" sz="1800" b="1" baseline="30000" dirty="0" smtClean="0">
              <a:solidFill>
                <a:schemeClr val="accent6"/>
              </a:solidFill>
            </a:endParaRPr>
          </a:p>
          <a:p>
            <a:pPr lvl="2"/>
            <a:r>
              <a:rPr lang="en-GB" sz="1800" dirty="0" smtClean="0">
                <a:solidFill>
                  <a:schemeClr val="accent6"/>
                </a:solidFill>
              </a:rPr>
              <a:t>Activity 530 </a:t>
            </a:r>
            <a:r>
              <a:rPr lang="en-GB" sz="1800" dirty="0" err="1" smtClean="0">
                <a:solidFill>
                  <a:schemeClr val="accent6"/>
                </a:solidFill>
              </a:rPr>
              <a:t>TBq</a:t>
            </a:r>
            <a:r>
              <a:rPr lang="en-GB" sz="1800" dirty="0" smtClean="0">
                <a:solidFill>
                  <a:schemeClr val="accent6"/>
                </a:solidFill>
              </a:rPr>
              <a:t> in dual source rod assemblies</a:t>
            </a:r>
          </a:p>
          <a:p>
            <a:pPr lvl="2"/>
            <a:r>
              <a:rPr lang="en-GB" sz="1800" dirty="0" smtClean="0">
                <a:solidFill>
                  <a:schemeClr val="accent6"/>
                </a:solidFill>
              </a:rPr>
              <a:t>Absorbed dose rates of &gt;10 </a:t>
            </a:r>
            <a:r>
              <a:rPr lang="en-GB" sz="1800" dirty="0" err="1" smtClean="0">
                <a:solidFill>
                  <a:schemeClr val="accent6"/>
                </a:solidFill>
              </a:rPr>
              <a:t>kGy</a:t>
            </a:r>
            <a:r>
              <a:rPr lang="en-GB" sz="1800" dirty="0" smtClean="0">
                <a:solidFill>
                  <a:schemeClr val="accent6"/>
                </a:solidFill>
              </a:rPr>
              <a:t>/hr down to &lt;100 </a:t>
            </a:r>
            <a:r>
              <a:rPr lang="en-GB" sz="1800" dirty="0" err="1" smtClean="0">
                <a:solidFill>
                  <a:schemeClr val="accent6"/>
                </a:solidFill>
              </a:rPr>
              <a:t>Gy</a:t>
            </a:r>
            <a:r>
              <a:rPr lang="en-GB" sz="1800" dirty="0" smtClean="0">
                <a:solidFill>
                  <a:schemeClr val="accent6"/>
                </a:solidFill>
              </a:rPr>
              <a:t>/hr</a:t>
            </a:r>
          </a:p>
          <a:p>
            <a:pPr lvl="2"/>
            <a:r>
              <a:rPr lang="en-GB" sz="1800" dirty="0" smtClean="0">
                <a:solidFill>
                  <a:schemeClr val="accent6"/>
                </a:solidFill>
              </a:rPr>
              <a:t>9 litre sample chamber incorporating three turntables &amp; two 19mm access ports for connection to external experimental rigs</a:t>
            </a:r>
          </a:p>
          <a:p>
            <a:pPr lvl="2"/>
            <a:endParaRPr lang="en-GB" sz="1800" dirty="0" smtClean="0">
              <a:solidFill>
                <a:schemeClr val="accent6"/>
              </a:solidFill>
            </a:endParaRPr>
          </a:p>
          <a:p>
            <a:pPr lvl="2"/>
            <a:endParaRPr lang="en-GB" sz="1800" dirty="0" smtClean="0">
              <a:solidFill>
                <a:srgbClr val="7030A0"/>
              </a:solidFill>
            </a:endParaRPr>
          </a:p>
          <a:p>
            <a:pPr lvl="2">
              <a:buNone/>
            </a:pPr>
            <a:endParaRPr lang="en-GB" sz="18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GB" sz="16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GB" sz="1600" dirty="0" smtClean="0"/>
          </a:p>
          <a:p>
            <a:pPr>
              <a:buFontTx/>
              <a:buNone/>
            </a:pPr>
            <a:endParaRPr lang="en-GB" sz="1600" dirty="0" smtClean="0"/>
          </a:p>
          <a:p>
            <a:pPr>
              <a:buFontTx/>
              <a:buNone/>
            </a:pPr>
            <a:endParaRPr lang="en-GB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60" y="4077072"/>
            <a:ext cx="4018384" cy="26789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1"/>
            <a:ext cx="1763688" cy="14526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3993" y="4077072"/>
            <a:ext cx="3980600" cy="2653733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60648"/>
            <a:ext cx="7488237" cy="990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2D2D8A"/>
                </a:solidFill>
              </a:rPr>
              <a:t>Material Preparation &amp; </a:t>
            </a:r>
            <a:br>
              <a:rPr lang="en-US" sz="2400" b="1" dirty="0" smtClean="0">
                <a:solidFill>
                  <a:srgbClr val="2D2D8A"/>
                </a:solidFill>
              </a:rPr>
            </a:br>
            <a:r>
              <a:rPr lang="en-US" sz="2400" b="1" dirty="0" err="1" smtClean="0">
                <a:solidFill>
                  <a:srgbClr val="2D2D8A"/>
                </a:solidFill>
              </a:rPr>
              <a:t>Characterisation</a:t>
            </a:r>
            <a:endParaRPr lang="en-US" sz="2400" b="1" dirty="0" smtClean="0">
              <a:solidFill>
                <a:srgbClr val="2D2D8A"/>
              </a:solidFill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2916238" y="6021388"/>
            <a:ext cx="3529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alibri" pitchFamily="34" charset="0"/>
              </a:rPr>
              <a:t>5MV Ion Beam Accelerator</a:t>
            </a:r>
          </a:p>
        </p:txBody>
      </p:sp>
      <p:sp>
        <p:nvSpPr>
          <p:cNvPr id="3076" name="Content Placeholder 4"/>
          <p:cNvSpPr>
            <a:spLocks noGrp="1"/>
          </p:cNvSpPr>
          <p:nvPr>
            <p:ph idx="1"/>
          </p:nvPr>
        </p:nvSpPr>
        <p:spPr>
          <a:xfrm>
            <a:off x="533400" y="1628800"/>
            <a:ext cx="8458200" cy="4772000"/>
          </a:xfrm>
        </p:spPr>
        <p:txBody>
          <a:bodyPr/>
          <a:lstStyle/>
          <a:p>
            <a:pPr>
              <a:buNone/>
            </a:pPr>
            <a:r>
              <a:rPr lang="en-GB" sz="1800" b="1" dirty="0" smtClean="0">
                <a:solidFill>
                  <a:schemeClr val="accent6"/>
                </a:solidFill>
              </a:rPr>
              <a:t>Mechanical preparation: </a:t>
            </a:r>
            <a:r>
              <a:rPr lang="en-GB" sz="1800" dirty="0" smtClean="0">
                <a:solidFill>
                  <a:schemeClr val="accent6"/>
                </a:solidFill>
              </a:rPr>
              <a:t>Wide range of manual &amp; automated cutting, grinding &amp; polishing/</a:t>
            </a:r>
            <a:r>
              <a:rPr lang="en-GB" sz="1800" dirty="0" err="1" smtClean="0">
                <a:solidFill>
                  <a:schemeClr val="accent6"/>
                </a:solidFill>
              </a:rPr>
              <a:t>electropolishing</a:t>
            </a:r>
            <a:r>
              <a:rPr lang="en-GB" sz="1800" dirty="0" smtClean="0">
                <a:solidFill>
                  <a:schemeClr val="accent6"/>
                </a:solidFill>
              </a:rPr>
              <a:t> equipment. Ball mill. </a:t>
            </a:r>
            <a:r>
              <a:rPr lang="en-GB" sz="1800" dirty="0" err="1" smtClean="0">
                <a:solidFill>
                  <a:schemeClr val="accent6"/>
                </a:solidFill>
              </a:rPr>
              <a:t>Glovebox</a:t>
            </a:r>
            <a:r>
              <a:rPr lang="en-GB" sz="1800" dirty="0" smtClean="0">
                <a:solidFill>
                  <a:schemeClr val="accent6"/>
                </a:solidFill>
              </a:rPr>
              <a:t>.</a:t>
            </a:r>
          </a:p>
          <a:p>
            <a:pPr>
              <a:buNone/>
            </a:pPr>
            <a:r>
              <a:rPr lang="en-GB" sz="1800" b="1" dirty="0" smtClean="0">
                <a:solidFill>
                  <a:schemeClr val="accent6"/>
                </a:solidFill>
              </a:rPr>
              <a:t>High temperature laboratory (from 2015):</a:t>
            </a:r>
            <a:r>
              <a:rPr lang="en-GB" sz="1800" dirty="0" smtClean="0">
                <a:solidFill>
                  <a:schemeClr val="accent6"/>
                </a:solidFill>
              </a:rPr>
              <a:t>Muffle &amp; tubes furnaces, High temperature vacuum furnace, Spark Plasma Sintering </a:t>
            </a:r>
          </a:p>
          <a:p>
            <a:r>
              <a:rPr lang="en-US" sz="1800" b="1" dirty="0" err="1" smtClean="0">
                <a:solidFill>
                  <a:srgbClr val="2D2D8A"/>
                </a:solidFill>
              </a:rPr>
              <a:t>Characterisation</a:t>
            </a:r>
            <a:r>
              <a:rPr lang="en-US" sz="1800" b="1" dirty="0" smtClean="0">
                <a:solidFill>
                  <a:srgbClr val="2D2D8A"/>
                </a:solidFill>
              </a:rPr>
              <a:t> Laboratory: </a:t>
            </a:r>
            <a:r>
              <a:rPr lang="en-US" sz="1800" dirty="0" smtClean="0">
                <a:solidFill>
                  <a:srgbClr val="2D2D8A"/>
                </a:solidFill>
              </a:rPr>
              <a:t>FEGESEM incorporating EBSD, WDS &amp; EDS, plus heating/cooling &amp; tensile stage; 2D-XRD; Time-domain </a:t>
            </a:r>
            <a:r>
              <a:rPr lang="en-US" sz="1800" dirty="0" err="1" smtClean="0">
                <a:solidFill>
                  <a:srgbClr val="2D2D8A"/>
                </a:solidFill>
              </a:rPr>
              <a:t>thermoreflectance</a:t>
            </a:r>
            <a:r>
              <a:rPr lang="en-US" sz="1800" dirty="0" smtClean="0">
                <a:solidFill>
                  <a:srgbClr val="2D2D8A"/>
                </a:solidFill>
              </a:rPr>
              <a:t>; a range of optical microscopes; micro hardness testing, and; FT-IR Spectrometer/FT-Raman Spectrometer/Raman Microscopy, Positron Annihilation Spectroscopy (PAS).</a:t>
            </a:r>
            <a:endParaRPr lang="en-GB" sz="1800" dirty="0" smtClean="0">
              <a:solidFill>
                <a:srgbClr val="2D2D8A"/>
              </a:solidFill>
            </a:endParaRPr>
          </a:p>
          <a:p>
            <a:r>
              <a:rPr lang="en-US" sz="1800" b="1" dirty="0" smtClean="0">
                <a:solidFill>
                  <a:srgbClr val="2D2D8A"/>
                </a:solidFill>
              </a:rPr>
              <a:t>Surface Science Laboratory: </a:t>
            </a:r>
            <a:r>
              <a:rPr lang="en-US" sz="1800" dirty="0" smtClean="0">
                <a:solidFill>
                  <a:srgbClr val="2D2D8A"/>
                </a:solidFill>
              </a:rPr>
              <a:t>Bespoke UHV controlled atmosphere chamber with low energy electron gun (2 – 50eV) and laser induced fluorescence for surface science studies. </a:t>
            </a:r>
            <a:endParaRPr lang="en-GB" sz="1800" dirty="0" smtClean="0">
              <a:solidFill>
                <a:srgbClr val="2D2D8A"/>
              </a:solidFill>
            </a:endParaRPr>
          </a:p>
          <a:p>
            <a:r>
              <a:rPr lang="en-US" sz="1800" b="1" dirty="0" smtClean="0">
                <a:solidFill>
                  <a:srgbClr val="2D2D8A"/>
                </a:solidFill>
              </a:rPr>
              <a:t>Analytical Laboratory</a:t>
            </a:r>
            <a:r>
              <a:rPr lang="en-US" sz="1800" dirty="0" smtClean="0">
                <a:solidFill>
                  <a:srgbClr val="2D2D8A"/>
                </a:solidFill>
              </a:rPr>
              <a:t>: A range of analytical equipment including: HPLC, Ion Chromatography; Gas Chromatography; Surface Area &amp; Porosity </a:t>
            </a:r>
            <a:r>
              <a:rPr lang="en-US" sz="1800" dirty="0" err="1" smtClean="0">
                <a:solidFill>
                  <a:srgbClr val="2D2D8A"/>
                </a:solidFill>
              </a:rPr>
              <a:t>Analyser</a:t>
            </a:r>
            <a:r>
              <a:rPr lang="en-US" sz="1800" dirty="0" smtClean="0">
                <a:solidFill>
                  <a:srgbClr val="2D2D8A"/>
                </a:solidFill>
              </a:rPr>
              <a:t> (BET Method); Fluorescence Spectrophotometer; UV-Vis Spectrometer; Total Organic Carbon &amp; Nitrogen </a:t>
            </a:r>
            <a:r>
              <a:rPr lang="en-US" sz="1800" dirty="0" err="1" smtClean="0">
                <a:solidFill>
                  <a:srgbClr val="2D2D8A"/>
                </a:solidFill>
              </a:rPr>
              <a:t>Analyser</a:t>
            </a:r>
            <a:r>
              <a:rPr lang="en-US" sz="1800" dirty="0" smtClean="0">
                <a:solidFill>
                  <a:srgbClr val="2D2D8A"/>
                </a:solidFill>
              </a:rPr>
              <a:t> etc</a:t>
            </a:r>
          </a:p>
          <a:p>
            <a:pPr>
              <a:buNone/>
            </a:pPr>
            <a:endParaRPr lang="en-GB" sz="1800" dirty="0" smtClean="0">
              <a:solidFill>
                <a:srgbClr val="2D2D8A"/>
              </a:solidFill>
            </a:endParaRPr>
          </a:p>
          <a:p>
            <a:pPr>
              <a:buNone/>
            </a:pPr>
            <a:r>
              <a:rPr lang="en-US" sz="1800" dirty="0" smtClean="0"/>
              <a:t> </a:t>
            </a:r>
            <a:endParaRPr lang="en-GB" sz="1800" dirty="0" smtClean="0"/>
          </a:p>
          <a:p>
            <a:pPr lvl="2">
              <a:buNone/>
            </a:pPr>
            <a:endParaRPr lang="en-GB" sz="1800" dirty="0" smtClean="0">
              <a:solidFill>
                <a:schemeClr val="accent6"/>
              </a:solidFill>
            </a:endParaRPr>
          </a:p>
          <a:p>
            <a:pPr lvl="2"/>
            <a:endParaRPr lang="en-GB" sz="1800" dirty="0" smtClean="0">
              <a:solidFill>
                <a:srgbClr val="7030A0"/>
              </a:solidFill>
            </a:endParaRPr>
          </a:p>
          <a:p>
            <a:pPr lvl="2">
              <a:buNone/>
            </a:pPr>
            <a:endParaRPr lang="en-GB" sz="18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GB" sz="16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GB" sz="1600" dirty="0" smtClean="0"/>
          </a:p>
          <a:p>
            <a:pPr>
              <a:buFontTx/>
              <a:buNone/>
            </a:pPr>
            <a:endParaRPr lang="en-GB" sz="1600" dirty="0" smtClean="0"/>
          </a:p>
          <a:p>
            <a:pPr>
              <a:buFontTx/>
              <a:buNone/>
            </a:pPr>
            <a:endParaRPr lang="en-GB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0"/>
            <a:ext cx="1763688" cy="1452654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16" y="5365999"/>
            <a:ext cx="2085093" cy="82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 descr="Nuclear Decommissioning Authority (NDA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r="40933"/>
          <a:stretch>
            <a:fillRect/>
          </a:stretch>
        </p:blipFill>
        <p:spPr bwMode="auto">
          <a:xfrm>
            <a:off x="6169662" y="1175397"/>
            <a:ext cx="1756772" cy="672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359157064"/>
              </p:ext>
            </p:extLst>
          </p:nvPr>
        </p:nvGraphicFramePr>
        <p:xfrm>
          <a:off x="271495" y="1175695"/>
          <a:ext cx="8529912" cy="5413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1495" y="363665"/>
            <a:ext cx="8462219" cy="576815"/>
          </a:xfrm>
        </p:spPr>
        <p:txBody>
          <a:bodyPr anchor="ctr"/>
          <a:lstStyle/>
          <a:p>
            <a:r>
              <a:rPr lang="en-GB" dirty="0" smtClean="0"/>
              <a:t>Research Partners</a:t>
            </a:r>
            <a:endParaRPr lang="en-GB" dirty="0"/>
          </a:p>
        </p:txBody>
      </p:sp>
      <p:pic>
        <p:nvPicPr>
          <p:cNvPr id="5" name="Picture 4" descr="epsrc_logo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48890" y="2046748"/>
            <a:ext cx="1336338" cy="829354"/>
          </a:xfrm>
          <a:prstGeom prst="rect">
            <a:avLst/>
          </a:prstGeom>
        </p:spPr>
      </p:pic>
      <p:pic>
        <p:nvPicPr>
          <p:cNvPr id="6" name="Picture 11" descr="bbsrc logo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73843" y="3083437"/>
            <a:ext cx="1556633" cy="602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835386"/>
              </p:ext>
            </p:extLst>
          </p:nvPr>
        </p:nvGraphicFramePr>
        <p:xfrm>
          <a:off x="313579" y="1848016"/>
          <a:ext cx="1497303" cy="114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8" r:id="rId13" imgW="3895238" imgH="2809524" progId="">
                  <p:embed/>
                </p:oleObj>
              </mc:Choice>
              <mc:Fallback>
                <p:oleObj r:id="rId13" imgW="3895238" imgH="2809524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579" y="1848016"/>
                        <a:ext cx="1497303" cy="1144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4" descr="http://topnews.net.nz/images/HSE-Logo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39839" y="1112976"/>
            <a:ext cx="1001821" cy="967578"/>
          </a:xfrm>
          <a:prstGeom prst="rect">
            <a:avLst/>
          </a:prstGeom>
          <a:noFill/>
        </p:spPr>
      </p:pic>
      <p:pic>
        <p:nvPicPr>
          <p:cNvPr id="9" name="Picture 236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43525" y="4395999"/>
            <a:ext cx="1241703" cy="131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1817" y="3156963"/>
            <a:ext cx="1057633" cy="963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4" name="Picture 6" descr="http://www.britainsenergycoast.co.uk/images/bec_cumbria.jpg">
            <a:hlinkClick r:id="rId18" tooltip="homepage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164" y="3912793"/>
            <a:ext cx="1444077" cy="73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8" name="Picture 10" descr="http://www.we-sys.uni-oldenburg.de/bilder/areva.gif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888" y="5295044"/>
            <a:ext cx="1327403" cy="85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Rr_cmyk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298" y="6262625"/>
            <a:ext cx="1952059" cy="444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83" name="Picture 15" descr="Atomics Weapons Establishment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95" y="4465691"/>
            <a:ext cx="917944" cy="7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85" name="Picture 17" descr="Sellafield Ltd Logo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71" y="6115117"/>
            <a:ext cx="2280570" cy="60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89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2"/>
          <p:cNvSpPr>
            <a:spLocks noGrp="1"/>
          </p:cNvSpPr>
          <p:nvPr>
            <p:ph type="title"/>
          </p:nvPr>
        </p:nvSpPr>
        <p:spPr>
          <a:xfrm>
            <a:off x="1187624" y="558006"/>
            <a:ext cx="7374475" cy="1143000"/>
          </a:xfrm>
        </p:spPr>
        <p:txBody>
          <a:bodyPr/>
          <a:lstStyle/>
          <a:p>
            <a:pPr eaLnBrk="1" hangingPunct="1"/>
            <a:r>
              <a:rPr lang="en-GB" altLang="en-US" sz="2400" dirty="0" err="1" smtClean="0">
                <a:solidFill>
                  <a:schemeClr val="accent6"/>
                </a:solidFill>
              </a:rPr>
              <a:t>Culham</a:t>
            </a:r>
            <a:r>
              <a:rPr lang="en-GB" altLang="en-US" sz="2400" dirty="0" smtClean="0">
                <a:solidFill>
                  <a:schemeClr val="accent6"/>
                </a:solidFill>
              </a:rPr>
              <a:t> Centre for Fusion Energy (CCFE) Materials Research Facility (MRF)  </a:t>
            </a:r>
            <a:endParaRPr lang="en-US" altLang="en-US" sz="2400" dirty="0" smtClean="0">
              <a:solidFill>
                <a:schemeClr val="accent6"/>
              </a:solidFill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GB" altLang="en-US" smtClean="0"/>
          </a:p>
        </p:txBody>
      </p:sp>
      <p:sp>
        <p:nvSpPr>
          <p:cNvPr id="3076" name="Text Box 2"/>
          <p:cNvSpPr txBox="1">
            <a:spLocks noChangeArrowheads="1"/>
          </p:cNvSpPr>
          <p:nvPr/>
        </p:nvSpPr>
        <p:spPr bwMode="auto">
          <a:xfrm>
            <a:off x="4392613" y="869950"/>
            <a:ext cx="2825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800">
                <a:latin typeface="Arial" charset="0"/>
                <a:ea typeface="MS PGothic" pitchFamily="34" charset="-128"/>
              </a:rPr>
              <a:t> </a:t>
            </a:r>
          </a:p>
        </p:txBody>
      </p:sp>
      <p:graphicFrame>
        <p:nvGraphicFramePr>
          <p:cNvPr id="307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344714"/>
              </p:ext>
            </p:extLst>
          </p:nvPr>
        </p:nvGraphicFramePr>
        <p:xfrm>
          <a:off x="553449" y="1628800"/>
          <a:ext cx="4147351" cy="2119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30" name="Bitmap Image" r:id="rId3" imgW="0" imgH="0" progId="PBrush">
                  <p:embed/>
                </p:oleObj>
              </mc:Choice>
              <mc:Fallback>
                <p:oleObj name="Bitmap Image" r:id="rId3" imgW="0" imgH="0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449" y="1628800"/>
                        <a:ext cx="4147351" cy="21198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Content Placeholder 4"/>
          <p:cNvSpPr txBox="1">
            <a:spLocks/>
          </p:cNvSpPr>
          <p:nvPr/>
        </p:nvSpPr>
        <p:spPr bwMode="auto">
          <a:xfrm>
            <a:off x="274638" y="3860800"/>
            <a:ext cx="7681738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600" b="1" dirty="0">
                <a:solidFill>
                  <a:schemeClr val="accent6"/>
                </a:solidFill>
                <a:ea typeface="MS PGothic" pitchFamily="34" charset="-128"/>
              </a:rPr>
              <a:t>New 2150 m</a:t>
            </a:r>
            <a:r>
              <a:rPr lang="en-US" altLang="en-US" sz="1600" b="1" baseline="30000" dirty="0">
                <a:solidFill>
                  <a:schemeClr val="accent6"/>
                </a:solidFill>
                <a:ea typeface="MS PGothic" pitchFamily="34" charset="-128"/>
              </a:rPr>
              <a:t>2</a:t>
            </a:r>
            <a:r>
              <a:rPr lang="en-US" altLang="en-US" sz="1600" b="1" dirty="0">
                <a:solidFill>
                  <a:schemeClr val="accent6"/>
                </a:solidFill>
                <a:ea typeface="MS PGothic" pitchFamily="34" charset="-128"/>
              </a:rPr>
              <a:t> facility for processing and </a:t>
            </a:r>
            <a:r>
              <a:rPr lang="en-US" altLang="en-US" sz="1600" b="1" dirty="0" err="1">
                <a:solidFill>
                  <a:schemeClr val="accent6"/>
                </a:solidFill>
                <a:ea typeface="MS PGothic" pitchFamily="34" charset="-128"/>
              </a:rPr>
              <a:t>characterising</a:t>
            </a:r>
            <a:r>
              <a:rPr lang="en-US" altLang="en-US" sz="1600" b="1" dirty="0">
                <a:solidFill>
                  <a:schemeClr val="accent6"/>
                </a:solidFill>
                <a:ea typeface="MS PGothic" pitchFamily="34" charset="-128"/>
              </a:rPr>
              <a:t> of mildly active materials </a:t>
            </a:r>
          </a:p>
          <a:p>
            <a:pPr lvl="1" eaLnBrk="1" hangingPunct="1">
              <a:spcAft>
                <a:spcPts val="600"/>
              </a:spcAft>
            </a:pPr>
            <a:r>
              <a:rPr lang="en-US" altLang="en-US" sz="1600" dirty="0" smtClean="0">
                <a:solidFill>
                  <a:schemeClr val="accent6"/>
                </a:solidFill>
                <a:ea typeface="MS PGothic" pitchFamily="34" charset="-128"/>
              </a:rPr>
              <a:t>Opens </a:t>
            </a:r>
            <a:r>
              <a:rPr lang="en-US" altLang="en-US" sz="1600" dirty="0">
                <a:solidFill>
                  <a:schemeClr val="accent6"/>
                </a:solidFill>
                <a:ea typeface="MS PGothic" pitchFamily="34" charset="-128"/>
              </a:rPr>
              <a:t>Autumn 2015</a:t>
            </a:r>
          </a:p>
          <a:p>
            <a:pPr lvl="1" eaLnBrk="1" hangingPunct="1">
              <a:spcAft>
                <a:spcPts val="600"/>
              </a:spcAft>
            </a:pPr>
            <a:r>
              <a:rPr lang="en-US" altLang="en-US" sz="1600" dirty="0">
                <a:solidFill>
                  <a:schemeClr val="accent6"/>
                </a:solidFill>
                <a:ea typeface="MS PGothic" pitchFamily="34" charset="-128"/>
              </a:rPr>
              <a:t>Non licensed nuclear site: total inventory up to 6 </a:t>
            </a:r>
            <a:r>
              <a:rPr lang="en-US" altLang="en-US" sz="1600" dirty="0" err="1">
                <a:solidFill>
                  <a:schemeClr val="accent6"/>
                </a:solidFill>
                <a:ea typeface="MS PGothic" pitchFamily="34" charset="-128"/>
              </a:rPr>
              <a:t>TBq</a:t>
            </a:r>
            <a:r>
              <a:rPr lang="en-US" altLang="en-US" sz="1600" dirty="0">
                <a:solidFill>
                  <a:schemeClr val="accent6"/>
                </a:solidFill>
                <a:ea typeface="MS PGothic" pitchFamily="34" charset="-128"/>
              </a:rPr>
              <a:t> (Co</a:t>
            </a:r>
            <a:r>
              <a:rPr lang="en-US" altLang="en-US" sz="1600" baseline="30000" dirty="0">
                <a:solidFill>
                  <a:schemeClr val="accent6"/>
                </a:solidFill>
                <a:ea typeface="MS PGothic" pitchFamily="34" charset="-128"/>
              </a:rPr>
              <a:t>60</a:t>
            </a:r>
            <a:r>
              <a:rPr lang="en-US" altLang="en-US" sz="1600" dirty="0">
                <a:solidFill>
                  <a:schemeClr val="accent6"/>
                </a:solidFill>
                <a:ea typeface="MS PGothic" pitchFamily="34" charset="-128"/>
              </a:rPr>
              <a:t>)</a:t>
            </a:r>
          </a:p>
          <a:p>
            <a:pPr lvl="1" eaLnBrk="1" hangingPunct="1">
              <a:spcAft>
                <a:spcPts val="600"/>
              </a:spcAft>
            </a:pPr>
            <a:r>
              <a:rPr lang="en-US" altLang="en-US" sz="1600" dirty="0">
                <a:solidFill>
                  <a:schemeClr val="accent6"/>
                </a:solidFill>
                <a:ea typeface="MS PGothic" pitchFamily="34" charset="-128"/>
              </a:rPr>
              <a:t>Hot cells for sample cutting, mounting and polishing</a:t>
            </a:r>
          </a:p>
          <a:p>
            <a:pPr lvl="1" eaLnBrk="1" hangingPunct="1">
              <a:spcAft>
                <a:spcPts val="600"/>
              </a:spcAft>
            </a:pPr>
            <a:r>
              <a:rPr lang="en-US" altLang="en-US" sz="1600" dirty="0">
                <a:solidFill>
                  <a:schemeClr val="accent6"/>
                </a:solidFill>
                <a:ea typeface="MS PGothic" pitchFamily="34" charset="-128"/>
              </a:rPr>
              <a:t>Cutting of micrometer scale samples with </a:t>
            </a:r>
            <a:r>
              <a:rPr lang="en-US" altLang="en-US" sz="1600" dirty="0" err="1">
                <a:solidFill>
                  <a:schemeClr val="accent6"/>
                </a:solidFill>
                <a:ea typeface="MS PGothic" pitchFamily="34" charset="-128"/>
              </a:rPr>
              <a:t>Focussed</a:t>
            </a:r>
            <a:r>
              <a:rPr lang="en-US" altLang="en-US" sz="1600" dirty="0">
                <a:solidFill>
                  <a:schemeClr val="accent6"/>
                </a:solidFill>
                <a:ea typeface="MS PGothic" pitchFamily="34" charset="-128"/>
              </a:rPr>
              <a:t> Ion Beam</a:t>
            </a:r>
          </a:p>
          <a:p>
            <a:pPr lvl="1" eaLnBrk="1" hangingPunct="1">
              <a:spcAft>
                <a:spcPts val="600"/>
              </a:spcAft>
            </a:pPr>
            <a:r>
              <a:rPr lang="en-US" altLang="en-US" sz="1600" dirty="0">
                <a:solidFill>
                  <a:schemeClr val="accent6"/>
                </a:solidFill>
                <a:ea typeface="MS PGothic" pitchFamily="34" charset="-128"/>
              </a:rPr>
              <a:t>Further analysis on-site or at universities – electron microscopy, </a:t>
            </a:r>
            <a:r>
              <a:rPr lang="en-US" altLang="en-US" sz="1600" dirty="0" err="1">
                <a:solidFill>
                  <a:schemeClr val="accent6"/>
                </a:solidFill>
                <a:ea typeface="MS PGothic" pitchFamily="34" charset="-128"/>
              </a:rPr>
              <a:t>nano</a:t>
            </a:r>
            <a:r>
              <a:rPr lang="en-US" altLang="en-US" sz="1600" dirty="0">
                <a:solidFill>
                  <a:schemeClr val="accent6"/>
                </a:solidFill>
                <a:ea typeface="MS PGothic" pitchFamily="34" charset="-128"/>
              </a:rPr>
              <a:t> indentation, thermal desorption spectroscopy </a:t>
            </a:r>
          </a:p>
          <a:p>
            <a:pPr lvl="1" eaLnBrk="1" hangingPunct="1">
              <a:spcAft>
                <a:spcPts val="600"/>
              </a:spcAft>
            </a:pPr>
            <a:r>
              <a:rPr lang="en-US" altLang="en-US" sz="1600" dirty="0">
                <a:solidFill>
                  <a:schemeClr val="accent6"/>
                </a:solidFill>
                <a:ea typeface="MS PGothic" pitchFamily="34" charset="-128"/>
              </a:rPr>
              <a:t>Handling &amp; inspection of beryllium &amp; </a:t>
            </a:r>
            <a:r>
              <a:rPr lang="en-US" altLang="en-US" sz="1600" dirty="0" err="1">
                <a:solidFill>
                  <a:schemeClr val="accent6"/>
                </a:solidFill>
                <a:ea typeface="MS PGothic" pitchFamily="34" charset="-128"/>
              </a:rPr>
              <a:t>tritiated</a:t>
            </a:r>
            <a:r>
              <a:rPr lang="en-US" altLang="en-US" sz="1600" dirty="0">
                <a:solidFill>
                  <a:schemeClr val="accent6"/>
                </a:solidFill>
                <a:ea typeface="MS PGothic" pitchFamily="34" charset="-128"/>
              </a:rPr>
              <a:t> material</a:t>
            </a:r>
          </a:p>
          <a:p>
            <a:pPr lvl="1" eaLnBrk="1" hangingPunct="1">
              <a:spcAft>
                <a:spcPts val="600"/>
              </a:spcAft>
            </a:pPr>
            <a:endParaRPr lang="en-GB" altLang="en-US" sz="1200" dirty="0">
              <a:ea typeface="MS PGothic" pitchFamily="34" charset="-128"/>
            </a:endParaRPr>
          </a:p>
          <a:p>
            <a:pPr lvl="2" eaLnBrk="1" hangingPunct="1">
              <a:buFontTx/>
              <a:buNone/>
            </a:pPr>
            <a:endParaRPr lang="en-GB" altLang="en-US" sz="1800" dirty="0">
              <a:solidFill>
                <a:srgbClr val="7030A0"/>
              </a:solidFill>
              <a:ea typeface="MS PGothic" pitchFamily="34" charset="-128"/>
            </a:endParaRPr>
          </a:p>
          <a:p>
            <a:pPr eaLnBrk="1" hangingPunct="1">
              <a:buFontTx/>
              <a:buNone/>
            </a:pPr>
            <a:endParaRPr lang="en-GB" altLang="en-US" sz="1600" b="1" dirty="0">
              <a:solidFill>
                <a:srgbClr val="7030A0"/>
              </a:solidFill>
              <a:ea typeface="MS PGothic" pitchFamily="34" charset="-128"/>
            </a:endParaRPr>
          </a:p>
          <a:p>
            <a:pPr eaLnBrk="1" hangingPunct="1">
              <a:buFontTx/>
              <a:buNone/>
            </a:pPr>
            <a:endParaRPr lang="en-GB" altLang="en-US" sz="1600" dirty="0">
              <a:ea typeface="MS PGothic" pitchFamily="34" charset="-128"/>
            </a:endParaRPr>
          </a:p>
          <a:p>
            <a:pPr eaLnBrk="1" hangingPunct="1">
              <a:buFontTx/>
              <a:buNone/>
            </a:pPr>
            <a:endParaRPr lang="en-GB" altLang="en-US" sz="1600" dirty="0">
              <a:ea typeface="MS PGothic" pitchFamily="34" charset="-128"/>
            </a:endParaRPr>
          </a:p>
          <a:p>
            <a:pPr eaLnBrk="1" hangingPunct="1">
              <a:buFontTx/>
              <a:buNone/>
            </a:pPr>
            <a:endParaRPr lang="en-GB" altLang="en-US" sz="3000" dirty="0">
              <a:ea typeface="MS PGothic" pitchFamily="34" charset="-128"/>
            </a:endParaRPr>
          </a:p>
        </p:txBody>
      </p:sp>
      <p:pic>
        <p:nvPicPr>
          <p:cNvPr id="307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899" y="1628800"/>
            <a:ext cx="2870057" cy="214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09" y="1628800"/>
            <a:ext cx="1790723" cy="101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8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465856"/>
              </p:ext>
            </p:extLst>
          </p:nvPr>
        </p:nvGraphicFramePr>
        <p:xfrm>
          <a:off x="7190010" y="2575245"/>
          <a:ext cx="1827101" cy="1201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31" name="Photo Editor Photo" r:id="rId7" imgW="19047619" imgH="12527124" progId="MSPhotoEd.3">
                  <p:embed/>
                </p:oleObj>
              </mc:Choice>
              <mc:Fallback>
                <p:oleObj name="Photo Editor Photo" r:id="rId7" imgW="19047619" imgH="12527124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0010" y="2575245"/>
                        <a:ext cx="1827101" cy="12015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6621" y="48386"/>
            <a:ext cx="2119117" cy="706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332" y="5589239"/>
            <a:ext cx="1442406" cy="118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067976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3200" dirty="0" smtClean="0">
                <a:solidFill>
                  <a:schemeClr val="accent6"/>
                </a:solidFill>
              </a:rPr>
              <a:t>CCFE Instrumental techniques at MRF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spcAft>
                <a:spcPts val="600"/>
              </a:spcAft>
              <a:buFont typeface="Arial" charset="0"/>
              <a:buNone/>
            </a:pPr>
            <a:r>
              <a:rPr lang="en-GB" altLang="en-US" sz="2000" b="1" dirty="0" smtClean="0">
                <a:solidFill>
                  <a:schemeClr val="accent6"/>
                </a:solidFill>
              </a:rPr>
              <a:t>Post irradiation analysis capabilities</a:t>
            </a:r>
          </a:p>
          <a:p>
            <a:pPr marL="0" indent="0" eaLnBrk="1" hangingPunct="1">
              <a:spcAft>
                <a:spcPts val="600"/>
              </a:spcAft>
              <a:buFont typeface="Arial" charset="0"/>
              <a:buNone/>
            </a:pPr>
            <a:r>
              <a:rPr lang="en-GB" altLang="en-US" sz="1800" dirty="0" smtClean="0">
                <a:solidFill>
                  <a:schemeClr val="accent6"/>
                </a:solidFill>
              </a:rPr>
              <a:t>(already available for non-active &amp; low-active samples):</a:t>
            </a:r>
          </a:p>
          <a:p>
            <a:pPr marL="0" indent="0" eaLnBrk="1" hangingPunct="1">
              <a:spcAft>
                <a:spcPts val="600"/>
              </a:spcAft>
              <a:buFont typeface="Arial" charset="0"/>
              <a:buNone/>
            </a:pPr>
            <a:r>
              <a:rPr lang="en-GB" altLang="en-US" sz="1800" dirty="0" smtClean="0">
                <a:solidFill>
                  <a:schemeClr val="accent6"/>
                </a:solidFill>
              </a:rPr>
              <a:t>• Scanning Electron Microscope with EDS and EBSD </a:t>
            </a:r>
          </a:p>
          <a:p>
            <a:pPr marL="0" indent="0" eaLnBrk="1" hangingPunct="1">
              <a:spcAft>
                <a:spcPts val="600"/>
              </a:spcAft>
              <a:buFont typeface="Arial" charset="0"/>
              <a:buNone/>
            </a:pPr>
            <a:r>
              <a:rPr lang="en-GB" altLang="en-US" sz="1800" dirty="0" smtClean="0">
                <a:solidFill>
                  <a:schemeClr val="accent6"/>
                </a:solidFill>
              </a:rPr>
              <a:t>• Dual beam Focused Ion Beam</a:t>
            </a:r>
          </a:p>
          <a:p>
            <a:pPr marL="0" indent="0" eaLnBrk="1" hangingPunct="1">
              <a:spcAft>
                <a:spcPts val="600"/>
              </a:spcAft>
              <a:buFont typeface="Arial" charset="0"/>
              <a:buNone/>
            </a:pPr>
            <a:r>
              <a:rPr lang="en-GB" altLang="en-US" sz="1800" dirty="0" smtClean="0">
                <a:solidFill>
                  <a:schemeClr val="accent6"/>
                </a:solidFill>
              </a:rPr>
              <a:t>• </a:t>
            </a:r>
            <a:r>
              <a:rPr lang="en-GB" altLang="en-US" sz="1800" dirty="0" err="1" smtClean="0">
                <a:solidFill>
                  <a:schemeClr val="accent6"/>
                </a:solidFill>
              </a:rPr>
              <a:t>Nano</a:t>
            </a:r>
            <a:r>
              <a:rPr lang="en-GB" altLang="en-US" sz="1800" dirty="0" smtClean="0">
                <a:solidFill>
                  <a:schemeClr val="accent6"/>
                </a:solidFill>
              </a:rPr>
              <a:t> indenter</a:t>
            </a:r>
          </a:p>
          <a:p>
            <a:pPr marL="0" indent="0" eaLnBrk="1" hangingPunct="1">
              <a:spcAft>
                <a:spcPts val="600"/>
              </a:spcAft>
              <a:buFont typeface="Arial" charset="0"/>
              <a:buNone/>
            </a:pPr>
            <a:r>
              <a:rPr lang="en-GB" altLang="en-US" sz="1800" dirty="0" smtClean="0">
                <a:solidFill>
                  <a:schemeClr val="accent6"/>
                </a:solidFill>
              </a:rPr>
              <a:t>• Thermal desorption spectroscopy</a:t>
            </a:r>
          </a:p>
          <a:p>
            <a:pPr marL="0" indent="0" eaLnBrk="1" hangingPunct="1"/>
            <a:endParaRPr lang="en-GB" altLang="en-US" sz="4000" dirty="0" smtClean="0"/>
          </a:p>
        </p:txBody>
      </p:sp>
      <p:pic>
        <p:nvPicPr>
          <p:cNvPr id="4100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75" y="4491038"/>
            <a:ext cx="2076450" cy="148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2" descr="C:\Documents and Settings\pbrennan\Desktop\Materials%20equipment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0" y="4491038"/>
            <a:ext cx="23463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508000" y="5976938"/>
            <a:ext cx="16002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300">
                <a:solidFill>
                  <a:schemeClr val="accent6"/>
                </a:solidFill>
                <a:ea typeface="MS PGothic" pitchFamily="34" charset="-128"/>
              </a:rPr>
              <a:t>Dual Beam FIB</a:t>
            </a:r>
          </a:p>
        </p:txBody>
      </p:sp>
      <p:sp>
        <p:nvSpPr>
          <p:cNvPr id="4103" name="TextBox 6"/>
          <p:cNvSpPr txBox="1">
            <a:spLocks noChangeArrowheads="1"/>
          </p:cNvSpPr>
          <p:nvPr/>
        </p:nvSpPr>
        <p:spPr bwMode="auto">
          <a:xfrm>
            <a:off x="4681538" y="5980113"/>
            <a:ext cx="13287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300" dirty="0" err="1">
                <a:solidFill>
                  <a:schemeClr val="accent6"/>
                </a:solidFill>
                <a:ea typeface="MS PGothic" pitchFamily="34" charset="-128"/>
              </a:rPr>
              <a:t>Nanoindenter</a:t>
            </a:r>
            <a:endParaRPr lang="en-GB" altLang="en-US" sz="1300" dirty="0">
              <a:solidFill>
                <a:schemeClr val="accent6"/>
              </a:solidFill>
              <a:ea typeface="MS PGothic" pitchFamily="34" charset="-128"/>
            </a:endParaRPr>
          </a:p>
        </p:txBody>
      </p:sp>
      <p:pic>
        <p:nvPicPr>
          <p:cNvPr id="4104" name="Picture 9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6325" y="4491038"/>
            <a:ext cx="1825625" cy="148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05" name="Straight Connector 18"/>
          <p:cNvCxnSpPr>
            <a:cxnSpLocks noChangeShapeType="1"/>
          </p:cNvCxnSpPr>
          <p:nvPr/>
        </p:nvCxnSpPr>
        <p:spPr bwMode="auto">
          <a:xfrm>
            <a:off x="3798888" y="5797550"/>
            <a:ext cx="293687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6" name="TextBox 14"/>
          <p:cNvSpPr txBox="1">
            <a:spLocks noChangeArrowheads="1"/>
          </p:cNvSpPr>
          <p:nvPr/>
        </p:nvSpPr>
        <p:spPr bwMode="auto">
          <a:xfrm>
            <a:off x="3654425" y="5767388"/>
            <a:ext cx="5508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>
                <a:ea typeface="MS PGothic" pitchFamily="34" charset="-128"/>
              </a:rPr>
              <a:t>2µm</a:t>
            </a:r>
          </a:p>
        </p:txBody>
      </p:sp>
      <p:sp>
        <p:nvSpPr>
          <p:cNvPr id="4107" name="TextBox 10"/>
          <p:cNvSpPr txBox="1">
            <a:spLocks noChangeArrowheads="1"/>
          </p:cNvSpPr>
          <p:nvPr/>
        </p:nvSpPr>
        <p:spPr bwMode="auto">
          <a:xfrm>
            <a:off x="2346325" y="5976938"/>
            <a:ext cx="18256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300" dirty="0">
                <a:solidFill>
                  <a:schemeClr val="accent6"/>
                </a:solidFill>
                <a:ea typeface="MS PGothic" pitchFamily="34" charset="-128"/>
              </a:rPr>
              <a:t>Tiny cantilever cut by FIB for micromechanics in the </a:t>
            </a:r>
            <a:r>
              <a:rPr lang="en-GB" altLang="en-US" sz="1300" dirty="0" err="1">
                <a:solidFill>
                  <a:schemeClr val="accent6"/>
                </a:solidFill>
                <a:ea typeface="MS PGothic" pitchFamily="34" charset="-128"/>
              </a:rPr>
              <a:t>nano</a:t>
            </a:r>
            <a:r>
              <a:rPr lang="en-GB" altLang="en-US" sz="1300" dirty="0">
                <a:solidFill>
                  <a:schemeClr val="accent6"/>
                </a:solidFill>
                <a:ea typeface="MS PGothic" pitchFamily="34" charset="-128"/>
              </a:rPr>
              <a:t> indenter.</a:t>
            </a:r>
          </a:p>
        </p:txBody>
      </p:sp>
      <p:pic>
        <p:nvPicPr>
          <p:cNvPr id="4108" name="Picture 2" descr="P:\MRF\SIMS-Workstation-breit.jpg"/>
          <p:cNvPicPr preferRelativeResize="0"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9225" y="4491038"/>
            <a:ext cx="2393950" cy="148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TextBox 13"/>
          <p:cNvSpPr txBox="1">
            <a:spLocks noChangeArrowheads="1"/>
          </p:cNvSpPr>
          <p:nvPr/>
        </p:nvSpPr>
        <p:spPr bwMode="auto">
          <a:xfrm>
            <a:off x="6518275" y="6013450"/>
            <a:ext cx="23749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300" dirty="0">
                <a:solidFill>
                  <a:schemeClr val="accent6"/>
                </a:solidFill>
                <a:ea typeface="MS PGothic" pitchFamily="34" charset="-128"/>
              </a:rPr>
              <a:t>Thermal desorption spectrometer</a:t>
            </a:r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116632"/>
            <a:ext cx="23050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4246978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dirty="0" smtClean="0">
                <a:solidFill>
                  <a:schemeClr val="accent6"/>
                </a:solidFill>
              </a:rPr>
              <a:t>CCFE’s NNUF capabilities 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</a:pPr>
            <a:r>
              <a:rPr lang="en-GB" altLang="en-US" sz="2000" b="1" dirty="0" smtClean="0">
                <a:solidFill>
                  <a:schemeClr val="accent6"/>
                </a:solidFill>
              </a:rPr>
              <a:t>Beryllium and tritium capabilities at MRF</a:t>
            </a:r>
          </a:p>
          <a:p>
            <a:pPr marL="0" indent="0" eaLnBrk="1" hangingPunct="1">
              <a:lnSpc>
                <a:spcPct val="90000"/>
              </a:lnSpc>
              <a:spcAft>
                <a:spcPts val="600"/>
              </a:spcAft>
            </a:pPr>
            <a:r>
              <a:rPr lang="en-GB" altLang="en-US" sz="2000" dirty="0" smtClean="0">
                <a:solidFill>
                  <a:schemeClr val="accent6"/>
                </a:solidFill>
              </a:rPr>
              <a:t>Glove boxes for handling and inspection of Be</a:t>
            </a:r>
          </a:p>
          <a:p>
            <a:pPr marL="0" indent="0" eaLnBrk="1" hangingPunct="1">
              <a:lnSpc>
                <a:spcPct val="90000"/>
              </a:lnSpc>
              <a:spcAft>
                <a:spcPts val="600"/>
              </a:spcAft>
            </a:pPr>
            <a:r>
              <a:rPr lang="en-GB" altLang="en-US" sz="2000" dirty="0" smtClean="0">
                <a:solidFill>
                  <a:schemeClr val="accent6"/>
                </a:solidFill>
              </a:rPr>
              <a:t>Machining of Be in dedicated workshop</a:t>
            </a:r>
          </a:p>
          <a:p>
            <a:pPr marL="0" indent="0" eaLnBrk="1" hangingPunct="1">
              <a:lnSpc>
                <a:spcPct val="90000"/>
              </a:lnSpc>
              <a:spcAft>
                <a:spcPts val="600"/>
              </a:spcAft>
            </a:pPr>
            <a:r>
              <a:rPr lang="en-GB" altLang="en-US" sz="2000" dirty="0" smtClean="0">
                <a:solidFill>
                  <a:schemeClr val="accent6"/>
                </a:solidFill>
              </a:rPr>
              <a:t>Small stand alone tritium handling facility  </a:t>
            </a:r>
          </a:p>
          <a:p>
            <a:pPr marL="0" indent="0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</a:pPr>
            <a:endParaRPr lang="en-GB" altLang="en-US" sz="2000" b="1" dirty="0" smtClean="0">
              <a:solidFill>
                <a:schemeClr val="accent6"/>
              </a:solidFill>
            </a:endParaRPr>
          </a:p>
          <a:p>
            <a:pPr marL="0" indent="0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</a:pPr>
            <a:r>
              <a:rPr lang="en-GB" altLang="en-US" sz="2000" b="1" dirty="0" smtClean="0">
                <a:solidFill>
                  <a:schemeClr val="accent6"/>
                </a:solidFill>
              </a:rPr>
              <a:t>Nuclear Instrumentation (CCFE, Universities of Lancaster &amp; Liverpool)</a:t>
            </a:r>
          </a:p>
          <a:p>
            <a:pPr marL="0" indent="0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</a:pPr>
            <a:r>
              <a:rPr lang="en-GB" altLang="en-US" sz="2000" dirty="0" smtClean="0">
                <a:solidFill>
                  <a:schemeClr val="accent6"/>
                </a:solidFill>
              </a:rPr>
              <a:t>Advanced Digital Radiometric Instrumentation for Applied Nuclear Activities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GB" altLang="en-US" sz="2000" dirty="0" smtClean="0">
                <a:solidFill>
                  <a:schemeClr val="accent6"/>
                </a:solidFill>
              </a:rPr>
              <a:t>fast scintillation detectors 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GB" altLang="en-US" sz="2000" dirty="0" smtClean="0">
                <a:solidFill>
                  <a:schemeClr val="accent6"/>
                </a:solidFill>
              </a:rPr>
              <a:t>gamma ray imaging detectors 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GB" altLang="en-US" sz="2000" dirty="0" smtClean="0">
                <a:solidFill>
                  <a:schemeClr val="accent6"/>
                </a:solidFill>
              </a:rPr>
              <a:t>high resolution gamma spectrometers</a:t>
            </a: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3" y="1772816"/>
            <a:ext cx="2789237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7333" y="0"/>
            <a:ext cx="23050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0585" y="5373216"/>
            <a:ext cx="1627846" cy="13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9093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60350"/>
            <a:ext cx="7488237" cy="990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NNL Central Laboratory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2916238" y="6021388"/>
            <a:ext cx="3529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alibri" pitchFamily="34" charset="0"/>
              </a:rPr>
              <a:t>5MV Ion Beam Accelerator</a:t>
            </a:r>
          </a:p>
        </p:txBody>
      </p:sp>
      <p:sp>
        <p:nvSpPr>
          <p:cNvPr id="3076" name="Content Placeholder 4"/>
          <p:cNvSpPr>
            <a:spLocks noGrp="1"/>
          </p:cNvSpPr>
          <p:nvPr>
            <p:ph idx="1"/>
          </p:nvPr>
        </p:nvSpPr>
        <p:spPr>
          <a:xfrm>
            <a:off x="683568" y="1196752"/>
            <a:ext cx="7776864" cy="4392488"/>
          </a:xfrm>
        </p:spPr>
        <p:txBody>
          <a:bodyPr/>
          <a:lstStyle/>
          <a:p>
            <a:pPr>
              <a:buClr>
                <a:schemeClr val="accent2">
                  <a:lumMod val="50000"/>
                </a:schemeClr>
              </a:buClr>
            </a:pPr>
            <a:r>
              <a:rPr lang="en-GB" sz="2400" dirty="0" smtClean="0">
                <a:solidFill>
                  <a:srgbClr val="002060"/>
                </a:solidFill>
              </a:rPr>
              <a:t>UK’s major </a:t>
            </a:r>
            <a:r>
              <a:rPr lang="en-GB" sz="2400" dirty="0" smtClean="0">
                <a:solidFill>
                  <a:srgbClr val="002060"/>
                </a:solidFill>
              </a:rPr>
              <a:t>facilities </a:t>
            </a:r>
            <a:r>
              <a:rPr lang="en-GB" sz="2400" dirty="0" smtClean="0">
                <a:solidFill>
                  <a:srgbClr val="002060"/>
                </a:solidFill>
              </a:rPr>
              <a:t>for handling highly radioactive material </a:t>
            </a:r>
            <a:endParaRPr lang="en-GB" sz="2400" dirty="0" smtClean="0">
              <a:solidFill>
                <a:srgbClr val="002060"/>
              </a:solidFill>
            </a:endParaRP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en-GB" sz="2400" dirty="0" smtClean="0">
                <a:solidFill>
                  <a:srgbClr val="002060"/>
                </a:solidFill>
              </a:rPr>
              <a:t>Situated on the Sellafield nuclear licensed site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en-GB" sz="2400" dirty="0" smtClean="0">
                <a:solidFill>
                  <a:srgbClr val="002060"/>
                </a:solidFill>
              </a:rPr>
              <a:t>NNL are the l</a:t>
            </a:r>
            <a:r>
              <a:rPr lang="en-GB" sz="2400" dirty="0" smtClean="0">
                <a:solidFill>
                  <a:srgbClr val="002060"/>
                </a:solidFill>
              </a:rPr>
              <a:t>argest UK employer of nuclear fission technical </a:t>
            </a:r>
            <a:r>
              <a:rPr lang="en-GB" sz="2400" dirty="0" err="1" smtClean="0">
                <a:solidFill>
                  <a:srgbClr val="002060"/>
                </a:solidFill>
              </a:rPr>
              <a:t>r&amp;D</a:t>
            </a:r>
            <a:r>
              <a:rPr lang="en-GB" sz="2400" dirty="0" smtClean="0">
                <a:solidFill>
                  <a:srgbClr val="002060"/>
                </a:solidFill>
              </a:rPr>
              <a:t> capability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en-GB" sz="2400" dirty="0" smtClean="0">
                <a:solidFill>
                  <a:srgbClr val="002060"/>
                </a:solidFill>
              </a:rPr>
              <a:t>Provides technical support across the fuel cycle to industry, connection between universities and industry and strategic advice to government </a:t>
            </a:r>
            <a:endParaRPr lang="en-GB" sz="2400" dirty="0" smtClean="0">
              <a:solidFill>
                <a:srgbClr val="002060"/>
              </a:solidFill>
            </a:endParaRPr>
          </a:p>
          <a:p>
            <a:pPr>
              <a:buClr>
                <a:schemeClr val="accent2">
                  <a:lumMod val="50000"/>
                </a:schemeClr>
              </a:buClr>
            </a:pPr>
            <a:endParaRPr lang="en-GB" sz="2400" dirty="0" smtClean="0">
              <a:solidFill>
                <a:srgbClr val="002060"/>
              </a:solidFill>
            </a:endParaRPr>
          </a:p>
          <a:p>
            <a:pPr>
              <a:buClr>
                <a:schemeClr val="accent2">
                  <a:lumMod val="50000"/>
                </a:schemeClr>
              </a:buClr>
            </a:pPr>
            <a:endParaRPr lang="en-GB" sz="1800" dirty="0" smtClean="0"/>
          </a:p>
          <a:p>
            <a:pPr>
              <a:buClr>
                <a:schemeClr val="accent2">
                  <a:lumMod val="50000"/>
                </a:schemeClr>
              </a:buClr>
            </a:pPr>
            <a:endParaRPr lang="en-GB" sz="1800" dirty="0" smtClean="0"/>
          </a:p>
          <a:p>
            <a:pPr>
              <a:buNone/>
            </a:pPr>
            <a:endParaRPr lang="en-GB" sz="1600" dirty="0" smtClean="0"/>
          </a:p>
          <a:p>
            <a:pPr>
              <a:buFontTx/>
              <a:buNone/>
            </a:pPr>
            <a:endParaRPr lang="en-GB" sz="1600" dirty="0" smtClean="0"/>
          </a:p>
          <a:p>
            <a:pPr>
              <a:buFontTx/>
              <a:buNone/>
            </a:pPr>
            <a:endParaRPr lang="en-GB" dirty="0" smtClean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845" y="4791290"/>
            <a:ext cx="2910976" cy="19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2605" y="4793499"/>
            <a:ext cx="3027097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6154" y="0"/>
            <a:ext cx="1627846" cy="1340768"/>
          </a:xfrm>
          <a:prstGeom prst="rect">
            <a:avLst/>
          </a:prstGeom>
        </p:spPr>
      </p:pic>
      <p:pic>
        <p:nvPicPr>
          <p:cNvPr id="8" name="Picture 4" descr="NNL Imag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2590" y="4793499"/>
            <a:ext cx="2920495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74510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36625" y="175084"/>
            <a:ext cx="7488237" cy="990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NNL Central Laboratory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2916238" y="6021388"/>
            <a:ext cx="3529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alibri" pitchFamily="34" charset="0"/>
              </a:rPr>
              <a:t>5MV Ion Beam Accelerator</a:t>
            </a:r>
          </a:p>
        </p:txBody>
      </p:sp>
      <p:sp>
        <p:nvSpPr>
          <p:cNvPr id="3076" name="Content Placeholder 4"/>
          <p:cNvSpPr>
            <a:spLocks noGrp="1"/>
          </p:cNvSpPr>
          <p:nvPr>
            <p:ph idx="1"/>
          </p:nvPr>
        </p:nvSpPr>
        <p:spPr>
          <a:xfrm>
            <a:off x="683568" y="1056058"/>
            <a:ext cx="5400600" cy="4392488"/>
          </a:xfrm>
        </p:spPr>
        <p:txBody>
          <a:bodyPr/>
          <a:lstStyle/>
          <a:p>
            <a:r>
              <a:rPr lang="en-GB" sz="1800" b="1" dirty="0">
                <a:solidFill>
                  <a:srgbClr val="002060"/>
                </a:solidFill>
              </a:rPr>
              <a:t>Material processing:</a:t>
            </a:r>
            <a:r>
              <a:rPr lang="en-GB" sz="1800" dirty="0">
                <a:solidFill>
                  <a:srgbClr val="002060"/>
                </a:solidFill>
              </a:rPr>
              <a:t/>
            </a:r>
            <a:br>
              <a:rPr lang="en-GB" sz="1800" dirty="0">
                <a:solidFill>
                  <a:srgbClr val="002060"/>
                </a:solidFill>
              </a:rPr>
            </a:br>
            <a:r>
              <a:rPr lang="en-GB" sz="1800" dirty="0">
                <a:solidFill>
                  <a:srgbClr val="002060"/>
                </a:solidFill>
              </a:rPr>
              <a:t>Low throughput of higher active materials</a:t>
            </a:r>
          </a:p>
          <a:p>
            <a:r>
              <a:rPr lang="en-GB" sz="1800" b="1" dirty="0">
                <a:solidFill>
                  <a:srgbClr val="002060"/>
                </a:solidFill>
              </a:rPr>
              <a:t>Sample Preparation:</a:t>
            </a:r>
            <a:r>
              <a:rPr lang="en-GB" sz="1800" dirty="0">
                <a:solidFill>
                  <a:srgbClr val="002060"/>
                </a:solidFill>
              </a:rPr>
              <a:t/>
            </a:r>
            <a:br>
              <a:rPr lang="en-GB" sz="1800" dirty="0">
                <a:solidFill>
                  <a:srgbClr val="002060"/>
                </a:solidFill>
              </a:rPr>
            </a:br>
            <a:r>
              <a:rPr lang="en-GB" sz="1800" dirty="0">
                <a:solidFill>
                  <a:srgbClr val="002060"/>
                </a:solidFill>
              </a:rPr>
              <a:t>FIB &amp; sample preparation suite</a:t>
            </a:r>
          </a:p>
          <a:p>
            <a:r>
              <a:rPr lang="en-GB" sz="1800" b="1" dirty="0">
                <a:solidFill>
                  <a:srgbClr val="002060"/>
                </a:solidFill>
              </a:rPr>
              <a:t>Material characterisation:</a:t>
            </a:r>
            <a:r>
              <a:rPr lang="en-GB" sz="1800" dirty="0">
                <a:solidFill>
                  <a:srgbClr val="002060"/>
                </a:solidFill>
              </a:rPr>
              <a:t/>
            </a:r>
            <a:br>
              <a:rPr lang="en-GB" sz="1800" dirty="0">
                <a:solidFill>
                  <a:srgbClr val="002060"/>
                </a:solidFill>
              </a:rPr>
            </a:br>
            <a:r>
              <a:rPr lang="en-GB" sz="1800" dirty="0">
                <a:solidFill>
                  <a:srgbClr val="002060"/>
                </a:solidFill>
              </a:rPr>
              <a:t>On-site Post–irradiation Examination (PIE) of active materials (prototypic materials and radiation levels)</a:t>
            </a:r>
          </a:p>
          <a:p>
            <a:r>
              <a:rPr lang="en-GB" sz="1800" b="1" dirty="0">
                <a:solidFill>
                  <a:srgbClr val="002060"/>
                </a:solidFill>
              </a:rPr>
              <a:t>Material transfer:</a:t>
            </a:r>
            <a:r>
              <a:rPr lang="en-GB" sz="1800" dirty="0">
                <a:solidFill>
                  <a:srgbClr val="002060"/>
                </a:solidFill>
              </a:rPr>
              <a:t/>
            </a:r>
            <a:br>
              <a:rPr lang="en-GB" sz="1800" dirty="0">
                <a:solidFill>
                  <a:srgbClr val="002060"/>
                </a:solidFill>
              </a:rPr>
            </a:br>
            <a:r>
              <a:rPr lang="en-GB" sz="1800" dirty="0">
                <a:solidFill>
                  <a:srgbClr val="002060"/>
                </a:solidFill>
              </a:rPr>
              <a:t>Transfer of lower active materials for off-site PIE</a:t>
            </a:r>
          </a:p>
          <a:p>
            <a:pPr>
              <a:buNone/>
            </a:pPr>
            <a:endParaRPr lang="en-GB" sz="1600" dirty="0" smtClean="0"/>
          </a:p>
          <a:p>
            <a:pPr>
              <a:buFontTx/>
              <a:buNone/>
            </a:pPr>
            <a:endParaRPr lang="en-GB" sz="1600" dirty="0" smtClean="0"/>
          </a:p>
          <a:p>
            <a:pPr>
              <a:buFontTx/>
              <a:buNone/>
            </a:pPr>
            <a:endParaRPr lang="en-GB" dirty="0" smtClean="0"/>
          </a:p>
        </p:txBody>
      </p:sp>
      <p:pic>
        <p:nvPicPr>
          <p:cNvPr id="10" name="Picture 4" descr="logo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5792201"/>
            <a:ext cx="2084288" cy="92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6154" y="0"/>
            <a:ext cx="1627846" cy="1340768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033" y="1831761"/>
            <a:ext cx="2656669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472157"/>
            <a:ext cx="2376264" cy="224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Picture 2" descr="R:\DALTON GROUP\Image Library (VP)\NNL\PUMA Lab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1068" y="4472157"/>
            <a:ext cx="1499866" cy="224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29797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36625" y="175084"/>
            <a:ext cx="7488237" cy="990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UK Challenges</a:t>
            </a:r>
            <a:endParaRPr lang="en-US" sz="2400" b="1" dirty="0" smtClean="0">
              <a:solidFill>
                <a:srgbClr val="002060"/>
              </a:solidFill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2916238" y="6021388"/>
            <a:ext cx="3529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alibri" pitchFamily="34" charset="0"/>
              </a:rPr>
              <a:t>5MV Ion Beam Accelerator</a:t>
            </a:r>
          </a:p>
        </p:txBody>
      </p:sp>
      <p:sp>
        <p:nvSpPr>
          <p:cNvPr id="3076" name="Content Placeholder 4"/>
          <p:cNvSpPr>
            <a:spLocks noGrp="1"/>
          </p:cNvSpPr>
          <p:nvPr>
            <p:ph idx="1"/>
          </p:nvPr>
        </p:nvSpPr>
        <p:spPr>
          <a:xfrm>
            <a:off x="648296" y="1268760"/>
            <a:ext cx="8064896" cy="417646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002060"/>
                </a:solidFill>
              </a:rPr>
              <a:t>Access to programme grants to underpin research programmes at key R&amp;D facilities</a:t>
            </a:r>
          </a:p>
          <a:p>
            <a:pPr lvl="1"/>
            <a:r>
              <a:rPr lang="en-GB" sz="2000" dirty="0" smtClean="0">
                <a:solidFill>
                  <a:srgbClr val="002060"/>
                </a:solidFill>
              </a:rPr>
              <a:t>Access to NNUF funded equipment is currently only available via </a:t>
            </a:r>
            <a:r>
              <a:rPr lang="en-GB" sz="2000" dirty="0">
                <a:solidFill>
                  <a:srgbClr val="002060"/>
                </a:solidFill>
              </a:rPr>
              <a:t>r</a:t>
            </a:r>
            <a:r>
              <a:rPr lang="en-GB" sz="2000" dirty="0" smtClean="0">
                <a:solidFill>
                  <a:srgbClr val="002060"/>
                </a:solidFill>
              </a:rPr>
              <a:t>esponsive mode applications or managed calls</a:t>
            </a:r>
            <a:r>
              <a:rPr lang="en-GB" sz="2000" dirty="0">
                <a:solidFill>
                  <a:srgbClr val="002060"/>
                </a:solidFill>
              </a:rPr>
              <a:t/>
            </a:r>
            <a:br>
              <a:rPr lang="en-GB" sz="2000" dirty="0">
                <a:solidFill>
                  <a:srgbClr val="002060"/>
                </a:solidFill>
              </a:rPr>
            </a:br>
            <a:endParaRPr lang="en-GB" sz="2000" dirty="0" smtClean="0">
              <a:solidFill>
                <a:srgbClr val="002060"/>
              </a:solidFill>
            </a:endParaRPr>
          </a:p>
          <a:p>
            <a:r>
              <a:rPr lang="en-GB" sz="2000" b="1" dirty="0" smtClean="0">
                <a:solidFill>
                  <a:srgbClr val="002060"/>
                </a:solidFill>
              </a:rPr>
              <a:t>Limited coordination of engagement with international programmes</a:t>
            </a:r>
          </a:p>
          <a:p>
            <a:pPr lvl="1"/>
            <a:r>
              <a:rPr lang="en-GB" sz="2000" dirty="0" smtClean="0">
                <a:solidFill>
                  <a:srgbClr val="002060"/>
                </a:solidFill>
              </a:rPr>
              <a:t>ASGARD (FP7) – Advanced Fuels for Generation IV Reactors: Reprocessing and Dissolution</a:t>
            </a:r>
          </a:p>
          <a:p>
            <a:endParaRPr lang="en-GB" sz="2000" b="1" dirty="0">
              <a:solidFill>
                <a:srgbClr val="002060"/>
              </a:solidFill>
            </a:endParaRPr>
          </a:p>
          <a:p>
            <a:r>
              <a:rPr lang="en-GB" sz="2000" b="1" dirty="0" smtClean="0">
                <a:solidFill>
                  <a:srgbClr val="002060"/>
                </a:solidFill>
              </a:rPr>
              <a:t>Increasing </a:t>
            </a:r>
            <a:r>
              <a:rPr lang="en-GB" sz="2000" b="1" dirty="0">
                <a:solidFill>
                  <a:srgbClr val="002060"/>
                </a:solidFill>
              </a:rPr>
              <a:t>g</a:t>
            </a:r>
            <a:r>
              <a:rPr lang="en-GB" sz="2000" b="1" dirty="0" smtClean="0">
                <a:solidFill>
                  <a:srgbClr val="002060"/>
                </a:solidFill>
              </a:rPr>
              <a:t>earing on capital investments to create optimum R&amp;D facilities</a:t>
            </a:r>
            <a:r>
              <a:rPr lang="en-GB" sz="1800" dirty="0" smtClean="0">
                <a:solidFill>
                  <a:srgbClr val="002060"/>
                </a:solidFill>
              </a:rPr>
              <a:t/>
            </a:r>
            <a:br>
              <a:rPr lang="en-GB" sz="1800" dirty="0" smtClean="0">
                <a:solidFill>
                  <a:srgbClr val="002060"/>
                </a:solidFill>
              </a:rPr>
            </a:br>
            <a:endParaRPr lang="en-GB" sz="1600" dirty="0" smtClean="0"/>
          </a:p>
          <a:p>
            <a:pPr>
              <a:buFontTx/>
              <a:buNone/>
            </a:pPr>
            <a:endParaRPr lang="en-GB" sz="1600" dirty="0" smtClean="0">
              <a:solidFill>
                <a:srgbClr val="002060"/>
              </a:solidFill>
            </a:endParaRPr>
          </a:p>
          <a:p>
            <a:pPr>
              <a:buFontTx/>
              <a:buNone/>
            </a:pPr>
            <a:r>
              <a:rPr lang="en-GB" sz="1800" dirty="0" smtClean="0">
                <a:solidFill>
                  <a:srgbClr val="002060"/>
                </a:solidFill>
                <a:hlinkClick r:id="rId3"/>
              </a:rPr>
              <a:t>k</a:t>
            </a:r>
            <a:r>
              <a:rPr lang="en-GB" sz="1800" dirty="0" smtClean="0">
                <a:solidFill>
                  <a:srgbClr val="002060"/>
                </a:solidFill>
                <a:hlinkClick r:id="rId3"/>
              </a:rPr>
              <a:t>evin.warren@manchester.ac.uk</a:t>
            </a:r>
            <a:endParaRPr lang="en-GB" sz="1800" dirty="0" smtClean="0">
              <a:solidFill>
                <a:srgbClr val="002060"/>
              </a:solidFill>
            </a:endParaRPr>
          </a:p>
          <a:p>
            <a:pPr>
              <a:buFontTx/>
              <a:buNone/>
            </a:pPr>
            <a:r>
              <a:rPr lang="en-GB" sz="1800" dirty="0" smtClean="0">
                <a:solidFill>
                  <a:srgbClr val="002060"/>
                </a:solidFill>
                <a:hlinkClick r:id="rId4"/>
              </a:rPr>
              <a:t>www.nnuf.ac.uk</a:t>
            </a:r>
            <a:endParaRPr lang="en-GB" sz="1800" dirty="0" smtClean="0">
              <a:solidFill>
                <a:srgbClr val="002060"/>
              </a:solidFill>
            </a:endParaRPr>
          </a:p>
          <a:p>
            <a:pPr>
              <a:buFontTx/>
              <a:buNone/>
            </a:pPr>
            <a:endParaRPr lang="en-GB" sz="18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1498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561" y="548680"/>
            <a:ext cx="3501850" cy="1949339"/>
          </a:xfrm>
        </p:spPr>
        <p:txBody>
          <a:bodyPr>
            <a:normAutofit fontScale="90000"/>
          </a:bodyPr>
          <a:lstStyle/>
          <a:p>
            <a:pPr algn="r"/>
            <a:r>
              <a:rPr lang="en-GB" sz="2500" b="1" dirty="0">
                <a:solidFill>
                  <a:schemeClr val="tx1"/>
                </a:solidFill>
              </a:rPr>
              <a:t>The size and experience of the academic nuclear R&amp;D workforce in the UK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9051" y="119067"/>
            <a:ext cx="4995287" cy="6585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749873"/>
            <a:ext cx="3635895" cy="3385528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pPr>
              <a:tabLst>
                <a:tab pos="2155493" algn="l"/>
              </a:tabLst>
            </a:pPr>
            <a:r>
              <a:rPr lang="en-US" sz="2200" b="1" dirty="0"/>
              <a:t>R&amp;D Staff</a:t>
            </a:r>
          </a:p>
          <a:p>
            <a:pPr>
              <a:tabLst>
                <a:tab pos="2155493" algn="l"/>
              </a:tabLst>
            </a:pPr>
            <a:r>
              <a:rPr lang="en-US" sz="1700" dirty="0"/>
              <a:t>Industry:	394 FTE</a:t>
            </a:r>
          </a:p>
          <a:p>
            <a:pPr>
              <a:tabLst>
                <a:tab pos="2155493" algn="l"/>
              </a:tabLst>
            </a:pPr>
            <a:r>
              <a:rPr lang="en-US" sz="1700" dirty="0"/>
              <a:t>National Laboratories:	1,260 FTE</a:t>
            </a:r>
          </a:p>
          <a:p>
            <a:pPr>
              <a:tabLst>
                <a:tab pos="2155493" algn="l"/>
              </a:tabLst>
            </a:pPr>
            <a:r>
              <a:rPr lang="en-US" sz="1700" dirty="0"/>
              <a:t>Academia:	230 FTE</a:t>
            </a:r>
          </a:p>
          <a:p>
            <a:pPr>
              <a:tabLst>
                <a:tab pos="2155493" algn="l"/>
              </a:tabLst>
            </a:pPr>
            <a:r>
              <a:rPr lang="en-US" sz="1700" b="1" dirty="0"/>
              <a:t>TOTAL	1,890 FTE</a:t>
            </a:r>
          </a:p>
          <a:p>
            <a:pPr>
              <a:tabLst>
                <a:tab pos="2155493" algn="l"/>
              </a:tabLst>
            </a:pPr>
            <a:endParaRPr lang="en-US" sz="1700" dirty="0"/>
          </a:p>
          <a:p>
            <a:pPr>
              <a:tabLst>
                <a:tab pos="2155493" algn="l"/>
              </a:tabLst>
            </a:pPr>
            <a:r>
              <a:rPr lang="en-US" sz="2200" b="1" dirty="0"/>
              <a:t>Academic R&amp;D</a:t>
            </a:r>
          </a:p>
          <a:p>
            <a:pPr>
              <a:tabLst>
                <a:tab pos="2155493" algn="l"/>
              </a:tabLst>
            </a:pPr>
            <a:r>
              <a:rPr lang="en-US" sz="1700" dirty="0"/>
              <a:t>Academia:	230 FTE </a:t>
            </a:r>
            <a:endParaRPr lang="en-US" sz="1700" dirty="0">
              <a:solidFill>
                <a:srgbClr val="FF0000"/>
              </a:solidFill>
            </a:endParaRPr>
          </a:p>
          <a:p>
            <a:pPr>
              <a:tabLst>
                <a:tab pos="2155493" algn="l"/>
              </a:tabLst>
            </a:pPr>
            <a:r>
              <a:rPr lang="en-US" sz="1700" dirty="0"/>
              <a:t>PDRAs:	134 </a:t>
            </a:r>
            <a:endParaRPr lang="en-US" sz="1700" dirty="0">
              <a:solidFill>
                <a:srgbClr val="FF0000"/>
              </a:solidFill>
            </a:endParaRPr>
          </a:p>
          <a:p>
            <a:pPr>
              <a:tabLst>
                <a:tab pos="2155493" algn="l"/>
              </a:tabLst>
            </a:pPr>
            <a:r>
              <a:rPr lang="en-US" sz="1700" dirty="0"/>
              <a:t>PhDs:	627 </a:t>
            </a:r>
            <a:endParaRPr lang="en-US" sz="1700" dirty="0" smtClean="0">
              <a:solidFill>
                <a:srgbClr val="FF0000"/>
              </a:solidFill>
            </a:endParaRPr>
          </a:p>
          <a:p>
            <a:pPr>
              <a:tabLst>
                <a:tab pos="2155493" algn="l"/>
              </a:tabLst>
            </a:pPr>
            <a:r>
              <a:rPr lang="en-US" sz="1700" b="1" dirty="0" smtClean="0"/>
              <a:t>TOTAL:	991 </a:t>
            </a:r>
            <a:endParaRPr lang="en-US" sz="1700" dirty="0" smtClean="0">
              <a:solidFill>
                <a:srgbClr val="FF0000"/>
              </a:solidFill>
            </a:endParaRPr>
          </a:p>
          <a:p>
            <a:pPr>
              <a:tabLst>
                <a:tab pos="2155493" algn="l"/>
              </a:tabLst>
            </a:pPr>
            <a:endParaRPr lang="en-US" sz="1700" dirty="0"/>
          </a:p>
        </p:txBody>
      </p:sp>
      <p:sp>
        <p:nvSpPr>
          <p:cNvPr id="5" name="TextBox 4"/>
          <p:cNvSpPr txBox="1"/>
          <p:nvPr/>
        </p:nvSpPr>
        <p:spPr>
          <a:xfrm>
            <a:off x="36824" y="6462495"/>
            <a:ext cx="2931114" cy="372696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lIns="64291" tIns="32146" rIns="64291" bIns="32146" rtlCol="0">
            <a:spAutoFit/>
          </a:bodyPr>
          <a:lstStyle/>
          <a:p>
            <a:pPr algn="l"/>
            <a:r>
              <a:rPr lang="en-US" sz="1000" dirty="0"/>
              <a:t>HM Government (2012) A Review of the Civil Nuclear R&amp;D Landscape in the UK</a:t>
            </a:r>
          </a:p>
        </p:txBody>
      </p:sp>
    </p:spTree>
    <p:extLst>
      <p:ext uri="{BB962C8B-B14F-4D97-AF65-F5344CB8AC3E}">
        <p14:creationId xmlns:p14="http://schemas.microsoft.com/office/powerpoint/2010/main" val="252155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8"/>
          <p:cNvSpPr txBox="1">
            <a:spLocks noChangeArrowheads="1"/>
          </p:cNvSpPr>
          <p:nvPr/>
        </p:nvSpPr>
        <p:spPr bwMode="auto">
          <a:xfrm>
            <a:off x="2014538" y="260350"/>
            <a:ext cx="550979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800" b="1" dirty="0" smtClean="0">
                <a:solidFill>
                  <a:schemeClr val="accent6"/>
                </a:solidFill>
                <a:latin typeface="Calibri" pitchFamily="34" charset="0"/>
              </a:rPr>
              <a:t>Nuclear Industrial Strategy</a:t>
            </a:r>
            <a:endParaRPr lang="en-GB" altLang="en-US" sz="2800" b="1" dirty="0">
              <a:solidFill>
                <a:schemeClr val="accent6"/>
              </a:solidFill>
              <a:latin typeface="Calibri" pitchFamily="34" charset="0"/>
            </a:endParaRPr>
          </a:p>
        </p:txBody>
      </p:sp>
      <p:pic>
        <p:nvPicPr>
          <p:cNvPr id="205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576" y="1340767"/>
            <a:ext cx="3330187" cy="47631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67544" y="987748"/>
            <a:ext cx="525658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sz="1800" i="1" u="sng" dirty="0">
                <a:solidFill>
                  <a:schemeClr val="accent6"/>
                </a:solidFill>
                <a:latin typeface="+mn-lt"/>
              </a:rPr>
              <a:t>To be a ‘top table’ nuclear nation</a:t>
            </a:r>
            <a:r>
              <a:rPr lang="en-GB" sz="1800" i="1" dirty="0">
                <a:solidFill>
                  <a:schemeClr val="accent6"/>
                </a:solidFill>
                <a:latin typeface="+mn-lt"/>
              </a:rPr>
              <a:t>, working in international partnerships leading the direction of future technology advances across the fuel cycle.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sz="1800" i="1" dirty="0">
                <a:solidFill>
                  <a:schemeClr val="accent6"/>
                </a:solidFill>
                <a:latin typeface="+mn-lt"/>
              </a:rPr>
              <a:t>To be a </a:t>
            </a:r>
            <a:r>
              <a:rPr lang="en-GB" sz="1800" i="1" u="sng" dirty="0">
                <a:solidFill>
                  <a:schemeClr val="accent6"/>
                </a:solidFill>
                <a:latin typeface="+mn-lt"/>
              </a:rPr>
              <a:t>key partner of choice in commercialising Generation III+, IV and SMR technologies </a:t>
            </a:r>
            <a:r>
              <a:rPr lang="en-GB" sz="1800" i="1" dirty="0">
                <a:solidFill>
                  <a:schemeClr val="accent6"/>
                </a:solidFill>
                <a:latin typeface="+mn-lt"/>
              </a:rPr>
              <a:t>worldwide.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sz="1800" i="1" dirty="0">
                <a:solidFill>
                  <a:schemeClr val="accent6"/>
                </a:solidFill>
                <a:latin typeface="+mn-lt"/>
              </a:rPr>
              <a:t>To have a joined up approach to nuclear R&amp;D …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sz="1800" i="1" dirty="0">
                <a:solidFill>
                  <a:schemeClr val="accent6"/>
                </a:solidFill>
                <a:latin typeface="+mn-lt"/>
              </a:rPr>
              <a:t>For the research base to be underpinned by world-leading facilities …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sz="1800" i="1" dirty="0">
                <a:solidFill>
                  <a:schemeClr val="accent6"/>
                </a:solidFill>
                <a:latin typeface="+mn-lt"/>
              </a:rPr>
              <a:t>To be a </a:t>
            </a:r>
            <a:r>
              <a:rPr lang="en-GB" sz="1800" i="1" u="sng" dirty="0">
                <a:solidFill>
                  <a:schemeClr val="accent6"/>
                </a:solidFill>
                <a:latin typeface="+mn-lt"/>
              </a:rPr>
              <a:t>respected partner contributing to appropriate international research </a:t>
            </a:r>
            <a:r>
              <a:rPr lang="en-GB" sz="1800" i="1" dirty="0">
                <a:solidFill>
                  <a:schemeClr val="accent6"/>
                </a:solidFill>
                <a:latin typeface="+mn-lt"/>
              </a:rPr>
              <a:t>programmes …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sz="1800" i="1" dirty="0">
                <a:solidFill>
                  <a:schemeClr val="accent6"/>
                </a:solidFill>
                <a:latin typeface="+mn-lt"/>
              </a:rPr>
              <a:t>To have the right level of nuclear innovation and R&amp;D </a:t>
            </a:r>
            <a:r>
              <a:rPr lang="en-GB" sz="1800" i="1" u="sng" dirty="0">
                <a:solidFill>
                  <a:schemeClr val="accent6"/>
                </a:solidFill>
                <a:latin typeface="+mn-lt"/>
              </a:rPr>
              <a:t>to ensure near-term commercial success </a:t>
            </a:r>
            <a:r>
              <a:rPr lang="en-GB" sz="1800" i="1" dirty="0">
                <a:solidFill>
                  <a:schemeClr val="accent6"/>
                </a:solidFill>
                <a:latin typeface="+mn-lt"/>
              </a:rPr>
              <a:t>in domestic and global markets.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sz="1800" i="1" dirty="0">
                <a:solidFill>
                  <a:schemeClr val="accent6"/>
                </a:solidFill>
                <a:latin typeface="+mn-lt"/>
              </a:rPr>
              <a:t>For industry to be supported by a workforce with the skills, capability and capacity required to successfully deliver current and future UK nuclear programmes …</a:t>
            </a:r>
            <a:endParaRPr lang="en-GB" sz="1800" dirty="0">
              <a:solidFill>
                <a:schemeClr val="accent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73837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8"/>
          <p:cNvSpPr txBox="1">
            <a:spLocks noChangeArrowheads="1"/>
          </p:cNvSpPr>
          <p:nvPr/>
        </p:nvSpPr>
        <p:spPr bwMode="auto">
          <a:xfrm>
            <a:off x="2014538" y="260350"/>
            <a:ext cx="550979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800" b="1" dirty="0" smtClean="0">
                <a:solidFill>
                  <a:schemeClr val="accent6"/>
                </a:solidFill>
                <a:latin typeface="Calibri" pitchFamily="34" charset="0"/>
              </a:rPr>
              <a:t>Nuclear Innovation and Research Advisory Board</a:t>
            </a:r>
            <a:endParaRPr lang="en-GB" altLang="en-US" sz="2800" b="1" dirty="0">
              <a:solidFill>
                <a:schemeClr val="accent6"/>
              </a:solidFill>
              <a:latin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5576" y="1556792"/>
            <a:ext cx="80648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GB" b="1" dirty="0" smtClean="0">
                <a:solidFill>
                  <a:schemeClr val="accent6"/>
                </a:solidFill>
              </a:rPr>
              <a:t>Role of NIRAB:</a:t>
            </a:r>
          </a:p>
          <a:p>
            <a:pPr eaLnBrk="1" hangingPunct="1"/>
            <a:endParaRPr lang="en-GB" b="1" dirty="0" smtClean="0">
              <a:solidFill>
                <a:schemeClr val="accent6"/>
              </a:solidFill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accent6"/>
                </a:solidFill>
              </a:rPr>
              <a:t>To </a:t>
            </a:r>
            <a:r>
              <a:rPr lang="en-GB" dirty="0">
                <a:solidFill>
                  <a:schemeClr val="accent6"/>
                </a:solidFill>
              </a:rPr>
              <a:t>advise Ministers, Government Departments and Agencies on priorities for UK nuclear R&amp;D and innovation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6"/>
                </a:solidFill>
              </a:rPr>
              <a:t>To support the development of new R&amp;D and innovation programmes </a:t>
            </a:r>
            <a:r>
              <a:rPr lang="en-GB" u="sng" dirty="0">
                <a:solidFill>
                  <a:schemeClr val="accent6"/>
                </a:solidFill>
              </a:rPr>
              <a:t>to underpin policy </a:t>
            </a:r>
            <a:r>
              <a:rPr lang="en-GB" dirty="0">
                <a:solidFill>
                  <a:schemeClr val="accent6"/>
                </a:solidFill>
              </a:rPr>
              <a:t>(e.g. energy and industrial policies) and the associated business cases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6"/>
                </a:solidFill>
              </a:rPr>
              <a:t>To foster greater cooperation and coordination across the UK research and innovation landscape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6"/>
                </a:solidFill>
              </a:rPr>
              <a:t>To oversee the development of a coordinated international engagement </a:t>
            </a:r>
            <a:r>
              <a:rPr lang="en-GB" dirty="0" smtClean="0">
                <a:solidFill>
                  <a:schemeClr val="accent6"/>
                </a:solidFill>
              </a:rPr>
              <a:t>strategy</a:t>
            </a:r>
          </a:p>
          <a:p>
            <a:pPr eaLnBrk="1" hangingPunct="1"/>
            <a:endParaRPr lang="en-GB" altLang="en-US" sz="1800" dirty="0"/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79598952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8"/>
          <p:cNvSpPr txBox="1">
            <a:spLocks noChangeArrowheads="1"/>
          </p:cNvSpPr>
          <p:nvPr/>
        </p:nvSpPr>
        <p:spPr bwMode="auto">
          <a:xfrm>
            <a:off x="2014538" y="260350"/>
            <a:ext cx="550979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800" b="1" dirty="0" smtClean="0">
                <a:solidFill>
                  <a:schemeClr val="accent6"/>
                </a:solidFill>
                <a:latin typeface="Calibri" pitchFamily="34" charset="0"/>
              </a:rPr>
              <a:t>Nuclear Innovation Research Office</a:t>
            </a:r>
            <a:endParaRPr lang="en-GB" altLang="en-US" sz="2800" b="1" dirty="0">
              <a:solidFill>
                <a:schemeClr val="accent6"/>
              </a:solidFill>
              <a:latin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5576" y="987748"/>
            <a:ext cx="838842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GB" b="1" dirty="0" smtClean="0">
                <a:solidFill>
                  <a:schemeClr val="accent6"/>
                </a:solidFill>
              </a:rPr>
              <a:t>Role </a:t>
            </a:r>
            <a:r>
              <a:rPr lang="en-GB" b="1" dirty="0">
                <a:solidFill>
                  <a:schemeClr val="accent6"/>
                </a:solidFill>
              </a:rPr>
              <a:t>of </a:t>
            </a:r>
            <a:r>
              <a:rPr lang="en-GB" b="1" dirty="0" smtClean="0">
                <a:solidFill>
                  <a:schemeClr val="accent6"/>
                </a:solidFill>
              </a:rPr>
              <a:t>NIRO:</a:t>
            </a:r>
          </a:p>
          <a:p>
            <a:pPr eaLnBrk="1" hangingPunct="1"/>
            <a:endParaRPr lang="en-GB" b="1" dirty="0">
              <a:solidFill>
                <a:schemeClr val="accent6"/>
              </a:solidFill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accent6"/>
                </a:solidFill>
              </a:rPr>
              <a:t>To support NIRAB in providing advice to Government Departments on the programmes (e.g. Gen IV and SMR) and level of funding required to meet specific </a:t>
            </a:r>
            <a:r>
              <a:rPr lang="en-GB" altLang="en-US" dirty="0" smtClean="0">
                <a:solidFill>
                  <a:schemeClr val="accent6"/>
                </a:solidFill>
              </a:rPr>
              <a:t>objectives</a:t>
            </a:r>
            <a:endParaRPr lang="en-GB" altLang="en-US" dirty="0">
              <a:solidFill>
                <a:schemeClr val="accent6"/>
              </a:solidFill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accent6"/>
                </a:solidFill>
              </a:rPr>
              <a:t>To explore how funding can be secured from Government, the private sector, and international organisations and programmes related to future nuclear energy </a:t>
            </a:r>
            <a:r>
              <a:rPr lang="en-GB" altLang="en-US" dirty="0" smtClean="0">
                <a:solidFill>
                  <a:schemeClr val="accent6"/>
                </a:solidFill>
              </a:rPr>
              <a:t>systems</a:t>
            </a:r>
            <a:endParaRPr lang="en-GB" altLang="en-US" dirty="0">
              <a:solidFill>
                <a:schemeClr val="accent6"/>
              </a:solidFill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accent6"/>
                </a:solidFill>
              </a:rPr>
              <a:t>To aid the coordination and development of nuclear innovation and R&amp;D programmes, including representing and coordinating UK involvement in international R&amp;D </a:t>
            </a:r>
            <a:r>
              <a:rPr lang="en-GB" altLang="en-US" dirty="0" smtClean="0">
                <a:solidFill>
                  <a:schemeClr val="accent6"/>
                </a:solidFill>
              </a:rPr>
              <a:t>programmes</a:t>
            </a:r>
            <a:endParaRPr lang="en-GB" altLang="en-US" dirty="0">
              <a:solidFill>
                <a:schemeClr val="accent6"/>
              </a:solidFill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accent6"/>
                </a:solidFill>
              </a:rPr>
              <a:t>To provide a secretariat function to NIRAB.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accent6"/>
                </a:solidFill>
              </a:rPr>
              <a:t>To regularly review the status of nuclear innovation and R&amp;D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3113875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3" y="260648"/>
            <a:ext cx="7200800" cy="990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accent6"/>
                </a:solidFill>
              </a:rPr>
              <a:t>National Nuclear User Facility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2916238" y="6021388"/>
            <a:ext cx="3529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alibri" pitchFamily="34" charset="0"/>
              </a:rPr>
              <a:t>5MV Ion Beam Accelerator</a:t>
            </a:r>
          </a:p>
        </p:txBody>
      </p:sp>
      <p:sp>
        <p:nvSpPr>
          <p:cNvPr id="3076" name="Content Placeholder 4"/>
          <p:cNvSpPr>
            <a:spLocks noGrp="1"/>
          </p:cNvSpPr>
          <p:nvPr>
            <p:ph idx="1"/>
          </p:nvPr>
        </p:nvSpPr>
        <p:spPr>
          <a:xfrm>
            <a:off x="533400" y="1944216"/>
            <a:ext cx="8458200" cy="3035424"/>
          </a:xfrm>
        </p:spPr>
        <p:txBody>
          <a:bodyPr/>
          <a:lstStyle/>
          <a:p>
            <a:pPr marL="355600" indent="-355600" eaLnBrk="1" hangingPunct="1">
              <a:lnSpc>
                <a:spcPct val="80000"/>
              </a:lnSpc>
              <a:spcBef>
                <a:spcPts val="1200"/>
              </a:spcBef>
            </a:pPr>
            <a:r>
              <a:rPr lang="en-GB" altLang="en-US" sz="1800" dirty="0" smtClean="0">
                <a:solidFill>
                  <a:schemeClr val="accent6"/>
                </a:solidFill>
              </a:rPr>
              <a:t>NNUF is a </a:t>
            </a:r>
            <a:r>
              <a:rPr lang="en-GB" altLang="en-US" sz="1800" dirty="0">
                <a:solidFill>
                  <a:schemeClr val="accent6"/>
                </a:solidFill>
              </a:rPr>
              <a:t>multi-site facility to give academia and industry access to experimental equipment for nuclear research on materials with greater radioactivity than can be handled in universities</a:t>
            </a:r>
          </a:p>
          <a:p>
            <a:pPr marL="355600" indent="-355600" eaLnBrk="1" hangingPunct="1">
              <a:lnSpc>
                <a:spcPct val="80000"/>
              </a:lnSpc>
              <a:spcBef>
                <a:spcPts val="1200"/>
              </a:spcBef>
            </a:pPr>
            <a:r>
              <a:rPr lang="en-GB" altLang="en-US" sz="1800" dirty="0" smtClean="0">
                <a:solidFill>
                  <a:schemeClr val="accent6"/>
                </a:solidFill>
              </a:rPr>
              <a:t>Initial €20M </a:t>
            </a:r>
            <a:r>
              <a:rPr lang="en-GB" altLang="en-US" sz="1800" dirty="0">
                <a:solidFill>
                  <a:schemeClr val="accent6"/>
                </a:solidFill>
              </a:rPr>
              <a:t>over three years from 2012/13, from DECC and BIS via EPSRC. For facilities at </a:t>
            </a:r>
            <a:r>
              <a:rPr lang="en-GB" altLang="en-US" sz="1800" dirty="0" smtClean="0">
                <a:solidFill>
                  <a:schemeClr val="accent6"/>
                </a:solidFill>
              </a:rPr>
              <a:t>NNL </a:t>
            </a:r>
            <a:r>
              <a:rPr lang="en-GB" altLang="en-US" sz="1800" dirty="0">
                <a:solidFill>
                  <a:schemeClr val="accent6"/>
                </a:solidFill>
              </a:rPr>
              <a:t>Central </a:t>
            </a:r>
            <a:r>
              <a:rPr lang="en-GB" altLang="en-US" sz="1800" dirty="0" smtClean="0">
                <a:solidFill>
                  <a:schemeClr val="accent6"/>
                </a:solidFill>
              </a:rPr>
              <a:t>Laboratory, </a:t>
            </a:r>
            <a:r>
              <a:rPr lang="en-GB" altLang="en-US" sz="1800" dirty="0">
                <a:solidFill>
                  <a:schemeClr val="accent6"/>
                </a:solidFill>
              </a:rPr>
              <a:t>CCFE and the University of Manchester’s Dalton Cumbrian </a:t>
            </a:r>
            <a:r>
              <a:rPr lang="en-GB" altLang="en-US" sz="1800" dirty="0" smtClean="0">
                <a:solidFill>
                  <a:schemeClr val="accent6"/>
                </a:solidFill>
              </a:rPr>
              <a:t>Facility</a:t>
            </a:r>
            <a:endParaRPr lang="en-GB" altLang="en-US" sz="1800" dirty="0">
              <a:solidFill>
                <a:schemeClr val="accent6"/>
              </a:solidFill>
            </a:endParaRPr>
          </a:p>
          <a:p>
            <a:pPr marL="355600" indent="-355600" eaLnBrk="1" hangingPunct="1">
              <a:lnSpc>
                <a:spcPct val="80000"/>
              </a:lnSpc>
              <a:spcBef>
                <a:spcPts val="1200"/>
              </a:spcBef>
            </a:pPr>
            <a:r>
              <a:rPr lang="en-GB" altLang="en-US" sz="1800" dirty="0">
                <a:solidFill>
                  <a:schemeClr val="accent6"/>
                </a:solidFill>
              </a:rPr>
              <a:t>In late 2013 </a:t>
            </a:r>
            <a:r>
              <a:rPr lang="en-GB" altLang="en-US" sz="1800" dirty="0" smtClean="0">
                <a:solidFill>
                  <a:schemeClr val="accent6"/>
                </a:solidFill>
              </a:rPr>
              <a:t>a nuclear </a:t>
            </a:r>
            <a:r>
              <a:rPr lang="en-GB" altLang="en-US" sz="1800" dirty="0">
                <a:solidFill>
                  <a:schemeClr val="accent6"/>
                </a:solidFill>
              </a:rPr>
              <a:t>instrumentation project was funded (DECC via EPSRC) - </a:t>
            </a:r>
            <a:r>
              <a:rPr lang="en-GB" altLang="en-US" sz="1800" dirty="0" smtClean="0">
                <a:solidFill>
                  <a:schemeClr val="accent6"/>
                </a:solidFill>
              </a:rPr>
              <a:t>€1.5M </a:t>
            </a:r>
            <a:r>
              <a:rPr lang="en-GB" altLang="en-US" sz="1800" dirty="0">
                <a:solidFill>
                  <a:schemeClr val="accent6"/>
                </a:solidFill>
              </a:rPr>
              <a:t>at Lancaster, Liverpool and CCFE</a:t>
            </a:r>
          </a:p>
          <a:p>
            <a:pPr marL="355600" indent="-355600" eaLnBrk="1" hangingPunct="1">
              <a:lnSpc>
                <a:spcPct val="80000"/>
              </a:lnSpc>
              <a:spcBef>
                <a:spcPts val="1200"/>
              </a:spcBef>
            </a:pPr>
            <a:r>
              <a:rPr lang="en-GB" sz="1800" dirty="0" smtClean="0">
                <a:solidFill>
                  <a:schemeClr val="accent6"/>
                </a:solidFill>
              </a:rPr>
              <a:t>The UK Government Autumn Statement included a further </a:t>
            </a:r>
            <a:r>
              <a:rPr lang="en-GB" altLang="en-US" sz="1800" dirty="0" smtClean="0">
                <a:solidFill>
                  <a:schemeClr val="accent6"/>
                </a:solidFill>
              </a:rPr>
              <a:t>€80M investment in NNUF over 5 years</a:t>
            </a:r>
            <a:endParaRPr lang="en-GB" sz="1800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en-GB" sz="1600" b="1" dirty="0" smtClean="0">
              <a:solidFill>
                <a:srgbClr val="2D2D8A"/>
              </a:solidFill>
            </a:endParaRPr>
          </a:p>
          <a:p>
            <a:pPr>
              <a:buNone/>
            </a:pPr>
            <a:endParaRPr lang="en-GB" sz="1400" dirty="0" smtClean="0">
              <a:solidFill>
                <a:srgbClr val="2D2D8A"/>
              </a:solidFill>
            </a:endParaRPr>
          </a:p>
          <a:p>
            <a:pPr>
              <a:buFontTx/>
              <a:buNone/>
            </a:pPr>
            <a:endParaRPr lang="en-GB" sz="1600" dirty="0" smtClean="0">
              <a:solidFill>
                <a:srgbClr val="2D2D8A"/>
              </a:solidFill>
            </a:endParaRPr>
          </a:p>
          <a:p>
            <a:pPr>
              <a:buFontTx/>
              <a:buNone/>
            </a:pPr>
            <a:endParaRPr lang="en-GB" dirty="0" smtClean="0">
              <a:solidFill>
                <a:srgbClr val="2D2D8A"/>
              </a:solidFill>
            </a:endParaRPr>
          </a:p>
        </p:txBody>
      </p:sp>
      <p:pic>
        <p:nvPicPr>
          <p:cNvPr id="13" name="Picture 4" descr="logo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39" y="5792201"/>
            <a:ext cx="2084288" cy="92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3577" y="4882176"/>
            <a:ext cx="1734334" cy="57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 descr="bg-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745956"/>
            <a:ext cx="1655762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9343" y="5892800"/>
            <a:ext cx="2303462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4835" y="4882176"/>
            <a:ext cx="1912557" cy="86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3876" y="0"/>
            <a:ext cx="1890124" cy="1556792"/>
          </a:xfrm>
          <a:prstGeom prst="rect">
            <a:avLst/>
          </a:prstGeom>
        </p:spPr>
      </p:pic>
      <p:pic>
        <p:nvPicPr>
          <p:cNvPr id="11" name="rg_hi" descr="http://t0.gstatic.com/images?q=tbn:ANd9GcQzziU0DffsMiqZ8u_UK5mTHCT64Cu8Y6TvmqiQ1kzIxP8BHApg8Q">
            <a:hlinkClick r:id="rId9"/>
          </p:cNvPr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945" y="4919682"/>
            <a:ext cx="2518410" cy="66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g_hi" descr="http://t2.gstatic.com/images?q=tbn:ANd9GcQE0II-XNZKkuvdP3d5hFYsYTgqycBqsNuVVjyt-XARcimStlxg">
            <a:hlinkClick r:id="rId11"/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805531"/>
            <a:ext cx="2580005" cy="789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3" y="260648"/>
            <a:ext cx="7200800" cy="990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accent6"/>
                </a:solidFill>
              </a:rPr>
              <a:t>National Nuclear User Facility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2916238" y="6021388"/>
            <a:ext cx="3529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alibri" pitchFamily="34" charset="0"/>
              </a:rPr>
              <a:t>5MV Ion Beam Accelerator</a:t>
            </a:r>
          </a:p>
        </p:txBody>
      </p:sp>
      <p:sp>
        <p:nvSpPr>
          <p:cNvPr id="3076" name="Content Placeholder 4"/>
          <p:cNvSpPr>
            <a:spLocks noGrp="1"/>
          </p:cNvSpPr>
          <p:nvPr>
            <p:ph idx="1"/>
          </p:nvPr>
        </p:nvSpPr>
        <p:spPr>
          <a:xfrm>
            <a:off x="539552" y="1556792"/>
            <a:ext cx="8458200" cy="2891408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buFont typeface="Arial" charset="0"/>
              <a:buNone/>
            </a:pPr>
            <a:r>
              <a:rPr lang="en-GB" altLang="en-US" sz="2000" i="1" dirty="0" smtClean="0">
                <a:solidFill>
                  <a:schemeClr val="accent6"/>
                </a:solidFill>
              </a:rPr>
              <a:t>“Support </a:t>
            </a:r>
            <a:r>
              <a:rPr lang="en-GB" altLang="en-US" sz="2000" i="1" dirty="0">
                <a:solidFill>
                  <a:schemeClr val="accent6"/>
                </a:solidFill>
              </a:rPr>
              <a:t>Government in discharging the Nuclear Industrial </a:t>
            </a:r>
            <a:r>
              <a:rPr lang="en-GB" altLang="en-US" sz="2000" i="1" dirty="0" smtClean="0">
                <a:solidFill>
                  <a:schemeClr val="accent6"/>
                </a:solidFill>
              </a:rPr>
              <a:t>Strategy </a:t>
            </a:r>
            <a:r>
              <a:rPr lang="en-GB" altLang="en-US" sz="2000" i="1" dirty="0">
                <a:solidFill>
                  <a:schemeClr val="accent6"/>
                </a:solidFill>
              </a:rPr>
              <a:t>by ensuring the </a:t>
            </a:r>
            <a:r>
              <a:rPr lang="en-GB" altLang="en-US" sz="2000" i="1" dirty="0" smtClean="0">
                <a:solidFill>
                  <a:schemeClr val="accent6"/>
                </a:solidFill>
              </a:rPr>
              <a:t>Research &amp; Development </a:t>
            </a:r>
            <a:r>
              <a:rPr lang="en-GB" altLang="en-US" sz="2000" i="1" dirty="0">
                <a:solidFill>
                  <a:schemeClr val="accent6"/>
                </a:solidFill>
              </a:rPr>
              <a:t>community </a:t>
            </a:r>
            <a:r>
              <a:rPr lang="en-GB" altLang="en-US" sz="2000" i="1" dirty="0" smtClean="0">
                <a:solidFill>
                  <a:schemeClr val="accent6"/>
                </a:solidFill>
              </a:rPr>
              <a:t>has </a:t>
            </a:r>
            <a:r>
              <a:rPr lang="en-GB" altLang="en-US" sz="2000" i="1" dirty="0">
                <a:solidFill>
                  <a:schemeClr val="accent6"/>
                </a:solidFill>
              </a:rPr>
              <a:t>access to world-leading </a:t>
            </a:r>
            <a:r>
              <a:rPr lang="en-GB" altLang="en-US" sz="2000" i="1" dirty="0" smtClean="0">
                <a:solidFill>
                  <a:schemeClr val="accent6"/>
                </a:solidFill>
              </a:rPr>
              <a:t>experimental equipment.”</a:t>
            </a:r>
            <a:endParaRPr lang="en-GB" altLang="en-US" sz="2000" i="1" dirty="0">
              <a:solidFill>
                <a:schemeClr val="accent6"/>
              </a:solidFill>
            </a:endParaRPr>
          </a:p>
          <a:p>
            <a:pPr marL="0" indent="0" eaLnBrk="1" hangingPunct="1"/>
            <a:endParaRPr lang="en-GB" altLang="en-US" sz="1800" dirty="0">
              <a:solidFill>
                <a:schemeClr val="accent6"/>
              </a:solidFill>
            </a:endParaRPr>
          </a:p>
          <a:p>
            <a:pPr marL="0" indent="0" eaLnBrk="1" hangingPunct="1"/>
            <a:r>
              <a:rPr lang="en-GB" altLang="en-US" sz="1800" dirty="0" smtClean="0">
                <a:solidFill>
                  <a:schemeClr val="accent6"/>
                </a:solidFill>
              </a:rPr>
              <a:t> R&amp;D </a:t>
            </a:r>
            <a:r>
              <a:rPr lang="en-GB" altLang="en-US" sz="1800" dirty="0">
                <a:solidFill>
                  <a:schemeClr val="accent6"/>
                </a:solidFill>
              </a:rPr>
              <a:t>equipment across the full lifecycle for legacy, current, future reactors;</a:t>
            </a:r>
          </a:p>
          <a:p>
            <a:pPr marL="0" indent="0" eaLnBrk="1" hangingPunct="1"/>
            <a:r>
              <a:rPr lang="en-GB" altLang="en-US" sz="1800" dirty="0" smtClean="0">
                <a:solidFill>
                  <a:schemeClr val="accent6"/>
                </a:solidFill>
              </a:rPr>
              <a:t> Identify </a:t>
            </a:r>
            <a:r>
              <a:rPr lang="en-GB" altLang="en-US" sz="1800" dirty="0">
                <a:solidFill>
                  <a:schemeClr val="accent6"/>
                </a:solidFill>
              </a:rPr>
              <a:t>gaps in infrastructure, with reference to Nuclear Energy R&amp;D Roadmap and priorities agreed by the Nuclear Innovation and Research Advisory Board (NIRAB). </a:t>
            </a:r>
            <a:endParaRPr lang="en-GB" altLang="en-US" sz="1800" dirty="0" smtClean="0">
              <a:solidFill>
                <a:schemeClr val="accent6"/>
              </a:solidFill>
            </a:endParaRPr>
          </a:p>
          <a:p>
            <a:pPr marL="0" indent="0" eaLnBrk="1" hangingPunct="1"/>
            <a:r>
              <a:rPr lang="en-GB" altLang="en-US" sz="1800" dirty="0">
                <a:solidFill>
                  <a:schemeClr val="accent6"/>
                </a:solidFill>
              </a:rPr>
              <a:t> </a:t>
            </a:r>
            <a:r>
              <a:rPr lang="en-GB" altLang="en-US" sz="1800" dirty="0" smtClean="0">
                <a:solidFill>
                  <a:schemeClr val="accent6"/>
                </a:solidFill>
              </a:rPr>
              <a:t>Establish </a:t>
            </a:r>
            <a:r>
              <a:rPr lang="en-GB" altLang="en-US" sz="1800" dirty="0">
                <a:solidFill>
                  <a:schemeClr val="accent6"/>
                </a:solidFill>
              </a:rPr>
              <a:t>portfolio of evaluated and prioritised proposals</a:t>
            </a:r>
            <a:r>
              <a:rPr lang="en-GB" altLang="en-US" sz="1800" dirty="0" smtClean="0">
                <a:solidFill>
                  <a:schemeClr val="accent6"/>
                </a:solidFill>
              </a:rPr>
              <a:t>. </a:t>
            </a:r>
            <a:endParaRPr lang="en-GB" altLang="en-US" sz="1800" dirty="0">
              <a:solidFill>
                <a:schemeClr val="accent6"/>
              </a:solidFill>
            </a:endParaRPr>
          </a:p>
          <a:p>
            <a:pPr marL="0" indent="0" eaLnBrk="1" hangingPunct="1"/>
            <a:r>
              <a:rPr lang="en-GB" altLang="en-US" sz="1800" dirty="0" smtClean="0">
                <a:solidFill>
                  <a:schemeClr val="accent6"/>
                </a:solidFill>
              </a:rPr>
              <a:t> Identify capital and programme funding opportunities for NNUF</a:t>
            </a:r>
          </a:p>
          <a:p>
            <a:pPr marL="0" indent="0" eaLnBrk="1" hangingPunct="1"/>
            <a:r>
              <a:rPr lang="en-GB" altLang="en-US" sz="1800" dirty="0">
                <a:solidFill>
                  <a:schemeClr val="accent6"/>
                </a:solidFill>
              </a:rPr>
              <a:t> </a:t>
            </a:r>
            <a:r>
              <a:rPr lang="en-GB" altLang="en-US" sz="1800" dirty="0" smtClean="0">
                <a:solidFill>
                  <a:schemeClr val="accent6"/>
                </a:solidFill>
              </a:rPr>
              <a:t>Maintain </a:t>
            </a:r>
            <a:r>
              <a:rPr lang="en-GB" altLang="en-US" sz="1800" dirty="0">
                <a:solidFill>
                  <a:schemeClr val="accent6"/>
                </a:solidFill>
              </a:rPr>
              <a:t>awareness of </a:t>
            </a:r>
            <a:r>
              <a:rPr lang="en-GB" altLang="en-US" sz="1800" dirty="0" smtClean="0">
                <a:solidFill>
                  <a:schemeClr val="accent6"/>
                </a:solidFill>
              </a:rPr>
              <a:t>and support engagement with international </a:t>
            </a:r>
            <a:r>
              <a:rPr lang="en-GB" altLang="en-US" sz="1800" dirty="0">
                <a:solidFill>
                  <a:schemeClr val="accent6"/>
                </a:solidFill>
              </a:rPr>
              <a:t>opportunities (e.g. Jules Horowitz </a:t>
            </a:r>
            <a:r>
              <a:rPr lang="en-GB" altLang="en-US" sz="1800" dirty="0" smtClean="0">
                <a:solidFill>
                  <a:schemeClr val="accent6"/>
                </a:solidFill>
              </a:rPr>
              <a:t>Reactor </a:t>
            </a:r>
            <a:r>
              <a:rPr lang="en-GB" altLang="en-US" sz="1800" dirty="0" err="1" smtClean="0">
                <a:solidFill>
                  <a:schemeClr val="accent6"/>
                </a:solidFill>
              </a:rPr>
              <a:t>etc</a:t>
            </a:r>
            <a:r>
              <a:rPr lang="en-GB" altLang="en-US" sz="1800" dirty="0" smtClean="0">
                <a:solidFill>
                  <a:schemeClr val="accent6"/>
                </a:solidFill>
              </a:rPr>
              <a:t>)</a:t>
            </a:r>
            <a:endParaRPr lang="en-GB" altLang="en-US" sz="1800" dirty="0">
              <a:solidFill>
                <a:schemeClr val="accent6"/>
              </a:solidFill>
            </a:endParaRPr>
          </a:p>
          <a:p>
            <a:pPr marL="0" indent="0" eaLnBrk="1" hangingPunct="1"/>
            <a:r>
              <a:rPr lang="en-GB" altLang="en-US" sz="1800" dirty="0" smtClean="0">
                <a:solidFill>
                  <a:schemeClr val="accent6"/>
                </a:solidFill>
              </a:rPr>
              <a:t> Promote </a:t>
            </a:r>
            <a:r>
              <a:rPr lang="en-GB" altLang="en-US" sz="1800" dirty="0">
                <a:solidFill>
                  <a:schemeClr val="accent6"/>
                </a:solidFill>
              </a:rPr>
              <a:t>NNUF. Workshops to </a:t>
            </a:r>
            <a:r>
              <a:rPr lang="en-GB" altLang="en-US" sz="1800" dirty="0" smtClean="0">
                <a:solidFill>
                  <a:schemeClr val="accent6"/>
                </a:solidFill>
              </a:rPr>
              <a:t>inform/consult </a:t>
            </a:r>
            <a:r>
              <a:rPr lang="en-GB" altLang="en-US" sz="1800" dirty="0">
                <a:solidFill>
                  <a:schemeClr val="accent6"/>
                </a:solidFill>
              </a:rPr>
              <a:t>researchers. Information on NNUF and facilities via website, etc. </a:t>
            </a:r>
          </a:p>
          <a:p>
            <a:pPr marL="0" indent="0" eaLnBrk="1" hangingPunct="1"/>
            <a:r>
              <a:rPr lang="en-GB" altLang="en-US" sz="1800" dirty="0" smtClean="0">
                <a:solidFill>
                  <a:schemeClr val="accent6"/>
                </a:solidFill>
              </a:rPr>
              <a:t> Representation </a:t>
            </a:r>
            <a:r>
              <a:rPr lang="en-GB" altLang="en-US" sz="1800" dirty="0">
                <a:solidFill>
                  <a:schemeClr val="accent6"/>
                </a:solidFill>
              </a:rPr>
              <a:t>from national labs, research councils, academia. Non-executive members and/or observers where necessary</a:t>
            </a:r>
          </a:p>
          <a:p>
            <a:pPr>
              <a:buNone/>
            </a:pPr>
            <a:endParaRPr lang="en-GB" sz="1600" b="1" dirty="0" smtClean="0">
              <a:solidFill>
                <a:srgbClr val="2D2D8A"/>
              </a:solidFill>
            </a:endParaRPr>
          </a:p>
          <a:p>
            <a:pPr>
              <a:buNone/>
            </a:pPr>
            <a:endParaRPr lang="en-GB" sz="1600" dirty="0" smtClean="0">
              <a:solidFill>
                <a:srgbClr val="2D2D8A"/>
              </a:solidFill>
            </a:endParaRPr>
          </a:p>
          <a:p>
            <a:pPr>
              <a:buFontTx/>
              <a:buNone/>
            </a:pPr>
            <a:endParaRPr lang="en-GB" sz="1600" dirty="0" smtClean="0">
              <a:solidFill>
                <a:srgbClr val="2D2D8A"/>
              </a:solidFill>
            </a:endParaRPr>
          </a:p>
          <a:p>
            <a:pPr>
              <a:buFontTx/>
              <a:buNone/>
            </a:pPr>
            <a:endParaRPr lang="en-GB" dirty="0" smtClean="0">
              <a:solidFill>
                <a:srgbClr val="2D2D8A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1302" y="0"/>
            <a:ext cx="1802698" cy="14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2522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60648"/>
            <a:ext cx="7787208" cy="990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2D2D8A"/>
                </a:solidFill>
              </a:rPr>
              <a:t> The University of Manchester </a:t>
            </a:r>
            <a:br>
              <a:rPr lang="en-US" sz="2400" b="1" dirty="0" smtClean="0">
                <a:solidFill>
                  <a:srgbClr val="2D2D8A"/>
                </a:solidFill>
              </a:rPr>
            </a:br>
            <a:r>
              <a:rPr lang="en-US" sz="2400" b="1" dirty="0" smtClean="0">
                <a:solidFill>
                  <a:srgbClr val="2D2D8A"/>
                </a:solidFill>
              </a:rPr>
              <a:t>Dalton Cumbrian Facility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2916238" y="6021388"/>
            <a:ext cx="3529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alibri" pitchFamily="34" charset="0"/>
              </a:rPr>
              <a:t>5MV Ion Beam Accelerator</a:t>
            </a:r>
          </a:p>
        </p:txBody>
      </p:sp>
      <p:sp>
        <p:nvSpPr>
          <p:cNvPr id="3076" name="Content Placeholder 4"/>
          <p:cNvSpPr>
            <a:spLocks noGrp="1"/>
          </p:cNvSpPr>
          <p:nvPr>
            <p:ph idx="1"/>
          </p:nvPr>
        </p:nvSpPr>
        <p:spPr>
          <a:xfrm>
            <a:off x="685800" y="1369162"/>
            <a:ext cx="8458200" cy="3836640"/>
          </a:xfrm>
        </p:spPr>
        <p:txBody>
          <a:bodyPr/>
          <a:lstStyle/>
          <a:p>
            <a:r>
              <a:rPr lang="en-GB" sz="1800" b="1" dirty="0" smtClean="0">
                <a:solidFill>
                  <a:srgbClr val="2D2D8A"/>
                </a:solidFill>
              </a:rPr>
              <a:t>Research aim: “</a:t>
            </a:r>
            <a:r>
              <a:rPr lang="en-GB" sz="1800" i="1" dirty="0" smtClean="0">
                <a:solidFill>
                  <a:srgbClr val="2D2D8A"/>
                </a:solidFill>
              </a:rPr>
              <a:t>To develop mechanistic understanding of radiation induced effects and chemical processes to allow predictive description of materials degradation in nuclear environments.”</a:t>
            </a:r>
          </a:p>
          <a:p>
            <a:r>
              <a:rPr lang="en-GB" sz="1800" dirty="0" smtClean="0">
                <a:solidFill>
                  <a:srgbClr val="2D2D8A"/>
                </a:solidFill>
              </a:rPr>
              <a:t>Experimental capability:  </a:t>
            </a:r>
          </a:p>
          <a:p>
            <a:pPr lvl="2"/>
            <a:r>
              <a:rPr lang="en-GB" sz="1800" dirty="0" smtClean="0">
                <a:solidFill>
                  <a:srgbClr val="2D2D8A"/>
                </a:solidFill>
              </a:rPr>
              <a:t>Materials sample preparation</a:t>
            </a:r>
          </a:p>
          <a:p>
            <a:pPr lvl="2"/>
            <a:r>
              <a:rPr lang="en-GB" sz="1800" dirty="0" smtClean="0">
                <a:solidFill>
                  <a:srgbClr val="2D2D8A"/>
                </a:solidFill>
              </a:rPr>
              <a:t>Large-scale irradiation equipment</a:t>
            </a:r>
          </a:p>
          <a:p>
            <a:pPr lvl="2"/>
            <a:r>
              <a:rPr lang="en-GB" sz="1800" dirty="0" smtClean="0">
                <a:solidFill>
                  <a:srgbClr val="2D2D8A"/>
                </a:solidFill>
              </a:rPr>
              <a:t>Post-irradiation examination</a:t>
            </a:r>
          </a:p>
          <a:p>
            <a:pPr lvl="2"/>
            <a:endParaRPr lang="en-GB" sz="1800" dirty="0" smtClean="0">
              <a:solidFill>
                <a:srgbClr val="2D2D8A"/>
              </a:solidFill>
            </a:endParaRPr>
          </a:p>
          <a:p>
            <a:pPr lvl="2">
              <a:buNone/>
            </a:pPr>
            <a:endParaRPr lang="en-GB" sz="1800" dirty="0" smtClean="0">
              <a:solidFill>
                <a:srgbClr val="2D2D8A"/>
              </a:solidFill>
            </a:endParaRPr>
          </a:p>
          <a:p>
            <a:pPr>
              <a:buNone/>
            </a:pPr>
            <a:endParaRPr lang="en-GB" sz="1600" b="1" dirty="0" smtClean="0">
              <a:solidFill>
                <a:srgbClr val="2D2D8A"/>
              </a:solidFill>
            </a:endParaRPr>
          </a:p>
          <a:p>
            <a:pPr>
              <a:buNone/>
            </a:pPr>
            <a:endParaRPr lang="en-GB" sz="1600" dirty="0" smtClean="0">
              <a:solidFill>
                <a:srgbClr val="2D2D8A"/>
              </a:solidFill>
            </a:endParaRPr>
          </a:p>
          <a:p>
            <a:pPr>
              <a:buFontTx/>
              <a:buNone/>
            </a:pPr>
            <a:endParaRPr lang="en-GB" sz="1600" dirty="0" smtClean="0">
              <a:solidFill>
                <a:srgbClr val="2D2D8A"/>
              </a:solidFill>
            </a:endParaRPr>
          </a:p>
          <a:p>
            <a:pPr>
              <a:buFontTx/>
              <a:buNone/>
            </a:pPr>
            <a:endParaRPr lang="en-GB" dirty="0" smtClean="0">
              <a:solidFill>
                <a:srgbClr val="2D2D8A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"/>
            <a:ext cx="1619672" cy="13340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9512" y="3864542"/>
            <a:ext cx="4320480" cy="283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Picture 2" descr="C:\Users\mcjsskw3\AppData\Local\Microsoft\Windows\Temporary Internet Files\Content.IE5\3YDNC1WI\The University of Manchester's Dalton Cumbrian Facility - external shot 2 (day)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0744" y="3864543"/>
            <a:ext cx="4292798" cy="283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60648"/>
            <a:ext cx="7488237" cy="990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2D2D8A"/>
                </a:solidFill>
              </a:rPr>
              <a:t>Irradiation Equipment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2916238" y="6021388"/>
            <a:ext cx="3529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alibri" pitchFamily="34" charset="0"/>
              </a:rPr>
              <a:t>5MV Ion Beam Accelerator</a:t>
            </a:r>
          </a:p>
        </p:txBody>
      </p:sp>
      <p:sp>
        <p:nvSpPr>
          <p:cNvPr id="3076" name="Content Placeholder 4"/>
          <p:cNvSpPr>
            <a:spLocks noGrp="1"/>
          </p:cNvSpPr>
          <p:nvPr>
            <p:ph idx="1"/>
          </p:nvPr>
        </p:nvSpPr>
        <p:spPr>
          <a:xfrm>
            <a:off x="304800" y="1295400"/>
            <a:ext cx="5275312" cy="3760440"/>
          </a:xfrm>
        </p:spPr>
        <p:txBody>
          <a:bodyPr/>
          <a:lstStyle/>
          <a:p>
            <a:pPr>
              <a:buNone/>
            </a:pPr>
            <a:r>
              <a:rPr lang="en-GB" sz="1800" b="1" dirty="0" smtClean="0">
                <a:solidFill>
                  <a:schemeClr val="accent6"/>
                </a:solidFill>
              </a:rPr>
              <a:t>	Ion beam </a:t>
            </a:r>
            <a:r>
              <a:rPr lang="en-GB" sz="1800" b="1" dirty="0" err="1" smtClean="0">
                <a:solidFill>
                  <a:schemeClr val="accent6"/>
                </a:solidFill>
              </a:rPr>
              <a:t>accelerator(s</a:t>
            </a:r>
            <a:r>
              <a:rPr lang="en-GB" sz="1800" b="1" dirty="0" smtClean="0">
                <a:solidFill>
                  <a:schemeClr val="accent6"/>
                </a:solidFill>
              </a:rPr>
              <a:t>) </a:t>
            </a:r>
            <a:r>
              <a:rPr lang="en-US" sz="1800" b="1" dirty="0" smtClean="0">
                <a:solidFill>
                  <a:schemeClr val="accent6"/>
                </a:solidFill>
              </a:rPr>
              <a:t>producing a wide range </a:t>
            </a:r>
            <a:r>
              <a:rPr lang="en-US" sz="1800" b="1" dirty="0" err="1" smtClean="0">
                <a:solidFill>
                  <a:schemeClr val="accent6"/>
                </a:solidFill>
              </a:rPr>
              <a:t>M</a:t>
            </a:r>
            <a:r>
              <a:rPr lang="en-US" sz="1800" b="1" baseline="30000" dirty="0" err="1" smtClean="0">
                <a:solidFill>
                  <a:schemeClr val="accent6"/>
                </a:solidFill>
              </a:rPr>
              <a:t>z</a:t>
            </a:r>
            <a:r>
              <a:rPr lang="en-US" sz="1800" b="1" baseline="30000" dirty="0" smtClean="0">
                <a:solidFill>
                  <a:schemeClr val="accent6"/>
                </a:solidFill>
              </a:rPr>
              <a:t>+</a:t>
            </a:r>
            <a:r>
              <a:rPr lang="en-US" sz="1800" b="1" dirty="0" smtClean="0">
                <a:solidFill>
                  <a:schemeClr val="accent6"/>
                </a:solidFill>
              </a:rPr>
              <a:t> ions with energy 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accent6"/>
                </a:solidFill>
              </a:rPr>
              <a:t>	5(Z+1) </a:t>
            </a:r>
            <a:r>
              <a:rPr lang="en-US" sz="1800" b="1" dirty="0" err="1" smtClean="0">
                <a:solidFill>
                  <a:schemeClr val="accent6"/>
                </a:solidFill>
              </a:rPr>
              <a:t>MeV</a:t>
            </a:r>
            <a:r>
              <a:rPr lang="en-GB" sz="1800" b="1" dirty="0" smtClean="0">
                <a:solidFill>
                  <a:schemeClr val="accent6"/>
                </a:solidFill>
              </a:rPr>
              <a:t> </a:t>
            </a:r>
          </a:p>
          <a:p>
            <a:pPr lvl="2"/>
            <a:r>
              <a:rPr lang="en-GB" sz="1800" dirty="0" smtClean="0">
                <a:solidFill>
                  <a:schemeClr val="accent6"/>
                </a:solidFill>
              </a:rPr>
              <a:t>5MV tandem ion accelerator</a:t>
            </a:r>
            <a:endParaRPr lang="en-GB" sz="1400" dirty="0" smtClean="0">
              <a:solidFill>
                <a:schemeClr val="accent6"/>
              </a:solidFill>
            </a:endParaRPr>
          </a:p>
          <a:p>
            <a:pPr lvl="3"/>
            <a:r>
              <a:rPr lang="en-US" sz="1600" dirty="0" smtClean="0">
                <a:solidFill>
                  <a:srgbClr val="2D2D8A"/>
                </a:solidFill>
              </a:rPr>
              <a:t>High current TORVIS source providing 10MeV </a:t>
            </a:r>
            <a:r>
              <a:rPr lang="en-US" sz="1600" baseline="30000" dirty="0" smtClean="0">
                <a:solidFill>
                  <a:srgbClr val="2D2D8A"/>
                </a:solidFill>
              </a:rPr>
              <a:t>1</a:t>
            </a:r>
            <a:r>
              <a:rPr lang="en-US" sz="1600" dirty="0" smtClean="0">
                <a:solidFill>
                  <a:srgbClr val="2D2D8A"/>
                </a:solidFill>
              </a:rPr>
              <a:t>H</a:t>
            </a:r>
            <a:r>
              <a:rPr lang="en-US" sz="1600" baseline="30000" dirty="0" smtClean="0">
                <a:solidFill>
                  <a:srgbClr val="2D2D8A"/>
                </a:solidFill>
              </a:rPr>
              <a:t>+</a:t>
            </a:r>
            <a:r>
              <a:rPr lang="en-US" sz="1600" dirty="0" smtClean="0">
                <a:solidFill>
                  <a:srgbClr val="2D2D8A"/>
                </a:solidFill>
              </a:rPr>
              <a:t> at 100µamps, 15MeV </a:t>
            </a:r>
            <a:r>
              <a:rPr lang="en-US" sz="1600" baseline="30000" dirty="0" smtClean="0">
                <a:solidFill>
                  <a:srgbClr val="2D2D8A"/>
                </a:solidFill>
              </a:rPr>
              <a:t>4</a:t>
            </a:r>
            <a:r>
              <a:rPr lang="en-US" sz="1600" dirty="0" smtClean="0">
                <a:solidFill>
                  <a:srgbClr val="2D2D8A"/>
                </a:solidFill>
              </a:rPr>
              <a:t>He</a:t>
            </a:r>
            <a:r>
              <a:rPr lang="en-US" sz="1600" baseline="30000" dirty="0" smtClean="0">
                <a:solidFill>
                  <a:srgbClr val="2D2D8A"/>
                </a:solidFill>
              </a:rPr>
              <a:t>2+ </a:t>
            </a:r>
            <a:r>
              <a:rPr lang="en-US" sz="1600" dirty="0" smtClean="0">
                <a:solidFill>
                  <a:srgbClr val="2D2D8A"/>
                </a:solidFill>
              </a:rPr>
              <a:t>at 15µamps</a:t>
            </a:r>
            <a:endParaRPr lang="en-GB" sz="1600" dirty="0" smtClean="0">
              <a:solidFill>
                <a:srgbClr val="2D2D8A"/>
              </a:solidFill>
            </a:endParaRPr>
          </a:p>
          <a:p>
            <a:pPr lvl="3"/>
            <a:r>
              <a:rPr lang="en-US" sz="1600" dirty="0" smtClean="0">
                <a:solidFill>
                  <a:srgbClr val="2D2D8A"/>
                </a:solidFill>
              </a:rPr>
              <a:t>Low current SNICS source providing partially and fully stripped heavy ions e.g. 35MeV </a:t>
            </a:r>
            <a:r>
              <a:rPr lang="en-US" sz="1600" baseline="30000" dirty="0" smtClean="0">
                <a:solidFill>
                  <a:srgbClr val="2D2D8A"/>
                </a:solidFill>
              </a:rPr>
              <a:t>12</a:t>
            </a:r>
            <a:r>
              <a:rPr lang="en-US" sz="1600" dirty="0" smtClean="0">
                <a:solidFill>
                  <a:srgbClr val="2D2D8A"/>
                </a:solidFill>
              </a:rPr>
              <a:t>C</a:t>
            </a:r>
            <a:r>
              <a:rPr lang="en-US" sz="1600" baseline="30000" dirty="0" smtClean="0">
                <a:solidFill>
                  <a:srgbClr val="2D2D8A"/>
                </a:solidFill>
              </a:rPr>
              <a:t>6+</a:t>
            </a:r>
            <a:r>
              <a:rPr lang="en-US" sz="1600" dirty="0" smtClean="0">
                <a:solidFill>
                  <a:srgbClr val="2D2D8A"/>
                </a:solidFill>
              </a:rPr>
              <a:t> at 150namps</a:t>
            </a:r>
            <a:endParaRPr lang="en-GB" sz="1400" dirty="0" smtClean="0">
              <a:solidFill>
                <a:srgbClr val="2D2D8A"/>
              </a:solidFill>
            </a:endParaRPr>
          </a:p>
          <a:p>
            <a:pPr lvl="2"/>
            <a:r>
              <a:rPr lang="en-GB" sz="1800" dirty="0" smtClean="0">
                <a:solidFill>
                  <a:schemeClr val="accent6"/>
                </a:solidFill>
              </a:rPr>
              <a:t>New 2.5MV light ion accelerator arriving 2015 – creating high energy dual beam accelerator system </a:t>
            </a:r>
          </a:p>
          <a:p>
            <a:pPr lvl="2"/>
            <a:endParaRPr lang="en-GB" sz="1800" dirty="0" smtClean="0">
              <a:solidFill>
                <a:srgbClr val="7030A0"/>
              </a:solidFill>
            </a:endParaRPr>
          </a:p>
          <a:p>
            <a:pPr lvl="2">
              <a:buNone/>
            </a:pPr>
            <a:endParaRPr lang="en-GB" sz="18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GB" sz="16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GB" sz="1600" dirty="0" smtClean="0"/>
          </a:p>
          <a:p>
            <a:pPr>
              <a:buFontTx/>
              <a:buNone/>
            </a:pPr>
            <a:endParaRPr lang="en-GB" sz="1600" dirty="0" smtClean="0"/>
          </a:p>
          <a:p>
            <a:pPr>
              <a:buFontTx/>
              <a:buNone/>
            </a:pPr>
            <a:endParaRPr lang="en-GB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911850" y="-4667250"/>
            <a:ext cx="2330824" cy="1800000"/>
          </a:xfrm>
          <a:prstGeom prst="rect">
            <a:avLst/>
          </a:prstGeom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5042130"/>
            <a:ext cx="3205088" cy="207388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"/>
            <a:ext cx="1619672" cy="1334036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0957" y="1916832"/>
            <a:ext cx="2836840" cy="189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0957" y="4509120"/>
            <a:ext cx="2836840" cy="16463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4862</TotalTime>
  <Words>1329</Words>
  <Application>Microsoft Office PowerPoint</Application>
  <PresentationFormat>On-screen Show (4:3)</PresentationFormat>
  <Paragraphs>199</Paragraphs>
  <Slides>18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Blank Presentation</vt:lpstr>
      <vt:lpstr>Bitmap Image</vt:lpstr>
      <vt:lpstr>Photo Editor Photo</vt:lpstr>
      <vt:lpstr>PowerPoint Presentation</vt:lpstr>
      <vt:lpstr>The size and experience of the academic nuclear R&amp;D workforce in the UK</vt:lpstr>
      <vt:lpstr>PowerPoint Presentation</vt:lpstr>
      <vt:lpstr>PowerPoint Presentation</vt:lpstr>
      <vt:lpstr>PowerPoint Presentation</vt:lpstr>
      <vt:lpstr>National Nuclear User Facility</vt:lpstr>
      <vt:lpstr>National Nuclear User Facility</vt:lpstr>
      <vt:lpstr> The University of Manchester  Dalton Cumbrian Facility</vt:lpstr>
      <vt:lpstr>Irradiation Equipment</vt:lpstr>
      <vt:lpstr>Irradiation Equipment</vt:lpstr>
      <vt:lpstr>Material Preparation &amp;  Characterisation</vt:lpstr>
      <vt:lpstr>Research Partners</vt:lpstr>
      <vt:lpstr>Culham Centre for Fusion Energy (CCFE) Materials Research Facility (MRF)  </vt:lpstr>
      <vt:lpstr>CCFE Instrumental techniques at MRF</vt:lpstr>
      <vt:lpstr>CCFE’s NNUF capabilities </vt:lpstr>
      <vt:lpstr>NNL Central Laboratory</vt:lpstr>
      <vt:lpstr>NNL Central Laboratory</vt:lpstr>
      <vt:lpstr>UK Challenges</vt:lpstr>
    </vt:vector>
  </TitlesOfParts>
  <Company>Andrew Lowe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</dc:title>
  <dc:creator>Andrew Lowe</dc:creator>
  <cp:lastModifiedBy>Kevin Warren</cp:lastModifiedBy>
  <cp:revision>504</cp:revision>
  <cp:lastPrinted>2011-04-07T14:27:52Z</cp:lastPrinted>
  <dcterms:created xsi:type="dcterms:W3CDTF">2014-09-16T21:26:25Z</dcterms:created>
  <dcterms:modified xsi:type="dcterms:W3CDTF">2015-01-28T09:57:45Z</dcterms:modified>
</cp:coreProperties>
</file>