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312" r:id="rId3"/>
    <p:sldId id="258" r:id="rId4"/>
    <p:sldId id="263" r:id="rId5"/>
    <p:sldId id="305" r:id="rId6"/>
    <p:sldId id="269" r:id="rId7"/>
    <p:sldId id="264" r:id="rId8"/>
    <p:sldId id="267" r:id="rId9"/>
    <p:sldId id="308" r:id="rId10"/>
    <p:sldId id="307" r:id="rId11"/>
    <p:sldId id="306" r:id="rId12"/>
    <p:sldId id="309" r:id="rId13"/>
    <p:sldId id="310" r:id="rId14"/>
    <p:sldId id="311" r:id="rId15"/>
    <p:sldId id="259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C832"/>
    <a:srgbClr val="96D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20" autoAdjust="0"/>
  </p:normalViewPr>
  <p:slideViewPr>
    <p:cSldViewPr>
      <p:cViewPr>
        <p:scale>
          <a:sx n="92" d="100"/>
          <a:sy n="92" d="100"/>
        </p:scale>
        <p:origin x="-534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287F9-1310-4D1B-96C1-DFA321C54527}" type="datetimeFigureOut">
              <a:rPr lang="fr-FR" smtClean="0"/>
              <a:t>26/01/2015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D1529-0747-4776-95CF-7B984034E34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2135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00463F-B77D-4CCA-A14A-5407D10F7342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 smtClean="0">
              <a:solidFill>
                <a:prstClr val="black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D1529-0747-4776-95CF-7B984034E34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579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35D778-064B-4BFC-8945-D7EF84297BB0}" type="slidenum">
              <a:rPr lang="en-GB">
                <a:solidFill>
                  <a:prstClr val="black"/>
                </a:solidFill>
              </a:rPr>
              <a:pPr/>
              <a:t>15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e 10"/>
          <p:cNvGrpSpPr/>
          <p:nvPr userDrawn="1"/>
        </p:nvGrpSpPr>
        <p:grpSpPr>
          <a:xfrm>
            <a:off x="-108520" y="447666"/>
            <a:ext cx="2245742" cy="1127804"/>
            <a:chOff x="35496" y="764704"/>
            <a:chExt cx="2002532" cy="987548"/>
          </a:xfrm>
        </p:grpSpPr>
        <p:pic>
          <p:nvPicPr>
            <p:cNvPr id="24" name="Imag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052736"/>
              <a:ext cx="1714500" cy="699516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179512" y="764704"/>
              <a:ext cx="1001266" cy="28803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5496" y="980728"/>
              <a:ext cx="396429" cy="77152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" name="Rectangle 3"/>
          <p:cNvSpPr>
            <a:spLocks noChangeArrowheads="1"/>
          </p:cNvSpPr>
          <p:nvPr/>
        </p:nvSpPr>
        <p:spPr bwMode="hidden">
          <a:xfrm>
            <a:off x="0" y="2901950"/>
            <a:ext cx="3505200" cy="3983038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5" name="Group 21"/>
          <p:cNvGrpSpPr>
            <a:grpSpLocks/>
          </p:cNvGrpSpPr>
          <p:nvPr userDrawn="1"/>
        </p:nvGrpSpPr>
        <p:grpSpPr bwMode="auto">
          <a:xfrm>
            <a:off x="0" y="1811338"/>
            <a:ext cx="9144000" cy="1833562"/>
            <a:chOff x="0" y="1478"/>
            <a:chExt cx="5760" cy="1155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706"/>
              <a:ext cx="4679" cy="92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1479"/>
              <a:ext cx="1806" cy="1157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6"/>
                <a:ext cx="362" cy="404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1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6"/>
                <a:ext cx="369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5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5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5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6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6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pic>
        <p:nvPicPr>
          <p:cNvPr id="18" name="Picture 22" descr="banner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988"/>
            <a:ext cx="9144000" cy="66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2205038"/>
            <a:ext cx="6019800" cy="1439862"/>
          </a:xfr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1230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87675" y="3789363"/>
            <a:ext cx="6019800" cy="1752600"/>
          </a:xfrm>
        </p:spPr>
        <p:txBody>
          <a:bodyPr/>
          <a:lstStyle>
            <a:lvl1pPr marL="0" indent="0" algn="r">
              <a:buFontTx/>
              <a:buNone/>
              <a:defRPr sz="1800"/>
            </a:lvl1pPr>
          </a:lstStyle>
          <a:p>
            <a:r>
              <a:rPr lang="fr-FR" dirty="0" smtClean="0"/>
              <a:t>Modifiez le style des sous-titres du masque</a:t>
            </a:r>
            <a:endParaRPr lang="en-GB" dirty="0"/>
          </a:p>
        </p:txBody>
      </p:sp>
      <p:pic>
        <p:nvPicPr>
          <p:cNvPr id="1026" name="Picture 2" descr="C:\Users\lmalerba\Documents\_OUR_PROJECTS\MATISSE\Logo Matisse VF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346" y="948379"/>
            <a:ext cx="2952328" cy="68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16716" y="1362254"/>
            <a:ext cx="23298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600" b="1" i="1" dirty="0" smtClean="0">
                <a:solidFill>
                  <a:srgbClr val="84C832"/>
                </a:solidFill>
                <a:latin typeface="Calibri" pitchFamily="34" charset="0"/>
              </a:rPr>
              <a:t>JP Nuclear Materials</a:t>
            </a:r>
            <a:endParaRPr lang="en-GB" sz="1600" b="1" i="1" dirty="0">
              <a:solidFill>
                <a:srgbClr val="84C832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257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8538" y="332656"/>
            <a:ext cx="6695950" cy="595313"/>
          </a:xfr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lang="en-US" sz="3000" b="1" dirty="0">
                <a:solidFill>
                  <a:srgbClr val="00007D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59832" y="6237312"/>
            <a:ext cx="20162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040883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3563888" y="6370570"/>
            <a:ext cx="20162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1600" b="1" dirty="0" smtClean="0">
                <a:solidFill>
                  <a:schemeClr val="bg2"/>
                </a:solidFill>
                <a:latin typeface="Calibri" pitchFamily="34" charset="0"/>
              </a:rPr>
              <a:t>www.eera-jpnm.eu</a:t>
            </a:r>
            <a:endParaRPr lang="en-GB" sz="1600" b="1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7" name="Rectangle 3"/>
          <p:cNvSpPr txBox="1">
            <a:spLocks noGrp="1" noChangeArrowheads="1"/>
          </p:cNvSpPr>
          <p:nvPr userDrawn="1"/>
        </p:nvSpPr>
        <p:spPr bwMode="auto">
          <a:xfrm>
            <a:off x="8043147" y="6572200"/>
            <a:ext cx="1044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fr-FR" altLang="fr-FR" sz="1400" b="1" dirty="0">
                <a:solidFill>
                  <a:srgbClr val="00007E"/>
                </a:solidFill>
                <a:latin typeface="Calibri" pitchFamily="34" charset="0"/>
              </a:rPr>
              <a:t>Page </a:t>
            </a:r>
            <a:fld id="{AFE9FC89-624F-464A-8764-0C24AF707237}" type="slidenum">
              <a:rPr lang="fr-FR" altLang="fr-FR" sz="1400" b="1">
                <a:solidFill>
                  <a:srgbClr val="00007E"/>
                </a:solidFill>
                <a:latin typeface="Calibri" pitchFamily="34" charset="0"/>
              </a:rPr>
              <a:pPr algn="r" eaLnBrk="1" hangingPunct="1"/>
              <a:t>‹#›</a:t>
            </a:fld>
            <a:endParaRPr lang="fr-FR" altLang="fr-FR" sz="1400" b="1" dirty="0">
              <a:solidFill>
                <a:srgbClr val="00007E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010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000" b="1" smtClean="0">
                <a:solidFill>
                  <a:srgbClr val="00007D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/>
                </a:solidFill>
              </a:rPr>
              <a:t>Page </a:t>
            </a:r>
            <a:fld id="{B5B3A8AA-86CA-4059-87B0-CBA64E7AC31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38175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960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0"/>
          <p:cNvGrpSpPr/>
          <p:nvPr userDrawn="1"/>
        </p:nvGrpSpPr>
        <p:grpSpPr>
          <a:xfrm>
            <a:off x="35496" y="44624"/>
            <a:ext cx="2002532" cy="987548"/>
            <a:chOff x="35496" y="764704"/>
            <a:chExt cx="2002532" cy="987548"/>
          </a:xfrm>
        </p:grpSpPr>
        <p:pic>
          <p:nvPicPr>
            <p:cNvPr id="13" name="Imag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052736"/>
              <a:ext cx="1714500" cy="699516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179512" y="764704"/>
              <a:ext cx="1001266" cy="28803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496" y="980728"/>
              <a:ext cx="396429" cy="77152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284" name="Line 20"/>
          <p:cNvSpPr>
            <a:spLocks noChangeShapeType="1"/>
          </p:cNvSpPr>
          <p:nvPr/>
        </p:nvSpPr>
        <p:spPr bwMode="auto">
          <a:xfrm flipH="1">
            <a:off x="107950" y="6545380"/>
            <a:ext cx="8856663" cy="0"/>
          </a:xfrm>
          <a:prstGeom prst="line">
            <a:avLst/>
          </a:prstGeom>
          <a:noFill/>
          <a:ln w="12700">
            <a:solidFill>
              <a:srgbClr val="00007D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H="1" flipV="1">
            <a:off x="2339975" y="1052513"/>
            <a:ext cx="6624638" cy="0"/>
          </a:xfrm>
          <a:prstGeom prst="line">
            <a:avLst/>
          </a:prstGeom>
          <a:noFill/>
          <a:ln w="12700">
            <a:solidFill>
              <a:srgbClr val="00007D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8264" y="63817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dirty="0">
                <a:solidFill>
                  <a:srgbClr val="000000"/>
                </a:solidFill>
              </a:rPr>
              <a:t>Page </a:t>
            </a:r>
            <a:fld id="{A0322298-FDF8-43EF-BB13-D3047ED7680D}" type="slidenum">
              <a:rPr lang="en-GB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07950" y="44450"/>
            <a:ext cx="9036050" cy="14446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5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268538" y="321898"/>
            <a:ext cx="6696075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Modifiez le style du titre</a:t>
            </a:r>
            <a:endParaRPr lang="en-GB" dirty="0" smtClean="0"/>
          </a:p>
        </p:txBody>
      </p:sp>
      <p:sp>
        <p:nvSpPr>
          <p:cNvPr id="205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3" y="1337569"/>
            <a:ext cx="87851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 smtClean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8900" y="865688"/>
            <a:ext cx="2329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400" b="1" i="1" dirty="0" smtClean="0">
                <a:solidFill>
                  <a:srgbClr val="84C832"/>
                </a:solidFill>
                <a:latin typeface="Calibri" pitchFamily="34" charset="0"/>
              </a:rPr>
              <a:t>JP Nuclear Materials</a:t>
            </a:r>
            <a:endParaRPr lang="en-GB" sz="1400" b="1" i="1" dirty="0">
              <a:solidFill>
                <a:srgbClr val="84C832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111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lang="en-GB" sz="3000" b="1" smtClean="0">
          <a:solidFill>
            <a:srgbClr val="00007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−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Ø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¨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tm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60712" y="2205038"/>
            <a:ext cx="6147792" cy="1439862"/>
          </a:xfrm>
        </p:spPr>
        <p:txBody>
          <a:bodyPr/>
          <a:lstStyle/>
          <a:p>
            <a:r>
              <a:rPr lang="en-US" sz="3200" dirty="0">
                <a:latin typeface="Calibri" pitchFamily="34" charset="0"/>
              </a:rPr>
              <a:t>The Joint </a:t>
            </a:r>
            <a:r>
              <a:rPr lang="en-US" sz="3200" dirty="0" err="1">
                <a:latin typeface="Calibri" pitchFamily="34" charset="0"/>
              </a:rPr>
              <a:t>Programme</a:t>
            </a:r>
            <a:r>
              <a:rPr lang="en-US" sz="3200" dirty="0"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on </a:t>
            </a:r>
            <a:r>
              <a:rPr lang="en-US" sz="3200" dirty="0">
                <a:latin typeface="Calibri" pitchFamily="34" charset="0"/>
              </a:rPr>
              <a:t>Nuclear Materials of the European Energy Research </a:t>
            </a:r>
            <a:r>
              <a:rPr lang="en-US" sz="3200" dirty="0" smtClean="0">
                <a:latin typeface="Calibri" pitchFamily="34" charset="0"/>
              </a:rPr>
              <a:t>Alliance (EERA JPNM)</a:t>
            </a:r>
            <a:endParaRPr lang="en-GB" sz="32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987824" y="3717032"/>
            <a:ext cx="6156176" cy="2735982"/>
          </a:xfrm>
        </p:spPr>
        <p:txBody>
          <a:bodyPr/>
          <a:lstStyle/>
          <a:p>
            <a:pPr algn="r"/>
            <a:r>
              <a:rPr lang="en-US" sz="2000" b="1" dirty="0" smtClean="0"/>
              <a:t>An </a:t>
            </a:r>
            <a:r>
              <a:rPr lang="en-US" sz="2000" b="1" dirty="0"/>
              <a:t>opportunity for integrated research in Europe on materials for sustainable nuclear energy</a:t>
            </a:r>
            <a:endParaRPr lang="nl-BE" sz="2000" b="1" dirty="0" smtClean="0"/>
          </a:p>
          <a:p>
            <a:pPr algn="r"/>
            <a:endParaRPr lang="nl-BE" sz="1050" dirty="0"/>
          </a:p>
        </p:txBody>
      </p:sp>
      <p:sp>
        <p:nvSpPr>
          <p:cNvPr id="6" name="Subtitle 3"/>
          <p:cNvSpPr txBox="1">
            <a:spLocks/>
          </p:cNvSpPr>
          <p:nvPr/>
        </p:nvSpPr>
        <p:spPr bwMode="auto">
          <a:xfrm>
            <a:off x="2987675" y="4725873"/>
            <a:ext cx="6019800" cy="1511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−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Char char="Ø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¨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nl-BE" altLang="fr-FR" sz="2000" b="1" dirty="0" smtClean="0">
                <a:solidFill>
                  <a:schemeClr val="bg2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Lorenzo Malerba</a:t>
            </a:r>
          </a:p>
          <a:p>
            <a:pPr algn="ctr"/>
            <a:r>
              <a:rPr lang="nl-BE" altLang="fr-FR" sz="2000" b="1" dirty="0" smtClean="0">
                <a:solidFill>
                  <a:schemeClr val="bg2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SCK</a:t>
            </a:r>
            <a:r>
              <a:rPr lang="nl-BE" altLang="fr-FR" sz="2000" b="1" dirty="0" smtClean="0">
                <a:solidFill>
                  <a:schemeClr val="bg2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Symbol"/>
              </a:rPr>
              <a:t></a:t>
            </a:r>
            <a:r>
              <a:rPr lang="nl-BE" altLang="fr-FR" sz="2000" b="1" dirty="0" smtClean="0">
                <a:solidFill>
                  <a:schemeClr val="bg2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CEN, Belgium</a:t>
            </a:r>
          </a:p>
          <a:p>
            <a:pPr algn="ctr"/>
            <a:r>
              <a:rPr lang="nl-BE" altLang="fr-FR" sz="2000" b="1" dirty="0" smtClean="0">
                <a:solidFill>
                  <a:schemeClr val="bg2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JPNM </a:t>
            </a:r>
            <a:r>
              <a:rPr lang="nl-BE" altLang="fr-FR" sz="2000" b="1" dirty="0" err="1" smtClean="0">
                <a:solidFill>
                  <a:schemeClr val="bg2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Coordinator</a:t>
            </a:r>
            <a:endParaRPr lang="nl-BE" altLang="fr-FR" sz="2000" b="1" dirty="0" smtClean="0">
              <a:solidFill>
                <a:schemeClr val="bg2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nl-BE" altLang="fr-FR" sz="2000" b="1" dirty="0" smtClean="0">
                <a:solidFill>
                  <a:schemeClr val="bg2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lmalerba@sckcen.be</a:t>
            </a:r>
          </a:p>
        </p:txBody>
      </p:sp>
    </p:spTree>
    <p:extLst>
      <p:ext uri="{BB962C8B-B14F-4D97-AF65-F5344CB8AC3E}">
        <p14:creationId xmlns:p14="http://schemas.microsoft.com/office/powerpoint/2010/main" val="222034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7128792" cy="504056"/>
          </a:xfrm>
        </p:spPr>
        <p:txBody>
          <a:bodyPr/>
          <a:lstStyle/>
          <a:p>
            <a:r>
              <a:rPr lang="en-US" dirty="0" smtClean="0"/>
              <a:t>The way to go: increasing integration 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224" y="2204864"/>
            <a:ext cx="5328592" cy="3384376"/>
          </a:xfrm>
          <a:prstGeom prst="rect">
            <a:avLst/>
          </a:prstGeom>
          <a:noFill/>
        </p:spPr>
      </p:pic>
      <p:sp>
        <p:nvSpPr>
          <p:cNvPr id="6" name="Down Arrow 5"/>
          <p:cNvSpPr/>
          <p:nvPr/>
        </p:nvSpPr>
        <p:spPr>
          <a:xfrm>
            <a:off x="7596336" y="2176792"/>
            <a:ext cx="504056" cy="32868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8020896" y="5013176"/>
            <a:ext cx="1087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2020 ?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8020896" y="2801169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2014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179512" y="5733256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0070C0"/>
                </a:solidFill>
              </a:rPr>
              <a:t>Besides ours, strong </a:t>
            </a:r>
            <a:r>
              <a:rPr lang="en-GB" sz="1600" b="1" u="sng" dirty="0">
                <a:solidFill>
                  <a:srgbClr val="0070C0"/>
                </a:solidFill>
              </a:rPr>
              <a:t>commitment from research organization </a:t>
            </a:r>
            <a:r>
              <a:rPr lang="en-GB" sz="1600" b="1" u="sng" dirty="0" smtClean="0">
                <a:solidFill>
                  <a:srgbClr val="0070C0"/>
                </a:solidFill>
              </a:rPr>
              <a:t>management</a:t>
            </a:r>
            <a:r>
              <a:rPr lang="en-GB" sz="1600" b="1" dirty="0" smtClean="0">
                <a:solidFill>
                  <a:srgbClr val="0070C0"/>
                </a:solidFill>
              </a:rPr>
              <a:t> </a:t>
            </a:r>
            <a:r>
              <a:rPr lang="en-GB" sz="1600" b="1" dirty="0">
                <a:solidFill>
                  <a:srgbClr val="0070C0"/>
                </a:solidFill>
              </a:rPr>
              <a:t>and </a:t>
            </a:r>
            <a:r>
              <a:rPr lang="en-GB" sz="1600" b="1" dirty="0" smtClean="0">
                <a:solidFill>
                  <a:srgbClr val="0070C0"/>
                </a:solidFill>
              </a:rPr>
              <a:t>MS (as </a:t>
            </a:r>
            <a:r>
              <a:rPr lang="en-GB" sz="1600" b="1" dirty="0">
                <a:solidFill>
                  <a:srgbClr val="0070C0"/>
                </a:solidFill>
              </a:rPr>
              <a:t>well as from the </a:t>
            </a:r>
            <a:r>
              <a:rPr lang="en-GB" sz="1600" b="1" dirty="0" smtClean="0">
                <a:solidFill>
                  <a:srgbClr val="0070C0"/>
                </a:solidFill>
              </a:rPr>
              <a:t>EC, also financial) is required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1160602"/>
            <a:ext cx="871296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1600" b="1" dirty="0" smtClean="0">
                <a:solidFill>
                  <a:srgbClr val="0070C0"/>
                </a:solidFill>
              </a:rPr>
              <a:t>The EERA-JPNM is committed to coordinating </a:t>
            </a:r>
            <a:r>
              <a:rPr lang="en-GB" sz="1600" b="1" dirty="0">
                <a:solidFill>
                  <a:srgbClr val="0070C0"/>
                </a:solidFill>
              </a:rPr>
              <a:t>research activities and promoting </a:t>
            </a:r>
            <a:r>
              <a:rPr lang="en-GB" sz="1600" b="1" dirty="0" smtClean="0">
                <a:solidFill>
                  <a:srgbClr val="0070C0"/>
                </a:solidFill>
              </a:rPr>
              <a:t>efficient </a:t>
            </a:r>
            <a:r>
              <a:rPr lang="en-GB" sz="1600" b="1" dirty="0">
                <a:solidFill>
                  <a:srgbClr val="0070C0"/>
                </a:solidFill>
              </a:rPr>
              <a:t>use of human resources and facilities throughout Europe, </a:t>
            </a:r>
            <a:r>
              <a:rPr lang="en-GB" sz="1600" b="1" dirty="0" smtClean="0">
                <a:solidFill>
                  <a:srgbClr val="0070C0"/>
                </a:solidFill>
              </a:rPr>
              <a:t>for what concerns nuclear materials, by </a:t>
            </a:r>
            <a:r>
              <a:rPr lang="en-GB" sz="1600" b="1" dirty="0">
                <a:solidFill>
                  <a:srgbClr val="0070C0"/>
                </a:solidFill>
              </a:rPr>
              <a:t>limiting duplication and enhancing integration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3284984"/>
            <a:ext cx="16561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rgbClr val="FF0000"/>
                </a:solidFill>
              </a:rPr>
              <a:t>Training &amp; </a:t>
            </a:r>
            <a:r>
              <a:rPr lang="nl-BE" b="1" dirty="0" err="1" smtClean="0">
                <a:solidFill>
                  <a:srgbClr val="FF0000"/>
                </a:solidFill>
              </a:rPr>
              <a:t>mobility</a:t>
            </a:r>
            <a:r>
              <a:rPr lang="nl-BE" b="1" dirty="0" smtClean="0">
                <a:solidFill>
                  <a:srgbClr val="FF0000"/>
                </a:solidFill>
              </a:rPr>
              <a:t> of </a:t>
            </a:r>
            <a:r>
              <a:rPr lang="nl-BE" b="1" dirty="0" err="1" smtClean="0">
                <a:solidFill>
                  <a:srgbClr val="FF0000"/>
                </a:solidFill>
              </a:rPr>
              <a:t>researchers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and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sharing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facilities</a:t>
            </a:r>
            <a:r>
              <a:rPr lang="nl-BE" b="1" dirty="0" smtClean="0">
                <a:solidFill>
                  <a:srgbClr val="FF0000"/>
                </a:solidFill>
              </a:rPr>
              <a:t> is high in </a:t>
            </a:r>
            <a:r>
              <a:rPr lang="nl-BE" b="1" dirty="0" err="1" smtClean="0">
                <a:solidFill>
                  <a:srgbClr val="FF0000"/>
                </a:solidFill>
              </a:rPr>
              <a:t>JPNM’s</a:t>
            </a:r>
            <a:r>
              <a:rPr lang="nl-BE" b="1" dirty="0" smtClean="0">
                <a:solidFill>
                  <a:srgbClr val="FF0000"/>
                </a:solidFill>
              </a:rPr>
              <a:t> agenda!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2204864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rgbClr val="002060"/>
                </a:solidFill>
              </a:rPr>
              <a:t>EERA 5 steps </a:t>
            </a:r>
            <a:r>
              <a:rPr lang="nl-BE" b="1" dirty="0" err="1" smtClean="0">
                <a:solidFill>
                  <a:srgbClr val="002060"/>
                </a:solidFill>
              </a:rPr>
              <a:t>towards</a:t>
            </a:r>
            <a:r>
              <a:rPr lang="nl-BE" b="1" dirty="0" smtClean="0">
                <a:solidFill>
                  <a:srgbClr val="002060"/>
                </a:solidFill>
              </a:rPr>
              <a:t> </a:t>
            </a:r>
            <a:r>
              <a:rPr lang="nl-BE" b="1" dirty="0" err="1" smtClean="0">
                <a:solidFill>
                  <a:srgbClr val="002060"/>
                </a:solidFill>
              </a:rPr>
              <a:t>integration</a:t>
            </a:r>
            <a:r>
              <a:rPr lang="nl-BE" b="1" dirty="0" smtClean="0">
                <a:solidFill>
                  <a:srgbClr val="002060"/>
                </a:solidFill>
              </a:rPr>
              <a:t> (“virtual </a:t>
            </a:r>
            <a:r>
              <a:rPr lang="nl-BE" b="1" dirty="0" err="1" smtClean="0">
                <a:solidFill>
                  <a:srgbClr val="002060"/>
                </a:solidFill>
              </a:rPr>
              <a:t>centres</a:t>
            </a:r>
            <a:r>
              <a:rPr lang="nl-BE" b="1" dirty="0" smtClean="0">
                <a:solidFill>
                  <a:srgbClr val="002060"/>
                </a:solidFill>
              </a:rPr>
              <a:t>”):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267744" y="3170501"/>
            <a:ext cx="5264072" cy="978579"/>
          </a:xfrm>
          <a:prstGeom prst="ellipse">
            <a:avLst/>
          </a:prstGeom>
          <a:noFill/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/>
          <p:cNvCxnSpPr>
            <a:endCxn id="9" idx="2"/>
          </p:cNvCxnSpPr>
          <p:nvPr/>
        </p:nvCxnSpPr>
        <p:spPr>
          <a:xfrm>
            <a:off x="1619672" y="3659790"/>
            <a:ext cx="648072" cy="1"/>
          </a:xfrm>
          <a:prstGeom prst="straightConnector1">
            <a:avLst/>
          </a:prstGeom>
          <a:ln w="57150">
            <a:solidFill>
              <a:schemeClr val="bg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53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0" grpId="0"/>
      <p:bldP spid="4" grpId="0"/>
      <p:bldP spid="11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Steps </a:t>
            </a:r>
            <a:r>
              <a:rPr lang="nl-BE" dirty="0" err="1" smtClean="0"/>
              <a:t>that</a:t>
            </a:r>
            <a:r>
              <a:rPr lang="nl-BE" dirty="0" smtClean="0"/>
              <a:t> are </a:t>
            </a:r>
            <a:r>
              <a:rPr lang="nl-BE" dirty="0" err="1" smtClean="0"/>
              <a:t>being</a:t>
            </a:r>
            <a:r>
              <a:rPr lang="nl-BE" dirty="0" smtClean="0"/>
              <a:t> </a:t>
            </a:r>
            <a:r>
              <a:rPr lang="nl-BE" dirty="0" smtClean="0"/>
              <a:t>taken </a:t>
            </a:r>
            <a:r>
              <a:rPr lang="nl-BE" dirty="0" err="1" smtClean="0"/>
              <a:t>towards</a:t>
            </a:r>
            <a:r>
              <a:rPr lang="nl-BE" dirty="0" smtClean="0"/>
              <a:t> </a:t>
            </a:r>
            <a:r>
              <a:rPr lang="nl-BE" dirty="0" err="1" smtClean="0"/>
              <a:t>better</a:t>
            </a:r>
            <a:r>
              <a:rPr lang="nl-BE" dirty="0" smtClean="0"/>
              <a:t> </a:t>
            </a:r>
            <a:r>
              <a:rPr lang="nl-BE" dirty="0" err="1" smtClean="0"/>
              <a:t>integration</a:t>
            </a:r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1522796" y="1379857"/>
            <a:ext cx="2407557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 smtClean="0"/>
              <a:t>Training &amp; </a:t>
            </a:r>
            <a:r>
              <a:rPr lang="nl-BE" b="1" dirty="0" err="1" smtClean="0"/>
              <a:t>Mobility</a:t>
            </a:r>
            <a:r>
              <a:rPr lang="nl-BE" b="1" dirty="0" smtClean="0"/>
              <a:t> </a:t>
            </a:r>
            <a:r>
              <a:rPr lang="nl-BE" b="1" dirty="0" err="1" smtClean="0"/>
              <a:t>Scheme</a:t>
            </a:r>
            <a:endParaRPr lang="en-GB" b="1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4203" y="1400633"/>
            <a:ext cx="2119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b="1" i="1" dirty="0" err="1" smtClean="0">
                <a:solidFill>
                  <a:schemeClr val="bg2"/>
                </a:solidFill>
                <a:latin typeface="Calibri" pitchFamily="34" charset="0"/>
              </a:rPr>
              <a:t>Preserve</a:t>
            </a:r>
            <a:r>
              <a:rPr lang="nl-BE" b="1" i="1" dirty="0" smtClean="0">
                <a:solidFill>
                  <a:schemeClr val="bg2"/>
                </a:solidFill>
                <a:latin typeface="Calibri" pitchFamily="34" charset="0"/>
              </a:rPr>
              <a:t> &amp; boost skills &amp; </a:t>
            </a:r>
            <a:r>
              <a:rPr lang="nl-BE" b="1" i="1" dirty="0" err="1" smtClean="0">
                <a:solidFill>
                  <a:schemeClr val="bg2"/>
                </a:solidFill>
                <a:latin typeface="Calibri" pitchFamily="34" charset="0"/>
              </a:rPr>
              <a:t>knowledge</a:t>
            </a:r>
            <a:r>
              <a:rPr lang="nl-BE" b="1" i="1" dirty="0" smtClean="0">
                <a:solidFill>
                  <a:schemeClr val="bg2"/>
                </a:solidFill>
                <a:latin typeface="Calibri" pitchFamily="34" charset="0"/>
              </a:rPr>
              <a:t>, share </a:t>
            </a:r>
            <a:r>
              <a:rPr lang="nl-BE" b="1" i="1" dirty="0" err="1" smtClean="0">
                <a:solidFill>
                  <a:schemeClr val="bg2"/>
                </a:solidFill>
                <a:latin typeface="Calibri" pitchFamily="34" charset="0"/>
              </a:rPr>
              <a:t>facilities</a:t>
            </a:r>
            <a:endParaRPr lang="en-GB" b="1" i="1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683296" y="2972035"/>
            <a:ext cx="231264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 err="1" smtClean="0"/>
              <a:t>Vision</a:t>
            </a:r>
            <a:r>
              <a:rPr lang="nl-BE" b="1" dirty="0" smtClean="0"/>
              <a:t> paper &amp; </a:t>
            </a:r>
            <a:r>
              <a:rPr lang="nl-BE" b="1" dirty="0" err="1" smtClean="0"/>
              <a:t>roadmap</a:t>
            </a:r>
            <a:endParaRPr lang="en-GB" b="1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220227" y="3044043"/>
            <a:ext cx="19035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b="1" i="1" dirty="0" smtClean="0">
                <a:solidFill>
                  <a:schemeClr val="bg2"/>
                </a:solidFill>
                <a:latin typeface="Calibri" pitchFamily="34" charset="0"/>
              </a:rPr>
              <a:t>Match bottom-up &amp; top-down approaches</a:t>
            </a:r>
            <a:endParaRPr lang="en-GB" b="1" i="1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932040" y="1340768"/>
            <a:ext cx="231264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 smtClean="0"/>
              <a:t>Stakeholders </a:t>
            </a:r>
            <a:r>
              <a:rPr lang="nl-BE" b="1" dirty="0" err="1" smtClean="0"/>
              <a:t>groups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6300191" y="1431438"/>
            <a:ext cx="27104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Tx/>
              <a:buChar char="-"/>
            </a:pPr>
            <a:r>
              <a:rPr lang="nl-BE" b="1" i="1" dirty="0" smtClean="0">
                <a:solidFill>
                  <a:schemeClr val="bg2"/>
                </a:solidFill>
                <a:latin typeface="Calibri" pitchFamily="34" charset="0"/>
              </a:rPr>
              <a:t>Member </a:t>
            </a:r>
            <a:r>
              <a:rPr lang="nl-BE" b="1" i="1" dirty="0" err="1" smtClean="0">
                <a:solidFill>
                  <a:schemeClr val="bg2"/>
                </a:solidFill>
                <a:latin typeface="Calibri" pitchFamily="34" charset="0"/>
              </a:rPr>
              <a:t>states</a:t>
            </a:r>
            <a:endParaRPr lang="nl-BE" b="1" i="1" dirty="0" smtClean="0">
              <a:solidFill>
                <a:schemeClr val="bg2"/>
              </a:solidFill>
              <a:latin typeface="Calibri" pitchFamily="34" charset="0"/>
            </a:endParaRPr>
          </a:p>
          <a:p>
            <a:pPr marL="742950" lvl="1" indent="-285750">
              <a:buFontTx/>
              <a:buChar char="-"/>
            </a:pPr>
            <a:r>
              <a:rPr lang="nl-BE" b="1" i="1" dirty="0" err="1" smtClean="0">
                <a:solidFill>
                  <a:schemeClr val="bg2"/>
                </a:solidFill>
                <a:latin typeface="Calibri" pitchFamily="34" charset="0"/>
              </a:rPr>
              <a:t>Other</a:t>
            </a:r>
            <a:r>
              <a:rPr lang="nl-BE" b="1" i="1" dirty="0" smtClean="0">
                <a:solidFill>
                  <a:schemeClr val="bg2"/>
                </a:solidFill>
                <a:latin typeface="Calibri" pitchFamily="34" charset="0"/>
              </a:rPr>
              <a:t> platforms</a:t>
            </a:r>
          </a:p>
          <a:p>
            <a:pPr marL="742950" lvl="1" indent="-285750">
              <a:buFontTx/>
              <a:buChar char="-"/>
            </a:pPr>
            <a:r>
              <a:rPr lang="nl-BE" b="1" i="1" dirty="0" smtClean="0">
                <a:solidFill>
                  <a:schemeClr val="bg2"/>
                </a:solidFill>
                <a:latin typeface="Calibri" pitchFamily="34" charset="0"/>
              </a:rPr>
              <a:t>Industries</a:t>
            </a:r>
            <a:endParaRPr lang="en-GB" b="1" i="1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036380" y="2972035"/>
            <a:ext cx="231264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 err="1" smtClean="0"/>
              <a:t>Scientific</a:t>
            </a:r>
            <a:r>
              <a:rPr lang="nl-BE" b="1" dirty="0" smtClean="0"/>
              <a:t> </a:t>
            </a:r>
            <a:r>
              <a:rPr lang="nl-BE" b="1" dirty="0" err="1" smtClean="0"/>
              <a:t>Advisory</a:t>
            </a:r>
            <a:r>
              <a:rPr lang="nl-BE" b="1" dirty="0" smtClean="0"/>
              <a:t> </a:t>
            </a:r>
            <a:r>
              <a:rPr lang="nl-BE" b="1" dirty="0" err="1" smtClean="0"/>
              <a:t>Committee</a:t>
            </a:r>
            <a:endParaRPr lang="en-GB" b="1" dirty="0"/>
          </a:p>
        </p:txBody>
      </p:sp>
      <p:sp>
        <p:nvSpPr>
          <p:cNvPr id="16" name="TextBox 15"/>
          <p:cNvSpPr txBox="1"/>
          <p:nvPr/>
        </p:nvSpPr>
        <p:spPr>
          <a:xfrm flipH="1">
            <a:off x="6700572" y="3140968"/>
            <a:ext cx="2335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BE" b="1" i="1" dirty="0" smtClean="0">
                <a:solidFill>
                  <a:schemeClr val="bg2"/>
                </a:solidFill>
                <a:latin typeface="Calibri" pitchFamily="34" charset="0"/>
              </a:rPr>
              <a:t>Overall monitoring</a:t>
            </a:r>
          </a:p>
          <a:p>
            <a:pPr marL="285750" indent="-285750">
              <a:buFontTx/>
              <a:buChar char="-"/>
            </a:pPr>
            <a:r>
              <a:rPr lang="nl-BE" b="1" i="1" dirty="0" smtClean="0">
                <a:solidFill>
                  <a:schemeClr val="bg2"/>
                </a:solidFill>
                <a:latin typeface="Calibri" pitchFamily="34" charset="0"/>
              </a:rPr>
              <a:t>PP </a:t>
            </a:r>
            <a:r>
              <a:rPr lang="nl-BE" b="1" i="1" dirty="0" err="1" smtClean="0">
                <a:solidFill>
                  <a:schemeClr val="bg2"/>
                </a:solidFill>
                <a:latin typeface="Calibri" pitchFamily="34" charset="0"/>
              </a:rPr>
              <a:t>evaluation</a:t>
            </a:r>
            <a:endParaRPr lang="en-GB" b="1" i="1" dirty="0">
              <a:solidFill>
                <a:schemeClr val="bg2"/>
              </a:solidFill>
              <a:latin typeface="Calibri" pitchFamily="34" charset="0"/>
            </a:endParaRPr>
          </a:p>
        </p:txBody>
      </p:sp>
      <p:pic>
        <p:nvPicPr>
          <p:cNvPr id="17" name="Picture 2" descr="C:\Users\lmalerba\Documents\_OUR_PROJECTS\MATISSE\Logo Matisse V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438" y="2395971"/>
            <a:ext cx="2328232" cy="53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Arrow Connector 17"/>
          <p:cNvCxnSpPr>
            <a:stCxn id="17" idx="0"/>
            <a:endCxn id="13" idx="2"/>
          </p:cNvCxnSpPr>
          <p:nvPr/>
        </p:nvCxnSpPr>
        <p:spPr>
          <a:xfrm flipV="1">
            <a:off x="4435554" y="1880828"/>
            <a:ext cx="496486" cy="515143"/>
          </a:xfrm>
          <a:prstGeom prst="straightConnector1">
            <a:avLst/>
          </a:prstGeom>
          <a:ln w="76200">
            <a:solidFill>
              <a:srgbClr val="3366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7" idx="0"/>
            <a:endCxn id="7" idx="6"/>
          </p:cNvCxnSpPr>
          <p:nvPr/>
        </p:nvCxnSpPr>
        <p:spPr>
          <a:xfrm flipH="1" flipV="1">
            <a:off x="3930353" y="1919917"/>
            <a:ext cx="505201" cy="476054"/>
          </a:xfrm>
          <a:prstGeom prst="straightConnector1">
            <a:avLst/>
          </a:prstGeom>
          <a:ln w="76200">
            <a:solidFill>
              <a:srgbClr val="3366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7" idx="2"/>
            <a:endCxn id="11" idx="7"/>
          </p:cNvCxnSpPr>
          <p:nvPr/>
        </p:nvCxnSpPr>
        <p:spPr>
          <a:xfrm flipH="1">
            <a:off x="3657258" y="2932557"/>
            <a:ext cx="778296" cy="197658"/>
          </a:xfrm>
          <a:prstGeom prst="straightConnector1">
            <a:avLst/>
          </a:prstGeom>
          <a:ln w="76200">
            <a:solidFill>
              <a:srgbClr val="3366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7" idx="2"/>
            <a:endCxn id="15" idx="1"/>
          </p:cNvCxnSpPr>
          <p:nvPr/>
        </p:nvCxnSpPr>
        <p:spPr>
          <a:xfrm>
            <a:off x="4435554" y="2932557"/>
            <a:ext cx="939504" cy="197658"/>
          </a:xfrm>
          <a:prstGeom prst="straightConnector1">
            <a:avLst/>
          </a:prstGeom>
          <a:ln w="76200">
            <a:solidFill>
              <a:srgbClr val="3366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67544" y="4365392"/>
            <a:ext cx="80648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nl-BE" dirty="0" smtClean="0">
                <a:solidFill>
                  <a:srgbClr val="002060"/>
                </a:solidFill>
              </a:rPr>
              <a:t>ETN </a:t>
            </a:r>
            <a:r>
              <a:rPr lang="nl-BE" b="1" dirty="0" smtClean="0">
                <a:solidFill>
                  <a:srgbClr val="002060"/>
                </a:solidFill>
              </a:rPr>
              <a:t>DIAMANT </a:t>
            </a:r>
            <a:r>
              <a:rPr lang="nl-BE" b="1" dirty="0" err="1" smtClean="0">
                <a:solidFill>
                  <a:srgbClr val="002060"/>
                </a:solidFill>
              </a:rPr>
              <a:t>proposal</a:t>
            </a:r>
            <a:r>
              <a:rPr lang="nl-BE" dirty="0" smtClean="0">
                <a:solidFill>
                  <a:srgbClr val="002060"/>
                </a:solidFill>
              </a:rPr>
              <a:t> – </a:t>
            </a:r>
            <a:r>
              <a:rPr lang="nl-BE" dirty="0" err="1" smtClean="0">
                <a:solidFill>
                  <a:srgbClr val="002060"/>
                </a:solidFill>
              </a:rPr>
              <a:t>just</a:t>
            </a:r>
            <a:r>
              <a:rPr lang="nl-BE" dirty="0" smtClean="0">
                <a:solidFill>
                  <a:srgbClr val="002060"/>
                </a:solidFill>
              </a:rPr>
              <a:t> </a:t>
            </a:r>
            <a:r>
              <a:rPr lang="nl-BE" dirty="0" err="1" smtClean="0">
                <a:solidFill>
                  <a:srgbClr val="002060"/>
                </a:solidFill>
              </a:rPr>
              <a:t>submitted</a:t>
            </a:r>
            <a:r>
              <a:rPr lang="nl-BE" dirty="0" smtClean="0">
                <a:solidFill>
                  <a:srgbClr val="002060"/>
                </a:solidFill>
              </a:rPr>
              <a:t>:</a:t>
            </a:r>
          </a:p>
          <a:p>
            <a:pPr marL="285750" indent="-285750">
              <a:lnSpc>
                <a:spcPts val="2500"/>
              </a:lnSpc>
              <a:buFontTx/>
              <a:buChar char="-"/>
            </a:pPr>
            <a:r>
              <a:rPr lang="nl-BE" dirty="0" err="1" smtClean="0">
                <a:solidFill>
                  <a:srgbClr val="002060"/>
                </a:solidFill>
              </a:rPr>
              <a:t>Coordinator</a:t>
            </a:r>
            <a:r>
              <a:rPr lang="nl-BE" dirty="0" smtClean="0">
                <a:solidFill>
                  <a:srgbClr val="002060"/>
                </a:solidFill>
              </a:rPr>
              <a:t>: KTH</a:t>
            </a:r>
          </a:p>
          <a:p>
            <a:pPr marL="285750" indent="-285750">
              <a:lnSpc>
                <a:spcPts val="2500"/>
              </a:lnSpc>
              <a:buFontTx/>
              <a:buChar char="-"/>
            </a:pPr>
            <a:r>
              <a:rPr lang="nl-BE" dirty="0" err="1" smtClean="0">
                <a:solidFill>
                  <a:srgbClr val="002060"/>
                </a:solidFill>
              </a:rPr>
              <a:t>Participants</a:t>
            </a:r>
            <a:r>
              <a:rPr lang="nl-BE" dirty="0" smtClean="0">
                <a:solidFill>
                  <a:srgbClr val="002060"/>
                </a:solidFill>
              </a:rPr>
              <a:t> </a:t>
            </a:r>
            <a:r>
              <a:rPr lang="nl-BE" dirty="0" err="1" smtClean="0">
                <a:solidFill>
                  <a:srgbClr val="002060"/>
                </a:solidFill>
              </a:rPr>
              <a:t>from</a:t>
            </a:r>
            <a:r>
              <a:rPr lang="nl-BE" dirty="0" smtClean="0">
                <a:solidFill>
                  <a:srgbClr val="002060"/>
                </a:solidFill>
              </a:rPr>
              <a:t> JPNM + </a:t>
            </a:r>
            <a:r>
              <a:rPr lang="nl-BE" dirty="0" err="1" smtClean="0">
                <a:solidFill>
                  <a:srgbClr val="002060"/>
                </a:solidFill>
              </a:rPr>
              <a:t>industrial</a:t>
            </a:r>
            <a:r>
              <a:rPr lang="nl-BE" dirty="0" smtClean="0">
                <a:solidFill>
                  <a:srgbClr val="002060"/>
                </a:solidFill>
              </a:rPr>
              <a:t> partners</a:t>
            </a:r>
          </a:p>
          <a:p>
            <a:pPr marL="285750" indent="-285750">
              <a:lnSpc>
                <a:spcPts val="2500"/>
              </a:lnSpc>
              <a:buFontTx/>
              <a:buChar char="-"/>
            </a:pPr>
            <a:r>
              <a:rPr lang="nl-BE" dirty="0" err="1" smtClean="0">
                <a:solidFill>
                  <a:srgbClr val="002060"/>
                </a:solidFill>
              </a:rPr>
              <a:t>Hinges</a:t>
            </a:r>
            <a:r>
              <a:rPr lang="nl-BE" dirty="0" smtClean="0">
                <a:solidFill>
                  <a:srgbClr val="002060"/>
                </a:solidFill>
              </a:rPr>
              <a:t> on </a:t>
            </a:r>
            <a:r>
              <a:rPr lang="nl-BE" dirty="0" err="1" smtClean="0">
                <a:solidFill>
                  <a:srgbClr val="002060"/>
                </a:solidFill>
              </a:rPr>
              <a:t>hands-on</a:t>
            </a:r>
            <a:r>
              <a:rPr lang="nl-BE" dirty="0" smtClean="0">
                <a:solidFill>
                  <a:srgbClr val="002060"/>
                </a:solidFill>
              </a:rPr>
              <a:t> training of </a:t>
            </a:r>
            <a:r>
              <a:rPr lang="nl-BE" dirty="0" err="1" smtClean="0">
                <a:solidFill>
                  <a:srgbClr val="002060"/>
                </a:solidFill>
              </a:rPr>
              <a:t>early</a:t>
            </a:r>
            <a:r>
              <a:rPr lang="nl-BE" dirty="0" smtClean="0">
                <a:solidFill>
                  <a:srgbClr val="002060"/>
                </a:solidFill>
              </a:rPr>
              <a:t> carrier </a:t>
            </a:r>
            <a:r>
              <a:rPr lang="nl-BE" dirty="0" err="1" smtClean="0">
                <a:solidFill>
                  <a:srgbClr val="002060"/>
                </a:solidFill>
              </a:rPr>
              <a:t>researchers</a:t>
            </a:r>
            <a:endParaRPr lang="nl-BE" dirty="0" smtClean="0">
              <a:solidFill>
                <a:srgbClr val="002060"/>
              </a:solidFill>
            </a:endParaRPr>
          </a:p>
          <a:p>
            <a:pPr marL="285750" indent="-285750">
              <a:lnSpc>
                <a:spcPts val="2500"/>
              </a:lnSpc>
              <a:buFontTx/>
              <a:buChar char="-"/>
            </a:pPr>
            <a:r>
              <a:rPr lang="nl-BE" b="1" dirty="0" err="1" smtClean="0">
                <a:solidFill>
                  <a:srgbClr val="FF0000"/>
                </a:solidFill>
              </a:rPr>
              <a:t>Requires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that</a:t>
            </a:r>
            <a:r>
              <a:rPr lang="nl-BE" b="1" dirty="0" smtClean="0">
                <a:solidFill>
                  <a:srgbClr val="FF0000"/>
                </a:solidFill>
              </a:rPr>
              <a:t> partners make </a:t>
            </a:r>
            <a:r>
              <a:rPr lang="nl-BE" b="1" dirty="0" err="1" smtClean="0">
                <a:solidFill>
                  <a:srgbClr val="FF0000"/>
                </a:solidFill>
              </a:rPr>
              <a:t>facilities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available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for</a:t>
            </a:r>
            <a:r>
              <a:rPr lang="nl-BE" b="1" dirty="0" smtClean="0">
                <a:solidFill>
                  <a:srgbClr val="FF0000"/>
                </a:solidFill>
              </a:rPr>
              <a:t> trainees </a:t>
            </a:r>
          </a:p>
          <a:p>
            <a:pPr>
              <a:lnSpc>
                <a:spcPts val="2500"/>
              </a:lnSpc>
            </a:pPr>
            <a:r>
              <a:rPr lang="nl-BE" dirty="0" smtClean="0">
                <a:solidFill>
                  <a:srgbClr val="FF0000"/>
                </a:solidFill>
              </a:rPr>
              <a:t>… </a:t>
            </a:r>
            <a:r>
              <a:rPr lang="nl-BE" dirty="0" err="1" smtClean="0">
                <a:solidFill>
                  <a:srgbClr val="FF0000"/>
                </a:solidFill>
              </a:rPr>
              <a:t>and</a:t>
            </a:r>
            <a:r>
              <a:rPr lang="nl-BE" dirty="0" smtClean="0">
                <a:solidFill>
                  <a:srgbClr val="FF0000"/>
                </a:solidFill>
              </a:rPr>
              <a:t> </a:t>
            </a:r>
            <a:r>
              <a:rPr lang="nl-BE" dirty="0" err="1" smtClean="0">
                <a:solidFill>
                  <a:srgbClr val="FF0000"/>
                </a:solidFill>
              </a:rPr>
              <a:t>here</a:t>
            </a:r>
            <a:r>
              <a:rPr lang="nl-BE" dirty="0" smtClean="0">
                <a:solidFill>
                  <a:srgbClr val="FF0000"/>
                </a:solidFill>
              </a:rPr>
              <a:t> we </a:t>
            </a:r>
            <a:r>
              <a:rPr lang="nl-BE" dirty="0" err="1" smtClean="0">
                <a:solidFill>
                  <a:srgbClr val="FF0000"/>
                </a:solidFill>
              </a:rPr>
              <a:t>could</a:t>
            </a:r>
            <a:r>
              <a:rPr lang="nl-BE" dirty="0" smtClean="0">
                <a:solidFill>
                  <a:srgbClr val="FF0000"/>
                </a:solidFill>
              </a:rPr>
              <a:t> </a:t>
            </a:r>
            <a:r>
              <a:rPr lang="nl-BE" dirty="0" err="1" smtClean="0">
                <a:solidFill>
                  <a:srgbClr val="FF0000"/>
                </a:solidFill>
              </a:rPr>
              <a:t>see</a:t>
            </a:r>
            <a:r>
              <a:rPr lang="nl-BE" dirty="0" smtClean="0">
                <a:solidFill>
                  <a:srgbClr val="FF0000"/>
                </a:solidFill>
              </a:rPr>
              <a:t> the </a:t>
            </a:r>
            <a:r>
              <a:rPr lang="nl-BE" dirty="0" err="1" smtClean="0">
                <a:solidFill>
                  <a:srgbClr val="FF0000"/>
                </a:solidFill>
              </a:rPr>
              <a:t>difficulties</a:t>
            </a:r>
            <a:r>
              <a:rPr lang="nl-BE" dirty="0" smtClean="0">
                <a:solidFill>
                  <a:srgbClr val="FF0000"/>
                </a:solidFill>
              </a:rPr>
              <a:t> …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46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Difficulties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7504" y="1124744"/>
            <a:ext cx="8856984" cy="5040883"/>
          </a:xfrm>
        </p:spPr>
        <p:txBody>
          <a:bodyPr/>
          <a:lstStyle/>
          <a:p>
            <a:r>
              <a:rPr lang="nl-BE" sz="2000" b="1" dirty="0" smtClean="0">
                <a:solidFill>
                  <a:schemeClr val="bg2"/>
                </a:solidFill>
              </a:rPr>
              <a:t>Legal</a:t>
            </a:r>
          </a:p>
          <a:p>
            <a:pPr lvl="1"/>
            <a:r>
              <a:rPr lang="nl-BE" sz="1800" dirty="0" err="1" smtClean="0">
                <a:solidFill>
                  <a:schemeClr val="bg2"/>
                </a:solidFill>
              </a:rPr>
              <a:t>Protection</a:t>
            </a:r>
            <a:r>
              <a:rPr lang="nl-BE" sz="1800" dirty="0" smtClean="0">
                <a:solidFill>
                  <a:schemeClr val="bg2"/>
                </a:solidFill>
              </a:rPr>
              <a:t> of </a:t>
            </a:r>
            <a:r>
              <a:rPr lang="nl-BE" sz="1800" dirty="0" err="1" smtClean="0">
                <a:solidFill>
                  <a:schemeClr val="bg2"/>
                </a:solidFill>
              </a:rPr>
              <a:t>know-how</a:t>
            </a:r>
            <a:r>
              <a:rPr lang="nl-BE" sz="1800" dirty="0" smtClean="0">
                <a:solidFill>
                  <a:schemeClr val="bg2"/>
                </a:solidFill>
              </a:rPr>
              <a:t> &amp; expertise 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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reluctance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to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give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open access (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often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inconsistent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within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same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organisation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)</a:t>
            </a:r>
          </a:p>
          <a:p>
            <a:endParaRPr lang="nl-BE" sz="2000" dirty="0" smtClean="0">
              <a:solidFill>
                <a:schemeClr val="bg2"/>
              </a:solidFill>
              <a:sym typeface="Wingdings" pitchFamily="2" charset="2"/>
            </a:endParaRPr>
          </a:p>
          <a:p>
            <a:r>
              <a:rPr lang="nl-BE" sz="2000" dirty="0" err="1" smtClean="0">
                <a:solidFill>
                  <a:schemeClr val="bg2"/>
                </a:solidFill>
                <a:sym typeface="Wingdings" pitchFamily="2" charset="2"/>
              </a:rPr>
              <a:t>Related</a:t>
            </a:r>
            <a:r>
              <a:rPr lang="nl-BE" sz="20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  <a:sym typeface="Wingdings" pitchFamily="2" charset="2"/>
              </a:rPr>
              <a:t>to</a:t>
            </a:r>
            <a:r>
              <a:rPr lang="nl-BE" sz="20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  <a:sym typeface="Wingdings" pitchFamily="2" charset="2"/>
              </a:rPr>
              <a:t>safety</a:t>
            </a:r>
            <a:endParaRPr lang="nl-BE" sz="2000" b="1" dirty="0" smtClean="0">
              <a:solidFill>
                <a:schemeClr val="bg2"/>
              </a:solidFill>
              <a:sym typeface="Wingdings" pitchFamily="2" charset="2"/>
            </a:endParaRPr>
          </a:p>
          <a:p>
            <a:pPr lvl="1"/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Access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to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hot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cells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requires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u="sng" dirty="0" smtClean="0">
                <a:solidFill>
                  <a:schemeClr val="bg2"/>
                </a:solidFill>
                <a:sym typeface="Wingdings" pitchFamily="2" charset="2"/>
              </a:rPr>
              <a:t>clearance </a:t>
            </a:r>
            <a:r>
              <a:rPr lang="nl-BE" sz="1800" u="sng" dirty="0" err="1" smtClean="0">
                <a:solidFill>
                  <a:schemeClr val="bg2"/>
                </a:solidFill>
                <a:sym typeface="Wingdings" pitchFamily="2" charset="2"/>
              </a:rPr>
              <a:t>from</a:t>
            </a:r>
            <a:r>
              <a:rPr lang="nl-BE" sz="1800" u="sng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u="sng" dirty="0" err="1" smtClean="0">
                <a:solidFill>
                  <a:schemeClr val="bg2"/>
                </a:solidFill>
                <a:sym typeface="Wingdings" pitchFamily="2" charset="2"/>
              </a:rPr>
              <a:t>safety</a:t>
            </a:r>
            <a:r>
              <a:rPr lang="nl-BE" sz="1800" u="sng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u="sng" dirty="0" err="1" smtClean="0">
                <a:solidFill>
                  <a:schemeClr val="bg2"/>
                </a:solidFill>
                <a:sym typeface="Wingdings" pitchFamily="2" charset="2"/>
              </a:rPr>
              <a:t>authorities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: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this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takes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months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! 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difficult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planning,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administrative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burden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…</a:t>
            </a:r>
          </a:p>
          <a:p>
            <a:pPr lvl="2"/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Recent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rule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introduced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(in B at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least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)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that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non-EU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citizens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need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to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have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resided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in the EU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for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10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years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to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be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600" dirty="0" err="1" smtClean="0">
                <a:solidFill>
                  <a:schemeClr val="bg2"/>
                </a:solidFill>
                <a:sym typeface="Wingdings" pitchFamily="2" charset="2"/>
              </a:rPr>
              <a:t>given</a:t>
            </a:r>
            <a:r>
              <a:rPr lang="nl-BE" sz="1600" dirty="0" smtClean="0">
                <a:solidFill>
                  <a:schemeClr val="bg2"/>
                </a:solidFill>
                <a:sym typeface="Wingdings" pitchFamily="2" charset="2"/>
              </a:rPr>
              <a:t> clearance …</a:t>
            </a:r>
          </a:p>
          <a:p>
            <a:pPr lvl="2"/>
            <a:endParaRPr lang="nl-BE" sz="1600" dirty="0">
              <a:solidFill>
                <a:schemeClr val="bg2"/>
              </a:solidFill>
              <a:sym typeface="Wingdings" pitchFamily="2" charset="2"/>
            </a:endParaRPr>
          </a:p>
          <a:p>
            <a:r>
              <a:rPr lang="nl-BE" sz="2000" dirty="0" err="1" smtClean="0">
                <a:solidFill>
                  <a:schemeClr val="bg2"/>
                </a:solidFill>
                <a:sym typeface="Wingdings" pitchFamily="2" charset="2"/>
              </a:rPr>
              <a:t>Related</a:t>
            </a:r>
            <a:r>
              <a:rPr lang="nl-BE" sz="20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  <a:sym typeface="Wingdings" pitchFamily="2" charset="2"/>
              </a:rPr>
              <a:t>to</a:t>
            </a:r>
            <a:r>
              <a:rPr lang="nl-BE" sz="20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  <a:sym typeface="Wingdings" pitchFamily="2" charset="2"/>
              </a:rPr>
              <a:t>skill</a:t>
            </a:r>
            <a:r>
              <a:rPr lang="nl-BE" sz="2000" b="1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  <a:sym typeface="Wingdings" pitchFamily="2" charset="2"/>
              </a:rPr>
              <a:t>to</a:t>
            </a:r>
            <a:r>
              <a:rPr lang="nl-BE" sz="2000" b="1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  <a:sym typeface="Wingdings" pitchFamily="2" charset="2"/>
              </a:rPr>
              <a:t>use</a:t>
            </a:r>
            <a:r>
              <a:rPr lang="nl-BE" sz="2000" b="1" dirty="0" smtClean="0">
                <a:solidFill>
                  <a:schemeClr val="bg2"/>
                </a:solidFill>
                <a:sym typeface="Wingdings" pitchFamily="2" charset="2"/>
              </a:rPr>
              <a:t> the equipment</a:t>
            </a:r>
          </a:p>
          <a:p>
            <a:pPr lvl="1"/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Only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trained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&amp;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skilled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operators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can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use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some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equipment</a:t>
            </a:r>
          </a:p>
          <a:p>
            <a:pPr lvl="1"/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Availability of these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for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openly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accessing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users has a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cost</a:t>
            </a:r>
            <a:endParaRPr lang="nl-BE" sz="1800" dirty="0" smtClean="0">
              <a:solidFill>
                <a:schemeClr val="bg2"/>
              </a:solidFill>
              <a:sym typeface="Wingdings" pitchFamily="2" charset="2"/>
            </a:endParaRPr>
          </a:p>
          <a:p>
            <a:pPr lvl="1"/>
            <a:endParaRPr lang="nl-BE" sz="1800" dirty="0" smtClean="0">
              <a:solidFill>
                <a:schemeClr val="bg2"/>
              </a:solidFill>
              <a:sym typeface="Wingdings" pitchFamily="2" charset="2"/>
            </a:endParaRPr>
          </a:p>
          <a:p>
            <a:r>
              <a:rPr lang="nl-BE" sz="2000" b="1" dirty="0" smtClean="0">
                <a:solidFill>
                  <a:schemeClr val="bg2"/>
                </a:solidFill>
                <a:sym typeface="Wingdings" pitchFamily="2" charset="2"/>
              </a:rPr>
              <a:t>Financial</a:t>
            </a:r>
          </a:p>
          <a:p>
            <a:pPr lvl="1"/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Owners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of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facilities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made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an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investment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and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need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to</a:t>
            </a:r>
            <a:r>
              <a:rPr lang="nl-BE" sz="1800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  <a:sym typeface="Wingdings" pitchFamily="2" charset="2"/>
              </a:rPr>
              <a:t>breakeven</a:t>
            </a:r>
            <a:endParaRPr lang="nl-BE" sz="1800" dirty="0" smtClean="0">
              <a:solidFill>
                <a:schemeClr val="bg2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90696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Solutions</a:t>
            </a:r>
            <a:r>
              <a:rPr lang="nl-BE" dirty="0" smtClean="0"/>
              <a:t>?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sz="2000" dirty="0" smtClean="0">
              <a:solidFill>
                <a:schemeClr val="bg2"/>
              </a:solidFill>
            </a:endParaRPr>
          </a:p>
          <a:p>
            <a:r>
              <a:rPr lang="nl-BE" sz="2000" dirty="0" err="1" smtClean="0">
                <a:solidFill>
                  <a:schemeClr val="bg2"/>
                </a:solidFill>
              </a:rPr>
              <a:t>Devise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smtClean="0">
                <a:solidFill>
                  <a:schemeClr val="bg2"/>
                </a:solidFill>
              </a:rPr>
              <a:t>a </a:t>
            </a:r>
            <a:r>
              <a:rPr lang="nl-BE" sz="2000" b="1" dirty="0" err="1" smtClean="0">
                <a:solidFill>
                  <a:schemeClr val="bg2"/>
                </a:solidFill>
              </a:rPr>
              <a:t>scheme</a:t>
            </a:r>
            <a:r>
              <a:rPr lang="nl-BE" sz="2000" b="1" dirty="0" smtClean="0">
                <a:solidFill>
                  <a:schemeClr val="bg2"/>
                </a:solidFill>
              </a:rPr>
              <a:t> of </a:t>
            </a:r>
            <a:r>
              <a:rPr lang="nl-BE" sz="2000" b="1" dirty="0" err="1" smtClean="0">
                <a:solidFill>
                  <a:schemeClr val="bg2"/>
                </a:solidFill>
              </a:rPr>
              <a:t>mutual</a:t>
            </a:r>
            <a:r>
              <a:rPr lang="nl-BE" sz="2000" b="1" dirty="0" smtClean="0">
                <a:solidFill>
                  <a:schemeClr val="bg2"/>
                </a:solidFill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</a:rPr>
              <a:t>compensation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between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organisations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within</a:t>
            </a:r>
            <a:r>
              <a:rPr lang="nl-BE" sz="2000" dirty="0" smtClean="0">
                <a:solidFill>
                  <a:schemeClr val="bg2"/>
                </a:solidFill>
              </a:rPr>
              <a:t> “virtual </a:t>
            </a:r>
            <a:r>
              <a:rPr lang="nl-BE" sz="2000" dirty="0" err="1" smtClean="0">
                <a:solidFill>
                  <a:schemeClr val="bg2"/>
                </a:solidFill>
              </a:rPr>
              <a:t>centre</a:t>
            </a:r>
            <a:r>
              <a:rPr lang="nl-BE" sz="2000" dirty="0" smtClean="0">
                <a:solidFill>
                  <a:schemeClr val="bg2"/>
                </a:solidFill>
              </a:rPr>
              <a:t>”, in-kind or in-cash</a:t>
            </a:r>
          </a:p>
          <a:p>
            <a:endParaRPr lang="nl-BE" sz="2000" dirty="0">
              <a:solidFill>
                <a:schemeClr val="bg2"/>
              </a:solidFill>
            </a:endParaRPr>
          </a:p>
          <a:p>
            <a:r>
              <a:rPr lang="nl-BE" sz="2000" dirty="0" smtClean="0">
                <a:solidFill>
                  <a:schemeClr val="bg2"/>
                </a:solidFill>
              </a:rPr>
              <a:t>In-kind </a:t>
            </a:r>
            <a:r>
              <a:rPr lang="nl-BE" sz="2000" dirty="0" err="1" smtClean="0">
                <a:solidFill>
                  <a:schemeClr val="bg2"/>
                </a:solidFill>
              </a:rPr>
              <a:t>could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be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for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example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by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seconding</a:t>
            </a:r>
            <a:r>
              <a:rPr lang="nl-BE" sz="2000" dirty="0" smtClean="0">
                <a:solidFill>
                  <a:schemeClr val="bg2"/>
                </a:solidFill>
              </a:rPr>
              <a:t> employees </a:t>
            </a:r>
            <a:r>
              <a:rPr lang="nl-BE" sz="2000" dirty="0" err="1" smtClean="0">
                <a:solidFill>
                  <a:schemeClr val="bg2"/>
                </a:solidFill>
              </a:rPr>
              <a:t>from</a:t>
            </a:r>
            <a:r>
              <a:rPr lang="nl-BE" sz="2000" dirty="0" smtClean="0">
                <a:solidFill>
                  <a:schemeClr val="bg2"/>
                </a:solidFill>
              </a:rPr>
              <a:t> A </a:t>
            </a:r>
            <a:r>
              <a:rPr lang="nl-BE" sz="2000" dirty="0" err="1" smtClean="0">
                <a:solidFill>
                  <a:schemeClr val="bg2"/>
                </a:solidFill>
              </a:rPr>
              <a:t>to</a:t>
            </a:r>
            <a:r>
              <a:rPr lang="nl-BE" sz="2000" dirty="0" smtClean="0">
                <a:solidFill>
                  <a:schemeClr val="bg2"/>
                </a:solidFill>
              </a:rPr>
              <a:t> B in a </a:t>
            </a:r>
            <a:r>
              <a:rPr lang="nl-BE" sz="2000" dirty="0" err="1" smtClean="0">
                <a:solidFill>
                  <a:schemeClr val="bg2"/>
                </a:solidFill>
              </a:rPr>
              <a:t>stable</a:t>
            </a:r>
            <a:r>
              <a:rPr lang="nl-BE" sz="2000" dirty="0" smtClean="0">
                <a:solidFill>
                  <a:schemeClr val="bg2"/>
                </a:solidFill>
              </a:rPr>
              <a:t> way:</a:t>
            </a:r>
          </a:p>
          <a:p>
            <a:pPr lvl="1"/>
            <a:r>
              <a:rPr lang="nl-BE" sz="1800" dirty="0" err="1" smtClean="0">
                <a:solidFill>
                  <a:schemeClr val="bg2"/>
                </a:solidFill>
              </a:rPr>
              <a:t>There</a:t>
            </a:r>
            <a:r>
              <a:rPr lang="nl-BE" sz="1800" dirty="0" smtClean="0">
                <a:solidFill>
                  <a:schemeClr val="bg2"/>
                </a:solidFill>
              </a:rPr>
              <a:t> is time </a:t>
            </a:r>
            <a:r>
              <a:rPr lang="nl-BE" sz="1800" dirty="0" err="1" smtClean="0">
                <a:solidFill>
                  <a:schemeClr val="bg2"/>
                </a:solidFill>
              </a:rPr>
              <a:t>for</a:t>
            </a:r>
            <a:r>
              <a:rPr lang="nl-BE" sz="1800" dirty="0" smtClean="0">
                <a:solidFill>
                  <a:schemeClr val="bg2"/>
                </a:solidFill>
              </a:rPr>
              <a:t> clearance </a:t>
            </a:r>
            <a:r>
              <a:rPr lang="nl-BE" sz="1800" dirty="0" err="1" smtClean="0">
                <a:solidFill>
                  <a:schemeClr val="bg2"/>
                </a:solidFill>
              </a:rPr>
              <a:t>from</a:t>
            </a:r>
            <a:r>
              <a:rPr lang="nl-BE" sz="1800" dirty="0" smtClean="0">
                <a:solidFill>
                  <a:schemeClr val="bg2"/>
                </a:solidFill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</a:rPr>
              <a:t>safety</a:t>
            </a:r>
            <a:r>
              <a:rPr lang="nl-BE" sz="1800" dirty="0" smtClean="0">
                <a:solidFill>
                  <a:schemeClr val="bg2"/>
                </a:solidFill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</a:rPr>
              <a:t>authorities</a:t>
            </a:r>
            <a:r>
              <a:rPr lang="nl-BE" sz="1800" dirty="0" smtClean="0">
                <a:solidFill>
                  <a:schemeClr val="bg2"/>
                </a:solidFill>
              </a:rPr>
              <a:t> of B</a:t>
            </a:r>
          </a:p>
          <a:p>
            <a:pPr lvl="1"/>
            <a:r>
              <a:rPr lang="nl-BE" sz="1800" dirty="0" err="1" smtClean="0">
                <a:solidFill>
                  <a:schemeClr val="bg2"/>
                </a:solidFill>
              </a:rPr>
              <a:t>There</a:t>
            </a:r>
            <a:r>
              <a:rPr lang="nl-BE" sz="1800" dirty="0" smtClean="0">
                <a:solidFill>
                  <a:schemeClr val="bg2"/>
                </a:solidFill>
              </a:rPr>
              <a:t> is time </a:t>
            </a:r>
            <a:r>
              <a:rPr lang="nl-BE" sz="1800" dirty="0" err="1" smtClean="0">
                <a:solidFill>
                  <a:schemeClr val="bg2"/>
                </a:solidFill>
              </a:rPr>
              <a:t>for</a:t>
            </a:r>
            <a:r>
              <a:rPr lang="nl-BE" sz="1800" dirty="0" smtClean="0">
                <a:solidFill>
                  <a:schemeClr val="bg2"/>
                </a:solidFill>
              </a:rPr>
              <a:t> the employee </a:t>
            </a:r>
            <a:r>
              <a:rPr lang="nl-BE" sz="1800" dirty="0" err="1" smtClean="0">
                <a:solidFill>
                  <a:schemeClr val="bg2"/>
                </a:solidFill>
              </a:rPr>
              <a:t>to</a:t>
            </a:r>
            <a:r>
              <a:rPr lang="nl-BE" sz="1800" dirty="0" smtClean="0">
                <a:solidFill>
                  <a:schemeClr val="bg2"/>
                </a:solidFill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</a:rPr>
              <a:t>be</a:t>
            </a:r>
            <a:r>
              <a:rPr lang="nl-BE" sz="1800" dirty="0" smtClean="0">
                <a:solidFill>
                  <a:schemeClr val="bg2"/>
                </a:solidFill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</a:rPr>
              <a:t>trained</a:t>
            </a:r>
            <a:r>
              <a:rPr lang="nl-BE" sz="1800" dirty="0" smtClean="0">
                <a:solidFill>
                  <a:schemeClr val="bg2"/>
                </a:solidFill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</a:rPr>
              <a:t>by</a:t>
            </a:r>
            <a:r>
              <a:rPr lang="nl-BE" sz="1800" dirty="0" smtClean="0">
                <a:solidFill>
                  <a:schemeClr val="bg2"/>
                </a:solidFill>
              </a:rPr>
              <a:t> B</a:t>
            </a:r>
          </a:p>
          <a:p>
            <a:pPr lvl="1"/>
            <a:r>
              <a:rPr lang="nl-BE" sz="1800" dirty="0" err="1" smtClean="0">
                <a:solidFill>
                  <a:schemeClr val="bg2"/>
                </a:solidFill>
              </a:rPr>
              <a:t>Possible</a:t>
            </a:r>
            <a:r>
              <a:rPr lang="nl-BE" sz="1800" dirty="0" smtClean="0">
                <a:solidFill>
                  <a:schemeClr val="bg2"/>
                </a:solidFill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</a:rPr>
              <a:t>to</a:t>
            </a:r>
            <a:r>
              <a:rPr lang="nl-BE" sz="1800" dirty="0" smtClean="0">
                <a:solidFill>
                  <a:schemeClr val="bg2"/>
                </a:solidFill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</a:rPr>
              <a:t>establish</a:t>
            </a:r>
            <a:r>
              <a:rPr lang="nl-BE" sz="1800" dirty="0" smtClean="0">
                <a:solidFill>
                  <a:schemeClr val="bg2"/>
                </a:solidFill>
              </a:rPr>
              <a:t> </a:t>
            </a:r>
            <a:r>
              <a:rPr lang="nl-BE" sz="1800" dirty="0" err="1" smtClean="0">
                <a:solidFill>
                  <a:schemeClr val="bg2"/>
                </a:solidFill>
              </a:rPr>
              <a:t>specific</a:t>
            </a:r>
            <a:r>
              <a:rPr lang="nl-BE" sz="1800" dirty="0" smtClean="0">
                <a:solidFill>
                  <a:schemeClr val="bg2"/>
                </a:solidFill>
              </a:rPr>
              <a:t> agreement </a:t>
            </a:r>
            <a:r>
              <a:rPr lang="nl-BE" sz="1800" dirty="0" err="1" smtClean="0">
                <a:solidFill>
                  <a:schemeClr val="bg2"/>
                </a:solidFill>
              </a:rPr>
              <a:t>between</a:t>
            </a:r>
            <a:r>
              <a:rPr lang="nl-BE" sz="1800" dirty="0" smtClean="0">
                <a:solidFill>
                  <a:schemeClr val="bg2"/>
                </a:solidFill>
              </a:rPr>
              <a:t> A &amp;</a:t>
            </a:r>
            <a:r>
              <a:rPr lang="nl-BE" sz="1800" dirty="0">
                <a:solidFill>
                  <a:schemeClr val="bg2"/>
                </a:solidFill>
              </a:rPr>
              <a:t> </a:t>
            </a:r>
            <a:r>
              <a:rPr lang="nl-BE" sz="1800" dirty="0" smtClean="0">
                <a:solidFill>
                  <a:schemeClr val="bg2"/>
                </a:solidFill>
              </a:rPr>
              <a:t>B </a:t>
            </a:r>
            <a:r>
              <a:rPr lang="nl-BE" sz="1800" dirty="0" err="1" smtClean="0">
                <a:solidFill>
                  <a:schemeClr val="bg2"/>
                </a:solidFill>
              </a:rPr>
              <a:t>concerning</a:t>
            </a:r>
            <a:r>
              <a:rPr lang="nl-BE" sz="1800" dirty="0" smtClean="0">
                <a:solidFill>
                  <a:schemeClr val="bg2"/>
                </a:solidFill>
              </a:rPr>
              <a:t> non-</a:t>
            </a:r>
            <a:r>
              <a:rPr lang="nl-BE" sz="1800" dirty="0" err="1" smtClean="0">
                <a:solidFill>
                  <a:schemeClr val="bg2"/>
                </a:solidFill>
              </a:rPr>
              <a:t>disclosure</a:t>
            </a:r>
            <a:r>
              <a:rPr lang="nl-BE" sz="1800" dirty="0" smtClean="0">
                <a:solidFill>
                  <a:schemeClr val="bg2"/>
                </a:solidFill>
              </a:rPr>
              <a:t> of </a:t>
            </a:r>
            <a:r>
              <a:rPr lang="nl-BE" sz="1800" dirty="0" err="1" smtClean="0">
                <a:solidFill>
                  <a:schemeClr val="bg2"/>
                </a:solidFill>
              </a:rPr>
              <a:t>know-how</a:t>
            </a:r>
            <a:r>
              <a:rPr lang="nl-BE" sz="1800" dirty="0" smtClean="0">
                <a:solidFill>
                  <a:schemeClr val="bg2"/>
                </a:solidFill>
              </a:rPr>
              <a:t>, </a:t>
            </a:r>
            <a:r>
              <a:rPr lang="nl-BE" sz="1800" dirty="0" err="1" smtClean="0">
                <a:solidFill>
                  <a:schemeClr val="bg2"/>
                </a:solidFill>
              </a:rPr>
              <a:t>use</a:t>
            </a:r>
            <a:r>
              <a:rPr lang="nl-BE" sz="1800" dirty="0" smtClean="0">
                <a:solidFill>
                  <a:schemeClr val="bg2"/>
                </a:solidFill>
              </a:rPr>
              <a:t> of manpower </a:t>
            </a:r>
            <a:r>
              <a:rPr lang="nl-BE" sz="1800" dirty="0" err="1" smtClean="0">
                <a:solidFill>
                  <a:schemeClr val="bg2"/>
                </a:solidFill>
              </a:rPr>
              <a:t>for</a:t>
            </a:r>
            <a:r>
              <a:rPr lang="nl-BE" sz="1800" dirty="0" smtClean="0">
                <a:solidFill>
                  <a:schemeClr val="bg2"/>
                </a:solidFill>
              </a:rPr>
              <a:t> B </a:t>
            </a:r>
            <a:r>
              <a:rPr lang="nl-BE" sz="1800" dirty="0" err="1" smtClean="0">
                <a:solidFill>
                  <a:schemeClr val="bg2"/>
                </a:solidFill>
              </a:rPr>
              <a:t>purposes</a:t>
            </a:r>
            <a:r>
              <a:rPr lang="nl-BE" sz="1800" dirty="0" smtClean="0">
                <a:solidFill>
                  <a:schemeClr val="bg2"/>
                </a:solidFill>
              </a:rPr>
              <a:t>, …</a:t>
            </a:r>
          </a:p>
          <a:p>
            <a:pPr lvl="1"/>
            <a:endParaRPr lang="nl-BE" sz="1800" dirty="0">
              <a:solidFill>
                <a:schemeClr val="bg2"/>
              </a:solidFill>
            </a:endParaRPr>
          </a:p>
          <a:p>
            <a:pPr marL="0" indent="0">
              <a:buNone/>
            </a:pPr>
            <a:r>
              <a:rPr lang="nl-BE" sz="2000" dirty="0" err="1" smtClean="0">
                <a:solidFill>
                  <a:schemeClr val="bg2"/>
                </a:solidFill>
              </a:rPr>
              <a:t>Solutions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may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exist</a:t>
            </a:r>
            <a:r>
              <a:rPr lang="nl-BE" sz="2000" dirty="0" smtClean="0">
                <a:solidFill>
                  <a:schemeClr val="bg2"/>
                </a:solidFill>
              </a:rPr>
              <a:t> but </a:t>
            </a:r>
            <a:r>
              <a:rPr lang="nl-BE" sz="2000" dirty="0" err="1" smtClean="0">
                <a:solidFill>
                  <a:schemeClr val="bg2"/>
                </a:solidFill>
              </a:rPr>
              <a:t>require</a:t>
            </a:r>
            <a:r>
              <a:rPr lang="nl-BE" sz="2000" dirty="0" smtClean="0">
                <a:solidFill>
                  <a:schemeClr val="bg2"/>
                </a:solidFill>
              </a:rPr>
              <a:t> effort </a:t>
            </a:r>
            <a:r>
              <a:rPr lang="nl-BE" sz="2000" dirty="0" err="1" smtClean="0">
                <a:solidFill>
                  <a:schemeClr val="bg2"/>
                </a:solidFill>
              </a:rPr>
              <a:t>to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be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devised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and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implemented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smtClean="0">
                <a:solidFill>
                  <a:schemeClr val="bg2"/>
                </a:solidFill>
                <a:sym typeface="Wingdings" pitchFamily="2" charset="2"/>
              </a:rPr>
              <a:t> </a:t>
            </a:r>
            <a:r>
              <a:rPr lang="nl-BE" sz="2000" u="sng" dirty="0" smtClean="0">
                <a:solidFill>
                  <a:schemeClr val="bg2"/>
                </a:solidFill>
                <a:sym typeface="Wingdings" pitchFamily="2" charset="2"/>
              </a:rPr>
              <a:t>strong </a:t>
            </a:r>
            <a:r>
              <a:rPr lang="nl-BE" sz="2000" u="sng" dirty="0" err="1" smtClean="0">
                <a:solidFill>
                  <a:schemeClr val="bg2"/>
                </a:solidFill>
              </a:rPr>
              <a:t>willingness</a:t>
            </a:r>
            <a:r>
              <a:rPr lang="nl-BE" sz="2000" u="sng" dirty="0" smtClean="0">
                <a:solidFill>
                  <a:schemeClr val="bg2"/>
                </a:solidFill>
              </a:rPr>
              <a:t> </a:t>
            </a:r>
            <a:r>
              <a:rPr lang="nl-BE" sz="2000" u="sng" dirty="0" err="1" smtClean="0">
                <a:solidFill>
                  <a:schemeClr val="bg2"/>
                </a:solidFill>
              </a:rPr>
              <a:t>and</a:t>
            </a:r>
            <a:r>
              <a:rPr lang="nl-BE" sz="2000" u="sng" dirty="0" smtClean="0">
                <a:solidFill>
                  <a:schemeClr val="bg2"/>
                </a:solidFill>
              </a:rPr>
              <a:t> </a:t>
            </a:r>
            <a:r>
              <a:rPr lang="nl-BE" sz="2000" u="sng" dirty="0" err="1" smtClean="0">
                <a:solidFill>
                  <a:schemeClr val="bg2"/>
                </a:solidFill>
              </a:rPr>
              <a:t>determination</a:t>
            </a:r>
            <a:r>
              <a:rPr lang="nl-BE" sz="2000" u="sng" dirty="0" smtClean="0">
                <a:solidFill>
                  <a:schemeClr val="bg2"/>
                </a:solidFill>
              </a:rPr>
              <a:t> is </a:t>
            </a:r>
            <a:r>
              <a:rPr lang="nl-BE" sz="2000" u="sng" dirty="0" err="1" smtClean="0">
                <a:solidFill>
                  <a:schemeClr val="bg2"/>
                </a:solidFill>
              </a:rPr>
              <a:t>needed</a:t>
            </a:r>
            <a:r>
              <a:rPr lang="nl-BE" sz="2000" u="sng" dirty="0" smtClean="0">
                <a:solidFill>
                  <a:schemeClr val="bg2"/>
                </a:solidFill>
              </a:rPr>
              <a:t> at high management level </a:t>
            </a:r>
            <a:r>
              <a:rPr lang="nl-BE" sz="2000" u="sng" dirty="0" err="1" smtClean="0">
                <a:solidFill>
                  <a:schemeClr val="bg2"/>
                </a:solidFill>
              </a:rPr>
              <a:t>and</a:t>
            </a:r>
            <a:r>
              <a:rPr lang="nl-BE" sz="2000" u="sng" dirty="0" smtClean="0">
                <a:solidFill>
                  <a:schemeClr val="bg2"/>
                </a:solidFill>
              </a:rPr>
              <a:t> MS level</a:t>
            </a:r>
            <a:r>
              <a:rPr lang="nl-BE" sz="2000" dirty="0" smtClean="0">
                <a:solidFill>
                  <a:schemeClr val="bg2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6042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In summary 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556792"/>
            <a:ext cx="8856984" cy="4320803"/>
          </a:xfrm>
        </p:spPr>
        <p:txBody>
          <a:bodyPr/>
          <a:lstStyle/>
          <a:p>
            <a:r>
              <a:rPr lang="nl-BE" sz="2000" dirty="0" smtClean="0">
                <a:solidFill>
                  <a:schemeClr val="bg2"/>
                </a:solidFill>
              </a:rPr>
              <a:t>The JPNM has set in </a:t>
            </a:r>
            <a:r>
              <a:rPr lang="nl-BE" sz="2000" dirty="0" err="1" smtClean="0">
                <a:solidFill>
                  <a:schemeClr val="bg2"/>
                </a:solidFill>
              </a:rPr>
              <a:t>place</a:t>
            </a:r>
            <a:r>
              <a:rPr lang="nl-BE" sz="2000" dirty="0" smtClean="0">
                <a:solidFill>
                  <a:schemeClr val="bg2"/>
                </a:solidFill>
              </a:rPr>
              <a:t> a </a:t>
            </a:r>
            <a:r>
              <a:rPr lang="nl-BE" sz="2000" dirty="0" err="1" smtClean="0">
                <a:solidFill>
                  <a:schemeClr val="bg2"/>
                </a:solidFill>
              </a:rPr>
              <a:t>structure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and</a:t>
            </a:r>
            <a:r>
              <a:rPr lang="nl-BE" sz="2000" dirty="0" smtClean="0">
                <a:solidFill>
                  <a:schemeClr val="bg2"/>
                </a:solidFill>
              </a:rPr>
              <a:t> is </a:t>
            </a:r>
            <a:r>
              <a:rPr lang="nl-BE" sz="2000" dirty="0" err="1" smtClean="0">
                <a:solidFill>
                  <a:schemeClr val="bg2"/>
                </a:solidFill>
              </a:rPr>
              <a:t>pursuing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with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determination</a:t>
            </a:r>
            <a:r>
              <a:rPr lang="nl-BE" sz="2000" dirty="0" smtClean="0">
                <a:solidFill>
                  <a:schemeClr val="bg2"/>
                </a:solidFill>
              </a:rPr>
              <a:t> a plan </a:t>
            </a:r>
            <a:r>
              <a:rPr lang="nl-BE" sz="2000" b="1" dirty="0" err="1" smtClean="0">
                <a:solidFill>
                  <a:schemeClr val="bg2"/>
                </a:solidFill>
              </a:rPr>
              <a:t>towards</a:t>
            </a:r>
            <a:r>
              <a:rPr lang="nl-BE" sz="2000" b="1" dirty="0" smtClean="0">
                <a:solidFill>
                  <a:schemeClr val="bg2"/>
                </a:solidFill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</a:rPr>
              <a:t>increasing</a:t>
            </a:r>
            <a:r>
              <a:rPr lang="nl-BE" sz="2000" b="1" dirty="0" smtClean="0">
                <a:solidFill>
                  <a:schemeClr val="bg2"/>
                </a:solidFill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</a:rPr>
              <a:t>integration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for</a:t>
            </a:r>
            <a:r>
              <a:rPr lang="nl-BE" sz="2000" dirty="0" smtClean="0">
                <a:solidFill>
                  <a:schemeClr val="bg2"/>
                </a:solidFill>
              </a:rPr>
              <a:t> research on </a:t>
            </a:r>
            <a:r>
              <a:rPr lang="nl-BE" sz="2000" dirty="0" err="1" smtClean="0">
                <a:solidFill>
                  <a:schemeClr val="bg2"/>
                </a:solidFill>
              </a:rPr>
              <a:t>nuclear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materials</a:t>
            </a:r>
            <a:endParaRPr lang="nl-BE" sz="2000" dirty="0" smtClean="0">
              <a:solidFill>
                <a:schemeClr val="bg2"/>
              </a:solidFill>
            </a:endParaRPr>
          </a:p>
          <a:p>
            <a:endParaRPr lang="nl-BE" sz="2000" dirty="0" smtClean="0">
              <a:solidFill>
                <a:schemeClr val="bg2"/>
              </a:solidFill>
            </a:endParaRPr>
          </a:p>
          <a:p>
            <a:r>
              <a:rPr lang="nl-BE" sz="2000" dirty="0" smtClean="0">
                <a:solidFill>
                  <a:schemeClr val="bg2"/>
                </a:solidFill>
              </a:rPr>
              <a:t>An </a:t>
            </a:r>
            <a:r>
              <a:rPr lang="nl-BE" sz="2000" dirty="0" err="1" smtClean="0">
                <a:solidFill>
                  <a:schemeClr val="bg2"/>
                </a:solidFill>
              </a:rPr>
              <a:t>efficient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scheme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for</a:t>
            </a:r>
            <a:r>
              <a:rPr lang="nl-BE" sz="2000" dirty="0" smtClean="0">
                <a:solidFill>
                  <a:schemeClr val="bg2"/>
                </a:solidFill>
              </a:rPr>
              <a:t> training </a:t>
            </a:r>
            <a:r>
              <a:rPr lang="nl-BE" sz="2000" dirty="0" err="1" smtClean="0">
                <a:solidFill>
                  <a:schemeClr val="bg2"/>
                </a:solidFill>
              </a:rPr>
              <a:t>and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mobility</a:t>
            </a:r>
            <a:r>
              <a:rPr lang="nl-BE" sz="2000" dirty="0" smtClean="0">
                <a:solidFill>
                  <a:schemeClr val="bg2"/>
                </a:solidFill>
              </a:rPr>
              <a:t> of </a:t>
            </a:r>
            <a:r>
              <a:rPr lang="nl-BE" sz="2000" dirty="0" err="1" smtClean="0">
                <a:solidFill>
                  <a:schemeClr val="bg2"/>
                </a:solidFill>
              </a:rPr>
              <a:t>researchers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and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for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</a:rPr>
              <a:t>sharing</a:t>
            </a:r>
            <a:r>
              <a:rPr lang="nl-BE" sz="2000" b="1" dirty="0" smtClean="0">
                <a:solidFill>
                  <a:schemeClr val="bg2"/>
                </a:solidFill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</a:rPr>
              <a:t>facilities</a:t>
            </a:r>
            <a:r>
              <a:rPr lang="nl-BE" sz="2000" b="1" dirty="0" smtClean="0">
                <a:solidFill>
                  <a:schemeClr val="bg2"/>
                </a:solidFill>
              </a:rPr>
              <a:t> is </a:t>
            </a:r>
            <a:r>
              <a:rPr lang="nl-BE" sz="2000" b="1" dirty="0" err="1" smtClean="0">
                <a:solidFill>
                  <a:schemeClr val="bg2"/>
                </a:solidFill>
              </a:rPr>
              <a:t>crucial</a:t>
            </a:r>
            <a:r>
              <a:rPr lang="nl-BE" sz="2000" b="1" dirty="0" smtClean="0">
                <a:solidFill>
                  <a:schemeClr val="bg2"/>
                </a:solidFill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</a:rPr>
              <a:t>for</a:t>
            </a:r>
            <a:r>
              <a:rPr lang="nl-BE" sz="2000" b="1" dirty="0" smtClean="0">
                <a:solidFill>
                  <a:schemeClr val="bg2"/>
                </a:solidFill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</a:rPr>
              <a:t>success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towards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integration</a:t>
            </a:r>
            <a:r>
              <a:rPr lang="nl-BE" sz="2000" dirty="0" smtClean="0">
                <a:solidFill>
                  <a:schemeClr val="bg2"/>
                </a:solidFill>
              </a:rPr>
              <a:t> (virtual </a:t>
            </a:r>
            <a:r>
              <a:rPr lang="nl-BE" sz="2000" dirty="0" err="1" smtClean="0">
                <a:solidFill>
                  <a:schemeClr val="bg2"/>
                </a:solidFill>
              </a:rPr>
              <a:t>centres</a:t>
            </a:r>
            <a:r>
              <a:rPr lang="nl-BE" sz="2000" dirty="0" smtClean="0">
                <a:solidFill>
                  <a:schemeClr val="bg2"/>
                </a:solidFill>
              </a:rPr>
              <a:t>)</a:t>
            </a:r>
          </a:p>
          <a:p>
            <a:endParaRPr lang="nl-BE" sz="2000" dirty="0" smtClean="0">
              <a:solidFill>
                <a:schemeClr val="bg2"/>
              </a:solidFill>
            </a:endParaRPr>
          </a:p>
          <a:p>
            <a:r>
              <a:rPr lang="nl-BE" sz="2000" dirty="0" err="1" smtClean="0">
                <a:solidFill>
                  <a:schemeClr val="bg2"/>
                </a:solidFill>
              </a:rPr>
              <a:t>Several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</a:rPr>
              <a:t>difficulties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exist</a:t>
            </a:r>
            <a:r>
              <a:rPr lang="nl-BE" sz="2000" dirty="0" smtClean="0">
                <a:solidFill>
                  <a:schemeClr val="bg2"/>
                </a:solidFill>
              </a:rPr>
              <a:t>, </a:t>
            </a:r>
            <a:r>
              <a:rPr lang="nl-BE" sz="2000" dirty="0" err="1" smtClean="0">
                <a:solidFill>
                  <a:schemeClr val="bg2"/>
                </a:solidFill>
              </a:rPr>
              <a:t>though</a:t>
            </a:r>
            <a:r>
              <a:rPr lang="nl-BE" sz="2000" dirty="0" smtClean="0">
                <a:solidFill>
                  <a:schemeClr val="bg2"/>
                </a:solidFill>
              </a:rPr>
              <a:t>: </a:t>
            </a:r>
            <a:r>
              <a:rPr lang="nl-BE" sz="2000" dirty="0" err="1" smtClean="0">
                <a:solidFill>
                  <a:schemeClr val="bg2"/>
                </a:solidFill>
              </a:rPr>
              <a:t>legal</a:t>
            </a:r>
            <a:r>
              <a:rPr lang="nl-BE" sz="2000" dirty="0" smtClean="0">
                <a:solidFill>
                  <a:schemeClr val="bg2"/>
                </a:solidFill>
              </a:rPr>
              <a:t>, </a:t>
            </a:r>
            <a:r>
              <a:rPr lang="nl-BE" sz="2000" dirty="0" err="1" smtClean="0">
                <a:solidFill>
                  <a:schemeClr val="bg2"/>
                </a:solidFill>
              </a:rPr>
              <a:t>related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to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safety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and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skill</a:t>
            </a:r>
            <a:r>
              <a:rPr lang="nl-BE" sz="2000" dirty="0" smtClean="0">
                <a:solidFill>
                  <a:schemeClr val="bg2"/>
                </a:solidFill>
              </a:rPr>
              <a:t> in </a:t>
            </a:r>
            <a:r>
              <a:rPr lang="nl-BE" sz="2000" dirty="0" err="1" smtClean="0">
                <a:solidFill>
                  <a:schemeClr val="bg2"/>
                </a:solidFill>
              </a:rPr>
              <a:t>use</a:t>
            </a:r>
            <a:r>
              <a:rPr lang="nl-BE" sz="2000" dirty="0" smtClean="0">
                <a:solidFill>
                  <a:schemeClr val="bg2"/>
                </a:solidFill>
              </a:rPr>
              <a:t> of equipment, </a:t>
            </a:r>
            <a:r>
              <a:rPr lang="nl-BE" sz="2000" dirty="0" err="1" smtClean="0">
                <a:solidFill>
                  <a:schemeClr val="bg2"/>
                </a:solidFill>
              </a:rPr>
              <a:t>and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obviously</a:t>
            </a:r>
            <a:r>
              <a:rPr lang="nl-BE" sz="2000" dirty="0" smtClean="0">
                <a:solidFill>
                  <a:schemeClr val="bg2"/>
                </a:solidFill>
              </a:rPr>
              <a:t> financial</a:t>
            </a:r>
          </a:p>
          <a:p>
            <a:endParaRPr lang="nl-BE" sz="2000" dirty="0" smtClean="0">
              <a:solidFill>
                <a:schemeClr val="bg2"/>
              </a:solidFill>
            </a:endParaRPr>
          </a:p>
          <a:p>
            <a:r>
              <a:rPr lang="nl-BE" sz="2000" dirty="0" smtClean="0">
                <a:solidFill>
                  <a:schemeClr val="bg2"/>
                </a:solidFill>
              </a:rPr>
              <a:t>Without adequate </a:t>
            </a:r>
            <a:r>
              <a:rPr lang="nl-BE" sz="2000" b="1" dirty="0" smtClean="0">
                <a:solidFill>
                  <a:schemeClr val="bg2"/>
                </a:solidFill>
              </a:rPr>
              <a:t>financial support</a:t>
            </a:r>
            <a:r>
              <a:rPr lang="nl-BE" sz="2000" dirty="0" smtClean="0">
                <a:solidFill>
                  <a:schemeClr val="bg2"/>
                </a:solidFill>
              </a:rPr>
              <a:t>, </a:t>
            </a:r>
            <a:r>
              <a:rPr lang="nl-BE" sz="2000" dirty="0" err="1" smtClean="0">
                <a:solidFill>
                  <a:schemeClr val="bg2"/>
                </a:solidFill>
              </a:rPr>
              <a:t>established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legal</a:t>
            </a:r>
            <a:r>
              <a:rPr lang="nl-BE" sz="2000" dirty="0" smtClean="0">
                <a:solidFill>
                  <a:schemeClr val="bg2"/>
                </a:solidFill>
              </a:rPr>
              <a:t>/</a:t>
            </a:r>
            <a:r>
              <a:rPr lang="nl-BE" sz="2000" dirty="0" err="1" smtClean="0">
                <a:solidFill>
                  <a:schemeClr val="bg2"/>
                </a:solidFill>
              </a:rPr>
              <a:t>administrative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schemes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and</a:t>
            </a:r>
            <a:r>
              <a:rPr lang="nl-BE" sz="2000" dirty="0" smtClean="0">
                <a:solidFill>
                  <a:schemeClr val="bg2"/>
                </a:solidFill>
              </a:rPr>
              <a:t>, </a:t>
            </a:r>
            <a:r>
              <a:rPr lang="nl-BE" sz="2000" dirty="0" err="1" smtClean="0">
                <a:solidFill>
                  <a:schemeClr val="bg2"/>
                </a:solidFill>
              </a:rPr>
              <a:t>above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all</a:t>
            </a:r>
            <a:r>
              <a:rPr lang="nl-BE" sz="2000" dirty="0" smtClean="0">
                <a:solidFill>
                  <a:schemeClr val="bg2"/>
                </a:solidFill>
              </a:rPr>
              <a:t>, </a:t>
            </a:r>
            <a:r>
              <a:rPr lang="nl-BE" sz="2000" b="1" dirty="0" err="1" smtClean="0">
                <a:solidFill>
                  <a:schemeClr val="bg2"/>
                </a:solidFill>
              </a:rPr>
              <a:t>political</a:t>
            </a:r>
            <a:r>
              <a:rPr lang="nl-BE" sz="2000" b="1" dirty="0" smtClean="0">
                <a:solidFill>
                  <a:schemeClr val="bg2"/>
                </a:solidFill>
              </a:rPr>
              <a:t> </a:t>
            </a:r>
            <a:r>
              <a:rPr lang="nl-BE" sz="2000" b="1" dirty="0" err="1" smtClean="0">
                <a:solidFill>
                  <a:schemeClr val="bg2"/>
                </a:solidFill>
              </a:rPr>
              <a:t>willingness</a:t>
            </a:r>
            <a:r>
              <a:rPr lang="nl-BE" sz="2000" dirty="0" smtClean="0">
                <a:solidFill>
                  <a:schemeClr val="bg2"/>
                </a:solidFill>
              </a:rPr>
              <a:t>, </a:t>
            </a:r>
            <a:r>
              <a:rPr lang="nl-BE" sz="2000" dirty="0" err="1" smtClean="0">
                <a:solidFill>
                  <a:schemeClr val="bg2"/>
                </a:solidFill>
              </a:rPr>
              <a:t>it</a:t>
            </a:r>
            <a:r>
              <a:rPr lang="nl-BE" sz="2000" dirty="0" smtClean="0">
                <a:solidFill>
                  <a:schemeClr val="bg2"/>
                </a:solidFill>
              </a:rPr>
              <a:t> is hard </a:t>
            </a:r>
            <a:r>
              <a:rPr lang="nl-BE" sz="2000" dirty="0" err="1" smtClean="0">
                <a:solidFill>
                  <a:schemeClr val="bg2"/>
                </a:solidFill>
              </a:rPr>
              <a:t>to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believe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that</a:t>
            </a:r>
            <a:r>
              <a:rPr lang="nl-BE" sz="2000" dirty="0" smtClean="0">
                <a:solidFill>
                  <a:schemeClr val="bg2"/>
                </a:solidFill>
              </a:rPr>
              <a:t> virtual </a:t>
            </a:r>
            <a:r>
              <a:rPr lang="nl-BE" sz="2000" dirty="0" err="1" smtClean="0">
                <a:solidFill>
                  <a:schemeClr val="bg2"/>
                </a:solidFill>
              </a:rPr>
              <a:t>centres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where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facilities</a:t>
            </a:r>
            <a:r>
              <a:rPr lang="nl-BE" sz="2000" dirty="0" smtClean="0">
                <a:solidFill>
                  <a:schemeClr val="bg2"/>
                </a:solidFill>
              </a:rPr>
              <a:t> are shared in </a:t>
            </a:r>
            <a:r>
              <a:rPr lang="nl-BE" sz="2000" dirty="0" err="1" smtClean="0">
                <a:solidFill>
                  <a:schemeClr val="bg2"/>
                </a:solidFill>
              </a:rPr>
              <a:t>optimal</a:t>
            </a:r>
            <a:r>
              <a:rPr lang="nl-BE" sz="2000" dirty="0" smtClean="0">
                <a:solidFill>
                  <a:schemeClr val="bg2"/>
                </a:solidFill>
              </a:rPr>
              <a:t> way </a:t>
            </a:r>
            <a:r>
              <a:rPr lang="nl-BE" sz="2000" dirty="0" err="1" smtClean="0">
                <a:solidFill>
                  <a:schemeClr val="bg2"/>
                </a:solidFill>
              </a:rPr>
              <a:t>can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be</a:t>
            </a:r>
            <a:r>
              <a:rPr lang="nl-BE" sz="2000" dirty="0" smtClean="0">
                <a:solidFill>
                  <a:schemeClr val="bg2"/>
                </a:solidFill>
              </a:rPr>
              <a:t> </a:t>
            </a:r>
            <a:r>
              <a:rPr lang="nl-BE" sz="2000" dirty="0" err="1" smtClean="0">
                <a:solidFill>
                  <a:schemeClr val="bg2"/>
                </a:solidFill>
              </a:rPr>
              <a:t>created</a:t>
            </a:r>
            <a:endParaRPr lang="en-GB" sz="2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22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80184" y="2204864"/>
            <a:ext cx="6363816" cy="1439862"/>
          </a:xfrm>
        </p:spPr>
        <p:txBody>
          <a:bodyPr/>
          <a:lstStyle/>
          <a:p>
            <a:pPr algn="ctr"/>
            <a:r>
              <a:rPr lang="en-GB" sz="3200" dirty="0" smtClean="0"/>
              <a:t>Thank you for your attention</a:t>
            </a:r>
            <a:br>
              <a:rPr lang="en-GB" sz="3200" dirty="0" smtClean="0"/>
            </a:br>
            <a:r>
              <a:rPr lang="en-GB" sz="3200" dirty="0" smtClean="0"/>
              <a:t>Any question?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35732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 smtClean="0">
              <a:solidFill>
                <a:schemeClr val="bg2"/>
              </a:solidFill>
            </a:endParaRPr>
          </a:p>
          <a:p>
            <a:endParaRPr lang="nl-BE" dirty="0">
              <a:solidFill>
                <a:schemeClr val="bg2"/>
              </a:solidFill>
            </a:endParaRPr>
          </a:p>
          <a:p>
            <a:pPr>
              <a:buClr>
                <a:schemeClr val="bg2"/>
              </a:buClr>
              <a:buFont typeface="Wingdings" pitchFamily="2" charset="2"/>
              <a:buChar char="q"/>
            </a:pPr>
            <a:r>
              <a:rPr lang="nl-BE" dirty="0" err="1" smtClean="0">
                <a:solidFill>
                  <a:schemeClr val="bg2"/>
                </a:solidFill>
              </a:rPr>
              <a:t>What’s</a:t>
            </a:r>
            <a:r>
              <a:rPr lang="nl-BE" dirty="0" smtClean="0">
                <a:solidFill>
                  <a:schemeClr val="bg2"/>
                </a:solidFill>
              </a:rPr>
              <a:t> the EERA-JPNM: </a:t>
            </a:r>
            <a:r>
              <a:rPr lang="nl-BE" dirty="0" err="1" smtClean="0">
                <a:solidFill>
                  <a:schemeClr val="bg2"/>
                </a:solidFill>
              </a:rPr>
              <a:t>objectives</a:t>
            </a:r>
            <a:r>
              <a:rPr lang="nl-BE" dirty="0" smtClean="0">
                <a:solidFill>
                  <a:schemeClr val="bg2"/>
                </a:solidFill>
              </a:rPr>
              <a:t>, </a:t>
            </a:r>
            <a:r>
              <a:rPr lang="nl-BE" dirty="0" err="1" smtClean="0">
                <a:solidFill>
                  <a:schemeClr val="bg2"/>
                </a:solidFill>
              </a:rPr>
              <a:t>facts</a:t>
            </a:r>
            <a:r>
              <a:rPr lang="nl-BE" dirty="0" smtClean="0">
                <a:solidFill>
                  <a:schemeClr val="bg2"/>
                </a:solidFill>
              </a:rPr>
              <a:t>, </a:t>
            </a:r>
            <a:r>
              <a:rPr lang="nl-BE" dirty="0" err="1" smtClean="0">
                <a:solidFill>
                  <a:schemeClr val="bg2"/>
                </a:solidFill>
              </a:rPr>
              <a:t>structure</a:t>
            </a:r>
            <a:r>
              <a:rPr lang="nl-BE" dirty="0" smtClean="0">
                <a:solidFill>
                  <a:schemeClr val="bg2"/>
                </a:solidFill>
              </a:rPr>
              <a:t>, </a:t>
            </a:r>
            <a:r>
              <a:rPr lang="nl-BE" dirty="0" err="1" smtClean="0">
                <a:solidFill>
                  <a:schemeClr val="bg2"/>
                </a:solidFill>
              </a:rPr>
              <a:t>instruments</a:t>
            </a:r>
            <a:r>
              <a:rPr lang="nl-BE" dirty="0" smtClean="0">
                <a:solidFill>
                  <a:schemeClr val="bg2"/>
                </a:solidFill>
              </a:rPr>
              <a:t> of </a:t>
            </a:r>
            <a:r>
              <a:rPr lang="nl-BE" dirty="0" err="1" smtClean="0">
                <a:solidFill>
                  <a:schemeClr val="bg2"/>
                </a:solidFill>
              </a:rPr>
              <a:t>implementation</a:t>
            </a:r>
            <a:r>
              <a:rPr lang="nl-BE" dirty="0" smtClean="0">
                <a:solidFill>
                  <a:schemeClr val="bg2"/>
                </a:solidFill>
              </a:rPr>
              <a:t>…</a:t>
            </a:r>
          </a:p>
          <a:p>
            <a:pPr>
              <a:buClr>
                <a:schemeClr val="bg2"/>
              </a:buClr>
              <a:buFont typeface="Wingdings" pitchFamily="2" charset="2"/>
              <a:buChar char="q"/>
            </a:pPr>
            <a:endParaRPr lang="nl-BE" dirty="0">
              <a:solidFill>
                <a:schemeClr val="bg2"/>
              </a:solidFill>
            </a:endParaRPr>
          </a:p>
          <a:p>
            <a:pPr>
              <a:buClr>
                <a:schemeClr val="bg2"/>
              </a:buClr>
              <a:buFont typeface="Wingdings" pitchFamily="2" charset="2"/>
              <a:buChar char="q"/>
            </a:pPr>
            <a:r>
              <a:rPr lang="nl-BE" dirty="0" smtClean="0">
                <a:solidFill>
                  <a:schemeClr val="bg2"/>
                </a:solidFill>
              </a:rPr>
              <a:t>Grand </a:t>
            </a:r>
            <a:r>
              <a:rPr lang="nl-BE" dirty="0" err="1" smtClean="0">
                <a:solidFill>
                  <a:schemeClr val="bg2"/>
                </a:solidFill>
              </a:rPr>
              <a:t>challenges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and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need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for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integration</a:t>
            </a:r>
            <a:r>
              <a:rPr lang="nl-BE" dirty="0" smtClean="0">
                <a:solidFill>
                  <a:schemeClr val="bg2"/>
                </a:solidFill>
              </a:rPr>
              <a:t>: </a:t>
            </a:r>
            <a:r>
              <a:rPr lang="nl-BE" dirty="0" err="1" smtClean="0">
                <a:solidFill>
                  <a:schemeClr val="bg2"/>
                </a:solidFill>
              </a:rPr>
              <a:t>importance</a:t>
            </a:r>
            <a:r>
              <a:rPr lang="nl-BE" dirty="0" smtClean="0">
                <a:solidFill>
                  <a:schemeClr val="bg2"/>
                </a:solidFill>
              </a:rPr>
              <a:t> of access </a:t>
            </a:r>
            <a:r>
              <a:rPr lang="nl-BE" dirty="0" err="1" smtClean="0">
                <a:solidFill>
                  <a:schemeClr val="bg2"/>
                </a:solidFill>
              </a:rPr>
              <a:t>to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facilities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and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infrastructures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for</a:t>
            </a:r>
            <a:r>
              <a:rPr lang="nl-BE" dirty="0" smtClean="0">
                <a:solidFill>
                  <a:schemeClr val="bg2"/>
                </a:solidFill>
              </a:rPr>
              <a:t> JPNM </a:t>
            </a:r>
            <a:r>
              <a:rPr lang="nl-BE" dirty="0" err="1" smtClean="0">
                <a:solidFill>
                  <a:schemeClr val="bg2"/>
                </a:solidFill>
              </a:rPr>
              <a:t>functioning</a:t>
            </a:r>
            <a:endParaRPr lang="nl-BE" dirty="0" smtClean="0">
              <a:solidFill>
                <a:schemeClr val="bg2"/>
              </a:solidFill>
            </a:endParaRPr>
          </a:p>
          <a:p>
            <a:pPr>
              <a:buClr>
                <a:schemeClr val="bg2"/>
              </a:buClr>
              <a:buFont typeface="Wingdings" pitchFamily="2" charset="2"/>
              <a:buChar char="q"/>
            </a:pPr>
            <a:endParaRPr lang="nl-BE" dirty="0">
              <a:solidFill>
                <a:schemeClr val="bg2"/>
              </a:solidFill>
            </a:endParaRPr>
          </a:p>
          <a:p>
            <a:pPr>
              <a:buClr>
                <a:schemeClr val="bg2"/>
              </a:buClr>
              <a:buFont typeface="Wingdings" pitchFamily="2" charset="2"/>
              <a:buChar char="q"/>
            </a:pPr>
            <a:r>
              <a:rPr lang="nl-BE" dirty="0" err="1" smtClean="0">
                <a:solidFill>
                  <a:schemeClr val="bg2"/>
                </a:solidFill>
              </a:rPr>
              <a:t>Difficulties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and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possible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solutions</a:t>
            </a:r>
            <a:r>
              <a:rPr lang="nl-BE" dirty="0" smtClean="0">
                <a:solidFill>
                  <a:schemeClr val="bg2"/>
                </a:solidFill>
              </a:rPr>
              <a:t> in </a:t>
            </a:r>
            <a:r>
              <a:rPr lang="nl-BE" dirty="0" err="1" smtClean="0">
                <a:solidFill>
                  <a:schemeClr val="bg2"/>
                </a:solidFill>
              </a:rPr>
              <a:t>connection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with</a:t>
            </a:r>
            <a:r>
              <a:rPr lang="nl-BE" dirty="0" smtClean="0">
                <a:solidFill>
                  <a:schemeClr val="bg2"/>
                </a:solidFill>
              </a:rPr>
              <a:t> the goal of </a:t>
            </a:r>
            <a:r>
              <a:rPr lang="nl-BE" dirty="0" err="1" smtClean="0">
                <a:solidFill>
                  <a:schemeClr val="bg2"/>
                </a:solidFill>
              </a:rPr>
              <a:t>sharing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facilities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and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err="1" smtClean="0">
                <a:solidFill>
                  <a:schemeClr val="bg2"/>
                </a:solidFill>
              </a:rPr>
              <a:t>infrastructures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17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85901" y="332656"/>
            <a:ext cx="6478587" cy="595313"/>
          </a:xfrm>
        </p:spPr>
        <p:txBody>
          <a:bodyPr/>
          <a:lstStyle/>
          <a:p>
            <a:pPr algn="r"/>
            <a:r>
              <a:rPr lang="fr-FR" dirty="0" smtClean="0"/>
              <a:t>EERA: an alliance of </a:t>
            </a:r>
            <a:r>
              <a:rPr lang="fr-FR" dirty="0" err="1" smtClean="0"/>
              <a:t>PROs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294967295"/>
          </p:nvPr>
        </p:nvSpPr>
        <p:spPr>
          <a:xfrm>
            <a:off x="3116263" y="621216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smtClean="0"/>
              <a:t>www.eera-set.eu</a:t>
            </a:r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059832" y="6203022"/>
            <a:ext cx="20162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53249"/>
            <a:ext cx="6059026" cy="3924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 rot="20169514">
            <a:off x="3860914" y="3851341"/>
            <a:ext cx="495359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Now a legal entity</a:t>
            </a:r>
          </a:p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EERA AISBL</a:t>
            </a:r>
            <a:endParaRPr lang="en-US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3065369"/>
            <a:ext cx="2808311" cy="25530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7504" y="1124744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u="sng" dirty="0">
                <a:solidFill>
                  <a:schemeClr val="bg2"/>
                </a:solidFill>
              </a:rPr>
              <a:t>EERA </a:t>
            </a:r>
            <a:r>
              <a:rPr lang="en-GB" b="1" u="sng" dirty="0" smtClean="0">
                <a:solidFill>
                  <a:schemeClr val="bg2"/>
                </a:solidFill>
              </a:rPr>
              <a:t>= public </a:t>
            </a:r>
            <a:r>
              <a:rPr lang="en-GB" b="1" u="sng" dirty="0">
                <a:solidFill>
                  <a:schemeClr val="bg2"/>
                </a:solidFill>
              </a:rPr>
              <a:t>research pillar of the </a:t>
            </a:r>
            <a:r>
              <a:rPr lang="en-GB" b="1" u="sng" dirty="0" smtClean="0">
                <a:solidFill>
                  <a:schemeClr val="bg2"/>
                </a:solidFill>
              </a:rPr>
              <a:t>SET-Plan</a:t>
            </a:r>
            <a:r>
              <a:rPr lang="en-GB" b="1" dirty="0" smtClean="0">
                <a:solidFill>
                  <a:schemeClr val="bg2"/>
                </a:solidFill>
              </a:rPr>
              <a:t>, it coordinates public </a:t>
            </a:r>
            <a:r>
              <a:rPr lang="en-GB" b="1" dirty="0">
                <a:solidFill>
                  <a:schemeClr val="bg2"/>
                </a:solidFill>
              </a:rPr>
              <a:t>research effort to push </a:t>
            </a:r>
            <a:r>
              <a:rPr lang="en-GB" b="1" dirty="0" smtClean="0">
                <a:solidFill>
                  <a:schemeClr val="bg2"/>
                </a:solidFill>
              </a:rPr>
              <a:t>low-carbon energy </a:t>
            </a:r>
            <a:r>
              <a:rPr lang="en-GB" b="1" dirty="0">
                <a:solidFill>
                  <a:schemeClr val="bg2"/>
                </a:solidFill>
              </a:rPr>
              <a:t>technologies </a:t>
            </a:r>
            <a:r>
              <a:rPr lang="en-GB" b="1" dirty="0" smtClean="0">
                <a:solidFill>
                  <a:schemeClr val="bg2"/>
                </a:solidFill>
              </a:rPr>
              <a:t>forward (see </a:t>
            </a:r>
            <a:r>
              <a:rPr lang="en-GB" b="1" dirty="0" smtClean="0">
                <a:solidFill>
                  <a:srgbClr val="00B050"/>
                </a:solidFill>
              </a:rPr>
              <a:t>www.eera-set.eu</a:t>
            </a:r>
            <a:r>
              <a:rPr lang="en-GB" b="1" dirty="0" smtClean="0">
                <a:solidFill>
                  <a:schemeClr val="bg2"/>
                </a:solidFill>
              </a:rPr>
              <a:t>)</a:t>
            </a:r>
            <a:endParaRPr lang="en-GB" b="1" dirty="0">
              <a:solidFill>
                <a:schemeClr val="bg2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 rot="15546802">
            <a:off x="3183842" y="3716416"/>
            <a:ext cx="720080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179512" y="6021288"/>
            <a:ext cx="8643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1" dirty="0" smtClean="0">
                <a:solidFill>
                  <a:srgbClr val="FF0000"/>
                </a:solidFill>
              </a:rPr>
              <a:t>The JPNM is </a:t>
            </a:r>
            <a:r>
              <a:rPr lang="nl-BE" b="1" dirty="0" err="1" smtClean="0">
                <a:solidFill>
                  <a:srgbClr val="FF0000"/>
                </a:solidFill>
              </a:rPr>
              <a:t>only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one</a:t>
            </a:r>
            <a:r>
              <a:rPr lang="nl-BE" b="1" dirty="0" smtClean="0">
                <a:solidFill>
                  <a:srgbClr val="FF0000"/>
                </a:solidFill>
              </a:rPr>
              <a:t> of a long list …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919711" cy="9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122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Objectives</a:t>
            </a:r>
            <a:r>
              <a:rPr lang="nl-BE" dirty="0" smtClean="0"/>
              <a:t> of the JPNM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888161" y="5245402"/>
            <a:ext cx="5051991" cy="1200329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dirty="0" smtClean="0"/>
              <a:t>Development </a:t>
            </a:r>
            <a:r>
              <a:rPr lang="en-GB" dirty="0"/>
              <a:t>of innovative materials </a:t>
            </a:r>
            <a:r>
              <a:rPr lang="en-GB" dirty="0" smtClean="0"/>
              <a:t>for industrial use with </a:t>
            </a:r>
            <a:r>
              <a:rPr lang="en-GB" dirty="0"/>
              <a:t>superior </a:t>
            </a:r>
            <a:r>
              <a:rPr lang="en-GB" dirty="0" smtClean="0"/>
              <a:t>capabilities: </a:t>
            </a:r>
          </a:p>
          <a:p>
            <a:pPr marL="285750" lvl="0" indent="-285750">
              <a:buFontTx/>
              <a:buChar char="-"/>
            </a:pPr>
            <a:r>
              <a:rPr lang="en-GB" dirty="0" smtClean="0"/>
              <a:t>resistant </a:t>
            </a:r>
            <a:r>
              <a:rPr lang="en-GB" dirty="0"/>
              <a:t>to high </a:t>
            </a:r>
            <a:r>
              <a:rPr lang="en-GB" dirty="0" smtClean="0"/>
              <a:t>temperature &amp; irradiation </a:t>
            </a:r>
          </a:p>
          <a:p>
            <a:pPr marL="285750" lvl="0" indent="-285750">
              <a:buFontTx/>
              <a:buChar char="-"/>
            </a:pPr>
            <a:r>
              <a:rPr lang="en-GB" dirty="0" smtClean="0"/>
              <a:t>resistant to aggressive environments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7544" y="3212976"/>
            <a:ext cx="3600400" cy="1547949"/>
          </a:xfrm>
          <a:prstGeom prst="roundRect">
            <a:avLst>
              <a:gd name="adj" fmla="val 31435"/>
            </a:avLst>
          </a:prstGeom>
          <a:solidFill>
            <a:schemeClr val="bg1"/>
          </a:solidFill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u="sng" dirty="0" smtClean="0">
                <a:solidFill>
                  <a:schemeClr val="bg2"/>
                </a:solidFill>
              </a:rPr>
              <a:t>JPNM</a:t>
            </a:r>
            <a:r>
              <a:rPr lang="nl-BE" dirty="0" smtClean="0">
                <a:solidFill>
                  <a:schemeClr val="bg2"/>
                </a:solidFill>
              </a:rPr>
              <a:t> </a:t>
            </a:r>
            <a:r>
              <a:rPr lang="nl-BE" dirty="0" smtClean="0">
                <a:solidFill>
                  <a:schemeClr val="bg2"/>
                </a:solidFill>
                <a:sym typeface="Wingdings" pitchFamily="2" charset="2"/>
              </a:rPr>
              <a:t> </a:t>
            </a:r>
            <a:r>
              <a:rPr lang="en-GB" dirty="0">
                <a:solidFill>
                  <a:schemeClr val="bg2"/>
                </a:solidFill>
              </a:rPr>
              <a:t>improve </a:t>
            </a:r>
            <a:r>
              <a:rPr lang="en-GB" sz="2400" b="1" dirty="0">
                <a:solidFill>
                  <a:srgbClr val="00B050"/>
                </a:solidFill>
              </a:rPr>
              <a:t>safety </a:t>
            </a:r>
            <a:r>
              <a:rPr lang="en-GB" sz="2000" b="1" dirty="0" smtClean="0">
                <a:solidFill>
                  <a:srgbClr val="00B050"/>
                </a:solidFill>
              </a:rPr>
              <a:t>&amp; </a:t>
            </a:r>
            <a:r>
              <a:rPr lang="en-GB" sz="2000" b="1" dirty="0">
                <a:solidFill>
                  <a:srgbClr val="00B050"/>
                </a:solidFill>
              </a:rPr>
              <a:t>sustainability</a:t>
            </a:r>
            <a:r>
              <a:rPr lang="en-GB" sz="2000" dirty="0">
                <a:solidFill>
                  <a:schemeClr val="bg2"/>
                </a:solidFill>
              </a:rPr>
              <a:t> </a:t>
            </a:r>
            <a:r>
              <a:rPr lang="en-GB" dirty="0">
                <a:solidFill>
                  <a:schemeClr val="bg2"/>
                </a:solidFill>
              </a:rPr>
              <a:t>of Nuclear </a:t>
            </a:r>
            <a:r>
              <a:rPr lang="en-GB" dirty="0" smtClean="0">
                <a:solidFill>
                  <a:schemeClr val="bg2"/>
                </a:solidFill>
              </a:rPr>
              <a:t>Energy, focusing </a:t>
            </a:r>
            <a:r>
              <a:rPr lang="en-GB" dirty="0">
                <a:solidFill>
                  <a:schemeClr val="bg2"/>
                </a:solidFill>
              </a:rPr>
              <a:t>on </a:t>
            </a:r>
            <a:r>
              <a:rPr lang="en-GB" sz="2000" b="1" dirty="0">
                <a:solidFill>
                  <a:srgbClr val="00B050"/>
                </a:solidFill>
              </a:rPr>
              <a:t>materials aspects</a:t>
            </a:r>
            <a:r>
              <a:rPr lang="nl-BE" sz="2000" b="1" dirty="0" smtClean="0">
                <a:solidFill>
                  <a:schemeClr val="bg2"/>
                </a:solidFill>
                <a:sym typeface="Wingdings" pitchFamily="2" charset="2"/>
              </a:rPr>
              <a:t> </a:t>
            </a:r>
            <a:endParaRPr lang="en-GB" b="1" dirty="0">
              <a:solidFill>
                <a:schemeClr val="bg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88161" y="1268760"/>
            <a:ext cx="7860303" cy="1477328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dirty="0" smtClean="0"/>
              <a:t>Better knowledge of materials </a:t>
            </a:r>
            <a:r>
              <a:rPr lang="en-GB" dirty="0"/>
              <a:t>behaviour </a:t>
            </a:r>
            <a:r>
              <a:rPr lang="en-GB" dirty="0" smtClean="0"/>
              <a:t>in operation:</a:t>
            </a:r>
          </a:p>
          <a:p>
            <a:pPr marL="285750" lvl="0" indent="-285750">
              <a:buFontTx/>
              <a:buChar char="-"/>
            </a:pPr>
            <a:r>
              <a:rPr lang="en-GB" dirty="0" smtClean="0"/>
              <a:t>predictive capability (radiation &amp; temperature </a:t>
            </a:r>
            <a:r>
              <a:rPr lang="en-GB" dirty="0"/>
              <a:t>effects, </a:t>
            </a:r>
            <a:r>
              <a:rPr lang="en-GB" dirty="0" smtClean="0"/>
              <a:t>compatibility </a:t>
            </a:r>
            <a:r>
              <a:rPr lang="en-GB" dirty="0"/>
              <a:t>with </a:t>
            </a:r>
            <a:r>
              <a:rPr lang="en-GB" dirty="0" smtClean="0"/>
              <a:t>coolants …)</a:t>
            </a:r>
          </a:p>
          <a:p>
            <a:pPr marL="285750" lvl="0" indent="-285750">
              <a:buFontTx/>
              <a:buChar char="-"/>
            </a:pPr>
            <a:r>
              <a:rPr lang="en-GB" dirty="0" smtClean="0"/>
              <a:t>select most </a:t>
            </a:r>
            <a:r>
              <a:rPr lang="en-GB" dirty="0"/>
              <a:t>suited materials </a:t>
            </a:r>
            <a:endParaRPr lang="en-GB" dirty="0" smtClean="0"/>
          </a:p>
          <a:p>
            <a:pPr marL="285750" lvl="0" indent="-285750">
              <a:buFontTx/>
              <a:buChar char="-"/>
            </a:pPr>
            <a:r>
              <a:rPr lang="en-GB" dirty="0" smtClean="0"/>
              <a:t>define </a:t>
            </a:r>
            <a:r>
              <a:rPr lang="en-GB" dirty="0"/>
              <a:t>safe design </a:t>
            </a:r>
            <a:r>
              <a:rPr lang="en-GB" dirty="0" smtClean="0"/>
              <a:t>rules</a:t>
            </a:r>
            <a:endParaRPr lang="en-GB" dirty="0"/>
          </a:p>
        </p:txBody>
      </p:sp>
      <p:cxnSp>
        <p:nvCxnSpPr>
          <p:cNvPr id="12" name="Elbow Connector 11"/>
          <p:cNvCxnSpPr>
            <a:stCxn id="9" idx="1"/>
            <a:endCxn id="10" idx="1"/>
          </p:cNvCxnSpPr>
          <p:nvPr/>
        </p:nvCxnSpPr>
        <p:spPr>
          <a:xfrm rot="10800000" flipH="1">
            <a:off x="467543" y="2007425"/>
            <a:ext cx="420617" cy="1979527"/>
          </a:xfrm>
          <a:prstGeom prst="bentConnector3">
            <a:avLst>
              <a:gd name="adj1" fmla="val -54349"/>
            </a:avLst>
          </a:prstGeom>
          <a:ln w="571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9" idx="1"/>
            <a:endCxn id="6" idx="1"/>
          </p:cNvCxnSpPr>
          <p:nvPr/>
        </p:nvCxnSpPr>
        <p:spPr>
          <a:xfrm rot="10800000" flipH="1" flipV="1">
            <a:off x="467543" y="3986951"/>
            <a:ext cx="420617" cy="1858616"/>
          </a:xfrm>
          <a:prstGeom prst="bentConnector3">
            <a:avLst>
              <a:gd name="adj1" fmla="val -54349"/>
            </a:avLst>
          </a:prstGeom>
          <a:ln w="571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2002926"/>
            <a:ext cx="3888432" cy="351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291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The JPNM is the </a:t>
            </a:r>
            <a:r>
              <a:rPr lang="nl-BE" dirty="0" err="1" smtClean="0"/>
              <a:t>unifying</a:t>
            </a:r>
            <a:r>
              <a:rPr lang="nl-BE" dirty="0" smtClean="0"/>
              <a:t> </a:t>
            </a:r>
            <a:r>
              <a:rPr lang="nl-BE" dirty="0" err="1" smtClean="0"/>
              <a:t>framework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several</a:t>
            </a:r>
            <a:r>
              <a:rPr lang="nl-BE" dirty="0" smtClean="0"/>
              <a:t> </a:t>
            </a:r>
            <a:r>
              <a:rPr lang="nl-BE" dirty="0" err="1" smtClean="0"/>
              <a:t>projects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95536" y="1961389"/>
            <a:ext cx="3312368" cy="7099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800" b="1" dirty="0" smtClean="0"/>
              <a:t>GETMAT</a:t>
            </a:r>
            <a:endParaRPr lang="en-GB" sz="2800" b="1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95536" y="5902447"/>
            <a:ext cx="8496944" cy="0"/>
          </a:xfrm>
          <a:prstGeom prst="straightConnector1">
            <a:avLst/>
          </a:prstGeom>
          <a:ln w="7620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7230" y="5983747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2008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327082" y="597725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2013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959973" y="597692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2014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5975063"/>
            <a:ext cx="864096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2015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5834055" y="5955751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2017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2404817" y="2887096"/>
            <a:ext cx="2267761" cy="586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800" b="1" dirty="0" smtClean="0"/>
              <a:t>MATTER</a:t>
            </a:r>
            <a:endParaRPr lang="en-GB" sz="2800" b="1" dirty="0"/>
          </a:p>
        </p:txBody>
      </p:sp>
      <p:sp>
        <p:nvSpPr>
          <p:cNvPr id="14" name="Rectangle 13"/>
          <p:cNvSpPr/>
          <p:nvPr/>
        </p:nvSpPr>
        <p:spPr>
          <a:xfrm>
            <a:off x="3772519" y="3679491"/>
            <a:ext cx="2493584" cy="7099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800" b="1" dirty="0" err="1" smtClean="0"/>
              <a:t>MatISSE</a:t>
            </a:r>
            <a:endParaRPr lang="en-GB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840055" y="5969003"/>
            <a:ext cx="988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2020 …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827584" y="598484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2009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1441366" y="5983747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2010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051720" y="598484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2011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2627784" y="5983747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2012</a:t>
            </a:r>
            <a:endParaRPr lang="en-GB" dirty="0"/>
          </a:p>
        </p:txBody>
      </p:sp>
      <p:sp>
        <p:nvSpPr>
          <p:cNvPr id="22" name="TextBox 21"/>
          <p:cNvSpPr txBox="1"/>
          <p:nvPr/>
        </p:nvSpPr>
        <p:spPr>
          <a:xfrm>
            <a:off x="5179237" y="597335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2016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6485043" y="596369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2018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7113062" y="5962965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2019</a:t>
            </a:r>
            <a:endParaRPr lang="en-GB" dirty="0"/>
          </a:p>
        </p:txBody>
      </p:sp>
      <p:sp>
        <p:nvSpPr>
          <p:cNvPr id="26" name="Rectangle 25"/>
          <p:cNvSpPr/>
          <p:nvPr/>
        </p:nvSpPr>
        <p:spPr>
          <a:xfrm>
            <a:off x="5868144" y="4523233"/>
            <a:ext cx="2279982" cy="7099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800" b="1" dirty="0" smtClean="0"/>
              <a:t>(H2020) …</a:t>
            </a:r>
            <a:endParaRPr lang="en-GB" sz="2800" b="1" dirty="0"/>
          </a:p>
        </p:txBody>
      </p:sp>
      <p:grpSp>
        <p:nvGrpSpPr>
          <p:cNvPr id="24" name="Group 23"/>
          <p:cNvGrpSpPr/>
          <p:nvPr/>
        </p:nvGrpSpPr>
        <p:grpSpPr>
          <a:xfrm>
            <a:off x="2051720" y="1733097"/>
            <a:ext cx="6336704" cy="4000159"/>
            <a:chOff x="2051720" y="1517073"/>
            <a:chExt cx="6336704" cy="4000159"/>
          </a:xfrm>
        </p:grpSpPr>
        <p:sp>
          <p:nvSpPr>
            <p:cNvPr id="15" name="Rounded Rectangle 14"/>
            <p:cNvSpPr/>
            <p:nvPr/>
          </p:nvSpPr>
          <p:spPr>
            <a:xfrm>
              <a:off x="2051720" y="1519251"/>
              <a:ext cx="6336704" cy="3960440"/>
            </a:xfrm>
            <a:prstGeom prst="roundRect">
              <a:avLst/>
            </a:prstGeom>
            <a:noFill/>
            <a:ln w="38100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nl-BE" sz="3200" b="1" dirty="0" smtClean="0">
                  <a:solidFill>
                    <a:srgbClr val="00B050"/>
                  </a:solidFill>
                </a:rPr>
                <a:t>JPNM</a:t>
              </a:r>
              <a:endParaRPr lang="en-GB" sz="2400" b="1" dirty="0">
                <a:solidFill>
                  <a:srgbClr val="00B050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H="1">
              <a:off x="2627784" y="1519251"/>
              <a:ext cx="491732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2782920" y="5476397"/>
              <a:ext cx="4917326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15"/>
            <p:cNvSpPr/>
            <p:nvPr/>
          </p:nvSpPr>
          <p:spPr>
            <a:xfrm>
              <a:off x="2057400" y="1517073"/>
              <a:ext cx="561109" cy="540327"/>
            </a:xfrm>
            <a:custGeom>
              <a:avLst/>
              <a:gdLst>
                <a:gd name="connsiteX0" fmla="*/ 561109 w 561109"/>
                <a:gd name="connsiteY0" fmla="*/ 0 h 540327"/>
                <a:gd name="connsiteX1" fmla="*/ 290945 w 561109"/>
                <a:gd name="connsiteY1" fmla="*/ 103909 h 540327"/>
                <a:gd name="connsiteX2" fmla="*/ 83127 w 561109"/>
                <a:gd name="connsiteY2" fmla="*/ 311727 h 540327"/>
                <a:gd name="connsiteX3" fmla="*/ 0 w 561109"/>
                <a:gd name="connsiteY3" fmla="*/ 540327 h 540327"/>
                <a:gd name="connsiteX4" fmla="*/ 0 w 561109"/>
                <a:gd name="connsiteY4" fmla="*/ 540327 h 540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109" h="540327">
                  <a:moveTo>
                    <a:pt x="561109" y="0"/>
                  </a:moveTo>
                  <a:cubicBezTo>
                    <a:pt x="465859" y="25977"/>
                    <a:pt x="370609" y="51955"/>
                    <a:pt x="290945" y="103909"/>
                  </a:cubicBezTo>
                  <a:cubicBezTo>
                    <a:pt x="211281" y="155863"/>
                    <a:pt x="131618" y="238991"/>
                    <a:pt x="83127" y="311727"/>
                  </a:cubicBezTo>
                  <a:cubicBezTo>
                    <a:pt x="34636" y="384463"/>
                    <a:pt x="0" y="540327"/>
                    <a:pt x="0" y="540327"/>
                  </a:cubicBezTo>
                  <a:lnTo>
                    <a:pt x="0" y="540327"/>
                  </a:lnTo>
                </a:path>
              </a:pathLst>
            </a:custGeom>
            <a:noFill/>
            <a:ln w="381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Freeform 27"/>
            <p:cNvSpPr/>
            <p:nvPr/>
          </p:nvSpPr>
          <p:spPr>
            <a:xfrm rot="15702693">
              <a:off x="2097013" y="4966514"/>
              <a:ext cx="561109" cy="540327"/>
            </a:xfrm>
            <a:custGeom>
              <a:avLst/>
              <a:gdLst>
                <a:gd name="connsiteX0" fmla="*/ 561109 w 561109"/>
                <a:gd name="connsiteY0" fmla="*/ 0 h 540327"/>
                <a:gd name="connsiteX1" fmla="*/ 290945 w 561109"/>
                <a:gd name="connsiteY1" fmla="*/ 103909 h 540327"/>
                <a:gd name="connsiteX2" fmla="*/ 83127 w 561109"/>
                <a:gd name="connsiteY2" fmla="*/ 311727 h 540327"/>
                <a:gd name="connsiteX3" fmla="*/ 0 w 561109"/>
                <a:gd name="connsiteY3" fmla="*/ 540327 h 540327"/>
                <a:gd name="connsiteX4" fmla="*/ 0 w 561109"/>
                <a:gd name="connsiteY4" fmla="*/ 540327 h 540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109" h="540327">
                  <a:moveTo>
                    <a:pt x="561109" y="0"/>
                  </a:moveTo>
                  <a:cubicBezTo>
                    <a:pt x="465859" y="25977"/>
                    <a:pt x="370609" y="51955"/>
                    <a:pt x="290945" y="103909"/>
                  </a:cubicBezTo>
                  <a:cubicBezTo>
                    <a:pt x="211281" y="155863"/>
                    <a:pt x="131618" y="238991"/>
                    <a:pt x="83127" y="311727"/>
                  </a:cubicBezTo>
                  <a:cubicBezTo>
                    <a:pt x="34636" y="384463"/>
                    <a:pt x="0" y="540327"/>
                    <a:pt x="0" y="540327"/>
                  </a:cubicBezTo>
                  <a:lnTo>
                    <a:pt x="0" y="540327"/>
                  </a:lnTo>
                </a:path>
              </a:pathLst>
            </a:custGeom>
            <a:noFill/>
            <a:ln w="381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 flipH="1">
              <a:off x="698350" y="3577390"/>
              <a:ext cx="2706741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29"/>
          <p:cNvSpPr/>
          <p:nvPr/>
        </p:nvSpPr>
        <p:spPr>
          <a:xfrm>
            <a:off x="2170508" y="4725144"/>
            <a:ext cx="21499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2400" b="1" dirty="0" smtClean="0">
                <a:solidFill>
                  <a:srgbClr val="00B050"/>
                </a:solidFill>
              </a:rPr>
              <a:t>Nat. </a:t>
            </a:r>
            <a:r>
              <a:rPr lang="nl-BE" sz="2400" b="1" dirty="0" err="1" smtClean="0">
                <a:solidFill>
                  <a:srgbClr val="00B050"/>
                </a:solidFill>
              </a:rPr>
              <a:t>Prog</a:t>
            </a:r>
            <a:r>
              <a:rPr lang="nl-BE" sz="2400" b="1" dirty="0" smtClean="0">
                <a:solidFill>
                  <a:srgbClr val="00B050"/>
                </a:solidFill>
              </a:rPr>
              <a:t>. &amp;</a:t>
            </a:r>
          </a:p>
          <a:p>
            <a:r>
              <a:rPr lang="nl-BE" sz="2400" b="1" dirty="0" smtClean="0">
                <a:solidFill>
                  <a:srgbClr val="00B050"/>
                </a:solidFill>
              </a:rPr>
              <a:t>Pilot </a:t>
            </a:r>
            <a:r>
              <a:rPr lang="nl-BE" sz="2400" b="1" dirty="0" err="1">
                <a:solidFill>
                  <a:srgbClr val="00B050"/>
                </a:solidFill>
              </a:rPr>
              <a:t>Projects</a:t>
            </a:r>
            <a:endParaRPr lang="en-GB" sz="2400" b="1" dirty="0">
              <a:solidFill>
                <a:srgbClr val="00B05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000408" y="3885217"/>
            <a:ext cx="1919421" cy="397582"/>
          </a:xfrm>
          <a:prstGeom prst="rect">
            <a:avLst/>
          </a:prstGeom>
          <a:solidFill>
            <a:schemeClr val="accent1">
              <a:alpha val="37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GB" sz="2800" b="1" dirty="0">
              <a:solidFill>
                <a:srgbClr val="00B05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339852" y="4303660"/>
            <a:ext cx="2160240" cy="397582"/>
          </a:xfrm>
          <a:prstGeom prst="rect">
            <a:avLst/>
          </a:prstGeom>
          <a:solidFill>
            <a:schemeClr val="accent1">
              <a:alpha val="37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GB" sz="2800" b="1" dirty="0">
              <a:solidFill>
                <a:srgbClr val="00B05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6324" y="4725144"/>
            <a:ext cx="2247010" cy="397582"/>
          </a:xfrm>
          <a:prstGeom prst="rect">
            <a:avLst/>
          </a:prstGeom>
          <a:solidFill>
            <a:schemeClr val="accent1">
              <a:alpha val="37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GB" sz="2800" b="1" dirty="0">
              <a:solidFill>
                <a:srgbClr val="00B05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21455" y="3480700"/>
            <a:ext cx="1824624" cy="397582"/>
          </a:xfrm>
          <a:prstGeom prst="rect">
            <a:avLst/>
          </a:prstGeom>
          <a:solidFill>
            <a:schemeClr val="accent1">
              <a:alpha val="37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GB" sz="2800" b="1" dirty="0">
              <a:solidFill>
                <a:srgbClr val="00B05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557238" y="5140432"/>
            <a:ext cx="2247010" cy="397582"/>
          </a:xfrm>
          <a:prstGeom prst="rect">
            <a:avLst/>
          </a:prstGeom>
          <a:solidFill>
            <a:schemeClr val="accent1">
              <a:alpha val="37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GB" sz="2800" b="1" dirty="0">
              <a:solidFill>
                <a:srgbClr val="00B05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36" y="1227925"/>
            <a:ext cx="4846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2"/>
                </a:solidFill>
              </a:rPr>
              <a:t>EU </a:t>
            </a:r>
            <a:r>
              <a:rPr lang="nl-BE" b="1" dirty="0" err="1" smtClean="0">
                <a:solidFill>
                  <a:schemeClr val="bg2"/>
                </a:solidFill>
              </a:rPr>
              <a:t>projects</a:t>
            </a:r>
            <a:r>
              <a:rPr lang="nl-BE" b="1" dirty="0" smtClean="0">
                <a:solidFill>
                  <a:schemeClr val="bg2"/>
                </a:solidFill>
              </a:rPr>
              <a:t> on </a:t>
            </a:r>
            <a:r>
              <a:rPr lang="nl-BE" b="1" dirty="0" err="1" smtClean="0">
                <a:solidFill>
                  <a:schemeClr val="bg2"/>
                </a:solidFill>
              </a:rPr>
              <a:t>GenIV</a:t>
            </a:r>
            <a:r>
              <a:rPr lang="nl-BE" b="1" dirty="0" smtClean="0">
                <a:solidFill>
                  <a:schemeClr val="bg2"/>
                </a:solidFill>
              </a:rPr>
              <a:t> </a:t>
            </a:r>
            <a:r>
              <a:rPr lang="nl-BE" b="1" dirty="0" err="1" smtClean="0">
                <a:solidFill>
                  <a:schemeClr val="bg2"/>
                </a:solidFill>
              </a:rPr>
              <a:t>materials</a:t>
            </a:r>
            <a:r>
              <a:rPr lang="nl-BE" b="1" dirty="0" smtClean="0">
                <a:solidFill>
                  <a:schemeClr val="bg2"/>
                </a:solidFill>
              </a:rPr>
              <a:t> …</a:t>
            </a:r>
            <a:endParaRPr lang="en-GB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60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26" grpId="0" animBg="1"/>
      <p:bldP spid="30" grpId="0"/>
      <p:bldP spid="31" grpId="0" animBg="1"/>
      <p:bldP spid="32" grpId="0" animBg="1"/>
      <p:bldP spid="33" grpId="0" animBg="1"/>
      <p:bldP spid="4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8538" y="332656"/>
            <a:ext cx="6674055" cy="595313"/>
          </a:xfrm>
        </p:spPr>
        <p:txBody>
          <a:bodyPr/>
          <a:lstStyle/>
          <a:p>
            <a:r>
              <a:rPr lang="nl-BE" dirty="0" err="1" smtClean="0"/>
              <a:t>Facts</a:t>
            </a:r>
            <a:r>
              <a:rPr lang="nl-BE" dirty="0" smtClean="0"/>
              <a:t> </a:t>
            </a:r>
            <a:r>
              <a:rPr lang="nl-BE" dirty="0" err="1" smtClean="0"/>
              <a:t>about</a:t>
            </a:r>
            <a:r>
              <a:rPr lang="nl-BE" dirty="0" smtClean="0"/>
              <a:t> the JPNM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12088" y="1594828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b="1" dirty="0" smtClean="0"/>
              <a:t>Overall </a:t>
            </a:r>
            <a:r>
              <a:rPr lang="nl-BE" sz="1600" b="1" dirty="0" err="1" smtClean="0"/>
              <a:t>declared</a:t>
            </a:r>
            <a:r>
              <a:rPr lang="nl-BE" sz="1600" b="1" dirty="0" smtClean="0"/>
              <a:t> effort</a:t>
            </a:r>
            <a:r>
              <a:rPr lang="nl-BE" sz="1600" dirty="0" smtClean="0"/>
              <a:t>: </a:t>
            </a:r>
            <a:r>
              <a:rPr lang="nl-BE" sz="1600" b="1" dirty="0" smtClean="0">
                <a:solidFill>
                  <a:srgbClr val="FF0000"/>
                </a:solidFill>
              </a:rPr>
              <a:t>185 PY/Y</a:t>
            </a:r>
          </a:p>
          <a:p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12088" y="2010326"/>
            <a:ext cx="3383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b="1" dirty="0" err="1" smtClean="0"/>
              <a:t>Involved</a:t>
            </a:r>
            <a:r>
              <a:rPr lang="nl-BE" sz="1600" b="1" dirty="0" smtClean="0"/>
              <a:t> European </a:t>
            </a:r>
            <a:r>
              <a:rPr lang="nl-BE" sz="1600" b="1" dirty="0" err="1" smtClean="0"/>
              <a:t>Countries</a:t>
            </a:r>
            <a:r>
              <a:rPr lang="nl-BE" sz="1600" dirty="0" smtClean="0"/>
              <a:t>: </a:t>
            </a:r>
            <a:r>
              <a:rPr lang="nl-BE" sz="1600" b="1" dirty="0" smtClean="0">
                <a:solidFill>
                  <a:srgbClr val="FF0000"/>
                </a:solidFill>
              </a:rPr>
              <a:t>15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68" y="2780928"/>
            <a:ext cx="3674301" cy="334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224224"/>
              </p:ext>
            </p:extLst>
          </p:nvPr>
        </p:nvGraphicFramePr>
        <p:xfrm>
          <a:off x="4041656" y="1772816"/>
          <a:ext cx="2876694" cy="4573574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1440160"/>
                <a:gridCol w="1436534"/>
              </a:tblGrid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CEA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France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Chalmers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Sweden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CIEMAT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Spain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CNR</a:t>
                      </a:r>
                      <a:endParaRPr lang="en-US" sz="1400" b="1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Italy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CNRS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France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2456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CV </a:t>
                      </a:r>
                      <a:r>
                        <a:rPr lang="en-US" sz="1400" u="none" strike="noStrike" noProof="0" dirty="0" err="1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Rez</a:t>
                      </a:r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(RC </a:t>
                      </a:r>
                      <a:r>
                        <a:rPr lang="en-US" sz="1400" u="none" strike="noStrike" noProof="0" dirty="0" err="1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Rez</a:t>
                      </a:r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)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Czech Republic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ENEA</a:t>
                      </a:r>
                      <a:endParaRPr lang="en-US" sz="1400" b="0" i="0" u="none" strike="noStrike" noProof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Italy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5235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HZDR</a:t>
                      </a:r>
                      <a:endParaRPr lang="en-US" sz="1400" b="0" i="0" u="none" strike="noStrike" noProof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Germany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2456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INR</a:t>
                      </a:r>
                      <a:endParaRPr lang="en-US" sz="1400" b="0" i="0" u="none" strike="noStrike" noProof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Rumania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JRC-IET &amp; ITU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EU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KIT</a:t>
                      </a:r>
                      <a:endParaRPr lang="en-US" sz="1400" b="0" i="0" u="none" strike="noStrike" noProof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Germany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KTH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Sweden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559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NCBJ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Poland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559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NRG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The Netherland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2456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PSI</a:t>
                      </a:r>
                      <a:endParaRPr lang="en-US" sz="1400" b="0" i="0" u="none" strike="noStrike" noProof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Switzerland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39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SCK</a:t>
                      </a:r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  <a:sym typeface="Symbol"/>
                        </a:rPr>
                        <a:t></a:t>
                      </a:r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CEN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Belgium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2790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STUBA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Slovakia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2790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UKERC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UK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  <a:tr h="24040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noProof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VTT</a:t>
                      </a:r>
                      <a:endParaRPr lang="en-US" sz="1400" b="0" i="0" u="none" strike="noStrike" noProof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Finland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8597" marR="8597" marT="8596" marB="0" anchor="b"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145868"/>
              </p:ext>
            </p:extLst>
          </p:nvPr>
        </p:nvGraphicFramePr>
        <p:xfrm>
          <a:off x="6948264" y="1965893"/>
          <a:ext cx="2016224" cy="3983387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1224136"/>
                <a:gridCol w="792088"/>
              </a:tblGrid>
              <a:tr h="305651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0" i="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Aalto U. (VTT)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i="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Finland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</a:tr>
              <a:tr h="305651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0" i="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CSM (ENEA)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i="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Italy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</a:tr>
              <a:tr h="305651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0" i="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EDF (CEA)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i="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France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</a:tr>
              <a:tr h="305651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IFE  (VTT)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Norway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</a:tr>
              <a:tr h="301596">
                <a:tc>
                  <a:txBody>
                    <a:bodyPr/>
                    <a:lstStyle/>
                    <a:p>
                      <a:pPr algn="l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0" i="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IMDEA Materials (CIEMAT)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i="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Spain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ctr">
                    <a:noFill/>
                  </a:tcPr>
                </a:tc>
              </a:tr>
              <a:tr h="301596">
                <a:tc>
                  <a:txBody>
                    <a:bodyPr/>
                    <a:lstStyle/>
                    <a:p>
                      <a:pPr algn="l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0" i="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MPA (KIT)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i="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Germany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ctr">
                    <a:noFill/>
                  </a:tcPr>
                </a:tc>
              </a:tr>
              <a:tr h="301596">
                <a:tc>
                  <a:txBody>
                    <a:bodyPr/>
                    <a:lstStyle/>
                    <a:p>
                      <a:pPr algn="l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0" i="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NNL (UKERC)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i="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UK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ctr">
                    <a:noFill/>
                  </a:tcPr>
                </a:tc>
              </a:tr>
              <a:tr h="301596">
                <a:tc>
                  <a:txBody>
                    <a:bodyPr/>
                    <a:lstStyle/>
                    <a:p>
                      <a:pPr algn="l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POLITO (ENEA)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Italy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ctr">
                    <a:noFill/>
                  </a:tcPr>
                </a:tc>
              </a:tr>
              <a:tr h="30159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0" i="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UA (CIEMAT)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i="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Spain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</a:tr>
              <a:tr h="30159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0" i="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UH (VTT)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i="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Finland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</a:tr>
              <a:tr h="30159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ULB (SCK</a:t>
                      </a:r>
                      <a:r>
                        <a:rPr lang="de-DE" sz="14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  <a:sym typeface="Symbol"/>
                        </a:rPr>
                        <a:t></a:t>
                      </a:r>
                      <a:r>
                        <a:rPr lang="de-DE" sz="14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CEN)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Belgium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</a:tr>
              <a:tr h="30159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400" b="0" i="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UPC (CIEMAT)</a:t>
                      </a:r>
                      <a:endParaRPr lang="de-DE" sz="1400" b="0" i="0" u="none" strike="noStrike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i="0" u="none" strike="noStrike" noProof="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Spain</a:t>
                      </a:r>
                      <a:endParaRPr lang="en-US" sz="1400" b="0" i="0" u="none" strike="noStrike" noProof="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2" marR="9522" marT="9531" marB="0" anchor="b">
                    <a:noFill/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923928" y="1032014"/>
            <a:ext cx="2287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b="1" dirty="0" smtClean="0">
                <a:solidFill>
                  <a:srgbClr val="FF0000"/>
                </a:solidFill>
              </a:rPr>
              <a:t>19</a:t>
            </a:r>
            <a:r>
              <a:rPr lang="nl-BE" b="1" dirty="0" smtClean="0"/>
              <a:t> full </a:t>
            </a:r>
            <a:r>
              <a:rPr lang="nl-BE" b="1" dirty="0" err="1" smtClean="0"/>
              <a:t>participants</a:t>
            </a:r>
            <a:r>
              <a:rPr lang="nl-BE" b="1" dirty="0" smtClean="0"/>
              <a:t> </a:t>
            </a:r>
          </a:p>
          <a:p>
            <a:r>
              <a:rPr lang="nl-BE" b="1" dirty="0" smtClean="0"/>
              <a:t>(&gt; 5 PY/Y)</a:t>
            </a:r>
            <a:endParaRPr lang="nl-BE" b="1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39639" y="1705121"/>
            <a:ext cx="15443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1600" b="1" dirty="0" smtClean="0">
                <a:solidFill>
                  <a:srgbClr val="FF0000"/>
                </a:solidFill>
              </a:rPr>
              <a:t>12</a:t>
            </a:r>
            <a:r>
              <a:rPr lang="nl-BE" sz="1600" b="1" dirty="0" smtClean="0"/>
              <a:t> </a:t>
            </a:r>
            <a:r>
              <a:rPr lang="nl-BE" sz="1600" b="1" dirty="0" err="1" smtClean="0"/>
              <a:t>Associates</a:t>
            </a:r>
            <a:endParaRPr lang="nl-BE" sz="1600" b="1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2676" y="3068960"/>
            <a:ext cx="8711812" cy="2520280"/>
          </a:xfrm>
          <a:prstGeom prst="rect">
            <a:avLst/>
          </a:prstGeom>
          <a:solidFill>
            <a:schemeClr val="bg1">
              <a:lumMod val="95000"/>
              <a:alpha val="53000"/>
            </a:schemeClr>
          </a:solidFill>
        </p:spPr>
        <p:txBody>
          <a:bodyPr wrap="none" lIns="91440" tIns="45720" rIns="91440" bIns="4572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en-US" sz="2400" b="1" cap="all" spc="0" dirty="0" smtClean="0">
              <a:ln w="3175">
                <a:solidFill>
                  <a:schemeClr val="bg2"/>
                </a:solidFill>
              </a:ln>
              <a:solidFill>
                <a:srgbClr val="84C832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en-US" sz="2400" b="1" cap="all" spc="0" dirty="0" smtClean="0">
                <a:ln w="3175">
                  <a:solidFill>
                    <a:schemeClr val="bg2"/>
                  </a:solidFill>
                </a:ln>
                <a:solidFill>
                  <a:srgbClr val="84C832"/>
                </a:solidFill>
                <a:effectLst>
                  <a:reflection blurRad="12700" stA="50000" endPos="50000" dist="5000" dir="5400000" sy="-100000" rotWithShape="0"/>
                </a:effectLst>
              </a:rPr>
              <a:t>MOST research </a:t>
            </a:r>
            <a:r>
              <a:rPr lang="en-US" sz="2400" b="1" cap="all" dirty="0">
                <a:ln w="3175">
                  <a:solidFill>
                    <a:schemeClr val="bg2"/>
                  </a:solidFill>
                </a:ln>
                <a:solidFill>
                  <a:srgbClr val="84C832"/>
                </a:solidFill>
                <a:effectLst>
                  <a:reflection blurRad="12700" stA="50000" endPos="50000" dist="5000" dir="5400000" sy="-100000" rotWithShape="0"/>
                </a:effectLst>
              </a:rPr>
              <a:t>on MATERIALS </a:t>
            </a:r>
            <a:endParaRPr lang="en-US" sz="2400" b="1" cap="all" spc="0" dirty="0" smtClean="0">
              <a:ln w="3175">
                <a:solidFill>
                  <a:schemeClr val="bg2"/>
                </a:solidFill>
              </a:ln>
              <a:solidFill>
                <a:srgbClr val="84C832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en-US" sz="2400" b="1" cap="all" spc="0" dirty="0" smtClean="0">
              <a:ln w="3175">
                <a:solidFill>
                  <a:schemeClr val="bg2"/>
                </a:solidFill>
              </a:ln>
              <a:solidFill>
                <a:srgbClr val="84C832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en-US" sz="2400" b="1" cap="all" spc="0" dirty="0" smtClean="0">
                <a:ln w="3175">
                  <a:solidFill>
                    <a:schemeClr val="bg2"/>
                  </a:solidFill>
                </a:ln>
                <a:solidFill>
                  <a:srgbClr val="84C832"/>
                </a:solidFill>
                <a:effectLst>
                  <a:reflection blurRad="12700" stA="50000" endPos="50000" dist="5000" dir="5400000" sy="-100000" rotWithShape="0"/>
                </a:effectLst>
              </a:rPr>
              <a:t>FOR NUCLEAR </a:t>
            </a:r>
            <a:r>
              <a:rPr lang="en-US" sz="2400" b="1" cap="all" dirty="0">
                <a:ln w="3175">
                  <a:solidFill>
                    <a:schemeClr val="bg2"/>
                  </a:solidFill>
                </a:ln>
                <a:solidFill>
                  <a:srgbClr val="84C832"/>
                </a:solidFill>
                <a:effectLst>
                  <a:reflection blurRad="12700" stA="50000" endPos="50000" dist="5000" dir="5400000" sy="-100000" rotWithShape="0"/>
                </a:effectLst>
              </a:rPr>
              <a:t>ENERGY SUSTAINABILITY IN </a:t>
            </a:r>
            <a:r>
              <a:rPr lang="en-US" sz="2400" b="1" cap="all" dirty="0" err="1">
                <a:ln w="3175">
                  <a:solidFill>
                    <a:schemeClr val="bg2"/>
                  </a:solidFill>
                </a:ln>
                <a:solidFill>
                  <a:srgbClr val="84C832"/>
                </a:solidFill>
                <a:effectLst>
                  <a:reflection blurRad="12700" stA="50000" endPos="50000" dist="5000" dir="5400000" sy="-100000" rotWithShape="0"/>
                </a:effectLst>
              </a:rPr>
              <a:t>europe</a:t>
            </a:r>
            <a:endParaRPr lang="en-US" sz="2400" b="1" cap="all" spc="0" dirty="0" smtClean="0">
              <a:ln w="3175">
                <a:solidFill>
                  <a:schemeClr val="bg2"/>
                </a:solidFill>
              </a:ln>
              <a:solidFill>
                <a:srgbClr val="84C832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en-US" sz="2400" b="1" cap="all" spc="0" dirty="0" smtClean="0">
              <a:ln w="3175">
                <a:solidFill>
                  <a:schemeClr val="bg2"/>
                </a:solidFill>
              </a:ln>
              <a:solidFill>
                <a:srgbClr val="84C832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en-US" sz="2400" b="1" cap="all" dirty="0" smtClean="0">
                <a:ln w="3175">
                  <a:solidFill>
                    <a:schemeClr val="bg2"/>
                  </a:solidFill>
                </a:ln>
                <a:solidFill>
                  <a:srgbClr val="84C832"/>
                </a:solidFill>
                <a:effectLst>
                  <a:reflection blurRad="12700" stA="50000" endPos="50000" dist="5000" dir="5400000" sy="-100000" rotWithShape="0"/>
                </a:effectLst>
              </a:rPr>
              <a:t>Is CURRENTLY done in the framework </a:t>
            </a:r>
            <a:r>
              <a:rPr lang="en-US" sz="2400" b="1" cap="all" dirty="0">
                <a:ln w="3175">
                  <a:solidFill>
                    <a:schemeClr val="bg2"/>
                  </a:solidFill>
                </a:ln>
                <a:solidFill>
                  <a:srgbClr val="84C832"/>
                </a:solidFill>
                <a:effectLst>
                  <a:reflection blurRad="12700" stA="50000" endPos="50000" dist="5000" dir="5400000" sy="-100000" rotWithShape="0"/>
                </a:effectLst>
              </a:rPr>
              <a:t>of the </a:t>
            </a:r>
            <a:r>
              <a:rPr lang="en-US" sz="2400" b="1" cap="all" dirty="0" err="1">
                <a:ln w="3175">
                  <a:solidFill>
                    <a:schemeClr val="bg2"/>
                  </a:solidFill>
                </a:ln>
                <a:solidFill>
                  <a:srgbClr val="84C832"/>
                </a:solidFill>
                <a:effectLst>
                  <a:reflection blurRad="12700" stA="50000" endPos="50000" dist="5000" dir="5400000" sy="-100000" rotWithShape="0"/>
                </a:effectLst>
              </a:rPr>
              <a:t>jpnm</a:t>
            </a:r>
            <a:endParaRPr lang="en-US" sz="2400" b="1" cap="all" dirty="0">
              <a:ln w="3175">
                <a:solidFill>
                  <a:schemeClr val="bg2"/>
                </a:solidFill>
              </a:ln>
              <a:solidFill>
                <a:srgbClr val="84C832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en-US" sz="2400" b="1" cap="all" dirty="0">
              <a:ln w="3175">
                <a:solidFill>
                  <a:schemeClr val="bg2"/>
                </a:solidFill>
              </a:ln>
              <a:solidFill>
                <a:srgbClr val="84C83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005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dirty="0" smtClean="0"/>
              <a:t>A </a:t>
            </a:r>
            <a:r>
              <a:rPr lang="nl-BE" sz="3200" dirty="0" err="1" smtClean="0"/>
              <a:t>subprogramme</a:t>
            </a:r>
            <a:r>
              <a:rPr lang="nl-BE" sz="3200" dirty="0" smtClean="0"/>
              <a:t> </a:t>
            </a:r>
            <a:r>
              <a:rPr lang="nl-BE" sz="3200" dirty="0" err="1" smtClean="0"/>
              <a:t>structure</a:t>
            </a:r>
            <a:r>
              <a:rPr lang="nl-BE" sz="3200" dirty="0" smtClean="0"/>
              <a:t> </a:t>
            </a:r>
            <a:r>
              <a:rPr lang="nl-BE" sz="3200" dirty="0" err="1" smtClean="0"/>
              <a:t>to</a:t>
            </a:r>
            <a:r>
              <a:rPr lang="nl-BE" sz="3200" dirty="0" smtClean="0"/>
              <a:t> cover </a:t>
            </a:r>
            <a:r>
              <a:rPr lang="nl-BE" sz="3200" dirty="0" err="1" smtClean="0"/>
              <a:t>all</a:t>
            </a:r>
            <a:r>
              <a:rPr lang="nl-BE" sz="3200" dirty="0" smtClean="0"/>
              <a:t> </a:t>
            </a:r>
            <a:r>
              <a:rPr lang="nl-BE" sz="3200" dirty="0" err="1" smtClean="0"/>
              <a:t>aspects</a:t>
            </a:r>
            <a:r>
              <a:rPr lang="nl-BE" sz="3200" dirty="0" smtClean="0"/>
              <a:t> of NM</a:t>
            </a:r>
            <a:endParaRPr lang="en-GB" sz="3200" dirty="0"/>
          </a:p>
        </p:txBody>
      </p:sp>
      <p:sp>
        <p:nvSpPr>
          <p:cNvPr id="4" name="Rounded Rectangle 3"/>
          <p:cNvSpPr/>
          <p:nvPr/>
        </p:nvSpPr>
        <p:spPr>
          <a:xfrm rot="5400000">
            <a:off x="4943159" y="1916522"/>
            <a:ext cx="4669712" cy="3395806"/>
          </a:xfrm>
          <a:prstGeom prst="roundRect">
            <a:avLst>
              <a:gd name="adj" fmla="val 9788"/>
            </a:avLst>
          </a:prstGeom>
          <a:solidFill>
            <a:srgbClr val="FF99CC">
              <a:alpha val="5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nl-BE" sz="2400" b="1" dirty="0" err="1" smtClean="0">
                <a:solidFill>
                  <a:schemeClr val="tx1"/>
                </a:solidFill>
                <a:latin typeface="Calibri Light" pitchFamily="34" charset="0"/>
              </a:rPr>
              <a:t>Fuel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 rot="16200000">
            <a:off x="215206" y="1305069"/>
            <a:ext cx="4669711" cy="4619941"/>
          </a:xfrm>
          <a:prstGeom prst="roundRect">
            <a:avLst>
              <a:gd name="adj" fmla="val 8451"/>
            </a:avLst>
          </a:prstGeom>
          <a:solidFill>
            <a:srgbClr val="FFC000">
              <a:alpha val="49804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nl-BE" sz="2400" b="1" dirty="0" err="1" smtClean="0">
                <a:solidFill>
                  <a:schemeClr val="tx1"/>
                </a:solidFill>
                <a:latin typeface="Calibri Light" pitchFamily="34" charset="0"/>
              </a:rPr>
              <a:t>Structural</a:t>
            </a:r>
            <a:r>
              <a:rPr lang="nl-BE" sz="2400" b="1" dirty="0" smtClean="0">
                <a:solidFill>
                  <a:schemeClr val="tx1"/>
                </a:solidFill>
                <a:latin typeface="Calibri Light" pitchFamily="34" charset="0"/>
              </a:rPr>
              <a:t> </a:t>
            </a:r>
          </a:p>
          <a:p>
            <a:pPr algn="ctr"/>
            <a:r>
              <a:rPr lang="nl-BE" sz="2400" b="1" dirty="0" err="1" smtClean="0">
                <a:solidFill>
                  <a:schemeClr val="tx1"/>
                </a:solidFill>
                <a:latin typeface="Calibri Light" pitchFamily="34" charset="0"/>
              </a:rPr>
              <a:t>materials</a:t>
            </a:r>
            <a:endParaRPr lang="en-GB" sz="2200" b="1" dirty="0">
              <a:solidFill>
                <a:schemeClr val="tx1"/>
              </a:solidFill>
              <a:latin typeface="Calibri Light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80090" y="2348880"/>
            <a:ext cx="8695828" cy="3024336"/>
          </a:xfrm>
          <a:prstGeom prst="roundRect">
            <a:avLst>
              <a:gd name="adj" fmla="val 6841"/>
            </a:avLst>
          </a:prstGeom>
          <a:solidFill>
            <a:srgbClr val="92D050">
              <a:alpha val="5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200" b="1" dirty="0" smtClean="0">
                <a:solidFill>
                  <a:schemeClr val="bg2"/>
                </a:solidFill>
                <a:latin typeface="Calibri Light" pitchFamily="34" charset="0"/>
              </a:rPr>
              <a:t>		</a:t>
            </a:r>
            <a:r>
              <a:rPr lang="nl-BE" sz="2200" b="1" dirty="0" err="1" smtClean="0">
                <a:solidFill>
                  <a:schemeClr val="bg2"/>
                </a:solidFill>
                <a:latin typeface="Calibri Light" pitchFamily="34" charset="0"/>
              </a:rPr>
              <a:t>Technological</a:t>
            </a:r>
            <a:r>
              <a:rPr lang="nl-BE" sz="2200" b="1" dirty="0" smtClean="0">
                <a:solidFill>
                  <a:schemeClr val="bg2"/>
                </a:solidFill>
                <a:latin typeface="Calibri Light" pitchFamily="34" charset="0"/>
              </a:rPr>
              <a:t> </a:t>
            </a:r>
            <a:r>
              <a:rPr lang="nl-BE" sz="2200" b="1" dirty="0" err="1" smtClean="0">
                <a:solidFill>
                  <a:schemeClr val="bg2"/>
                </a:solidFill>
                <a:latin typeface="Calibri Light" pitchFamily="34" charset="0"/>
              </a:rPr>
              <a:t>Innovation</a:t>
            </a:r>
            <a:endParaRPr lang="en-GB" sz="2200" b="1" dirty="0">
              <a:solidFill>
                <a:schemeClr val="bg2"/>
              </a:solidFill>
              <a:latin typeface="Calibri Light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1268760"/>
            <a:ext cx="8712968" cy="1607578"/>
          </a:xfrm>
          <a:prstGeom prst="roundRect">
            <a:avLst>
              <a:gd name="adj" fmla="val 25199"/>
            </a:avLst>
          </a:prstGeom>
          <a:solidFill>
            <a:srgbClr val="00B0F0">
              <a:alpha val="5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BE" sz="2200" b="1" dirty="0" smtClean="0">
                <a:solidFill>
                  <a:schemeClr val="bg2"/>
                </a:solidFill>
                <a:latin typeface="Calibri Light" pitchFamily="34" charset="0"/>
              </a:rPr>
              <a:t>		Industrial </a:t>
            </a:r>
            <a:r>
              <a:rPr lang="nl-BE" sz="2200" b="1" dirty="0" err="1" smtClean="0">
                <a:solidFill>
                  <a:schemeClr val="bg2"/>
                </a:solidFill>
                <a:latin typeface="Calibri Light" pitchFamily="34" charset="0"/>
              </a:rPr>
              <a:t>application</a:t>
            </a:r>
            <a:endParaRPr lang="en-GB" sz="2200" b="1" dirty="0">
              <a:solidFill>
                <a:schemeClr val="bg2"/>
              </a:solidFill>
              <a:latin typeface="Calibri Light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9248" y="4269291"/>
            <a:ext cx="8761248" cy="1669182"/>
          </a:xfrm>
          <a:prstGeom prst="round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nl-BE" sz="2200" b="1" dirty="0" smtClean="0">
                <a:solidFill>
                  <a:schemeClr val="bg2"/>
                </a:solidFill>
                <a:latin typeface="Calibri Light" pitchFamily="34" charset="0"/>
              </a:rPr>
              <a:t>		Basic &amp; </a:t>
            </a:r>
            <a:r>
              <a:rPr lang="nl-BE" sz="2200" b="1" dirty="0" err="1" smtClean="0">
                <a:solidFill>
                  <a:schemeClr val="bg2"/>
                </a:solidFill>
                <a:latin typeface="Calibri Light" pitchFamily="34" charset="0"/>
              </a:rPr>
              <a:t>Applied</a:t>
            </a:r>
            <a:r>
              <a:rPr lang="nl-BE" sz="2200" b="1" dirty="0" smtClean="0">
                <a:solidFill>
                  <a:schemeClr val="bg2"/>
                </a:solidFill>
                <a:latin typeface="Calibri Light" pitchFamily="34" charset="0"/>
              </a:rPr>
              <a:t> Research</a:t>
            </a:r>
            <a:endParaRPr lang="en-GB" sz="2200" b="1" dirty="0">
              <a:solidFill>
                <a:schemeClr val="bg2"/>
              </a:solidFill>
              <a:latin typeface="Calibri Light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3294" y="2600538"/>
            <a:ext cx="3744416" cy="673277"/>
          </a:xfrm>
          <a:prstGeom prst="roundRect">
            <a:avLst/>
          </a:prstGeom>
          <a:noFill/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u="sng" dirty="0" smtClean="0">
                <a:solidFill>
                  <a:schemeClr val="tx1"/>
                </a:solidFill>
                <a:latin typeface="Calibri Light" pitchFamily="34" charset="0"/>
              </a:rPr>
              <a:t>SP1</a:t>
            </a:r>
            <a:r>
              <a:rPr lang="nl-BE" b="1" dirty="0" smtClean="0">
                <a:solidFill>
                  <a:schemeClr val="tx1"/>
                </a:solidFill>
                <a:latin typeface="Calibri Light" pitchFamily="34" charset="0"/>
              </a:rPr>
              <a:t>: support </a:t>
            </a:r>
            <a:r>
              <a:rPr lang="nl-BE" b="1" dirty="0" err="1" smtClean="0">
                <a:solidFill>
                  <a:schemeClr val="tx1"/>
                </a:solidFill>
                <a:latin typeface="Calibri Light" pitchFamily="34" charset="0"/>
              </a:rPr>
              <a:t>to</a:t>
            </a:r>
            <a:r>
              <a:rPr lang="nl-BE" b="1" dirty="0" smtClean="0">
                <a:solidFill>
                  <a:schemeClr val="tx1"/>
                </a:solidFill>
                <a:latin typeface="Calibri Light" pitchFamily="34" charset="0"/>
              </a:rPr>
              <a:t> European </a:t>
            </a:r>
            <a:r>
              <a:rPr lang="nl-BE" b="1" dirty="0" err="1" smtClean="0">
                <a:solidFill>
                  <a:schemeClr val="tx1"/>
                </a:solidFill>
                <a:latin typeface="Calibri Light" pitchFamily="34" charset="0"/>
              </a:rPr>
              <a:t>Sustainable</a:t>
            </a:r>
            <a:r>
              <a:rPr lang="nl-BE" b="1" dirty="0" smtClean="0">
                <a:solidFill>
                  <a:schemeClr val="tx1"/>
                </a:solidFill>
                <a:latin typeface="Calibri Light" pitchFamily="34" charset="0"/>
              </a:rPr>
              <a:t> </a:t>
            </a:r>
          </a:p>
          <a:p>
            <a:pPr algn="ctr"/>
            <a:r>
              <a:rPr lang="nl-BE" b="1" dirty="0" smtClean="0">
                <a:solidFill>
                  <a:schemeClr val="tx1"/>
                </a:solidFill>
                <a:latin typeface="Calibri Light" pitchFamily="34" charset="0"/>
              </a:rPr>
              <a:t>Nuclear Industrial </a:t>
            </a:r>
            <a:r>
              <a:rPr lang="nl-BE" b="1" dirty="0" err="1" smtClean="0">
                <a:solidFill>
                  <a:schemeClr val="tx1"/>
                </a:solidFill>
                <a:latin typeface="Calibri Light" pitchFamily="34" charset="0"/>
              </a:rPr>
              <a:t>Initiative</a:t>
            </a:r>
            <a:r>
              <a:rPr lang="nl-BE" b="1" dirty="0" smtClean="0">
                <a:solidFill>
                  <a:schemeClr val="tx1"/>
                </a:solidFill>
                <a:latin typeface="Calibri Light" pitchFamily="34" charset="0"/>
              </a:rPr>
              <a:t> (ESNII)</a:t>
            </a:r>
          </a:p>
          <a:p>
            <a:pPr algn="ctr"/>
            <a:r>
              <a:rPr lang="nl-BE" sz="1600" b="1" dirty="0" smtClean="0">
                <a:solidFill>
                  <a:schemeClr val="tx1"/>
                </a:solidFill>
                <a:latin typeface="Calibri Light" pitchFamily="34" charset="0"/>
              </a:rPr>
              <a:t>(K.-F. </a:t>
            </a:r>
            <a:r>
              <a:rPr lang="nl-BE" sz="1600" b="1" dirty="0" err="1" smtClean="0">
                <a:solidFill>
                  <a:schemeClr val="tx1"/>
                </a:solidFill>
                <a:latin typeface="Calibri Light" pitchFamily="34" charset="0"/>
              </a:rPr>
              <a:t>Nilsson</a:t>
            </a:r>
            <a:r>
              <a:rPr lang="nl-BE" sz="1600" b="1" dirty="0" smtClean="0">
                <a:solidFill>
                  <a:schemeClr val="tx1"/>
                </a:solidFill>
                <a:latin typeface="Calibri Light" pitchFamily="34" charset="0"/>
              </a:rPr>
              <a:t>, JRC-IET)</a:t>
            </a:r>
            <a:endParaRPr lang="en-GB" b="1" dirty="0">
              <a:solidFill>
                <a:schemeClr val="tx1"/>
              </a:solidFill>
              <a:latin typeface="Calibri Ligh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26441" y="3501008"/>
            <a:ext cx="259748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1" u="sng" dirty="0" smtClean="0">
                <a:latin typeface="Calibri Light" pitchFamily="34" charset="0"/>
              </a:rPr>
              <a:t>SP2</a:t>
            </a:r>
            <a:r>
              <a:rPr lang="nl-BE" b="1" dirty="0" smtClean="0">
                <a:latin typeface="Calibri Light" pitchFamily="34" charset="0"/>
              </a:rPr>
              <a:t>: </a:t>
            </a:r>
            <a:r>
              <a:rPr lang="nl-BE" b="1" dirty="0" err="1" smtClean="0">
                <a:latin typeface="Calibri Light" pitchFamily="34" charset="0"/>
              </a:rPr>
              <a:t>Innovative</a:t>
            </a:r>
            <a:r>
              <a:rPr lang="nl-BE" b="1" dirty="0" smtClean="0">
                <a:latin typeface="Calibri Light" pitchFamily="34" charset="0"/>
              </a:rPr>
              <a:t> steels</a:t>
            </a:r>
          </a:p>
          <a:p>
            <a:pPr algn="ctr"/>
            <a:r>
              <a:rPr lang="nl-BE" sz="1600" b="1" dirty="0" smtClean="0">
                <a:latin typeface="Calibri Light" pitchFamily="34" charset="0"/>
              </a:rPr>
              <a:t>(M. </a:t>
            </a:r>
            <a:r>
              <a:rPr lang="nl-BE" sz="1600" b="1" dirty="0" err="1" smtClean="0">
                <a:latin typeface="Calibri Light" pitchFamily="34" charset="0"/>
              </a:rPr>
              <a:t>Serrano</a:t>
            </a:r>
            <a:r>
              <a:rPr lang="nl-BE" sz="1600" b="1" dirty="0" smtClean="0">
                <a:latin typeface="Calibri Light" pitchFamily="34" charset="0"/>
              </a:rPr>
              <a:t>, CIEMAT)</a:t>
            </a:r>
            <a:endParaRPr lang="en-GB" sz="1600" b="1" dirty="0">
              <a:latin typeface="Calibri Ligh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4095471"/>
            <a:ext cx="31818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1" u="sng" dirty="0" smtClean="0">
                <a:latin typeface="Calibri Light" pitchFamily="34" charset="0"/>
              </a:rPr>
              <a:t>SP3</a:t>
            </a:r>
            <a:r>
              <a:rPr lang="nl-BE" b="1" dirty="0" smtClean="0">
                <a:latin typeface="Calibri Light" pitchFamily="34" charset="0"/>
              </a:rPr>
              <a:t>: </a:t>
            </a:r>
            <a:r>
              <a:rPr lang="nl-BE" b="1" dirty="0" err="1" smtClean="0">
                <a:latin typeface="Calibri Light" pitchFamily="34" charset="0"/>
              </a:rPr>
              <a:t>Refractory</a:t>
            </a:r>
            <a:r>
              <a:rPr lang="nl-BE" b="1" dirty="0" smtClean="0">
                <a:latin typeface="Calibri Light" pitchFamily="34" charset="0"/>
              </a:rPr>
              <a:t> </a:t>
            </a:r>
            <a:r>
              <a:rPr lang="nl-BE" b="1" dirty="0" err="1" smtClean="0">
                <a:latin typeface="Calibri Light" pitchFamily="34" charset="0"/>
              </a:rPr>
              <a:t>materials</a:t>
            </a:r>
            <a:endParaRPr lang="nl-BE" b="1" dirty="0" smtClean="0">
              <a:latin typeface="Calibri Light" pitchFamily="34" charset="0"/>
            </a:endParaRPr>
          </a:p>
          <a:p>
            <a:pPr algn="ctr"/>
            <a:r>
              <a:rPr lang="nl-BE" sz="1600" b="1" dirty="0" smtClean="0">
                <a:latin typeface="Calibri Light" pitchFamily="34" charset="0"/>
              </a:rPr>
              <a:t>(F. </a:t>
            </a:r>
            <a:r>
              <a:rPr lang="nl-BE" sz="1600" b="1" dirty="0" err="1" smtClean="0">
                <a:latin typeface="Calibri Light" pitchFamily="34" charset="0"/>
              </a:rPr>
              <a:t>Maday</a:t>
            </a:r>
            <a:r>
              <a:rPr lang="nl-BE" sz="1600" b="1" dirty="0" smtClean="0">
                <a:latin typeface="Calibri Light" pitchFamily="34" charset="0"/>
              </a:rPr>
              <a:t>, ENEA)</a:t>
            </a:r>
            <a:endParaRPr lang="en-GB" sz="1600" b="1" dirty="0">
              <a:latin typeface="Calibri Ligh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6176" y="2473467"/>
            <a:ext cx="23132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1" u="sng" dirty="0" smtClean="0">
                <a:latin typeface="Calibri Light" pitchFamily="34" charset="0"/>
              </a:rPr>
              <a:t>SP5</a:t>
            </a:r>
            <a:r>
              <a:rPr lang="nl-BE" b="1" dirty="0" smtClean="0">
                <a:latin typeface="Calibri Light" pitchFamily="34" charset="0"/>
              </a:rPr>
              <a:t>: Advanced </a:t>
            </a:r>
            <a:r>
              <a:rPr lang="nl-BE" b="1" dirty="0" err="1" smtClean="0">
                <a:latin typeface="Calibri Light" pitchFamily="34" charset="0"/>
              </a:rPr>
              <a:t>fuels</a:t>
            </a:r>
            <a:endParaRPr lang="nl-BE" b="1" dirty="0" smtClean="0">
              <a:latin typeface="Calibri Light" pitchFamily="34" charset="0"/>
            </a:endParaRPr>
          </a:p>
          <a:p>
            <a:pPr algn="ctr"/>
            <a:r>
              <a:rPr lang="nl-BE" sz="1600" b="1" dirty="0" smtClean="0">
                <a:latin typeface="Calibri Light" pitchFamily="34" charset="0"/>
              </a:rPr>
              <a:t>(J. Somers, JRC-ITU)</a:t>
            </a:r>
            <a:endParaRPr lang="en-GB" sz="1600" b="1" dirty="0">
              <a:latin typeface="Calibri Ligh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096" y="466591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1" u="sng" dirty="0" smtClean="0">
                <a:latin typeface="Calibri Light" pitchFamily="34" charset="0"/>
              </a:rPr>
              <a:t>SP6</a:t>
            </a:r>
            <a:r>
              <a:rPr lang="nl-BE" b="1" dirty="0" smtClean="0">
                <a:latin typeface="Calibri Light" pitchFamily="34" charset="0"/>
              </a:rPr>
              <a:t>: </a:t>
            </a:r>
            <a:r>
              <a:rPr lang="nl-BE" b="1" dirty="0" err="1" smtClean="0">
                <a:latin typeface="Calibri Light" pitchFamily="34" charset="0"/>
              </a:rPr>
              <a:t>Physical</a:t>
            </a:r>
            <a:r>
              <a:rPr lang="nl-BE" b="1" dirty="0" smtClean="0">
                <a:latin typeface="Calibri Light" pitchFamily="34" charset="0"/>
              </a:rPr>
              <a:t> </a:t>
            </a:r>
            <a:r>
              <a:rPr lang="nl-BE" b="1" dirty="0" err="1" smtClean="0">
                <a:latin typeface="Calibri Light" pitchFamily="34" charset="0"/>
              </a:rPr>
              <a:t>modelling</a:t>
            </a:r>
            <a:r>
              <a:rPr lang="nl-BE" b="1" dirty="0" smtClean="0">
                <a:latin typeface="Calibri Light" pitchFamily="34" charset="0"/>
              </a:rPr>
              <a:t> of </a:t>
            </a:r>
            <a:r>
              <a:rPr lang="nl-BE" b="1" dirty="0" err="1" smtClean="0">
                <a:latin typeface="Calibri Light" pitchFamily="34" charset="0"/>
              </a:rPr>
              <a:t>fuel</a:t>
            </a:r>
            <a:r>
              <a:rPr lang="nl-BE" b="1" dirty="0" smtClean="0">
                <a:latin typeface="Calibri Light" pitchFamily="34" charset="0"/>
              </a:rPr>
              <a:t> </a:t>
            </a:r>
            <a:r>
              <a:rPr lang="nl-BE" b="1" dirty="0" err="1" smtClean="0">
                <a:latin typeface="Calibri Light" pitchFamily="34" charset="0"/>
              </a:rPr>
              <a:t>behaviour</a:t>
            </a:r>
            <a:endParaRPr lang="nl-BE" b="1" dirty="0" smtClean="0">
              <a:latin typeface="Calibri Light" pitchFamily="34" charset="0"/>
            </a:endParaRPr>
          </a:p>
          <a:p>
            <a:pPr algn="ctr"/>
            <a:r>
              <a:rPr lang="nl-BE" sz="1600" b="1" dirty="0" smtClean="0">
                <a:latin typeface="Calibri Light" pitchFamily="34" charset="0"/>
              </a:rPr>
              <a:t>(M. </a:t>
            </a:r>
            <a:r>
              <a:rPr lang="nl-BE" sz="1600" b="1" dirty="0" err="1" smtClean="0">
                <a:latin typeface="Calibri Light" pitchFamily="34" charset="0"/>
              </a:rPr>
              <a:t>Bertolus</a:t>
            </a:r>
            <a:r>
              <a:rPr lang="nl-BE" sz="1600" b="1" dirty="0" smtClean="0">
                <a:latin typeface="Calibri Light" pitchFamily="34" charset="0"/>
              </a:rPr>
              <a:t>, CEA)</a:t>
            </a:r>
            <a:endParaRPr lang="en-GB" sz="1600" b="1" dirty="0">
              <a:latin typeface="Calibri Ligh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198" y="4665910"/>
            <a:ext cx="4028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1" u="sng" dirty="0" smtClean="0">
                <a:latin typeface="Calibri Light" pitchFamily="34" charset="0"/>
              </a:rPr>
              <a:t>SP4</a:t>
            </a:r>
            <a:r>
              <a:rPr lang="nl-BE" b="1" dirty="0" smtClean="0">
                <a:latin typeface="Calibri Light" pitchFamily="34" charset="0"/>
              </a:rPr>
              <a:t>: </a:t>
            </a:r>
            <a:r>
              <a:rPr lang="nl-BE" b="1" dirty="0" err="1" smtClean="0">
                <a:latin typeface="Calibri Light" pitchFamily="34" charset="0"/>
              </a:rPr>
              <a:t>Physical</a:t>
            </a:r>
            <a:r>
              <a:rPr lang="nl-BE" b="1" dirty="0" smtClean="0">
                <a:latin typeface="Calibri Light" pitchFamily="34" charset="0"/>
              </a:rPr>
              <a:t> </a:t>
            </a:r>
            <a:r>
              <a:rPr lang="nl-BE" b="1" dirty="0" err="1" smtClean="0">
                <a:latin typeface="Calibri Light" pitchFamily="34" charset="0"/>
              </a:rPr>
              <a:t>modelling</a:t>
            </a:r>
            <a:r>
              <a:rPr lang="nl-BE" b="1" dirty="0" smtClean="0">
                <a:latin typeface="Calibri Light" pitchFamily="34" charset="0"/>
              </a:rPr>
              <a:t> of </a:t>
            </a:r>
            <a:r>
              <a:rPr lang="nl-BE" b="1" dirty="0" err="1" smtClean="0">
                <a:latin typeface="Calibri Light" pitchFamily="34" charset="0"/>
              </a:rPr>
              <a:t>structural</a:t>
            </a:r>
            <a:r>
              <a:rPr lang="nl-BE" b="1" dirty="0" smtClean="0">
                <a:latin typeface="Calibri Light" pitchFamily="34" charset="0"/>
              </a:rPr>
              <a:t> </a:t>
            </a:r>
            <a:r>
              <a:rPr lang="nl-BE" b="1" dirty="0" err="1" smtClean="0">
                <a:latin typeface="Calibri Light" pitchFamily="34" charset="0"/>
              </a:rPr>
              <a:t>materials</a:t>
            </a:r>
            <a:endParaRPr lang="nl-BE" b="1" dirty="0" smtClean="0">
              <a:latin typeface="Calibri Light" pitchFamily="34" charset="0"/>
            </a:endParaRPr>
          </a:p>
          <a:p>
            <a:pPr algn="ctr"/>
            <a:r>
              <a:rPr lang="nl-BE" sz="1600" b="1" dirty="0" smtClean="0">
                <a:latin typeface="Calibri Light" pitchFamily="34" charset="0"/>
              </a:rPr>
              <a:t>(C. </a:t>
            </a:r>
            <a:r>
              <a:rPr lang="nl-BE" sz="1600" b="1" dirty="0" err="1" smtClean="0">
                <a:latin typeface="Calibri Light" pitchFamily="34" charset="0"/>
              </a:rPr>
              <a:t>Pareige</a:t>
            </a:r>
            <a:r>
              <a:rPr lang="nl-BE" sz="1600" b="1" dirty="0" smtClean="0">
                <a:latin typeface="Calibri Light" pitchFamily="34" charset="0"/>
              </a:rPr>
              <a:t>, CNRS)</a:t>
            </a:r>
            <a:endParaRPr lang="en-GB" sz="1600" b="1" dirty="0">
              <a:latin typeface="Calibri Light" pitchFamily="34" charset="0"/>
            </a:endParaRPr>
          </a:p>
        </p:txBody>
      </p:sp>
      <p:sp>
        <p:nvSpPr>
          <p:cNvPr id="15" name="Right Arrow 14"/>
          <p:cNvSpPr/>
          <p:nvPr/>
        </p:nvSpPr>
        <p:spPr>
          <a:xfrm rot="16200000">
            <a:off x="4583997" y="4506259"/>
            <a:ext cx="1310280" cy="485359"/>
          </a:xfrm>
          <a:prstGeom prst="rightArrow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/>
          <p:cNvSpPr/>
          <p:nvPr/>
        </p:nvSpPr>
        <p:spPr>
          <a:xfrm rot="16200000">
            <a:off x="4568728" y="2599761"/>
            <a:ext cx="1310280" cy="485359"/>
          </a:xfrm>
          <a:prstGeom prst="rightArrow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179512" y="607413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BE" sz="1400" b="1" dirty="0" err="1"/>
              <a:t>Coordinator</a:t>
            </a:r>
            <a:r>
              <a:rPr lang="nl-BE" sz="1400" dirty="0"/>
              <a:t>: L. Malerba, SCK•CEN</a:t>
            </a:r>
          </a:p>
          <a:p>
            <a:r>
              <a:rPr lang="nl-BE" sz="1400" b="1" dirty="0" err="1"/>
              <a:t>Deputy</a:t>
            </a:r>
            <a:r>
              <a:rPr lang="nl-BE" sz="1400" b="1" dirty="0"/>
              <a:t> </a:t>
            </a:r>
            <a:r>
              <a:rPr lang="nl-BE" sz="1400" b="1" dirty="0" err="1"/>
              <a:t>coordinator</a:t>
            </a:r>
            <a:r>
              <a:rPr lang="nl-BE" sz="1400" dirty="0"/>
              <a:t>: A. </a:t>
            </a:r>
            <a:r>
              <a:rPr lang="nl-BE" sz="1400" dirty="0" err="1"/>
              <a:t>Bohnstedt</a:t>
            </a:r>
            <a:r>
              <a:rPr lang="nl-BE" sz="1400" dirty="0"/>
              <a:t>, KIT</a:t>
            </a:r>
          </a:p>
        </p:txBody>
      </p:sp>
    </p:spTree>
    <p:extLst>
      <p:ext uri="{BB962C8B-B14F-4D97-AF65-F5344CB8AC3E}">
        <p14:creationId xmlns:p14="http://schemas.microsoft.com/office/powerpoint/2010/main" val="120482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Instruments</a:t>
            </a:r>
            <a:r>
              <a:rPr lang="nl-BE" dirty="0" smtClean="0"/>
              <a:t> of </a:t>
            </a:r>
            <a:r>
              <a:rPr lang="nl-BE" dirty="0" err="1" smtClean="0"/>
              <a:t>implementation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395536" y="1348134"/>
            <a:ext cx="2232248" cy="115212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400" b="1" dirty="0" smtClean="0"/>
              <a:t>Pilot </a:t>
            </a:r>
            <a:r>
              <a:rPr lang="nl-BE" sz="2400" b="1" dirty="0" err="1" smtClean="0"/>
              <a:t>Projects</a:t>
            </a:r>
            <a:r>
              <a:rPr lang="nl-BE" sz="2400" b="1" dirty="0" smtClean="0"/>
              <a:t> (PP)</a:t>
            </a:r>
            <a:endParaRPr lang="en-GB" sz="2400" b="1" dirty="0"/>
          </a:p>
        </p:txBody>
      </p:sp>
      <p:sp>
        <p:nvSpPr>
          <p:cNvPr id="5" name="Rounded Rectangle 4"/>
          <p:cNvSpPr/>
          <p:nvPr/>
        </p:nvSpPr>
        <p:spPr>
          <a:xfrm>
            <a:off x="395536" y="2860302"/>
            <a:ext cx="2232248" cy="115212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400" b="1" dirty="0" err="1" smtClean="0"/>
              <a:t>Task</a:t>
            </a:r>
            <a:r>
              <a:rPr lang="nl-BE" sz="2400" b="1" dirty="0" smtClean="0"/>
              <a:t> </a:t>
            </a:r>
            <a:r>
              <a:rPr lang="nl-BE" sz="2400" b="1" dirty="0" err="1" smtClean="0"/>
              <a:t>Forces</a:t>
            </a:r>
            <a:r>
              <a:rPr lang="nl-BE" sz="2400" b="1" dirty="0" smtClean="0"/>
              <a:t> (TF)</a:t>
            </a:r>
            <a:endParaRPr lang="en-GB" sz="2400" b="1" dirty="0"/>
          </a:p>
        </p:txBody>
      </p:sp>
      <p:sp>
        <p:nvSpPr>
          <p:cNvPr id="6" name="Rounded Rectangle 5"/>
          <p:cNvSpPr/>
          <p:nvPr/>
        </p:nvSpPr>
        <p:spPr>
          <a:xfrm>
            <a:off x="395536" y="4372470"/>
            <a:ext cx="2232248" cy="115212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400" b="1" dirty="0" smtClean="0"/>
              <a:t>Joint Technical Teams (JTT)</a:t>
            </a:r>
            <a:endParaRPr lang="en-GB" sz="2400" b="1" dirty="0"/>
          </a:p>
        </p:txBody>
      </p:sp>
      <p:cxnSp>
        <p:nvCxnSpPr>
          <p:cNvPr id="8" name="Straight Arrow Connector 7"/>
          <p:cNvCxnSpPr>
            <a:stCxn id="4" idx="3"/>
            <a:endCxn id="9" idx="1"/>
          </p:cNvCxnSpPr>
          <p:nvPr/>
        </p:nvCxnSpPr>
        <p:spPr>
          <a:xfrm>
            <a:off x="2627784" y="1924198"/>
            <a:ext cx="1656184" cy="16735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283968" y="1340768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/>
              <a:t>Small </a:t>
            </a:r>
            <a:r>
              <a:rPr lang="nl-BE" b="1" dirty="0" err="1" smtClean="0"/>
              <a:t>projects</a:t>
            </a:r>
            <a:r>
              <a:rPr lang="nl-BE" dirty="0" smtClean="0"/>
              <a:t> (~2 M€) </a:t>
            </a:r>
            <a:r>
              <a:rPr lang="nl-BE" b="1" dirty="0" err="1" smtClean="0"/>
              <a:t>focused</a:t>
            </a:r>
            <a:r>
              <a:rPr lang="nl-BE" dirty="0" smtClean="0"/>
              <a:t> on </a:t>
            </a:r>
            <a:r>
              <a:rPr lang="nl-BE" dirty="0" err="1" smtClean="0"/>
              <a:t>precise</a:t>
            </a:r>
            <a:r>
              <a:rPr lang="nl-BE" dirty="0" smtClean="0"/>
              <a:t> topics </a:t>
            </a:r>
            <a:r>
              <a:rPr lang="nl-BE" dirty="0" err="1" smtClean="0"/>
              <a:t>that</a:t>
            </a:r>
            <a:r>
              <a:rPr lang="nl-BE" dirty="0" smtClean="0"/>
              <a:t> </a:t>
            </a:r>
            <a:r>
              <a:rPr lang="nl-BE" dirty="0" err="1" smtClean="0"/>
              <a:t>result</a:t>
            </a:r>
            <a:r>
              <a:rPr lang="nl-BE" dirty="0" smtClean="0"/>
              <a:t> </a:t>
            </a:r>
            <a:r>
              <a:rPr lang="nl-BE" dirty="0" err="1" smtClean="0"/>
              <a:t>from</a:t>
            </a:r>
            <a:r>
              <a:rPr lang="nl-BE" dirty="0" smtClean="0"/>
              <a:t> </a:t>
            </a:r>
            <a:r>
              <a:rPr lang="nl-BE" dirty="0" err="1" smtClean="0"/>
              <a:t>convergence</a:t>
            </a:r>
            <a:r>
              <a:rPr lang="nl-BE" dirty="0" smtClean="0"/>
              <a:t> of </a:t>
            </a:r>
            <a:r>
              <a:rPr lang="nl-BE" dirty="0" err="1" smtClean="0"/>
              <a:t>plans</a:t>
            </a:r>
            <a:r>
              <a:rPr lang="nl-BE" dirty="0" smtClean="0"/>
              <a:t> of a few labs </a:t>
            </a:r>
            <a:r>
              <a:rPr lang="nl-BE" dirty="0" err="1" smtClean="0"/>
              <a:t>from</a:t>
            </a:r>
            <a:r>
              <a:rPr lang="nl-BE" dirty="0" smtClean="0"/>
              <a:t> different MS. </a:t>
            </a:r>
            <a:r>
              <a:rPr lang="nl-BE" dirty="0" err="1" smtClean="0"/>
              <a:t>Typical</a:t>
            </a:r>
            <a:r>
              <a:rPr lang="nl-BE" dirty="0" smtClean="0"/>
              <a:t> </a:t>
            </a:r>
            <a:r>
              <a:rPr lang="nl-BE" dirty="0" err="1" smtClean="0"/>
              <a:t>duration</a:t>
            </a:r>
            <a:r>
              <a:rPr lang="nl-BE" dirty="0" smtClean="0"/>
              <a:t>: 3-4 </a:t>
            </a:r>
            <a:r>
              <a:rPr lang="nl-BE" dirty="0" err="1" smtClean="0"/>
              <a:t>years</a:t>
            </a:r>
            <a:r>
              <a:rPr lang="nl-BE" dirty="0" smtClean="0"/>
              <a:t>.</a:t>
            </a:r>
            <a:endParaRPr lang="en-GB" dirty="0"/>
          </a:p>
        </p:txBody>
      </p:sp>
      <p:cxnSp>
        <p:nvCxnSpPr>
          <p:cNvPr id="11" name="Straight Arrow Connector 10"/>
          <p:cNvCxnSpPr>
            <a:stCxn id="5" idx="3"/>
            <a:endCxn id="12" idx="1"/>
          </p:cNvCxnSpPr>
          <p:nvPr/>
        </p:nvCxnSpPr>
        <p:spPr>
          <a:xfrm>
            <a:off x="2627784" y="3436366"/>
            <a:ext cx="1656184" cy="3527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283968" y="2978228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 smtClean="0"/>
              <a:t>Groups</a:t>
            </a:r>
            <a:r>
              <a:rPr lang="nl-BE" b="1" dirty="0" smtClean="0"/>
              <a:t> of experts</a:t>
            </a:r>
            <a:r>
              <a:rPr lang="nl-BE" dirty="0" smtClean="0"/>
              <a:t> </a:t>
            </a:r>
            <a:r>
              <a:rPr lang="nl-BE" dirty="0" err="1" smtClean="0"/>
              <a:t>appointed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</a:t>
            </a:r>
            <a:r>
              <a:rPr lang="nl-BE" dirty="0" err="1" smtClean="0"/>
              <a:t>provide</a:t>
            </a:r>
            <a:r>
              <a:rPr lang="nl-BE" dirty="0" smtClean="0"/>
              <a:t> </a:t>
            </a:r>
            <a:r>
              <a:rPr lang="nl-BE" dirty="0" err="1" smtClean="0"/>
              <a:t>specific</a:t>
            </a:r>
            <a:r>
              <a:rPr lang="nl-BE" dirty="0" smtClean="0"/>
              <a:t> </a:t>
            </a:r>
            <a:r>
              <a:rPr lang="nl-BE" dirty="0" err="1" smtClean="0"/>
              <a:t>answer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 a question, </a:t>
            </a:r>
            <a:r>
              <a:rPr lang="nl-BE" dirty="0" err="1" smtClean="0"/>
              <a:t>delivering</a:t>
            </a:r>
            <a:r>
              <a:rPr lang="nl-BE" dirty="0" smtClean="0"/>
              <a:t> a report. In charge </a:t>
            </a:r>
            <a:r>
              <a:rPr lang="nl-BE" dirty="0" err="1" smtClean="0"/>
              <a:t>for</a:t>
            </a:r>
            <a:r>
              <a:rPr lang="nl-BE" dirty="0" smtClean="0"/>
              <a:t> ~1 </a:t>
            </a:r>
            <a:r>
              <a:rPr lang="nl-BE" dirty="0" err="1" smtClean="0"/>
              <a:t>year</a:t>
            </a:r>
            <a:r>
              <a:rPr lang="nl-BE" dirty="0" smtClean="0"/>
              <a:t>.</a:t>
            </a:r>
            <a:endParaRPr lang="en-GB" dirty="0"/>
          </a:p>
        </p:txBody>
      </p:sp>
      <p:cxnSp>
        <p:nvCxnSpPr>
          <p:cNvPr id="15" name="Straight Arrow Connector 14"/>
          <p:cNvCxnSpPr>
            <a:stCxn id="6" idx="3"/>
            <a:endCxn id="16" idx="1"/>
          </p:cNvCxnSpPr>
          <p:nvPr/>
        </p:nvCxnSpPr>
        <p:spPr>
          <a:xfrm>
            <a:off x="2627784" y="4948534"/>
            <a:ext cx="1656184" cy="12671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283968" y="4361040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 smtClean="0"/>
              <a:t>Scientific</a:t>
            </a:r>
            <a:r>
              <a:rPr lang="nl-BE" b="1" dirty="0" smtClean="0"/>
              <a:t> community </a:t>
            </a:r>
            <a:r>
              <a:rPr lang="nl-BE" b="1" dirty="0" err="1" smtClean="0"/>
              <a:t>involved</a:t>
            </a:r>
            <a:r>
              <a:rPr lang="nl-BE" b="1" dirty="0" smtClean="0"/>
              <a:t> in </a:t>
            </a:r>
            <a:r>
              <a:rPr lang="nl-BE" b="1" dirty="0" err="1" smtClean="0"/>
              <a:t>each</a:t>
            </a:r>
            <a:r>
              <a:rPr lang="nl-BE" b="1" dirty="0" smtClean="0"/>
              <a:t> SP </a:t>
            </a:r>
            <a:r>
              <a:rPr lang="nl-BE" dirty="0" err="1" smtClean="0"/>
              <a:t>that</a:t>
            </a:r>
            <a:r>
              <a:rPr lang="nl-BE" dirty="0" smtClean="0"/>
              <a:t> </a:t>
            </a:r>
            <a:r>
              <a:rPr lang="nl-BE" dirty="0" err="1" smtClean="0"/>
              <a:t>meets</a:t>
            </a:r>
            <a:r>
              <a:rPr lang="nl-BE" dirty="0" smtClean="0"/>
              <a:t> </a:t>
            </a:r>
            <a:r>
              <a:rPr lang="nl-BE" dirty="0" err="1" smtClean="0"/>
              <a:t>regularly</a:t>
            </a:r>
            <a:r>
              <a:rPr lang="nl-BE" dirty="0" smtClean="0"/>
              <a:t> in </a:t>
            </a:r>
            <a:r>
              <a:rPr lang="nl-BE" dirty="0" err="1" smtClean="0"/>
              <a:t>targeted</a:t>
            </a:r>
            <a:r>
              <a:rPr lang="nl-BE" dirty="0" smtClean="0"/>
              <a:t> workshops or </a:t>
            </a:r>
            <a:r>
              <a:rPr lang="nl-BE" dirty="0" err="1" smtClean="0"/>
              <a:t>other</a:t>
            </a:r>
            <a:r>
              <a:rPr lang="nl-BE" dirty="0" smtClean="0"/>
              <a:t> meetings </a:t>
            </a:r>
            <a:r>
              <a:rPr lang="nl-BE" dirty="0" err="1" smtClean="0"/>
              <a:t>to</a:t>
            </a:r>
            <a:r>
              <a:rPr lang="nl-BE" dirty="0" smtClean="0"/>
              <a:t> monitor </a:t>
            </a:r>
            <a:r>
              <a:rPr lang="nl-BE" dirty="0" err="1" smtClean="0"/>
              <a:t>and</a:t>
            </a:r>
            <a:r>
              <a:rPr lang="nl-BE" dirty="0" smtClean="0"/>
              <a:t> share </a:t>
            </a:r>
            <a:r>
              <a:rPr lang="nl-BE" dirty="0" err="1" smtClean="0"/>
              <a:t>results</a:t>
            </a:r>
            <a:r>
              <a:rPr lang="nl-BE" dirty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discuss</a:t>
            </a:r>
            <a:r>
              <a:rPr lang="nl-BE" dirty="0" smtClean="0"/>
              <a:t> </a:t>
            </a:r>
            <a:r>
              <a:rPr lang="nl-BE" dirty="0" err="1" smtClean="0"/>
              <a:t>collaboration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5949280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These </a:t>
            </a:r>
            <a:r>
              <a:rPr lang="nl-BE" dirty="0" err="1" smtClean="0"/>
              <a:t>instruments</a:t>
            </a:r>
            <a:r>
              <a:rPr lang="nl-BE" dirty="0" smtClean="0"/>
              <a:t> </a:t>
            </a:r>
            <a:r>
              <a:rPr lang="nl-BE" dirty="0" err="1" smtClean="0"/>
              <a:t>largely</a:t>
            </a:r>
            <a:r>
              <a:rPr lang="nl-BE" dirty="0" smtClean="0"/>
              <a:t> </a:t>
            </a:r>
            <a:r>
              <a:rPr lang="nl-BE" dirty="0" err="1" smtClean="0"/>
              <a:t>rely</a:t>
            </a:r>
            <a:r>
              <a:rPr lang="nl-BE" dirty="0" smtClean="0"/>
              <a:t> on the in-kind </a:t>
            </a:r>
            <a:r>
              <a:rPr lang="nl-BE" dirty="0" err="1" smtClean="0"/>
              <a:t>contribution</a:t>
            </a:r>
            <a:r>
              <a:rPr lang="nl-BE" dirty="0" smtClean="0"/>
              <a:t> of the JPNM partners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237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  <p:bldP spid="12" grpId="0"/>
      <p:bldP spid="16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1560" y="3933056"/>
            <a:ext cx="8064896" cy="57606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611560" y="2276872"/>
            <a:ext cx="8064896" cy="57606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rgbClr val="0070C0"/>
                </a:solidFill>
              </a:rPr>
              <a:t>Elaboration </a:t>
            </a:r>
            <a:r>
              <a:rPr lang="en-GB" sz="2000" b="1" dirty="0">
                <a:solidFill>
                  <a:srgbClr val="0070C0"/>
                </a:solidFill>
              </a:rPr>
              <a:t>of design rules, assessment and test procedures </a:t>
            </a:r>
            <a:r>
              <a:rPr lang="en-GB" sz="2000" b="1" dirty="0" smtClean="0">
                <a:solidFill>
                  <a:srgbClr val="0070C0"/>
                </a:solidFill>
              </a:rPr>
              <a:t>for expected </a:t>
            </a:r>
            <a:r>
              <a:rPr lang="en-GB" sz="2000" b="1" dirty="0">
                <a:solidFill>
                  <a:srgbClr val="0070C0"/>
                </a:solidFill>
              </a:rPr>
              <a:t>operating conditions </a:t>
            </a:r>
            <a:r>
              <a:rPr lang="en-GB" sz="2000" b="1" dirty="0" smtClean="0">
                <a:solidFill>
                  <a:srgbClr val="0070C0"/>
                </a:solidFill>
              </a:rPr>
              <a:t>(high T, prolonged irradiation, aggressive environment) and materials </a:t>
            </a:r>
            <a:r>
              <a:rPr lang="en-GB" sz="2000" b="1" dirty="0">
                <a:solidFill>
                  <a:srgbClr val="0070C0"/>
                </a:solidFill>
              </a:rPr>
              <a:t>envisaged. This involves deployment of infrastructures for relevant ageing phenomena and for testing of materials, data and knowledge, </a:t>
            </a:r>
            <a:r>
              <a:rPr lang="en-GB" sz="2000" b="1" dirty="0" smtClean="0">
                <a:solidFill>
                  <a:srgbClr val="0070C0"/>
                </a:solidFill>
              </a:rPr>
              <a:t>currently </a:t>
            </a:r>
            <a:r>
              <a:rPr lang="en-GB" sz="2000" b="1" dirty="0">
                <a:solidFill>
                  <a:srgbClr val="0070C0"/>
                </a:solidFill>
              </a:rPr>
              <a:t>limited.</a:t>
            </a:r>
            <a:endParaRPr lang="en-GB" sz="2000" dirty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GB" sz="2000" b="1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rgbClr val="0070C0"/>
                </a:solidFill>
              </a:rPr>
              <a:t>Development </a:t>
            </a:r>
            <a:r>
              <a:rPr lang="en-GB" sz="2000" b="1" dirty="0">
                <a:solidFill>
                  <a:srgbClr val="0070C0"/>
                </a:solidFill>
              </a:rPr>
              <a:t>of physical models coupled to advanced microstructural characterization to achieve high-level understanding predictive capability: an asset, given the scarcity of experimental data and the difficulty and cost of obtaining them.</a:t>
            </a:r>
            <a:endParaRPr lang="en-GB" sz="2000" dirty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GB" sz="2000" b="1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rgbClr val="0070C0"/>
                </a:solidFill>
              </a:rPr>
              <a:t>Development </a:t>
            </a:r>
            <a:r>
              <a:rPr lang="en-GB" sz="2000" b="1" dirty="0">
                <a:solidFill>
                  <a:srgbClr val="0070C0"/>
                </a:solidFill>
              </a:rPr>
              <a:t>of new materials with superior thermo-mechanical properties and radiation-resistance </a:t>
            </a:r>
            <a:r>
              <a:rPr lang="en-GB" sz="2000" b="1" dirty="0" smtClean="0">
                <a:solidFill>
                  <a:srgbClr val="0070C0"/>
                </a:solidFill>
              </a:rPr>
              <a:t>or nuclear-relevance</a:t>
            </a:r>
            <a:r>
              <a:rPr lang="en-GB" sz="2000" b="1" dirty="0">
                <a:solidFill>
                  <a:srgbClr val="0070C0"/>
                </a:solidFill>
              </a:rPr>
              <a:t>, in partnership with industry for a faster industrial </a:t>
            </a:r>
            <a:r>
              <a:rPr lang="en-GB" sz="2000" b="1" dirty="0" err="1">
                <a:solidFill>
                  <a:srgbClr val="0070C0"/>
                </a:solidFill>
              </a:rPr>
              <a:t>upscaling</a:t>
            </a:r>
            <a:r>
              <a:rPr lang="en-GB" sz="2000" b="1" dirty="0"/>
              <a:t>.</a:t>
            </a:r>
            <a:endParaRPr lang="en-GB" sz="2000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Three Grand </a:t>
            </a:r>
            <a:r>
              <a:rPr lang="nl-BE" dirty="0" err="1" smtClean="0"/>
              <a:t>Challenges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005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modèle EERA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6604</TotalTime>
  <Words>1224</Words>
  <Application>Microsoft Office PowerPoint</Application>
  <PresentationFormat>On-screen Show (4:3)</PresentationFormat>
  <Paragraphs>222</Paragraphs>
  <Slides>15</Slides>
  <Notes>3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modèle EERA</vt:lpstr>
      <vt:lpstr>The Joint Programme on Nuclear Materials of the European Energy Research Alliance (EERA JPNM)</vt:lpstr>
      <vt:lpstr>Outline</vt:lpstr>
      <vt:lpstr>EERA: an alliance of PROs</vt:lpstr>
      <vt:lpstr>Objectives of the JPNM</vt:lpstr>
      <vt:lpstr>The JPNM is the unifying framework for several projects</vt:lpstr>
      <vt:lpstr>Facts about the JPNM</vt:lpstr>
      <vt:lpstr>A subprogramme structure to cover all aspects of NM</vt:lpstr>
      <vt:lpstr>Instruments of implementation</vt:lpstr>
      <vt:lpstr>Three Grand Challenges</vt:lpstr>
      <vt:lpstr>The way to go: increasing integration </vt:lpstr>
      <vt:lpstr>Steps that are being taken towards better integration</vt:lpstr>
      <vt:lpstr>Difficulties</vt:lpstr>
      <vt:lpstr>Solutions?</vt:lpstr>
      <vt:lpstr>In summary …</vt:lpstr>
      <vt:lpstr>Thank you for your attention Any question?</vt:lpstr>
    </vt:vector>
  </TitlesOfParts>
  <Company>CEA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MILOT Guillaume</dc:creator>
  <cp:lastModifiedBy>lmalerba</cp:lastModifiedBy>
  <cp:revision>166</cp:revision>
  <dcterms:created xsi:type="dcterms:W3CDTF">2014-04-22T07:30:14Z</dcterms:created>
  <dcterms:modified xsi:type="dcterms:W3CDTF">2015-01-26T09:21:26Z</dcterms:modified>
</cp:coreProperties>
</file>