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2.xml" ContentType="application/vnd.openxmlformats-officedocument.drawingml.chart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</p:sldMasterIdLst>
  <p:notesMasterIdLst>
    <p:notesMasterId r:id="rId30"/>
  </p:notesMasterIdLst>
  <p:handoutMasterIdLst>
    <p:handoutMasterId r:id="rId31"/>
  </p:handoutMasterIdLst>
  <p:sldIdLst>
    <p:sldId id="339" r:id="rId2"/>
    <p:sldId id="348" r:id="rId3"/>
    <p:sldId id="350" r:id="rId4"/>
    <p:sldId id="349" r:id="rId5"/>
    <p:sldId id="329" r:id="rId6"/>
    <p:sldId id="330" r:id="rId7"/>
    <p:sldId id="363" r:id="rId8"/>
    <p:sldId id="358" r:id="rId9"/>
    <p:sldId id="345" r:id="rId10"/>
    <p:sldId id="359" r:id="rId11"/>
    <p:sldId id="360" r:id="rId12"/>
    <p:sldId id="303" r:id="rId13"/>
    <p:sldId id="361" r:id="rId14"/>
    <p:sldId id="362" r:id="rId15"/>
    <p:sldId id="288" r:id="rId16"/>
    <p:sldId id="356" r:id="rId17"/>
    <p:sldId id="357" r:id="rId18"/>
    <p:sldId id="340" r:id="rId19"/>
    <p:sldId id="341" r:id="rId20"/>
    <p:sldId id="342" r:id="rId21"/>
    <p:sldId id="352" r:id="rId22"/>
    <p:sldId id="343" r:id="rId23"/>
    <p:sldId id="344" r:id="rId24"/>
    <p:sldId id="353" r:id="rId25"/>
    <p:sldId id="351" r:id="rId26"/>
    <p:sldId id="355" r:id="rId27"/>
    <p:sldId id="364" r:id="rId28"/>
    <p:sldId id="331" r:id="rId29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CCFF"/>
    <a:srgbClr val="FFFF99"/>
    <a:srgbClr val="FFFFCC"/>
    <a:srgbClr val="FF3300"/>
    <a:srgbClr val="FFFF00"/>
    <a:srgbClr val="DFA503"/>
    <a:srgbClr val="D1E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81" autoAdjust="0"/>
    <p:restoredTop sz="94648" autoAdjust="0"/>
  </p:normalViewPr>
  <p:slideViewPr>
    <p:cSldViewPr>
      <p:cViewPr varScale="1">
        <p:scale>
          <a:sx n="70" d="100"/>
          <a:sy n="70" d="100"/>
        </p:scale>
        <p:origin x="-111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2982" y="-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tirling\AppData\Local\Temp\publications-all-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tirling\AppData\Local\Temp\proposals_sub_alloc_globa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ILL publications in 2013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531108483800396"/>
          <c:y val="0.21205153416734263"/>
          <c:w val="0.67580409356725468"/>
          <c:h val="0.60880905511811634"/>
        </c:manualLayout>
      </c:layout>
      <c:pie3DChart>
        <c:varyColors val="1"/>
        <c:ser>
          <c:idx val="0"/>
          <c:order val="0"/>
          <c:tx>
            <c:strRef>
              <c:f>Feuil1!$C$38</c:f>
              <c:strCache>
                <c:ptCount val="1"/>
                <c:pt idx="0">
                  <c:v>n° publications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3.4220907461360257E-2"/>
                  <c:y val="-1.7456628753862526E-2"/>
                </c:manualLayout>
              </c:layout>
              <c:tx>
                <c:rich>
                  <a:bodyPr/>
                  <a:lstStyle/>
                  <a:p>
                    <a:r>
                      <a:rPr lang="en-US" dirty="0" err="1" smtClean="0"/>
                      <a:t>Instrument’n</a:t>
                    </a:r>
                    <a:r>
                      <a:rPr lang="en-US" dirty="0" smtClean="0"/>
                      <a:t> and Techniques</a:t>
                    </a:r>
                    <a:r>
                      <a:rPr lang="en-US" dirty="0"/>
                      <a:t>
8%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8426849753012627E-2"/>
                  <c:y val="-6.4007638764162322E-2"/>
                </c:manualLayout>
              </c:layout>
              <c:tx>
                <c:rich>
                  <a:bodyPr/>
                  <a:lstStyle/>
                  <a:p>
                    <a:r>
                      <a:rPr lang="en-US" dirty="0" err="1" smtClean="0"/>
                      <a:t>Crystallog</a:t>
                    </a:r>
                    <a:r>
                      <a:rPr lang="en-US" dirty="0" smtClean="0"/>
                      <a:t> 17</a:t>
                    </a:r>
                    <a:r>
                      <a:rPr lang="en-US" dirty="0"/>
                      <a:t>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6.3177059928664639E-2"/>
                  <c:y val="2.909438125643738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8.9500834898941728E-2"/>
                  <c:y val="3.200381938208134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2.1059019976221692E-2"/>
                  <c:y val="5.236988626158737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0"/>
                  <c:y val="-4.073213375901271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7.3706569916775724E-2"/>
                  <c:y val="-1.454719062821876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4.7382794946499128E-2"/>
                  <c:y val="-3.491325750772512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Feuil1!$B$39:$B$49</c:f>
              <c:strCache>
                <c:ptCount val="11"/>
                <c:pt idx="0">
                  <c:v>Instrumentation &amp; Techniques</c:v>
                </c:pt>
                <c:pt idx="1">
                  <c:v>Biology</c:v>
                </c:pt>
                <c:pt idx="2">
                  <c:v>Crystallography</c:v>
                </c:pt>
                <c:pt idx="3">
                  <c:v>Liquids &amp; Glasses</c:v>
                </c:pt>
                <c:pt idx="4">
                  <c:v>Magnetic excitations</c:v>
                </c:pt>
                <c:pt idx="5">
                  <c:v>Magnetic structures</c:v>
                </c:pt>
                <c:pt idx="6">
                  <c:v>Materials science &amp; engineering</c:v>
                </c:pt>
                <c:pt idx="7">
                  <c:v>Nuclear and particle physics</c:v>
                </c:pt>
                <c:pt idx="8">
                  <c:v>Theory</c:v>
                </c:pt>
                <c:pt idx="9">
                  <c:v>Soft Matter</c:v>
                </c:pt>
                <c:pt idx="10">
                  <c:v>Spectroscopy</c:v>
                </c:pt>
              </c:strCache>
            </c:strRef>
          </c:cat>
          <c:val>
            <c:numRef>
              <c:f>Feuil1!$C$39:$C$49</c:f>
              <c:numCache>
                <c:formatCode>General</c:formatCode>
                <c:ptCount val="11"/>
                <c:pt idx="0">
                  <c:v>45</c:v>
                </c:pt>
                <c:pt idx="1">
                  <c:v>59</c:v>
                </c:pt>
                <c:pt idx="2">
                  <c:v>99</c:v>
                </c:pt>
                <c:pt idx="3">
                  <c:v>30</c:v>
                </c:pt>
                <c:pt idx="4">
                  <c:v>54</c:v>
                </c:pt>
                <c:pt idx="5">
                  <c:v>88</c:v>
                </c:pt>
                <c:pt idx="6">
                  <c:v>40</c:v>
                </c:pt>
                <c:pt idx="7">
                  <c:v>47</c:v>
                </c:pt>
                <c:pt idx="8">
                  <c:v>6</c:v>
                </c:pt>
                <c:pt idx="9">
                  <c:v>78</c:v>
                </c:pt>
                <c:pt idx="10">
                  <c:v>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fr-F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0"/>
      <c:rotY val="20"/>
      <c:depthPercent val="15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1738153374851086E-2"/>
          <c:y val="3.9162392282664042E-2"/>
          <c:w val="0.93070720297688625"/>
          <c:h val="0.697217952511506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Proposals_submitted!$B$1</c:f>
              <c:strCache>
                <c:ptCount val="1"/>
                <c:pt idx="0">
                  <c:v>Submitted</c:v>
                </c:pt>
              </c:strCache>
            </c:strRef>
          </c:tx>
          <c:invertIfNegative val="0"/>
          <c:cat>
            <c:strRef>
              <c:f>Proposals_submitted!$A$7:$A$42</c:f>
              <c:strCache>
                <c:ptCount val="33"/>
                <c:pt idx="0">
                  <c:v>Spring 98</c:v>
                </c:pt>
                <c:pt idx="1">
                  <c:v>Autmun 98</c:v>
                </c:pt>
                <c:pt idx="2">
                  <c:v>Spring 99</c:v>
                </c:pt>
                <c:pt idx="3">
                  <c:v>Autumn 99</c:v>
                </c:pt>
                <c:pt idx="4">
                  <c:v>Spring 00</c:v>
                </c:pt>
                <c:pt idx="5">
                  <c:v>Autumn 00</c:v>
                </c:pt>
                <c:pt idx="6">
                  <c:v>Spring 01</c:v>
                </c:pt>
                <c:pt idx="7">
                  <c:v>Autumn 01</c:v>
                </c:pt>
                <c:pt idx="8">
                  <c:v>Spring 02</c:v>
                </c:pt>
                <c:pt idx="9">
                  <c:v>Autumn 02</c:v>
                </c:pt>
                <c:pt idx="10">
                  <c:v>Spring 03</c:v>
                </c:pt>
                <c:pt idx="11">
                  <c:v>Autumn 03</c:v>
                </c:pt>
                <c:pt idx="12">
                  <c:v>Spring 04</c:v>
                </c:pt>
                <c:pt idx="13">
                  <c:v>Autumn 04</c:v>
                </c:pt>
                <c:pt idx="14">
                  <c:v>Spring 05</c:v>
                </c:pt>
                <c:pt idx="15">
                  <c:v>Spring 06</c:v>
                </c:pt>
                <c:pt idx="16">
                  <c:v>Autumn 06</c:v>
                </c:pt>
                <c:pt idx="17">
                  <c:v>Spring 07</c:v>
                </c:pt>
                <c:pt idx="18">
                  <c:v>Autumn 07</c:v>
                </c:pt>
                <c:pt idx="19">
                  <c:v>Spring 08</c:v>
                </c:pt>
                <c:pt idx="20">
                  <c:v>Autumn 08</c:v>
                </c:pt>
                <c:pt idx="21">
                  <c:v>Spring 09</c:v>
                </c:pt>
                <c:pt idx="22">
                  <c:v>Autumn 09</c:v>
                </c:pt>
                <c:pt idx="23">
                  <c:v>Spring 10</c:v>
                </c:pt>
                <c:pt idx="24">
                  <c:v>Autumn 10</c:v>
                </c:pt>
                <c:pt idx="25">
                  <c:v>Spring 11</c:v>
                </c:pt>
                <c:pt idx="26">
                  <c:v>Autumn 11</c:v>
                </c:pt>
                <c:pt idx="27">
                  <c:v>Spring 12</c:v>
                </c:pt>
                <c:pt idx="28">
                  <c:v>Autumn 12</c:v>
                </c:pt>
                <c:pt idx="29">
                  <c:v>Spring 13</c:v>
                </c:pt>
                <c:pt idx="30">
                  <c:v>Autumn 13</c:v>
                </c:pt>
                <c:pt idx="31">
                  <c:v>Spring 14</c:v>
                </c:pt>
                <c:pt idx="32">
                  <c:v>Autumn 14</c:v>
                </c:pt>
              </c:strCache>
            </c:strRef>
          </c:cat>
          <c:val>
            <c:numRef>
              <c:f>Proposals_submitted!$B$7:$B$42</c:f>
              <c:numCache>
                <c:formatCode>General</c:formatCode>
                <c:ptCount val="36"/>
                <c:pt idx="0">
                  <c:v>494</c:v>
                </c:pt>
                <c:pt idx="1">
                  <c:v>468</c:v>
                </c:pt>
                <c:pt idx="2">
                  <c:v>496</c:v>
                </c:pt>
                <c:pt idx="3">
                  <c:v>443</c:v>
                </c:pt>
                <c:pt idx="4">
                  <c:v>472</c:v>
                </c:pt>
                <c:pt idx="5">
                  <c:v>448</c:v>
                </c:pt>
                <c:pt idx="6">
                  <c:v>498</c:v>
                </c:pt>
                <c:pt idx="7">
                  <c:v>475</c:v>
                </c:pt>
                <c:pt idx="8">
                  <c:v>474</c:v>
                </c:pt>
                <c:pt idx="9">
                  <c:v>440</c:v>
                </c:pt>
                <c:pt idx="10">
                  <c:v>374</c:v>
                </c:pt>
                <c:pt idx="11">
                  <c:v>575</c:v>
                </c:pt>
                <c:pt idx="12">
                  <c:v>389</c:v>
                </c:pt>
                <c:pt idx="13">
                  <c:v>597</c:v>
                </c:pt>
                <c:pt idx="14">
                  <c:v>439</c:v>
                </c:pt>
                <c:pt idx="15">
                  <c:v>710</c:v>
                </c:pt>
                <c:pt idx="16">
                  <c:v>563</c:v>
                </c:pt>
                <c:pt idx="17">
                  <c:v>612</c:v>
                </c:pt>
                <c:pt idx="18">
                  <c:v>546</c:v>
                </c:pt>
                <c:pt idx="19">
                  <c:v>575</c:v>
                </c:pt>
                <c:pt idx="20">
                  <c:v>596</c:v>
                </c:pt>
                <c:pt idx="21">
                  <c:v>676</c:v>
                </c:pt>
                <c:pt idx="22">
                  <c:v>533</c:v>
                </c:pt>
                <c:pt idx="23">
                  <c:v>609</c:v>
                </c:pt>
                <c:pt idx="24">
                  <c:v>605</c:v>
                </c:pt>
                <c:pt idx="25">
                  <c:v>746</c:v>
                </c:pt>
                <c:pt idx="26">
                  <c:v>697</c:v>
                </c:pt>
                <c:pt idx="27">
                  <c:v>686</c:v>
                </c:pt>
                <c:pt idx="28">
                  <c:v>834</c:v>
                </c:pt>
                <c:pt idx="31">
                  <c:v>738</c:v>
                </c:pt>
                <c:pt idx="32">
                  <c:v>583</c:v>
                </c:pt>
              </c:numCache>
            </c:numRef>
          </c:val>
        </c:ser>
        <c:ser>
          <c:idx val="1"/>
          <c:order val="1"/>
          <c:tx>
            <c:strRef>
              <c:f>Proposals_submitted!$C$1</c:f>
              <c:strCache>
                <c:ptCount val="1"/>
                <c:pt idx="0">
                  <c:v>Accepted</c:v>
                </c:pt>
              </c:strCache>
            </c:strRef>
          </c:tx>
          <c:invertIfNegative val="0"/>
          <c:cat>
            <c:strRef>
              <c:f>Proposals_submitted!$A$7:$A$42</c:f>
              <c:strCache>
                <c:ptCount val="33"/>
                <c:pt idx="0">
                  <c:v>Spring 98</c:v>
                </c:pt>
                <c:pt idx="1">
                  <c:v>Autmun 98</c:v>
                </c:pt>
                <c:pt idx="2">
                  <c:v>Spring 99</c:v>
                </c:pt>
                <c:pt idx="3">
                  <c:v>Autumn 99</c:v>
                </c:pt>
                <c:pt idx="4">
                  <c:v>Spring 00</c:v>
                </c:pt>
                <c:pt idx="5">
                  <c:v>Autumn 00</c:v>
                </c:pt>
                <c:pt idx="6">
                  <c:v>Spring 01</c:v>
                </c:pt>
                <c:pt idx="7">
                  <c:v>Autumn 01</c:v>
                </c:pt>
                <c:pt idx="8">
                  <c:v>Spring 02</c:v>
                </c:pt>
                <c:pt idx="9">
                  <c:v>Autumn 02</c:v>
                </c:pt>
                <c:pt idx="10">
                  <c:v>Spring 03</c:v>
                </c:pt>
                <c:pt idx="11">
                  <c:v>Autumn 03</c:v>
                </c:pt>
                <c:pt idx="12">
                  <c:v>Spring 04</c:v>
                </c:pt>
                <c:pt idx="13">
                  <c:v>Autumn 04</c:v>
                </c:pt>
                <c:pt idx="14">
                  <c:v>Spring 05</c:v>
                </c:pt>
                <c:pt idx="15">
                  <c:v>Spring 06</c:v>
                </c:pt>
                <c:pt idx="16">
                  <c:v>Autumn 06</c:v>
                </c:pt>
                <c:pt idx="17">
                  <c:v>Spring 07</c:v>
                </c:pt>
                <c:pt idx="18">
                  <c:v>Autumn 07</c:v>
                </c:pt>
                <c:pt idx="19">
                  <c:v>Spring 08</c:v>
                </c:pt>
                <c:pt idx="20">
                  <c:v>Autumn 08</c:v>
                </c:pt>
                <c:pt idx="21">
                  <c:v>Spring 09</c:v>
                </c:pt>
                <c:pt idx="22">
                  <c:v>Autumn 09</c:v>
                </c:pt>
                <c:pt idx="23">
                  <c:v>Spring 10</c:v>
                </c:pt>
                <c:pt idx="24">
                  <c:v>Autumn 10</c:v>
                </c:pt>
                <c:pt idx="25">
                  <c:v>Spring 11</c:v>
                </c:pt>
                <c:pt idx="26">
                  <c:v>Autumn 11</c:v>
                </c:pt>
                <c:pt idx="27">
                  <c:v>Spring 12</c:v>
                </c:pt>
                <c:pt idx="28">
                  <c:v>Autumn 12</c:v>
                </c:pt>
                <c:pt idx="29">
                  <c:v>Spring 13</c:v>
                </c:pt>
                <c:pt idx="30">
                  <c:v>Autumn 13</c:v>
                </c:pt>
                <c:pt idx="31">
                  <c:v>Spring 14</c:v>
                </c:pt>
                <c:pt idx="32">
                  <c:v>Autumn 14</c:v>
                </c:pt>
              </c:strCache>
            </c:strRef>
          </c:cat>
          <c:val>
            <c:numRef>
              <c:f>Proposals_submitted!$C$7:$C$42</c:f>
              <c:numCache>
                <c:formatCode>General</c:formatCode>
                <c:ptCount val="36"/>
                <c:pt idx="0">
                  <c:v>327</c:v>
                </c:pt>
                <c:pt idx="1">
                  <c:v>340</c:v>
                </c:pt>
                <c:pt idx="2">
                  <c:v>346</c:v>
                </c:pt>
                <c:pt idx="3">
                  <c:v>342</c:v>
                </c:pt>
                <c:pt idx="4">
                  <c:v>365</c:v>
                </c:pt>
                <c:pt idx="5">
                  <c:v>279</c:v>
                </c:pt>
                <c:pt idx="6">
                  <c:v>351</c:v>
                </c:pt>
                <c:pt idx="7">
                  <c:v>400</c:v>
                </c:pt>
                <c:pt idx="8">
                  <c:v>363</c:v>
                </c:pt>
                <c:pt idx="9">
                  <c:v>281</c:v>
                </c:pt>
                <c:pt idx="10">
                  <c:v>210</c:v>
                </c:pt>
                <c:pt idx="11">
                  <c:v>414</c:v>
                </c:pt>
                <c:pt idx="12">
                  <c:v>236</c:v>
                </c:pt>
                <c:pt idx="13">
                  <c:v>432</c:v>
                </c:pt>
                <c:pt idx="14">
                  <c:v>252</c:v>
                </c:pt>
                <c:pt idx="15">
                  <c:v>571</c:v>
                </c:pt>
                <c:pt idx="16">
                  <c:v>388</c:v>
                </c:pt>
                <c:pt idx="17">
                  <c:v>423</c:v>
                </c:pt>
                <c:pt idx="18">
                  <c:v>363</c:v>
                </c:pt>
                <c:pt idx="19">
                  <c:v>403</c:v>
                </c:pt>
                <c:pt idx="20">
                  <c:v>396</c:v>
                </c:pt>
                <c:pt idx="21">
                  <c:v>421</c:v>
                </c:pt>
                <c:pt idx="22">
                  <c:v>421</c:v>
                </c:pt>
                <c:pt idx="23">
                  <c:v>423</c:v>
                </c:pt>
                <c:pt idx="24">
                  <c:v>335</c:v>
                </c:pt>
                <c:pt idx="25">
                  <c:v>432</c:v>
                </c:pt>
                <c:pt idx="26">
                  <c:v>415</c:v>
                </c:pt>
                <c:pt idx="27">
                  <c:v>386</c:v>
                </c:pt>
                <c:pt idx="28">
                  <c:v>553</c:v>
                </c:pt>
                <c:pt idx="31">
                  <c:v>469</c:v>
                </c:pt>
                <c:pt idx="32">
                  <c:v>380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9329664"/>
        <c:axId val="29343744"/>
        <c:axId val="0"/>
      </c:bar3DChart>
      <c:dateAx>
        <c:axId val="29329664"/>
        <c:scaling>
          <c:orientation val="minMax"/>
        </c:scaling>
        <c:delete val="0"/>
        <c:axPos val="b"/>
        <c:numFmt formatCode="mmm\-yy" sourceLinked="0"/>
        <c:majorTickMark val="out"/>
        <c:minorTickMark val="none"/>
        <c:tickLblPos val="nextTo"/>
        <c:crossAx val="29343744"/>
        <c:crosses val="autoZero"/>
        <c:auto val="0"/>
        <c:lblOffset val="100"/>
        <c:baseTimeUnit val="months"/>
      </c:dateAx>
      <c:valAx>
        <c:axId val="293437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out"/>
        <c:tickLblPos val="nextTo"/>
        <c:txPr>
          <a:bodyPr rot="0" anchor="t" anchorCtr="0"/>
          <a:lstStyle/>
          <a:p>
            <a:pPr>
              <a:defRPr/>
            </a:pPr>
            <a:endParaRPr lang="fr-FR"/>
          </a:p>
        </c:txPr>
        <c:crossAx val="29329664"/>
        <c:crossesAt val="35886"/>
        <c:crossBetween val="between"/>
      </c:valAx>
    </c:plotArea>
    <c:legend>
      <c:legendPos val="r"/>
      <c:layout>
        <c:manualLayout>
          <c:xMode val="edge"/>
          <c:yMode val="edge"/>
          <c:x val="6.9074719211047034E-2"/>
          <c:y val="4.929518865346879E-2"/>
          <c:w val="0.10898730015435965"/>
          <c:h val="0.11949750366377704"/>
        </c:manualLayout>
      </c:layout>
      <c:overlay val="0"/>
      <c:spPr>
        <a:solidFill>
          <a:schemeClr val="bg1"/>
        </a:solidFill>
      </c:spPr>
    </c:legend>
    <c:plotVisOnly val="1"/>
    <c:dispBlanksAs val="gap"/>
    <c:showDLblsOverMax val="0"/>
  </c:chart>
  <c:spPr>
    <a:effectLst>
      <a:outerShdw blurRad="50800" dist="50800" dir="7140000" sx="58000" sy="58000" algn="ctr" rotWithShape="0">
        <a:srgbClr val="000000">
          <a:alpha val="43137"/>
        </a:srgbClr>
      </a:outerShdw>
    </a:effectLst>
    <a:scene3d>
      <a:camera prst="orthographicFront"/>
      <a:lightRig rig="threePt" dir="t"/>
    </a:scene3d>
    <a:sp3d>
      <a:bevelT w="6350"/>
    </a:sp3d>
  </c:sp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E937854-EBDA-43C6-B664-BECC9810C1A9}" type="datetimeFigureOut">
              <a:rPr lang="fr-FR"/>
              <a:pPr>
                <a:defRPr/>
              </a:pPr>
              <a:t>29/01/2015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97B910B-70D7-4C62-B7CA-17C1E231271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50895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16" tIns="46158" rIns="92316" bIns="46158" numCol="1" anchor="t" anchorCtr="0" compatLnSpc="1">
            <a:prstTxWarp prst="textNoShape">
              <a:avLst/>
            </a:prstTxWarp>
          </a:bodyPr>
          <a:lstStyle>
            <a:lvl1pPr defTabSz="923663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 bwMode="auto">
          <a:xfrm>
            <a:off x="3851275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16" tIns="46158" rIns="92316" bIns="46158" numCol="1" anchor="t" anchorCtr="0" compatLnSpc="1">
            <a:prstTxWarp prst="textNoShape">
              <a:avLst/>
            </a:prstTxWarp>
          </a:bodyPr>
          <a:lstStyle>
            <a:lvl1pPr algn="r" defTabSz="923663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EC65B4CB-89DF-4CCC-9882-53DC91B3ECDA}" type="datetimeFigureOut">
              <a:rPr lang="fr-FR"/>
              <a:pPr>
                <a:defRPr/>
              </a:pPr>
              <a:t>29/01/2015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230" tIns="44115" rIns="88230" bIns="44115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 bwMode="auto">
          <a:xfrm>
            <a:off x="679450" y="4716463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16" tIns="46158" rIns="92316" bIns="4615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 bwMode="auto">
          <a:xfrm>
            <a:off x="0" y="942975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16" tIns="46158" rIns="92316" bIns="46158" numCol="1" anchor="b" anchorCtr="0" compatLnSpc="1">
            <a:prstTxWarp prst="textNoShape">
              <a:avLst/>
            </a:prstTxWarp>
          </a:bodyPr>
          <a:lstStyle>
            <a:lvl1pPr defTabSz="923663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 bwMode="auto">
          <a:xfrm>
            <a:off x="3851275" y="942975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16" tIns="46158" rIns="92316" bIns="46158" numCol="1" anchor="b" anchorCtr="0" compatLnSpc="1">
            <a:prstTxWarp prst="textNoShape">
              <a:avLst/>
            </a:prstTxWarp>
          </a:bodyPr>
          <a:lstStyle>
            <a:lvl1pPr algn="r" defTabSz="923663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09969F64-846C-4D0D-B12C-DB427762C58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08928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A99E0D-DB98-4EE0-B59F-3BE154959FE6}" type="slidenum">
              <a:rPr lang="fr-FR"/>
              <a:pPr/>
              <a:t>1</a:t>
            </a:fld>
            <a:endParaRPr lang="fr-FR" dirty="0"/>
          </a:p>
        </p:txBody>
      </p:sp>
      <p:sp>
        <p:nvSpPr>
          <p:cNvPr id="78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4538"/>
            <a:ext cx="4964113" cy="3722687"/>
          </a:xfrm>
          <a:ln/>
        </p:spPr>
      </p:sp>
      <p:sp>
        <p:nvSpPr>
          <p:cNvPr id="78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0" y="4715629"/>
            <a:ext cx="4981575" cy="4467939"/>
          </a:xfrm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 txBox="1">
            <a:spLocks noGrp="1" noChangeArrowheads="1"/>
          </p:cNvSpPr>
          <p:nvPr/>
        </p:nvSpPr>
        <p:spPr bwMode="auto">
          <a:xfrm>
            <a:off x="3849688" y="9431338"/>
            <a:ext cx="29448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4066" tIns="48915" rIns="94066" bIns="48915" anchor="b"/>
          <a:lstStyle>
            <a:lvl1pPr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E9A2027A-5423-478C-A636-4605E874E503}" type="slidenum">
              <a:rPr lang="fr-FR" altLang="fr-FR" sz="13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</a:pPr>
              <a:t>11</a:t>
            </a:fld>
            <a:endParaRPr lang="fr-FR" altLang="fr-FR" sz="13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2771" name="Text Box 1"/>
          <p:cNvSpPr txBox="1">
            <a:spLocks noChangeArrowheads="1"/>
          </p:cNvSpPr>
          <p:nvPr/>
        </p:nvSpPr>
        <p:spPr bwMode="auto">
          <a:xfrm>
            <a:off x="1131888" y="746125"/>
            <a:ext cx="4533900" cy="37211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5571" tIns="47786" rIns="95571" bIns="47786" anchor="ctr"/>
          <a:lstStyle>
            <a:lvl1pPr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</a:pPr>
            <a:endParaRPr lang="fr-FR" altLang="fr-FR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2772" name="Text Box 2"/>
          <p:cNvSpPr>
            <a:spLocks noGrp="1" noChangeArrowheads="1"/>
          </p:cNvSpPr>
          <p:nvPr>
            <p:ph type="body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66" tIns="48915" rIns="94066" bIns="48915"/>
          <a:lstStyle/>
          <a:p>
            <a:pPr defTabSz="433388" eaLnBrk="1" hangingPunct="1">
              <a:spcBef>
                <a:spcPct val="0"/>
              </a:spcBef>
              <a:tabLst>
                <a:tab pos="0" algn="l"/>
                <a:tab pos="881063" algn="l"/>
                <a:tab pos="1763713" algn="l"/>
                <a:tab pos="2646363" algn="l"/>
                <a:tab pos="3529013" algn="l"/>
                <a:tab pos="4410075" algn="l"/>
                <a:tab pos="5292725" algn="l"/>
                <a:tab pos="6175375" algn="l"/>
                <a:tab pos="7058025" algn="l"/>
                <a:tab pos="7940675" algn="l"/>
                <a:tab pos="8821738" algn="l"/>
                <a:tab pos="9704388" algn="l"/>
              </a:tabLst>
            </a:pPr>
            <a:r>
              <a:rPr lang="fr-FR" altLang="fr-FR" smtClean="0">
                <a:ea typeface="Arial Unicode MS" pitchFamily="34" charset="-128"/>
                <a:cs typeface="Arial Unicode MS" pitchFamily="34" charset="-128"/>
              </a:rPr>
              <a:t>Slide ESRF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 txBox="1">
            <a:spLocks noGrp="1" noChangeArrowheads="1"/>
          </p:cNvSpPr>
          <p:nvPr/>
        </p:nvSpPr>
        <p:spPr bwMode="auto">
          <a:xfrm>
            <a:off x="3849688" y="9431338"/>
            <a:ext cx="29448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4066" tIns="48915" rIns="94066" bIns="48915" anchor="b"/>
          <a:lstStyle>
            <a:lvl1pPr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E9A2027A-5423-478C-A636-4605E874E503}" type="slidenum">
              <a:rPr lang="fr-FR" altLang="fr-FR" sz="13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</a:pPr>
              <a:t>12</a:t>
            </a:fld>
            <a:endParaRPr lang="fr-FR" altLang="fr-FR" sz="13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2771" name="Text Box 1"/>
          <p:cNvSpPr txBox="1">
            <a:spLocks noChangeArrowheads="1"/>
          </p:cNvSpPr>
          <p:nvPr/>
        </p:nvSpPr>
        <p:spPr bwMode="auto">
          <a:xfrm>
            <a:off x="1131888" y="746125"/>
            <a:ext cx="4533900" cy="37211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5571" tIns="47786" rIns="95571" bIns="47786" anchor="ctr"/>
          <a:lstStyle>
            <a:lvl1pPr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</a:pPr>
            <a:endParaRPr lang="fr-FR" altLang="fr-FR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2772" name="Text Box 2"/>
          <p:cNvSpPr>
            <a:spLocks noGrp="1" noChangeArrowheads="1"/>
          </p:cNvSpPr>
          <p:nvPr>
            <p:ph type="body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66" tIns="48915" rIns="94066" bIns="48915"/>
          <a:lstStyle/>
          <a:p>
            <a:pPr defTabSz="433388" eaLnBrk="1" hangingPunct="1">
              <a:spcBef>
                <a:spcPct val="0"/>
              </a:spcBef>
              <a:tabLst>
                <a:tab pos="0" algn="l"/>
                <a:tab pos="881063" algn="l"/>
                <a:tab pos="1763713" algn="l"/>
                <a:tab pos="2646363" algn="l"/>
                <a:tab pos="3529013" algn="l"/>
                <a:tab pos="4410075" algn="l"/>
                <a:tab pos="5292725" algn="l"/>
                <a:tab pos="6175375" algn="l"/>
                <a:tab pos="7058025" algn="l"/>
                <a:tab pos="7940675" algn="l"/>
                <a:tab pos="8821738" algn="l"/>
                <a:tab pos="9704388" algn="l"/>
              </a:tabLst>
            </a:pPr>
            <a:r>
              <a:rPr lang="fr-FR" altLang="fr-FR" smtClean="0">
                <a:ea typeface="Arial Unicode MS" pitchFamily="34" charset="-128"/>
                <a:cs typeface="Arial Unicode MS" pitchFamily="34" charset="-128"/>
              </a:rPr>
              <a:t>Slide ESRF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 txBox="1">
            <a:spLocks noGrp="1" noChangeArrowheads="1"/>
          </p:cNvSpPr>
          <p:nvPr/>
        </p:nvSpPr>
        <p:spPr bwMode="auto">
          <a:xfrm>
            <a:off x="3849688" y="9431338"/>
            <a:ext cx="29448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4066" tIns="48915" rIns="94066" bIns="48915" anchor="b"/>
          <a:lstStyle>
            <a:lvl1pPr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E9A2027A-5423-478C-A636-4605E874E503}" type="slidenum">
              <a:rPr lang="fr-FR" altLang="fr-FR" sz="13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</a:pPr>
              <a:t>13</a:t>
            </a:fld>
            <a:endParaRPr lang="fr-FR" altLang="fr-FR" sz="13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2771" name="Text Box 1"/>
          <p:cNvSpPr txBox="1">
            <a:spLocks noChangeArrowheads="1"/>
          </p:cNvSpPr>
          <p:nvPr/>
        </p:nvSpPr>
        <p:spPr bwMode="auto">
          <a:xfrm>
            <a:off x="1131888" y="746125"/>
            <a:ext cx="4533900" cy="37211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5571" tIns="47786" rIns="95571" bIns="47786" anchor="ctr"/>
          <a:lstStyle>
            <a:lvl1pPr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</a:pPr>
            <a:endParaRPr lang="fr-FR" altLang="fr-FR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2772" name="Text Box 2"/>
          <p:cNvSpPr>
            <a:spLocks noGrp="1" noChangeArrowheads="1"/>
          </p:cNvSpPr>
          <p:nvPr>
            <p:ph type="body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66" tIns="48915" rIns="94066" bIns="48915"/>
          <a:lstStyle/>
          <a:p>
            <a:pPr defTabSz="433388" eaLnBrk="1" hangingPunct="1">
              <a:spcBef>
                <a:spcPct val="0"/>
              </a:spcBef>
              <a:tabLst>
                <a:tab pos="0" algn="l"/>
                <a:tab pos="881063" algn="l"/>
                <a:tab pos="1763713" algn="l"/>
                <a:tab pos="2646363" algn="l"/>
                <a:tab pos="3529013" algn="l"/>
                <a:tab pos="4410075" algn="l"/>
                <a:tab pos="5292725" algn="l"/>
                <a:tab pos="6175375" algn="l"/>
                <a:tab pos="7058025" algn="l"/>
                <a:tab pos="7940675" algn="l"/>
                <a:tab pos="8821738" algn="l"/>
                <a:tab pos="9704388" algn="l"/>
              </a:tabLst>
            </a:pPr>
            <a:r>
              <a:rPr lang="fr-FR" altLang="fr-FR" smtClean="0">
                <a:ea typeface="Arial Unicode MS" pitchFamily="34" charset="-128"/>
                <a:cs typeface="Arial Unicode MS" pitchFamily="34" charset="-128"/>
              </a:rPr>
              <a:t>Slide ESRF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 txBox="1">
            <a:spLocks noGrp="1" noChangeArrowheads="1"/>
          </p:cNvSpPr>
          <p:nvPr/>
        </p:nvSpPr>
        <p:spPr bwMode="auto">
          <a:xfrm>
            <a:off x="3849688" y="9431338"/>
            <a:ext cx="29448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4066" tIns="48915" rIns="94066" bIns="48915" anchor="b"/>
          <a:lstStyle>
            <a:lvl1pPr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E9A2027A-5423-478C-A636-4605E874E503}" type="slidenum">
              <a:rPr lang="fr-FR" altLang="fr-FR" sz="13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</a:pPr>
              <a:t>14</a:t>
            </a:fld>
            <a:endParaRPr lang="fr-FR" altLang="fr-FR" sz="13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2771" name="Text Box 1"/>
          <p:cNvSpPr txBox="1">
            <a:spLocks noChangeArrowheads="1"/>
          </p:cNvSpPr>
          <p:nvPr/>
        </p:nvSpPr>
        <p:spPr bwMode="auto">
          <a:xfrm>
            <a:off x="1131888" y="746125"/>
            <a:ext cx="4533900" cy="37211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5571" tIns="47786" rIns="95571" bIns="47786" anchor="ctr"/>
          <a:lstStyle>
            <a:lvl1pPr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</a:pPr>
            <a:endParaRPr lang="fr-FR" altLang="fr-FR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2772" name="Text Box 2"/>
          <p:cNvSpPr>
            <a:spLocks noGrp="1" noChangeArrowheads="1"/>
          </p:cNvSpPr>
          <p:nvPr>
            <p:ph type="body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66" tIns="48915" rIns="94066" bIns="48915"/>
          <a:lstStyle/>
          <a:p>
            <a:pPr defTabSz="433388" eaLnBrk="1" hangingPunct="1">
              <a:spcBef>
                <a:spcPct val="0"/>
              </a:spcBef>
              <a:tabLst>
                <a:tab pos="0" algn="l"/>
                <a:tab pos="881063" algn="l"/>
                <a:tab pos="1763713" algn="l"/>
                <a:tab pos="2646363" algn="l"/>
                <a:tab pos="3529013" algn="l"/>
                <a:tab pos="4410075" algn="l"/>
                <a:tab pos="5292725" algn="l"/>
                <a:tab pos="6175375" algn="l"/>
                <a:tab pos="7058025" algn="l"/>
                <a:tab pos="7940675" algn="l"/>
                <a:tab pos="8821738" algn="l"/>
                <a:tab pos="9704388" algn="l"/>
              </a:tabLst>
            </a:pPr>
            <a:r>
              <a:rPr lang="fr-FR" altLang="fr-FR" smtClean="0">
                <a:ea typeface="Arial Unicode MS" pitchFamily="34" charset="-128"/>
                <a:cs typeface="Arial Unicode MS" pitchFamily="34" charset="-128"/>
              </a:rPr>
              <a:t>Slide ESRF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 txBox="1">
            <a:spLocks noGrp="1" noChangeArrowheads="1"/>
          </p:cNvSpPr>
          <p:nvPr/>
        </p:nvSpPr>
        <p:spPr bwMode="auto">
          <a:xfrm>
            <a:off x="3849688" y="9431338"/>
            <a:ext cx="29448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4066" tIns="48915" rIns="94066" bIns="48915" anchor="b"/>
          <a:lstStyle>
            <a:lvl1pPr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9CCD087E-BE0D-44B1-BA50-20D084204342}" type="slidenum">
              <a:rPr lang="fr-FR" altLang="fr-FR" sz="13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</a:pPr>
              <a:t>15</a:t>
            </a:fld>
            <a:endParaRPr lang="fr-FR" altLang="fr-FR" sz="13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7891" name="Text Box 1"/>
          <p:cNvSpPr txBox="1">
            <a:spLocks noChangeArrowheads="1"/>
          </p:cNvSpPr>
          <p:nvPr/>
        </p:nvSpPr>
        <p:spPr bwMode="auto">
          <a:xfrm>
            <a:off x="1131888" y="746125"/>
            <a:ext cx="4533900" cy="37211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5571" tIns="47786" rIns="95571" bIns="47786" anchor="ctr"/>
          <a:lstStyle>
            <a:lvl1pPr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</a:pPr>
            <a:endParaRPr lang="fr-FR" altLang="fr-FR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7892" name="Text Box 2"/>
          <p:cNvSpPr>
            <a:spLocks noGrp="1" noChangeArrowheads="1"/>
          </p:cNvSpPr>
          <p:nvPr>
            <p:ph type="body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66" tIns="48915" rIns="94066" bIns="48915"/>
          <a:lstStyle/>
          <a:p>
            <a:pPr defTabSz="433388" eaLnBrk="1" hangingPunct="1">
              <a:spcBef>
                <a:spcPct val="0"/>
              </a:spcBef>
              <a:tabLst>
                <a:tab pos="0" algn="l"/>
                <a:tab pos="881063" algn="l"/>
                <a:tab pos="1763713" algn="l"/>
                <a:tab pos="2646363" algn="l"/>
                <a:tab pos="3529013" algn="l"/>
                <a:tab pos="4410075" algn="l"/>
                <a:tab pos="5292725" algn="l"/>
                <a:tab pos="6175375" algn="l"/>
                <a:tab pos="7058025" algn="l"/>
                <a:tab pos="7940675" algn="l"/>
                <a:tab pos="8821738" algn="l"/>
                <a:tab pos="9704388" algn="l"/>
              </a:tabLst>
            </a:pPr>
            <a:r>
              <a:rPr lang="fr-FR" altLang="fr-FR" smtClean="0">
                <a:ea typeface="Arial Unicode MS" pitchFamily="34" charset="-128"/>
                <a:cs typeface="Arial Unicode MS" pitchFamily="34" charset="-128"/>
              </a:rPr>
              <a:t>Slide ILL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 smtClean="0"/>
          </a:p>
        </p:txBody>
      </p:sp>
      <p:sp>
        <p:nvSpPr>
          <p:cNvPr id="4506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C5EEFF0-759A-4065-9CC0-9280BED8EBF9}" type="slidenum">
              <a:rPr lang="fr-FR" altLang="fr-FR" smtClean="0">
                <a:latin typeface="Calibri" pitchFamily="34" charset="0"/>
              </a:rPr>
              <a:pPr eaLnBrk="1" hangingPunct="1"/>
              <a:t>16</a:t>
            </a:fld>
            <a:endParaRPr lang="fr-FR" altLang="fr-F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 dirty="0" smtClean="0"/>
          </a:p>
        </p:txBody>
      </p:sp>
      <p:sp>
        <p:nvSpPr>
          <p:cNvPr id="4608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4DE4CD20-8647-45D4-9A29-EF406B5CA659}" type="slidenum">
              <a:rPr lang="fr-FR" altLang="fr-FR" smtClean="0">
                <a:latin typeface="Calibri" pitchFamily="34" charset="0"/>
              </a:rPr>
              <a:pPr eaLnBrk="1" hangingPunct="1"/>
              <a:t>17</a:t>
            </a:fld>
            <a:endParaRPr lang="fr-FR" altLang="fr-F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2970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A2BF002-CAC8-40CD-85B1-4B313663015E}" type="slidenum">
              <a:rPr lang="fr-FR" altLang="fr-FR" smtClean="0">
                <a:latin typeface="Calibri" pitchFamily="34" charset="0"/>
              </a:rPr>
              <a:pPr eaLnBrk="1" hangingPunct="1"/>
              <a:t>18</a:t>
            </a:fld>
            <a:endParaRPr lang="fr-FR" altLang="fr-FR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3475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2970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A2BF002-CAC8-40CD-85B1-4B313663015E}" type="slidenum">
              <a:rPr lang="fr-FR" altLang="fr-FR" smtClean="0">
                <a:latin typeface="Calibri" pitchFamily="34" charset="0"/>
              </a:rPr>
              <a:pPr eaLnBrk="1" hangingPunct="1"/>
              <a:t>19</a:t>
            </a:fld>
            <a:endParaRPr lang="fr-FR" altLang="fr-FR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7747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 txBox="1">
            <a:spLocks noGrp="1" noChangeArrowheads="1"/>
          </p:cNvSpPr>
          <p:nvPr/>
        </p:nvSpPr>
        <p:spPr bwMode="auto">
          <a:xfrm>
            <a:off x="3849688" y="9431338"/>
            <a:ext cx="29448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4066" tIns="48915" rIns="94066" bIns="48915" anchor="b"/>
          <a:lstStyle>
            <a:lvl1pPr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9CCD087E-BE0D-44B1-BA50-20D084204342}" type="slidenum">
              <a:rPr lang="fr-FR" altLang="fr-FR" sz="13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</a:pPr>
              <a:t>20</a:t>
            </a:fld>
            <a:endParaRPr lang="fr-FR" altLang="fr-FR" sz="13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7891" name="Text Box 1"/>
          <p:cNvSpPr txBox="1">
            <a:spLocks noChangeArrowheads="1"/>
          </p:cNvSpPr>
          <p:nvPr/>
        </p:nvSpPr>
        <p:spPr bwMode="auto">
          <a:xfrm>
            <a:off x="1131888" y="746125"/>
            <a:ext cx="4533900" cy="37211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5571" tIns="47786" rIns="95571" bIns="47786" anchor="ctr"/>
          <a:lstStyle>
            <a:lvl1pPr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</a:pPr>
            <a:endParaRPr lang="fr-FR" altLang="fr-FR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7892" name="Text Box 2"/>
          <p:cNvSpPr>
            <a:spLocks noGrp="1" noChangeArrowheads="1"/>
          </p:cNvSpPr>
          <p:nvPr>
            <p:ph type="body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66" tIns="48915" rIns="94066" bIns="48915"/>
          <a:lstStyle/>
          <a:p>
            <a:pPr defTabSz="433388" eaLnBrk="1" hangingPunct="1">
              <a:spcBef>
                <a:spcPct val="0"/>
              </a:spcBef>
              <a:tabLst>
                <a:tab pos="0" algn="l"/>
                <a:tab pos="881063" algn="l"/>
                <a:tab pos="1763713" algn="l"/>
                <a:tab pos="2646363" algn="l"/>
                <a:tab pos="3529013" algn="l"/>
                <a:tab pos="4410075" algn="l"/>
                <a:tab pos="5292725" algn="l"/>
                <a:tab pos="6175375" algn="l"/>
                <a:tab pos="7058025" algn="l"/>
                <a:tab pos="7940675" algn="l"/>
                <a:tab pos="8821738" algn="l"/>
                <a:tab pos="9704388" algn="l"/>
              </a:tabLst>
            </a:pPr>
            <a:r>
              <a:rPr lang="fr-FR" altLang="fr-FR" smtClean="0">
                <a:ea typeface="Arial Unicode MS" pitchFamily="34" charset="-128"/>
                <a:cs typeface="Arial Unicode MS" pitchFamily="34" charset="-128"/>
              </a:rPr>
              <a:t>Slide ILL</a:t>
            </a:r>
          </a:p>
        </p:txBody>
      </p:sp>
    </p:spTree>
    <p:extLst>
      <p:ext uri="{BB962C8B-B14F-4D97-AF65-F5344CB8AC3E}">
        <p14:creationId xmlns:p14="http://schemas.microsoft.com/office/powerpoint/2010/main" val="308647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A99E0D-DB98-4EE0-B59F-3BE154959FE6}" type="slidenum">
              <a:rPr lang="fr-FR"/>
              <a:pPr/>
              <a:t>2</a:t>
            </a:fld>
            <a:endParaRPr lang="fr-FR" dirty="0"/>
          </a:p>
        </p:txBody>
      </p:sp>
      <p:sp>
        <p:nvSpPr>
          <p:cNvPr id="78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4538"/>
            <a:ext cx="4964113" cy="3722687"/>
          </a:xfrm>
          <a:ln/>
        </p:spPr>
      </p:sp>
      <p:sp>
        <p:nvSpPr>
          <p:cNvPr id="78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0" y="4715629"/>
            <a:ext cx="4981575" cy="4467939"/>
          </a:xfrm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 txBox="1">
            <a:spLocks noGrp="1" noChangeArrowheads="1"/>
          </p:cNvSpPr>
          <p:nvPr/>
        </p:nvSpPr>
        <p:spPr bwMode="auto">
          <a:xfrm>
            <a:off x="3849688" y="9431338"/>
            <a:ext cx="29448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4066" tIns="48915" rIns="94066" bIns="48915" anchor="b"/>
          <a:lstStyle>
            <a:lvl1pPr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9CCD087E-BE0D-44B1-BA50-20D084204342}" type="slidenum">
              <a:rPr lang="fr-FR" altLang="fr-FR" sz="13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</a:pPr>
              <a:t>21</a:t>
            </a:fld>
            <a:endParaRPr lang="fr-FR" altLang="fr-FR" sz="13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7891" name="Text Box 1"/>
          <p:cNvSpPr txBox="1">
            <a:spLocks noChangeArrowheads="1"/>
          </p:cNvSpPr>
          <p:nvPr/>
        </p:nvSpPr>
        <p:spPr bwMode="auto">
          <a:xfrm>
            <a:off x="1131888" y="746125"/>
            <a:ext cx="4533900" cy="37211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5571" tIns="47786" rIns="95571" bIns="47786" anchor="ctr"/>
          <a:lstStyle>
            <a:lvl1pPr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</a:pPr>
            <a:endParaRPr lang="fr-FR" altLang="fr-FR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7892" name="Text Box 2"/>
          <p:cNvSpPr>
            <a:spLocks noGrp="1" noChangeArrowheads="1"/>
          </p:cNvSpPr>
          <p:nvPr>
            <p:ph type="body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66" tIns="48915" rIns="94066" bIns="48915"/>
          <a:lstStyle/>
          <a:p>
            <a:pPr defTabSz="433388" eaLnBrk="1" hangingPunct="1">
              <a:spcBef>
                <a:spcPct val="0"/>
              </a:spcBef>
              <a:tabLst>
                <a:tab pos="0" algn="l"/>
                <a:tab pos="881063" algn="l"/>
                <a:tab pos="1763713" algn="l"/>
                <a:tab pos="2646363" algn="l"/>
                <a:tab pos="3529013" algn="l"/>
                <a:tab pos="4410075" algn="l"/>
                <a:tab pos="5292725" algn="l"/>
                <a:tab pos="6175375" algn="l"/>
                <a:tab pos="7058025" algn="l"/>
                <a:tab pos="7940675" algn="l"/>
                <a:tab pos="8821738" algn="l"/>
                <a:tab pos="9704388" algn="l"/>
              </a:tabLst>
            </a:pPr>
            <a:r>
              <a:rPr lang="fr-FR" altLang="fr-FR" smtClean="0">
                <a:ea typeface="Arial Unicode MS" pitchFamily="34" charset="-128"/>
                <a:cs typeface="Arial Unicode MS" pitchFamily="34" charset="-128"/>
              </a:rPr>
              <a:t>Slide ILL</a:t>
            </a:r>
          </a:p>
        </p:txBody>
      </p:sp>
    </p:spTree>
    <p:extLst>
      <p:ext uri="{BB962C8B-B14F-4D97-AF65-F5344CB8AC3E}">
        <p14:creationId xmlns:p14="http://schemas.microsoft.com/office/powerpoint/2010/main" val="3086473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 txBox="1">
            <a:spLocks noGrp="1" noChangeArrowheads="1"/>
          </p:cNvSpPr>
          <p:nvPr/>
        </p:nvSpPr>
        <p:spPr bwMode="auto">
          <a:xfrm>
            <a:off x="3849688" y="9431338"/>
            <a:ext cx="29448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4066" tIns="48915" rIns="94066" bIns="48915" anchor="b"/>
          <a:lstStyle>
            <a:lvl1pPr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9CCD087E-BE0D-44B1-BA50-20D084204342}" type="slidenum">
              <a:rPr lang="fr-FR" altLang="fr-FR" sz="13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</a:pPr>
              <a:t>22</a:t>
            </a:fld>
            <a:endParaRPr lang="fr-FR" altLang="fr-FR" sz="13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7891" name="Text Box 1"/>
          <p:cNvSpPr txBox="1">
            <a:spLocks noChangeArrowheads="1"/>
          </p:cNvSpPr>
          <p:nvPr/>
        </p:nvSpPr>
        <p:spPr bwMode="auto">
          <a:xfrm>
            <a:off x="1131888" y="746125"/>
            <a:ext cx="4533900" cy="37211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5571" tIns="47786" rIns="95571" bIns="47786" anchor="ctr"/>
          <a:lstStyle>
            <a:lvl1pPr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</a:pPr>
            <a:endParaRPr lang="fr-FR" altLang="fr-FR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7892" name="Text Box 2"/>
          <p:cNvSpPr>
            <a:spLocks noGrp="1" noChangeArrowheads="1"/>
          </p:cNvSpPr>
          <p:nvPr>
            <p:ph type="body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66" tIns="48915" rIns="94066" bIns="48915"/>
          <a:lstStyle/>
          <a:p>
            <a:pPr defTabSz="433388" eaLnBrk="1" hangingPunct="1">
              <a:spcBef>
                <a:spcPct val="0"/>
              </a:spcBef>
              <a:tabLst>
                <a:tab pos="0" algn="l"/>
                <a:tab pos="881063" algn="l"/>
                <a:tab pos="1763713" algn="l"/>
                <a:tab pos="2646363" algn="l"/>
                <a:tab pos="3529013" algn="l"/>
                <a:tab pos="4410075" algn="l"/>
                <a:tab pos="5292725" algn="l"/>
                <a:tab pos="6175375" algn="l"/>
                <a:tab pos="7058025" algn="l"/>
                <a:tab pos="7940675" algn="l"/>
                <a:tab pos="8821738" algn="l"/>
                <a:tab pos="9704388" algn="l"/>
              </a:tabLst>
            </a:pPr>
            <a:r>
              <a:rPr lang="fr-FR" altLang="fr-FR" dirty="0" err="1" smtClean="0">
                <a:ea typeface="Arial Unicode MS" pitchFamily="34" charset="-128"/>
                <a:cs typeface="Arial Unicode MS" pitchFamily="34" charset="-128"/>
              </a:rPr>
              <a:t>Slide</a:t>
            </a:r>
            <a:r>
              <a:rPr lang="fr-FR" altLang="fr-FR" smtClean="0">
                <a:ea typeface="Arial Unicode MS" pitchFamily="34" charset="-128"/>
                <a:cs typeface="Arial Unicode MS" pitchFamily="34" charset="-128"/>
              </a:rPr>
              <a:t> ILL</a:t>
            </a:r>
          </a:p>
        </p:txBody>
      </p:sp>
    </p:spTree>
    <p:extLst>
      <p:ext uri="{BB962C8B-B14F-4D97-AF65-F5344CB8AC3E}">
        <p14:creationId xmlns:p14="http://schemas.microsoft.com/office/powerpoint/2010/main" val="10140122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 txBox="1">
            <a:spLocks noGrp="1" noChangeArrowheads="1"/>
          </p:cNvSpPr>
          <p:nvPr/>
        </p:nvSpPr>
        <p:spPr bwMode="auto">
          <a:xfrm>
            <a:off x="3849688" y="9431338"/>
            <a:ext cx="29448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4066" tIns="48915" rIns="94066" bIns="48915" anchor="b"/>
          <a:lstStyle>
            <a:lvl1pPr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9CCD087E-BE0D-44B1-BA50-20D084204342}" type="slidenum">
              <a:rPr lang="fr-FR" altLang="fr-FR" sz="13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</a:pPr>
              <a:t>23</a:t>
            </a:fld>
            <a:endParaRPr lang="fr-FR" altLang="fr-FR" sz="13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7891" name="Text Box 1"/>
          <p:cNvSpPr txBox="1">
            <a:spLocks noChangeArrowheads="1"/>
          </p:cNvSpPr>
          <p:nvPr/>
        </p:nvSpPr>
        <p:spPr bwMode="auto">
          <a:xfrm>
            <a:off x="1131888" y="746125"/>
            <a:ext cx="4533900" cy="37211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5571" tIns="47786" rIns="95571" bIns="47786" anchor="ctr"/>
          <a:lstStyle>
            <a:lvl1pPr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</a:pPr>
            <a:endParaRPr lang="fr-FR" altLang="fr-FR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7892" name="Text Box 2"/>
          <p:cNvSpPr>
            <a:spLocks noGrp="1" noChangeArrowheads="1"/>
          </p:cNvSpPr>
          <p:nvPr>
            <p:ph type="body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66" tIns="48915" rIns="94066" bIns="48915"/>
          <a:lstStyle/>
          <a:p>
            <a:pPr defTabSz="433388" eaLnBrk="1" hangingPunct="1">
              <a:spcBef>
                <a:spcPct val="0"/>
              </a:spcBef>
              <a:tabLst>
                <a:tab pos="0" algn="l"/>
                <a:tab pos="881063" algn="l"/>
                <a:tab pos="1763713" algn="l"/>
                <a:tab pos="2646363" algn="l"/>
                <a:tab pos="3529013" algn="l"/>
                <a:tab pos="4410075" algn="l"/>
                <a:tab pos="5292725" algn="l"/>
                <a:tab pos="6175375" algn="l"/>
                <a:tab pos="7058025" algn="l"/>
                <a:tab pos="7940675" algn="l"/>
                <a:tab pos="8821738" algn="l"/>
                <a:tab pos="9704388" algn="l"/>
              </a:tabLst>
            </a:pPr>
            <a:r>
              <a:rPr lang="fr-FR" altLang="fr-FR" smtClean="0">
                <a:ea typeface="Arial Unicode MS" pitchFamily="34" charset="-128"/>
                <a:cs typeface="Arial Unicode MS" pitchFamily="34" charset="-128"/>
              </a:rPr>
              <a:t>Slide ILL</a:t>
            </a:r>
          </a:p>
        </p:txBody>
      </p:sp>
    </p:spTree>
    <p:extLst>
      <p:ext uri="{BB962C8B-B14F-4D97-AF65-F5344CB8AC3E}">
        <p14:creationId xmlns:p14="http://schemas.microsoft.com/office/powerpoint/2010/main" val="4882693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 txBox="1">
            <a:spLocks noGrp="1" noChangeArrowheads="1"/>
          </p:cNvSpPr>
          <p:nvPr/>
        </p:nvSpPr>
        <p:spPr bwMode="auto">
          <a:xfrm>
            <a:off x="3849688" y="9431338"/>
            <a:ext cx="29448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4066" tIns="48915" rIns="94066" bIns="48915" anchor="b"/>
          <a:lstStyle>
            <a:lvl1pPr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9CCD087E-BE0D-44B1-BA50-20D084204342}" type="slidenum">
              <a:rPr lang="fr-FR" altLang="fr-FR" sz="13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</a:pPr>
              <a:t>24</a:t>
            </a:fld>
            <a:endParaRPr lang="fr-FR" altLang="fr-FR" sz="13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7891" name="Text Box 1"/>
          <p:cNvSpPr txBox="1">
            <a:spLocks noChangeArrowheads="1"/>
          </p:cNvSpPr>
          <p:nvPr/>
        </p:nvSpPr>
        <p:spPr bwMode="auto">
          <a:xfrm>
            <a:off x="1131888" y="746125"/>
            <a:ext cx="4533900" cy="37211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5571" tIns="47786" rIns="95571" bIns="47786" anchor="ctr"/>
          <a:lstStyle>
            <a:lvl1pPr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</a:pPr>
            <a:endParaRPr lang="fr-FR" altLang="fr-FR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7892" name="Text Box 2"/>
          <p:cNvSpPr>
            <a:spLocks noGrp="1" noChangeArrowheads="1"/>
          </p:cNvSpPr>
          <p:nvPr>
            <p:ph type="body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66" tIns="48915" rIns="94066" bIns="48915"/>
          <a:lstStyle/>
          <a:p>
            <a:pPr defTabSz="433388" eaLnBrk="1" hangingPunct="1">
              <a:spcBef>
                <a:spcPct val="0"/>
              </a:spcBef>
              <a:tabLst>
                <a:tab pos="0" algn="l"/>
                <a:tab pos="881063" algn="l"/>
                <a:tab pos="1763713" algn="l"/>
                <a:tab pos="2646363" algn="l"/>
                <a:tab pos="3529013" algn="l"/>
                <a:tab pos="4410075" algn="l"/>
                <a:tab pos="5292725" algn="l"/>
                <a:tab pos="6175375" algn="l"/>
                <a:tab pos="7058025" algn="l"/>
                <a:tab pos="7940675" algn="l"/>
                <a:tab pos="8821738" algn="l"/>
                <a:tab pos="9704388" algn="l"/>
              </a:tabLst>
            </a:pPr>
            <a:r>
              <a:rPr lang="fr-FR" altLang="fr-FR" smtClean="0">
                <a:ea typeface="Arial Unicode MS" pitchFamily="34" charset="-128"/>
                <a:cs typeface="Arial Unicode MS" pitchFamily="34" charset="-128"/>
              </a:rPr>
              <a:t>Slide ILL</a:t>
            </a:r>
          </a:p>
        </p:txBody>
      </p:sp>
    </p:spTree>
    <p:extLst>
      <p:ext uri="{BB962C8B-B14F-4D97-AF65-F5344CB8AC3E}">
        <p14:creationId xmlns:p14="http://schemas.microsoft.com/office/powerpoint/2010/main" val="4882693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 dirty="0" smtClean="0"/>
          </a:p>
        </p:txBody>
      </p:sp>
      <p:sp>
        <p:nvSpPr>
          <p:cNvPr id="2970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A2BF002-CAC8-40CD-85B1-4B313663015E}" type="slidenum">
              <a:rPr lang="fr-FR" altLang="fr-FR" smtClean="0">
                <a:latin typeface="Calibri" pitchFamily="34" charset="0"/>
              </a:rPr>
              <a:pPr eaLnBrk="1" hangingPunct="1"/>
              <a:t>25</a:t>
            </a:fld>
            <a:endParaRPr lang="fr-FR" altLang="fr-FR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7747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 smtClean="0"/>
          </a:p>
        </p:txBody>
      </p:sp>
      <p:sp>
        <p:nvSpPr>
          <p:cNvPr id="4506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C5EEFF0-759A-4065-9CC0-9280BED8EBF9}" type="slidenum">
              <a:rPr lang="fr-FR" altLang="fr-FR" smtClean="0">
                <a:latin typeface="Calibri" pitchFamily="34" charset="0"/>
              </a:rPr>
              <a:pPr eaLnBrk="1" hangingPunct="1"/>
              <a:t>26</a:t>
            </a:fld>
            <a:endParaRPr lang="fr-FR" altLang="fr-F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 smtClean="0"/>
          </a:p>
        </p:txBody>
      </p:sp>
      <p:sp>
        <p:nvSpPr>
          <p:cNvPr id="4506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C5EEFF0-759A-4065-9CC0-9280BED8EBF9}" type="slidenum">
              <a:rPr lang="fr-FR" altLang="fr-FR" smtClean="0">
                <a:latin typeface="Calibri" pitchFamily="34" charset="0"/>
              </a:rPr>
              <a:pPr eaLnBrk="1" hangingPunct="1"/>
              <a:t>27</a:t>
            </a:fld>
            <a:endParaRPr lang="fr-FR" altLang="fr-F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2970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A2BF002-CAC8-40CD-85B1-4B313663015E}" type="slidenum">
              <a:rPr lang="fr-FR" altLang="fr-FR" smtClean="0">
                <a:latin typeface="Calibri" pitchFamily="34" charset="0"/>
              </a:rPr>
              <a:pPr eaLnBrk="1" hangingPunct="1"/>
              <a:t>28</a:t>
            </a:fld>
            <a:endParaRPr lang="fr-FR" altLang="fr-F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A99E0D-DB98-4EE0-B59F-3BE154959FE6}" type="slidenum">
              <a:rPr lang="fr-FR"/>
              <a:pPr/>
              <a:t>3</a:t>
            </a:fld>
            <a:endParaRPr lang="fr-FR" dirty="0"/>
          </a:p>
        </p:txBody>
      </p:sp>
      <p:sp>
        <p:nvSpPr>
          <p:cNvPr id="78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4538"/>
            <a:ext cx="4964113" cy="3722687"/>
          </a:xfrm>
          <a:ln/>
        </p:spPr>
      </p:sp>
      <p:sp>
        <p:nvSpPr>
          <p:cNvPr id="78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0" y="4715629"/>
            <a:ext cx="4981575" cy="4467939"/>
          </a:xfrm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A99E0D-DB98-4EE0-B59F-3BE154959FE6}" type="slidenum">
              <a:rPr lang="fr-FR"/>
              <a:pPr/>
              <a:t>4</a:t>
            </a:fld>
            <a:endParaRPr lang="fr-FR" dirty="0"/>
          </a:p>
        </p:txBody>
      </p:sp>
      <p:sp>
        <p:nvSpPr>
          <p:cNvPr id="78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4538"/>
            <a:ext cx="4964113" cy="3722687"/>
          </a:xfrm>
          <a:ln/>
        </p:spPr>
      </p:sp>
      <p:sp>
        <p:nvSpPr>
          <p:cNvPr id="78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0" y="4715629"/>
            <a:ext cx="4981575" cy="4467939"/>
          </a:xfrm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A99E0D-DB98-4EE0-B59F-3BE154959FE6}" type="slidenum">
              <a:rPr lang="fr-FR"/>
              <a:pPr/>
              <a:t>5</a:t>
            </a:fld>
            <a:endParaRPr lang="fr-FR"/>
          </a:p>
        </p:txBody>
      </p:sp>
      <p:sp>
        <p:nvSpPr>
          <p:cNvPr id="78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4538"/>
            <a:ext cx="4964113" cy="3722687"/>
          </a:xfrm>
          <a:ln/>
        </p:spPr>
      </p:sp>
      <p:sp>
        <p:nvSpPr>
          <p:cNvPr id="78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0" y="4715629"/>
            <a:ext cx="4981575" cy="4467939"/>
          </a:xfr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9D21C9-616D-448F-8535-B1C1E4CF1449}" type="slidenum">
              <a:rPr lang="fr-FR"/>
              <a:pPr/>
              <a:t>6</a:t>
            </a:fld>
            <a:endParaRPr lang="fr-FR"/>
          </a:p>
        </p:txBody>
      </p:sp>
      <p:sp>
        <p:nvSpPr>
          <p:cNvPr id="78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4538"/>
            <a:ext cx="4964113" cy="3722687"/>
          </a:xfrm>
          <a:ln/>
        </p:spPr>
      </p:sp>
      <p:sp>
        <p:nvSpPr>
          <p:cNvPr id="789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0" y="4715629"/>
            <a:ext cx="4981575" cy="4467939"/>
          </a:xfr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2970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23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A2BF002-CAC8-40CD-85B1-4B313663015E}" type="slidenum">
              <a:rPr lang="fr-FR" altLang="fr-FR" smtClean="0">
                <a:latin typeface="Calibri" pitchFamily="34" charset="0"/>
              </a:rPr>
              <a:pPr eaLnBrk="1" hangingPunct="1"/>
              <a:t>7</a:t>
            </a:fld>
            <a:endParaRPr lang="fr-FR" altLang="fr-FR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3475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A99E0D-DB98-4EE0-B59F-3BE154959FE6}" type="slidenum">
              <a:rPr lang="fr-FR"/>
              <a:pPr/>
              <a:t>8</a:t>
            </a:fld>
            <a:endParaRPr lang="fr-FR"/>
          </a:p>
        </p:txBody>
      </p:sp>
      <p:sp>
        <p:nvSpPr>
          <p:cNvPr id="78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4538"/>
            <a:ext cx="4964113" cy="3722687"/>
          </a:xfrm>
          <a:ln/>
        </p:spPr>
      </p:sp>
      <p:sp>
        <p:nvSpPr>
          <p:cNvPr id="78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0" y="4715629"/>
            <a:ext cx="4981575" cy="4467939"/>
          </a:xfr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 txBox="1">
            <a:spLocks noGrp="1" noChangeArrowheads="1"/>
          </p:cNvSpPr>
          <p:nvPr/>
        </p:nvSpPr>
        <p:spPr bwMode="auto">
          <a:xfrm>
            <a:off x="3849688" y="9431338"/>
            <a:ext cx="29448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4066" tIns="48915" rIns="94066" bIns="48915" anchor="b"/>
          <a:lstStyle>
            <a:lvl1pPr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69900" eaLnBrk="0" hangingPunct="0"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69900" eaLnBrk="0" fontAlgn="base" hangingPunct="0">
              <a:spcBef>
                <a:spcPct val="0"/>
              </a:spcBef>
              <a:spcAft>
                <a:spcPct val="0"/>
              </a:spcAft>
              <a:tabLst>
                <a:tab pos="755650" algn="l"/>
                <a:tab pos="1512888" algn="l"/>
                <a:tab pos="2268538" algn="l"/>
                <a:tab pos="3025775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fld id="{E9A2027A-5423-478C-A636-4605E874E503}" type="slidenum">
              <a:rPr lang="fr-FR" altLang="fr-FR" sz="13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r" eaLnBrk="1" hangingPunct="1">
                <a:buClr>
                  <a:srgbClr val="000000"/>
                </a:buClr>
                <a:buSzPct val="100000"/>
              </a:pPr>
              <a:t>10</a:t>
            </a:fld>
            <a:endParaRPr lang="fr-FR" altLang="fr-FR" sz="1300">
              <a:solidFill>
                <a:srgbClr val="000000"/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2771" name="Text Box 1"/>
          <p:cNvSpPr txBox="1">
            <a:spLocks noChangeArrowheads="1"/>
          </p:cNvSpPr>
          <p:nvPr/>
        </p:nvSpPr>
        <p:spPr bwMode="auto">
          <a:xfrm>
            <a:off x="1131888" y="746125"/>
            <a:ext cx="4533900" cy="37211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5571" tIns="47786" rIns="95571" bIns="47786" anchor="ctr"/>
          <a:lstStyle>
            <a:lvl1pPr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556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</a:pPr>
            <a:endParaRPr lang="fr-FR" altLang="fr-FR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2772" name="Text Box 2"/>
          <p:cNvSpPr>
            <a:spLocks noGrp="1" noChangeArrowheads="1"/>
          </p:cNvSpPr>
          <p:nvPr>
            <p:ph type="body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66" tIns="48915" rIns="94066" bIns="48915"/>
          <a:lstStyle/>
          <a:p>
            <a:pPr defTabSz="433388" eaLnBrk="1" hangingPunct="1">
              <a:spcBef>
                <a:spcPct val="0"/>
              </a:spcBef>
              <a:tabLst>
                <a:tab pos="0" algn="l"/>
                <a:tab pos="881063" algn="l"/>
                <a:tab pos="1763713" algn="l"/>
                <a:tab pos="2646363" algn="l"/>
                <a:tab pos="3529013" algn="l"/>
                <a:tab pos="4410075" algn="l"/>
                <a:tab pos="5292725" algn="l"/>
                <a:tab pos="6175375" algn="l"/>
                <a:tab pos="7058025" algn="l"/>
                <a:tab pos="7940675" algn="l"/>
                <a:tab pos="8821738" algn="l"/>
                <a:tab pos="9704388" algn="l"/>
              </a:tabLst>
            </a:pPr>
            <a:r>
              <a:rPr lang="fr-FR" altLang="fr-FR" smtClean="0">
                <a:ea typeface="Arial Unicode MS" pitchFamily="34" charset="-128"/>
                <a:cs typeface="Arial Unicode MS" pitchFamily="34" charset="-128"/>
              </a:rPr>
              <a:t>Slide ESRF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gradFill rotWithShape="1">
          <a:gsLst>
            <a:gs pos="0">
              <a:schemeClr val="accent1">
                <a:lumMod val="60000"/>
                <a:lumOff val="40000"/>
              </a:schemeClr>
            </a:gs>
            <a:gs pos="25000">
              <a:schemeClr val="accent1">
                <a:lumMod val="75000"/>
              </a:schemeClr>
            </a:gs>
            <a:gs pos="100000">
              <a:schemeClr val="accent1">
                <a:lumMod val="5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714356"/>
            <a:ext cx="7851648" cy="1828800"/>
          </a:xfrm>
          <a:prstGeom prst="rect">
            <a:avLst/>
          </a:prstGeo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4000" b="1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 dirty="0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2643182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4" name="Espace réservé du pied de page 18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Espace réservé du numéro de diapositive 2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2F38D-64D9-415B-BAF7-FDAA2B1B250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6" name="Espace réservé de la date 9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fr-FR" smtClean="0"/>
              <a:t>16-Oct-09</a:t>
            </a:r>
            <a:endParaRPr lang="en-US">
              <a:solidFill>
                <a:schemeClr val="tx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9518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1153276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CD1D0-78AE-4990-B552-99CFF64C799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6" name="Espace réservé de la date 9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fr-FR" smtClean="0"/>
              <a:t>16-Oct-09</a:t>
            </a:r>
            <a:endParaRPr lang="en-US">
              <a:solidFill>
                <a:schemeClr val="tx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73323"/>
      </p:ext>
    </p:extLst>
  </p:cSld>
  <p:clrMapOvr>
    <a:masterClrMapping/>
  </p:clrMapOvr>
  <p:transition spd="med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Pr>
        <a:gradFill rotWithShape="1">
          <a:gsLst>
            <a:gs pos="0">
              <a:schemeClr val="accent1">
                <a:lumMod val="60000"/>
                <a:lumOff val="40000"/>
              </a:schemeClr>
            </a:gs>
            <a:gs pos="25000">
              <a:schemeClr val="accent1">
                <a:lumMod val="75000"/>
              </a:schemeClr>
            </a:gs>
            <a:gs pos="100000">
              <a:schemeClr val="accent1">
                <a:lumMod val="5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prstGeom prst="rect">
            <a:avLst/>
          </a:prstGeo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4000" b="1" cap="none" baseline="0" dirty="0">
                <a:ln w="635"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A7977-B0D4-4DC0-99B3-F47D38057DD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6" name="Espace réservé de la date 9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fr-FR" smtClean="0"/>
              <a:t>16-Oct-09</a:t>
            </a:r>
            <a:endParaRPr lang="en-US">
              <a:solidFill>
                <a:schemeClr val="tx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246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pied de pag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F3CA1-13EE-4082-A124-199DE024B40A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7" name="Espace réservé de la date 9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fr-FR" smtClean="0"/>
              <a:t>16-Oct-09</a:t>
            </a:r>
            <a:endParaRPr lang="en-US">
              <a:solidFill>
                <a:schemeClr val="tx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200199"/>
      </p:ext>
    </p:extLst>
  </p:cSld>
  <p:clrMapOvr>
    <a:masterClrMapping/>
  </p:clrMapOvr>
  <p:transition spd="med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0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>
            <a:normAutofit/>
          </a:bodyPr>
          <a:lstStyle>
            <a:lvl1pPr marL="0" indent="0">
              <a:buNone/>
              <a:defRPr sz="20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u pied de page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77B12-6579-4BC6-B9D9-5A448350A41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9" name="Espace réservé de la date 9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fr-FR" smtClean="0"/>
              <a:t>16-Oct-09</a:t>
            </a:r>
            <a:endParaRPr lang="en-US">
              <a:solidFill>
                <a:schemeClr val="tx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30574"/>
      </p:ext>
    </p:extLst>
  </p:cSld>
  <p:clrMapOvr>
    <a:masterClrMapping/>
  </p:clrMapOvr>
  <p:transition spd="med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000" b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 dirty="0"/>
          </a:p>
        </p:txBody>
      </p:sp>
      <p:sp>
        <p:nvSpPr>
          <p:cNvPr id="3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2CAF7-6BFF-43A9-8D93-DEBC3C418A3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5" name="Espace réservé de la date 9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fr-FR" smtClean="0"/>
              <a:t>16-Oct-09</a:t>
            </a:r>
            <a:endParaRPr lang="en-US">
              <a:solidFill>
                <a:schemeClr val="tx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25275"/>
      </p:ext>
    </p:extLst>
  </p:cSld>
  <p:clrMapOvr>
    <a:masterClrMapping/>
  </p:clrMapOvr>
  <p:transition spd="med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A6AD2-69BA-4336-AC78-83445909C2B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4" name="Espace réservé de la date 9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fr-FR" smtClean="0"/>
              <a:t>16-Oct-09</a:t>
            </a:r>
            <a:endParaRPr lang="en-US">
              <a:solidFill>
                <a:schemeClr val="tx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82532"/>
      </p:ext>
    </p:extLst>
  </p:cSld>
  <p:clrMapOvr>
    <a:masterClrMapping/>
  </p:clrMapOvr>
  <p:transition spd="med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  <a:prstGeom prst="rect">
            <a:avLst/>
          </a:prstGeo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pied de page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4F3DB-0422-4BD0-92BD-6A7570670D9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7" name="Espace réservé de la date 9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fr-FR" smtClean="0"/>
              <a:t>16-Oct-09</a:t>
            </a:r>
            <a:endParaRPr lang="en-US">
              <a:solidFill>
                <a:schemeClr val="tx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762350"/>
      </p:ext>
    </p:extLst>
  </p:cSld>
  <p:clrMapOvr>
    <a:masterClrMapping/>
  </p:clrMapOvr>
  <p:transition spd="med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3000">
              <a:schemeClr val="accent1">
                <a:lumMod val="75000"/>
              </a:schemeClr>
            </a:gs>
            <a:gs pos="50000">
              <a:schemeClr val="bg1"/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ce réservé du texte 29"/>
          <p:cNvSpPr>
            <a:spLocks noGrp="1"/>
          </p:cNvSpPr>
          <p:nvPr>
            <p:ph type="body" idx="1"/>
          </p:nvPr>
        </p:nvSpPr>
        <p:spPr bwMode="auto">
          <a:xfrm>
            <a:off x="457200" y="2143125"/>
            <a:ext cx="8229600" cy="418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  <a:endParaRPr lang="en-US" altLang="fr-FR" smtClean="0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fr-FR" smtClean="0"/>
              <a:t>16-Oct-09</a:t>
            </a:r>
            <a:endParaRPr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CB11B2E-8AA1-4DAD-B41B-B05EDAD82299}" type="slidenum">
              <a:rPr lang="en-US"/>
              <a:pPr>
                <a:defRPr/>
              </a:pPr>
              <a:t>‹N°›</a:t>
            </a:fld>
            <a:endParaRPr lang="en-US" dirty="0">
              <a:solidFill>
                <a:schemeClr val="tx1">
                  <a:shade val="50000"/>
                </a:schemeClr>
              </a:solidFill>
            </a:endParaRPr>
          </a:p>
        </p:txBody>
      </p:sp>
      <p:pic>
        <p:nvPicPr>
          <p:cNvPr id="2054" name="Image 10" descr="banner1288_290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05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Espace réservé du titre 8"/>
          <p:cNvSpPr>
            <a:spLocks noGrp="1"/>
          </p:cNvSpPr>
          <p:nvPr>
            <p:ph type="title"/>
          </p:nvPr>
        </p:nvSpPr>
        <p:spPr bwMode="auto">
          <a:xfrm>
            <a:off x="457200" y="928688"/>
            <a:ext cx="82296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 style du titre</a:t>
            </a:r>
            <a:endParaRPr lang="en-US" altLang="fr-FR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8" r:id="rId1"/>
    <p:sldLayoutId id="2147484169" r:id="rId2"/>
    <p:sldLayoutId id="2147484170" r:id="rId3"/>
    <p:sldLayoutId id="2147484171" r:id="rId4"/>
    <p:sldLayoutId id="2147484172" r:id="rId5"/>
    <p:sldLayoutId id="2147484173" r:id="rId6"/>
    <p:sldLayoutId id="2147484174" r:id="rId7"/>
    <p:sldLayoutId id="2147484175" r:id="rId8"/>
  </p:sldLayoutIdLst>
  <p:transition spd="med">
    <p:zoom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Lucida San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Lucida San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Lucida San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Lucida San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Lucida San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Lucida San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Lucida San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Lucida Sans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/url?sa=i&amp;rct=j&amp;q=&amp;esrc=s&amp;source=images&amp;cd=&amp;cad=rja&amp;uact=8&amp;ved=0CAcQjRw&amp;url=http://www.perspectivesboursieres.com/2013_11_01_archive.html&amp;ei=ary8VN-JNs7ePcf1gPgG&amp;bvm=bv.83829542,d.ZWU&amp;psig=AFQjCNGwclp23YU1jSZdbTw3f9jLzTCRYQ&amp;ust=1421741544330113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emf"/><Relationship Id="rId5" Type="http://schemas.openxmlformats.org/officeDocument/2006/relationships/package" Target="../embeddings/Microsoft_Excel_Worksheet1.xlsx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hyperlink" Target="http://www.ansto.gov.au/__data/assets/image/0009/45495/OPAL_pool_ALT_1700.jpg" TargetMode="Externa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neutrons.ornl.gov/images/ChestnutRidgeLayout.jpg" TargetMode="External"/><Relationship Id="rId3" Type="http://schemas.openxmlformats.org/officeDocument/2006/relationships/image" Target="../media/image10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eutrons.ornl.gov/images/hfir_aerial_big.jpg" TargetMode="External"/><Relationship Id="rId5" Type="http://schemas.openxmlformats.org/officeDocument/2006/relationships/image" Target="../media/image11.jpeg"/><Relationship Id="rId4" Type="http://schemas.openxmlformats.org/officeDocument/2006/relationships/hyperlink" Target="http://www.ill.eu/index.php?eID=tx_cms_showpic&amp;file=fileadmin/users_files/img/about_ill/what_is_the_ill/pano_arriereILL4.jpg&amp;width=800m&amp;height=600m&amp;bodyTag=%3cbody%20style=%22margin:0;%20background:" TargetMode="External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9552" y="1412776"/>
            <a:ext cx="799288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/>
              <a:t>Forum on Access to </a:t>
            </a:r>
            <a:r>
              <a:rPr lang="fr-FR" sz="2800" dirty="0" err="1" smtClean="0"/>
              <a:t>Existing</a:t>
            </a:r>
            <a:r>
              <a:rPr lang="fr-FR" sz="2800" dirty="0" smtClean="0"/>
              <a:t> EU </a:t>
            </a:r>
            <a:r>
              <a:rPr lang="fr-FR" sz="2800" dirty="0" err="1" smtClean="0"/>
              <a:t>Nuclear</a:t>
            </a:r>
            <a:r>
              <a:rPr lang="fr-FR" sz="2800" dirty="0" smtClean="0"/>
              <a:t> Fission </a:t>
            </a:r>
            <a:r>
              <a:rPr lang="fr-FR" sz="2800" dirty="0" err="1" smtClean="0"/>
              <a:t>Research</a:t>
            </a:r>
            <a:r>
              <a:rPr lang="fr-FR" sz="2800" dirty="0" smtClean="0"/>
              <a:t> Infrastructure</a:t>
            </a:r>
          </a:p>
          <a:p>
            <a:pPr algn="ctr"/>
            <a:r>
              <a:rPr lang="fr-FR" sz="2800" dirty="0" smtClean="0"/>
              <a:t>EC JRC  Brussels 29/01/2015</a:t>
            </a:r>
          </a:p>
          <a:p>
            <a:pPr algn="ctr"/>
            <a:endParaRPr lang="fr-FR" sz="2800" dirty="0" smtClean="0"/>
          </a:p>
          <a:p>
            <a:pPr algn="ctr"/>
            <a:r>
              <a:rPr lang="fr-FR" sz="2800" dirty="0" err="1" smtClean="0"/>
              <a:t>Examples</a:t>
            </a:r>
            <a:r>
              <a:rPr lang="fr-FR" sz="2800" dirty="0" smtClean="0"/>
              <a:t> of Open Access User </a:t>
            </a:r>
            <a:r>
              <a:rPr lang="fr-FR" sz="2800" dirty="0" err="1" smtClean="0"/>
              <a:t>Labs</a:t>
            </a:r>
            <a:r>
              <a:rPr lang="fr-FR" sz="2800" dirty="0" smtClean="0"/>
              <a:t>: </a:t>
            </a:r>
          </a:p>
          <a:p>
            <a:pPr algn="ctr"/>
            <a:r>
              <a:rPr lang="fr-FR" sz="2800" dirty="0" smtClean="0"/>
              <a:t>The Institut Laue-Langevin (ILL), Grenoble</a:t>
            </a:r>
          </a:p>
          <a:p>
            <a:pPr algn="ctr"/>
            <a:endParaRPr lang="fr-FR" sz="2800" dirty="0" smtClean="0"/>
          </a:p>
          <a:p>
            <a:pPr algn="ctr"/>
            <a:r>
              <a:rPr lang="fr-FR" sz="2800" dirty="0" smtClean="0"/>
              <a:t>				</a:t>
            </a:r>
          </a:p>
          <a:p>
            <a:pPr algn="ctr"/>
            <a:r>
              <a:rPr lang="fr-FR" sz="2800" dirty="0" smtClean="0"/>
              <a:t>					W.G. Stirling</a:t>
            </a:r>
          </a:p>
          <a:p>
            <a:pPr algn="ctr"/>
            <a:r>
              <a:rPr lang="fr-FR" sz="2800" dirty="0" smtClean="0"/>
              <a:t>					</a:t>
            </a:r>
            <a:r>
              <a:rPr lang="fr-FR" sz="2800" dirty="0" err="1" smtClean="0"/>
              <a:t>Director</a:t>
            </a:r>
            <a:r>
              <a:rPr lang="fr-FR" sz="2800" dirty="0" smtClean="0"/>
              <a:t>, ILL</a:t>
            </a:r>
          </a:p>
          <a:p>
            <a:pPr algn="ctr"/>
            <a:endParaRPr lang="fr-FR" sz="2800" dirty="0" smtClean="0"/>
          </a:p>
        </p:txBody>
      </p:sp>
      <p:pic>
        <p:nvPicPr>
          <p:cNvPr id="8" name="Image 8" descr="web_version_without_science_campu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1099333" cy="81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3" descr="AT3183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293096"/>
            <a:ext cx="3600400" cy="2390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Picture 2" descr="https://encrypted-tbn0.gstatic.com/images?q=tbn:ANd9GcQ2JtJvYDkY6vu1ogAZnEdt1rYy2hZn5A7kawoXT3lJ-LD32XcwI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6093296"/>
            <a:ext cx="1550665" cy="620266"/>
          </a:xfrm>
          <a:prstGeom prst="rect">
            <a:avLst/>
          </a:prstGeom>
          <a:noFill/>
        </p:spPr>
      </p:pic>
      <p:sp>
        <p:nvSpPr>
          <p:cNvPr id="20486" name="AutoShape 6" descr="data:image/jpeg;base64,/9j/4AAQSkZJRgABAQAAAQABAAD/2wCEAAkGBxMSERUSExQWExUXGBsWFxcWGB8XHxsYGh0YHBccFRkYHiggGBwlHBkUIjEhJSorLy8uFyA4ODMsNyguLiwBCgoKDg0OGxAQGzcmICY3Niw0LC8tLCwsNCwsLi0sLiwvLCw0LCwsLCwsLDcsLCwsLCwsLCwsLSwsLCwsLCwsLP/AABEIAHQBcAMBEQACEQEDEQH/xAAbAAEAAwEBAQEAAAAAAAAAAAAABQYHBAMCAf/EAEMQAAIBAgMEAw0FCAICAwAAAAECAwARBBIhBQYTMSJBcQcyMzRRYXJzgZGhsbIUI0JTkhUWUoKiwtHhYsHT8SRD8P/EABoBAQADAQEBAAAAAAAAAAAAAAADBAUGAgH/xAA0EQEAAgEBBAgGAgIBBQAAAAAAAQIDEQQSMTIFFCEzUXGBsRNBUpHB0RVhofAjIkJD4fH/2gAMAwEAAhEDEQA/ANxoFAoIzHbfw0JIeVbj8I6R9oHKo7ZaV4ygybTip2WsjH33wo5cQ/y2+dR9Zorz0jh+Wv2fqb74U8+IP5L/ACp1mhHSOH56/Z3YbebCvymUH/l0fnXuM1J+aau14bcLJWOQMLqQwPIg3HvFSxOqxExMaw+qPpQKDjxe1IYmyySIjWvZjY2NwD8D7q8zeteyZRXzY6TpadJece28MxCiaMkkAAMNSdAB7a+fEp4vkbRimdItCQr2mKBQKBQc+LxscQBkdUBNgWNrmvNrRXi8XyVpGtp0cv7ewv58f6hXn4tPFH1nD9UOvCYuOUZo3VwDa6m+vk+Ir3W0W4JKXreNazq96+vZQKBQKCObbuGBsZ47jTvhUfxaeKHrOL6odeFxKSLmjYOvK6m40517i0TGsJK3reNazq9q+vRQKD5dwASTYDUnzUfJnTtR/wC38L+fH+oVH8Wnih6zh+qHVhMbHKCY3VwDYlTfWvVbRbgkpkreNazq6K9PaPk23hlJUzRggkEFhoRoQfbXiclI+aGdoxROk2h8/t7C/nx/qFfPi08XzrOH6oP29hfz4/1CnxaeJ1nD9UH7ewv58f6hT4tPE6zh+qD9vYX8+P8AUKfFp4nWcP1Qft7C/nx/qFPi08TrOH6oP29hfz4/1CnxaeJ1nD9UOrB42OUExurgGxKm9jzt8RXqtotwSUyVvGtZ1dFentzYrHxR5s7quVQ7XPJSSAT5iQQPLag9oJldQ6kMrAFWBuCDqCD1ig+6Dnx2MSFDJIcqjmfkB5T5q82tFY1l4yZK0rvW4M225vRNiCVBMUf8IOpH/Mjn2DTtqhkz2v5MLPtl8vZHZHh+0EBaoVMFH0NAoOnZpcSosTMjOyrdSRqSAL25jXrr1TXXse8W9F4ik6TM/JsijStV1D9oFBm/dD8cX1KfXLVDaef0/bC6S7/0j3lCbI8Yg9dF9a1DTmjzVMXeV8494bHWq6goFAoFBnndDxuadYhyjW59Jv8ACgfqqjtNtbaeDF6Sya5Ip4e8/wC/5VWqzOW/udY20kkJ/EM47V0PwI91Wtlt2zVp9G5NLTTx7V+q62CgUCgUGL4vwj+k3zNZNuMuWvzT5rBuPtjgy8Jj93If0v1HsPL3VPs+TdtpPCV3YM+5fcnhPu0ir7cKBQc20/Ayeg3yNeb8svGTkljS8qynLQ0DuceBl9Z/aKu7Lyy2ujOS3n+Fuq00mO7Y8Zn9dL9bVlX5p85cvl7y/nPvLkry8FAoFAoFBf8AubeAl9b/AGJV3ZeWWx0Z3dvP8Qt1WmmrmMhgbHEs0gdVw91FsjEtiOAToTdW4p5gd7ztQd+63D+x4fhZuHwkyZ7ZsthbPbS/ltQSlBme+u1+NOY1P3cRIHnfkx9nL3+Ws/aMm9bT5Qwduz/EybscI90Dh4WdgiAszGwA6zUMRMzpCnWs2mIji0TYe58UQDSgSyefvV8yjr7T8KvY9nrXj2y28GwUpGt+2f8ACxxxhRZQFHkAt8qsRGi9ERHB9MoOhF+2j7MauDE7Ew8nfQof5QPiK8TjpPGEN9nxX41hH4XdGCKZJkLjKSQpOZb2I6xfr8tRxgrFt6EFNhx0yReuvZ8vksFTrpQKDN+6H44vqU+uWqG08/p+2F0l3/pHvKE2R4xB66L61qGnNHmqYu8r5x7w2OtV1BQKBQfjNYEnkNaDHNpYvjTSS/xsSOzq+Fqyr23rTLmMt/iXm3i/DgzwRN+EuY/aFB/7pu/9O8+fDn4e/wD3o9Ni4vg4iKX+FhfsPRb4E19x23bRL1gvuZK28P8A42AGtR0z9oFAoFBi+L8I/pN8zWTbjLlr80+byr48tR3R2x9ogGY/eJ0X8/kb2j43rRw5N+vbxdBsef4uPt4xx/acqZbKDm2n4GT0G+Rrzfll4ycksaXlWU5aGgdzjwMvrP7RV3ZeWW10ZyW8/wALdVppIyXd/CsxZoUJYliSOZJuSfbUc4qT8kE7LhmdZrDxl2Fgl76KJb8r2Hzp8Gng+dUw/TD6j3fwbC6wxEeUC9Pg08DqmH6YZSazHOLTuFs+KZpxKivlEeXML2uZL29w91WdmpW2usNDo/FTJa2/Gumn5W/928J+RH7qtfBp4NPqmH6YP3bwn5Efup8GngdUw/TDswOAihBWJFQE3IUWueV/cBXqtYrwhLjx0xxpWNHTXp7VDeqJDPe8GZUQsHhmlfV2EVuC4uS2fKti2jEddBYdhZPs0PDKFOGuUxgqmWwtkBJIHmJoPvauK4UMkn8Kkjttp8bV5vbdrMo8t9yk28GOD31lOXhdO51s8EyTkcvu17bXY+4qPfVvZa8bNXo3FrM5J8v2vVXGuUCgUCgUCgUGb90PxxfUp9ctUNp5/T9sLpLv/SPeUJsjxiD10f1rUNOaPNUxd5Xzj3hsdarqCgUCghN8sbwsJJY2Z/ux/No39Oaoc9t2kqm25NzDP99n3ZZWc59e59kW2QFt01Xjntvmb3KSPYKuTj/4dPVr2wabHp8+P59lENU2Q1fdTHcbCxse+AyN2rp8RY+2tLDbepEui2TJ8TDEzx4fZL1KslAoFBi+L8I/pN8zWTbjLlr80+bytXx5SO7+1Dhp1k/D3rjyqeftHMf7qTFfctqn2bN8HJFvl8/JrUcgYBlIIIuCOsHkRWnE6ujiYmNYfVH1zbT8DJ6DfI15vyy8ZOSWNLyrKctDQO5x4GX1n9oq7svLLa6M5Lef4W6rTSQJ3pisei2YOy5dOSYg4cm/pDNbyUHJvyoYRR5gCSxyjCvimZRlDZRGQ0a3ZbsLG5UXHWHdueiLhVSMRqqllyxwthwpB5GKRiyt5bnWgy01kOUlcu5p3+I7IvnLVvZOM+n5afRfNf0/K91cbCO2ttMwtGipneQsFBYIAFUsSWPZ8aD72TtDjK91yMjlGGYMLgA6MOYsRQd1BVtsoHxbLGr8VYoi7LNwQVLTcIWIOYgiXWw77r6gl92pImwkDQqUiMSFFJuQthYE3Nz570HLvo9sHL57D3kVDn5JVNtnTBZl1Zzn2m7ix2waecsf6jWhs8f8cN/YI0wR6rBU64UCgUCgUCgUGb90PxxfUp9ctUNp5/T9sLpLv/SPeUJsjxiD10f1rUNOaPNUxd5Xzj3hsdarqCgUCgoPdFxt5I4R+Fc7draD4A+8VS2q3bFWN0lk1tFPDtVrZWE408cX8TAHs5t/SCfZVeld60Qo4ab+StfFsDRgrltpa1vNyrU0+TptI00Y5j8MYpXjP4GK+wHT4WrKtXdmYcxkpuXmvgtnc5xvSkhJ5/eL8A39tWtltxq0ejMnbNPVequNcoFAoMXxfhH9JvmaybcZctfmnzTm6ezhiVxMR0JVGU+RgWsf+j5iamw034tC3seKMsXpP9fftQE0RRijCzKSCPIRzqCY0nSVO1ZrOk8V53A2xmU4ZzqovH51619nk8nZVzZsmsbstbo7PrHwp+XDyXKrbUc20/Ayeg3yNeb8svGTkljS8qynLQ0DuceBl9Z/aKu7Lyy2ujOS3n+Fuq00lW2pNhwx4WFLT8VRmOClIvxAHbicPKdMxz5rddzQd28EGeSLIoaULJl+/aBsl48+XICXW/Dv1A5fLQdew8IY4rFOGxZmYcQy3JOpLsLkmgyI1kOUlcu5p3+I7IvnLVvZOM+n5afRfNf0/K91cbCub44goIycP9pW0hy8Bp+mEJjHQVil2AFyOug7N3HBWTLFwoxIRGOE0JK2XUo4B77NrYcqCXoIfbL4XMBPA0rW0Iwsk9h5MyRsB2XoOjd6WR8LC0q5JDGpZcpTKbajIdVt5KDh348Tk7V+oVDtHJKnt/cSzCs5gNR3K8Tj9vzNaODu4dBsPcVTlTLZQRG9G0nw+HMsYUtmUdIEjU66Aios15pXWFba81sWPerxU/8AfnFfww/ob/yVV6zf+mX/ACWf+vtP7P35xX8MP6G/8lOs3/o/ks/9faf2uW7G0XxGGWWQKGJYHKCB0WIGhJ6h5atYbzeustXZctsuKL249vulalWCgzfuh+OL6lPrlqhtPP6fthdJd/6R7yhNkeMQeuj+tahpzR5qmLvK+ce8NjrVdQUCg/CaDH9tYzjYiSTqZjb0RovwArLyW3rTLmc+T4mS1lg7neCzTPKeSLlHa3+h8am2WuttVzo3Hreb+H5aDV5tM47oGCyYkSDlIoJ9JdD8MnuNUNprpfXxYfSOPdy73j7wid3sZwcTFJ1BrN6LdE/O/sFRYrbt4lW2a+5lrb/e1rtajpSgUCgxfF+Ef0m+ZrJtxly1+afNae5v4aX0F+ZqzsvNLQ6M57eT33/2Pa2KQeRZLe5WPwB9lfdpx/8AdD30js//AJY9f2p+ExLROsiGzKbj/fmPL21VrMxOsMyl5paLV4w1zZO0FxEKyryYajyHrB7DWpS8WrrDpMOWMtIvD72n4GT0G+Rpfll6ycksaXlWU5aGgdzjwMvrP7RV3ZeWW10ZyW8/wt1Wmkz94JvtZHHjz8ViF+2NfWfMn3PLTD2TJa1/fQTO+HBEkDyq7tllVEV+EDfhsxaTMtrBBZRcm50NrgJPdplOGRkTIrgOFLmQ2YAi7Hr15dVBkxrIcpK5dzTv8R2RfOWreycZ9Py0+i+a/p+V7q42EJvHOY2gk4iKquxZXl4IfoMFsfxWOuU9vVQeu7blkkbOrhpXZcknFCg2uuf0sxt1Xt1UEtQVTeIL9pJlkXJw0yRnFNhirBpOIxCkZgw4YueWQ0E3sAOMLCJJBK/DXM6nMGNhchvxA+XroOHfjxOTtX6hUO0ckqe39xLMKzmA1HcrxOP2/M1o4O7h0Gw9xVOVMtlBF7x7LOJgMQYISym5F+RvyqPLTfror7ThnNj3InRT8buS8cbyGZSEVntlOuUE25+aqttmmImdWbk6OtSs23uHbwVaqzOabuH4knpSfW1aGz93De6P7iPX3lYKnXSgzfuh+OL6lPrlqhtPP6fthdJd/wCke8oTZHjEHro/rWoac0eapi7yvnHvDY61XUFAoIjevG8HCSMDZiMi9raXHYLn2VFmtu0mVba8m5htMceH3ZQKzXOtO3HwfDwik85CZD2HRf6QvvNaGz10p5t/YMe5hiZ+fb+v8LBU64rW/wBg8+FzgaxsG9h6LfMH2VX2mutNfBQ6QpvYt7wZtVBhtc3cx3Gw0UnXls3pL0W+INaeK29SJdJs2T4mKtv91hJVInKBQYvi/CP6TfM1k24y5a/NPmtPc38NL6C/M1Z2XmlodGc9vJe8RCrqyMLqwII8xq5MRMaS2LVi0aSyPbWzWw8zRNyGqn+JTyP/AEfODWZkpNLaOaz4pxXms/7CY3H2xwZeEx+7k5eZ+r2Hl7ql2fJu20nhK1sGfcvuTwn3X/afgZPQb5Grt+WWzk5JY0vKspy0NA7nHgZfWf2iruy8strozkt5/hbqtNJQplVZvsxWULJiXkAGGBYkzNKxEgfSPNfpleRGtzQWLeecKqqTYNcFThZMUGta11i7328+rlQe27Ib7OuaBcObnoKAoIvo2UE5Mw1yk3F7HWgyc1kOUlcu5p3+I7IvnLVvZOM+n5afRfNf0/K91cbCv74qGjRDMYiz2CpGZXl0N0QL0l01LKQQBzAvQe257q2FRkXJGekgEXAGQgFSEzNoQb3vQTVBT99Ic8qBxI8ZGXhjDiVHZibcQh1Y9fQJy63IOlgtGzyTElxY5RcZclv5bnL2XNBE77j/AOHJ2r9QqHaOSVPbu4lmFZzAahuSb4OP+Yf1GtHZ+7h0Gw9xCdqZbKBQcG3vFZ/VSfSa8ZOSfJDtHdW8p9mQ1luaabuH4knpSfW1aGz93De6P7iPX3lYKnXSgzfuh+OL6lPrlqhtPP6fthdJd/6R7yhNkeMQeui+tahpzR5qmLvK+ce8NjrVdQUCgovdHxvSjgHUOI3tuF+Te6qe1W4VZHSeTtjH6/pS6qMta4t+ZVUKIo7AADU8hVmNpmPk0Y6SvEaRWH1+/s35UfvNOtW8H3+Tv9MPLFb6ySI0bRRlWUqdTyIsa+TtMzGkw8X6Qtes1msaSq9V1Bee5xjdJIT1EOPbo3yHvq5stuNWt0Zk7Jp6rrVtqlAoMXxfhH9JvmaybcZctfmnzWnub+Gl9Bfmas7LzS0OjOe3kv8AV1sq9vpsfjw50H3keo86/iX/ALHnHnqDPj3q6xxhS27B8SmscY/3RmdZ7BaRsPa/2nBPmN5EQq/n6Js3tHxvV/Hk38c+Ld2fP8XBOvGI7f2zZeVUGDDQO5x4GX1n9oq7svLLa6M5Lef4W6rTSZ4mNwSzSOocTtO+YDGSgMyYowAFOJbqzZLZQNLWoLBvavShLOBHZwU+0thSzHJkYOhBYKBIMt7dMHqFB17rKwg1cOM7ZbSmfKt9FMrauR5/LQZUayHKSuXc07/EdkXzlq3snGfT8tPovmv6fl3ne1jijhwsI6bqC82UgRMivnW3fMZFyAc7G9rVcbCR3qC8NQ3A77QzSGKxsdY3XpK3nFjQfm6PDGFCxI0aKSqh5HmFl0BjeQktHYC3LTqFBG7K2/K+OGHafDsmQsMq2MpFvAlZWAC36QbXUWFtaD128uHlxJjnYx5IkkRjipYAzs0mUBY3UHLkN259JaCZ3exAkwsEgVlDRqwVmLkXA0LNq3adTQee88GfCTAc8hP6df8Aqo8sa0lX2qu9htH9MlrMc40Pud4oNA8fWj3t/wAX1B9+f3Ve2W2tdG10bfXHNfCfda6stEoFBwbe8Vn9VJ9Jrxk5J8kO0d1byn2ZDWW5ppu4fiSelJ9bVobP3cN7o/uI9feVgqddKDN+6H44vqU+uWqG08/p+2F0l3/pHvKE2R4xB66P61qGnNHmqYu8r5x7w2OtV1BQKDIt4cZxsTK/VmyjsXQfL41l5bb15lze05N/La3+9j52TsiXElliAJUAnMbc+VKY7X4PmHBfLMxT5JP9y8X5I/1/6qTq10/8fn/r7n7l4vyR/r/1Tq1z+Pz/ANfc/cvF+SP9f+qdWufx+f8Ar7orauy5MO4SUAEjMLG4tcjn5dKivSaTpKvlw3xTpd0br4zg4uJr2BORuxtPg2U+yvWG27eJe9kybmas+n3/APbWa03RlAoMXxfhH9JvmaybcZctfmnzWnub+Gl9Bfmas7LzS0OjOe3kv9XWyUGZb57H4E2dR93ISR5m/EOzrH+qz8+PdtrHCWDt2z/DvvRwn3RmyNomByw1DKyMPKpHzBsf/dR0vuzqr4Ms4ra+jhArwhaB3OPAy+s/tFXdl5ZbXRnJbz/C3VaaSi4eXFnGESCZI+LJ3uGjI6MrLCFkKk5GiyuzG5vyK6igl99ReNLtIiXYuY4s91t3rsCGjU35qQTbnzBDr3TdDhUMa5E/AvBOHsvVaI8hQZUayHKSuXc07/EdkXzlq3snGfT8tPovmv6fl0Yr7Txn0nzcboKIIjEY8y2LSFC3e3JOa4Puq42EpvU0v3ITiZCzcRooklYAKcthIrAAta5tQe2wZZmhk4nEJDMIzKio5WwsWVQBzuOQ5UERsTG4h2w6th3ja6cZzCEBHBPEueQPGt3ttPNQdm1sZKmJIMLzRFYcuWLiW6UvH1Gt8vB0PsHOglN3mlOFhM4IlMa8QEBelbW4XQdgoO9hcWOooKA+4UtzllTLc5b5r26r6c7Wqj1W3yljT0ZfXstGiS3d3ZxGFmEnEjKkZXUX1Hm05g1Jiw2pbXVPs2x5MN97WNFuq00igUHNtLDmSGSMEAujICeQLAgX99ebxrWYeMtZvSax840Ub9w5/wA2P+r/ABVPqtvFkfxmT6oW/dvZrYbDrExDEFjdeXSYnr7atYqTSuktLZcM4scUn+/dJ1IsFBVN6N15MVOJUdFAjVLNe9wznq9IVWzYJvbWJZ21bHbNk34n5ae/7R+B3ImSWNzJGQjo5AvyVgTbTzV4rs1omJ1Q06OvW0W1jsmJ+0r3VxrlB4Y1GaN1QgOVIUnkCRoT2V8trMTo83i01mK8VEG4U/5sf9X+KpdVt4sf+MyfVCzbq7DOFRwxDMzXut7WA0Gvt99WMOLcjtX9k2acNZiZ7ZTlTLZQKCv717vnFBCjKrKTq1+R6tPOBUGbFv6aKe17LOaI0nthXv3Dn6pYx+r/ABUHVbeKj/G5PqhfcOGCKGsWsL25X67Xq7Guna2a66RrxelfX0oKDNuLMzM3Ej1JP4us38lUp2a2vFj26NyTMzrCY3U3ckwruzujBlAGW/Ub63qXDhmkzMrOybJbDaZmeKzVYXyg4dtbNXEQtE3Xqp/hYciP/wByJrxkpF66Shz4Yy0msqX+4c/5sf8AV/iqnVbeLL/jMn1QfuHP+bH/AFf4p1W3ifxmT6oWbdTYz4WN0dlYs2YZb+QDr7KsYcc0jSV/ZNnthrMTKcqZbU592sQZbloyBM8qycSTOFkmEh+7tbMEVYgc1so5AG1BK7z7JbEcLKivkYt0p5YLG1gRwe+PPny6udB27FwzxxBZNGuT4WSfn/zm6R7Oqgpp3Dn/ADY/6v8AFUeq28WN/G5PqhPbpbvvhDKXZWzhAMt9Mue97+kKnw4px66rex7LbBNpmeOn+Nf2+MPs/HR4gsphaEvKcrSOCRK8bAlQhGZAjga/jOoqdeSO8GzXnVQj2CtmaMllWQWPRkKENlvr1g9YI0oPjdbZj4fCpDIsYdVCsYySHIABZiwBzMRc9vXQQ+7+7csWIE8sWGWwIHBdwEB8iFAHPK7MSfJa5BCWxWyJnxLypiHhVo40AQKxJQyklhIjAd+treQ36qCWgQqoBYuQLFjYEnykKAPcKD0oFAoFAoFAoFAoFAoFAoFAoFAoFAoFAoFAoFAoFAoFAoFAoFAoFAoFAoFAoFAoFAoFAoFAoFAoFAoFAoFAoFAoFAoFAoFAoFAoFAoFAoFAoFAoFAoFAoFAoFAoFAoFAoFAoFAoFAoFAoFAoFAoFAoFAoFAoIGHHSHassGb7pcJFKFsO/aWdWa9r6hFHsoO7eDENHhMRIhyskMjKfIyoxB105igqOG2/iBBh4pJD9oXE4VJHyqOLDMQVcLqAGGZDa3Sja1qC/UFJ2Tt2cYzFRyuWiaaSGDQDhvFGkmS41OZXYi9/BnXUCgsW62JeXBYaSRszvCjMxsLsVBJ005+Sg49sPLJjIcOkzQoYpJXMYUsxUoqi7ggL0mOguSBrzuH1ujjZHXERyuZDBiHgEhADMoVGBcKAM3TtoByoPTeTGvAcPMGtEJljmGlikt40JJ5ZZWiOnVegbKxrzYvFWY8GHJAq6WMoXiSsCNdBJGlj1oaDq2/tD7PhpZrXKKSouBmc6IovpdmKgec0EfuliZxxsNiXMksLj7xlC545FDobLYaEvHcD/66CW2jhWkTKsrwm4OePLfTq6asLHsoK93PWnlw4xE2JlmLNMmVwgUcOaRFIyIDfKg6/LQSe+OLeHAYqWNskiQSOjWBsyqSDY6HXy0EpA11UnmQPlQV3EyTT7QlwyzvBHFBFIOEEuzStMCWLq2iiIWAt3xveg7dz8dJNhEeU5nDSxlrWzcKWSMMQNASEBNusmgjt9sdiY5MIMM1maSQslgeKscTycPXvc2W1xyvQeuw9tHEY2YK+aD7LhpoxYCxlafMeV7kIgseVqCy0CgrWWbE4rEoMRJAkJSNViCalkVyzF0Yk9K1uWlBZBQVXfHaGIEiRYVmVo45MXJlAOdI7BYSWUgcRmPkNozagsuDxKyxpKhzI6q6kdasAQR7CKCr787Ymw0uEaJrIGkknW188MaguBoTcA3FvJQfs22JX2rFFG9sOoaORQAc8piMo1tcZU4fLnxPNQW2gzKLeGQBHXHmTEHGcH7L9014ziDGwyKmcZYrte+mW50vQabQVb9py/YcdLnOeJ8SI2sOiI82SwtY2sOdBYsA5aKNibkopJ85AvQVnePHvHirSzTYbDcG6yRIGXiZm4hmco3DCqEtewOZufUFnwZHDSz8QZRZ9OloOl0dNeemmtB7UCgUCgUCgUCgUCgUEYmybY18Xm1aBIMluWR5HzXv18S1rdVB07UwfGglhvl4kbR3te2ZSt7ddr0ELtLdNZXwjiQo2GMeYhR96sZBVX10AYXB1tc+U0FkoK5iN1FeHFR8Qhp5ziUcKLxSARhCuvSymMHqvcigl9j4HgQRQA5hGipe1r5QBe3VyoOPbOyJJJEngmEEyK0YLR8VSjlSwZMym91FiGFtedB67A2R9mRwXMskkjTSuQFzO1gbKNFUBVAGug1JNzQdG1cCs8MkLGwkUrccxcaEecGxHnFB4bu7K+y4dYjIZXuzPIwsXd2LOxHVck6X0AA6qD53g2KuMRIpD90JFkkS1xIEuVRtdBnyMefe0HNsvdeDC4jjYdVhVozHJGq6OcwKMTfQr0xbrz+agnaCM3c2QMJh1gDF7PI+Yi3hJHkIt5s9vZQem3tm/acNNhy2TixtHmAvbMCL267XoO2NLADyAD3UEJtPYkpnOJw04gkdFjkzxcZWRC5Sy51KsC7636+VB3bD2YuGgWFWZ7FmLNzZnZncm2guzMbDleg+dobL4s+HmzW4DO1rXzZ43jte+ls1/ZQcWwt2VwuJxE6OSs+XLHawjALswU9YLySNbqzUE9QKCAxuxMQJnmwuJWDi5TIrw8YFlGUMhzoVOUAG9xoNBQTwoIDF7o4eeeSfEos7NlCBl7xFHejXW7Fmvpzt1UHfu/sv7LAuHDZ1QsEuLZY8xKJzN8qkLfry8hQfO0djrNPDMx0iWVClrhhKFBub6WCntvQcmB3Wig+ziFmVYHd7MTIWzoyWLMb6Ai3PRQKCeoI/YmzBh4uGGzdOR72t4R2e3szW9lBIUFWx+60z8eOPF8LD4gs0kfCDOOILScKUsMgOp6StqTQWeKMKAo0AAA7ByoInbWAxUptBiUgQjKytBxTrzKtxFsbeUGg7tl4FcPBFAlysSLGpPMhQAL+fSg6qBQKBQKBQKBQKBQKBQKBQKBQKBQKBQKBQKBQKBQKBQKBQKBQKBQKBQKBQKBQKBQKBQKBQf//Z">
            <a:hlinkClick r:id="rId6"/>
          </p:cNvPr>
          <p:cNvSpPr>
            <a:spLocks noChangeAspect="1" noChangeArrowheads="1"/>
          </p:cNvSpPr>
          <p:nvPr/>
        </p:nvSpPr>
        <p:spPr bwMode="auto">
          <a:xfrm>
            <a:off x="38100" y="-661988"/>
            <a:ext cx="4391025" cy="13906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488" name="AutoShape 8" descr="data:image/jpeg;base64,/9j/4AAQSkZJRgABAQAAAQABAAD/2wCEAAkGBxMSERUSExQWExUXGBsWFxcWGB8XHxsYGh0YHBccFRkYHiggGBwlHBkUIjEhJSorLy8uFyA4ODMsNyguLiwBCgoKDg0OGxAQGzcmICY3Niw0LC8tLCwsNCwsLi0sLiwvLCw0LCwsLCwsLDcsLCwsLCwsLCwsLSwsLCwsLCwsLP/AABEIAHQBcAMBEQACEQEDEQH/xAAbAAEAAwEBAQEAAAAAAAAAAAAABQYHBAMCAf/EAEMQAAIBAgMEAw0FCAICAwAAAAECAwARBBIhBQYTMSJBcQcyMzRRYXJzgZGhsbIUI0JTkhUWUoKiwtHhYsHT8SRD8P/EABoBAQADAQEBAAAAAAAAAAAAAAADBAUGAgH/xAA0EQEAAgEBBAgGAgIBBQAAAAAAAQIDEQQSMTIFFCEzUXGBsRNBUpHB0RVhofAjIkJD4fH/2gAMAwEAAhEDEQA/ANxoFAoIzHbfw0JIeVbj8I6R9oHKo7ZaV4ygybTip2WsjH33wo5cQ/y2+dR9Zorz0jh+Wv2fqb74U8+IP5L/ACp1mhHSOH56/Z3YbebCvymUH/l0fnXuM1J+aau14bcLJWOQMLqQwPIg3HvFSxOqxExMaw+qPpQKDjxe1IYmyySIjWvZjY2NwD8D7q8zeteyZRXzY6TpadJece28MxCiaMkkAAMNSdAB7a+fEp4vkbRimdItCQr2mKBQKBQc+LxscQBkdUBNgWNrmvNrRXi8XyVpGtp0cv7ewv58f6hXn4tPFH1nD9UOvCYuOUZo3VwDa6m+vk+Ir3W0W4JKXreNazq96+vZQKBQKCObbuGBsZ47jTvhUfxaeKHrOL6odeFxKSLmjYOvK6m40517i0TGsJK3reNazq9q+vRQKD5dwASTYDUnzUfJnTtR/wC38L+fH+oVH8Wnih6zh+qHVhMbHKCY3VwDYlTfWvVbRbgkpkreNazq6K9PaPk23hlJUzRggkEFhoRoQfbXiclI+aGdoxROk2h8/t7C/nx/qFfPi08XzrOH6oP29hfz4/1CnxaeJ1nD9UH7ewv58f6hT4tPE6zh+qD9vYX8+P8AUKfFp4nWcP1Qft7C/nx/qFPi08TrOH6oP29hfz4/1CnxaeJ1nD9UOrB42OUExurgGxKm9jzt8RXqtotwSUyVvGtZ1dFentzYrHxR5s7quVQ7XPJSSAT5iQQPLag9oJldQ6kMrAFWBuCDqCD1ig+6Dnx2MSFDJIcqjmfkB5T5q82tFY1l4yZK0rvW4M225vRNiCVBMUf8IOpH/Mjn2DTtqhkz2v5MLPtl8vZHZHh+0EBaoVMFH0NAoOnZpcSosTMjOyrdSRqSAL25jXrr1TXXse8W9F4ik6TM/JsijStV1D9oFBm/dD8cX1KfXLVDaef0/bC6S7/0j3lCbI8Yg9dF9a1DTmjzVMXeV8494bHWq6goFAoFBnndDxuadYhyjW59Jv8ACgfqqjtNtbaeDF6Sya5Ip4e8/wC/5VWqzOW/udY20kkJ/EM47V0PwI91Wtlt2zVp9G5NLTTx7V+q62CgUCgUGL4vwj+k3zNZNuMuWvzT5rBuPtjgy8Jj93If0v1HsPL3VPs+TdtpPCV3YM+5fcnhPu0ir7cKBQc20/Ayeg3yNeb8svGTkljS8qynLQ0DuceBl9Z/aKu7Lyy2ujOS3n+Fuq00mO7Y8Zn9dL9bVlX5p85cvl7y/nPvLkry8FAoFAoFBf8AubeAl9b/AGJV3ZeWWx0Z3dvP8Qt1WmmrmMhgbHEs0gdVw91FsjEtiOAToTdW4p5gd7ztQd+63D+x4fhZuHwkyZ7ZsthbPbS/ltQSlBme+u1+NOY1P3cRIHnfkx9nL3+Ws/aMm9bT5Qwduz/EybscI90Dh4WdgiAszGwA6zUMRMzpCnWs2mIji0TYe58UQDSgSyefvV8yjr7T8KvY9nrXj2y28GwUpGt+2f8ACxxxhRZQFHkAt8qsRGi9ERHB9MoOhF+2j7MauDE7Ew8nfQof5QPiK8TjpPGEN9nxX41hH4XdGCKZJkLjKSQpOZb2I6xfr8tRxgrFt6EFNhx0yReuvZ8vksFTrpQKDN+6H44vqU+uWqG08/p+2F0l3/pHvKE2R4xB66L61qGnNHmqYu8r5x7w2OtV1BQKBQfjNYEnkNaDHNpYvjTSS/xsSOzq+Fqyr23rTLmMt/iXm3i/DgzwRN+EuY/aFB/7pu/9O8+fDn4e/wD3o9Ni4vg4iKX+FhfsPRb4E19x23bRL1gvuZK28P8A42AGtR0z9oFAoFBi+L8I/pN8zWTbjLlr80+byr48tR3R2x9ogGY/eJ0X8/kb2j43rRw5N+vbxdBsef4uPt4xx/acqZbKDm2n4GT0G+Rrzfll4ycksaXlWU5aGgdzjwMvrP7RV3ZeWW10ZyW8/wALdVppIyXd/CsxZoUJYliSOZJuSfbUc4qT8kE7LhmdZrDxl2Fgl76KJb8r2Hzp8Gng+dUw/TD6j3fwbC6wxEeUC9Pg08DqmH6YZSazHOLTuFs+KZpxKivlEeXML2uZL29w91WdmpW2usNDo/FTJa2/Gumn5W/928J+RH7qtfBp4NPqmH6YP3bwn5Efup8GngdUw/TDswOAihBWJFQE3IUWueV/cBXqtYrwhLjx0xxpWNHTXp7VDeqJDPe8GZUQsHhmlfV2EVuC4uS2fKti2jEddBYdhZPs0PDKFOGuUxgqmWwtkBJIHmJoPvauK4UMkn8Kkjttp8bV5vbdrMo8t9yk28GOD31lOXhdO51s8EyTkcvu17bXY+4qPfVvZa8bNXo3FrM5J8v2vVXGuUCgUCgUCgUGb90PxxfUp9ctUNp5/T9sLpLv/SPeUJsjxiD10f1rUNOaPNUxd5Xzj3hsdarqCgUCghN8sbwsJJY2Z/ux/No39Oaoc9t2kqm25NzDP99n3ZZWc59e59kW2QFt01Xjntvmb3KSPYKuTj/4dPVr2wabHp8+P59lENU2Q1fdTHcbCxse+AyN2rp8RY+2tLDbepEui2TJ8TDEzx4fZL1KslAoFBi+L8I/pN8zWTbjLlr80+bytXx5SO7+1Dhp1k/D3rjyqeftHMf7qTFfctqn2bN8HJFvl8/JrUcgYBlIIIuCOsHkRWnE6ujiYmNYfVH1zbT8DJ6DfI15vyy8ZOSWNLyrKctDQO5x4GX1n9oq7svLLa6M5Lef4W6rTSQJ3pisei2YOy5dOSYg4cm/pDNbyUHJvyoYRR5gCSxyjCvimZRlDZRGQ0a3ZbsLG5UXHWHdueiLhVSMRqqllyxwthwpB5GKRiyt5bnWgy01kOUlcu5p3+I7IvnLVvZOM+n5afRfNf0/K91cbCO2ttMwtGipneQsFBYIAFUsSWPZ8aD72TtDjK91yMjlGGYMLgA6MOYsRQd1BVtsoHxbLGr8VYoi7LNwQVLTcIWIOYgiXWw77r6gl92pImwkDQqUiMSFFJuQthYE3Nz570HLvo9sHL57D3kVDn5JVNtnTBZl1Zzn2m7ix2waecsf6jWhs8f8cN/YI0wR6rBU64UCgUCgUCgUGb90PxxfUp9ctUNp5/T9sLpLv/SPeUJsjxiD10f1rUNOaPNUxd5Xzj3hsdarqCgUCgoPdFxt5I4R+Fc7draD4A+8VS2q3bFWN0lk1tFPDtVrZWE408cX8TAHs5t/SCfZVeld60Qo4ab+StfFsDRgrltpa1vNyrU0+TptI00Y5j8MYpXjP4GK+wHT4WrKtXdmYcxkpuXmvgtnc5xvSkhJ5/eL8A39tWtltxq0ejMnbNPVequNcoFAoMXxfhH9JvmaybcZctfmnzTm6ezhiVxMR0JVGU+RgWsf+j5iamw034tC3seKMsXpP9fftQE0RRijCzKSCPIRzqCY0nSVO1ZrOk8V53A2xmU4ZzqovH51619nk8nZVzZsmsbstbo7PrHwp+XDyXKrbUc20/Ayeg3yNeb8svGTkljS8qynLQ0DuceBl9Z/aKu7Lyy2ujOS3n+Fuq00lW2pNhwx4WFLT8VRmOClIvxAHbicPKdMxz5rddzQd28EGeSLIoaULJl+/aBsl48+XICXW/Dv1A5fLQdew8IY4rFOGxZmYcQy3JOpLsLkmgyI1kOUlcu5p3+I7IvnLVvZOM+n5afRfNf0/K91cbCub44goIycP9pW0hy8Bp+mEJjHQVil2AFyOug7N3HBWTLFwoxIRGOE0JK2XUo4B77NrYcqCXoIfbL4XMBPA0rW0Iwsk9h5MyRsB2XoOjd6WR8LC0q5JDGpZcpTKbajIdVt5KDh348Tk7V+oVDtHJKnt/cSzCs5gNR3K8Tj9vzNaODu4dBsPcVTlTLZQRG9G0nw+HMsYUtmUdIEjU66Aios15pXWFba81sWPerxU/8AfnFfww/ob/yVV6zf+mX/ACWf+vtP7P35xX8MP6G/8lOs3/o/ks/9faf2uW7G0XxGGWWQKGJYHKCB0WIGhJ6h5atYbzeustXZctsuKL249vulalWCgzfuh+OL6lPrlqhtPP6fthdJd/6R7yhNkeMQeuj+tahpzR5qmLvK+ce8NjrVdQUCg/CaDH9tYzjYiSTqZjb0RovwArLyW3rTLmc+T4mS1lg7neCzTPKeSLlHa3+h8am2WuttVzo3Hreb+H5aDV5tM47oGCyYkSDlIoJ9JdD8MnuNUNprpfXxYfSOPdy73j7wid3sZwcTFJ1BrN6LdE/O/sFRYrbt4lW2a+5lrb/e1rtajpSgUCgxfF+Ef0m+ZrJtxly1+afNae5v4aX0F+ZqzsvNLQ6M57eT33/2Pa2KQeRZLe5WPwB9lfdpx/8AdD30js//AJY9f2p+ExLROsiGzKbj/fmPL21VrMxOsMyl5paLV4w1zZO0FxEKyryYajyHrB7DWpS8WrrDpMOWMtIvD72n4GT0G+Rpfll6ycksaXlWU5aGgdzjwMvrP7RV3ZeWW10ZyW8/wt1Wmkz94JvtZHHjz8ViF+2NfWfMn3PLTD2TJa1/fQTO+HBEkDyq7tllVEV+EDfhsxaTMtrBBZRcm50NrgJPdplOGRkTIrgOFLmQ2YAi7Hr15dVBkxrIcpK5dzTv8R2RfOWreycZ9Py0+i+a/p+V7q42EJvHOY2gk4iKquxZXl4IfoMFsfxWOuU9vVQeu7blkkbOrhpXZcknFCg2uuf0sxt1Xt1UEtQVTeIL9pJlkXJw0yRnFNhirBpOIxCkZgw4YueWQ0E3sAOMLCJJBK/DXM6nMGNhchvxA+XroOHfjxOTtX6hUO0ckqe39xLMKzmA1HcrxOP2/M1o4O7h0Gw9xVOVMtlBF7x7LOJgMQYISym5F+RvyqPLTfror7ThnNj3InRT8buS8cbyGZSEVntlOuUE25+aqttmmImdWbk6OtSs23uHbwVaqzOabuH4knpSfW1aGz93De6P7iPX3lYKnXSgzfuh+OL6lPrlqhtPP6fthdJd/wCke8oTZHjEHro/rWoac0eapi7yvnHvDY61XUFAoIjevG8HCSMDZiMi9raXHYLn2VFmtu0mVba8m5htMceH3ZQKzXOtO3HwfDwik85CZD2HRf6QvvNaGz10p5t/YMe5hiZ+fb+v8LBU64rW/wBg8+FzgaxsG9h6LfMH2VX2mutNfBQ6QpvYt7wZtVBhtc3cx3Gw0UnXls3pL0W+INaeK29SJdJs2T4mKtv91hJVInKBQYvi/CP6TfM1k24y5a/NPmtPc38NL6C/M1Z2XmlodGc9vJe8RCrqyMLqwII8xq5MRMaS2LVi0aSyPbWzWw8zRNyGqn+JTyP/AEfODWZkpNLaOaz4pxXms/7CY3H2xwZeEx+7k5eZ+r2Hl7ql2fJu20nhK1sGfcvuTwn3X/afgZPQb5Grt+WWzk5JY0vKspy0NA7nHgZfWf2iruy8strozkt5/hbqtNJQplVZvsxWULJiXkAGGBYkzNKxEgfSPNfpleRGtzQWLeecKqqTYNcFThZMUGta11i7328+rlQe27Ib7OuaBcObnoKAoIvo2UE5Mw1yk3F7HWgyc1kOUlcu5p3+I7IvnLVvZOM+n5afRfNf0/K91cbCv74qGjRDMYiz2CpGZXl0N0QL0l01LKQQBzAvQe257q2FRkXJGekgEXAGQgFSEzNoQb3vQTVBT99Ic8qBxI8ZGXhjDiVHZibcQh1Y9fQJy63IOlgtGzyTElxY5RcZclv5bnL2XNBE77j/AOHJ2r9QqHaOSVPbu4lmFZzAahuSb4OP+Yf1GtHZ+7h0Gw9xCdqZbKBQcG3vFZ/VSfSa8ZOSfJDtHdW8p9mQ1luaabuH4knpSfW1aGz93De6P7iPX3lYKnXSgzfuh+OL6lPrlqhtPP6fthdJd/6R7yhNkeMQeui+tahpzR5qmLvK+ce8NjrVdQUCgovdHxvSjgHUOI3tuF+Te6qe1W4VZHSeTtjH6/pS6qMta4t+ZVUKIo7AADU8hVmNpmPk0Y6SvEaRWH1+/s35UfvNOtW8H3+Tv9MPLFb6ySI0bRRlWUqdTyIsa+TtMzGkw8X6Qtes1msaSq9V1Bee5xjdJIT1EOPbo3yHvq5stuNWt0Zk7Jp6rrVtqlAoMXxfhH9JvmaybcZctfmnzWnub+Gl9Bfmas7LzS0OjOe3kv8AV1sq9vpsfjw50H3keo86/iX/ALHnHnqDPj3q6xxhS27B8SmscY/3RmdZ7BaRsPa/2nBPmN5EQq/n6Js3tHxvV/Hk38c+Ld2fP8XBOvGI7f2zZeVUGDDQO5x4GX1n9oq7svLLa6M5Lef4W6rTSZ4mNwSzSOocTtO+YDGSgMyYowAFOJbqzZLZQNLWoLBvavShLOBHZwU+0thSzHJkYOhBYKBIMt7dMHqFB17rKwg1cOM7ZbSmfKt9FMrauR5/LQZUayHKSuXc07/EdkXzlq3snGfT8tPovmv6fl3ne1jijhwsI6bqC82UgRMivnW3fMZFyAc7G9rVcbCR3qC8NQ3A77QzSGKxsdY3XpK3nFjQfm6PDGFCxI0aKSqh5HmFl0BjeQktHYC3LTqFBG7K2/K+OGHafDsmQsMq2MpFvAlZWAC36QbXUWFtaD128uHlxJjnYx5IkkRjipYAzs0mUBY3UHLkN259JaCZ3exAkwsEgVlDRqwVmLkXA0LNq3adTQee88GfCTAc8hP6df8Aqo8sa0lX2qu9htH9MlrMc40Pud4oNA8fWj3t/wAX1B9+f3Ve2W2tdG10bfXHNfCfda6stEoFBwbe8Vn9VJ9Jrxk5J8kO0d1byn2ZDWW5ppu4fiSelJ9bVobP3cN7o/uI9feVgqddKDN+6H44vqU+uWqG08/p+2F0l3/pHvKE2R4xB66P61qGnNHmqYu8r5x7w2OtV1BQKDIt4cZxsTK/VmyjsXQfL41l5bb15lze05N/La3+9j52TsiXElliAJUAnMbc+VKY7X4PmHBfLMxT5JP9y8X5I/1/6qTq10/8fn/r7n7l4vyR/r/1Tq1z+Pz/ANfc/cvF+SP9f+qdWufx+f8Ar7orauy5MO4SUAEjMLG4tcjn5dKivSaTpKvlw3xTpd0br4zg4uJr2BORuxtPg2U+yvWG27eJe9kybmas+n3/APbWa03RlAoMXxfhH9JvmaybcZctfmnzWnub+Gl9Bfmas7LzS0OjOe3kv9XWyUGZb57H4E2dR93ISR5m/EOzrH+qz8+PdtrHCWDt2z/DvvRwn3RmyNomByw1DKyMPKpHzBsf/dR0vuzqr4Ms4ra+jhArwhaB3OPAy+s/tFXdl5ZbXRnJbz/C3VaaSi4eXFnGESCZI+LJ3uGjI6MrLCFkKk5GiyuzG5vyK6igl99ReNLtIiXYuY4s91t3rsCGjU35qQTbnzBDr3TdDhUMa5E/AvBOHsvVaI8hQZUayHKSuXc07/EdkXzlq3snGfT8tPovmv6fl0Yr7Txn0nzcboKIIjEY8y2LSFC3e3JOa4Puq42EpvU0v3ITiZCzcRooklYAKcthIrAAta5tQe2wZZmhk4nEJDMIzKio5WwsWVQBzuOQ5UERsTG4h2w6th3ja6cZzCEBHBPEueQPGt3ttPNQdm1sZKmJIMLzRFYcuWLiW6UvH1Gt8vB0PsHOglN3mlOFhM4IlMa8QEBelbW4XQdgoO9hcWOooKA+4UtzllTLc5b5r26r6c7Wqj1W3yljT0ZfXstGiS3d3ZxGFmEnEjKkZXUX1Hm05g1Jiw2pbXVPs2x5MN97WNFuq00igUHNtLDmSGSMEAujICeQLAgX99ebxrWYeMtZvSax840Ub9w5/wA2P+r/ABVPqtvFkfxmT6oW/dvZrYbDrExDEFjdeXSYnr7atYqTSuktLZcM4scUn+/dJ1IsFBVN6N15MVOJUdFAjVLNe9wznq9IVWzYJvbWJZ21bHbNk34n5ae/7R+B3ImSWNzJGQjo5AvyVgTbTzV4rs1omJ1Q06OvW0W1jsmJ+0r3VxrlB4Y1GaN1QgOVIUnkCRoT2V8trMTo83i01mK8VEG4U/5sf9X+KpdVt4sf+MyfVCzbq7DOFRwxDMzXut7WA0Gvt99WMOLcjtX9k2acNZiZ7ZTlTLZQKCv717vnFBCjKrKTq1+R6tPOBUGbFv6aKe17LOaI0nthXv3Dn6pYx+r/ABUHVbeKj/G5PqhfcOGCKGsWsL25X67Xq7Guna2a66RrxelfX0oKDNuLMzM3Ej1JP4us38lUp2a2vFj26NyTMzrCY3U3ckwruzujBlAGW/Ub63qXDhmkzMrOybJbDaZmeKzVYXyg4dtbNXEQtE3Xqp/hYciP/wByJrxkpF66Shz4Yy0msqX+4c/5sf8AV/iqnVbeLL/jMn1QfuHP+bH/AFf4p1W3ifxmT6oWbdTYz4WN0dlYs2YZb+QDr7KsYcc0jSV/ZNnthrMTKcqZbU592sQZbloyBM8qycSTOFkmEh+7tbMEVYgc1so5AG1BK7z7JbEcLKivkYt0p5YLG1gRwe+PPny6udB27FwzxxBZNGuT4WSfn/zm6R7Oqgpp3Dn/ADY/6v8AFUeq28WN/G5PqhPbpbvvhDKXZWzhAMt9Mue97+kKnw4px66rex7LbBNpmeOn+Nf2+MPs/HR4gsphaEvKcrSOCRK8bAlQhGZAjga/jOoqdeSO8GzXnVQj2CtmaMllWQWPRkKENlvr1g9YI0oPjdbZj4fCpDIsYdVCsYySHIABZiwBzMRc9vXQQ+7+7csWIE8sWGWwIHBdwEB8iFAHPK7MSfJa5BCWxWyJnxLypiHhVo40AQKxJQyklhIjAd+treQ36qCWgQqoBYuQLFjYEnykKAPcKD0oFAoFAoFAoFAoFAoFAoFAoFAoFAoFAoFAoFAoFAoFAoFAoFAoFAoFAoFAoFAoFAoFAoFAoFAoFAoFAoFAoFAoFAoFAoFAoFAoFAoFAoFAoFAoFAoFAoFAoFAoFAoFAoFAoFAoFAoFAoFAoFAoFAoFAoFAoIGHHSHassGb7pcJFKFsO/aWdWa9r6hFHsoO7eDENHhMRIhyskMjKfIyoxB105igqOG2/iBBh4pJD9oXE4VJHyqOLDMQVcLqAGGZDa3Sja1qC/UFJ2Tt2cYzFRyuWiaaSGDQDhvFGkmS41OZXYi9/BnXUCgsW62JeXBYaSRszvCjMxsLsVBJ005+Sg49sPLJjIcOkzQoYpJXMYUsxUoqi7ggL0mOguSBrzuH1ujjZHXERyuZDBiHgEhADMoVGBcKAM3TtoByoPTeTGvAcPMGtEJljmGlikt40JJ5ZZWiOnVegbKxrzYvFWY8GHJAq6WMoXiSsCNdBJGlj1oaDq2/tD7PhpZrXKKSouBmc6IovpdmKgec0EfuliZxxsNiXMksLj7xlC545FDobLYaEvHcD/66CW2jhWkTKsrwm4OePLfTq6asLHsoK93PWnlw4xE2JlmLNMmVwgUcOaRFIyIDfKg6/LQSe+OLeHAYqWNskiQSOjWBsyqSDY6HXy0EpA11UnmQPlQV3EyTT7QlwyzvBHFBFIOEEuzStMCWLq2iiIWAt3xveg7dz8dJNhEeU5nDSxlrWzcKWSMMQNASEBNusmgjt9sdiY5MIMM1maSQslgeKscTycPXvc2W1xyvQeuw9tHEY2YK+aD7LhpoxYCxlafMeV7kIgseVqCy0CgrWWbE4rEoMRJAkJSNViCalkVyzF0Yk9K1uWlBZBQVXfHaGIEiRYVmVo45MXJlAOdI7BYSWUgcRmPkNozagsuDxKyxpKhzI6q6kdasAQR7CKCr787Ymw0uEaJrIGkknW188MaguBoTcA3FvJQfs22JX2rFFG9sOoaORQAc8piMo1tcZU4fLnxPNQW2gzKLeGQBHXHmTEHGcH7L9014ziDGwyKmcZYrte+mW50vQabQVb9py/YcdLnOeJ8SI2sOiI82SwtY2sOdBYsA5aKNibkopJ85AvQVnePHvHirSzTYbDcG6yRIGXiZm4hmco3DCqEtewOZufUFnwZHDSz8QZRZ9OloOl0dNeemmtB7UCgUCgUCgUCgUCgUEYmybY18Xm1aBIMluWR5HzXv18S1rdVB07UwfGglhvl4kbR3te2ZSt7ddr0ELtLdNZXwjiQo2GMeYhR96sZBVX10AYXB1tc+U0FkoK5iN1FeHFR8Qhp5ziUcKLxSARhCuvSymMHqvcigl9j4HgQRQA5hGipe1r5QBe3VyoOPbOyJJJEngmEEyK0YLR8VSjlSwZMym91FiGFtedB67A2R9mRwXMskkjTSuQFzO1gbKNFUBVAGug1JNzQdG1cCs8MkLGwkUrccxcaEecGxHnFB4bu7K+y4dYjIZXuzPIwsXd2LOxHVck6X0AA6qD53g2KuMRIpD90JFkkS1xIEuVRtdBnyMefe0HNsvdeDC4jjYdVhVozHJGq6OcwKMTfQr0xbrz+agnaCM3c2QMJh1gDF7PI+Yi3hJHkIt5s9vZQem3tm/acNNhy2TixtHmAvbMCL267XoO2NLADyAD3UEJtPYkpnOJw04gkdFjkzxcZWRC5Sy51KsC7636+VB3bD2YuGgWFWZ7FmLNzZnZncm2guzMbDleg+dobL4s+HmzW4DO1rXzZ43jte+ls1/ZQcWwt2VwuJxE6OSs+XLHawjALswU9YLySNbqzUE9QKCAxuxMQJnmwuJWDi5TIrw8YFlGUMhzoVOUAG9xoNBQTwoIDF7o4eeeSfEos7NlCBl7xFHejXW7Fmvpzt1UHfu/sv7LAuHDZ1QsEuLZY8xKJzN8qkLfry8hQfO0djrNPDMx0iWVClrhhKFBub6WCntvQcmB3Wig+ziFmVYHd7MTIWzoyWLMb6Ai3PRQKCeoI/YmzBh4uGGzdOR72t4R2e3szW9lBIUFWx+60z8eOPF8LD4gs0kfCDOOILScKUsMgOp6StqTQWeKMKAo0AAA7ByoInbWAxUptBiUgQjKytBxTrzKtxFsbeUGg7tl4FcPBFAlysSLGpPMhQAL+fSg6qBQKBQKBQKBQKBQKBQKBQKBQKBQKBQKBQKBQKBQKBQKBQKBQKBQKBQKBQKBQKBQKBQKBQf//Z">
            <a:hlinkClick r:id="rId6"/>
          </p:cNvPr>
          <p:cNvSpPr>
            <a:spLocks noChangeAspect="1" noChangeArrowheads="1"/>
          </p:cNvSpPr>
          <p:nvPr/>
        </p:nvSpPr>
        <p:spPr bwMode="auto">
          <a:xfrm>
            <a:off x="38100" y="-661988"/>
            <a:ext cx="4391025" cy="13906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490" name="AutoShape 10" descr="data:image/jpeg;base64,/9j/4AAQSkZJRgABAQAAAQABAAD/2wCEAAkGBxMSERUSExQWExUXGBsWFxcWGB8XHxsYGh0YHBccFRkYHiggGBwlHBkUIjEhJSorLy8uFyA4ODMsNyguLiwBCgoKDg0OGxAQGzcmICY3Niw0LC8tLCwsNCwsLi0sLiwvLCw0LCwsLCwsLDcsLCwsLCwsLCwsLSwsLCwsLCwsLP/AABEIAHQBcAMBEQACEQEDEQH/xAAbAAEAAwEBAQEAAAAAAAAAAAAABQYHBAMCAf/EAEMQAAIBAgMEAw0FCAICAwAAAAECAwARBBIhBQYTMSJBcQcyMzRRYXJzgZGhsbIUI0JTkhUWUoKiwtHhYsHT8SRD8P/EABoBAQADAQEBAAAAAAAAAAAAAAADBAUGAgH/xAA0EQEAAgEBBAgGAgIBBQAAAAAAAQIDEQQSMTIFFCEzUXGBsRNBUpHB0RVhofAjIkJD4fH/2gAMAwEAAhEDEQA/ANxoFAoIzHbfw0JIeVbj8I6R9oHKo7ZaV4ygybTip2WsjH33wo5cQ/y2+dR9Zorz0jh+Wv2fqb74U8+IP5L/ACp1mhHSOH56/Z3YbebCvymUH/l0fnXuM1J+aau14bcLJWOQMLqQwPIg3HvFSxOqxExMaw+qPpQKDjxe1IYmyySIjWvZjY2NwD8D7q8zeteyZRXzY6TpadJece28MxCiaMkkAAMNSdAB7a+fEp4vkbRimdItCQr2mKBQKBQc+LxscQBkdUBNgWNrmvNrRXi8XyVpGtp0cv7ewv58f6hXn4tPFH1nD9UOvCYuOUZo3VwDa6m+vk+Ir3W0W4JKXreNazq96+vZQKBQKCObbuGBsZ47jTvhUfxaeKHrOL6odeFxKSLmjYOvK6m40517i0TGsJK3reNazq9q+vRQKD5dwASTYDUnzUfJnTtR/wC38L+fH+oVH8Wnih6zh+qHVhMbHKCY3VwDYlTfWvVbRbgkpkreNazq6K9PaPk23hlJUzRggkEFhoRoQfbXiclI+aGdoxROk2h8/t7C/nx/qFfPi08XzrOH6oP29hfz4/1CnxaeJ1nD9UH7ewv58f6hT4tPE6zh+qD9vYX8+P8AUKfFp4nWcP1Qft7C/nx/qFPi08TrOH6oP29hfz4/1CnxaeJ1nD9UOrB42OUExurgGxKm9jzt8RXqtotwSUyVvGtZ1dFentzYrHxR5s7quVQ7XPJSSAT5iQQPLag9oJldQ6kMrAFWBuCDqCD1ig+6Dnx2MSFDJIcqjmfkB5T5q82tFY1l4yZK0rvW4M225vRNiCVBMUf8IOpH/Mjn2DTtqhkz2v5MLPtl8vZHZHh+0EBaoVMFH0NAoOnZpcSosTMjOyrdSRqSAL25jXrr1TXXse8W9F4ik6TM/JsijStV1D9oFBm/dD8cX1KfXLVDaef0/bC6S7/0j3lCbI8Yg9dF9a1DTmjzVMXeV8494bHWq6goFAoFBnndDxuadYhyjW59Jv8ACgfqqjtNtbaeDF6Sya5Ip4e8/wC/5VWqzOW/udY20kkJ/EM47V0PwI91Wtlt2zVp9G5NLTTx7V+q62CgUCgUGL4vwj+k3zNZNuMuWvzT5rBuPtjgy8Jj93If0v1HsPL3VPs+TdtpPCV3YM+5fcnhPu0ir7cKBQc20/Ayeg3yNeb8svGTkljS8qynLQ0DuceBl9Z/aKu7Lyy2ujOS3n+Fuq00mO7Y8Zn9dL9bVlX5p85cvl7y/nPvLkry8FAoFAoFBf8AubeAl9b/AGJV3ZeWWx0Z3dvP8Qt1WmmrmMhgbHEs0gdVw91FsjEtiOAToTdW4p5gd7ztQd+63D+x4fhZuHwkyZ7ZsthbPbS/ltQSlBme+u1+NOY1P3cRIHnfkx9nL3+Ws/aMm9bT5Qwduz/EybscI90Dh4WdgiAszGwA6zUMRMzpCnWs2mIji0TYe58UQDSgSyefvV8yjr7T8KvY9nrXj2y28GwUpGt+2f8ACxxxhRZQFHkAt8qsRGi9ERHB9MoOhF+2j7MauDE7Ew8nfQof5QPiK8TjpPGEN9nxX41hH4XdGCKZJkLjKSQpOZb2I6xfr8tRxgrFt6EFNhx0yReuvZ8vksFTrpQKDN+6H44vqU+uWqG08/p+2F0l3/pHvKE2R4xB66L61qGnNHmqYu8r5x7w2OtV1BQKBQfjNYEnkNaDHNpYvjTSS/xsSOzq+Fqyr23rTLmMt/iXm3i/DgzwRN+EuY/aFB/7pu/9O8+fDn4e/wD3o9Ni4vg4iKX+FhfsPRb4E19x23bRL1gvuZK28P8A42AGtR0z9oFAoFBi+L8I/pN8zWTbjLlr80+byr48tR3R2x9ogGY/eJ0X8/kb2j43rRw5N+vbxdBsef4uPt4xx/acqZbKDm2n4GT0G+Rrzfll4ycksaXlWU5aGgdzjwMvrP7RV3ZeWW10ZyW8/wALdVppIyXd/CsxZoUJYliSOZJuSfbUc4qT8kE7LhmdZrDxl2Fgl76KJb8r2Hzp8Gng+dUw/TD6j3fwbC6wxEeUC9Pg08DqmH6YZSazHOLTuFs+KZpxKivlEeXML2uZL29w91WdmpW2usNDo/FTJa2/Gumn5W/928J+RH7qtfBp4NPqmH6YP3bwn5Efup8GngdUw/TDswOAihBWJFQE3IUWueV/cBXqtYrwhLjx0xxpWNHTXp7VDeqJDPe8GZUQsHhmlfV2EVuC4uS2fKti2jEddBYdhZPs0PDKFOGuUxgqmWwtkBJIHmJoPvauK4UMkn8Kkjttp8bV5vbdrMo8t9yk28GOD31lOXhdO51s8EyTkcvu17bXY+4qPfVvZa8bNXo3FrM5J8v2vVXGuUCgUCgUCgUGb90PxxfUp9ctUNp5/T9sLpLv/SPeUJsjxiD10f1rUNOaPNUxd5Xzj3hsdarqCgUCghN8sbwsJJY2Z/ux/No39Oaoc9t2kqm25NzDP99n3ZZWc59e59kW2QFt01Xjntvmb3KSPYKuTj/4dPVr2wabHp8+P59lENU2Q1fdTHcbCxse+AyN2rp8RY+2tLDbepEui2TJ8TDEzx4fZL1KslAoFBi+L8I/pN8zWTbjLlr80+bytXx5SO7+1Dhp1k/D3rjyqeftHMf7qTFfctqn2bN8HJFvl8/JrUcgYBlIIIuCOsHkRWnE6ujiYmNYfVH1zbT8DJ6DfI15vyy8ZOSWNLyrKctDQO5x4GX1n9oq7svLLa6M5Lef4W6rTSQJ3pisei2YOy5dOSYg4cm/pDNbyUHJvyoYRR5gCSxyjCvimZRlDZRGQ0a3ZbsLG5UXHWHdueiLhVSMRqqllyxwthwpB5GKRiyt5bnWgy01kOUlcu5p3+I7IvnLVvZOM+n5afRfNf0/K91cbCO2ttMwtGipneQsFBYIAFUsSWPZ8aD72TtDjK91yMjlGGYMLgA6MOYsRQd1BVtsoHxbLGr8VYoi7LNwQVLTcIWIOYgiXWw77r6gl92pImwkDQqUiMSFFJuQthYE3Nz570HLvo9sHL57D3kVDn5JVNtnTBZl1Zzn2m7ix2waecsf6jWhs8f8cN/YI0wR6rBU64UCgUCgUCgUGb90PxxfUp9ctUNp5/T9sLpLv/SPeUJsjxiD10f1rUNOaPNUxd5Xzj3hsdarqCgUCgoPdFxt5I4R+Fc7draD4A+8VS2q3bFWN0lk1tFPDtVrZWE408cX8TAHs5t/SCfZVeld60Qo4ab+StfFsDRgrltpa1vNyrU0+TptI00Y5j8MYpXjP4GK+wHT4WrKtXdmYcxkpuXmvgtnc5xvSkhJ5/eL8A39tWtltxq0ejMnbNPVequNcoFAoMXxfhH9JvmaybcZctfmnzTm6ezhiVxMR0JVGU+RgWsf+j5iamw034tC3seKMsXpP9fftQE0RRijCzKSCPIRzqCY0nSVO1ZrOk8V53A2xmU4ZzqovH51619nk8nZVzZsmsbstbo7PrHwp+XDyXKrbUc20/Ayeg3yNeb8svGTkljS8qynLQ0DuceBl9Z/aKu7Lyy2ujOS3n+Fuq00lW2pNhwx4WFLT8VRmOClIvxAHbicPKdMxz5rddzQd28EGeSLIoaULJl+/aBsl48+XICXW/Dv1A5fLQdew8IY4rFOGxZmYcQy3JOpLsLkmgyI1kOUlcu5p3+I7IvnLVvZOM+n5afRfNf0/K91cbCub44goIycP9pW0hy8Bp+mEJjHQVil2AFyOug7N3HBWTLFwoxIRGOE0JK2XUo4B77NrYcqCXoIfbL4XMBPA0rW0Iwsk9h5MyRsB2XoOjd6WR8LC0q5JDGpZcpTKbajIdVt5KDh348Tk7V+oVDtHJKnt/cSzCs5gNR3K8Tj9vzNaODu4dBsPcVTlTLZQRG9G0nw+HMsYUtmUdIEjU66Aios15pXWFba81sWPerxU/8AfnFfww/ob/yVV6zf+mX/ACWf+vtP7P35xX8MP6G/8lOs3/o/ks/9faf2uW7G0XxGGWWQKGJYHKCB0WIGhJ6h5atYbzeustXZctsuKL249vulalWCgzfuh+OL6lPrlqhtPP6fthdJd/6R7yhNkeMQeuj+tahpzR5qmLvK+ce8NjrVdQUCg/CaDH9tYzjYiSTqZjb0RovwArLyW3rTLmc+T4mS1lg7neCzTPKeSLlHa3+h8am2WuttVzo3Hreb+H5aDV5tM47oGCyYkSDlIoJ9JdD8MnuNUNprpfXxYfSOPdy73j7wid3sZwcTFJ1BrN6LdE/O/sFRYrbt4lW2a+5lrb/e1rtajpSgUCgxfF+Ef0m+ZrJtxly1+afNae5v4aX0F+ZqzsvNLQ6M57eT33/2Pa2KQeRZLe5WPwB9lfdpx/8AdD30js//AJY9f2p+ExLROsiGzKbj/fmPL21VrMxOsMyl5paLV4w1zZO0FxEKyryYajyHrB7DWpS8WrrDpMOWMtIvD72n4GT0G+Rpfll6ycksaXlWU5aGgdzjwMvrP7RV3ZeWW10ZyW8/wt1Wmkz94JvtZHHjz8ViF+2NfWfMn3PLTD2TJa1/fQTO+HBEkDyq7tllVEV+EDfhsxaTMtrBBZRcm50NrgJPdplOGRkTIrgOFLmQ2YAi7Hr15dVBkxrIcpK5dzTv8R2RfOWreycZ9Py0+i+a/p+V7q42EJvHOY2gk4iKquxZXl4IfoMFsfxWOuU9vVQeu7blkkbOrhpXZcknFCg2uuf0sxt1Xt1UEtQVTeIL9pJlkXJw0yRnFNhirBpOIxCkZgw4YueWQ0E3sAOMLCJJBK/DXM6nMGNhchvxA+XroOHfjxOTtX6hUO0ckqe39xLMKzmA1HcrxOP2/M1o4O7h0Gw9xVOVMtlBF7x7LOJgMQYISym5F+RvyqPLTfror7ThnNj3InRT8buS8cbyGZSEVntlOuUE25+aqttmmImdWbk6OtSs23uHbwVaqzOabuH4knpSfW1aGz93De6P7iPX3lYKnXSgzfuh+OL6lPrlqhtPP6fthdJd/wCke8oTZHjEHro/rWoac0eapi7yvnHvDY61XUFAoIjevG8HCSMDZiMi9raXHYLn2VFmtu0mVba8m5htMceH3ZQKzXOtO3HwfDwik85CZD2HRf6QvvNaGz10p5t/YMe5hiZ+fb+v8LBU64rW/wBg8+FzgaxsG9h6LfMH2VX2mutNfBQ6QpvYt7wZtVBhtc3cx3Gw0UnXls3pL0W+INaeK29SJdJs2T4mKtv91hJVInKBQYvi/CP6TfM1k24y5a/NPmtPc38NL6C/M1Z2XmlodGc9vJe8RCrqyMLqwII8xq5MRMaS2LVi0aSyPbWzWw8zRNyGqn+JTyP/AEfODWZkpNLaOaz4pxXms/7CY3H2xwZeEx+7k5eZ+r2Hl7ql2fJu20nhK1sGfcvuTwn3X/afgZPQb5Grt+WWzk5JY0vKspy0NA7nHgZfWf2iruy8strozkt5/hbqtNJQplVZvsxWULJiXkAGGBYkzNKxEgfSPNfpleRGtzQWLeecKqqTYNcFThZMUGta11i7328+rlQe27Ib7OuaBcObnoKAoIvo2UE5Mw1yk3F7HWgyc1kOUlcu5p3+I7IvnLVvZOM+n5afRfNf0/K91cbCv74qGjRDMYiz2CpGZXl0N0QL0l01LKQQBzAvQe257q2FRkXJGekgEXAGQgFSEzNoQb3vQTVBT99Ic8qBxI8ZGXhjDiVHZibcQh1Y9fQJy63IOlgtGzyTElxY5RcZclv5bnL2XNBE77j/AOHJ2r9QqHaOSVPbu4lmFZzAahuSb4OP+Yf1GtHZ+7h0Gw9xCdqZbKBQcG3vFZ/VSfSa8ZOSfJDtHdW8p9mQ1luaabuH4knpSfW1aGz93De6P7iPX3lYKnXSgzfuh+OL6lPrlqhtPP6fthdJd/6R7yhNkeMQeui+tahpzR5qmLvK+ce8NjrVdQUCgovdHxvSjgHUOI3tuF+Te6qe1W4VZHSeTtjH6/pS6qMta4t+ZVUKIo7AADU8hVmNpmPk0Y6SvEaRWH1+/s35UfvNOtW8H3+Tv9MPLFb6ySI0bRRlWUqdTyIsa+TtMzGkw8X6Qtes1msaSq9V1Bee5xjdJIT1EOPbo3yHvq5stuNWt0Zk7Jp6rrVtqlAoMXxfhH9JvmaybcZctfmnzWnub+Gl9Bfmas7LzS0OjOe3kv8AV1sq9vpsfjw50H3keo86/iX/ALHnHnqDPj3q6xxhS27B8SmscY/3RmdZ7BaRsPa/2nBPmN5EQq/n6Js3tHxvV/Hk38c+Ld2fP8XBOvGI7f2zZeVUGDDQO5x4GX1n9oq7svLLa6M5Lef4W6rTSZ4mNwSzSOocTtO+YDGSgMyYowAFOJbqzZLZQNLWoLBvavShLOBHZwU+0thSzHJkYOhBYKBIMt7dMHqFB17rKwg1cOM7ZbSmfKt9FMrauR5/LQZUayHKSuXc07/EdkXzlq3snGfT8tPovmv6fl3ne1jijhwsI6bqC82UgRMivnW3fMZFyAc7G9rVcbCR3qC8NQ3A77QzSGKxsdY3XpK3nFjQfm6PDGFCxI0aKSqh5HmFl0BjeQktHYC3LTqFBG7K2/K+OGHafDsmQsMq2MpFvAlZWAC36QbXUWFtaD128uHlxJjnYx5IkkRjipYAzs0mUBY3UHLkN259JaCZ3exAkwsEgVlDRqwVmLkXA0LNq3adTQee88GfCTAc8hP6df8Aqo8sa0lX2qu9htH9MlrMc40Pud4oNA8fWj3t/wAX1B9+f3Ve2W2tdG10bfXHNfCfda6stEoFBwbe8Vn9VJ9Jrxk5J8kO0d1byn2ZDWW5ppu4fiSelJ9bVobP3cN7o/uI9feVgqddKDN+6H44vqU+uWqG08/p+2F0l3/pHvKE2R4xB66P61qGnNHmqYu8r5x7w2OtV1BQKDIt4cZxsTK/VmyjsXQfL41l5bb15lze05N/La3+9j52TsiXElliAJUAnMbc+VKY7X4PmHBfLMxT5JP9y8X5I/1/6qTq10/8fn/r7n7l4vyR/r/1Tq1z+Pz/ANfc/cvF+SP9f+qdWufx+f8Ar7orauy5MO4SUAEjMLG4tcjn5dKivSaTpKvlw3xTpd0br4zg4uJr2BORuxtPg2U+yvWG27eJe9kybmas+n3/APbWa03RlAoMXxfhH9JvmaybcZctfmnzWnub+Gl9Bfmas7LzS0OjOe3kv9XWyUGZb57H4E2dR93ISR5m/EOzrH+qz8+PdtrHCWDt2z/DvvRwn3RmyNomByw1DKyMPKpHzBsf/dR0vuzqr4Ms4ra+jhArwhaB3OPAy+s/tFXdl5ZbXRnJbz/C3VaaSi4eXFnGESCZI+LJ3uGjI6MrLCFkKk5GiyuzG5vyK6igl99ReNLtIiXYuY4s91t3rsCGjU35qQTbnzBDr3TdDhUMa5E/AvBOHsvVaI8hQZUayHKSuXc07/EdkXzlq3snGfT8tPovmv6fl0Yr7Txn0nzcboKIIjEY8y2LSFC3e3JOa4Puq42EpvU0v3ITiZCzcRooklYAKcthIrAAta5tQe2wZZmhk4nEJDMIzKio5WwsWVQBzuOQ5UERsTG4h2w6th3ja6cZzCEBHBPEueQPGt3ttPNQdm1sZKmJIMLzRFYcuWLiW6UvH1Gt8vB0PsHOglN3mlOFhM4IlMa8QEBelbW4XQdgoO9hcWOooKA+4UtzllTLc5b5r26r6c7Wqj1W3yljT0ZfXstGiS3d3ZxGFmEnEjKkZXUX1Hm05g1Jiw2pbXVPs2x5MN97WNFuq00igUHNtLDmSGSMEAujICeQLAgX99ebxrWYeMtZvSax840Ub9w5/wA2P+r/ABVPqtvFkfxmT6oW/dvZrYbDrExDEFjdeXSYnr7atYqTSuktLZcM4scUn+/dJ1IsFBVN6N15MVOJUdFAjVLNe9wznq9IVWzYJvbWJZ21bHbNk34n5ae/7R+B3ImSWNzJGQjo5AvyVgTbTzV4rs1omJ1Q06OvW0W1jsmJ+0r3VxrlB4Y1GaN1QgOVIUnkCRoT2V8trMTo83i01mK8VEG4U/5sf9X+KpdVt4sf+MyfVCzbq7DOFRwxDMzXut7WA0Gvt99WMOLcjtX9k2acNZiZ7ZTlTLZQKCv717vnFBCjKrKTq1+R6tPOBUGbFv6aKe17LOaI0nthXv3Dn6pYx+r/ABUHVbeKj/G5PqhfcOGCKGsWsL25X67Xq7Guna2a66RrxelfX0oKDNuLMzM3Ej1JP4us38lUp2a2vFj26NyTMzrCY3U3ckwruzujBlAGW/Ub63qXDhmkzMrOybJbDaZmeKzVYXyg4dtbNXEQtE3Xqp/hYciP/wByJrxkpF66Shz4Yy0msqX+4c/5sf8AV/iqnVbeLL/jMn1QfuHP+bH/AFf4p1W3ifxmT6oWbdTYz4WN0dlYs2YZb+QDr7KsYcc0jSV/ZNnthrMTKcqZbU592sQZbloyBM8qycSTOFkmEh+7tbMEVYgc1so5AG1BK7z7JbEcLKivkYt0p5YLG1gRwe+PPny6udB27FwzxxBZNGuT4WSfn/zm6R7Oqgpp3Dn/ADY/6v8AFUeq28WN/G5PqhPbpbvvhDKXZWzhAMt9Mue97+kKnw4px66rex7LbBNpmeOn+Nf2+MPs/HR4gsphaEvKcrSOCRK8bAlQhGZAjga/jOoqdeSO8GzXnVQj2CtmaMllWQWPRkKENlvr1g9YI0oPjdbZj4fCpDIsYdVCsYySHIABZiwBzMRc9vXQQ+7+7csWIE8sWGWwIHBdwEB8iFAHPK7MSfJa5BCWxWyJnxLypiHhVo40AQKxJQyklhIjAd+treQ36qCWgQqoBYuQLFjYEnykKAPcKD0oFAoFAoFAoFAoFAoFAoFAoFAoFAoFAoFAoFAoFAoFAoFAoFAoFAoFAoFAoFAoFAoFAoFAoFAoFAoFAoFAoFAoFAoFAoFAoFAoFAoFAoFAoFAoFAoFAoFAoFAoFAoFAoFAoFAoFAoFAoFAoFAoFAoFAoFAoIGHHSHassGb7pcJFKFsO/aWdWa9r6hFHsoO7eDENHhMRIhyskMjKfIyoxB105igqOG2/iBBh4pJD9oXE4VJHyqOLDMQVcLqAGGZDa3Sja1qC/UFJ2Tt2cYzFRyuWiaaSGDQDhvFGkmS41OZXYi9/BnXUCgsW62JeXBYaSRszvCjMxsLsVBJ005+Sg49sPLJjIcOkzQoYpJXMYUsxUoqi7ggL0mOguSBrzuH1ujjZHXERyuZDBiHgEhADMoVGBcKAM3TtoByoPTeTGvAcPMGtEJljmGlikt40JJ5ZZWiOnVegbKxrzYvFWY8GHJAq6WMoXiSsCNdBJGlj1oaDq2/tD7PhpZrXKKSouBmc6IovpdmKgec0EfuliZxxsNiXMksLj7xlC545FDobLYaEvHcD/66CW2jhWkTKsrwm4OePLfTq6asLHsoK93PWnlw4xE2JlmLNMmVwgUcOaRFIyIDfKg6/LQSe+OLeHAYqWNskiQSOjWBsyqSDY6HXy0EpA11UnmQPlQV3EyTT7QlwyzvBHFBFIOEEuzStMCWLq2iiIWAt3xveg7dz8dJNhEeU5nDSxlrWzcKWSMMQNASEBNusmgjt9sdiY5MIMM1maSQslgeKscTycPXvc2W1xyvQeuw9tHEY2YK+aD7LhpoxYCxlafMeV7kIgseVqCy0CgrWWbE4rEoMRJAkJSNViCalkVyzF0Yk9K1uWlBZBQVXfHaGIEiRYVmVo45MXJlAOdI7BYSWUgcRmPkNozagsuDxKyxpKhzI6q6kdasAQR7CKCr787Ymw0uEaJrIGkknW188MaguBoTcA3FvJQfs22JX2rFFG9sOoaORQAc8piMo1tcZU4fLnxPNQW2gzKLeGQBHXHmTEHGcH7L9014ziDGwyKmcZYrte+mW50vQabQVb9py/YcdLnOeJ8SI2sOiI82SwtY2sOdBYsA5aKNibkopJ85AvQVnePHvHirSzTYbDcG6yRIGXiZm4hmco3DCqEtewOZufUFnwZHDSz8QZRZ9OloOl0dNeemmtB7UCgUCgUCgUCgUCgUEYmybY18Xm1aBIMluWR5HzXv18S1rdVB07UwfGglhvl4kbR3te2ZSt7ddr0ELtLdNZXwjiQo2GMeYhR96sZBVX10AYXB1tc+U0FkoK5iN1FeHFR8Qhp5ziUcKLxSARhCuvSymMHqvcigl9j4HgQRQA5hGipe1r5QBe3VyoOPbOyJJJEngmEEyK0YLR8VSjlSwZMym91FiGFtedB67A2R9mRwXMskkjTSuQFzO1gbKNFUBVAGug1JNzQdG1cCs8MkLGwkUrccxcaEecGxHnFB4bu7K+y4dYjIZXuzPIwsXd2LOxHVck6X0AA6qD53g2KuMRIpD90JFkkS1xIEuVRtdBnyMefe0HNsvdeDC4jjYdVhVozHJGq6OcwKMTfQr0xbrz+agnaCM3c2QMJh1gDF7PI+Yi3hJHkIt5s9vZQem3tm/acNNhy2TixtHmAvbMCL267XoO2NLADyAD3UEJtPYkpnOJw04gkdFjkzxcZWRC5Sy51KsC7636+VB3bD2YuGgWFWZ7FmLNzZnZncm2guzMbDleg+dobL4s+HmzW4DO1rXzZ43jte+ls1/ZQcWwt2VwuJxE6OSs+XLHawjALswU9YLySNbqzUE9QKCAxuxMQJnmwuJWDi5TIrw8YFlGUMhzoVOUAG9xoNBQTwoIDF7o4eeeSfEos7NlCBl7xFHejXW7Fmvpzt1UHfu/sv7LAuHDZ1QsEuLZY8xKJzN8qkLfry8hQfO0djrNPDMx0iWVClrhhKFBub6WCntvQcmB3Wig+ziFmVYHd7MTIWzoyWLMb6Ai3PRQKCeoI/YmzBh4uGGzdOR72t4R2e3szW9lBIUFWx+60z8eOPF8LD4gs0kfCDOOILScKUsMgOp6StqTQWeKMKAo0AAA7ByoInbWAxUptBiUgQjKytBxTrzKtxFsbeUGg7tl4FcPBFAlysSLGpPMhQAL+fSg6qBQKBQKBQKBQKBQKBQKBQKBQKBQKBQKBQKBQKBQKBQKBQKBQKBQKBQKBQKBQKBQKBQKBQf//Z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492" name="AutoShape 12" descr="data:image/jpeg;base64,/9j/4AAQSkZJRgABAQAAAQABAAD/2wCEAAkGBxMSERUSExQWExUXGBsWFxcWGB8XHxsYGh0YHBccFRkYHiggGBwlHBkUIjEhJSorLy8uFyA4ODMsNyguLiwBCgoKDg0OGxAQGzcmICY3Niw0LC8tLCwsNCwsLi0sLiwvLCw0LCwsLCwsLDcsLCwsLCwsLCwsLSwsLCwsLCwsLP/AABEIAHQBcAMBEQACEQEDEQH/xAAbAAEAAwEBAQEAAAAAAAAAAAAABQYHBAMCAf/EAEMQAAIBAgMEAw0FCAICAwAAAAECAwARBBIhBQYTMSJBcQcyMzRRYXJzgZGhsbIUI0JTkhUWUoKiwtHhYsHT8SRD8P/EABoBAQADAQEBAAAAAAAAAAAAAAADBAUGAgH/xAA0EQEAAgEBBAgGAgIBBQAAAAAAAQIDEQQSMTIFFCEzUXGBsRNBUpHB0RVhofAjIkJD4fH/2gAMAwEAAhEDEQA/ANxoFAoIzHbfw0JIeVbj8I6R9oHKo7ZaV4ygybTip2WsjH33wo5cQ/y2+dR9Zorz0jh+Wv2fqb74U8+IP5L/ACp1mhHSOH56/Z3YbebCvymUH/l0fnXuM1J+aau14bcLJWOQMLqQwPIg3HvFSxOqxExMaw+qPpQKDjxe1IYmyySIjWvZjY2NwD8D7q8zeteyZRXzY6TpadJece28MxCiaMkkAAMNSdAB7a+fEp4vkbRimdItCQr2mKBQKBQc+LxscQBkdUBNgWNrmvNrRXi8XyVpGtp0cv7ewv58f6hXn4tPFH1nD9UOvCYuOUZo3VwDa6m+vk+Ir3W0W4JKXreNazq96+vZQKBQKCObbuGBsZ47jTvhUfxaeKHrOL6odeFxKSLmjYOvK6m40517i0TGsJK3reNazq9q+vRQKD5dwASTYDUnzUfJnTtR/wC38L+fH+oVH8Wnih6zh+qHVhMbHKCY3VwDYlTfWvVbRbgkpkreNazq6K9PaPk23hlJUzRggkEFhoRoQfbXiclI+aGdoxROk2h8/t7C/nx/qFfPi08XzrOH6oP29hfz4/1CnxaeJ1nD9UH7ewv58f6hT4tPE6zh+qD9vYX8+P8AUKfFp4nWcP1Qft7C/nx/qFPi08TrOH6oP29hfz4/1CnxaeJ1nD9UOrB42OUExurgGxKm9jzt8RXqtotwSUyVvGtZ1dFentzYrHxR5s7quVQ7XPJSSAT5iQQPLag9oJldQ6kMrAFWBuCDqCD1ig+6Dnx2MSFDJIcqjmfkB5T5q82tFY1l4yZK0rvW4M225vRNiCVBMUf8IOpH/Mjn2DTtqhkz2v5MLPtl8vZHZHh+0EBaoVMFH0NAoOnZpcSosTMjOyrdSRqSAL25jXrr1TXXse8W9F4ik6TM/JsijStV1D9oFBm/dD8cX1KfXLVDaef0/bC6S7/0j3lCbI8Yg9dF9a1DTmjzVMXeV8494bHWq6goFAoFBnndDxuadYhyjW59Jv8ACgfqqjtNtbaeDF6Sya5Ip4e8/wC/5VWqzOW/udY20kkJ/EM47V0PwI91Wtlt2zVp9G5NLTTx7V+q62CgUCgUGL4vwj+k3zNZNuMuWvzT5rBuPtjgy8Jj93If0v1HsPL3VPs+TdtpPCV3YM+5fcnhPu0ir7cKBQc20/Ayeg3yNeb8svGTkljS8qynLQ0DuceBl9Z/aKu7Lyy2ujOS3n+Fuq00mO7Y8Zn9dL9bVlX5p85cvl7y/nPvLkry8FAoFAoFBf8AubeAl9b/AGJV3ZeWWx0Z3dvP8Qt1WmmrmMhgbHEs0gdVw91FsjEtiOAToTdW4p5gd7ztQd+63D+x4fhZuHwkyZ7ZsthbPbS/ltQSlBme+u1+NOY1P3cRIHnfkx9nL3+Ws/aMm9bT5Qwduz/EybscI90Dh4WdgiAszGwA6zUMRMzpCnWs2mIji0TYe58UQDSgSyefvV8yjr7T8KvY9nrXj2y28GwUpGt+2f8ACxxxhRZQFHkAt8qsRGi9ERHB9MoOhF+2j7MauDE7Ew8nfQof5QPiK8TjpPGEN9nxX41hH4XdGCKZJkLjKSQpOZb2I6xfr8tRxgrFt6EFNhx0yReuvZ8vksFTrpQKDN+6H44vqU+uWqG08/p+2F0l3/pHvKE2R4xB66L61qGnNHmqYu8r5x7w2OtV1BQKBQfjNYEnkNaDHNpYvjTSS/xsSOzq+Fqyr23rTLmMt/iXm3i/DgzwRN+EuY/aFB/7pu/9O8+fDn4e/wD3o9Ni4vg4iKX+FhfsPRb4E19x23bRL1gvuZK28P8A42AGtR0z9oFAoFBi+L8I/pN8zWTbjLlr80+byr48tR3R2x9ogGY/eJ0X8/kb2j43rRw5N+vbxdBsef4uPt4xx/acqZbKDm2n4GT0G+Rrzfll4ycksaXlWU5aGgdzjwMvrP7RV3ZeWW10ZyW8/wALdVppIyXd/CsxZoUJYliSOZJuSfbUc4qT8kE7LhmdZrDxl2Fgl76KJb8r2Hzp8Gng+dUw/TD6j3fwbC6wxEeUC9Pg08DqmH6YZSazHOLTuFs+KZpxKivlEeXML2uZL29w91WdmpW2usNDo/FTJa2/Gumn5W/928J+RH7qtfBp4NPqmH6YP3bwn5Efup8GngdUw/TDswOAihBWJFQE3IUWueV/cBXqtYrwhLjx0xxpWNHTXp7VDeqJDPe8GZUQsHhmlfV2EVuC4uS2fKti2jEddBYdhZPs0PDKFOGuUxgqmWwtkBJIHmJoPvauK4UMkn8Kkjttp8bV5vbdrMo8t9yk28GOD31lOXhdO51s8EyTkcvu17bXY+4qPfVvZa8bNXo3FrM5J8v2vVXGuUCgUCgUCgUGb90PxxfUp9ctUNp5/T9sLpLv/SPeUJsjxiD10f1rUNOaPNUxd5Xzj3hsdarqCgUCghN8sbwsJJY2Z/ux/No39Oaoc9t2kqm25NzDP99n3ZZWc59e59kW2QFt01Xjntvmb3KSPYKuTj/4dPVr2wabHp8+P59lENU2Q1fdTHcbCxse+AyN2rp8RY+2tLDbepEui2TJ8TDEzx4fZL1KslAoFBi+L8I/pN8zWTbjLlr80+bytXx5SO7+1Dhp1k/D3rjyqeftHMf7qTFfctqn2bN8HJFvl8/JrUcgYBlIIIuCOsHkRWnE6ujiYmNYfVH1zbT8DJ6DfI15vyy8ZOSWNLyrKctDQO5x4GX1n9oq7svLLa6M5Lef4W6rTSQJ3pisei2YOy5dOSYg4cm/pDNbyUHJvyoYRR5gCSxyjCvimZRlDZRGQ0a3ZbsLG5UXHWHdueiLhVSMRqqllyxwthwpB5GKRiyt5bnWgy01kOUlcu5p3+I7IvnLVvZOM+n5afRfNf0/K91cbCO2ttMwtGipneQsFBYIAFUsSWPZ8aD72TtDjK91yMjlGGYMLgA6MOYsRQd1BVtsoHxbLGr8VYoi7LNwQVLTcIWIOYgiXWw77r6gl92pImwkDQqUiMSFFJuQthYE3Nz570HLvo9sHL57D3kVDn5JVNtnTBZl1Zzn2m7ix2waecsf6jWhs8f8cN/YI0wR6rBU64UCgUCgUCgUGb90PxxfUp9ctUNp5/T9sLpLv/SPeUJsjxiD10f1rUNOaPNUxd5Xzj3hsdarqCgUCgoPdFxt5I4R+Fc7draD4A+8VS2q3bFWN0lk1tFPDtVrZWE408cX8TAHs5t/SCfZVeld60Qo4ab+StfFsDRgrltpa1vNyrU0+TptI00Y5j8MYpXjP4GK+wHT4WrKtXdmYcxkpuXmvgtnc5xvSkhJ5/eL8A39tWtltxq0ejMnbNPVequNcoFAoMXxfhH9JvmaybcZctfmnzTm6ezhiVxMR0JVGU+RgWsf+j5iamw034tC3seKMsXpP9fftQE0RRijCzKSCPIRzqCY0nSVO1ZrOk8V53A2xmU4ZzqovH51619nk8nZVzZsmsbstbo7PrHwp+XDyXKrbUc20/Ayeg3yNeb8svGTkljS8qynLQ0DuceBl9Z/aKu7Lyy2ujOS3n+Fuq00lW2pNhwx4WFLT8VRmOClIvxAHbicPKdMxz5rddzQd28EGeSLIoaULJl+/aBsl48+XICXW/Dv1A5fLQdew8IY4rFOGxZmYcQy3JOpLsLkmgyI1kOUlcu5p3+I7IvnLVvZOM+n5afRfNf0/K91cbCub44goIycP9pW0hy8Bp+mEJjHQVil2AFyOug7N3HBWTLFwoxIRGOE0JK2XUo4B77NrYcqCXoIfbL4XMBPA0rW0Iwsk9h5MyRsB2XoOjd6WR8LC0q5JDGpZcpTKbajIdVt5KDh348Tk7V+oVDtHJKnt/cSzCs5gNR3K8Tj9vzNaODu4dBsPcVTlTLZQRG9G0nw+HMsYUtmUdIEjU66Aios15pXWFba81sWPerxU/8AfnFfww/ob/yVV6zf+mX/ACWf+vtP7P35xX8MP6G/8lOs3/o/ks/9faf2uW7G0XxGGWWQKGJYHKCB0WIGhJ6h5atYbzeustXZctsuKL249vulalWCgzfuh+OL6lPrlqhtPP6fthdJd/6R7yhNkeMQeuj+tahpzR5qmLvK+ce8NjrVdQUCg/CaDH9tYzjYiSTqZjb0RovwArLyW3rTLmc+T4mS1lg7neCzTPKeSLlHa3+h8am2WuttVzo3Hreb+H5aDV5tM47oGCyYkSDlIoJ9JdD8MnuNUNprpfXxYfSOPdy73j7wid3sZwcTFJ1BrN6LdE/O/sFRYrbt4lW2a+5lrb/e1rtajpSgUCgxfF+Ef0m+ZrJtxly1+afNae5v4aX0F+ZqzsvNLQ6M57eT33/2Pa2KQeRZLe5WPwB9lfdpx/8AdD30js//AJY9f2p+ExLROsiGzKbj/fmPL21VrMxOsMyl5paLV4w1zZO0FxEKyryYajyHrB7DWpS8WrrDpMOWMtIvD72n4GT0G+Rpfll6ycksaXlWU5aGgdzjwMvrP7RV3ZeWW10ZyW8/wt1Wmkz94JvtZHHjz8ViF+2NfWfMn3PLTD2TJa1/fQTO+HBEkDyq7tllVEV+EDfhsxaTMtrBBZRcm50NrgJPdplOGRkTIrgOFLmQ2YAi7Hr15dVBkxrIcpK5dzTv8R2RfOWreycZ9Py0+i+a/p+V7q42EJvHOY2gk4iKquxZXl4IfoMFsfxWOuU9vVQeu7blkkbOrhpXZcknFCg2uuf0sxt1Xt1UEtQVTeIL9pJlkXJw0yRnFNhirBpOIxCkZgw4YueWQ0E3sAOMLCJJBK/DXM6nMGNhchvxA+XroOHfjxOTtX6hUO0ckqe39xLMKzmA1HcrxOP2/M1o4O7h0Gw9xVOVMtlBF7x7LOJgMQYISym5F+RvyqPLTfror7ThnNj3InRT8buS8cbyGZSEVntlOuUE25+aqttmmImdWbk6OtSs23uHbwVaqzOabuH4knpSfW1aGz93De6P7iPX3lYKnXSgzfuh+OL6lPrlqhtPP6fthdJd/wCke8oTZHjEHro/rWoac0eapi7yvnHvDY61XUFAoIjevG8HCSMDZiMi9raXHYLn2VFmtu0mVba8m5htMceH3ZQKzXOtO3HwfDwik85CZD2HRf6QvvNaGz10p5t/YMe5hiZ+fb+v8LBU64rW/wBg8+FzgaxsG9h6LfMH2VX2mutNfBQ6QpvYt7wZtVBhtc3cx3Gw0UnXls3pL0W+INaeK29SJdJs2T4mKtv91hJVInKBQYvi/CP6TfM1k24y5a/NPmtPc38NL6C/M1Z2XmlodGc9vJe8RCrqyMLqwII8xq5MRMaS2LVi0aSyPbWzWw8zRNyGqn+JTyP/AEfODWZkpNLaOaz4pxXms/7CY3H2xwZeEx+7k5eZ+r2Hl7ql2fJu20nhK1sGfcvuTwn3X/afgZPQb5Grt+WWzk5JY0vKspy0NA7nHgZfWf2iruy8strozkt5/hbqtNJQplVZvsxWULJiXkAGGBYkzNKxEgfSPNfpleRGtzQWLeecKqqTYNcFThZMUGta11i7328+rlQe27Ib7OuaBcObnoKAoIvo2UE5Mw1yk3F7HWgyc1kOUlcu5p3+I7IvnLVvZOM+n5afRfNf0/K91cbCv74qGjRDMYiz2CpGZXl0N0QL0l01LKQQBzAvQe257q2FRkXJGekgEXAGQgFSEzNoQb3vQTVBT99Ic8qBxI8ZGXhjDiVHZibcQh1Y9fQJy63IOlgtGzyTElxY5RcZclv5bnL2XNBE77j/AOHJ2r9QqHaOSVPbu4lmFZzAahuSb4OP+Yf1GtHZ+7h0Gw9xCdqZbKBQcG3vFZ/VSfSa8ZOSfJDtHdW8p9mQ1luaabuH4knpSfW1aGz93De6P7iPX3lYKnXSgzfuh+OL6lPrlqhtPP6fthdJd/6R7yhNkeMQeui+tahpzR5qmLvK+ce8NjrVdQUCgovdHxvSjgHUOI3tuF+Te6qe1W4VZHSeTtjH6/pS6qMta4t+ZVUKIo7AADU8hVmNpmPk0Y6SvEaRWH1+/s35UfvNOtW8H3+Tv9MPLFb6ySI0bRRlWUqdTyIsa+TtMzGkw8X6Qtes1msaSq9V1Bee5xjdJIT1EOPbo3yHvq5stuNWt0Zk7Jp6rrVtqlAoMXxfhH9JvmaybcZctfmnzWnub+Gl9Bfmas7LzS0OjOe3kv8AV1sq9vpsfjw50H3keo86/iX/ALHnHnqDPj3q6xxhS27B8SmscY/3RmdZ7BaRsPa/2nBPmN5EQq/n6Js3tHxvV/Hk38c+Ld2fP8XBOvGI7f2zZeVUGDDQO5x4GX1n9oq7svLLa6M5Lef4W6rTSZ4mNwSzSOocTtO+YDGSgMyYowAFOJbqzZLZQNLWoLBvavShLOBHZwU+0thSzHJkYOhBYKBIMt7dMHqFB17rKwg1cOM7ZbSmfKt9FMrauR5/LQZUayHKSuXc07/EdkXzlq3snGfT8tPovmv6fl3ne1jijhwsI6bqC82UgRMivnW3fMZFyAc7G9rVcbCR3qC8NQ3A77QzSGKxsdY3XpK3nFjQfm6PDGFCxI0aKSqh5HmFl0BjeQktHYC3LTqFBG7K2/K+OGHafDsmQsMq2MpFvAlZWAC36QbXUWFtaD128uHlxJjnYx5IkkRjipYAzs0mUBY3UHLkN259JaCZ3exAkwsEgVlDRqwVmLkXA0LNq3adTQee88GfCTAc8hP6df8Aqo8sa0lX2qu9htH9MlrMc40Pud4oNA8fWj3t/wAX1B9+f3Ve2W2tdG10bfXHNfCfda6stEoFBwbe8Vn9VJ9Jrxk5J8kO0d1byn2ZDWW5ppu4fiSelJ9bVobP3cN7o/uI9feVgqddKDN+6H44vqU+uWqG08/p+2F0l3/pHvKE2R4xB66P61qGnNHmqYu8r5x7w2OtV1BQKDIt4cZxsTK/VmyjsXQfL41l5bb15lze05N/La3+9j52TsiXElliAJUAnMbc+VKY7X4PmHBfLMxT5JP9y8X5I/1/6qTq10/8fn/r7n7l4vyR/r/1Tq1z+Pz/ANfc/cvF+SP9f+qdWufx+f8Ar7orauy5MO4SUAEjMLG4tcjn5dKivSaTpKvlw3xTpd0br4zg4uJr2BORuxtPg2U+yvWG27eJe9kybmas+n3/APbWa03RlAoMXxfhH9JvmaybcZctfmnzWnub+Gl9Bfmas7LzS0OjOe3kv9XWyUGZb57H4E2dR93ISR5m/EOzrH+qz8+PdtrHCWDt2z/DvvRwn3RmyNomByw1DKyMPKpHzBsf/dR0vuzqr4Ms4ra+jhArwhaB3OPAy+s/tFXdl5ZbXRnJbz/C3VaaSi4eXFnGESCZI+LJ3uGjI6MrLCFkKk5GiyuzG5vyK6igl99ReNLtIiXYuY4s91t3rsCGjU35qQTbnzBDr3TdDhUMa5E/AvBOHsvVaI8hQZUayHKSuXc07/EdkXzlq3snGfT8tPovmv6fl0Yr7Txn0nzcboKIIjEY8y2LSFC3e3JOa4Puq42EpvU0v3ITiZCzcRooklYAKcthIrAAta5tQe2wZZmhk4nEJDMIzKio5WwsWVQBzuOQ5UERsTG4h2w6th3ja6cZzCEBHBPEueQPGt3ttPNQdm1sZKmJIMLzRFYcuWLiW6UvH1Gt8vB0PsHOglN3mlOFhM4IlMa8QEBelbW4XQdgoO9hcWOooKA+4UtzllTLc5b5r26r6c7Wqj1W3yljT0ZfXstGiS3d3ZxGFmEnEjKkZXUX1Hm05g1Jiw2pbXVPs2x5MN97WNFuq00igUHNtLDmSGSMEAujICeQLAgX99ebxrWYeMtZvSax840Ub9w5/wA2P+r/ABVPqtvFkfxmT6oW/dvZrYbDrExDEFjdeXSYnr7atYqTSuktLZcM4scUn+/dJ1IsFBVN6N15MVOJUdFAjVLNe9wznq9IVWzYJvbWJZ21bHbNk34n5ae/7R+B3ImSWNzJGQjo5AvyVgTbTzV4rs1omJ1Q06OvW0W1jsmJ+0r3VxrlB4Y1GaN1QgOVIUnkCRoT2V8trMTo83i01mK8VEG4U/5sf9X+KpdVt4sf+MyfVCzbq7DOFRwxDMzXut7WA0Gvt99WMOLcjtX9k2acNZiZ7ZTlTLZQKCv717vnFBCjKrKTq1+R6tPOBUGbFv6aKe17LOaI0nthXv3Dn6pYx+r/ABUHVbeKj/G5PqhfcOGCKGsWsL25X67Xq7Guna2a66RrxelfX0oKDNuLMzM3Ej1JP4us38lUp2a2vFj26NyTMzrCY3U3ckwruzujBlAGW/Ub63qXDhmkzMrOybJbDaZmeKzVYXyg4dtbNXEQtE3Xqp/hYciP/wByJrxkpF66Shz4Yy0msqX+4c/5sf8AV/iqnVbeLL/jMn1QfuHP+bH/AFf4p1W3ifxmT6oWbdTYz4WN0dlYs2YZb+QDr7KsYcc0jSV/ZNnthrMTKcqZbU592sQZbloyBM8qycSTOFkmEh+7tbMEVYgc1so5AG1BK7z7JbEcLKivkYt0p5YLG1gRwe+PPny6udB27FwzxxBZNGuT4WSfn/zm6R7Oqgpp3Dn/ADY/6v8AFUeq28WN/G5PqhPbpbvvhDKXZWzhAMt9Mue97+kKnw4px66rex7LbBNpmeOn+Nf2+MPs/HR4gsphaEvKcrSOCRK8bAlQhGZAjga/jOoqdeSO8GzXnVQj2CtmaMllWQWPRkKENlvr1g9YI0oPjdbZj4fCpDIsYdVCsYySHIABZiwBzMRc9vXQQ+7+7csWIE8sWGWwIHBdwEB8iFAHPK7MSfJa5BCWxWyJnxLypiHhVo40AQKxJQyklhIjAd+treQ36qCWgQqoBYuQLFjYEnykKAPcKD0oFAoFAoFAoFAoFAoFAoFAoFAoFAoFAoFAoFAoFAoFAoFAoFAoFAoFAoFAoFAoFAoFAoFAoFAoFAoFAoFAoFAoFAoFAoFAoFAoFAoFAoFAoFAoFAoFAoFAoFAoFAoFAoFAoFAoFAoFAoFAoFAoFAoFAoFAoIGHHSHassGb7pcJFKFsO/aWdWa9r6hFHsoO7eDENHhMRIhyskMjKfIyoxB105igqOG2/iBBh4pJD9oXE4VJHyqOLDMQVcLqAGGZDa3Sja1qC/UFJ2Tt2cYzFRyuWiaaSGDQDhvFGkmS41OZXYi9/BnXUCgsW62JeXBYaSRszvCjMxsLsVBJ005+Sg49sPLJjIcOkzQoYpJXMYUsxUoqi7ggL0mOguSBrzuH1ujjZHXERyuZDBiHgEhADMoVGBcKAM3TtoByoPTeTGvAcPMGtEJljmGlikt40JJ5ZZWiOnVegbKxrzYvFWY8GHJAq6WMoXiSsCNdBJGlj1oaDq2/tD7PhpZrXKKSouBmc6IovpdmKgec0EfuliZxxsNiXMksLj7xlC545FDobLYaEvHcD/66CW2jhWkTKsrwm4OePLfTq6asLHsoK93PWnlw4xE2JlmLNMmVwgUcOaRFIyIDfKg6/LQSe+OLeHAYqWNskiQSOjWBsyqSDY6HXy0EpA11UnmQPlQV3EyTT7QlwyzvBHFBFIOEEuzStMCWLq2iiIWAt3xveg7dz8dJNhEeU5nDSxlrWzcKWSMMQNASEBNusmgjt9sdiY5MIMM1maSQslgeKscTycPXvc2W1xyvQeuw9tHEY2YK+aD7LhpoxYCxlafMeV7kIgseVqCy0CgrWWbE4rEoMRJAkJSNViCalkVyzF0Yk9K1uWlBZBQVXfHaGIEiRYVmVo45MXJlAOdI7BYSWUgcRmPkNozagsuDxKyxpKhzI6q6kdasAQR7CKCr787Ymw0uEaJrIGkknW188MaguBoTcA3FvJQfs22JX2rFFG9sOoaORQAc8piMo1tcZU4fLnxPNQW2gzKLeGQBHXHmTEHGcH7L9014ziDGwyKmcZYrte+mW50vQabQVb9py/YcdLnOeJ8SI2sOiI82SwtY2sOdBYsA5aKNibkopJ85AvQVnePHvHirSzTYbDcG6yRIGXiZm4hmco3DCqEtewOZufUFnwZHDSz8QZRZ9OloOl0dNeemmtB7UCgUCgUCgUCgUCgUEYmybY18Xm1aBIMluWR5HzXv18S1rdVB07UwfGglhvl4kbR3te2ZSt7ddr0ELtLdNZXwjiQo2GMeYhR96sZBVX10AYXB1tc+U0FkoK5iN1FeHFR8Qhp5ziUcKLxSARhCuvSymMHqvcigl9j4HgQRQA5hGipe1r5QBe3VyoOPbOyJJJEngmEEyK0YLR8VSjlSwZMym91FiGFtedB67A2R9mRwXMskkjTSuQFzO1gbKNFUBVAGug1JNzQdG1cCs8MkLGwkUrccxcaEecGxHnFB4bu7K+y4dYjIZXuzPIwsXd2LOxHVck6X0AA6qD53g2KuMRIpD90JFkkS1xIEuVRtdBnyMefe0HNsvdeDC4jjYdVhVozHJGq6OcwKMTfQr0xbrz+agnaCM3c2QMJh1gDF7PI+Yi3hJHkIt5s9vZQem3tm/acNNhy2TixtHmAvbMCL267XoO2NLADyAD3UEJtPYkpnOJw04gkdFjkzxcZWRC5Sy51KsC7636+VB3bD2YuGgWFWZ7FmLNzZnZncm2guzMbDleg+dobL4s+HmzW4DO1rXzZ43jte+ls1/ZQcWwt2VwuJxE6OSs+XLHawjALswU9YLySNbqzUE9QKCAxuxMQJnmwuJWDi5TIrw8YFlGUMhzoVOUAG9xoNBQTwoIDF7o4eeeSfEos7NlCBl7xFHejXW7Fmvpzt1UHfu/sv7LAuHDZ1QsEuLZY8xKJzN8qkLfry8hQfO0djrNPDMx0iWVClrhhKFBub6WCntvQcmB3Wig+ziFmVYHd7MTIWzoyWLMb6Ai3PRQKCeoI/YmzBh4uGGzdOR72t4R2e3szW9lBIUFWx+60z8eOPF8LD4gs0kfCDOOILScKUsMgOp6StqTQWeKMKAo0AAA7ByoInbWAxUptBiUgQjKytBxTrzKtxFsbeUGg7tl4FcPBFAlysSLGpPMhQAL+fSg6qBQKBQKBQKBQKBQKBQKBQKBQKBQKBQKBQKBQKBQKBQKBQKBQKBQKBQKBQKBQKBQKBQKBQf//Z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494" name="AutoShape 14" descr="data:image/jpeg;base64,/9j/4AAQSkZJRgABAQAAAQABAAD/2wCEAAkGBxMSERUSExQWExUXGBsWFxcWGB8XHxsYGh0YHBccFRkYHiggGBwlHBkUIjEhJSorLy8uFyA4ODMsNyguLiwBCgoKDg0OGxAQGzcmICY3Niw0LC8tLCwsNCwsLi0sLiwvLCw0LCwsLCwsLDcsLCwsLCwsLCwsLSwsLCwsLCwsLP/AABEIAHQBcAMBEQACEQEDEQH/xAAbAAEAAwEBAQEAAAAAAAAAAAAABQYHBAMCAf/EAEMQAAIBAgMEAw0FCAICAwAAAAECAwARBBIhBQYTMSJBcQcyMzRRYXJzgZGhsbIUI0JTkhUWUoKiwtHhYsHT8SRD8P/EABoBAQADAQEBAAAAAAAAAAAAAAADBAUGAgH/xAA0EQEAAgEBBAgGAgIBBQAAAAAAAQIDEQQSMTIFFCEzUXGBsRNBUpHB0RVhofAjIkJD4fH/2gAMAwEAAhEDEQA/ANxoFAoIzHbfw0JIeVbj8I6R9oHKo7ZaV4ygybTip2WsjH33wo5cQ/y2+dR9Zorz0jh+Wv2fqb74U8+IP5L/ACp1mhHSOH56/Z3YbebCvymUH/l0fnXuM1J+aau14bcLJWOQMLqQwPIg3HvFSxOqxExMaw+qPpQKDjxe1IYmyySIjWvZjY2NwD8D7q8zeteyZRXzY6TpadJece28MxCiaMkkAAMNSdAB7a+fEp4vkbRimdItCQr2mKBQKBQc+LxscQBkdUBNgWNrmvNrRXi8XyVpGtp0cv7ewv58f6hXn4tPFH1nD9UOvCYuOUZo3VwDa6m+vk+Ir3W0W4JKXreNazq96+vZQKBQKCObbuGBsZ47jTvhUfxaeKHrOL6odeFxKSLmjYOvK6m40517i0TGsJK3reNazq9q+vRQKD5dwASTYDUnzUfJnTtR/wC38L+fH+oVH8Wnih6zh+qHVhMbHKCY3VwDYlTfWvVbRbgkpkreNazq6K9PaPk23hlJUzRggkEFhoRoQfbXiclI+aGdoxROk2h8/t7C/nx/qFfPi08XzrOH6oP29hfz4/1CnxaeJ1nD9UH7ewv58f6hT4tPE6zh+qD9vYX8+P8AUKfFp4nWcP1Qft7C/nx/qFPi08TrOH6oP29hfz4/1CnxaeJ1nD9UOrB42OUExurgGxKm9jzt8RXqtotwSUyVvGtZ1dFentzYrHxR5s7quVQ7XPJSSAT5iQQPLag9oJldQ6kMrAFWBuCDqCD1ig+6Dnx2MSFDJIcqjmfkB5T5q82tFY1l4yZK0rvW4M225vRNiCVBMUf8IOpH/Mjn2DTtqhkz2v5MLPtl8vZHZHh+0EBaoVMFH0NAoOnZpcSosTMjOyrdSRqSAL25jXrr1TXXse8W9F4ik6TM/JsijStV1D9oFBm/dD8cX1KfXLVDaef0/bC6S7/0j3lCbI8Yg9dF9a1DTmjzVMXeV8494bHWq6goFAoFBnndDxuadYhyjW59Jv8ACgfqqjtNtbaeDF6Sya5Ip4e8/wC/5VWqzOW/udY20kkJ/EM47V0PwI91Wtlt2zVp9G5NLTTx7V+q62CgUCgUGL4vwj+k3zNZNuMuWvzT5rBuPtjgy8Jj93If0v1HsPL3VPs+TdtpPCV3YM+5fcnhPu0ir7cKBQc20/Ayeg3yNeb8svGTkljS8qynLQ0DuceBl9Z/aKu7Lyy2ujOS3n+Fuq00mO7Y8Zn9dL9bVlX5p85cvl7y/nPvLkry8FAoFAoFBf8AubeAl9b/AGJV3ZeWWx0Z3dvP8Qt1WmmrmMhgbHEs0gdVw91FsjEtiOAToTdW4p5gd7ztQd+63D+x4fhZuHwkyZ7ZsthbPbS/ltQSlBme+u1+NOY1P3cRIHnfkx9nL3+Ws/aMm9bT5Qwduz/EybscI90Dh4WdgiAszGwA6zUMRMzpCnWs2mIji0TYe58UQDSgSyefvV8yjr7T8KvY9nrXj2y28GwUpGt+2f8ACxxxhRZQFHkAt8qsRGi9ERHB9MoOhF+2j7MauDE7Ew8nfQof5QPiK8TjpPGEN9nxX41hH4XdGCKZJkLjKSQpOZb2I6xfr8tRxgrFt6EFNhx0yReuvZ8vksFTrpQKDN+6H44vqU+uWqG08/p+2F0l3/pHvKE2R4xB66L61qGnNHmqYu8r5x7w2OtV1BQKBQfjNYEnkNaDHNpYvjTSS/xsSOzq+Fqyr23rTLmMt/iXm3i/DgzwRN+EuY/aFB/7pu/9O8+fDn4e/wD3o9Ni4vg4iKX+FhfsPRb4E19x23bRL1gvuZK28P8A42AGtR0z9oFAoFBi+L8I/pN8zWTbjLlr80+byr48tR3R2x9ogGY/eJ0X8/kb2j43rRw5N+vbxdBsef4uPt4xx/acqZbKDm2n4GT0G+Rrzfll4ycksaXlWU5aGgdzjwMvrP7RV3ZeWW10ZyW8/wALdVppIyXd/CsxZoUJYliSOZJuSfbUc4qT8kE7LhmdZrDxl2Fgl76KJb8r2Hzp8Gng+dUw/TD6j3fwbC6wxEeUC9Pg08DqmH6YZSazHOLTuFs+KZpxKivlEeXML2uZL29w91WdmpW2usNDo/FTJa2/Gumn5W/928J+RH7qtfBp4NPqmH6YP3bwn5Efup8GngdUw/TDswOAihBWJFQE3IUWueV/cBXqtYrwhLjx0xxpWNHTXp7VDeqJDPe8GZUQsHhmlfV2EVuC4uS2fKti2jEddBYdhZPs0PDKFOGuUxgqmWwtkBJIHmJoPvauK4UMkn8Kkjttp8bV5vbdrMo8t9yk28GOD31lOXhdO51s8EyTkcvu17bXY+4qPfVvZa8bNXo3FrM5J8v2vVXGuUCgUCgUCgUGb90PxxfUp9ctUNp5/T9sLpLv/SPeUJsjxiD10f1rUNOaPNUxd5Xzj3hsdarqCgUCghN8sbwsJJY2Z/ux/No39Oaoc9t2kqm25NzDP99n3ZZWc59e59kW2QFt01Xjntvmb3KSPYKuTj/4dPVr2wabHp8+P59lENU2Q1fdTHcbCxse+AyN2rp8RY+2tLDbepEui2TJ8TDEzx4fZL1KslAoFBi+L8I/pN8zWTbjLlr80+bytXx5SO7+1Dhp1k/D3rjyqeftHMf7qTFfctqn2bN8HJFvl8/JrUcgYBlIIIuCOsHkRWnE6ujiYmNYfVH1zbT8DJ6DfI15vyy8ZOSWNLyrKctDQO5x4GX1n9oq7svLLa6M5Lef4W6rTSQJ3pisei2YOy5dOSYg4cm/pDNbyUHJvyoYRR5gCSxyjCvimZRlDZRGQ0a3ZbsLG5UXHWHdueiLhVSMRqqllyxwthwpB5GKRiyt5bnWgy01kOUlcu5p3+I7IvnLVvZOM+n5afRfNf0/K91cbCO2ttMwtGipneQsFBYIAFUsSWPZ8aD72TtDjK91yMjlGGYMLgA6MOYsRQd1BVtsoHxbLGr8VYoi7LNwQVLTcIWIOYgiXWw77r6gl92pImwkDQqUiMSFFJuQthYE3Nz570HLvo9sHL57D3kVDn5JVNtnTBZl1Zzn2m7ix2waecsf6jWhs8f8cN/YI0wR6rBU64UCgUCgUCgUGb90PxxfUp9ctUNp5/T9sLpLv/SPeUJsjxiD10f1rUNOaPNUxd5Xzj3hsdarqCgUCgoPdFxt5I4R+Fc7draD4A+8VS2q3bFWN0lk1tFPDtVrZWE408cX8TAHs5t/SCfZVeld60Qo4ab+StfFsDRgrltpa1vNyrU0+TptI00Y5j8MYpXjP4GK+wHT4WrKtXdmYcxkpuXmvgtnc5xvSkhJ5/eL8A39tWtltxq0ejMnbNPVequNcoFAoMXxfhH9JvmaybcZctfmnzTm6ezhiVxMR0JVGU+RgWsf+j5iamw034tC3seKMsXpP9fftQE0RRijCzKSCPIRzqCY0nSVO1ZrOk8V53A2xmU4ZzqovH51619nk8nZVzZsmsbstbo7PrHwp+XDyXKrbUc20/Ayeg3yNeb8svGTkljS8qynLQ0DuceBl9Z/aKu7Lyy2ujOS3n+Fuq00lW2pNhwx4WFLT8VRmOClIvxAHbicPKdMxz5rddzQd28EGeSLIoaULJl+/aBsl48+XICXW/Dv1A5fLQdew8IY4rFOGxZmYcQy3JOpLsLkmgyI1kOUlcu5p3+I7IvnLVvZOM+n5afRfNf0/K91cbCub44goIycP9pW0hy8Bp+mEJjHQVil2AFyOug7N3HBWTLFwoxIRGOE0JK2XUo4B77NrYcqCXoIfbL4XMBPA0rW0Iwsk9h5MyRsB2XoOjd6WR8LC0q5JDGpZcpTKbajIdVt5KDh348Tk7V+oVDtHJKnt/cSzCs5gNR3K8Tj9vzNaODu4dBsPcVTlTLZQRG9G0nw+HMsYUtmUdIEjU66Aios15pXWFba81sWPerxU/8AfnFfww/ob/yVV6zf+mX/ACWf+vtP7P35xX8MP6G/8lOs3/o/ks/9faf2uW7G0XxGGWWQKGJYHKCB0WIGhJ6h5atYbzeustXZctsuKL249vulalWCgzfuh+OL6lPrlqhtPP6fthdJd/6R7yhNkeMQeuj+tahpzR5qmLvK+ce8NjrVdQUCg/CaDH9tYzjYiSTqZjb0RovwArLyW3rTLmc+T4mS1lg7neCzTPKeSLlHa3+h8am2WuttVzo3Hreb+H5aDV5tM47oGCyYkSDlIoJ9JdD8MnuNUNprpfXxYfSOPdy73j7wid3sZwcTFJ1BrN6LdE/O/sFRYrbt4lW2a+5lrb/e1rtajpSgUCgxfF+Ef0m+ZrJtxly1+afNae5v4aX0F+ZqzsvNLQ6M57eT33/2Pa2KQeRZLe5WPwB9lfdpx/8AdD30js//AJY9f2p+ExLROsiGzKbj/fmPL21VrMxOsMyl5paLV4w1zZO0FxEKyryYajyHrB7DWpS8WrrDpMOWMtIvD72n4GT0G+Rpfll6ycksaXlWU5aGgdzjwMvrP7RV3ZeWW10ZyW8/wt1Wmkz94JvtZHHjz8ViF+2NfWfMn3PLTD2TJa1/fQTO+HBEkDyq7tllVEV+EDfhsxaTMtrBBZRcm50NrgJPdplOGRkTIrgOFLmQ2YAi7Hr15dVBkxrIcpK5dzTv8R2RfOWreycZ9Py0+i+a/p+V7q42EJvHOY2gk4iKquxZXl4IfoMFsfxWOuU9vVQeu7blkkbOrhpXZcknFCg2uuf0sxt1Xt1UEtQVTeIL9pJlkXJw0yRnFNhirBpOIxCkZgw4YueWQ0E3sAOMLCJJBK/DXM6nMGNhchvxA+XroOHfjxOTtX6hUO0ckqe39xLMKzmA1HcrxOP2/M1o4O7h0Gw9xVOVMtlBF7x7LOJgMQYISym5F+RvyqPLTfror7ThnNj3InRT8buS8cbyGZSEVntlOuUE25+aqttmmImdWbk6OtSs23uHbwVaqzOabuH4knpSfW1aGz93De6P7iPX3lYKnXSgzfuh+OL6lPrlqhtPP6fthdJd/wCke8oTZHjEHro/rWoac0eapi7yvnHvDY61XUFAoIjevG8HCSMDZiMi9raXHYLn2VFmtu0mVba8m5htMceH3ZQKzXOtO3HwfDwik85CZD2HRf6QvvNaGz10p5t/YMe5hiZ+fb+v8LBU64rW/wBg8+FzgaxsG9h6LfMH2VX2mutNfBQ6QpvYt7wZtVBhtc3cx3Gw0UnXls3pL0W+INaeK29SJdJs2T4mKtv91hJVInKBQYvi/CP6TfM1k24y5a/NPmtPc38NL6C/M1Z2XmlodGc9vJe8RCrqyMLqwII8xq5MRMaS2LVi0aSyPbWzWw8zRNyGqn+JTyP/AEfODWZkpNLaOaz4pxXms/7CY3H2xwZeEx+7k5eZ+r2Hl7ql2fJu20nhK1sGfcvuTwn3X/afgZPQb5Grt+WWzk5JY0vKspy0NA7nHgZfWf2iruy8strozkt5/hbqtNJQplVZvsxWULJiXkAGGBYkzNKxEgfSPNfpleRGtzQWLeecKqqTYNcFThZMUGta11i7328+rlQe27Ib7OuaBcObnoKAoIvo2UE5Mw1yk3F7HWgyc1kOUlcu5p3+I7IvnLVvZOM+n5afRfNf0/K91cbCv74qGjRDMYiz2CpGZXl0N0QL0l01LKQQBzAvQe257q2FRkXJGekgEXAGQgFSEzNoQb3vQTVBT99Ic8qBxI8ZGXhjDiVHZibcQh1Y9fQJy63IOlgtGzyTElxY5RcZclv5bnL2XNBE77j/AOHJ2r9QqHaOSVPbu4lmFZzAahuSb4OP+Yf1GtHZ+7h0Gw9xCdqZbKBQcG3vFZ/VSfSa8ZOSfJDtHdW8p9mQ1luaabuH4knpSfW1aGz93De6P7iPX3lYKnXSgzfuh+OL6lPrlqhtPP6fthdJd/6R7yhNkeMQeui+tahpzR5qmLvK+ce8NjrVdQUCgovdHxvSjgHUOI3tuF+Te6qe1W4VZHSeTtjH6/pS6qMta4t+ZVUKIo7AADU8hVmNpmPk0Y6SvEaRWH1+/s35UfvNOtW8H3+Tv9MPLFb6ySI0bRRlWUqdTyIsa+TtMzGkw8X6Qtes1msaSq9V1Bee5xjdJIT1EOPbo3yHvq5stuNWt0Zk7Jp6rrVtqlAoMXxfhH9JvmaybcZctfmnzWnub+Gl9Bfmas7LzS0OjOe3kv8AV1sq9vpsfjw50H3keo86/iX/ALHnHnqDPj3q6xxhS27B8SmscY/3RmdZ7BaRsPa/2nBPmN5EQq/n6Js3tHxvV/Hk38c+Ld2fP8XBOvGI7f2zZeVUGDDQO5x4GX1n9oq7svLLa6M5Lef4W6rTSZ4mNwSzSOocTtO+YDGSgMyYowAFOJbqzZLZQNLWoLBvavShLOBHZwU+0thSzHJkYOhBYKBIMt7dMHqFB17rKwg1cOM7ZbSmfKt9FMrauR5/LQZUayHKSuXc07/EdkXzlq3snGfT8tPovmv6fl3ne1jijhwsI6bqC82UgRMivnW3fMZFyAc7G9rVcbCR3qC8NQ3A77QzSGKxsdY3XpK3nFjQfm6PDGFCxI0aKSqh5HmFl0BjeQktHYC3LTqFBG7K2/K+OGHafDsmQsMq2MpFvAlZWAC36QbXUWFtaD128uHlxJjnYx5IkkRjipYAzs0mUBY3UHLkN259JaCZ3exAkwsEgVlDRqwVmLkXA0LNq3adTQee88GfCTAc8hP6df8Aqo8sa0lX2qu9htH9MlrMc40Pud4oNA8fWj3t/wAX1B9+f3Ve2W2tdG10bfXHNfCfda6stEoFBwbe8Vn9VJ9Jrxk5J8kO0d1byn2ZDWW5ppu4fiSelJ9bVobP3cN7o/uI9feVgqddKDN+6H44vqU+uWqG08/p+2F0l3/pHvKE2R4xB66P61qGnNHmqYu8r5x7w2OtV1BQKDIt4cZxsTK/VmyjsXQfL41l5bb15lze05N/La3+9j52TsiXElliAJUAnMbc+VKY7X4PmHBfLMxT5JP9y8X5I/1/6qTq10/8fn/r7n7l4vyR/r/1Tq1z+Pz/ANfc/cvF+SP9f+qdWufx+f8Ar7orauy5MO4SUAEjMLG4tcjn5dKivSaTpKvlw3xTpd0br4zg4uJr2BORuxtPg2U+yvWG27eJe9kybmas+n3/APbWa03RlAoMXxfhH9JvmaybcZctfmnzWnub+Gl9Bfmas7LzS0OjOe3kv9XWyUGZb57H4E2dR93ISR5m/EOzrH+qz8+PdtrHCWDt2z/DvvRwn3RmyNomByw1DKyMPKpHzBsf/dR0vuzqr4Ms4ra+jhArwhaB3OPAy+s/tFXdl5ZbXRnJbz/C3VaaSi4eXFnGESCZI+LJ3uGjI6MrLCFkKk5GiyuzG5vyK6igl99ReNLtIiXYuY4s91t3rsCGjU35qQTbnzBDr3TdDhUMa5E/AvBOHsvVaI8hQZUayHKSuXc07/EdkXzlq3snGfT8tPovmv6fl0Yr7Txn0nzcboKIIjEY8y2LSFC3e3JOa4Puq42EpvU0v3ITiZCzcRooklYAKcthIrAAta5tQe2wZZmhk4nEJDMIzKio5WwsWVQBzuOQ5UERsTG4h2w6th3ja6cZzCEBHBPEueQPGt3ttPNQdm1sZKmJIMLzRFYcuWLiW6UvH1Gt8vB0PsHOglN3mlOFhM4IlMa8QEBelbW4XQdgoO9hcWOooKA+4UtzllTLc5b5r26r6c7Wqj1W3yljT0ZfXstGiS3d3ZxGFmEnEjKkZXUX1Hm05g1Jiw2pbXVPs2x5MN97WNFuq00igUHNtLDmSGSMEAujICeQLAgX99ebxrWYeMtZvSax840Ub9w5/wA2P+r/ABVPqtvFkfxmT6oW/dvZrYbDrExDEFjdeXSYnr7atYqTSuktLZcM4scUn+/dJ1IsFBVN6N15MVOJUdFAjVLNe9wznq9IVWzYJvbWJZ21bHbNk34n5ae/7R+B3ImSWNzJGQjo5AvyVgTbTzV4rs1omJ1Q06OvW0W1jsmJ+0r3VxrlB4Y1GaN1QgOVIUnkCRoT2V8trMTo83i01mK8VEG4U/5sf9X+KpdVt4sf+MyfVCzbq7DOFRwxDMzXut7WA0Gvt99WMOLcjtX9k2acNZiZ7ZTlTLZQKCv717vnFBCjKrKTq1+R6tPOBUGbFv6aKe17LOaI0nthXv3Dn6pYx+r/ABUHVbeKj/G5PqhfcOGCKGsWsL25X67Xq7Guna2a66RrxelfX0oKDNuLMzM3Ej1JP4us38lUp2a2vFj26NyTMzrCY3U3ckwruzujBlAGW/Ub63qXDhmkzMrOybJbDaZmeKzVYXyg4dtbNXEQtE3Xqp/hYciP/wByJrxkpF66Shz4Yy0msqX+4c/5sf8AV/iqnVbeLL/jMn1QfuHP+bH/AFf4p1W3ifxmT6oWbdTYz4WN0dlYs2YZb+QDr7KsYcc0jSV/ZNnthrMTKcqZbU592sQZbloyBM8qycSTOFkmEh+7tbMEVYgc1so5AG1BK7z7JbEcLKivkYt0p5YLG1gRwe+PPny6udB27FwzxxBZNGuT4WSfn/zm6R7Oqgpp3Dn/ADY/6v8AFUeq28WN/G5PqhPbpbvvhDKXZWzhAMt9Mue97+kKnw4px66rex7LbBNpmeOn+Nf2+MPs/HR4gsphaEvKcrSOCRK8bAlQhGZAjga/jOoqdeSO8GzXnVQj2CtmaMllWQWPRkKENlvr1g9YI0oPjdbZj4fCpDIsYdVCsYySHIABZiwBzMRc9vXQQ+7+7csWIE8sWGWwIHBdwEB8iFAHPK7MSfJa5BCWxWyJnxLypiHhVo40AQKxJQyklhIjAd+treQ36qCWgQqoBYuQLFjYEnykKAPcKD0oFAoFAoFAoFAoFAoFAoFAoFAoFAoFAoFAoFAoFAoFAoFAoFAoFAoFAoFAoFAoFAoFAoFAoFAoFAoFAoFAoFAoFAoFAoFAoFAoFAoFAoFAoFAoFAoFAoFAoFAoFAoFAoFAoFAoFAoFAoFAoFAoFAoFAoFAoIGHHSHassGb7pcJFKFsO/aWdWa9r6hFHsoO7eDENHhMRIhyskMjKfIyoxB105igqOG2/iBBh4pJD9oXE4VJHyqOLDMQVcLqAGGZDa3Sja1qC/UFJ2Tt2cYzFRyuWiaaSGDQDhvFGkmS41OZXYi9/BnXUCgsW62JeXBYaSRszvCjMxsLsVBJ005+Sg49sPLJjIcOkzQoYpJXMYUsxUoqi7ggL0mOguSBrzuH1ujjZHXERyuZDBiHgEhADMoVGBcKAM3TtoByoPTeTGvAcPMGtEJljmGlikt40JJ5ZZWiOnVegbKxrzYvFWY8GHJAq6WMoXiSsCNdBJGlj1oaDq2/tD7PhpZrXKKSouBmc6IovpdmKgec0EfuliZxxsNiXMksLj7xlC545FDobLYaEvHcD/66CW2jhWkTKsrwm4OePLfTq6asLHsoK93PWnlw4xE2JlmLNMmVwgUcOaRFIyIDfKg6/LQSe+OLeHAYqWNskiQSOjWBsyqSDY6HXy0EpA11UnmQPlQV3EyTT7QlwyzvBHFBFIOEEuzStMCWLq2iiIWAt3xveg7dz8dJNhEeU5nDSxlrWzcKWSMMQNASEBNusmgjt9sdiY5MIMM1maSQslgeKscTycPXvc2W1xyvQeuw9tHEY2YK+aD7LhpoxYCxlafMeV7kIgseVqCy0CgrWWbE4rEoMRJAkJSNViCalkVyzF0Yk9K1uWlBZBQVXfHaGIEiRYVmVo45MXJlAOdI7BYSWUgcRmPkNozagsuDxKyxpKhzI6q6kdasAQR7CKCr787Ymw0uEaJrIGkknW188MaguBoTcA3FvJQfs22JX2rFFG9sOoaORQAc8piMo1tcZU4fLnxPNQW2gzKLeGQBHXHmTEHGcH7L9014ziDGwyKmcZYrte+mW50vQabQVb9py/YcdLnOeJ8SI2sOiI82SwtY2sOdBYsA5aKNibkopJ85AvQVnePHvHirSzTYbDcG6yRIGXiZm4hmco3DCqEtewOZufUFnwZHDSz8QZRZ9OloOl0dNeemmtB7UCgUCgUCgUCgUCgUEYmybY18Xm1aBIMluWR5HzXv18S1rdVB07UwfGglhvl4kbR3te2ZSt7ddr0ELtLdNZXwjiQo2GMeYhR96sZBVX10AYXB1tc+U0FkoK5iN1FeHFR8Qhp5ziUcKLxSARhCuvSymMHqvcigl9j4HgQRQA5hGipe1r5QBe3VyoOPbOyJJJEngmEEyK0YLR8VSjlSwZMym91FiGFtedB67A2R9mRwXMskkjTSuQFzO1gbKNFUBVAGug1JNzQdG1cCs8MkLGwkUrccxcaEecGxHnFB4bu7K+y4dYjIZXuzPIwsXd2LOxHVck6X0AA6qD53g2KuMRIpD90JFkkS1xIEuVRtdBnyMefe0HNsvdeDC4jjYdVhVozHJGq6OcwKMTfQr0xbrz+agnaCM3c2QMJh1gDF7PI+Yi3hJHkIt5s9vZQem3tm/acNNhy2TixtHmAvbMCL267XoO2NLADyAD3UEJtPYkpnOJw04gkdFjkzxcZWRC5Sy51KsC7636+VB3bD2YuGgWFWZ7FmLNzZnZncm2guzMbDleg+dobL4s+HmzW4DO1rXzZ43jte+ls1/ZQcWwt2VwuJxE6OSs+XLHawjALswU9YLySNbqzUE9QKCAxuxMQJnmwuJWDi5TIrw8YFlGUMhzoVOUAG9xoNBQTwoIDF7o4eeeSfEos7NlCBl7xFHejXW7Fmvpzt1UHfu/sv7LAuHDZ1QsEuLZY8xKJzN8qkLfry8hQfO0djrNPDMx0iWVClrhhKFBub6WCntvQcmB3Wig+ziFmVYHd7MTIWzoyWLMb6Ai3PRQKCeoI/YmzBh4uGGzdOR72t4R2e3szW9lBIUFWx+60z8eOPF8LD4gs0kfCDOOILScKUsMgOp6StqTQWeKMKAo0AAA7ByoInbWAxUptBiUgQjKytBxTrzKtxFsbeUGg7tl4FcPBFAlysSLGpPMhQAL+fSg6qBQKBQKBQKBQKBQKBQKBQKBQKBQKBQKBQKBQKBQKBQKBQKBQKBQKBQKBQKBQKBQKBQKBQf//Z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ACD1D0-78AE-4990-B552-99CFF64C799D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5"/>
          <p:cNvSpPr txBox="1">
            <a:spLocks noChangeArrowheads="1"/>
          </p:cNvSpPr>
          <p:nvPr/>
        </p:nvSpPr>
        <p:spPr bwMode="auto">
          <a:xfrm>
            <a:off x="2752549" y="857151"/>
            <a:ext cx="3657068" cy="556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fr-FR" sz="3000" dirty="0" smtClean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Science at the ILL</a:t>
            </a:r>
            <a:endParaRPr lang="en-US" altLang="fr-FR" sz="3000" dirty="0">
              <a:solidFill>
                <a:schemeClr val="bg1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ACD1D0-78AE-4990-B552-99CFF64C799D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893240"/>
              </p:ext>
            </p:extLst>
          </p:nvPr>
        </p:nvGraphicFramePr>
        <p:xfrm>
          <a:off x="696913" y="1557338"/>
          <a:ext cx="7750175" cy="506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3" name="Worksheet" r:id="rId5" imgW="6505612" imgH="4257630" progId="Excel.Sheet.12">
                  <p:embed/>
                </p:oleObj>
              </mc:Choice>
              <mc:Fallback>
                <p:oleObj name="Worksheet" r:id="rId5" imgW="6505612" imgH="4257630" progId="Excel.Shee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913" y="1557338"/>
                        <a:ext cx="7750175" cy="5067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1432758"/>
      </p:ext>
    </p:extLst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ACD1D0-78AE-4990-B552-99CFF64C799D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7" name="Image 4" descr="Carte_ill_inde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916832"/>
            <a:ext cx="4598987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oneTexte 6"/>
          <p:cNvSpPr txBox="1">
            <a:spLocks noChangeArrowheads="1"/>
          </p:cNvSpPr>
          <p:nvPr/>
        </p:nvSpPr>
        <p:spPr bwMode="auto">
          <a:xfrm>
            <a:off x="5328790" y="1772816"/>
            <a:ext cx="3707706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fr-FR" altLang="fr-FR" sz="2400" b="1" dirty="0" smtClean="0"/>
              <a:t>Associates</a:t>
            </a:r>
          </a:p>
          <a:p>
            <a:pPr eaLnBrk="1" hangingPunct="1"/>
            <a:r>
              <a:rPr lang="fr-FR" altLang="fr-FR" sz="2400" dirty="0" smtClean="0"/>
              <a:t>Germany:	25 </a:t>
            </a:r>
            <a:r>
              <a:rPr lang="fr-FR" altLang="fr-FR" sz="2400" dirty="0"/>
              <a:t>%</a:t>
            </a:r>
          </a:p>
          <a:p>
            <a:pPr eaLnBrk="1" hangingPunct="1"/>
            <a:r>
              <a:rPr lang="fr-FR" altLang="fr-FR" sz="2400" dirty="0" smtClean="0"/>
              <a:t>UK:		25 </a:t>
            </a:r>
            <a:r>
              <a:rPr lang="fr-FR" altLang="fr-FR" sz="2400" dirty="0"/>
              <a:t>%</a:t>
            </a:r>
          </a:p>
          <a:p>
            <a:pPr eaLnBrk="1" hangingPunct="1"/>
            <a:r>
              <a:rPr lang="fr-FR" altLang="fr-FR" sz="2400" dirty="0" smtClean="0"/>
              <a:t>France:	25 </a:t>
            </a:r>
            <a:r>
              <a:rPr lang="fr-FR" altLang="fr-FR" sz="2400" dirty="0"/>
              <a:t>%</a:t>
            </a:r>
          </a:p>
          <a:p>
            <a:pPr eaLnBrk="1" hangingPunct="1"/>
            <a:endParaRPr lang="fr-FR" altLang="fr-FR" dirty="0"/>
          </a:p>
          <a:p>
            <a:pPr eaLnBrk="1" hangingPunct="1"/>
            <a:r>
              <a:rPr lang="fr-FR" altLang="fr-FR" b="1" dirty="0" err="1" smtClean="0"/>
              <a:t>Scientific</a:t>
            </a:r>
            <a:r>
              <a:rPr lang="fr-FR" altLang="fr-FR" b="1" dirty="0" smtClean="0"/>
              <a:t>  </a:t>
            </a:r>
            <a:r>
              <a:rPr lang="fr-FR" altLang="fr-FR" b="1" dirty="0" err="1" smtClean="0"/>
              <a:t>Members</a:t>
            </a:r>
            <a:endParaRPr lang="fr-FR" altLang="fr-FR" b="1" dirty="0" smtClean="0"/>
          </a:p>
          <a:p>
            <a:pPr eaLnBrk="1" hangingPunct="1"/>
            <a:r>
              <a:rPr lang="fr-FR" altLang="fr-FR" dirty="0" smtClean="0"/>
              <a:t>Spain          </a:t>
            </a:r>
            <a:r>
              <a:rPr lang="fr-FR" altLang="fr-FR" dirty="0"/>
              <a:t>	   	</a:t>
            </a:r>
          </a:p>
          <a:p>
            <a:pPr eaLnBrk="1" hangingPunct="1"/>
            <a:r>
              <a:rPr lang="fr-FR" altLang="fr-FR" dirty="0" err="1"/>
              <a:t>Italy</a:t>
            </a:r>
            <a:r>
              <a:rPr lang="fr-FR" altLang="fr-FR" dirty="0"/>
              <a:t>                 		</a:t>
            </a:r>
          </a:p>
          <a:p>
            <a:pPr eaLnBrk="1" hangingPunct="1"/>
            <a:r>
              <a:rPr lang="fr-FR" altLang="fr-FR" dirty="0" err="1"/>
              <a:t>Switzerland</a:t>
            </a:r>
            <a:r>
              <a:rPr lang="fr-FR" altLang="fr-FR" dirty="0"/>
              <a:t>              	</a:t>
            </a:r>
          </a:p>
          <a:p>
            <a:pPr eaLnBrk="1" hangingPunct="1"/>
            <a:r>
              <a:rPr lang="en-US" altLang="fr-FR" dirty="0" smtClean="0"/>
              <a:t>Denmark</a:t>
            </a:r>
          </a:p>
          <a:p>
            <a:pPr eaLnBrk="1" hangingPunct="1"/>
            <a:r>
              <a:rPr lang="en-US" altLang="fr-FR" dirty="0" smtClean="0"/>
              <a:t>CENI  (Austria</a:t>
            </a:r>
            <a:r>
              <a:rPr lang="en-US" altLang="fr-FR" dirty="0"/>
              <a:t>, Czech Republic, Hungary, Slovakia)                 </a:t>
            </a:r>
            <a:endParaRPr lang="fr-FR" altLang="fr-FR" dirty="0"/>
          </a:p>
          <a:p>
            <a:pPr eaLnBrk="1" hangingPunct="1"/>
            <a:r>
              <a:rPr lang="en-US" altLang="fr-FR" dirty="0" smtClean="0"/>
              <a:t>TRANSNI  </a:t>
            </a:r>
            <a:r>
              <a:rPr lang="en-US" altLang="fr-FR" dirty="0"/>
              <a:t>(</a:t>
            </a:r>
            <a:r>
              <a:rPr lang="en-US" altLang="fr-FR" dirty="0" smtClean="0"/>
              <a:t>Belgium, Poland, Sweden, Denmark)          </a:t>
            </a:r>
            <a:r>
              <a:rPr lang="en-US" altLang="fr-FR" dirty="0"/>
              <a:t>	</a:t>
            </a:r>
            <a:endParaRPr lang="fr-FR" altLang="fr-FR" dirty="0"/>
          </a:p>
          <a:p>
            <a:pPr eaLnBrk="1" hangingPunct="1"/>
            <a:r>
              <a:rPr lang="en-US" altLang="fr-FR" dirty="0"/>
              <a:t>India	</a:t>
            </a:r>
            <a:r>
              <a:rPr lang="fr-FR" altLang="fr-FR" dirty="0" smtClean="0"/>
              <a:t> </a:t>
            </a:r>
            <a:endParaRPr lang="fr-FR" altLang="fr-FR" dirty="0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908473" y="836712"/>
            <a:ext cx="5399831" cy="556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fr-FR" altLang="fr-FR" sz="3000" dirty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ILL </a:t>
            </a:r>
            <a:r>
              <a:rPr lang="fr-FR" altLang="fr-FR" sz="3000" dirty="0" err="1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member</a:t>
            </a:r>
            <a:r>
              <a:rPr lang="fr-FR" altLang="fr-FR" sz="3000" dirty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 countries </a:t>
            </a:r>
          </a:p>
        </p:txBody>
      </p:sp>
    </p:spTree>
    <p:extLst>
      <p:ext uri="{BB962C8B-B14F-4D97-AF65-F5344CB8AC3E}">
        <p14:creationId xmlns:p14="http://schemas.microsoft.com/office/powerpoint/2010/main" val="4001432758"/>
      </p:ext>
    </p:extLst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5"/>
          <p:cNvSpPr txBox="1">
            <a:spLocks noChangeArrowheads="1"/>
          </p:cNvSpPr>
          <p:nvPr/>
        </p:nvSpPr>
        <p:spPr bwMode="auto">
          <a:xfrm>
            <a:off x="1186656" y="836712"/>
            <a:ext cx="6633845" cy="556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fr-FR" sz="3000" dirty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ILL </a:t>
            </a:r>
            <a:r>
              <a:rPr lang="en-US" altLang="fr-FR" sz="3000" dirty="0" smtClean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users: where they come from</a:t>
            </a:r>
            <a:endParaRPr lang="en-US" altLang="fr-FR" sz="3000" dirty="0">
              <a:solidFill>
                <a:schemeClr val="bg1"/>
              </a:solidFill>
              <a:latin typeface="Verdana" pitchFamily="34" charset="0"/>
              <a:cs typeface="Arial" pitchFamily="34" charset="0"/>
            </a:endParaRPr>
          </a:p>
        </p:txBody>
      </p:sp>
      <p:pic>
        <p:nvPicPr>
          <p:cNvPr id="4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48" y="1679893"/>
            <a:ext cx="8726440" cy="4269387"/>
          </a:xfrm>
          <a:prstGeom prst="rect">
            <a:avLst/>
          </a:prstGeom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ACD1D0-78AE-4990-B552-99CFF64C799D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108312"/>
      </p:ext>
    </p:extLst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ACD1D0-78AE-4990-B552-99CFF64C799D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5" name="Image 4" descr="manip-4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5688632" cy="3791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78671" y="928605"/>
            <a:ext cx="7609753" cy="556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fr-FR" sz="3000" dirty="0" smtClean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A highly qualified / highly trained staff</a:t>
            </a:r>
            <a:endParaRPr lang="en-US" altLang="fr-FR" sz="3000" dirty="0">
              <a:solidFill>
                <a:schemeClr val="bg1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652120" y="1556792"/>
            <a:ext cx="3816424" cy="4803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altLang="fr-FR" dirty="0">
              <a:solidFill>
                <a:srgbClr val="606060"/>
              </a:solidFill>
              <a:cs typeface="Arial" pitchFamily="34" charset="0"/>
            </a:endParaRPr>
          </a:p>
          <a:p>
            <a:pPr lvl="1" eaLnBrk="1" hangingPunct="1">
              <a:buClr>
                <a:srgbClr val="558ED5"/>
              </a:buClr>
              <a:buSzPct val="100000"/>
            </a:pPr>
            <a:r>
              <a:rPr lang="en-US" altLang="fr-FR" sz="2400" dirty="0" smtClean="0">
                <a:cs typeface="Arial" pitchFamily="34" charset="0"/>
              </a:rPr>
              <a:t>~ 500 staff</a:t>
            </a:r>
          </a:p>
          <a:p>
            <a:pPr lvl="1" eaLnBrk="1" hangingPunct="1">
              <a:buClr>
                <a:srgbClr val="558ED5"/>
              </a:buClr>
              <a:buSzPct val="100000"/>
            </a:pPr>
            <a:endParaRPr lang="en-US" altLang="fr-FR" sz="2400" dirty="0">
              <a:cs typeface="Arial" pitchFamily="34" charset="0"/>
            </a:endParaRPr>
          </a:p>
          <a:p>
            <a:pPr lvl="1" eaLnBrk="1" hangingPunct="1">
              <a:buClr>
                <a:srgbClr val="558ED5"/>
              </a:buClr>
              <a:buSzPct val="100000"/>
            </a:pPr>
            <a:r>
              <a:rPr lang="en-US" altLang="fr-FR" sz="2400" dirty="0" smtClean="0">
                <a:cs typeface="Arial" pitchFamily="34" charset="0"/>
              </a:rPr>
              <a:t>~  80 </a:t>
            </a:r>
            <a:r>
              <a:rPr lang="en-US" altLang="fr-FR" sz="2400" dirty="0">
                <a:cs typeface="Arial" pitchFamily="34" charset="0"/>
              </a:rPr>
              <a:t>scientists</a:t>
            </a:r>
          </a:p>
          <a:p>
            <a:pPr lvl="1" eaLnBrk="1" hangingPunct="1">
              <a:buClr>
                <a:srgbClr val="558ED5"/>
              </a:buClr>
              <a:buSzPct val="100000"/>
            </a:pPr>
            <a:endParaRPr lang="en-US" altLang="fr-FR" sz="2400" dirty="0">
              <a:cs typeface="Arial" pitchFamily="34" charset="0"/>
            </a:endParaRPr>
          </a:p>
          <a:p>
            <a:pPr lvl="1" eaLnBrk="1" hangingPunct="1">
              <a:buClr>
                <a:srgbClr val="558ED5"/>
              </a:buClr>
              <a:buSzPct val="100000"/>
            </a:pPr>
            <a:r>
              <a:rPr lang="en-US" altLang="fr-FR" sz="2400" dirty="0" smtClean="0">
                <a:cs typeface="Arial" pitchFamily="34" charset="0"/>
              </a:rPr>
              <a:t>~  85 engineers</a:t>
            </a:r>
          </a:p>
          <a:p>
            <a:pPr lvl="1" eaLnBrk="1" hangingPunct="1">
              <a:buClr>
                <a:srgbClr val="558ED5"/>
              </a:buClr>
              <a:buSzPct val="100000"/>
            </a:pPr>
            <a:endParaRPr lang="en-US" altLang="fr-FR" sz="2400" dirty="0" smtClean="0">
              <a:cs typeface="Arial" pitchFamily="34" charset="0"/>
            </a:endParaRPr>
          </a:p>
          <a:p>
            <a:pPr lvl="1" eaLnBrk="1" hangingPunct="1">
              <a:buClr>
                <a:srgbClr val="558ED5"/>
              </a:buClr>
              <a:buSzPct val="100000"/>
            </a:pPr>
            <a:r>
              <a:rPr lang="en-US" altLang="fr-FR" sz="2400" dirty="0" smtClean="0">
                <a:cs typeface="Arial" pitchFamily="34" charset="0"/>
              </a:rPr>
              <a:t>~  35 thesis students</a:t>
            </a:r>
          </a:p>
          <a:p>
            <a:pPr lvl="1" eaLnBrk="1" hangingPunct="1">
              <a:buClr>
                <a:srgbClr val="558ED5"/>
              </a:buClr>
              <a:buSzPct val="100000"/>
            </a:pPr>
            <a:endParaRPr lang="en-US" altLang="fr-FR" sz="2400" dirty="0">
              <a:cs typeface="Arial" pitchFamily="34" charset="0"/>
            </a:endParaRPr>
          </a:p>
          <a:p>
            <a:pPr lvl="1" eaLnBrk="1" hangingPunct="1">
              <a:buClr>
                <a:srgbClr val="558ED5"/>
              </a:buClr>
              <a:buSzPct val="100000"/>
            </a:pPr>
            <a:r>
              <a:rPr lang="en-US" altLang="fr-FR" sz="2400" dirty="0" smtClean="0">
                <a:cs typeface="Arial" pitchFamily="34" charset="0"/>
              </a:rPr>
              <a:t>~ 200 technicians</a:t>
            </a:r>
          </a:p>
          <a:p>
            <a:pPr lvl="1" eaLnBrk="1" hangingPunct="1">
              <a:buClr>
                <a:srgbClr val="558ED5"/>
              </a:buClr>
              <a:buSzPct val="100000"/>
            </a:pPr>
            <a:endParaRPr lang="en-US" altLang="fr-FR" sz="2400" dirty="0" smtClean="0">
              <a:cs typeface="Arial" pitchFamily="34" charset="0"/>
            </a:endParaRPr>
          </a:p>
          <a:p>
            <a:pPr lvl="1" eaLnBrk="1" hangingPunct="1">
              <a:buClr>
                <a:srgbClr val="558ED5"/>
              </a:buClr>
              <a:buSzPct val="100000"/>
            </a:pPr>
            <a:r>
              <a:rPr lang="en-US" altLang="fr-FR" sz="2400" dirty="0" smtClean="0">
                <a:cs typeface="Arial" pitchFamily="34" charset="0"/>
              </a:rPr>
              <a:t>~   90 administration/ 	support        </a:t>
            </a:r>
            <a:endParaRPr lang="en-US" altLang="fr-FR" sz="24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675819"/>
      </p:ext>
    </p:extLst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ACD1D0-78AE-4990-B552-99CFF64C799D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28254"/>
            <a:ext cx="4337050" cy="433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464" y="3837304"/>
            <a:ext cx="3492000" cy="232800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651" y="1340768"/>
            <a:ext cx="3326805" cy="2501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1619672" y="789335"/>
            <a:ext cx="5904656" cy="55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7" tIns="44450" rIns="90487" bIns="4445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GB" altLang="fr-FR" sz="3000" dirty="0">
                <a:solidFill>
                  <a:prstClr val="white"/>
                </a:solidFill>
                <a:latin typeface="Verdana" pitchFamily="34" charset="0"/>
              </a:rPr>
              <a:t>The ILL </a:t>
            </a:r>
            <a:r>
              <a:rPr lang="en-GB" altLang="fr-FR" sz="3000" dirty="0" smtClean="0">
                <a:solidFill>
                  <a:prstClr val="white"/>
                </a:solidFill>
                <a:latin typeface="Verdana" pitchFamily="34" charset="0"/>
              </a:rPr>
              <a:t>High Flux Reactor</a:t>
            </a:r>
            <a:endParaRPr lang="en-GB" altLang="fr-FR" sz="3000" dirty="0">
              <a:solidFill>
                <a:prstClr val="white"/>
              </a:solidFill>
              <a:latin typeface="Palatino Linotype" pitchFamily="18" charset="0"/>
            </a:endParaRPr>
          </a:p>
        </p:txBody>
      </p:sp>
      <p:sp>
        <p:nvSpPr>
          <p:cNvPr id="12" name="Rectangle 23"/>
          <p:cNvSpPr>
            <a:spLocks noChangeArrowheads="1"/>
          </p:cNvSpPr>
          <p:nvPr/>
        </p:nvSpPr>
        <p:spPr bwMode="auto">
          <a:xfrm>
            <a:off x="755576" y="6300028"/>
            <a:ext cx="76328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GB" altLang="fr-FR" sz="1600" dirty="0" smtClean="0">
                <a:latin typeface="Verdana" pitchFamily="34" charset="0"/>
              </a:rPr>
              <a:t>58 MW reactor </a:t>
            </a:r>
            <a:r>
              <a:rPr lang="en-GB" altLang="fr-FR" sz="1600" dirty="0">
                <a:latin typeface="Verdana" pitchFamily="34" charset="0"/>
              </a:rPr>
              <a:t>operating </a:t>
            </a:r>
            <a:r>
              <a:rPr lang="en-GB" altLang="fr-FR" sz="1600" dirty="0" smtClean="0">
                <a:latin typeface="Verdana" pitchFamily="34" charset="0"/>
              </a:rPr>
              <a:t>~200 days/year; </a:t>
            </a:r>
            <a:r>
              <a:rPr lang="fr-FR" altLang="fr-FR" sz="1600" dirty="0" smtClean="0">
                <a:latin typeface="Verdana" pitchFamily="34" charset="0"/>
              </a:rPr>
              <a:t>4  Cycles of ~50 </a:t>
            </a:r>
            <a:r>
              <a:rPr lang="fr-FR" altLang="fr-FR" sz="1600" dirty="0" err="1" smtClean="0">
                <a:latin typeface="Verdana" pitchFamily="34" charset="0"/>
              </a:rPr>
              <a:t>days</a:t>
            </a:r>
            <a:r>
              <a:rPr lang="fr-FR" altLang="fr-FR" sz="1600" dirty="0" smtClean="0">
                <a:latin typeface="Verdana" pitchFamily="34" charset="0"/>
              </a:rPr>
              <a:t> /</a:t>
            </a:r>
            <a:r>
              <a:rPr lang="fr-FR" altLang="fr-FR" sz="1600" dirty="0" err="1" smtClean="0">
                <a:latin typeface="Verdana" pitchFamily="34" charset="0"/>
              </a:rPr>
              <a:t>year</a:t>
            </a:r>
            <a:r>
              <a:rPr lang="fr-FR" altLang="fr-FR" sz="1600" dirty="0" smtClean="0">
                <a:latin typeface="Verdana" pitchFamily="34" charset="0"/>
              </a:rPr>
              <a:t> </a:t>
            </a:r>
            <a:endParaRPr lang="en-GB" altLang="fr-FR" sz="1600" dirty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675819"/>
      </p:ext>
    </p:extLst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7475537" cy="522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8435" name="Text Box 6"/>
          <p:cNvSpPr txBox="1">
            <a:spLocks noChangeArrowheads="1"/>
          </p:cNvSpPr>
          <p:nvPr/>
        </p:nvSpPr>
        <p:spPr bwMode="auto">
          <a:xfrm>
            <a:off x="2323876" y="836712"/>
            <a:ext cx="4624388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fr-FR" sz="3000" dirty="0" smtClean="0">
                <a:solidFill>
                  <a:srgbClr val="FFFFFF"/>
                </a:solidFill>
                <a:cs typeface="Arial" pitchFamily="34" charset="0"/>
              </a:rPr>
              <a:t>Instrument suite</a:t>
            </a:r>
            <a:endParaRPr lang="en-US" altLang="fr-FR" sz="30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7984" y="1412776"/>
            <a:ext cx="4536504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 err="1" smtClean="0"/>
              <a:t>Diffractometers</a:t>
            </a:r>
            <a:r>
              <a:rPr lang="en-GB" dirty="0" smtClean="0"/>
              <a:t> (single-crystal, powder, small-angle, Laue, liquids …)</a:t>
            </a:r>
          </a:p>
          <a:p>
            <a:pPr>
              <a:spcAft>
                <a:spcPts val="600"/>
              </a:spcAft>
            </a:pPr>
            <a:r>
              <a:rPr lang="en-GB" b="1" dirty="0" err="1" smtClean="0"/>
              <a:t>Reflectometers</a:t>
            </a:r>
            <a:r>
              <a:rPr lang="en-GB" dirty="0" smtClean="0"/>
              <a:t> </a:t>
            </a:r>
          </a:p>
          <a:p>
            <a:pPr>
              <a:spcAft>
                <a:spcPts val="600"/>
              </a:spcAft>
            </a:pPr>
            <a:r>
              <a:rPr lang="en-GB" b="1" dirty="0" smtClean="0"/>
              <a:t>Spectrometers</a:t>
            </a:r>
            <a:r>
              <a:rPr lang="en-GB" dirty="0" smtClean="0"/>
              <a:t> (inelastic, back-scattering, diffuse scattering, spin-echo …)</a:t>
            </a:r>
          </a:p>
          <a:p>
            <a:pPr>
              <a:spcAft>
                <a:spcPts val="600"/>
              </a:spcAft>
            </a:pPr>
            <a:r>
              <a:rPr lang="en-GB" b="1" dirty="0" smtClean="0"/>
              <a:t>Nuclear and fundamental physi</a:t>
            </a:r>
            <a:r>
              <a:rPr lang="en-GB" dirty="0" smtClean="0"/>
              <a:t>cs instrumentation  </a:t>
            </a:r>
            <a:endParaRPr lang="en-GB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12F38D-64D9-415B-BAF7-FDAA2B1B250E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Espace réservé du contenu 2"/>
          <p:cNvSpPr>
            <a:spLocks noGrp="1"/>
          </p:cNvSpPr>
          <p:nvPr>
            <p:ph idx="1"/>
          </p:nvPr>
        </p:nvSpPr>
        <p:spPr>
          <a:xfrm>
            <a:off x="1187624" y="1556792"/>
            <a:ext cx="7128792" cy="1512169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Upgrades to instruments, neutron optics …              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Result -  the average neutron detection rate on the instruments has been improved by at least 20</a:t>
            </a:r>
            <a:endParaRPr lang="fr-FR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3" name="Image 4" descr="Gain_factor_graph_201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69301"/>
            <a:ext cx="5472608" cy="3800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15616" y="908720"/>
            <a:ext cx="71287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prstClr val="white"/>
                </a:solidFill>
                <a:cs typeface="Arial" pitchFamily="34" charset="0"/>
              </a:rPr>
              <a:t>The </a:t>
            </a:r>
            <a:r>
              <a:rPr lang="en-US" sz="3000" dirty="0" smtClean="0">
                <a:solidFill>
                  <a:prstClr val="white"/>
                </a:solidFill>
                <a:cs typeface="Arial" pitchFamily="34" charset="0"/>
              </a:rPr>
              <a:t>Millennium </a:t>
            </a:r>
            <a:r>
              <a:rPr lang="en-US" sz="3000" dirty="0" err="1" smtClean="0">
                <a:solidFill>
                  <a:prstClr val="white"/>
                </a:solidFill>
                <a:cs typeface="Arial" pitchFamily="34" charset="0"/>
              </a:rPr>
              <a:t>Programme</a:t>
            </a:r>
            <a:r>
              <a:rPr lang="en-US" sz="3000" dirty="0" smtClean="0">
                <a:solidFill>
                  <a:prstClr val="white"/>
                </a:solidFill>
                <a:cs typeface="Arial" pitchFamily="34" charset="0"/>
              </a:rPr>
              <a:t> (2005-2015)</a:t>
            </a:r>
            <a:endParaRPr lang="fr-FR" sz="3000" dirty="0">
              <a:cs typeface="Arial" pitchFamily="34" charset="0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ACD1D0-78AE-4990-B552-99CFF64C799D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us-titre 2"/>
          <p:cNvSpPr txBox="1">
            <a:spLocks/>
          </p:cNvSpPr>
          <p:nvPr/>
        </p:nvSpPr>
        <p:spPr>
          <a:xfrm>
            <a:off x="0" y="1484784"/>
            <a:ext cx="8964488" cy="4635004"/>
          </a:xfrm>
          <a:prstGeom prst="rect">
            <a:avLst/>
          </a:prstGeom>
        </p:spPr>
        <p:txBody>
          <a:bodyPr>
            <a:no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defRPr/>
            </a:pPr>
            <a:r>
              <a:rPr lang="en-GB" sz="2400" dirty="0" smtClean="0">
                <a:cs typeface="Arial" pitchFamily="34" charset="0"/>
              </a:rPr>
              <a:t>Today we are setting our sights on the horizon 2030 - Endurance</a:t>
            </a:r>
          </a:p>
          <a:p>
            <a:pPr marL="534988" indent="-534988" fontAlgn="auto">
              <a:spcBef>
                <a:spcPct val="20000"/>
              </a:spcBef>
              <a:spcAft>
                <a:spcPts val="0"/>
              </a:spcAft>
              <a:buSzPct val="100000"/>
              <a:buFont typeface="Wingdings" pitchFamily="2" charset="2"/>
              <a:buChar char="Ø"/>
              <a:defRPr/>
            </a:pPr>
            <a:r>
              <a:rPr lang="en-GB" sz="2400" dirty="0" smtClean="0">
                <a:cs typeface="Arial" pitchFamily="34" charset="0"/>
              </a:rPr>
              <a:t>New and upgraded instruments</a:t>
            </a:r>
          </a:p>
          <a:p>
            <a:pPr marL="534988" indent="-534988" fontAlgn="auto">
              <a:spcBef>
                <a:spcPct val="20000"/>
              </a:spcBef>
              <a:spcAft>
                <a:spcPts val="0"/>
              </a:spcAft>
              <a:buSzPct val="100000"/>
              <a:buFont typeface="Wingdings" pitchFamily="2" charset="2"/>
              <a:buChar char="Ø"/>
              <a:defRPr/>
            </a:pPr>
            <a:r>
              <a:rPr lang="en-GB" sz="2400" dirty="0" smtClean="0">
                <a:cs typeface="Arial" pitchFamily="34" charset="0"/>
              </a:rPr>
              <a:t>Complementary infrastructure:</a:t>
            </a:r>
          </a:p>
          <a:p>
            <a:pPr marL="892175" indent="-534988" fontAlgn="auto">
              <a:spcBef>
                <a:spcPct val="20000"/>
              </a:spcBef>
              <a:spcAft>
                <a:spcPts val="0"/>
              </a:spcAft>
              <a:buSzPct val="81000"/>
              <a:buFont typeface="Wingdings" pitchFamily="2" charset="2"/>
              <a:buChar char="q"/>
              <a:defRPr/>
            </a:pPr>
            <a:r>
              <a:rPr lang="en-GB" sz="2400" dirty="0" smtClean="0">
                <a:cs typeface="Arial" pitchFamily="34" charset="0"/>
              </a:rPr>
              <a:t>Sample environment (NESSE): levitation, high p and </a:t>
            </a:r>
            <a:r>
              <a:rPr lang="en-GB" sz="2400" u="sng" dirty="0" smtClean="0">
                <a:cs typeface="Arial" pitchFamily="34" charset="0"/>
              </a:rPr>
              <a:t>H</a:t>
            </a:r>
            <a:r>
              <a:rPr lang="en-GB" sz="2400" dirty="0" smtClean="0">
                <a:cs typeface="Arial" pitchFamily="34" charset="0"/>
              </a:rPr>
              <a:t> …</a:t>
            </a:r>
          </a:p>
          <a:p>
            <a:pPr marL="892175" indent="-534988" fontAlgn="auto">
              <a:spcBef>
                <a:spcPct val="20000"/>
              </a:spcBef>
              <a:spcAft>
                <a:spcPts val="0"/>
              </a:spcAft>
              <a:buSzPct val="81000"/>
              <a:buFont typeface="Wingdings" pitchFamily="2" charset="2"/>
              <a:buChar char="q"/>
              <a:defRPr/>
            </a:pPr>
            <a:r>
              <a:rPr lang="en-GB" sz="2400" dirty="0" smtClean="0">
                <a:cs typeface="Arial" pitchFamily="34" charset="0"/>
              </a:rPr>
              <a:t>Software (BASTILLE): open-source, high-level GUI, modelling …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defRPr/>
            </a:pPr>
            <a:r>
              <a:rPr lang="en-GB" sz="2400" dirty="0" smtClean="0">
                <a:cs typeface="Arial" pitchFamily="34" charset="0"/>
              </a:rPr>
              <a:t>Our goals:</a:t>
            </a:r>
          </a:p>
          <a:p>
            <a:pPr marL="534988" indent="-534988" fontAlgn="auto">
              <a:spcBef>
                <a:spcPct val="20000"/>
              </a:spcBef>
              <a:spcAft>
                <a:spcPts val="0"/>
              </a:spcAft>
              <a:buSzPct val="95000"/>
              <a:buFont typeface="Wingdings" pitchFamily="2" charset="2"/>
              <a:buChar char="Ø"/>
              <a:defRPr/>
            </a:pPr>
            <a:r>
              <a:rPr lang="en-GB" sz="2400" dirty="0" smtClean="0">
                <a:cs typeface="Arial" pitchFamily="34" charset="0"/>
              </a:rPr>
              <a:t>to preserve our position of leadership by upgrading the instruments</a:t>
            </a:r>
            <a:endParaRPr lang="fr-FR" sz="2400" dirty="0" smtClean="0">
              <a:cs typeface="Arial" pitchFamily="34" charset="0"/>
            </a:endParaRPr>
          </a:p>
          <a:p>
            <a:pPr marL="534988" indent="-534988" fontAlgn="auto">
              <a:spcBef>
                <a:spcPct val="20000"/>
              </a:spcBef>
              <a:spcAft>
                <a:spcPts val="0"/>
              </a:spcAft>
              <a:buSzPct val="95000"/>
              <a:buFont typeface="Wingdings" pitchFamily="2" charset="2"/>
              <a:buChar char="Ø"/>
              <a:defRPr/>
            </a:pPr>
            <a:r>
              <a:rPr lang="en-GB" sz="2400" dirty="0" smtClean="0">
                <a:cs typeface="Arial" pitchFamily="34" charset="0"/>
              </a:rPr>
              <a:t>to offer new possibilities in the fields of magnetism, materials science, soft matter, biology, nuclear and particle physics …</a:t>
            </a:r>
          </a:p>
          <a:p>
            <a:pPr marL="274320" indent="-274320" algn="ctr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defRPr/>
            </a:pPr>
            <a:endParaRPr lang="fr-FR" sz="2400" dirty="0">
              <a:cs typeface="Arial" pitchFamily="34" charset="0"/>
            </a:endParaRPr>
          </a:p>
          <a:p>
            <a:pPr marL="274320" indent="-274320" fontAlgn="auto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defRPr/>
            </a:pPr>
            <a:endParaRPr lang="fr-FR" sz="2400" dirty="0">
              <a:cs typeface="Arial" pitchFamily="34" charset="0"/>
            </a:endParaRPr>
          </a:p>
        </p:txBody>
      </p:sp>
      <p:pic>
        <p:nvPicPr>
          <p:cNvPr id="26627" name="Image 2" descr="logo_endurance_mai201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916832"/>
            <a:ext cx="1216348" cy="944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5"/>
          <p:cNvSpPr txBox="1"/>
          <p:nvPr/>
        </p:nvSpPr>
        <p:spPr>
          <a:xfrm>
            <a:off x="827584" y="908720"/>
            <a:ext cx="7560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prstClr val="white"/>
                </a:solidFill>
                <a:cs typeface="Arial" pitchFamily="34" charset="0"/>
              </a:rPr>
              <a:t>The Endurance </a:t>
            </a:r>
            <a:r>
              <a:rPr lang="en-US" sz="3000" dirty="0" err="1" smtClean="0">
                <a:solidFill>
                  <a:prstClr val="white"/>
                </a:solidFill>
                <a:cs typeface="Arial" pitchFamily="34" charset="0"/>
              </a:rPr>
              <a:t>Programme</a:t>
            </a:r>
            <a:r>
              <a:rPr lang="en-US" sz="3000" dirty="0" smtClean="0">
                <a:solidFill>
                  <a:prstClr val="white"/>
                </a:solidFill>
                <a:cs typeface="Arial" pitchFamily="34" charset="0"/>
              </a:rPr>
              <a:t> (2015 - 2023)</a:t>
            </a:r>
            <a:endParaRPr lang="fr-FR" sz="3000" dirty="0">
              <a:cs typeface="Arial" pitchFamily="34" charset="0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ACD1D0-78AE-4990-B552-99CFF64C799D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/>
          </p:cNvSpPr>
          <p:nvPr/>
        </p:nvSpPr>
        <p:spPr bwMode="auto">
          <a:xfrm>
            <a:off x="539750" y="1700213"/>
            <a:ext cx="7851775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18288" bIns="0" anchor="b"/>
          <a:lstStyle/>
          <a:p>
            <a:pPr algn="ctr">
              <a:defRPr/>
            </a:pPr>
            <a:r>
              <a:rPr lang="fr-FR" sz="4000" b="1" dirty="0">
                <a:solidFill>
                  <a:srgbClr val="91C6F7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Sans" pitchFamily="34" charset="0"/>
              </a:rPr>
              <a:t/>
            </a:r>
            <a:br>
              <a:rPr lang="fr-FR" sz="4000" b="1" dirty="0">
                <a:solidFill>
                  <a:srgbClr val="91C6F7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Sans" pitchFamily="34" charset="0"/>
              </a:rPr>
            </a:br>
            <a:r>
              <a:rPr lang="fr-FR" sz="2800" dirty="0">
                <a:effectLst>
                  <a:outerShdw blurRad="38100" dist="38100" dir="2700000" algn="tl">
                    <a:srgbClr val="04617B"/>
                  </a:outerShdw>
                </a:effectLst>
                <a:latin typeface="Lucida Sans" pitchFamily="34" charset="0"/>
              </a:rPr>
              <a:t/>
            </a:r>
            <a:br>
              <a:rPr lang="fr-FR" sz="2800" dirty="0">
                <a:effectLst>
                  <a:outerShdw blurRad="38100" dist="38100" dir="2700000" algn="tl">
                    <a:srgbClr val="04617B"/>
                  </a:outerShdw>
                </a:effectLst>
                <a:latin typeface="Lucida Sans" pitchFamily="34" charset="0"/>
              </a:rPr>
            </a:br>
            <a:r>
              <a:rPr lang="fr-FR" sz="2800" dirty="0">
                <a:effectLst>
                  <a:outerShdw blurRad="38100" dist="38100" dir="2700000" algn="tl">
                    <a:srgbClr val="04617B"/>
                  </a:outerShdw>
                </a:effectLst>
                <a:latin typeface="Lucida Sans" pitchFamily="34" charset="0"/>
              </a:rPr>
              <a:t/>
            </a:r>
            <a:br>
              <a:rPr lang="fr-FR" sz="2800" dirty="0">
                <a:effectLst>
                  <a:outerShdw blurRad="38100" dist="38100" dir="2700000" algn="tl">
                    <a:srgbClr val="04617B"/>
                  </a:outerShdw>
                </a:effectLst>
                <a:latin typeface="Lucida Sans" pitchFamily="34" charset="0"/>
              </a:rPr>
            </a:br>
            <a:endParaRPr lang="fr-FR" sz="2800" dirty="0">
              <a:effectLst>
                <a:outerShdw blurRad="38100" dist="38100" dir="2700000" algn="tl">
                  <a:srgbClr val="04617B"/>
                </a:outerShdw>
              </a:effectLst>
              <a:latin typeface="Lucida Sans" pitchFamily="34" charset="0"/>
            </a:endParaRPr>
          </a:p>
          <a:p>
            <a:pPr algn="ctr">
              <a:defRPr/>
            </a:pPr>
            <a:endParaRPr lang="fr-FR" sz="2800" dirty="0">
              <a:effectLst>
                <a:outerShdw blurRad="38100" dist="38100" dir="2700000" algn="tl">
                  <a:srgbClr val="04617B"/>
                </a:outerShdw>
              </a:effectLst>
              <a:latin typeface="Lucida Sans" pitchFamily="34" charset="0"/>
            </a:endParaRPr>
          </a:p>
          <a:p>
            <a:pPr algn="ctr">
              <a:defRPr/>
            </a:pPr>
            <a:endParaRPr lang="fr-FR" sz="2000" b="1" dirty="0">
              <a:effectLst>
                <a:outerShdw blurRad="38100" dist="38100" dir="2700000" algn="tl">
                  <a:srgbClr val="04617B"/>
                </a:outerShdw>
              </a:effectLst>
              <a:latin typeface="Lucida Sans" pitchFamily="34" charset="0"/>
            </a:endParaRPr>
          </a:p>
        </p:txBody>
      </p:sp>
      <p:sp>
        <p:nvSpPr>
          <p:cNvPr id="6" name="Rectangle 47"/>
          <p:cNvSpPr>
            <a:spLocks noChangeArrowheads="1"/>
          </p:cNvSpPr>
          <p:nvPr/>
        </p:nvSpPr>
        <p:spPr bwMode="auto">
          <a:xfrm>
            <a:off x="1409899" y="1268959"/>
            <a:ext cx="625844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4000" dirty="0" smtClean="0"/>
              <a:t>Scientific </a:t>
            </a:r>
            <a:r>
              <a:rPr lang="fr-FR" altLang="fr-FR" sz="4000" dirty="0" err="1" smtClean="0"/>
              <a:t>access</a:t>
            </a:r>
            <a:r>
              <a:rPr lang="fr-FR" altLang="fr-FR" sz="4000" dirty="0" smtClean="0"/>
              <a:t> to </a:t>
            </a:r>
            <a:r>
              <a:rPr lang="fr-FR" altLang="fr-FR" sz="4000" dirty="0"/>
              <a:t>the ILL</a:t>
            </a:r>
          </a:p>
        </p:txBody>
      </p:sp>
      <p:pic>
        <p:nvPicPr>
          <p:cNvPr id="7" name="Picture 5" descr="DSC_008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585" y="2305050"/>
            <a:ext cx="6270104" cy="3874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12F38D-64D9-415B-BAF7-FDAA2B1B250E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089500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/>
          </p:cNvSpPr>
          <p:nvPr/>
        </p:nvSpPr>
        <p:spPr bwMode="auto">
          <a:xfrm>
            <a:off x="539750" y="1700213"/>
            <a:ext cx="7851775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18288" bIns="0" anchor="b"/>
          <a:lstStyle/>
          <a:p>
            <a:pPr algn="ctr">
              <a:defRPr/>
            </a:pPr>
            <a:r>
              <a:rPr lang="fr-FR" sz="4000" b="1" dirty="0">
                <a:solidFill>
                  <a:srgbClr val="91C6F7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Sans" pitchFamily="34" charset="0"/>
              </a:rPr>
              <a:t/>
            </a:r>
            <a:br>
              <a:rPr lang="fr-FR" sz="4000" b="1" dirty="0">
                <a:solidFill>
                  <a:srgbClr val="91C6F7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Sans" pitchFamily="34" charset="0"/>
              </a:rPr>
            </a:br>
            <a:r>
              <a:rPr lang="fr-FR" sz="2800" dirty="0">
                <a:effectLst>
                  <a:outerShdw blurRad="38100" dist="38100" dir="2700000" algn="tl">
                    <a:srgbClr val="04617B"/>
                  </a:outerShdw>
                </a:effectLst>
                <a:latin typeface="Lucida Sans" pitchFamily="34" charset="0"/>
              </a:rPr>
              <a:t/>
            </a:r>
            <a:br>
              <a:rPr lang="fr-FR" sz="2800" dirty="0">
                <a:effectLst>
                  <a:outerShdw blurRad="38100" dist="38100" dir="2700000" algn="tl">
                    <a:srgbClr val="04617B"/>
                  </a:outerShdw>
                </a:effectLst>
                <a:latin typeface="Lucida Sans" pitchFamily="34" charset="0"/>
              </a:rPr>
            </a:br>
            <a:r>
              <a:rPr lang="fr-FR" sz="2800" dirty="0">
                <a:effectLst>
                  <a:outerShdw blurRad="38100" dist="38100" dir="2700000" algn="tl">
                    <a:srgbClr val="04617B"/>
                  </a:outerShdw>
                </a:effectLst>
                <a:latin typeface="Lucida Sans" pitchFamily="34" charset="0"/>
              </a:rPr>
              <a:t/>
            </a:r>
            <a:br>
              <a:rPr lang="fr-FR" sz="2800" dirty="0">
                <a:effectLst>
                  <a:outerShdw blurRad="38100" dist="38100" dir="2700000" algn="tl">
                    <a:srgbClr val="04617B"/>
                  </a:outerShdw>
                </a:effectLst>
                <a:latin typeface="Lucida Sans" pitchFamily="34" charset="0"/>
              </a:rPr>
            </a:br>
            <a:endParaRPr lang="fr-FR" sz="2800" dirty="0">
              <a:effectLst>
                <a:outerShdw blurRad="38100" dist="38100" dir="2700000" algn="tl">
                  <a:srgbClr val="04617B"/>
                </a:outerShdw>
              </a:effectLst>
              <a:latin typeface="Lucida Sans" pitchFamily="34" charset="0"/>
            </a:endParaRPr>
          </a:p>
          <a:p>
            <a:pPr algn="ctr">
              <a:defRPr/>
            </a:pPr>
            <a:endParaRPr lang="fr-FR" sz="2800" dirty="0">
              <a:effectLst>
                <a:outerShdw blurRad="38100" dist="38100" dir="2700000" algn="tl">
                  <a:srgbClr val="04617B"/>
                </a:outerShdw>
              </a:effectLst>
              <a:latin typeface="Lucida Sans" pitchFamily="34" charset="0"/>
            </a:endParaRPr>
          </a:p>
          <a:p>
            <a:pPr algn="ctr">
              <a:defRPr/>
            </a:pPr>
            <a:endParaRPr lang="fr-FR" sz="2000" b="1" dirty="0">
              <a:effectLst>
                <a:outerShdw blurRad="38100" dist="38100" dir="2700000" algn="tl">
                  <a:srgbClr val="04617B"/>
                </a:outerShdw>
              </a:effectLst>
              <a:latin typeface="Lucida Sans" pitchFamily="34" charset="0"/>
            </a:endParaRPr>
          </a:p>
        </p:txBody>
      </p:sp>
      <p:sp>
        <p:nvSpPr>
          <p:cNvPr id="5" name="Line 2"/>
          <p:cNvSpPr>
            <a:spLocks noChangeAspect="1" noChangeShapeType="1"/>
          </p:cNvSpPr>
          <p:nvPr/>
        </p:nvSpPr>
        <p:spPr bwMode="auto">
          <a:xfrm>
            <a:off x="12700" y="12700"/>
            <a:ext cx="700246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Line 3"/>
          <p:cNvSpPr>
            <a:spLocks noChangeAspect="1" noChangeShapeType="1"/>
          </p:cNvSpPr>
          <p:nvPr/>
        </p:nvSpPr>
        <p:spPr bwMode="auto">
          <a:xfrm>
            <a:off x="165100" y="165100"/>
            <a:ext cx="700246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TextBox 6"/>
          <p:cNvSpPr txBox="1"/>
          <p:nvPr/>
        </p:nvSpPr>
        <p:spPr>
          <a:xfrm>
            <a:off x="683568" y="2049229"/>
            <a:ext cx="8208912" cy="4439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indent="-361950">
              <a:buFont typeface="Wingdings" pitchFamily="2" charset="2"/>
              <a:buChar char="Ø"/>
            </a:pPr>
            <a:r>
              <a:rPr lang="en-GB" sz="2000" dirty="0" smtClean="0"/>
              <a:t>Proposal </a:t>
            </a:r>
            <a:r>
              <a:rPr lang="en-GB" sz="2000" dirty="0" err="1" smtClean="0"/>
              <a:t>ssubmitted</a:t>
            </a:r>
            <a:r>
              <a:rPr lang="en-GB" sz="2000" dirty="0" smtClean="0"/>
              <a:t> electronically twice a year, February and September, to </a:t>
            </a:r>
            <a:r>
              <a:rPr lang="en-GB" altLang="fr-FR" sz="2000" dirty="0" smtClean="0">
                <a:cs typeface="Arial" pitchFamily="34" charset="0"/>
              </a:rPr>
              <a:t>Scientific Coordination Office (SCO)</a:t>
            </a:r>
            <a:endParaRPr lang="en-GB" sz="2000" dirty="0" smtClean="0"/>
          </a:p>
          <a:p>
            <a:pPr marL="361950" indent="-361950">
              <a:spcBef>
                <a:spcPts val="1500"/>
              </a:spcBef>
              <a:buFont typeface="Wingdings" pitchFamily="2" charset="2"/>
              <a:buChar char="Ø"/>
            </a:pPr>
            <a:r>
              <a:rPr lang="en-GB" sz="2000" dirty="0" err="1" smtClean="0"/>
              <a:t>Beamtime</a:t>
            </a:r>
            <a:r>
              <a:rPr lang="en-GB" sz="2000" dirty="0" smtClean="0"/>
              <a:t> is limited: ~ 160 days per year on each of 28 instruments + (~3)</a:t>
            </a:r>
          </a:p>
          <a:p>
            <a:pPr marL="361950" indent="-361950">
              <a:lnSpc>
                <a:spcPct val="200000"/>
              </a:lnSpc>
              <a:buFont typeface="Wingdings" pitchFamily="2" charset="2"/>
              <a:buChar char="Ø"/>
            </a:pPr>
            <a:r>
              <a:rPr lang="en-GB" sz="2000" dirty="0" smtClean="0"/>
              <a:t>Request  consistently exceeds demand</a:t>
            </a:r>
          </a:p>
          <a:p>
            <a:pPr marL="361950" indent="-361950">
              <a:lnSpc>
                <a:spcPct val="200000"/>
              </a:lnSpc>
              <a:buFont typeface="Wingdings" pitchFamily="2" charset="2"/>
              <a:buChar char="Ø"/>
            </a:pPr>
            <a:r>
              <a:rPr lang="en-GB" sz="2000" dirty="0" smtClean="0"/>
              <a:t>Peer–review selection process</a:t>
            </a:r>
          </a:p>
          <a:p>
            <a:pPr marL="361950" indent="-361950">
              <a:spcBef>
                <a:spcPts val="1200"/>
              </a:spcBef>
              <a:buFont typeface="Wingdings" pitchFamily="2" charset="2"/>
              <a:buChar char="Ø"/>
            </a:pPr>
            <a:r>
              <a:rPr lang="en-GB" altLang="fr-FR" sz="2000" dirty="0" smtClean="0">
                <a:cs typeface="Arial" pitchFamily="34" charset="0"/>
              </a:rPr>
              <a:t>Submitted proposals are numbered and distributed to 9 different panels</a:t>
            </a:r>
          </a:p>
          <a:p>
            <a:pPr marL="361950" indent="-361950">
              <a:spcBef>
                <a:spcPts val="1200"/>
              </a:spcBef>
              <a:buFont typeface="Wingdings" pitchFamily="2" charset="2"/>
              <a:buChar char="Ø"/>
            </a:pPr>
            <a:r>
              <a:rPr lang="en-GB" altLang="fr-FR" sz="2000" dirty="0" smtClean="0">
                <a:cs typeface="Arial" pitchFamily="34" charset="0"/>
              </a:rPr>
              <a:t>System operating since ~ 1972; electronic submission since 2001</a:t>
            </a:r>
          </a:p>
          <a:p>
            <a:pPr marL="361950" indent="-361950">
              <a:spcBef>
                <a:spcPts val="1200"/>
              </a:spcBef>
              <a:buFont typeface="Wingdings" pitchFamily="2" charset="2"/>
              <a:buChar char="Ø"/>
            </a:pPr>
            <a:endParaRPr lang="en-GB" sz="20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1763688" y="908720"/>
            <a:ext cx="54726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prstClr val="white"/>
                </a:solidFill>
                <a:cs typeface="Arial" pitchFamily="34" charset="0"/>
              </a:rPr>
              <a:t>The ILL proposal system</a:t>
            </a:r>
            <a:endParaRPr lang="fr-FR" sz="3000" dirty="0">
              <a:cs typeface="Arial" pitchFamily="34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12F38D-64D9-415B-BAF7-FDAA2B1B250E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104635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51520" y="1052736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/>
              <a:t>Examples</a:t>
            </a:r>
            <a:r>
              <a:rPr lang="fr-FR" sz="2800" dirty="0" smtClean="0"/>
              <a:t> of Open Access User </a:t>
            </a:r>
            <a:r>
              <a:rPr lang="fr-FR" sz="2800" dirty="0" err="1" smtClean="0"/>
              <a:t>Labs</a:t>
            </a:r>
            <a:r>
              <a:rPr lang="fr-FR" sz="2800" dirty="0" smtClean="0"/>
              <a:t>: </a:t>
            </a:r>
          </a:p>
          <a:p>
            <a:pPr algn="ctr"/>
            <a:r>
              <a:rPr lang="fr-FR" sz="2800" dirty="0" smtClean="0"/>
              <a:t>The Institut Laue-Langevin (ILL), Grenoble</a:t>
            </a:r>
          </a:p>
        </p:txBody>
      </p:sp>
      <p:pic>
        <p:nvPicPr>
          <p:cNvPr id="8" name="Image 8" descr="web_version_without_science_campu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1099333" cy="81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stirling\AppData\Local\Temp\DSC_27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429000"/>
            <a:ext cx="4119829" cy="273630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732" y="2194406"/>
            <a:ext cx="799288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indent="-361950">
              <a:lnSpc>
                <a:spcPct val="150000"/>
              </a:lnSpc>
              <a:buFont typeface="Wingdings" pitchFamily="2" charset="2"/>
              <a:buChar char="Ø"/>
            </a:pPr>
            <a:r>
              <a:rPr lang="fr-FR" sz="2800" dirty="0" smtClean="0"/>
              <a:t>Introduction to neutron </a:t>
            </a:r>
            <a:r>
              <a:rPr lang="fr-FR" sz="2800" dirty="0" err="1" smtClean="0"/>
              <a:t>scattering</a:t>
            </a:r>
            <a:r>
              <a:rPr lang="fr-FR" sz="2800" dirty="0" smtClean="0"/>
              <a:t> </a:t>
            </a:r>
          </a:p>
          <a:p>
            <a:pPr marL="819150" lvl="1" indent="-361950">
              <a:lnSpc>
                <a:spcPct val="150000"/>
              </a:lnSpc>
              <a:buSzPct val="70000"/>
              <a:buFont typeface="Wingdings" pitchFamily="2" charset="2"/>
              <a:buChar char="q"/>
            </a:pPr>
            <a:r>
              <a:rPr lang="fr-FR" sz="2800" dirty="0" err="1" smtClean="0"/>
              <a:t>Why</a:t>
            </a:r>
            <a:r>
              <a:rPr lang="fr-FR" sz="2800" dirty="0" smtClean="0"/>
              <a:t> neutrons?</a:t>
            </a:r>
          </a:p>
          <a:p>
            <a:pPr marL="457200" indent="-457200">
              <a:lnSpc>
                <a:spcPct val="15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fr-FR" sz="2800" dirty="0" smtClean="0"/>
              <a:t>The ILL</a:t>
            </a:r>
          </a:p>
          <a:p>
            <a:pPr marL="361950" indent="-361950">
              <a:lnSpc>
                <a:spcPct val="150000"/>
              </a:lnSpc>
              <a:buFont typeface="Wingdings" pitchFamily="2" charset="2"/>
              <a:buChar char="Ø"/>
            </a:pPr>
            <a:r>
              <a:rPr lang="fr-FR" sz="2800" dirty="0" err="1" smtClean="0"/>
              <a:t>Scientific</a:t>
            </a:r>
            <a:r>
              <a:rPr lang="fr-FR" sz="2800" dirty="0" smtClean="0"/>
              <a:t> </a:t>
            </a:r>
            <a:r>
              <a:rPr lang="fr-FR" sz="2800" dirty="0" err="1" smtClean="0"/>
              <a:t>access</a:t>
            </a:r>
            <a:r>
              <a:rPr lang="fr-FR" sz="2800" dirty="0" smtClean="0"/>
              <a:t> to the ILL</a:t>
            </a:r>
          </a:p>
          <a:p>
            <a:pPr marL="819150" lvl="1" indent="-361950">
              <a:lnSpc>
                <a:spcPct val="150000"/>
              </a:lnSpc>
              <a:buSzPct val="70000"/>
              <a:buFont typeface="Wingdings" pitchFamily="2" charset="2"/>
              <a:buChar char="q"/>
            </a:pPr>
            <a:r>
              <a:rPr lang="fr-FR" sz="2800" dirty="0" smtClean="0"/>
              <a:t>The </a:t>
            </a:r>
            <a:r>
              <a:rPr lang="fr-FR" sz="2800" dirty="0" err="1" smtClean="0"/>
              <a:t>proposal</a:t>
            </a:r>
            <a:r>
              <a:rPr lang="fr-FR" sz="2800" dirty="0" smtClean="0"/>
              <a:t> system</a:t>
            </a:r>
          </a:p>
          <a:p>
            <a:pPr marL="361950" indent="-361950">
              <a:buFont typeface="Wingdings" pitchFamily="2" charset="2"/>
              <a:buChar char="Ø"/>
            </a:pPr>
            <a:endParaRPr lang="fr-FR" sz="2800" dirty="0" smtClean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ACD1D0-78AE-4990-B552-99CFF64C799D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51520" y="1282690"/>
            <a:ext cx="856895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fr-FR" sz="2000" b="1" dirty="0" smtClean="0">
              <a:cs typeface="Arial" pitchFamily="34" charset="0"/>
            </a:endParaRPr>
          </a:p>
          <a:p>
            <a:r>
              <a:rPr lang="en-GB" altLang="fr-FR" sz="2000" dirty="0" smtClean="0">
                <a:cs typeface="Arial" pitchFamily="34" charset="0"/>
              </a:rPr>
              <a:t>Research fields/review panels:</a:t>
            </a:r>
          </a:p>
          <a:p>
            <a:endParaRPr lang="en-GB" altLang="fr-FR" sz="2000" dirty="0" smtClean="0">
              <a:cs typeface="Arial" pitchFamily="34" charset="0"/>
            </a:endParaRPr>
          </a:p>
          <a:p>
            <a:pPr lvl="1">
              <a:lnSpc>
                <a:spcPct val="150000"/>
              </a:lnSpc>
              <a:buFontTx/>
              <a:buAutoNum type="arabicPeriod"/>
            </a:pPr>
            <a:r>
              <a:rPr lang="en-GB" altLang="fr-FR" sz="2000" dirty="0" smtClean="0">
                <a:cs typeface="Arial" pitchFamily="34" charset="0"/>
              </a:rPr>
              <a:t>  Applied physics, instrumentation and techniques</a:t>
            </a:r>
          </a:p>
          <a:p>
            <a:pPr lvl="1">
              <a:lnSpc>
                <a:spcPct val="150000"/>
              </a:lnSpc>
              <a:buFontTx/>
              <a:buAutoNum type="arabicPeriod"/>
            </a:pPr>
            <a:r>
              <a:rPr lang="en-GB" altLang="fr-FR" sz="2000" dirty="0" smtClean="0">
                <a:cs typeface="Arial" pitchFamily="34" charset="0"/>
              </a:rPr>
              <a:t>  Nuclear and Particle Physics </a:t>
            </a:r>
          </a:p>
          <a:p>
            <a:pPr lvl="1">
              <a:lnSpc>
                <a:spcPct val="150000"/>
              </a:lnSpc>
              <a:buFontTx/>
              <a:buAutoNum type="arabicPeriod"/>
            </a:pPr>
            <a:r>
              <a:rPr lang="en-GB" altLang="fr-FR" sz="2000" dirty="0" smtClean="0">
                <a:cs typeface="Arial" pitchFamily="34" charset="0"/>
              </a:rPr>
              <a:t>  Magnetic excitations </a:t>
            </a:r>
          </a:p>
          <a:p>
            <a:pPr lvl="1">
              <a:lnSpc>
                <a:spcPct val="150000"/>
              </a:lnSpc>
              <a:buFontTx/>
              <a:buAutoNum type="arabicPeriod"/>
            </a:pPr>
            <a:r>
              <a:rPr lang="en-GB" altLang="fr-FR" sz="2000" dirty="0" smtClean="0">
                <a:cs typeface="Arial" pitchFamily="34" charset="0"/>
              </a:rPr>
              <a:t>  Crystallography </a:t>
            </a:r>
          </a:p>
          <a:p>
            <a:pPr lvl="1">
              <a:lnSpc>
                <a:spcPct val="150000"/>
              </a:lnSpc>
              <a:buFontTx/>
              <a:buAutoNum type="arabicPeriod"/>
            </a:pPr>
            <a:r>
              <a:rPr lang="en-GB" altLang="fr-FR" sz="2000" dirty="0" smtClean="0">
                <a:cs typeface="Arial" pitchFamily="34" charset="0"/>
              </a:rPr>
              <a:t>  Magnetic structures </a:t>
            </a:r>
          </a:p>
          <a:p>
            <a:pPr lvl="1">
              <a:lnSpc>
                <a:spcPct val="150000"/>
              </a:lnSpc>
              <a:buFontTx/>
              <a:buAutoNum type="arabicPeriod"/>
            </a:pPr>
            <a:r>
              <a:rPr lang="en-GB" altLang="fr-FR" sz="2000" dirty="0" smtClean="0">
                <a:cs typeface="Arial" pitchFamily="34" charset="0"/>
              </a:rPr>
              <a:t>  Structure and dynamics of liquids and glasses </a:t>
            </a:r>
          </a:p>
          <a:p>
            <a:pPr lvl="1">
              <a:lnSpc>
                <a:spcPct val="150000"/>
              </a:lnSpc>
              <a:buFontTx/>
              <a:buAutoNum type="arabicPeriod"/>
            </a:pPr>
            <a:r>
              <a:rPr lang="en-GB" altLang="fr-FR" sz="2000" dirty="0" smtClean="0">
                <a:cs typeface="Arial" pitchFamily="34" charset="0"/>
              </a:rPr>
              <a:t>  Spectroscopy in solid state physics &amp; chemistry </a:t>
            </a:r>
          </a:p>
          <a:p>
            <a:pPr lvl="1">
              <a:lnSpc>
                <a:spcPct val="150000"/>
              </a:lnSpc>
              <a:buFontTx/>
              <a:buAutoNum type="arabicPeriod"/>
            </a:pPr>
            <a:r>
              <a:rPr lang="en-GB" altLang="fr-FR" sz="2000" dirty="0" smtClean="0">
                <a:cs typeface="Arial" pitchFamily="34" charset="0"/>
              </a:rPr>
              <a:t>  Structure and dynamics of biological systems</a:t>
            </a:r>
          </a:p>
          <a:p>
            <a:pPr lvl="1">
              <a:lnSpc>
                <a:spcPct val="150000"/>
              </a:lnSpc>
              <a:buFontTx/>
              <a:buAutoNum type="arabicPeriod"/>
            </a:pPr>
            <a:r>
              <a:rPr lang="en-GB" altLang="fr-FR" sz="2000" dirty="0" smtClean="0">
                <a:cs typeface="Arial" pitchFamily="34" charset="0"/>
              </a:rPr>
              <a:t>  Structure and dynamics of soft-condensed matter</a:t>
            </a:r>
            <a:endParaRPr lang="en-GB" altLang="fr-FR" sz="2000" dirty="0"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3688" y="908720"/>
            <a:ext cx="54726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prstClr val="white"/>
                </a:solidFill>
                <a:cs typeface="Arial" pitchFamily="34" charset="0"/>
              </a:rPr>
              <a:t>The ILL proposal system</a:t>
            </a:r>
            <a:endParaRPr lang="fr-FR" sz="3000" dirty="0">
              <a:cs typeface="Arial" pitchFamily="34" charset="0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12F38D-64D9-415B-BAF7-FDAA2B1B250E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994549"/>
      </p:ext>
    </p:extLst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15616" y="1657251"/>
            <a:ext cx="72008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fr-FR" sz="2000" dirty="0" smtClean="0">
                <a:cs typeface="Arial" pitchFamily="34" charset="0"/>
              </a:rPr>
              <a:t>Each Review Panel is composed of: </a:t>
            </a:r>
          </a:p>
          <a:p>
            <a:endParaRPr lang="en-GB" altLang="fr-FR" sz="2000" dirty="0" smtClean="0">
              <a:cs typeface="Arial" pitchFamily="34" charset="0"/>
            </a:endParaRPr>
          </a:p>
          <a:p>
            <a:pPr marL="361950" indent="-361950">
              <a:spcAft>
                <a:spcPts val="1200"/>
              </a:spcAft>
              <a:buFont typeface="Wingdings" pitchFamily="2" charset="2"/>
              <a:buChar char="Ø"/>
            </a:pPr>
            <a:r>
              <a:rPr lang="en-GB" altLang="fr-FR" sz="2000" dirty="0" smtClean="0">
                <a:cs typeface="Arial" pitchFamily="34" charset="0"/>
              </a:rPr>
              <a:t>about ten external reviewers, experts in the scientific field </a:t>
            </a:r>
          </a:p>
          <a:p>
            <a:pPr marL="361950" indent="-361950">
              <a:spcAft>
                <a:spcPts val="1200"/>
              </a:spcAft>
              <a:buFont typeface="Wingdings" pitchFamily="2" charset="2"/>
              <a:buChar char="Ø"/>
            </a:pPr>
            <a:r>
              <a:rPr lang="en-GB" altLang="fr-FR" sz="2000" dirty="0" smtClean="0">
                <a:cs typeface="Arial" pitchFamily="34" charset="0"/>
              </a:rPr>
              <a:t>a chairperson appointed by ILL management</a:t>
            </a:r>
          </a:p>
          <a:p>
            <a:pPr marL="361950" indent="-361950">
              <a:spcAft>
                <a:spcPts val="1200"/>
              </a:spcAft>
              <a:buFont typeface="Wingdings" pitchFamily="2" charset="2"/>
              <a:buChar char="Ø"/>
            </a:pPr>
            <a:r>
              <a:rPr lang="en-GB" altLang="fr-FR" sz="2000" dirty="0" smtClean="0">
                <a:cs typeface="Arial" pitchFamily="34" charset="0"/>
              </a:rPr>
              <a:t>two ILL staff members (scientific secretary and expert) </a:t>
            </a:r>
          </a:p>
          <a:p>
            <a:pPr marL="361950" indent="-361950">
              <a:spcAft>
                <a:spcPts val="1200"/>
              </a:spcAft>
              <a:buFont typeface="Wingdings" pitchFamily="2" charset="2"/>
              <a:buChar char="Ø"/>
            </a:pPr>
            <a:r>
              <a:rPr lang="en-GB" altLang="fr-FR" sz="2000" dirty="0" smtClean="0">
                <a:cs typeface="Arial" pitchFamily="34" charset="0"/>
              </a:rPr>
              <a:t>Panel members grade proposals on a web interface before face-to-face meeting (up to 1½ day)</a:t>
            </a:r>
          </a:p>
          <a:p>
            <a:pPr marL="361950" indent="-361950">
              <a:spcAft>
                <a:spcPts val="1200"/>
              </a:spcAft>
              <a:buFont typeface="Wingdings" pitchFamily="2" charset="2"/>
              <a:buChar char="Ø"/>
            </a:pPr>
            <a:r>
              <a:rPr lang="en-GB" altLang="fr-FR" sz="2000" dirty="0" smtClean="0">
                <a:cs typeface="Arial" pitchFamily="34" charset="0"/>
              </a:rPr>
              <a:t>ILL SCO coordinates / prepares / monitors / records / analyses proposals and panel meetings</a:t>
            </a:r>
          </a:p>
          <a:p>
            <a:pPr marL="361950" indent="-361950">
              <a:spcAft>
                <a:spcPts val="1200"/>
              </a:spcAft>
              <a:buFont typeface="Wingdings" pitchFamily="2" charset="2"/>
              <a:buChar char="Ø"/>
            </a:pPr>
            <a:endParaRPr lang="en-US" altLang="fr-FR" dirty="0">
              <a:latin typeface="Verdan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3688" y="908720"/>
            <a:ext cx="54726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prstClr val="white"/>
                </a:solidFill>
                <a:cs typeface="Arial" pitchFamily="34" charset="0"/>
              </a:rPr>
              <a:t>The ILL proposal system</a:t>
            </a:r>
            <a:endParaRPr lang="fr-FR" sz="3000" dirty="0">
              <a:cs typeface="Arial" pitchFamily="34" charset="0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12F38D-64D9-415B-BAF7-FDAA2B1B250E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994549"/>
      </p:ext>
    </p:extLst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67544" y="1204729"/>
            <a:ext cx="8497887" cy="4901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en-US" altLang="fr-FR" sz="2000" dirty="0">
              <a:latin typeface="Verdana" panose="020B0604030504040204" pitchFamily="34" charset="0"/>
            </a:endParaRPr>
          </a:p>
          <a:p>
            <a:r>
              <a:rPr lang="en-US" altLang="fr-FR" sz="2000" dirty="0" smtClean="0">
                <a:cs typeface="Arial" pitchFamily="34" charset="0"/>
              </a:rPr>
              <a:t>Reviewers are asked to:</a:t>
            </a:r>
            <a:endParaRPr lang="en-US" altLang="fr-FR" sz="2000" dirty="0">
              <a:cs typeface="Arial" pitchFamily="34" charset="0"/>
            </a:endParaRPr>
          </a:p>
          <a:p>
            <a:endParaRPr lang="en-US" altLang="fr-FR" sz="2000" dirty="0">
              <a:cs typeface="Arial" pitchFamily="34" charset="0"/>
            </a:endParaRPr>
          </a:p>
          <a:p>
            <a:pPr marL="361950" indent="-361950">
              <a:lnSpc>
                <a:spcPct val="200000"/>
              </a:lnSpc>
              <a:buFont typeface="Wingdings" pitchFamily="2" charset="2"/>
              <a:buChar char="Ø"/>
            </a:pPr>
            <a:r>
              <a:rPr lang="en-US" altLang="fr-FR" sz="2000" dirty="0" smtClean="0">
                <a:cs typeface="Arial" pitchFamily="34" charset="0"/>
              </a:rPr>
              <a:t>comment </a:t>
            </a:r>
            <a:r>
              <a:rPr lang="en-US" altLang="fr-FR" sz="2000" dirty="0">
                <a:cs typeface="Arial" pitchFamily="34" charset="0"/>
              </a:rPr>
              <a:t>in detail on the quality of the proposal</a:t>
            </a:r>
          </a:p>
          <a:p>
            <a:pPr marL="361950" indent="-361950">
              <a:spcBef>
                <a:spcPts val="1500"/>
              </a:spcBef>
              <a:buFont typeface="Wingdings" pitchFamily="2" charset="2"/>
              <a:buChar char="Ø"/>
            </a:pPr>
            <a:r>
              <a:rPr lang="en-US" altLang="fr-FR" sz="2000" dirty="0" smtClean="0">
                <a:cs typeface="Arial" pitchFamily="34" charset="0"/>
              </a:rPr>
              <a:t>provide </a:t>
            </a:r>
            <a:r>
              <a:rPr lang="en-US" altLang="fr-FR" sz="2000" dirty="0">
                <a:cs typeface="Arial" pitchFamily="34" charset="0"/>
              </a:rPr>
              <a:t>an overall rating of the proposal </a:t>
            </a:r>
            <a:r>
              <a:rPr lang="en-US" altLang="fr-FR" sz="2000" dirty="0" smtClean="0">
                <a:cs typeface="Arial" pitchFamily="34" charset="0"/>
              </a:rPr>
              <a:t>(A: 10-7; B: 6.9-5; C: 4-0);  cut-off around  A-B border</a:t>
            </a:r>
            <a:endParaRPr lang="en-US" altLang="fr-FR" sz="2000" dirty="0">
              <a:cs typeface="Arial" pitchFamily="34" charset="0"/>
            </a:endParaRPr>
          </a:p>
          <a:p>
            <a:pPr marL="361950" indent="-361950">
              <a:lnSpc>
                <a:spcPct val="200000"/>
              </a:lnSpc>
              <a:buFont typeface="Wingdings" pitchFamily="2" charset="2"/>
              <a:buChar char="Ø"/>
            </a:pPr>
            <a:r>
              <a:rPr lang="en-US" altLang="fr-FR" sz="2000" dirty="0" smtClean="0">
                <a:cs typeface="Arial" pitchFamily="34" charset="0"/>
              </a:rPr>
              <a:t>identify </a:t>
            </a:r>
            <a:r>
              <a:rPr lang="en-US" altLang="fr-FR" sz="2000" dirty="0">
                <a:cs typeface="Arial" pitchFamily="34" charset="0"/>
              </a:rPr>
              <a:t>the proposal’s strengths and weaknesses </a:t>
            </a:r>
          </a:p>
          <a:p>
            <a:pPr marL="361950" indent="-361950">
              <a:lnSpc>
                <a:spcPct val="200000"/>
              </a:lnSpc>
              <a:buFont typeface="Wingdings" pitchFamily="2" charset="2"/>
              <a:buChar char="Ø"/>
            </a:pPr>
            <a:r>
              <a:rPr lang="en-US" altLang="fr-FR" sz="2000" dirty="0" smtClean="0">
                <a:cs typeface="Arial" pitchFamily="34" charset="0"/>
              </a:rPr>
              <a:t>indicate </a:t>
            </a:r>
            <a:r>
              <a:rPr lang="en-US" altLang="fr-FR" sz="2000" dirty="0">
                <a:cs typeface="Arial" pitchFamily="34" charset="0"/>
              </a:rPr>
              <a:t>any potential conflicts of interest </a:t>
            </a:r>
            <a:r>
              <a:rPr lang="en-US" altLang="fr-FR" sz="2000" dirty="0" smtClean="0">
                <a:cs typeface="Arial" pitchFamily="34" charset="0"/>
              </a:rPr>
              <a:t>(either personal </a:t>
            </a:r>
            <a:r>
              <a:rPr lang="en-US" altLang="fr-FR" sz="2000" dirty="0">
                <a:cs typeface="Arial" pitchFamily="34" charset="0"/>
              </a:rPr>
              <a:t>or </a:t>
            </a:r>
            <a:r>
              <a:rPr lang="en-US" altLang="fr-FR" sz="2000" dirty="0" smtClean="0">
                <a:cs typeface="Arial" pitchFamily="34" charset="0"/>
              </a:rPr>
              <a:t>external)</a:t>
            </a:r>
          </a:p>
          <a:p>
            <a:pPr marL="361950" indent="-361950">
              <a:lnSpc>
                <a:spcPct val="200000"/>
              </a:lnSpc>
              <a:buFont typeface="Wingdings" pitchFamily="2" charset="2"/>
              <a:buChar char="Ø"/>
            </a:pPr>
            <a:r>
              <a:rPr lang="en-US" altLang="fr-FR" sz="2000" dirty="0" smtClean="0">
                <a:cs typeface="Arial" pitchFamily="34" charset="0"/>
              </a:rPr>
              <a:t>maintain the confidentiality of the proposals reviewed </a:t>
            </a:r>
          </a:p>
          <a:p>
            <a:pPr marL="361950" indent="-361950">
              <a:lnSpc>
                <a:spcPct val="200000"/>
              </a:lnSpc>
              <a:buFont typeface="Wingdings" pitchFamily="2" charset="2"/>
              <a:buChar char="Ø"/>
            </a:pPr>
            <a:r>
              <a:rPr lang="en-US" altLang="fr-FR" sz="2000" dirty="0" smtClean="0">
                <a:cs typeface="Arial" pitchFamily="34" charset="0"/>
              </a:rPr>
              <a:t>write detailed feed back comments to be sent to the proposers</a:t>
            </a:r>
            <a:endParaRPr lang="fr-FR" altLang="fr-FR" sz="2000" dirty="0"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3688" y="908720"/>
            <a:ext cx="54726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prstClr val="white"/>
                </a:solidFill>
                <a:cs typeface="Arial" pitchFamily="34" charset="0"/>
              </a:rPr>
              <a:t>The ILL proposal system</a:t>
            </a:r>
            <a:endParaRPr lang="fr-FR" sz="3000" dirty="0">
              <a:cs typeface="Arial" pitchFamily="34" charset="0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12F38D-64D9-415B-BAF7-FDAA2B1B250E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029869"/>
      </p:ext>
    </p:extLst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68647" y="836712"/>
            <a:ext cx="8497888" cy="588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61950" indent="-361950"/>
            <a:r>
              <a:rPr lang="en-US" altLang="fr-FR" sz="2000" b="1" dirty="0" smtClean="0">
                <a:cs typeface="Arial" pitchFamily="34" charset="0"/>
              </a:rPr>
              <a:t>	Proposal </a:t>
            </a:r>
            <a:r>
              <a:rPr lang="en-US" altLang="fr-FR" sz="2000" b="1" dirty="0">
                <a:cs typeface="Arial" pitchFamily="34" charset="0"/>
              </a:rPr>
              <a:t>Review Process</a:t>
            </a:r>
          </a:p>
          <a:p>
            <a:pPr marL="361950" indent="-361950">
              <a:buFont typeface="Wingdings" pitchFamily="2" charset="2"/>
              <a:buChar char="Ø"/>
            </a:pPr>
            <a:endParaRPr lang="en-US" altLang="fr-FR" sz="2000" b="1" dirty="0">
              <a:cs typeface="Arial" pitchFamily="34" charset="0"/>
            </a:endParaRPr>
          </a:p>
          <a:p>
            <a:pPr marL="361950" indent="-361950">
              <a:buFont typeface="Wingdings" pitchFamily="2" charset="2"/>
              <a:buChar char="Ø"/>
            </a:pPr>
            <a:r>
              <a:rPr lang="en-US" altLang="fr-FR" sz="2000" dirty="0">
                <a:cs typeface="Arial" pitchFamily="34" charset="0"/>
              </a:rPr>
              <a:t> Proposal submission to the data base</a:t>
            </a:r>
          </a:p>
          <a:p>
            <a:pPr marL="361950" indent="-361950">
              <a:buFont typeface="Wingdings" pitchFamily="2" charset="2"/>
              <a:buChar char="Ø"/>
            </a:pPr>
            <a:endParaRPr lang="en-US" altLang="fr-FR" sz="2000" dirty="0">
              <a:cs typeface="Arial" pitchFamily="34" charset="0"/>
            </a:endParaRPr>
          </a:p>
          <a:p>
            <a:pPr marL="361950" indent="-361950">
              <a:buFont typeface="Wingdings" pitchFamily="2" charset="2"/>
              <a:buChar char="Ø"/>
            </a:pPr>
            <a:r>
              <a:rPr lang="en-US" altLang="fr-FR" sz="2000" dirty="0">
                <a:cs typeface="Arial" pitchFamily="34" charset="0"/>
              </a:rPr>
              <a:t> Internal </a:t>
            </a:r>
            <a:r>
              <a:rPr lang="en-US" altLang="fr-FR" sz="2000" dirty="0" smtClean="0">
                <a:cs typeface="Arial" pitchFamily="34" charset="0"/>
              </a:rPr>
              <a:t> technical review (ILL staff)</a:t>
            </a:r>
            <a:endParaRPr lang="en-US" altLang="fr-FR" sz="2000" dirty="0">
              <a:cs typeface="Arial" pitchFamily="34" charset="0"/>
            </a:endParaRPr>
          </a:p>
          <a:p>
            <a:pPr marL="361950" indent="-361950">
              <a:buFont typeface="Wingdings" pitchFamily="2" charset="2"/>
              <a:buChar char="Ø"/>
            </a:pPr>
            <a:endParaRPr lang="en-US" altLang="fr-FR" sz="2000" dirty="0">
              <a:cs typeface="Arial" pitchFamily="34" charset="0"/>
            </a:endParaRPr>
          </a:p>
          <a:p>
            <a:pPr marL="361950" indent="-361950">
              <a:buFont typeface="Wingdings" pitchFamily="2" charset="2"/>
              <a:buChar char="Ø"/>
            </a:pPr>
            <a:r>
              <a:rPr lang="en-US" altLang="fr-FR" sz="2000" dirty="0">
                <a:cs typeface="Arial" pitchFamily="34" charset="0"/>
              </a:rPr>
              <a:t> On-line external </a:t>
            </a:r>
            <a:r>
              <a:rPr lang="en-US" altLang="fr-FR" sz="2000" dirty="0" smtClean="0">
                <a:cs typeface="Arial" pitchFamily="34" charset="0"/>
              </a:rPr>
              <a:t>review (external members)</a:t>
            </a:r>
            <a:endParaRPr lang="en-US" altLang="fr-FR" sz="2000" dirty="0">
              <a:cs typeface="Arial" pitchFamily="34" charset="0"/>
            </a:endParaRPr>
          </a:p>
          <a:p>
            <a:pPr marL="361950" indent="-361950">
              <a:buFont typeface="Wingdings" pitchFamily="2" charset="2"/>
              <a:buChar char="Ø"/>
            </a:pPr>
            <a:endParaRPr lang="en-US" altLang="fr-FR" sz="2000" dirty="0">
              <a:cs typeface="Arial" pitchFamily="34" charset="0"/>
            </a:endParaRPr>
          </a:p>
          <a:p>
            <a:pPr marL="361950" indent="-361950">
              <a:buFont typeface="Wingdings" pitchFamily="2" charset="2"/>
              <a:buChar char="Ø"/>
            </a:pPr>
            <a:r>
              <a:rPr lang="en-US" altLang="fr-FR" sz="2000" dirty="0">
                <a:cs typeface="Arial" pitchFamily="34" charset="0"/>
              </a:rPr>
              <a:t> Panel meetings</a:t>
            </a:r>
          </a:p>
          <a:p>
            <a:pPr marL="361950" indent="-361950">
              <a:buFont typeface="Wingdings" pitchFamily="2" charset="2"/>
              <a:buChar char="Ø"/>
            </a:pPr>
            <a:endParaRPr lang="en-US" altLang="fr-FR" sz="2000" dirty="0">
              <a:cs typeface="Arial" pitchFamily="34" charset="0"/>
            </a:endParaRPr>
          </a:p>
          <a:p>
            <a:pPr marL="361950" indent="-361950">
              <a:buFont typeface="Wingdings" pitchFamily="2" charset="2"/>
              <a:buChar char="Ø"/>
            </a:pPr>
            <a:r>
              <a:rPr lang="en-US" altLang="fr-FR" sz="2000" dirty="0">
                <a:cs typeface="Arial" pitchFamily="34" charset="0"/>
              </a:rPr>
              <a:t> Review results entered in the data base</a:t>
            </a:r>
          </a:p>
          <a:p>
            <a:pPr marL="361950" indent="-361950">
              <a:buFont typeface="Wingdings" pitchFamily="2" charset="2"/>
              <a:buChar char="Ø"/>
            </a:pPr>
            <a:endParaRPr lang="en-US" altLang="fr-FR" sz="2000" dirty="0">
              <a:cs typeface="Arial" pitchFamily="34" charset="0"/>
            </a:endParaRPr>
          </a:p>
          <a:p>
            <a:pPr marL="361950" indent="-361950">
              <a:buFont typeface="Wingdings" pitchFamily="2" charset="2"/>
              <a:buChar char="Ø"/>
            </a:pPr>
            <a:r>
              <a:rPr lang="en-US" altLang="fr-FR" sz="2000" dirty="0">
                <a:cs typeface="Arial" pitchFamily="34" charset="0"/>
              </a:rPr>
              <a:t> Statistics</a:t>
            </a:r>
          </a:p>
          <a:p>
            <a:pPr marL="361950" indent="-361950">
              <a:buFont typeface="Wingdings" pitchFamily="2" charset="2"/>
              <a:buChar char="Ø"/>
            </a:pPr>
            <a:endParaRPr lang="en-US" altLang="fr-FR" sz="2000" dirty="0">
              <a:cs typeface="Arial" pitchFamily="34" charset="0"/>
            </a:endParaRPr>
          </a:p>
          <a:p>
            <a:pPr marL="361950" indent="-361950">
              <a:buFont typeface="Wingdings" pitchFamily="2" charset="2"/>
              <a:buChar char="Ø"/>
            </a:pPr>
            <a:r>
              <a:rPr lang="en-US" altLang="fr-FR" sz="2000" dirty="0">
                <a:cs typeface="Arial" pitchFamily="34" charset="0"/>
              </a:rPr>
              <a:t> National balance</a:t>
            </a:r>
          </a:p>
          <a:p>
            <a:pPr marL="361950" indent="-361950">
              <a:buFont typeface="Wingdings" pitchFamily="2" charset="2"/>
              <a:buChar char="Ø"/>
            </a:pPr>
            <a:endParaRPr lang="en-US" altLang="fr-FR" sz="2000" dirty="0">
              <a:cs typeface="Arial" pitchFamily="34" charset="0"/>
            </a:endParaRPr>
          </a:p>
          <a:p>
            <a:pPr marL="361950" indent="-361950">
              <a:buFont typeface="Wingdings" pitchFamily="2" charset="2"/>
              <a:buChar char="Ø"/>
            </a:pPr>
            <a:r>
              <a:rPr lang="en-US" altLang="fr-FR" sz="2000" dirty="0">
                <a:cs typeface="Arial" pitchFamily="34" charset="0"/>
              </a:rPr>
              <a:t> Panel decision are sent to the users</a:t>
            </a:r>
          </a:p>
          <a:p>
            <a:pPr marL="361950" indent="-361950">
              <a:buFont typeface="Wingdings" pitchFamily="2" charset="2"/>
              <a:buChar char="Ø"/>
            </a:pPr>
            <a:endParaRPr lang="en-US" altLang="fr-FR" sz="2000" dirty="0">
              <a:cs typeface="Arial" pitchFamily="34" charset="0"/>
            </a:endParaRPr>
          </a:p>
          <a:p>
            <a:pPr marL="361950" indent="-361950">
              <a:buFont typeface="Wingdings" pitchFamily="2" charset="2"/>
              <a:buChar char="Ø"/>
            </a:pPr>
            <a:r>
              <a:rPr lang="en-US" altLang="fr-FR" sz="2000" dirty="0">
                <a:cs typeface="Arial" pitchFamily="34" charset="0"/>
              </a:rPr>
              <a:t>Scheduling of the experiment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5940152" y="1484313"/>
            <a:ext cx="0" cy="5040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5940152" y="1484313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5940152" y="3500438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 rot="10800000">
            <a:off x="6516414" y="3068638"/>
            <a:ext cx="576263" cy="431800"/>
          </a:xfrm>
          <a:prstGeom prst="triangle">
            <a:avLst>
              <a:gd name="adj" fmla="val 50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587852" y="1484313"/>
            <a:ext cx="431800" cy="15843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7597502" y="1412875"/>
            <a:ext cx="431800" cy="396081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8532539" y="1412875"/>
            <a:ext cx="431800" cy="4679950"/>
          </a:xfrm>
          <a:prstGeom prst="rect">
            <a:avLst/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 rot="10800000">
            <a:off x="7524477" y="5300663"/>
            <a:ext cx="576262" cy="431800"/>
          </a:xfrm>
          <a:prstGeom prst="triangle">
            <a:avLst>
              <a:gd name="adj" fmla="val 50000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auto">
          <a:xfrm rot="10800000">
            <a:off x="8461102" y="6092825"/>
            <a:ext cx="576262" cy="431800"/>
          </a:xfrm>
          <a:prstGeom prst="triangle">
            <a:avLst>
              <a:gd name="adj" fmla="val 50000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6156052" y="3500438"/>
            <a:ext cx="1657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2000" b="1">
                <a:solidFill>
                  <a:srgbClr val="FFFF00"/>
                </a:solidFill>
                <a:latin typeface="Verdana" panose="020B0604030504040204" pitchFamily="34" charset="0"/>
              </a:rPr>
              <a:t>6 weeks</a:t>
            </a:r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5940152" y="5805488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5940152" y="6524625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6300514" y="5553075"/>
            <a:ext cx="1657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2000" b="1">
                <a:solidFill>
                  <a:srgbClr val="99FF66"/>
                </a:solidFill>
                <a:latin typeface="Verdana" panose="020B0604030504040204" pitchFamily="34" charset="0"/>
              </a:rPr>
              <a:t>7 weeks</a:t>
            </a: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6538913" y="6345238"/>
            <a:ext cx="23749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2000" b="1" dirty="0">
                <a:solidFill>
                  <a:srgbClr val="FF6600"/>
                </a:solidFill>
                <a:latin typeface="Verdana" panose="020B0604030504040204" pitchFamily="34" charset="0"/>
              </a:rPr>
              <a:t>3 to 6 </a:t>
            </a:r>
            <a:r>
              <a:rPr lang="fr-FR" altLang="fr-FR" sz="2000" b="1" dirty="0" err="1">
                <a:solidFill>
                  <a:srgbClr val="FF6600"/>
                </a:solidFill>
                <a:latin typeface="Verdana" panose="020B0604030504040204" pitchFamily="34" charset="0"/>
              </a:rPr>
              <a:t>months</a:t>
            </a:r>
            <a:endParaRPr lang="fr-FR" altLang="fr-FR" sz="2000" b="1" dirty="0">
              <a:solidFill>
                <a:srgbClr val="FF6600"/>
              </a:solidFill>
              <a:latin typeface="Verdana" panose="020B0604030504040204" pitchFamily="34" charset="0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12F38D-64D9-415B-BAF7-FDAA2B1B250E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181715"/>
      </p:ext>
    </p:extLst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68647" y="836712"/>
            <a:ext cx="8497888" cy="588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61950" indent="-361950"/>
            <a:r>
              <a:rPr lang="en-US" altLang="fr-FR" sz="2000" b="1" dirty="0" smtClean="0">
                <a:cs typeface="Arial" pitchFamily="34" charset="0"/>
              </a:rPr>
              <a:t>	Proposal </a:t>
            </a:r>
            <a:r>
              <a:rPr lang="en-US" altLang="fr-FR" sz="2000" b="1" dirty="0">
                <a:cs typeface="Arial" pitchFamily="34" charset="0"/>
              </a:rPr>
              <a:t>Review Process</a:t>
            </a:r>
          </a:p>
          <a:p>
            <a:pPr marL="361950" indent="-361950">
              <a:buFont typeface="Wingdings" pitchFamily="2" charset="2"/>
              <a:buChar char="Ø"/>
            </a:pPr>
            <a:endParaRPr lang="en-US" altLang="fr-FR" sz="2000" b="1" dirty="0">
              <a:cs typeface="Arial" pitchFamily="34" charset="0"/>
            </a:endParaRPr>
          </a:p>
          <a:p>
            <a:pPr marL="361950" indent="-361950">
              <a:buFont typeface="Wingdings" pitchFamily="2" charset="2"/>
              <a:buChar char="Ø"/>
            </a:pPr>
            <a:r>
              <a:rPr lang="en-US" altLang="fr-FR" sz="2000" dirty="0">
                <a:cs typeface="Arial" pitchFamily="34" charset="0"/>
              </a:rPr>
              <a:t> Proposal submission to the data base</a:t>
            </a:r>
          </a:p>
          <a:p>
            <a:pPr marL="361950" indent="-361950">
              <a:buFont typeface="Wingdings" pitchFamily="2" charset="2"/>
              <a:buChar char="Ø"/>
            </a:pPr>
            <a:endParaRPr lang="en-US" altLang="fr-FR" sz="2000" dirty="0">
              <a:cs typeface="Arial" pitchFamily="34" charset="0"/>
            </a:endParaRPr>
          </a:p>
          <a:p>
            <a:pPr marL="361950" indent="-361950">
              <a:buFont typeface="Wingdings" pitchFamily="2" charset="2"/>
              <a:buChar char="Ø"/>
            </a:pPr>
            <a:r>
              <a:rPr lang="en-US" altLang="fr-FR" sz="2000" dirty="0">
                <a:cs typeface="Arial" pitchFamily="34" charset="0"/>
              </a:rPr>
              <a:t> Internal </a:t>
            </a:r>
            <a:r>
              <a:rPr lang="en-US" altLang="fr-FR" sz="2000" dirty="0" smtClean="0">
                <a:cs typeface="Arial" pitchFamily="34" charset="0"/>
              </a:rPr>
              <a:t> technical review (ILL staff)</a:t>
            </a:r>
            <a:endParaRPr lang="en-US" altLang="fr-FR" sz="2000" dirty="0">
              <a:cs typeface="Arial" pitchFamily="34" charset="0"/>
            </a:endParaRPr>
          </a:p>
          <a:p>
            <a:pPr marL="361950" indent="-361950">
              <a:buFont typeface="Wingdings" pitchFamily="2" charset="2"/>
              <a:buChar char="Ø"/>
            </a:pPr>
            <a:endParaRPr lang="en-US" altLang="fr-FR" sz="2000" dirty="0">
              <a:cs typeface="Arial" pitchFamily="34" charset="0"/>
            </a:endParaRPr>
          </a:p>
          <a:p>
            <a:pPr marL="361950" indent="-361950">
              <a:buFont typeface="Wingdings" pitchFamily="2" charset="2"/>
              <a:buChar char="Ø"/>
            </a:pPr>
            <a:r>
              <a:rPr lang="en-US" altLang="fr-FR" sz="2000" dirty="0">
                <a:cs typeface="Arial" pitchFamily="34" charset="0"/>
              </a:rPr>
              <a:t> On-line external </a:t>
            </a:r>
            <a:r>
              <a:rPr lang="en-US" altLang="fr-FR" sz="2000" dirty="0" smtClean="0">
                <a:cs typeface="Arial" pitchFamily="34" charset="0"/>
              </a:rPr>
              <a:t>review (external members)</a:t>
            </a:r>
            <a:endParaRPr lang="en-US" altLang="fr-FR" sz="2000" dirty="0">
              <a:cs typeface="Arial" pitchFamily="34" charset="0"/>
            </a:endParaRPr>
          </a:p>
          <a:p>
            <a:pPr marL="361950" indent="-361950">
              <a:buFont typeface="Wingdings" pitchFamily="2" charset="2"/>
              <a:buChar char="Ø"/>
            </a:pPr>
            <a:endParaRPr lang="en-US" altLang="fr-FR" sz="2000" dirty="0">
              <a:cs typeface="Arial" pitchFamily="34" charset="0"/>
            </a:endParaRPr>
          </a:p>
          <a:p>
            <a:pPr marL="361950" indent="-361950">
              <a:buFont typeface="Wingdings" pitchFamily="2" charset="2"/>
              <a:buChar char="Ø"/>
            </a:pPr>
            <a:r>
              <a:rPr lang="en-US" altLang="fr-FR" sz="2000" dirty="0">
                <a:cs typeface="Arial" pitchFamily="34" charset="0"/>
              </a:rPr>
              <a:t> Panel meetings</a:t>
            </a:r>
          </a:p>
          <a:p>
            <a:pPr marL="361950" indent="-361950">
              <a:buFont typeface="Wingdings" pitchFamily="2" charset="2"/>
              <a:buChar char="Ø"/>
            </a:pPr>
            <a:endParaRPr lang="en-US" altLang="fr-FR" sz="2000" dirty="0">
              <a:cs typeface="Arial" pitchFamily="34" charset="0"/>
            </a:endParaRPr>
          </a:p>
          <a:p>
            <a:pPr marL="361950" indent="-361950">
              <a:buFont typeface="Wingdings" pitchFamily="2" charset="2"/>
              <a:buChar char="Ø"/>
            </a:pPr>
            <a:r>
              <a:rPr lang="en-US" altLang="fr-FR" sz="2000" dirty="0">
                <a:cs typeface="Arial" pitchFamily="34" charset="0"/>
              </a:rPr>
              <a:t> Review results entered in the data base</a:t>
            </a:r>
          </a:p>
          <a:p>
            <a:pPr marL="361950" indent="-361950">
              <a:buFont typeface="Wingdings" pitchFamily="2" charset="2"/>
              <a:buChar char="Ø"/>
            </a:pPr>
            <a:endParaRPr lang="en-US" altLang="fr-FR" sz="2000" dirty="0">
              <a:cs typeface="Arial" pitchFamily="34" charset="0"/>
            </a:endParaRPr>
          </a:p>
          <a:p>
            <a:pPr marL="361950" indent="-361950">
              <a:buFont typeface="Wingdings" pitchFamily="2" charset="2"/>
              <a:buChar char="Ø"/>
            </a:pPr>
            <a:r>
              <a:rPr lang="en-US" altLang="fr-FR" sz="2000" dirty="0">
                <a:cs typeface="Arial" pitchFamily="34" charset="0"/>
              </a:rPr>
              <a:t> Statistics</a:t>
            </a:r>
          </a:p>
          <a:p>
            <a:pPr marL="361950" indent="-361950">
              <a:buFont typeface="Wingdings" pitchFamily="2" charset="2"/>
              <a:buChar char="Ø"/>
            </a:pPr>
            <a:endParaRPr lang="en-US" altLang="fr-FR" sz="2000" dirty="0">
              <a:cs typeface="Arial" pitchFamily="34" charset="0"/>
            </a:endParaRPr>
          </a:p>
          <a:p>
            <a:pPr marL="361950" indent="-361950">
              <a:buFont typeface="Wingdings" pitchFamily="2" charset="2"/>
              <a:buChar char="Ø"/>
            </a:pPr>
            <a:r>
              <a:rPr lang="en-US" altLang="fr-FR" sz="2000" dirty="0">
                <a:cs typeface="Arial" pitchFamily="34" charset="0"/>
              </a:rPr>
              <a:t> National balance</a:t>
            </a:r>
          </a:p>
          <a:p>
            <a:pPr marL="361950" indent="-361950">
              <a:buFont typeface="Wingdings" pitchFamily="2" charset="2"/>
              <a:buChar char="Ø"/>
            </a:pPr>
            <a:endParaRPr lang="en-US" altLang="fr-FR" sz="2000" dirty="0">
              <a:cs typeface="Arial" pitchFamily="34" charset="0"/>
            </a:endParaRPr>
          </a:p>
          <a:p>
            <a:pPr marL="361950" indent="-361950">
              <a:buFont typeface="Wingdings" pitchFamily="2" charset="2"/>
              <a:buChar char="Ø"/>
            </a:pPr>
            <a:r>
              <a:rPr lang="en-US" altLang="fr-FR" sz="2000" dirty="0">
                <a:cs typeface="Arial" pitchFamily="34" charset="0"/>
              </a:rPr>
              <a:t> Panel decision are sent to the users</a:t>
            </a:r>
          </a:p>
          <a:p>
            <a:pPr marL="361950" indent="-361950">
              <a:buFont typeface="Wingdings" pitchFamily="2" charset="2"/>
              <a:buChar char="Ø"/>
            </a:pPr>
            <a:endParaRPr lang="en-US" altLang="fr-FR" sz="2000" dirty="0">
              <a:cs typeface="Arial" pitchFamily="34" charset="0"/>
            </a:endParaRPr>
          </a:p>
          <a:p>
            <a:pPr marL="361950" indent="-361950">
              <a:buFont typeface="Wingdings" pitchFamily="2" charset="2"/>
              <a:buChar char="Ø"/>
            </a:pPr>
            <a:r>
              <a:rPr lang="en-US" altLang="fr-FR" sz="2000" b="1" dirty="0" smtClean="0">
                <a:cs typeface="Arial" pitchFamily="34" charset="0"/>
              </a:rPr>
              <a:t>Carrying out experiment</a:t>
            </a:r>
            <a:endParaRPr lang="en-US" altLang="fr-FR" sz="2000" b="1" dirty="0">
              <a:cs typeface="Arial" pitchFamily="34" charset="0"/>
            </a:endParaRP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5940152" y="1484313"/>
            <a:ext cx="0" cy="5040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5940152" y="1484313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5940152" y="3500438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 rot="10800000">
            <a:off x="6516414" y="3068638"/>
            <a:ext cx="576263" cy="431800"/>
          </a:xfrm>
          <a:prstGeom prst="triangle">
            <a:avLst>
              <a:gd name="adj" fmla="val 50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587852" y="1484313"/>
            <a:ext cx="431800" cy="15843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7597502" y="1412875"/>
            <a:ext cx="431800" cy="396081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8532539" y="1412875"/>
            <a:ext cx="431800" cy="4679950"/>
          </a:xfrm>
          <a:prstGeom prst="rect">
            <a:avLst/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 rot="10800000">
            <a:off x="7524477" y="5300663"/>
            <a:ext cx="576262" cy="431800"/>
          </a:xfrm>
          <a:prstGeom prst="triangle">
            <a:avLst>
              <a:gd name="adj" fmla="val 50000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auto">
          <a:xfrm rot="10800000">
            <a:off x="8461102" y="6092825"/>
            <a:ext cx="576262" cy="431800"/>
          </a:xfrm>
          <a:prstGeom prst="triangle">
            <a:avLst>
              <a:gd name="adj" fmla="val 50000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6156052" y="3500438"/>
            <a:ext cx="1657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2000" b="1">
                <a:solidFill>
                  <a:srgbClr val="FFFF00"/>
                </a:solidFill>
                <a:latin typeface="Verdana" panose="020B0604030504040204" pitchFamily="34" charset="0"/>
              </a:rPr>
              <a:t>6 weeks</a:t>
            </a:r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5940152" y="5805488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5940152" y="6524625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6300514" y="5553075"/>
            <a:ext cx="1657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2000" b="1">
                <a:solidFill>
                  <a:srgbClr val="99FF66"/>
                </a:solidFill>
                <a:latin typeface="Verdana" panose="020B0604030504040204" pitchFamily="34" charset="0"/>
              </a:rPr>
              <a:t>7 weeks</a:t>
            </a: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4104456" y="6309320"/>
            <a:ext cx="334786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2000" b="1" dirty="0" smtClean="0">
                <a:solidFill>
                  <a:srgbClr val="FF6600"/>
                </a:solidFill>
                <a:latin typeface="Verdana" panose="020B0604030504040204" pitchFamily="34" charset="0"/>
              </a:rPr>
              <a:t>6 </a:t>
            </a:r>
            <a:r>
              <a:rPr lang="fr-FR" altLang="fr-FR" sz="2000" b="1" dirty="0" err="1" smtClean="0">
                <a:solidFill>
                  <a:srgbClr val="FF6600"/>
                </a:solidFill>
                <a:latin typeface="Verdana" panose="020B0604030504040204" pitchFamily="34" charset="0"/>
              </a:rPr>
              <a:t>months</a:t>
            </a:r>
            <a:r>
              <a:rPr lang="fr-FR" altLang="fr-FR" sz="2000" b="1" dirty="0" smtClean="0">
                <a:solidFill>
                  <a:srgbClr val="FF6600"/>
                </a:solidFill>
                <a:latin typeface="Verdana" panose="020B0604030504040204" pitchFamily="34" charset="0"/>
              </a:rPr>
              <a:t> to 1 </a:t>
            </a:r>
            <a:r>
              <a:rPr lang="fr-FR" altLang="fr-FR" sz="2000" b="1" dirty="0" err="1" smtClean="0">
                <a:solidFill>
                  <a:srgbClr val="FF6600"/>
                </a:solidFill>
                <a:latin typeface="Verdana" panose="020B0604030504040204" pitchFamily="34" charset="0"/>
              </a:rPr>
              <a:t>year</a:t>
            </a:r>
            <a:endParaRPr lang="fr-FR" altLang="fr-FR" sz="2000" b="1" dirty="0">
              <a:solidFill>
                <a:srgbClr val="FF6600"/>
              </a:solidFill>
              <a:latin typeface="Verdana" panose="020B0604030504040204" pitchFamily="34" charset="0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12F38D-64D9-415B-BAF7-FDAA2B1B250E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181715"/>
      </p:ext>
    </p:extLst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" dur="indefinite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1" dur="indefinite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/>
          </p:cNvSpPr>
          <p:nvPr/>
        </p:nvSpPr>
        <p:spPr bwMode="auto">
          <a:xfrm>
            <a:off x="539750" y="1700213"/>
            <a:ext cx="7851775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18288" bIns="0" anchor="b"/>
          <a:lstStyle/>
          <a:p>
            <a:pPr algn="ctr">
              <a:defRPr/>
            </a:pPr>
            <a:r>
              <a:rPr lang="fr-FR" sz="4000" b="1" dirty="0">
                <a:solidFill>
                  <a:srgbClr val="91C6F7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Sans" pitchFamily="34" charset="0"/>
              </a:rPr>
              <a:t/>
            </a:r>
            <a:br>
              <a:rPr lang="fr-FR" sz="4000" b="1" dirty="0">
                <a:solidFill>
                  <a:srgbClr val="91C6F7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Sans" pitchFamily="34" charset="0"/>
              </a:rPr>
            </a:br>
            <a:r>
              <a:rPr lang="fr-FR" sz="2800" dirty="0">
                <a:effectLst>
                  <a:outerShdw blurRad="38100" dist="38100" dir="2700000" algn="tl">
                    <a:srgbClr val="04617B"/>
                  </a:outerShdw>
                </a:effectLst>
                <a:latin typeface="Lucida Sans" pitchFamily="34" charset="0"/>
              </a:rPr>
              <a:t/>
            </a:r>
            <a:br>
              <a:rPr lang="fr-FR" sz="2800" dirty="0">
                <a:effectLst>
                  <a:outerShdw blurRad="38100" dist="38100" dir="2700000" algn="tl">
                    <a:srgbClr val="04617B"/>
                  </a:outerShdw>
                </a:effectLst>
                <a:latin typeface="Lucida Sans" pitchFamily="34" charset="0"/>
              </a:rPr>
            </a:br>
            <a:r>
              <a:rPr lang="fr-FR" sz="2800" dirty="0">
                <a:effectLst>
                  <a:outerShdw blurRad="38100" dist="38100" dir="2700000" algn="tl">
                    <a:srgbClr val="04617B"/>
                  </a:outerShdw>
                </a:effectLst>
                <a:latin typeface="Lucida Sans" pitchFamily="34" charset="0"/>
              </a:rPr>
              <a:t/>
            </a:r>
            <a:br>
              <a:rPr lang="fr-FR" sz="2800" dirty="0">
                <a:effectLst>
                  <a:outerShdw blurRad="38100" dist="38100" dir="2700000" algn="tl">
                    <a:srgbClr val="04617B"/>
                  </a:outerShdw>
                </a:effectLst>
                <a:latin typeface="Lucida Sans" pitchFamily="34" charset="0"/>
              </a:rPr>
            </a:br>
            <a:endParaRPr lang="fr-FR" sz="2800" dirty="0">
              <a:effectLst>
                <a:outerShdw blurRad="38100" dist="38100" dir="2700000" algn="tl">
                  <a:srgbClr val="04617B"/>
                </a:outerShdw>
              </a:effectLst>
              <a:latin typeface="Lucida Sans" pitchFamily="34" charset="0"/>
            </a:endParaRPr>
          </a:p>
          <a:p>
            <a:pPr algn="ctr">
              <a:defRPr/>
            </a:pPr>
            <a:endParaRPr lang="fr-FR" sz="2800" dirty="0">
              <a:effectLst>
                <a:outerShdw blurRad="38100" dist="38100" dir="2700000" algn="tl">
                  <a:srgbClr val="04617B"/>
                </a:outerShdw>
              </a:effectLst>
              <a:latin typeface="Lucida Sans" pitchFamily="34" charset="0"/>
            </a:endParaRPr>
          </a:p>
          <a:p>
            <a:pPr algn="ctr">
              <a:defRPr/>
            </a:pPr>
            <a:endParaRPr lang="fr-FR" sz="2000" b="1" dirty="0">
              <a:effectLst>
                <a:outerShdw blurRad="38100" dist="38100" dir="2700000" algn="tl">
                  <a:srgbClr val="04617B"/>
                </a:outerShdw>
              </a:effectLst>
              <a:latin typeface="Lucida Sans" pitchFamily="34" charset="0"/>
            </a:endParaRPr>
          </a:p>
        </p:txBody>
      </p:sp>
      <p:sp>
        <p:nvSpPr>
          <p:cNvPr id="5" name="Line 2"/>
          <p:cNvSpPr>
            <a:spLocks noChangeAspect="1" noChangeShapeType="1"/>
          </p:cNvSpPr>
          <p:nvPr/>
        </p:nvSpPr>
        <p:spPr bwMode="auto">
          <a:xfrm>
            <a:off x="12700" y="12700"/>
            <a:ext cx="700246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Line 3"/>
          <p:cNvSpPr>
            <a:spLocks noChangeAspect="1" noChangeShapeType="1"/>
          </p:cNvSpPr>
          <p:nvPr/>
        </p:nvSpPr>
        <p:spPr bwMode="auto">
          <a:xfrm>
            <a:off x="165100" y="165100"/>
            <a:ext cx="700246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138" y="1622486"/>
            <a:ext cx="6881254" cy="504687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63688" y="908720"/>
            <a:ext cx="54726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prstClr val="white"/>
                </a:solidFill>
                <a:cs typeface="Arial" pitchFamily="34" charset="0"/>
              </a:rPr>
              <a:t>The ILL proposal system</a:t>
            </a:r>
            <a:endParaRPr lang="fr-FR" sz="3000" dirty="0">
              <a:cs typeface="Arial" pitchFamily="34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12F38D-64D9-415B-BAF7-FDAA2B1B250E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104635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/>
          <p:cNvGraphicFramePr>
            <a:graphicFrameLocks/>
          </p:cNvGraphicFramePr>
          <p:nvPr/>
        </p:nvGraphicFramePr>
        <p:xfrm>
          <a:off x="179512" y="1700808"/>
          <a:ext cx="8722621" cy="47620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763688" y="908720"/>
            <a:ext cx="54726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prstClr val="white"/>
                </a:solidFill>
                <a:cs typeface="Arial" pitchFamily="34" charset="0"/>
              </a:rPr>
              <a:t>The ILL proposal system</a:t>
            </a:r>
            <a:endParaRPr lang="fr-FR" sz="3000" dirty="0">
              <a:cs typeface="Arial" pitchFamily="34" charset="0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ACD1D0-78AE-4990-B552-99CFF64C799D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03848" y="908720"/>
            <a:ext cx="27363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prstClr val="white"/>
                </a:solidFill>
                <a:cs typeface="Arial" pitchFamily="34" charset="0"/>
              </a:rPr>
              <a:t>ILL: the future</a:t>
            </a:r>
            <a:endParaRPr lang="fr-FR" sz="3000" dirty="0"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ACD1D0-78AE-4990-B552-99CFF64C799D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sp>
        <p:nvSpPr>
          <p:cNvPr id="4" name="Content Placeholder 6"/>
          <p:cNvSpPr>
            <a:spLocks noGrp="1"/>
          </p:cNvSpPr>
          <p:nvPr>
            <p:ph idx="1"/>
          </p:nvPr>
        </p:nvSpPr>
        <p:spPr>
          <a:xfrm>
            <a:off x="251520" y="2492896"/>
            <a:ext cx="8784976" cy="4896544"/>
          </a:xfrm>
        </p:spPr>
        <p:txBody>
          <a:bodyPr/>
          <a:lstStyle/>
          <a:p>
            <a:pPr marL="361950" indent="-361950">
              <a:spcBef>
                <a:spcPts val="0"/>
              </a:spcBef>
              <a:spcAft>
                <a:spcPts val="600"/>
              </a:spcAft>
              <a:buClrTx/>
              <a:buFont typeface="Wingdings" pitchFamily="2" charset="2"/>
              <a:buChar char="Ø"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Current status</a:t>
            </a:r>
          </a:p>
          <a:p>
            <a:pPr marL="728663" lvl="1" indent="-361950">
              <a:spcBef>
                <a:spcPts val="0"/>
              </a:spcBef>
              <a:spcAft>
                <a:spcPts val="600"/>
              </a:spcAft>
              <a:buClrTx/>
              <a:buSzPct val="70000"/>
              <a:buFont typeface="Wingdings" panose="05000000000000000000" pitchFamily="2" charset="2"/>
              <a:buChar char="q"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Preparing for next start-up on 16/04/2015 (cycle 174): then 3 more  cycles in 2015</a:t>
            </a:r>
          </a:p>
          <a:p>
            <a:pPr marL="728663" lvl="1" indent="-361950">
              <a:spcBef>
                <a:spcPts val="0"/>
              </a:spcBef>
              <a:spcAft>
                <a:spcPts val="600"/>
              </a:spcAft>
              <a:buClrTx/>
              <a:buSzPct val="70000"/>
              <a:buFont typeface="Wingdings" panose="05000000000000000000" pitchFamily="2" charset="2"/>
              <a:buChar char="q"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Preparation phase for Endurance: design studies, detailed </a:t>
            </a:r>
            <a:r>
              <a:rPr lang="en-GB" sz="2000" dirty="0" err="1" smtClean="0">
                <a:latin typeface="Arial" pitchFamily="34" charset="0"/>
                <a:cs typeface="Arial" pitchFamily="34" charset="0"/>
              </a:rPr>
              <a:t>costings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…</a:t>
            </a:r>
          </a:p>
          <a:p>
            <a:pPr marL="728663" lvl="1" indent="-361950">
              <a:spcBef>
                <a:spcPts val="0"/>
              </a:spcBef>
              <a:spcAft>
                <a:spcPts val="600"/>
              </a:spcAft>
              <a:buClrTx/>
              <a:buSzPct val="70000"/>
              <a:buFont typeface="Wingdings" pitchFamily="2" charset="2"/>
              <a:buChar char="Ø"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Ø"/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5</a:t>
            </a:r>
            <a:r>
              <a:rPr lang="en-GB" sz="20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Protocol: 2013 – 2023 (Associates - France, Germany, UK)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67128007"/>
      </p:ext>
    </p:extLst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/>
          </p:cNvSpPr>
          <p:nvPr/>
        </p:nvSpPr>
        <p:spPr bwMode="auto">
          <a:xfrm>
            <a:off x="539750" y="1700213"/>
            <a:ext cx="7851775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18288" bIns="0" anchor="b"/>
          <a:lstStyle/>
          <a:p>
            <a:pPr algn="ctr">
              <a:defRPr/>
            </a:pPr>
            <a:r>
              <a:rPr lang="fr-FR" sz="4000" b="1" dirty="0">
                <a:solidFill>
                  <a:srgbClr val="91C6F7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Sans" pitchFamily="34" charset="0"/>
              </a:rPr>
              <a:t/>
            </a:r>
            <a:br>
              <a:rPr lang="fr-FR" sz="4000" b="1" dirty="0">
                <a:solidFill>
                  <a:srgbClr val="91C6F7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Sans" pitchFamily="34" charset="0"/>
              </a:rPr>
            </a:br>
            <a:r>
              <a:rPr lang="fr-FR" sz="2800" dirty="0">
                <a:effectLst>
                  <a:outerShdw blurRad="38100" dist="38100" dir="2700000" algn="tl">
                    <a:srgbClr val="04617B"/>
                  </a:outerShdw>
                </a:effectLst>
                <a:latin typeface="Lucida Sans" pitchFamily="34" charset="0"/>
              </a:rPr>
              <a:t/>
            </a:r>
            <a:br>
              <a:rPr lang="fr-FR" sz="2800" dirty="0">
                <a:effectLst>
                  <a:outerShdw blurRad="38100" dist="38100" dir="2700000" algn="tl">
                    <a:srgbClr val="04617B"/>
                  </a:outerShdw>
                </a:effectLst>
                <a:latin typeface="Lucida Sans" pitchFamily="34" charset="0"/>
              </a:rPr>
            </a:br>
            <a:r>
              <a:rPr lang="fr-FR" sz="2800" dirty="0">
                <a:effectLst>
                  <a:outerShdw blurRad="38100" dist="38100" dir="2700000" algn="tl">
                    <a:srgbClr val="04617B"/>
                  </a:outerShdw>
                </a:effectLst>
                <a:latin typeface="Lucida Sans" pitchFamily="34" charset="0"/>
              </a:rPr>
              <a:t/>
            </a:r>
            <a:br>
              <a:rPr lang="fr-FR" sz="2800" dirty="0">
                <a:effectLst>
                  <a:outerShdw blurRad="38100" dist="38100" dir="2700000" algn="tl">
                    <a:srgbClr val="04617B"/>
                  </a:outerShdw>
                </a:effectLst>
                <a:latin typeface="Lucida Sans" pitchFamily="34" charset="0"/>
              </a:rPr>
            </a:br>
            <a:endParaRPr lang="fr-FR" sz="2800" dirty="0">
              <a:effectLst>
                <a:outerShdw blurRad="38100" dist="38100" dir="2700000" algn="tl">
                  <a:srgbClr val="04617B"/>
                </a:outerShdw>
              </a:effectLst>
              <a:latin typeface="Lucida Sans" pitchFamily="34" charset="0"/>
            </a:endParaRPr>
          </a:p>
          <a:p>
            <a:pPr algn="ctr">
              <a:defRPr/>
            </a:pPr>
            <a:endParaRPr lang="fr-FR" sz="2800" dirty="0">
              <a:effectLst>
                <a:outerShdw blurRad="38100" dist="38100" dir="2700000" algn="tl">
                  <a:srgbClr val="04617B"/>
                </a:outerShdw>
              </a:effectLst>
              <a:latin typeface="Lucida Sans" pitchFamily="34" charset="0"/>
            </a:endParaRPr>
          </a:p>
          <a:p>
            <a:pPr algn="ctr">
              <a:defRPr/>
            </a:pPr>
            <a:endParaRPr lang="fr-FR" sz="2000" b="1" dirty="0">
              <a:effectLst>
                <a:outerShdw blurRad="38100" dist="38100" dir="2700000" algn="tl">
                  <a:srgbClr val="04617B"/>
                </a:outerShdw>
              </a:effectLst>
              <a:latin typeface="Lucida Sans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412776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err="1" smtClean="0"/>
              <a:t>Thank</a:t>
            </a:r>
            <a:r>
              <a:rPr lang="fr-FR" sz="3600" dirty="0" smtClean="0"/>
              <a:t> </a:t>
            </a:r>
            <a:r>
              <a:rPr lang="fr-FR" sz="3600" dirty="0" err="1" smtClean="0"/>
              <a:t>you</a:t>
            </a:r>
            <a:r>
              <a:rPr lang="fr-FR" sz="3600" dirty="0" smtClean="0"/>
              <a:t> for </a:t>
            </a:r>
            <a:r>
              <a:rPr lang="fr-FR" sz="3600" dirty="0" err="1" smtClean="0"/>
              <a:t>your</a:t>
            </a:r>
            <a:r>
              <a:rPr lang="fr-FR" sz="3600" smtClean="0"/>
              <a:t> attention</a:t>
            </a:r>
            <a:endParaRPr lang="fr-FR" sz="3600" dirty="0" smtClean="0"/>
          </a:p>
        </p:txBody>
      </p:sp>
      <p:pic>
        <p:nvPicPr>
          <p:cNvPr id="5" name="Picture 20" descr="_ESRF_10_68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736304"/>
            <a:ext cx="6412131" cy="371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8" descr="web_version_without_science_campu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3" y="44624"/>
            <a:ext cx="1099333" cy="81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12F38D-64D9-415B-BAF7-FDAA2B1B250E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8" descr="web_version_without_science_campu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1099333" cy="81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47664" y="1477228"/>
            <a:ext cx="583264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indent="-361950" algn="ctr"/>
            <a:r>
              <a:rPr lang="fr-FR" sz="2800" dirty="0" smtClean="0"/>
              <a:t>Thermal neutrons</a:t>
            </a:r>
          </a:p>
          <a:p>
            <a:pPr marL="361950" indent="-361950"/>
            <a:endParaRPr lang="fr-FR" sz="2400" dirty="0" smtClean="0"/>
          </a:p>
          <a:p>
            <a:pPr marL="361950" indent="-361950">
              <a:buFont typeface="Wingdings" pitchFamily="2" charset="2"/>
              <a:buChar char="Ø"/>
            </a:pPr>
            <a:r>
              <a:rPr lang="fr-FR" sz="2000" dirty="0" err="1" smtClean="0"/>
              <a:t>Uncharged</a:t>
            </a:r>
            <a:r>
              <a:rPr lang="fr-FR" sz="2000" dirty="0" smtClean="0"/>
              <a:t> </a:t>
            </a:r>
            <a:r>
              <a:rPr lang="fr-FR" sz="2000" dirty="0" err="1" smtClean="0"/>
              <a:t>particles</a:t>
            </a:r>
            <a:r>
              <a:rPr lang="fr-FR" sz="2000" dirty="0" smtClean="0"/>
              <a:t> (</a:t>
            </a:r>
            <a:r>
              <a:rPr lang="fr-FR" sz="2000" dirty="0" err="1" smtClean="0"/>
              <a:t>waves</a:t>
            </a:r>
            <a:r>
              <a:rPr lang="fr-FR" sz="2000" dirty="0" smtClean="0"/>
              <a:t>): </a:t>
            </a:r>
          </a:p>
          <a:p>
            <a:pPr marL="361950" indent="-361950"/>
            <a:r>
              <a:rPr lang="fr-FR" sz="2000" dirty="0" smtClean="0"/>
              <a:t>		</a:t>
            </a:r>
            <a:r>
              <a:rPr lang="fr-FR" sz="2000" dirty="0" err="1" smtClean="0"/>
              <a:t>produced</a:t>
            </a:r>
            <a:r>
              <a:rPr lang="fr-FR" sz="2000" dirty="0" smtClean="0"/>
              <a:t> by fission (</a:t>
            </a:r>
            <a:r>
              <a:rPr lang="fr-FR" sz="2000" dirty="0" err="1" smtClean="0"/>
              <a:t>reactors</a:t>
            </a:r>
            <a:r>
              <a:rPr lang="fr-FR" sz="2000" dirty="0" smtClean="0"/>
              <a:t>) or </a:t>
            </a:r>
          </a:p>
          <a:p>
            <a:pPr marL="361950" indent="-361950"/>
            <a:r>
              <a:rPr lang="fr-FR" sz="2000" dirty="0" smtClean="0"/>
              <a:t>		spallation (</a:t>
            </a:r>
            <a:r>
              <a:rPr lang="fr-FR" sz="2000" dirty="0" err="1" smtClean="0"/>
              <a:t>accelerators</a:t>
            </a:r>
            <a:r>
              <a:rPr lang="fr-FR" sz="2000" dirty="0" smtClean="0"/>
              <a:t>, </a:t>
            </a:r>
            <a:r>
              <a:rPr lang="fr-FR" sz="2000" dirty="0" err="1" smtClean="0"/>
              <a:t>pulsed</a:t>
            </a:r>
            <a:r>
              <a:rPr lang="fr-FR" sz="2000" dirty="0" smtClean="0"/>
              <a:t> sources)</a:t>
            </a:r>
          </a:p>
          <a:p>
            <a:pPr marL="361950" indent="-361950">
              <a:buFont typeface="Wingdings" pitchFamily="2" charset="2"/>
              <a:buChar char="Ø"/>
            </a:pPr>
            <a:endParaRPr lang="fr-FR" sz="2000" dirty="0" smtClean="0"/>
          </a:p>
          <a:p>
            <a:pPr marL="361950" indent="-361950">
              <a:buFont typeface="Wingdings" pitchFamily="2" charset="2"/>
              <a:buChar char="Ø"/>
            </a:pPr>
            <a:r>
              <a:rPr lang="fr-FR" sz="2000" dirty="0" smtClean="0"/>
              <a:t>E ~ </a:t>
            </a:r>
            <a:r>
              <a:rPr lang="fr-FR" sz="2000" dirty="0" err="1" smtClean="0"/>
              <a:t>k</a:t>
            </a:r>
            <a:r>
              <a:rPr lang="fr-FR" sz="2000" baseline="-25000" dirty="0" err="1" smtClean="0"/>
              <a:t>B</a:t>
            </a:r>
            <a:r>
              <a:rPr lang="fr-FR" sz="2000" dirty="0" err="1" smtClean="0"/>
              <a:t>T</a:t>
            </a:r>
            <a:r>
              <a:rPr lang="fr-FR" sz="2000" dirty="0" smtClean="0"/>
              <a:t>  (</a:t>
            </a:r>
            <a:r>
              <a:rPr lang="fr-FR" sz="2000" dirty="0" err="1" smtClean="0"/>
              <a:t>so</a:t>
            </a:r>
            <a:r>
              <a:rPr lang="fr-FR" sz="2000" dirty="0" smtClean="0"/>
              <a:t> </a:t>
            </a:r>
            <a:r>
              <a:rPr lang="fr-FR" sz="2000" dirty="0" err="1" smtClean="0"/>
              <a:t>typically</a:t>
            </a:r>
            <a:r>
              <a:rPr lang="fr-FR" sz="2000" dirty="0" smtClean="0"/>
              <a:t> </a:t>
            </a:r>
            <a:r>
              <a:rPr lang="fr-FR" sz="2000" dirty="0" err="1" smtClean="0"/>
              <a:t>meV</a:t>
            </a:r>
            <a:r>
              <a:rPr lang="fr-FR" sz="2000" dirty="0" smtClean="0"/>
              <a:t>)</a:t>
            </a:r>
          </a:p>
          <a:p>
            <a:pPr marL="361950" indent="-361950">
              <a:buFont typeface="Wingdings" pitchFamily="2" charset="2"/>
              <a:buChar char="Ø"/>
            </a:pPr>
            <a:endParaRPr lang="fr-FR" sz="2000" dirty="0" smtClean="0"/>
          </a:p>
          <a:p>
            <a:pPr marL="361950" indent="-361950">
              <a:buFont typeface="Wingdings" pitchFamily="2" charset="2"/>
              <a:buChar char="Ø"/>
            </a:pPr>
            <a:r>
              <a:rPr lang="fr-FR" sz="2000" dirty="0" err="1" smtClean="0"/>
              <a:t>Wide</a:t>
            </a:r>
            <a:r>
              <a:rPr lang="fr-FR" sz="2000" dirty="0" smtClean="0"/>
              <a:t> range of </a:t>
            </a:r>
            <a:r>
              <a:rPr lang="fr-FR" sz="2000" dirty="0" err="1" smtClean="0"/>
              <a:t>energy</a:t>
            </a:r>
            <a:r>
              <a:rPr lang="fr-FR" sz="2000" dirty="0" smtClean="0"/>
              <a:t>/</a:t>
            </a:r>
            <a:r>
              <a:rPr lang="fr-FR" sz="2000" dirty="0" err="1" smtClean="0"/>
              <a:t>wavelength</a:t>
            </a:r>
            <a:r>
              <a:rPr lang="fr-FR" sz="2000" dirty="0" smtClean="0"/>
              <a:t>: </a:t>
            </a:r>
          </a:p>
          <a:p>
            <a:pPr marL="361950" indent="-361950"/>
            <a:r>
              <a:rPr lang="fr-FR" sz="2000" dirty="0" smtClean="0"/>
              <a:t>		</a:t>
            </a:r>
            <a:r>
              <a:rPr lang="fr-FR" sz="2000" dirty="0" err="1" smtClean="0"/>
              <a:t>from</a:t>
            </a:r>
            <a:r>
              <a:rPr lang="fr-FR" sz="2000" dirty="0" smtClean="0"/>
              <a:t> 	</a:t>
            </a:r>
            <a:r>
              <a:rPr lang="el-GR" sz="2000" dirty="0" smtClean="0"/>
              <a:t>μ</a:t>
            </a:r>
            <a:r>
              <a:rPr lang="fr-FR" sz="2000" dirty="0" err="1" smtClean="0"/>
              <a:t>ev</a:t>
            </a:r>
            <a:r>
              <a:rPr lang="fr-FR" sz="2000" dirty="0" smtClean="0"/>
              <a:t> (~ 30 nm = 300Å) to</a:t>
            </a:r>
          </a:p>
          <a:p>
            <a:pPr marL="361950" indent="-361950"/>
            <a:r>
              <a:rPr lang="fr-FR" sz="2000" dirty="0" smtClean="0"/>
              <a:t>			eV   (~ 0.03 nm = 0.3Å)</a:t>
            </a:r>
          </a:p>
          <a:p>
            <a:pPr marL="361950" indent="-361950">
              <a:buFont typeface="Wingdings" pitchFamily="2" charset="2"/>
              <a:buChar char="Ø"/>
            </a:pPr>
            <a:endParaRPr lang="fr-FR" sz="2000" dirty="0" smtClean="0"/>
          </a:p>
          <a:p>
            <a:pPr marL="361950" indent="-361950">
              <a:buFont typeface="Wingdings" pitchFamily="2" charset="2"/>
              <a:buChar char="Ø"/>
            </a:pPr>
            <a:r>
              <a:rPr lang="fr-FR" sz="2000" dirty="0" smtClean="0"/>
              <a:t>Spin ½ </a:t>
            </a:r>
            <a:r>
              <a:rPr lang="fr-FR" sz="2000" dirty="0" err="1" smtClean="0"/>
              <a:t>so</a:t>
            </a:r>
            <a:r>
              <a:rPr lang="fr-FR" sz="2000" dirty="0" smtClean="0"/>
              <a:t> </a:t>
            </a:r>
            <a:r>
              <a:rPr lang="fr-FR" sz="2000" dirty="0" err="1" smtClean="0"/>
              <a:t>can</a:t>
            </a:r>
            <a:r>
              <a:rPr lang="fr-FR" sz="2000" dirty="0" smtClean="0"/>
              <a:t> </a:t>
            </a:r>
            <a:r>
              <a:rPr lang="fr-FR" sz="2000" dirty="0" err="1" smtClean="0"/>
              <a:t>be</a:t>
            </a:r>
            <a:r>
              <a:rPr lang="fr-FR" sz="2000" dirty="0" smtClean="0"/>
              <a:t> spin-</a:t>
            </a:r>
            <a:r>
              <a:rPr lang="fr-FR" sz="2000" dirty="0" err="1" smtClean="0"/>
              <a:t>polarised</a:t>
            </a:r>
            <a:endParaRPr lang="fr-FR" sz="2000" dirty="0" smtClean="0"/>
          </a:p>
          <a:p>
            <a:pPr marL="361950" indent="-361950">
              <a:buFont typeface="Wingdings" pitchFamily="2" charset="2"/>
              <a:buChar char="Ø"/>
            </a:pPr>
            <a:endParaRPr lang="fr-FR" sz="2000" dirty="0" smtClean="0"/>
          </a:p>
          <a:p>
            <a:pPr marL="361950" indent="-361950">
              <a:buFont typeface="Wingdings" pitchFamily="2" charset="2"/>
              <a:buChar char="Ø"/>
            </a:pPr>
            <a:r>
              <a:rPr lang="fr-FR" sz="2000" dirty="0" err="1" smtClean="0"/>
              <a:t>Penetrate</a:t>
            </a:r>
            <a:r>
              <a:rPr lang="fr-FR" sz="2000" dirty="0" smtClean="0"/>
              <a:t> </a:t>
            </a:r>
            <a:r>
              <a:rPr lang="fr-FR" sz="2000" dirty="0" err="1" smtClean="0"/>
              <a:t>materials</a:t>
            </a:r>
            <a:endParaRPr lang="fr-FR" sz="2000" dirty="0" smtClean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ACD1D0-78AE-4990-B552-99CFF64C799D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8" descr="web_version_without_science_campu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1099333" cy="81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5576" y="1508586"/>
            <a:ext cx="8208912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indent="-361950" algn="ctr"/>
            <a:r>
              <a:rPr lang="fr-FR" sz="2800" dirty="0" err="1" smtClean="0"/>
              <a:t>Why</a:t>
            </a:r>
            <a:r>
              <a:rPr lang="fr-FR" sz="2800" dirty="0" smtClean="0"/>
              <a:t> are neutrons </a:t>
            </a:r>
            <a:r>
              <a:rPr lang="fr-FR" sz="2800" dirty="0" err="1" smtClean="0"/>
              <a:t>useful</a:t>
            </a:r>
            <a:r>
              <a:rPr lang="fr-FR" sz="2800" dirty="0" smtClean="0"/>
              <a:t> for </a:t>
            </a:r>
            <a:r>
              <a:rPr lang="fr-FR" sz="2800" dirty="0" err="1" smtClean="0"/>
              <a:t>studying</a:t>
            </a:r>
            <a:r>
              <a:rPr lang="fr-FR" sz="2800" dirty="0" smtClean="0"/>
              <a:t> </a:t>
            </a:r>
            <a:r>
              <a:rPr lang="fr-FR" sz="2800" dirty="0" err="1" smtClean="0"/>
              <a:t>materials</a:t>
            </a:r>
            <a:r>
              <a:rPr lang="fr-FR" sz="2800" dirty="0" smtClean="0"/>
              <a:t>?</a:t>
            </a:r>
          </a:p>
          <a:p>
            <a:pPr marL="361950" indent="-361950">
              <a:buFont typeface="Wingdings" pitchFamily="2" charset="2"/>
              <a:buChar char="Ø"/>
            </a:pPr>
            <a:endParaRPr lang="fr-FR" sz="2000" dirty="0" smtClean="0"/>
          </a:p>
          <a:p>
            <a:pPr marL="361950" indent="-361950">
              <a:buFont typeface="Wingdings" pitchFamily="2" charset="2"/>
              <a:buChar char="Ø"/>
            </a:pPr>
            <a:r>
              <a:rPr lang="fr-FR" sz="2000" dirty="0" err="1" smtClean="0"/>
              <a:t>Wavelength</a:t>
            </a:r>
            <a:r>
              <a:rPr lang="fr-FR" sz="2000" dirty="0" smtClean="0"/>
              <a:t> (Å)  ~ </a:t>
            </a:r>
            <a:r>
              <a:rPr lang="fr-FR" sz="2000" dirty="0" err="1" smtClean="0"/>
              <a:t>interatomic</a:t>
            </a:r>
            <a:r>
              <a:rPr lang="fr-FR" sz="2000" dirty="0" smtClean="0"/>
              <a:t> </a:t>
            </a:r>
            <a:r>
              <a:rPr lang="fr-FR" sz="2000" dirty="0" err="1" smtClean="0"/>
              <a:t>spacings</a:t>
            </a:r>
            <a:endParaRPr lang="fr-FR" sz="2000" dirty="0" smtClean="0"/>
          </a:p>
          <a:p>
            <a:pPr marL="361950" indent="-361950"/>
            <a:r>
              <a:rPr lang="fr-FR" sz="2000" dirty="0" smtClean="0"/>
              <a:t>		 Diffraction  </a:t>
            </a:r>
            <a:r>
              <a:rPr lang="fr-FR" sz="2000" dirty="0" smtClean="0">
                <a:latin typeface="Arial"/>
                <a:cs typeface="Arial"/>
              </a:rPr>
              <a:t>→ </a:t>
            </a:r>
            <a:r>
              <a:rPr lang="fr-FR" sz="2000" dirty="0" err="1" smtClean="0"/>
              <a:t>atomic</a:t>
            </a:r>
            <a:r>
              <a:rPr lang="fr-FR" sz="2000" dirty="0" smtClean="0"/>
              <a:t> structures</a:t>
            </a:r>
          </a:p>
          <a:p>
            <a:pPr marL="361950" indent="-361950"/>
            <a:endParaRPr lang="fr-FR" sz="2000" dirty="0" smtClean="0"/>
          </a:p>
          <a:p>
            <a:pPr marL="361950" indent="-361950">
              <a:buFont typeface="Wingdings" pitchFamily="2" charset="2"/>
              <a:buChar char="Ø"/>
            </a:pPr>
            <a:r>
              <a:rPr lang="fr-FR" sz="2000" dirty="0" err="1" smtClean="0"/>
              <a:t>Energy</a:t>
            </a:r>
            <a:r>
              <a:rPr lang="fr-FR" sz="2000" dirty="0" smtClean="0"/>
              <a:t> (</a:t>
            </a:r>
            <a:r>
              <a:rPr lang="fr-FR" sz="2000" dirty="0" err="1" smtClean="0"/>
              <a:t>meV</a:t>
            </a:r>
            <a:r>
              <a:rPr lang="fr-FR" sz="2000" dirty="0" smtClean="0"/>
              <a:t>) ~  phonon/spin-</a:t>
            </a:r>
            <a:r>
              <a:rPr lang="fr-FR" sz="2000" dirty="0" err="1" smtClean="0"/>
              <a:t>wave</a:t>
            </a:r>
            <a:r>
              <a:rPr lang="fr-FR" sz="2000" dirty="0" smtClean="0"/>
              <a:t> </a:t>
            </a:r>
            <a:r>
              <a:rPr lang="fr-FR" sz="2000" dirty="0" err="1" smtClean="0"/>
              <a:t>energies</a:t>
            </a:r>
            <a:r>
              <a:rPr lang="fr-FR" sz="2000" dirty="0" smtClean="0"/>
              <a:t> </a:t>
            </a:r>
          </a:p>
          <a:p>
            <a:pPr marL="361950" indent="-361950"/>
            <a:r>
              <a:rPr lang="fr-FR" sz="2000" dirty="0" smtClean="0"/>
              <a:t>		</a:t>
            </a:r>
            <a:r>
              <a:rPr lang="fr-FR" sz="2000" dirty="0" err="1" smtClean="0"/>
              <a:t>Inelastic</a:t>
            </a:r>
            <a:r>
              <a:rPr lang="fr-FR" sz="2000" dirty="0" smtClean="0"/>
              <a:t> </a:t>
            </a:r>
            <a:r>
              <a:rPr lang="fr-FR" sz="2000" dirty="0" err="1" smtClean="0"/>
              <a:t>scattering</a:t>
            </a:r>
            <a:r>
              <a:rPr lang="fr-FR" sz="2000" dirty="0" smtClean="0"/>
              <a:t>  </a:t>
            </a:r>
            <a:r>
              <a:rPr lang="fr-FR" sz="2000" dirty="0" smtClean="0">
                <a:latin typeface="Arial"/>
                <a:cs typeface="Arial"/>
              </a:rPr>
              <a:t>→ </a:t>
            </a:r>
            <a:r>
              <a:rPr lang="fr-FR" sz="2000" dirty="0" err="1" smtClean="0"/>
              <a:t>dynamics</a:t>
            </a:r>
            <a:endParaRPr lang="fr-FR" sz="2000" dirty="0" smtClean="0"/>
          </a:p>
          <a:p>
            <a:pPr marL="361950" indent="-361950"/>
            <a:endParaRPr lang="fr-FR" sz="2000" dirty="0" smtClean="0"/>
          </a:p>
          <a:p>
            <a:pPr marL="361950" indent="-361950">
              <a:buFont typeface="Wingdings" pitchFamily="2" charset="2"/>
              <a:buChar char="Ø"/>
            </a:pPr>
            <a:r>
              <a:rPr lang="fr-FR" sz="2000" dirty="0" err="1" smtClean="0"/>
              <a:t>Scattering</a:t>
            </a:r>
            <a:r>
              <a:rPr lang="fr-FR" sz="2000" dirty="0" smtClean="0"/>
              <a:t> power </a:t>
            </a:r>
            <a:r>
              <a:rPr lang="fr-FR" sz="2000" dirty="0" err="1" smtClean="0"/>
              <a:t>does</a:t>
            </a:r>
            <a:r>
              <a:rPr lang="fr-FR" sz="2000" dirty="0" smtClean="0"/>
              <a:t> not </a:t>
            </a:r>
            <a:r>
              <a:rPr lang="fr-FR" sz="2000" dirty="0" err="1" smtClean="0"/>
              <a:t>vary</a:t>
            </a:r>
            <a:r>
              <a:rPr lang="fr-FR" sz="2000" dirty="0" smtClean="0"/>
              <a:t> </a:t>
            </a:r>
            <a:r>
              <a:rPr lang="fr-FR" sz="2000" dirty="0" err="1" smtClean="0"/>
              <a:t>simply</a:t>
            </a:r>
            <a:r>
              <a:rPr lang="fr-FR" sz="2000" dirty="0" smtClean="0"/>
              <a:t> </a:t>
            </a:r>
            <a:r>
              <a:rPr lang="fr-FR" sz="2000" dirty="0" err="1" smtClean="0"/>
              <a:t>with</a:t>
            </a:r>
            <a:r>
              <a:rPr lang="fr-FR" sz="2000" dirty="0" smtClean="0"/>
              <a:t> Z</a:t>
            </a:r>
          </a:p>
          <a:p>
            <a:pPr marL="361950" indent="-361950"/>
            <a:r>
              <a:rPr lang="fr-FR" sz="2000" dirty="0" smtClean="0"/>
              <a:t>		Isotopes </a:t>
            </a:r>
            <a:r>
              <a:rPr lang="fr-FR" sz="2000" dirty="0" smtClean="0">
                <a:latin typeface="Arial"/>
                <a:cs typeface="Arial"/>
              </a:rPr>
              <a:t>→ </a:t>
            </a:r>
            <a:r>
              <a:rPr lang="fr-FR" sz="2000" dirty="0" err="1" smtClean="0"/>
              <a:t>different</a:t>
            </a:r>
            <a:r>
              <a:rPr lang="fr-FR" sz="2000" dirty="0" smtClean="0"/>
              <a:t> </a:t>
            </a:r>
            <a:r>
              <a:rPr lang="fr-FR" sz="2000" dirty="0" err="1" smtClean="0"/>
              <a:t>scattering</a:t>
            </a:r>
            <a:r>
              <a:rPr lang="fr-FR" sz="2000" dirty="0" smtClean="0"/>
              <a:t> (</a:t>
            </a:r>
            <a:r>
              <a:rPr lang="fr-FR" sz="2000" dirty="0" err="1" smtClean="0"/>
              <a:t>contrast</a:t>
            </a:r>
            <a:r>
              <a:rPr lang="fr-FR" sz="2000" dirty="0" smtClean="0"/>
              <a:t> </a:t>
            </a:r>
            <a:r>
              <a:rPr lang="fr-FR" sz="2000" dirty="0" err="1" smtClean="0"/>
              <a:t>e.g</a:t>
            </a:r>
            <a:r>
              <a:rPr lang="fr-FR" sz="2000" dirty="0" smtClean="0"/>
              <a:t>. H and D)</a:t>
            </a:r>
          </a:p>
          <a:p>
            <a:pPr marL="361950" indent="-361950">
              <a:buFont typeface="Wingdings" pitchFamily="2" charset="2"/>
              <a:buChar char="Ø"/>
            </a:pPr>
            <a:endParaRPr lang="fr-FR" sz="2000" dirty="0" smtClean="0"/>
          </a:p>
          <a:p>
            <a:pPr marL="361950" indent="-361950">
              <a:buFont typeface="Wingdings" pitchFamily="2" charset="2"/>
              <a:buChar char="Ø"/>
            </a:pPr>
            <a:r>
              <a:rPr lang="fr-FR" sz="2000" dirty="0" smtClean="0"/>
              <a:t>Neutron spin	 </a:t>
            </a:r>
            <a:r>
              <a:rPr lang="fr-FR" sz="2000" dirty="0" smtClean="0">
                <a:latin typeface="Arial"/>
                <a:cs typeface="Arial"/>
              </a:rPr>
              <a:t>→ </a:t>
            </a:r>
            <a:r>
              <a:rPr lang="fr-FR" sz="2000" dirty="0" err="1" smtClean="0">
                <a:latin typeface="Arial"/>
                <a:cs typeface="Arial"/>
              </a:rPr>
              <a:t>m</a:t>
            </a:r>
            <a:r>
              <a:rPr lang="fr-FR" sz="2000" dirty="0" err="1" smtClean="0"/>
              <a:t>agnetic</a:t>
            </a:r>
            <a:r>
              <a:rPr lang="fr-FR" sz="2000" dirty="0" smtClean="0"/>
              <a:t> information  (structures and </a:t>
            </a:r>
            <a:r>
              <a:rPr lang="fr-FR" sz="2000" dirty="0" err="1" smtClean="0"/>
              <a:t>dynamics</a:t>
            </a:r>
            <a:r>
              <a:rPr lang="fr-FR" sz="2000" dirty="0" smtClean="0"/>
              <a:t>)</a:t>
            </a:r>
          </a:p>
          <a:p>
            <a:pPr marL="361950" indent="-361950">
              <a:buFont typeface="Wingdings" pitchFamily="2" charset="2"/>
              <a:buChar char="Ø"/>
            </a:pPr>
            <a:endParaRPr lang="fr-FR" sz="2000" dirty="0" smtClean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ACD1D0-78AE-4990-B552-99CFF64C799D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434" name="Rectangle 2"/>
          <p:cNvSpPr>
            <a:spLocks noChangeArrowheads="1"/>
          </p:cNvSpPr>
          <p:nvPr/>
        </p:nvSpPr>
        <p:spPr bwMode="auto">
          <a:xfrm>
            <a:off x="266700" y="3406775"/>
            <a:ext cx="8583613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50000"/>
              </a:spcBef>
              <a:buFont typeface="Wingdings" pitchFamily="2" charset="2"/>
              <a:buChar char="Ø"/>
            </a:pPr>
            <a:r>
              <a:rPr lang="en-GB" sz="2400" dirty="0"/>
              <a:t>Europe (~16)		 F</a:t>
            </a:r>
            <a:r>
              <a:rPr lang="en-US" sz="2400" dirty="0" err="1"/>
              <a:t>rance</a:t>
            </a:r>
            <a:r>
              <a:rPr lang="en-US" sz="2400" dirty="0"/>
              <a:t>, Germany, UK…</a:t>
            </a:r>
          </a:p>
          <a:p>
            <a:pPr marL="342900" indent="-342900" algn="l"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/>
              <a:t>North America (~10)	 USA, Canada </a:t>
            </a:r>
          </a:p>
          <a:p>
            <a:pPr marL="342900" indent="-342900" algn="l"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/>
              <a:t>Oceania (~3)		 Australia, Malaysia, Indonesia</a:t>
            </a:r>
          </a:p>
          <a:p>
            <a:pPr marL="342900" indent="-342900" algn="l"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/>
              <a:t>Asia </a:t>
            </a:r>
            <a:r>
              <a:rPr lang="en-US" sz="2400" dirty="0" smtClean="0"/>
              <a:t>(~8)</a:t>
            </a:r>
            <a:r>
              <a:rPr lang="en-US" sz="2400" dirty="0"/>
              <a:t>			 Japan, </a:t>
            </a:r>
            <a:r>
              <a:rPr lang="en-US" sz="2400" dirty="0" smtClean="0"/>
              <a:t>India, China</a:t>
            </a:r>
            <a:r>
              <a:rPr lang="en-US" sz="2400" dirty="0"/>
              <a:t>, Korea</a:t>
            </a:r>
          </a:p>
          <a:p>
            <a:pPr marL="342900" indent="-342900" algn="l"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/>
              <a:t>South America (1)	 Argentina</a:t>
            </a:r>
          </a:p>
        </p:txBody>
      </p:sp>
      <p:sp>
        <p:nvSpPr>
          <p:cNvPr id="786435" name="Rectangle 3"/>
          <p:cNvSpPr>
            <a:spLocks noChangeArrowheads="1"/>
          </p:cNvSpPr>
          <p:nvPr/>
        </p:nvSpPr>
        <p:spPr bwMode="auto">
          <a:xfrm>
            <a:off x="1085775" y="819964"/>
            <a:ext cx="6942609" cy="55399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</a:rPr>
              <a:t>Neutron Sources </a:t>
            </a:r>
            <a:r>
              <a:rPr lang="en-US" sz="3000" dirty="0" smtClean="0">
                <a:solidFill>
                  <a:schemeClr val="bg1"/>
                </a:solidFill>
              </a:rPr>
              <a:t>Worldwide (scattering)</a:t>
            </a:r>
            <a:endParaRPr lang="en-US" sz="3000" dirty="0">
              <a:solidFill>
                <a:schemeClr val="bg1"/>
              </a:solidFill>
            </a:endParaRPr>
          </a:p>
        </p:txBody>
      </p:sp>
      <p:pic>
        <p:nvPicPr>
          <p:cNvPr id="78643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025" y="1735138"/>
            <a:ext cx="2074863" cy="13223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786437" name="Picture 5" descr="e01512476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59100" y="1841500"/>
            <a:ext cx="2971800" cy="1352550"/>
          </a:xfrm>
          <a:prstGeom prst="rect">
            <a:avLst/>
          </a:prstGeom>
          <a:noFill/>
        </p:spPr>
      </p:pic>
      <p:pic>
        <p:nvPicPr>
          <p:cNvPr id="786438" name="Picture 6" descr="Inside OPAL">
            <a:hlinkClick r:id="rId5" tooltip="operators desk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85025" y="1423988"/>
            <a:ext cx="1282700" cy="1928812"/>
          </a:xfrm>
          <a:prstGeom prst="rect">
            <a:avLst/>
          </a:prstGeom>
          <a:noFill/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ACD1D0-78AE-4990-B552-99CFF64C799D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82" name="Rectangle 2"/>
          <p:cNvSpPr>
            <a:spLocks noChangeArrowheads="1"/>
          </p:cNvSpPr>
          <p:nvPr/>
        </p:nvSpPr>
        <p:spPr bwMode="auto">
          <a:xfrm>
            <a:off x="190500" y="4079875"/>
            <a:ext cx="8736013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5000"/>
              </a:spcBef>
              <a:buFont typeface="Wingdings" pitchFamily="2" charset="2"/>
              <a:buChar char="Ø"/>
            </a:pPr>
            <a:r>
              <a:rPr lang="en-US" sz="2400" dirty="0"/>
              <a:t>The big facilities:	ILL, Grenoble;  ISIS, Oxford, UK; 					SNS and HFIR, ORNL, USA</a:t>
            </a:r>
          </a:p>
          <a:p>
            <a:pPr marL="342900" indent="-342900" algn="l">
              <a:spcBef>
                <a:spcPct val="25000"/>
              </a:spcBef>
              <a:buFont typeface="Wingdings" pitchFamily="2" charset="2"/>
              <a:buChar char="Ø"/>
            </a:pPr>
            <a:r>
              <a:rPr lang="en-US" sz="2400" dirty="0"/>
              <a:t>Other large installations:	 NIST,	Washington, USA;         </a:t>
            </a:r>
            <a:r>
              <a:rPr lang="en-US" sz="2400" dirty="0" err="1"/>
              <a:t>Orphée</a:t>
            </a:r>
            <a:r>
              <a:rPr lang="en-US" sz="2400" dirty="0"/>
              <a:t>, LLB, </a:t>
            </a:r>
            <a:r>
              <a:rPr lang="en-US" sz="2400" dirty="0" err="1"/>
              <a:t>Saclay</a:t>
            </a:r>
            <a:r>
              <a:rPr lang="en-US" sz="2400" dirty="0"/>
              <a:t>, France;  FRM-II, </a:t>
            </a:r>
            <a:r>
              <a:rPr lang="en-US" sz="2400" dirty="0" err="1"/>
              <a:t>Garching</a:t>
            </a:r>
            <a:r>
              <a:rPr lang="en-US" sz="2400" dirty="0"/>
              <a:t>, Germany;     OPAL, Lucas Heights, Australia </a:t>
            </a:r>
            <a:r>
              <a:rPr lang="en-US" sz="2400" smtClean="0"/>
              <a:t>… → ESS, Lund</a:t>
            </a:r>
            <a:endParaRPr lang="en-US" sz="2400" dirty="0"/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715963" y="1536700"/>
            <a:ext cx="3681412" cy="2444750"/>
            <a:chOff x="451" y="968"/>
            <a:chExt cx="2319" cy="1540"/>
          </a:xfrm>
        </p:grpSpPr>
        <p:pic>
          <p:nvPicPr>
            <p:cNvPr id="788483" name="Picture 3" descr="98rc117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30" y="1167"/>
              <a:ext cx="1040" cy="1044"/>
            </a:xfrm>
            <a:prstGeom prst="rect">
              <a:avLst/>
            </a:prstGeom>
            <a:noFill/>
          </p:spPr>
        </p:pic>
        <p:grpSp>
          <p:nvGrpSpPr>
            <p:cNvPr id="3" name="Group 15"/>
            <p:cNvGrpSpPr>
              <a:grpSpLocks/>
            </p:cNvGrpSpPr>
            <p:nvPr/>
          </p:nvGrpSpPr>
          <p:grpSpPr bwMode="auto">
            <a:xfrm>
              <a:off x="451" y="968"/>
              <a:ext cx="2047" cy="1540"/>
              <a:chOff x="379" y="976"/>
              <a:chExt cx="2047" cy="1540"/>
            </a:xfrm>
          </p:grpSpPr>
          <p:pic>
            <p:nvPicPr>
              <p:cNvPr id="788486" name="Picture 6" descr="The world leader in neutron science and technology">
                <a:hlinkClick r:id="rId4" tooltip="The world leader in neutron science and technology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9" y="976"/>
                <a:ext cx="1762" cy="661"/>
              </a:xfrm>
              <a:prstGeom prst="rect">
                <a:avLst/>
              </a:prstGeom>
              <a:noFill/>
            </p:spPr>
          </p:pic>
          <p:sp>
            <p:nvSpPr>
              <p:cNvPr id="788487" name="Text Box 7"/>
              <p:cNvSpPr txBox="1">
                <a:spLocks noChangeArrowheads="1"/>
              </p:cNvSpPr>
              <p:nvPr/>
            </p:nvSpPr>
            <p:spPr bwMode="auto">
              <a:xfrm>
                <a:off x="820" y="1697"/>
                <a:ext cx="366" cy="21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 b="1"/>
                  <a:t>ILL</a:t>
                </a:r>
              </a:p>
            </p:txBody>
          </p:sp>
          <p:sp>
            <p:nvSpPr>
              <p:cNvPr id="788488" name="Text Box 8"/>
              <p:cNvSpPr txBox="1">
                <a:spLocks noChangeArrowheads="1"/>
              </p:cNvSpPr>
              <p:nvPr/>
            </p:nvSpPr>
            <p:spPr bwMode="auto">
              <a:xfrm>
                <a:off x="2060" y="2304"/>
                <a:ext cx="366" cy="21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 b="1"/>
                  <a:t>ISIS</a:t>
                </a:r>
              </a:p>
            </p:txBody>
          </p:sp>
        </p:grpSp>
      </p:grp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4559300" y="1524000"/>
            <a:ext cx="4064000" cy="2520950"/>
            <a:chOff x="2872" y="960"/>
            <a:chExt cx="2560" cy="1588"/>
          </a:xfrm>
        </p:grpSpPr>
        <p:pic>
          <p:nvPicPr>
            <p:cNvPr id="788484" name="Picture 4" descr="Wide Angular-Range Chopper Spectrometer (Click for larger version)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051" y="1289"/>
              <a:ext cx="1381" cy="924"/>
            </a:xfrm>
            <a:prstGeom prst="rect">
              <a:avLst/>
            </a:prstGeom>
            <a:noFill/>
          </p:spPr>
        </p:pic>
        <p:grpSp>
          <p:nvGrpSpPr>
            <p:cNvPr id="5" name="Group 17"/>
            <p:cNvGrpSpPr>
              <a:grpSpLocks/>
            </p:cNvGrpSpPr>
            <p:nvPr/>
          </p:nvGrpSpPr>
          <p:grpSpPr bwMode="auto">
            <a:xfrm>
              <a:off x="2872" y="960"/>
              <a:ext cx="2135" cy="1588"/>
              <a:chOff x="2872" y="960"/>
              <a:chExt cx="2135" cy="1588"/>
            </a:xfrm>
          </p:grpSpPr>
          <p:pic>
            <p:nvPicPr>
              <p:cNvPr id="788485" name="Picture 5" descr="Facility Design (Click for Larger View)">
                <a:hlinkClick r:id="rId8"/>
              </p:cNvPr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2872" y="960"/>
                <a:ext cx="1329" cy="934"/>
              </a:xfrm>
              <a:prstGeom prst="rect">
                <a:avLst/>
              </a:prstGeom>
              <a:noFill/>
            </p:spPr>
          </p:pic>
          <p:sp>
            <p:nvSpPr>
              <p:cNvPr id="788489" name="Text Box 9"/>
              <p:cNvSpPr txBox="1">
                <a:spLocks noChangeArrowheads="1"/>
              </p:cNvSpPr>
              <p:nvPr/>
            </p:nvSpPr>
            <p:spPr bwMode="auto">
              <a:xfrm>
                <a:off x="3269" y="1986"/>
                <a:ext cx="386" cy="21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 b="1"/>
                  <a:t>SNS</a:t>
                </a:r>
              </a:p>
            </p:txBody>
          </p:sp>
          <p:sp>
            <p:nvSpPr>
              <p:cNvPr id="788490" name="Text Box 10"/>
              <p:cNvSpPr txBox="1">
                <a:spLocks noChangeArrowheads="1"/>
              </p:cNvSpPr>
              <p:nvPr/>
            </p:nvSpPr>
            <p:spPr bwMode="auto">
              <a:xfrm>
                <a:off x="4467" y="2336"/>
                <a:ext cx="540" cy="21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 b="1"/>
                  <a:t>HFIR</a:t>
                </a:r>
              </a:p>
            </p:txBody>
          </p:sp>
        </p:grpSp>
      </p:grp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085775" y="819964"/>
            <a:ext cx="6942609" cy="55399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</a:rPr>
              <a:t>Neutron Sources </a:t>
            </a:r>
            <a:r>
              <a:rPr lang="en-US" sz="3000" dirty="0" smtClean="0">
                <a:solidFill>
                  <a:schemeClr val="bg1"/>
                </a:solidFill>
              </a:rPr>
              <a:t>Worldwide (scattering)</a:t>
            </a: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ACD1D0-78AE-4990-B552-99CFF64C799D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/>
          </p:cNvSpPr>
          <p:nvPr/>
        </p:nvSpPr>
        <p:spPr bwMode="auto">
          <a:xfrm>
            <a:off x="539750" y="1700213"/>
            <a:ext cx="7851775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18288" bIns="0" anchor="b"/>
          <a:lstStyle/>
          <a:p>
            <a:pPr algn="ctr">
              <a:defRPr/>
            </a:pPr>
            <a:r>
              <a:rPr lang="fr-FR" sz="4000" b="1" dirty="0">
                <a:solidFill>
                  <a:srgbClr val="91C6F7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Sans" pitchFamily="34" charset="0"/>
              </a:rPr>
              <a:t/>
            </a:r>
            <a:br>
              <a:rPr lang="fr-FR" sz="4000" b="1" dirty="0">
                <a:solidFill>
                  <a:srgbClr val="91C6F7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Lucida Sans" pitchFamily="34" charset="0"/>
              </a:rPr>
            </a:br>
            <a:r>
              <a:rPr lang="fr-FR" sz="2800" dirty="0">
                <a:effectLst>
                  <a:outerShdw blurRad="38100" dist="38100" dir="2700000" algn="tl">
                    <a:srgbClr val="04617B"/>
                  </a:outerShdw>
                </a:effectLst>
                <a:latin typeface="Lucida Sans" pitchFamily="34" charset="0"/>
              </a:rPr>
              <a:t/>
            </a:r>
            <a:br>
              <a:rPr lang="fr-FR" sz="2800" dirty="0">
                <a:effectLst>
                  <a:outerShdw blurRad="38100" dist="38100" dir="2700000" algn="tl">
                    <a:srgbClr val="04617B"/>
                  </a:outerShdw>
                </a:effectLst>
                <a:latin typeface="Lucida Sans" pitchFamily="34" charset="0"/>
              </a:rPr>
            </a:br>
            <a:r>
              <a:rPr lang="fr-FR" sz="2800" dirty="0">
                <a:effectLst>
                  <a:outerShdw blurRad="38100" dist="38100" dir="2700000" algn="tl">
                    <a:srgbClr val="04617B"/>
                  </a:outerShdw>
                </a:effectLst>
                <a:latin typeface="Lucida Sans" pitchFamily="34" charset="0"/>
              </a:rPr>
              <a:t/>
            </a:r>
            <a:br>
              <a:rPr lang="fr-FR" sz="2800" dirty="0">
                <a:effectLst>
                  <a:outerShdw blurRad="38100" dist="38100" dir="2700000" algn="tl">
                    <a:srgbClr val="04617B"/>
                  </a:outerShdw>
                </a:effectLst>
                <a:latin typeface="Lucida Sans" pitchFamily="34" charset="0"/>
              </a:rPr>
            </a:br>
            <a:endParaRPr lang="fr-FR" sz="2800" dirty="0">
              <a:effectLst>
                <a:outerShdw blurRad="38100" dist="38100" dir="2700000" algn="tl">
                  <a:srgbClr val="04617B"/>
                </a:outerShdw>
              </a:effectLst>
              <a:latin typeface="Lucida Sans" pitchFamily="34" charset="0"/>
            </a:endParaRPr>
          </a:p>
          <a:p>
            <a:pPr algn="ctr">
              <a:defRPr/>
            </a:pPr>
            <a:endParaRPr lang="fr-FR" sz="2800" dirty="0">
              <a:effectLst>
                <a:outerShdw blurRad="38100" dist="38100" dir="2700000" algn="tl">
                  <a:srgbClr val="04617B"/>
                </a:outerShdw>
              </a:effectLst>
              <a:latin typeface="Lucida Sans" pitchFamily="34" charset="0"/>
            </a:endParaRPr>
          </a:p>
          <a:p>
            <a:pPr algn="ctr">
              <a:defRPr/>
            </a:pPr>
            <a:endParaRPr lang="fr-FR" sz="2000" b="1" dirty="0">
              <a:effectLst>
                <a:outerShdw blurRad="38100" dist="38100" dir="2700000" algn="tl">
                  <a:srgbClr val="04617B"/>
                </a:outerShdw>
              </a:effectLst>
              <a:latin typeface="Lucida Sans" pitchFamily="34" charset="0"/>
            </a:endParaRPr>
          </a:p>
        </p:txBody>
      </p:sp>
      <p:sp>
        <p:nvSpPr>
          <p:cNvPr id="6" name="Rectangle 47"/>
          <p:cNvSpPr>
            <a:spLocks noChangeArrowheads="1"/>
          </p:cNvSpPr>
          <p:nvPr/>
        </p:nvSpPr>
        <p:spPr bwMode="auto">
          <a:xfrm>
            <a:off x="1409899" y="1268959"/>
            <a:ext cx="637386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fr-FR" sz="4000" dirty="0" smtClean="0"/>
              <a:t>The Institut Laue-Langevin</a:t>
            </a:r>
            <a:endParaRPr lang="fr-FR" altLang="fr-FR" sz="40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104" y="2366365"/>
            <a:ext cx="6876256" cy="3798939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12F38D-64D9-415B-BAF7-FDAA2B1B250E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069809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ACD1D0-78AE-4990-B552-99CFF64C799D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pic>
        <p:nvPicPr>
          <p:cNvPr id="8" name="Image 15" descr="monde-IL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916832"/>
            <a:ext cx="8353425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179512" y="850067"/>
            <a:ext cx="8856983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fr-FR" sz="3000" dirty="0" err="1">
                <a:solidFill>
                  <a:srgbClr val="FFFFFF"/>
                </a:solidFill>
                <a:ea typeface="Arial Unicode MS" pitchFamily="34" charset="-128"/>
                <a:cs typeface="Arial" pitchFamily="34" charset="0"/>
              </a:rPr>
              <a:t>Institut</a:t>
            </a:r>
            <a:r>
              <a:rPr lang="en-US" altLang="fr-FR" sz="3000" dirty="0">
                <a:solidFill>
                  <a:srgbClr val="FFFFFF"/>
                </a:solidFill>
                <a:ea typeface="Arial Unicode MS" pitchFamily="34" charset="-128"/>
                <a:cs typeface="Arial" pitchFamily="34" charset="0"/>
              </a:rPr>
              <a:t> </a:t>
            </a:r>
            <a:r>
              <a:rPr lang="en-US" altLang="fr-FR" sz="3000" dirty="0" smtClean="0">
                <a:solidFill>
                  <a:srgbClr val="FFFFFF"/>
                </a:solidFill>
                <a:ea typeface="Arial Unicode MS" pitchFamily="34" charset="-128"/>
                <a:cs typeface="Arial" pitchFamily="34" charset="0"/>
              </a:rPr>
              <a:t>Laue-</a:t>
            </a:r>
            <a:r>
              <a:rPr lang="en-US" altLang="fr-FR" sz="3000" dirty="0" err="1" smtClean="0">
                <a:solidFill>
                  <a:srgbClr val="FFFFFF"/>
                </a:solidFill>
                <a:ea typeface="Arial Unicode MS" pitchFamily="34" charset="-128"/>
                <a:cs typeface="Arial" pitchFamily="34" charset="0"/>
              </a:rPr>
              <a:t>Langevin</a:t>
            </a:r>
            <a:endParaRPr lang="en-US" altLang="fr-FR" sz="3000" dirty="0" smtClean="0">
              <a:solidFill>
                <a:srgbClr val="FFFFFF"/>
              </a:solidFill>
              <a:ea typeface="Arial Unicode MS" pitchFamily="34" charset="-128"/>
              <a:cs typeface="Arial" pitchFamily="34" charset="0"/>
            </a:endParaRP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fr-FR" sz="2800" b="1" dirty="0" smtClean="0">
                <a:solidFill>
                  <a:srgbClr val="FFFFFF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altLang="fr-FR" sz="2000" dirty="0" smtClean="0">
                <a:solidFill>
                  <a:srgbClr val="FFFFFF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rPr>
              <a:t>F</a:t>
            </a:r>
            <a:r>
              <a:rPr lang="en-US" altLang="fr-FR" sz="2000" dirty="0" smtClean="0">
                <a:solidFill>
                  <a:srgbClr val="FFFFFF"/>
                </a:solidFill>
                <a:latin typeface="Verdana" pitchFamily="34" charset="0"/>
              </a:rPr>
              <a:t>ounded </a:t>
            </a:r>
            <a:r>
              <a:rPr lang="en-US" altLang="fr-FR" sz="2000" dirty="0">
                <a:solidFill>
                  <a:srgbClr val="FFFFFF"/>
                </a:solidFill>
                <a:latin typeface="Verdana" pitchFamily="34" charset="0"/>
              </a:rPr>
              <a:t>in </a:t>
            </a:r>
            <a:r>
              <a:rPr lang="en-US" altLang="fr-FR" sz="2000" dirty="0" smtClean="0">
                <a:solidFill>
                  <a:srgbClr val="FFFFFF"/>
                </a:solidFill>
                <a:latin typeface="Verdana" pitchFamily="34" charset="0"/>
              </a:rPr>
              <a:t>1967, world </a:t>
            </a:r>
            <a:r>
              <a:rPr lang="en-US" altLang="fr-FR" sz="2000" dirty="0">
                <a:solidFill>
                  <a:srgbClr val="FFFFFF"/>
                </a:solidFill>
                <a:latin typeface="Verdana" pitchFamily="34" charset="0"/>
              </a:rPr>
              <a:t>leader in neutron science and technology 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altLang="fr-FR" sz="2000" dirty="0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88032" y="4941168"/>
            <a:ext cx="8316416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342900" indent="-342900" eaLnBrk="1" hangingPunct="1">
              <a:spcAft>
                <a:spcPts val="120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Ø"/>
            </a:pPr>
            <a:r>
              <a:rPr lang="en-US" altLang="fr-FR" sz="2000" dirty="0">
                <a:latin typeface="Verdana" pitchFamily="34" charset="0"/>
              </a:rPr>
              <a:t>The ILL is </a:t>
            </a:r>
            <a:r>
              <a:rPr lang="en-US" altLang="fr-FR" sz="2000" dirty="0" smtClean="0">
                <a:latin typeface="Verdana" pitchFamily="34" charset="0"/>
              </a:rPr>
              <a:t>the world’s most </a:t>
            </a:r>
            <a:r>
              <a:rPr lang="en-US" altLang="fr-FR" sz="2000" dirty="0">
                <a:latin typeface="Verdana" pitchFamily="34" charset="0"/>
              </a:rPr>
              <a:t>intense </a:t>
            </a:r>
            <a:r>
              <a:rPr lang="en-US" altLang="fr-FR" sz="2000" dirty="0" smtClean="0">
                <a:latin typeface="Verdana" pitchFamily="34" charset="0"/>
              </a:rPr>
              <a:t>reactor neutron source</a:t>
            </a:r>
          </a:p>
          <a:p>
            <a:pPr marL="342900" indent="-342900" eaLnBrk="1" hangingPunct="1">
              <a:spcAft>
                <a:spcPts val="120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Ø"/>
            </a:pPr>
            <a:r>
              <a:rPr lang="en-US" altLang="fr-FR" sz="2000" dirty="0" smtClean="0">
                <a:latin typeface="Verdana" pitchFamily="34" charset="0"/>
              </a:rPr>
              <a:t>Scientific </a:t>
            </a:r>
            <a:r>
              <a:rPr lang="en-US" altLang="fr-FR" sz="2000" dirty="0">
                <a:latin typeface="Verdana" pitchFamily="34" charset="0"/>
              </a:rPr>
              <a:t>research at the </a:t>
            </a:r>
            <a:r>
              <a:rPr lang="en-US" altLang="fr-FR" sz="2000" dirty="0" smtClean="0">
                <a:latin typeface="Verdana" pitchFamily="34" charset="0"/>
              </a:rPr>
              <a:t>frontiers </a:t>
            </a:r>
            <a:r>
              <a:rPr lang="en-US" altLang="fr-FR" sz="2000" dirty="0">
                <a:latin typeface="Verdana" pitchFamily="34" charset="0"/>
              </a:rPr>
              <a:t>of modern </a:t>
            </a:r>
            <a:r>
              <a:rPr lang="en-US" altLang="fr-FR" sz="2000" dirty="0" smtClean="0">
                <a:latin typeface="Verdana" pitchFamily="34" charset="0"/>
              </a:rPr>
              <a:t>science </a:t>
            </a:r>
          </a:p>
          <a:p>
            <a:pPr marL="342900" indent="-342900" eaLnBrk="1" hangingPunct="1">
              <a:spcAft>
                <a:spcPts val="120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Ø"/>
            </a:pPr>
            <a:r>
              <a:rPr lang="en-US" altLang="fr-FR" sz="2000" dirty="0" smtClean="0">
                <a:latin typeface="Verdana" pitchFamily="34" charset="0"/>
              </a:rPr>
              <a:t>Scientific publications, training, technique and instrument development …</a:t>
            </a:r>
          </a:p>
          <a:p>
            <a:pPr marL="342900" indent="-342900" eaLnBrk="1" hangingPunct="1">
              <a:buClr>
                <a:schemeClr val="tx1"/>
              </a:buClr>
              <a:buSzPct val="100000"/>
              <a:buFont typeface="Wingdings" panose="05000000000000000000" pitchFamily="2" charset="2"/>
              <a:buChar char="Ø"/>
            </a:pPr>
            <a:endParaRPr lang="en-US" altLang="fr-FR" sz="2000" b="1" dirty="0" smtClean="0">
              <a:latin typeface="Verdana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aphique 4"/>
          <p:cNvGraphicFramePr/>
          <p:nvPr>
            <p:extLst>
              <p:ext uri="{D42A27DB-BD31-4B8C-83A1-F6EECF244321}">
                <p14:modId xmlns:p14="http://schemas.microsoft.com/office/powerpoint/2010/main" val="1688460988"/>
              </p:ext>
            </p:extLst>
          </p:nvPr>
        </p:nvGraphicFramePr>
        <p:xfrm>
          <a:off x="4319464" y="2060848"/>
          <a:ext cx="4824536" cy="4365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itre 1"/>
          <p:cNvSpPr>
            <a:spLocks/>
          </p:cNvSpPr>
          <p:nvPr/>
        </p:nvSpPr>
        <p:spPr bwMode="auto">
          <a:xfrm>
            <a:off x="2483073" y="692696"/>
            <a:ext cx="4177159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18288" bIns="0" anchor="b"/>
          <a:lstStyle/>
          <a:p>
            <a:pPr>
              <a:defRPr/>
            </a:pPr>
            <a:r>
              <a:rPr lang="fr-FR" sz="3000" dirty="0">
                <a:solidFill>
                  <a:prstClr val="white"/>
                </a:solidFill>
                <a:effectLst>
                  <a:outerShdw blurRad="38100" dist="38100" dir="2700000" algn="tl">
                    <a:srgbClr val="04617B"/>
                  </a:outerShdw>
                </a:effectLst>
                <a:latin typeface="Verdana" pitchFamily="34" charset="0"/>
              </a:rPr>
              <a:t>Science at the ILL</a:t>
            </a:r>
            <a:endParaRPr lang="fr-FR" sz="3000" i="1" dirty="0">
              <a:solidFill>
                <a:prstClr val="white"/>
              </a:solidFill>
              <a:effectLst>
                <a:outerShdw blurRad="38100" dist="38100" dir="2700000" algn="tl">
                  <a:srgbClr val="04617B"/>
                </a:outerShdw>
              </a:effectLst>
              <a:latin typeface="Verdana" pitchFamily="34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-36512" y="2030065"/>
            <a:ext cx="4464496" cy="3847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342900" indent="-342900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fr-FR" altLang="fr-FR" sz="2000" dirty="0" smtClean="0">
                <a:latin typeface="Verdana" pitchFamily="34" charset="0"/>
              </a:rPr>
              <a:t>1300 </a:t>
            </a:r>
            <a:r>
              <a:rPr lang="fr-FR" altLang="fr-FR" sz="2000" dirty="0" err="1" smtClean="0">
                <a:latin typeface="Verdana" pitchFamily="34" charset="0"/>
              </a:rPr>
              <a:t>proposals</a:t>
            </a:r>
            <a:r>
              <a:rPr lang="fr-FR" altLang="fr-FR" sz="2000" dirty="0" smtClean="0">
                <a:latin typeface="Verdana" pitchFamily="34" charset="0"/>
              </a:rPr>
              <a:t> </a:t>
            </a:r>
            <a:r>
              <a:rPr lang="fr-FR" altLang="fr-FR" sz="2000" dirty="0" err="1" smtClean="0">
                <a:latin typeface="Verdana" pitchFamily="34" charset="0"/>
              </a:rPr>
              <a:t>corresponding</a:t>
            </a:r>
            <a:r>
              <a:rPr lang="fr-FR" altLang="fr-FR" sz="2000" dirty="0" smtClean="0">
                <a:latin typeface="Verdana" pitchFamily="34" charset="0"/>
              </a:rPr>
              <a:t> to 9000 instrument </a:t>
            </a:r>
            <a:r>
              <a:rPr lang="fr-FR" altLang="fr-FR" sz="2000" dirty="0" err="1" smtClean="0">
                <a:latin typeface="Verdana" pitchFamily="34" charset="0"/>
              </a:rPr>
              <a:t>days</a:t>
            </a:r>
            <a:endParaRPr lang="fr-FR" altLang="fr-FR" sz="2000" dirty="0" smtClean="0">
              <a:latin typeface="Verdana" pitchFamily="34" charset="0"/>
            </a:endParaRPr>
          </a:p>
          <a:p>
            <a:pPr marL="342900" indent="-342900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fr-FR" altLang="fr-FR" sz="2000" dirty="0" smtClean="0">
                <a:latin typeface="Verdana" pitchFamily="34" charset="0"/>
              </a:rPr>
              <a:t>2000 </a:t>
            </a:r>
            <a:r>
              <a:rPr lang="fr-FR" altLang="fr-FR" sz="2000" dirty="0" err="1" smtClean="0">
                <a:latin typeface="Verdana" pitchFamily="34" charset="0"/>
              </a:rPr>
              <a:t>users</a:t>
            </a:r>
            <a:endParaRPr lang="fr-FR" altLang="fr-FR" sz="2000" dirty="0" smtClean="0">
              <a:latin typeface="Verdana" pitchFamily="34" charset="0"/>
            </a:endParaRPr>
          </a:p>
          <a:p>
            <a:pPr marL="342900" indent="-342900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fr-FR" altLang="fr-FR" sz="2000" dirty="0">
                <a:latin typeface="Verdana" pitchFamily="34" charset="0"/>
              </a:rPr>
              <a:t>850 </a:t>
            </a:r>
            <a:r>
              <a:rPr lang="fr-FR" altLang="fr-FR" sz="2000" dirty="0" err="1">
                <a:latin typeface="Verdana" pitchFamily="34" charset="0"/>
              </a:rPr>
              <a:t>experiments</a:t>
            </a:r>
            <a:r>
              <a:rPr lang="fr-FR" altLang="fr-FR" sz="2000" dirty="0">
                <a:latin typeface="Verdana" pitchFamily="34" charset="0"/>
              </a:rPr>
              <a:t>/</a:t>
            </a:r>
            <a:r>
              <a:rPr lang="fr-FR" altLang="fr-FR" sz="2000" dirty="0" err="1">
                <a:latin typeface="Verdana" pitchFamily="34" charset="0"/>
              </a:rPr>
              <a:t>year</a:t>
            </a:r>
            <a:endParaRPr lang="fr-FR" altLang="fr-FR" sz="2000" dirty="0">
              <a:latin typeface="Verdana" pitchFamily="34" charset="0"/>
            </a:endParaRPr>
          </a:p>
          <a:p>
            <a:pPr marL="342900" indent="-342900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fr-FR" altLang="fr-FR" sz="2000" dirty="0" smtClean="0">
                <a:latin typeface="Verdana" pitchFamily="34" charset="0"/>
              </a:rPr>
              <a:t>38 </a:t>
            </a:r>
            <a:r>
              <a:rPr lang="fr-FR" altLang="fr-FR" sz="2000" dirty="0">
                <a:latin typeface="Verdana" pitchFamily="34" charset="0"/>
              </a:rPr>
              <a:t>countries</a:t>
            </a:r>
          </a:p>
          <a:p>
            <a:pPr marL="342900" indent="-342900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fr-FR" altLang="fr-FR" sz="2000" dirty="0">
                <a:latin typeface="Verdana" pitchFamily="34" charset="0"/>
              </a:rPr>
              <a:t>28 </a:t>
            </a:r>
            <a:r>
              <a:rPr lang="fr-FR" altLang="fr-FR" sz="2000" dirty="0" smtClean="0">
                <a:latin typeface="Verdana" pitchFamily="34" charset="0"/>
              </a:rPr>
              <a:t>instruments + 9 CRG</a:t>
            </a:r>
            <a:endParaRPr lang="fr-FR" altLang="fr-FR" sz="2000" dirty="0">
              <a:latin typeface="Verdana" pitchFamily="34" charset="0"/>
            </a:endParaRPr>
          </a:p>
          <a:p>
            <a:pPr marL="342900" indent="-342900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fr-FR" altLang="fr-FR" sz="2000" dirty="0" smtClean="0">
                <a:latin typeface="Verdana" pitchFamily="34" charset="0"/>
              </a:rPr>
              <a:t>600 </a:t>
            </a:r>
            <a:r>
              <a:rPr lang="fr-FR" altLang="fr-FR" sz="2000" dirty="0">
                <a:latin typeface="Verdana" pitchFamily="34" charset="0"/>
              </a:rPr>
              <a:t>publications/</a:t>
            </a:r>
            <a:r>
              <a:rPr lang="fr-FR" altLang="fr-FR" sz="2000" dirty="0" err="1">
                <a:latin typeface="Verdana" pitchFamily="34" charset="0"/>
              </a:rPr>
              <a:t>year</a:t>
            </a:r>
            <a:endParaRPr lang="fr-FR" altLang="fr-FR" sz="2000" dirty="0">
              <a:latin typeface="Verdana" pitchFamily="34" charset="0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dirty="0">
              <a:latin typeface="Verdana" pitchFamily="34" charset="0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CBA6AD2-69BA-4336-AC78-83445909C2B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LL-bleu-profond">
  <a:themeElements>
    <a:clrScheme name="ILL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ILL">
      <a:majorFont>
        <a:latin typeface="Lucida Sans"/>
        <a:ea typeface=""/>
        <a:cs typeface=""/>
      </a:majorFont>
      <a:minorFont>
        <a:latin typeface="Verdana"/>
        <a:ea typeface=""/>
        <a:cs typeface="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ILL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ILL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5232</TotalTime>
  <Words>810</Words>
  <Application>Microsoft Office PowerPoint</Application>
  <PresentationFormat>Affichage à l'écran (4:3)</PresentationFormat>
  <Paragraphs>289</Paragraphs>
  <Slides>28</Slides>
  <Notes>27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28</vt:i4>
      </vt:variant>
    </vt:vector>
  </HeadingPairs>
  <TitlesOfParts>
    <vt:vector size="30" baseType="lpstr">
      <vt:lpstr>ILL-bleu-profond</vt:lpstr>
      <vt:lpstr>Worksheet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ricard</dc:creator>
  <cp:lastModifiedBy>Bill</cp:lastModifiedBy>
  <cp:revision>255</cp:revision>
  <dcterms:created xsi:type="dcterms:W3CDTF">2009-08-10T12:34:12Z</dcterms:created>
  <dcterms:modified xsi:type="dcterms:W3CDTF">2015-01-29T07:36:47Z</dcterms:modified>
</cp:coreProperties>
</file>