
<file path=[Content_Types].xml><?xml version="1.0" encoding="utf-8"?>
<Types xmlns="http://schemas.openxmlformats.org/package/2006/content-types">
  <Default Extension="png" ContentType="image/png"/>
  <Default Extension="emf" ContentType="image/x-emf"/>
  <Default Extension="jpeg" ContentType="image/jpeg"/>
  <Default Extension="wmf" ContentType="image/x-w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handoutMasterIdLst>
    <p:handoutMasterId r:id="rId36"/>
  </p:handoutMasterIdLst>
  <p:sldIdLst>
    <p:sldId id="256" r:id="rId2"/>
    <p:sldId id="520" r:id="rId3"/>
    <p:sldId id="574" r:id="rId4"/>
    <p:sldId id="522" r:id="rId5"/>
    <p:sldId id="523" r:id="rId6"/>
    <p:sldId id="524" r:id="rId7"/>
    <p:sldId id="525" r:id="rId8"/>
    <p:sldId id="526" r:id="rId9"/>
    <p:sldId id="528" r:id="rId10"/>
    <p:sldId id="573" r:id="rId11"/>
    <p:sldId id="537" r:id="rId12"/>
    <p:sldId id="538" r:id="rId13"/>
    <p:sldId id="539" r:id="rId14"/>
    <p:sldId id="541" r:id="rId15"/>
    <p:sldId id="543" r:id="rId16"/>
    <p:sldId id="542" r:id="rId17"/>
    <p:sldId id="545" r:id="rId18"/>
    <p:sldId id="544" r:id="rId19"/>
    <p:sldId id="546" r:id="rId20"/>
    <p:sldId id="547" r:id="rId21"/>
    <p:sldId id="548" r:id="rId22"/>
    <p:sldId id="521" r:id="rId23"/>
    <p:sldId id="549" r:id="rId24"/>
    <p:sldId id="550" r:id="rId25"/>
    <p:sldId id="551" r:id="rId26"/>
    <p:sldId id="552" r:id="rId27"/>
    <p:sldId id="553" r:id="rId28"/>
    <p:sldId id="554" r:id="rId29"/>
    <p:sldId id="555" r:id="rId30"/>
    <p:sldId id="556" r:id="rId31"/>
    <p:sldId id="558" r:id="rId32"/>
    <p:sldId id="557" r:id="rId33"/>
    <p:sldId id="559" r:id="rId34"/>
  </p:sldIdLst>
  <p:sldSz cx="9144000" cy="6858000" type="screen4x3"/>
  <p:notesSz cx="6954838" cy="93091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6600FF"/>
    <a:srgbClr val="FF0000"/>
    <a:srgbClr val="FFFFCC"/>
    <a:srgbClr val="FF9933"/>
    <a:srgbClr val="FF99CC"/>
    <a:srgbClr val="FF00FF"/>
    <a:srgbClr val="FFFF99"/>
    <a:srgbClr val="CC00FF"/>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750" autoAdjust="0"/>
    <p:restoredTop sz="94671" autoAdjust="0"/>
  </p:normalViewPr>
  <p:slideViewPr>
    <p:cSldViewPr>
      <p:cViewPr varScale="1">
        <p:scale>
          <a:sx n="70" d="100"/>
          <a:sy n="70" d="100"/>
        </p:scale>
        <p:origin x="-1428"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105" d="100"/>
          <a:sy n="105" d="100"/>
        </p:scale>
        <p:origin x="-534" y="-96"/>
      </p:cViewPr>
      <p:guideLst>
        <p:guide orient="horz" pos="2932"/>
        <p:guide pos="219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86" name="Rectangle 2"/>
          <p:cNvSpPr>
            <a:spLocks noGrp="1" noChangeArrowheads="1"/>
          </p:cNvSpPr>
          <p:nvPr>
            <p:ph type="hdr" sz="quarter"/>
          </p:nvPr>
        </p:nvSpPr>
        <p:spPr bwMode="auto">
          <a:xfrm>
            <a:off x="1" y="0"/>
            <a:ext cx="3013573" cy="465455"/>
          </a:xfrm>
          <a:prstGeom prst="rect">
            <a:avLst/>
          </a:prstGeom>
          <a:noFill/>
          <a:ln w="9525">
            <a:noFill/>
            <a:miter lim="800000"/>
            <a:headEnd/>
            <a:tailEnd/>
          </a:ln>
          <a:effectLst/>
        </p:spPr>
        <p:txBody>
          <a:bodyPr vert="horz" wrap="square" lIns="91417" tIns="45709" rIns="91417" bIns="45709" numCol="1" anchor="t" anchorCtr="0" compatLnSpc="1">
            <a:prstTxWarp prst="textNoShape">
              <a:avLst/>
            </a:prstTxWarp>
          </a:bodyPr>
          <a:lstStyle>
            <a:lvl1pPr defTabSz="914103">
              <a:defRPr sz="1200"/>
            </a:lvl1pPr>
          </a:lstStyle>
          <a:p>
            <a:pPr>
              <a:defRPr/>
            </a:pPr>
            <a:endParaRPr lang="en-US"/>
          </a:p>
        </p:txBody>
      </p:sp>
      <p:sp>
        <p:nvSpPr>
          <p:cNvPr id="16387" name="Rectangle 3"/>
          <p:cNvSpPr>
            <a:spLocks noGrp="1" noChangeArrowheads="1"/>
          </p:cNvSpPr>
          <p:nvPr>
            <p:ph type="dt" sz="quarter" idx="1"/>
          </p:nvPr>
        </p:nvSpPr>
        <p:spPr bwMode="auto">
          <a:xfrm>
            <a:off x="3938994" y="0"/>
            <a:ext cx="3014709" cy="465455"/>
          </a:xfrm>
          <a:prstGeom prst="rect">
            <a:avLst/>
          </a:prstGeom>
          <a:noFill/>
          <a:ln w="9525">
            <a:noFill/>
            <a:miter lim="800000"/>
            <a:headEnd/>
            <a:tailEnd/>
          </a:ln>
          <a:effectLst/>
        </p:spPr>
        <p:txBody>
          <a:bodyPr vert="horz" wrap="square" lIns="91417" tIns="45709" rIns="91417" bIns="45709" numCol="1" anchor="t" anchorCtr="0" compatLnSpc="1">
            <a:prstTxWarp prst="textNoShape">
              <a:avLst/>
            </a:prstTxWarp>
          </a:bodyPr>
          <a:lstStyle>
            <a:lvl1pPr algn="r" defTabSz="914103">
              <a:defRPr sz="1200"/>
            </a:lvl1pPr>
          </a:lstStyle>
          <a:p>
            <a:pPr>
              <a:defRPr/>
            </a:pPr>
            <a:endParaRPr lang="en-US"/>
          </a:p>
        </p:txBody>
      </p:sp>
      <p:sp>
        <p:nvSpPr>
          <p:cNvPr id="16388" name="Rectangle 4"/>
          <p:cNvSpPr>
            <a:spLocks noGrp="1" noChangeArrowheads="1"/>
          </p:cNvSpPr>
          <p:nvPr>
            <p:ph type="ftr" sz="quarter" idx="2"/>
          </p:nvPr>
        </p:nvSpPr>
        <p:spPr bwMode="auto">
          <a:xfrm>
            <a:off x="1" y="8843646"/>
            <a:ext cx="3013573" cy="463301"/>
          </a:xfrm>
          <a:prstGeom prst="rect">
            <a:avLst/>
          </a:prstGeom>
          <a:noFill/>
          <a:ln w="9525">
            <a:noFill/>
            <a:miter lim="800000"/>
            <a:headEnd/>
            <a:tailEnd/>
          </a:ln>
          <a:effectLst/>
        </p:spPr>
        <p:txBody>
          <a:bodyPr vert="horz" wrap="square" lIns="91417" tIns="45709" rIns="91417" bIns="45709" numCol="1" anchor="b" anchorCtr="0" compatLnSpc="1">
            <a:prstTxWarp prst="textNoShape">
              <a:avLst/>
            </a:prstTxWarp>
          </a:bodyPr>
          <a:lstStyle>
            <a:lvl1pPr defTabSz="914103">
              <a:defRPr sz="1200"/>
            </a:lvl1pPr>
          </a:lstStyle>
          <a:p>
            <a:pPr>
              <a:defRPr/>
            </a:pPr>
            <a:endParaRPr lang="en-US"/>
          </a:p>
        </p:txBody>
      </p:sp>
      <p:sp>
        <p:nvSpPr>
          <p:cNvPr id="16389" name="Rectangle 5"/>
          <p:cNvSpPr>
            <a:spLocks noGrp="1" noChangeArrowheads="1"/>
          </p:cNvSpPr>
          <p:nvPr>
            <p:ph type="sldNum" sz="quarter" idx="3"/>
          </p:nvPr>
        </p:nvSpPr>
        <p:spPr bwMode="auto">
          <a:xfrm>
            <a:off x="3938994" y="8843646"/>
            <a:ext cx="3014709" cy="463301"/>
          </a:xfrm>
          <a:prstGeom prst="rect">
            <a:avLst/>
          </a:prstGeom>
          <a:noFill/>
          <a:ln w="9525">
            <a:noFill/>
            <a:miter lim="800000"/>
            <a:headEnd/>
            <a:tailEnd/>
          </a:ln>
          <a:effectLst/>
        </p:spPr>
        <p:txBody>
          <a:bodyPr vert="horz" wrap="square" lIns="91417" tIns="45709" rIns="91417" bIns="45709" numCol="1" anchor="b" anchorCtr="0" compatLnSpc="1">
            <a:prstTxWarp prst="textNoShape">
              <a:avLst/>
            </a:prstTxWarp>
          </a:bodyPr>
          <a:lstStyle>
            <a:lvl1pPr algn="r" defTabSz="914103">
              <a:defRPr sz="1200"/>
            </a:lvl1pPr>
          </a:lstStyle>
          <a:p>
            <a:pPr>
              <a:defRPr/>
            </a:pPr>
            <a:fld id="{1246F749-E387-4816-891E-3E773433EFFB}" type="slidenum">
              <a:rPr lang="en-US"/>
              <a:pPr>
                <a:defRPr/>
              </a:pPr>
              <a:t>‹#›</a:t>
            </a:fld>
            <a:endParaRPr lang="en-US"/>
          </a:p>
        </p:txBody>
      </p:sp>
    </p:spTree>
    <p:extLst>
      <p:ext uri="{BB962C8B-B14F-4D97-AF65-F5344CB8AC3E}">
        <p14:creationId xmlns:p14="http://schemas.microsoft.com/office/powerpoint/2010/main" val="285845332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hdr" sz="quarter"/>
          </p:nvPr>
        </p:nvSpPr>
        <p:spPr bwMode="auto">
          <a:xfrm>
            <a:off x="1" y="0"/>
            <a:ext cx="3013573" cy="465455"/>
          </a:xfrm>
          <a:prstGeom prst="rect">
            <a:avLst/>
          </a:prstGeom>
          <a:noFill/>
          <a:ln w="9525">
            <a:noFill/>
            <a:miter lim="800000"/>
            <a:headEnd/>
            <a:tailEnd/>
          </a:ln>
          <a:effectLst/>
        </p:spPr>
        <p:txBody>
          <a:bodyPr vert="horz" wrap="square" lIns="91417" tIns="45709" rIns="91417" bIns="45709" numCol="1" anchor="t" anchorCtr="0" compatLnSpc="1">
            <a:prstTxWarp prst="textNoShape">
              <a:avLst/>
            </a:prstTxWarp>
          </a:bodyPr>
          <a:lstStyle>
            <a:lvl1pPr defTabSz="914103">
              <a:defRPr sz="1200"/>
            </a:lvl1pPr>
          </a:lstStyle>
          <a:p>
            <a:pPr>
              <a:defRPr/>
            </a:pPr>
            <a:endParaRPr lang="en-US"/>
          </a:p>
        </p:txBody>
      </p:sp>
      <p:sp>
        <p:nvSpPr>
          <p:cNvPr id="12291" name="Rectangle 3"/>
          <p:cNvSpPr>
            <a:spLocks noGrp="1" noChangeArrowheads="1"/>
          </p:cNvSpPr>
          <p:nvPr>
            <p:ph type="dt" idx="1"/>
          </p:nvPr>
        </p:nvSpPr>
        <p:spPr bwMode="auto">
          <a:xfrm>
            <a:off x="3938994" y="0"/>
            <a:ext cx="3014709" cy="465455"/>
          </a:xfrm>
          <a:prstGeom prst="rect">
            <a:avLst/>
          </a:prstGeom>
          <a:noFill/>
          <a:ln w="9525">
            <a:noFill/>
            <a:miter lim="800000"/>
            <a:headEnd/>
            <a:tailEnd/>
          </a:ln>
          <a:effectLst/>
        </p:spPr>
        <p:txBody>
          <a:bodyPr vert="horz" wrap="square" lIns="91417" tIns="45709" rIns="91417" bIns="45709" numCol="1" anchor="t" anchorCtr="0" compatLnSpc="1">
            <a:prstTxWarp prst="textNoShape">
              <a:avLst/>
            </a:prstTxWarp>
          </a:bodyPr>
          <a:lstStyle>
            <a:lvl1pPr algn="r" defTabSz="914103">
              <a:defRPr sz="1200"/>
            </a:lvl1pPr>
          </a:lstStyle>
          <a:p>
            <a:pPr>
              <a:defRPr/>
            </a:pPr>
            <a:endParaRPr lang="en-US"/>
          </a:p>
        </p:txBody>
      </p:sp>
      <p:sp>
        <p:nvSpPr>
          <p:cNvPr id="20484" name="Rectangle 4"/>
          <p:cNvSpPr>
            <a:spLocks noGrp="1" noRot="1" noChangeAspect="1" noChangeArrowheads="1" noTextEdit="1"/>
          </p:cNvSpPr>
          <p:nvPr>
            <p:ph type="sldImg" idx="2"/>
          </p:nvPr>
        </p:nvSpPr>
        <p:spPr bwMode="auto">
          <a:xfrm>
            <a:off x="1149350" y="696913"/>
            <a:ext cx="4656138" cy="3492500"/>
          </a:xfrm>
          <a:prstGeom prst="rect">
            <a:avLst/>
          </a:prstGeom>
          <a:noFill/>
          <a:ln w="9525">
            <a:solidFill>
              <a:srgbClr val="000000"/>
            </a:solidFill>
            <a:miter lim="800000"/>
            <a:headEnd/>
            <a:tailEnd/>
          </a:ln>
        </p:spPr>
      </p:sp>
      <p:sp>
        <p:nvSpPr>
          <p:cNvPr id="12293" name="Rectangle 5"/>
          <p:cNvSpPr>
            <a:spLocks noGrp="1" noChangeArrowheads="1"/>
          </p:cNvSpPr>
          <p:nvPr>
            <p:ph type="body" sz="quarter" idx="3"/>
          </p:nvPr>
        </p:nvSpPr>
        <p:spPr bwMode="auto">
          <a:xfrm>
            <a:off x="694916" y="4421823"/>
            <a:ext cx="5565006" cy="4189095"/>
          </a:xfrm>
          <a:prstGeom prst="rect">
            <a:avLst/>
          </a:prstGeom>
          <a:noFill/>
          <a:ln w="9525">
            <a:noFill/>
            <a:miter lim="800000"/>
            <a:headEnd/>
            <a:tailEnd/>
          </a:ln>
          <a:effectLst/>
        </p:spPr>
        <p:txBody>
          <a:bodyPr vert="horz" wrap="square" lIns="91417" tIns="45709" rIns="91417" bIns="45709" numCol="1" anchor="t" anchorCtr="0" compatLnSpc="1">
            <a:prstTxWarp prst="textNoShape">
              <a:avLst/>
            </a:prstTxWarp>
          </a:bodyPr>
          <a:lstStyle/>
          <a:p>
            <a:pPr lvl="0"/>
            <a:r>
              <a:rPr lang="en-US" noProof="0" smtClean="0"/>
              <a:t>Cliquez pour modifier les styles du texte du masque</a:t>
            </a:r>
          </a:p>
          <a:p>
            <a:pPr lvl="1"/>
            <a:r>
              <a:rPr lang="en-US" noProof="0" smtClean="0"/>
              <a:t>Deuxième niveau</a:t>
            </a:r>
          </a:p>
          <a:p>
            <a:pPr lvl="2"/>
            <a:r>
              <a:rPr lang="en-US" noProof="0" smtClean="0"/>
              <a:t>Troisième niveau</a:t>
            </a:r>
          </a:p>
          <a:p>
            <a:pPr lvl="3"/>
            <a:r>
              <a:rPr lang="en-US" noProof="0" smtClean="0"/>
              <a:t>Quatrième niveau</a:t>
            </a:r>
          </a:p>
          <a:p>
            <a:pPr lvl="4"/>
            <a:r>
              <a:rPr lang="en-US" noProof="0" smtClean="0"/>
              <a:t>Cinquième niveau</a:t>
            </a:r>
          </a:p>
        </p:txBody>
      </p:sp>
      <p:sp>
        <p:nvSpPr>
          <p:cNvPr id="12294" name="Rectangle 6"/>
          <p:cNvSpPr>
            <a:spLocks noGrp="1" noChangeArrowheads="1"/>
          </p:cNvSpPr>
          <p:nvPr>
            <p:ph type="ftr" sz="quarter" idx="4"/>
          </p:nvPr>
        </p:nvSpPr>
        <p:spPr bwMode="auto">
          <a:xfrm>
            <a:off x="1" y="8843646"/>
            <a:ext cx="3013573" cy="463301"/>
          </a:xfrm>
          <a:prstGeom prst="rect">
            <a:avLst/>
          </a:prstGeom>
          <a:noFill/>
          <a:ln w="9525">
            <a:noFill/>
            <a:miter lim="800000"/>
            <a:headEnd/>
            <a:tailEnd/>
          </a:ln>
          <a:effectLst/>
        </p:spPr>
        <p:txBody>
          <a:bodyPr vert="horz" wrap="square" lIns="91417" tIns="45709" rIns="91417" bIns="45709" numCol="1" anchor="b" anchorCtr="0" compatLnSpc="1">
            <a:prstTxWarp prst="textNoShape">
              <a:avLst/>
            </a:prstTxWarp>
          </a:bodyPr>
          <a:lstStyle>
            <a:lvl1pPr defTabSz="914103">
              <a:defRPr sz="1200"/>
            </a:lvl1pPr>
          </a:lstStyle>
          <a:p>
            <a:pPr>
              <a:defRPr/>
            </a:pPr>
            <a:endParaRPr lang="en-US"/>
          </a:p>
        </p:txBody>
      </p:sp>
      <p:sp>
        <p:nvSpPr>
          <p:cNvPr id="12295" name="Rectangle 7"/>
          <p:cNvSpPr>
            <a:spLocks noGrp="1" noChangeArrowheads="1"/>
          </p:cNvSpPr>
          <p:nvPr>
            <p:ph type="sldNum" sz="quarter" idx="5"/>
          </p:nvPr>
        </p:nvSpPr>
        <p:spPr bwMode="auto">
          <a:xfrm>
            <a:off x="3938994" y="8843646"/>
            <a:ext cx="3014709" cy="463301"/>
          </a:xfrm>
          <a:prstGeom prst="rect">
            <a:avLst/>
          </a:prstGeom>
          <a:noFill/>
          <a:ln w="9525">
            <a:noFill/>
            <a:miter lim="800000"/>
            <a:headEnd/>
            <a:tailEnd/>
          </a:ln>
          <a:effectLst/>
        </p:spPr>
        <p:txBody>
          <a:bodyPr vert="horz" wrap="square" lIns="91417" tIns="45709" rIns="91417" bIns="45709" numCol="1" anchor="b" anchorCtr="0" compatLnSpc="1">
            <a:prstTxWarp prst="textNoShape">
              <a:avLst/>
            </a:prstTxWarp>
          </a:bodyPr>
          <a:lstStyle>
            <a:lvl1pPr algn="r" defTabSz="914103">
              <a:defRPr sz="1200"/>
            </a:lvl1pPr>
          </a:lstStyle>
          <a:p>
            <a:pPr>
              <a:defRPr/>
            </a:pPr>
            <a:fld id="{7BC9E7E9-748B-4EC5-9AF8-547065F496C0}" type="slidenum">
              <a:rPr lang="en-US"/>
              <a:pPr>
                <a:defRPr/>
              </a:pPr>
              <a:t>‹#›</a:t>
            </a:fld>
            <a:endParaRPr lang="en-US"/>
          </a:p>
        </p:txBody>
      </p:sp>
    </p:spTree>
    <p:extLst>
      <p:ext uri="{BB962C8B-B14F-4D97-AF65-F5344CB8AC3E}">
        <p14:creationId xmlns:p14="http://schemas.microsoft.com/office/powerpoint/2010/main" val="97579549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10"/>
          </p:nvPr>
        </p:nvSpPr>
        <p:spPr/>
        <p:txBody>
          <a:bodyPr/>
          <a:lstStyle/>
          <a:p>
            <a:pPr>
              <a:defRPr/>
            </a:pPr>
            <a:fld id="{7BC9E7E9-748B-4EC5-9AF8-547065F496C0}" type="slidenum">
              <a:rPr lang="en-US" smtClean="0"/>
              <a:pPr>
                <a:defRPr/>
              </a:pPr>
              <a:t>1</a:t>
            </a:fld>
            <a:endParaRPr lang="en-US"/>
          </a:p>
        </p:txBody>
      </p:sp>
    </p:spTree>
    <p:extLst>
      <p:ext uri="{BB962C8B-B14F-4D97-AF65-F5344CB8AC3E}">
        <p14:creationId xmlns:p14="http://schemas.microsoft.com/office/powerpoint/2010/main" val="33830906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4274" name="Text Box 1"/>
          <p:cNvSpPr txBox="1">
            <a:spLocks noChangeArrowheads="1"/>
          </p:cNvSpPr>
          <p:nvPr/>
        </p:nvSpPr>
        <p:spPr bwMode="auto">
          <a:xfrm>
            <a:off x="1159682" y="707153"/>
            <a:ext cx="4635476" cy="3491098"/>
          </a:xfrm>
          <a:prstGeom prst="rect">
            <a:avLst/>
          </a:prstGeom>
          <a:solidFill>
            <a:srgbClr val="FFFFFF"/>
          </a:solidFill>
          <a:ln w="9360">
            <a:solidFill>
              <a:srgbClr val="000000"/>
            </a:solidFill>
            <a:miter lim="800000"/>
            <a:headEnd/>
            <a:tailEnd/>
          </a:ln>
        </p:spPr>
        <p:txBody>
          <a:bodyPr wrap="none" anchor="ctr"/>
          <a:lstStyle/>
          <a:p>
            <a:endParaRPr lang="it-IT"/>
          </a:p>
        </p:txBody>
      </p:sp>
      <p:sp>
        <p:nvSpPr>
          <p:cNvPr id="54275" name="Rectangle 2"/>
          <p:cNvSpPr>
            <a:spLocks noGrp="1" noChangeArrowheads="1"/>
          </p:cNvSpPr>
          <p:nvPr>
            <p:ph type="body"/>
          </p:nvPr>
        </p:nvSpPr>
        <p:spPr>
          <a:xfrm>
            <a:off x="695160" y="4421562"/>
            <a:ext cx="5551526" cy="4177408"/>
          </a:xfrm>
          <a:noFill/>
          <a:ln/>
        </p:spPr>
        <p:txBody>
          <a:bodyPr wrap="none" anchor="ctr"/>
          <a:lstStyle/>
          <a:p>
            <a:endParaRPr lang="it-IT" smtClean="0">
              <a:latin typeface="Times New Roman" pitchFamily="18" charset="0"/>
            </a:endParaRPr>
          </a:p>
        </p:txBody>
      </p:sp>
    </p:spTree>
    <p:extLst>
      <p:ext uri="{BB962C8B-B14F-4D97-AF65-F5344CB8AC3E}">
        <p14:creationId xmlns:p14="http://schemas.microsoft.com/office/powerpoint/2010/main" val="21343383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4274" name="Text Box 1"/>
          <p:cNvSpPr txBox="1">
            <a:spLocks noChangeArrowheads="1"/>
          </p:cNvSpPr>
          <p:nvPr/>
        </p:nvSpPr>
        <p:spPr bwMode="auto">
          <a:xfrm>
            <a:off x="1159682" y="707153"/>
            <a:ext cx="4635476" cy="3491098"/>
          </a:xfrm>
          <a:prstGeom prst="rect">
            <a:avLst/>
          </a:prstGeom>
          <a:solidFill>
            <a:srgbClr val="FFFFFF"/>
          </a:solidFill>
          <a:ln w="9360">
            <a:solidFill>
              <a:srgbClr val="000000"/>
            </a:solidFill>
            <a:miter lim="800000"/>
            <a:headEnd/>
            <a:tailEnd/>
          </a:ln>
        </p:spPr>
        <p:txBody>
          <a:bodyPr wrap="none" anchor="ctr"/>
          <a:lstStyle/>
          <a:p>
            <a:endParaRPr lang="it-IT"/>
          </a:p>
        </p:txBody>
      </p:sp>
      <p:sp>
        <p:nvSpPr>
          <p:cNvPr id="54275" name="Rectangle 2"/>
          <p:cNvSpPr>
            <a:spLocks noGrp="1" noChangeArrowheads="1"/>
          </p:cNvSpPr>
          <p:nvPr>
            <p:ph type="body"/>
          </p:nvPr>
        </p:nvSpPr>
        <p:spPr>
          <a:xfrm>
            <a:off x="695160" y="4421562"/>
            <a:ext cx="5551526" cy="4177408"/>
          </a:xfrm>
          <a:noFill/>
          <a:ln/>
        </p:spPr>
        <p:txBody>
          <a:bodyPr wrap="none" anchor="ctr"/>
          <a:lstStyle/>
          <a:p>
            <a:endParaRPr lang="it-IT" smtClean="0">
              <a:latin typeface="Times New Roman" pitchFamily="18" charset="0"/>
            </a:endParaRPr>
          </a:p>
        </p:txBody>
      </p:sp>
    </p:spTree>
    <p:extLst>
      <p:ext uri="{BB962C8B-B14F-4D97-AF65-F5344CB8AC3E}">
        <p14:creationId xmlns:p14="http://schemas.microsoft.com/office/powerpoint/2010/main" val="21343383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4274" name="Text Box 1"/>
          <p:cNvSpPr txBox="1">
            <a:spLocks noChangeArrowheads="1"/>
          </p:cNvSpPr>
          <p:nvPr/>
        </p:nvSpPr>
        <p:spPr bwMode="auto">
          <a:xfrm>
            <a:off x="1159682" y="707153"/>
            <a:ext cx="4635476" cy="3491098"/>
          </a:xfrm>
          <a:prstGeom prst="rect">
            <a:avLst/>
          </a:prstGeom>
          <a:solidFill>
            <a:srgbClr val="FFFFFF"/>
          </a:solidFill>
          <a:ln w="9360">
            <a:solidFill>
              <a:srgbClr val="000000"/>
            </a:solidFill>
            <a:miter lim="800000"/>
            <a:headEnd/>
            <a:tailEnd/>
          </a:ln>
        </p:spPr>
        <p:txBody>
          <a:bodyPr wrap="none" anchor="ctr"/>
          <a:lstStyle/>
          <a:p>
            <a:endParaRPr lang="it-IT"/>
          </a:p>
        </p:txBody>
      </p:sp>
      <p:sp>
        <p:nvSpPr>
          <p:cNvPr id="54275" name="Rectangle 2"/>
          <p:cNvSpPr>
            <a:spLocks noGrp="1" noChangeArrowheads="1"/>
          </p:cNvSpPr>
          <p:nvPr>
            <p:ph type="body"/>
          </p:nvPr>
        </p:nvSpPr>
        <p:spPr>
          <a:xfrm>
            <a:off x="695160" y="4421562"/>
            <a:ext cx="5551526" cy="4177408"/>
          </a:xfrm>
          <a:noFill/>
          <a:ln/>
        </p:spPr>
        <p:txBody>
          <a:bodyPr wrap="none" anchor="ctr"/>
          <a:lstStyle/>
          <a:p>
            <a:endParaRPr lang="it-IT" smtClean="0">
              <a:latin typeface="Times New Roman" pitchFamily="18" charset="0"/>
            </a:endParaRPr>
          </a:p>
        </p:txBody>
      </p:sp>
    </p:spTree>
    <p:extLst>
      <p:ext uri="{BB962C8B-B14F-4D97-AF65-F5344CB8AC3E}">
        <p14:creationId xmlns:p14="http://schemas.microsoft.com/office/powerpoint/2010/main" val="21343383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4274" name="Text Box 1"/>
          <p:cNvSpPr txBox="1">
            <a:spLocks noChangeArrowheads="1"/>
          </p:cNvSpPr>
          <p:nvPr/>
        </p:nvSpPr>
        <p:spPr bwMode="auto">
          <a:xfrm>
            <a:off x="1159682" y="707153"/>
            <a:ext cx="4635476" cy="3491098"/>
          </a:xfrm>
          <a:prstGeom prst="rect">
            <a:avLst/>
          </a:prstGeom>
          <a:solidFill>
            <a:srgbClr val="FFFFFF"/>
          </a:solidFill>
          <a:ln w="9360">
            <a:solidFill>
              <a:srgbClr val="000000"/>
            </a:solidFill>
            <a:miter lim="800000"/>
            <a:headEnd/>
            <a:tailEnd/>
          </a:ln>
        </p:spPr>
        <p:txBody>
          <a:bodyPr wrap="none" anchor="ctr"/>
          <a:lstStyle/>
          <a:p>
            <a:endParaRPr lang="it-IT"/>
          </a:p>
        </p:txBody>
      </p:sp>
      <p:sp>
        <p:nvSpPr>
          <p:cNvPr id="54275" name="Rectangle 2"/>
          <p:cNvSpPr>
            <a:spLocks noGrp="1" noChangeArrowheads="1"/>
          </p:cNvSpPr>
          <p:nvPr>
            <p:ph type="body"/>
          </p:nvPr>
        </p:nvSpPr>
        <p:spPr>
          <a:xfrm>
            <a:off x="695160" y="4421562"/>
            <a:ext cx="5551526" cy="4177408"/>
          </a:xfrm>
          <a:noFill/>
          <a:ln/>
        </p:spPr>
        <p:txBody>
          <a:bodyPr wrap="none" anchor="ctr"/>
          <a:lstStyle/>
          <a:p>
            <a:endParaRPr lang="it-IT" smtClean="0">
              <a:latin typeface="Times New Roman" pitchFamily="18" charset="0"/>
            </a:endParaRPr>
          </a:p>
        </p:txBody>
      </p:sp>
    </p:spTree>
    <p:extLst>
      <p:ext uri="{BB962C8B-B14F-4D97-AF65-F5344CB8AC3E}">
        <p14:creationId xmlns:p14="http://schemas.microsoft.com/office/powerpoint/2010/main" val="21343383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4274" name="Text Box 1"/>
          <p:cNvSpPr txBox="1">
            <a:spLocks noChangeArrowheads="1"/>
          </p:cNvSpPr>
          <p:nvPr/>
        </p:nvSpPr>
        <p:spPr bwMode="auto">
          <a:xfrm>
            <a:off x="1159682" y="707153"/>
            <a:ext cx="4635476" cy="3491098"/>
          </a:xfrm>
          <a:prstGeom prst="rect">
            <a:avLst/>
          </a:prstGeom>
          <a:solidFill>
            <a:srgbClr val="FFFFFF"/>
          </a:solidFill>
          <a:ln w="9360">
            <a:solidFill>
              <a:srgbClr val="000000"/>
            </a:solidFill>
            <a:miter lim="800000"/>
            <a:headEnd/>
            <a:tailEnd/>
          </a:ln>
        </p:spPr>
        <p:txBody>
          <a:bodyPr wrap="none" anchor="ctr"/>
          <a:lstStyle/>
          <a:p>
            <a:endParaRPr lang="it-IT"/>
          </a:p>
        </p:txBody>
      </p:sp>
      <p:sp>
        <p:nvSpPr>
          <p:cNvPr id="54275" name="Rectangle 2"/>
          <p:cNvSpPr>
            <a:spLocks noGrp="1" noChangeArrowheads="1"/>
          </p:cNvSpPr>
          <p:nvPr>
            <p:ph type="body"/>
          </p:nvPr>
        </p:nvSpPr>
        <p:spPr>
          <a:xfrm>
            <a:off x="695160" y="4421562"/>
            <a:ext cx="5551526" cy="4177408"/>
          </a:xfrm>
          <a:noFill/>
          <a:ln/>
        </p:spPr>
        <p:txBody>
          <a:bodyPr wrap="none" anchor="ctr"/>
          <a:lstStyle/>
          <a:p>
            <a:endParaRPr lang="it-IT" smtClean="0">
              <a:latin typeface="Times New Roman" pitchFamily="18" charset="0"/>
            </a:endParaRPr>
          </a:p>
        </p:txBody>
      </p:sp>
    </p:spTree>
    <p:extLst>
      <p:ext uri="{BB962C8B-B14F-4D97-AF65-F5344CB8AC3E}">
        <p14:creationId xmlns:p14="http://schemas.microsoft.com/office/powerpoint/2010/main" val="21343383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4274" name="Text Box 1"/>
          <p:cNvSpPr txBox="1">
            <a:spLocks noChangeArrowheads="1"/>
          </p:cNvSpPr>
          <p:nvPr/>
        </p:nvSpPr>
        <p:spPr bwMode="auto">
          <a:xfrm>
            <a:off x="1159682" y="707153"/>
            <a:ext cx="4635476" cy="3491098"/>
          </a:xfrm>
          <a:prstGeom prst="rect">
            <a:avLst/>
          </a:prstGeom>
          <a:solidFill>
            <a:srgbClr val="FFFFFF"/>
          </a:solidFill>
          <a:ln w="9360">
            <a:solidFill>
              <a:srgbClr val="000000"/>
            </a:solidFill>
            <a:miter lim="800000"/>
            <a:headEnd/>
            <a:tailEnd/>
          </a:ln>
        </p:spPr>
        <p:txBody>
          <a:bodyPr wrap="none" anchor="ctr"/>
          <a:lstStyle/>
          <a:p>
            <a:endParaRPr lang="it-IT"/>
          </a:p>
        </p:txBody>
      </p:sp>
      <p:sp>
        <p:nvSpPr>
          <p:cNvPr id="54275" name="Rectangle 2"/>
          <p:cNvSpPr>
            <a:spLocks noGrp="1" noChangeArrowheads="1"/>
          </p:cNvSpPr>
          <p:nvPr>
            <p:ph type="body"/>
          </p:nvPr>
        </p:nvSpPr>
        <p:spPr>
          <a:xfrm>
            <a:off x="695160" y="4421562"/>
            <a:ext cx="5551526" cy="4177408"/>
          </a:xfrm>
          <a:noFill/>
          <a:ln/>
        </p:spPr>
        <p:txBody>
          <a:bodyPr wrap="none" anchor="ctr"/>
          <a:lstStyle/>
          <a:p>
            <a:endParaRPr lang="it-IT" smtClean="0">
              <a:latin typeface="Times New Roman" pitchFamily="18" charset="0"/>
            </a:endParaRPr>
          </a:p>
        </p:txBody>
      </p:sp>
    </p:spTree>
    <p:extLst>
      <p:ext uri="{BB962C8B-B14F-4D97-AF65-F5344CB8AC3E}">
        <p14:creationId xmlns:p14="http://schemas.microsoft.com/office/powerpoint/2010/main" val="21343383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fr-FR" smtClean="0"/>
              <a:t>Cliquez pour modifier le style des sous-titres du masque</a:t>
            </a:r>
            <a:endParaRPr lang="fr-FR"/>
          </a:p>
        </p:txBody>
      </p:sp>
    </p:spTree>
  </p:cSld>
  <p:clrMapOvr>
    <a:masterClrMapping/>
  </p:clrMapOvr>
  <p:transition spd="slow">
    <p:cover/>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cSld>
  <p:clrMapOvr>
    <a:masterClrMapping/>
  </p:clrMapOvr>
  <p:transition spd="slow">
    <p:cove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38925" y="274638"/>
            <a:ext cx="2058988" cy="5880100"/>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457200" y="274638"/>
            <a:ext cx="6029325" cy="5880100"/>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cSld>
  <p:clrMapOvr>
    <a:masterClrMapping/>
  </p:clrMapOvr>
  <p:transition spd="slow">
    <p:cove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re. Text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p:spPr>
        <p:txBody>
          <a:bodyPr/>
          <a:lstStyle/>
          <a:p>
            <a:r>
              <a:rPr lang="fr-FR" smtClean="0"/>
              <a:t>Cliquez pour modifier le style du titre</a:t>
            </a:r>
            <a:endParaRPr lang="fr-FR"/>
          </a:p>
        </p:txBody>
      </p:sp>
      <p:sp>
        <p:nvSpPr>
          <p:cNvPr id="3" name="Espace réservé du texte 2"/>
          <p:cNvSpPr>
            <a:spLocks noGrp="1"/>
          </p:cNvSpPr>
          <p:nvPr>
            <p:ph type="body" sz="half" idx="1"/>
          </p:nvPr>
        </p:nvSpPr>
        <p:spPr>
          <a:xfrm>
            <a:off x="468313" y="1628775"/>
            <a:ext cx="4038600" cy="4525963"/>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59313" y="1628775"/>
            <a:ext cx="4038600" cy="4525963"/>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cSld>
  <p:clrMapOvr>
    <a:masterClrMapping/>
  </p:clrMapOvr>
  <p:transition spd="slow">
    <p:cove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cSld>
  <p:clrMapOvr>
    <a:masterClrMapping/>
  </p:clrMapOvr>
  <p:transition spd="slow">
    <p:cove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smtClean="0"/>
              <a:t>Cliquez pour modifier les styles du texte du masque</a:t>
            </a:r>
          </a:p>
        </p:txBody>
      </p:sp>
    </p:spTree>
  </p:cSld>
  <p:clrMapOvr>
    <a:masterClrMapping/>
  </p:clrMapOvr>
  <p:transition spd="slow">
    <p:cove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468313" y="1628775"/>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59313" y="1628775"/>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cSld>
  <p:clrMapOvr>
    <a:masterClrMapping/>
  </p:clrMapOvr>
  <p:transition spd="slow">
    <p:cove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cSld>
  <p:clrMapOvr>
    <a:masterClrMapping/>
  </p:clrMapOvr>
  <p:transition spd="slow">
    <p:cove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Tree>
  </p:cSld>
  <p:clrMapOvr>
    <a:masterClrMapping/>
  </p:clrMapOvr>
  <p:transition spd="slow">
    <p:cove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Tree>
  </p:cSld>
  <p:clrMapOvr>
    <a:masterClrMapping/>
  </p:clrMapOvr>
  <p:transition spd="slow">
    <p:cove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Tree>
  </p:cSld>
  <p:clrMapOvr>
    <a:masterClrMapping/>
  </p:clrMapOvr>
  <p:transition spd="slow">
    <p:cove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Tree>
  </p:cSld>
  <p:clrMapOvr>
    <a:masterClrMapping/>
  </p:clrMapOvr>
  <p:transition spd="slow">
    <p:cove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6">
                <a:lumMod val="40000"/>
                <a:lumOff val="60000"/>
              </a:schemeClr>
            </a:gs>
            <a:gs pos="39999">
              <a:srgbClr val="85C2FF"/>
            </a:gs>
            <a:gs pos="70000">
              <a:srgbClr val="C4D6EB"/>
            </a:gs>
            <a:gs pos="100000">
              <a:srgbClr val="FFEBFA"/>
            </a:gs>
          </a:gsLst>
          <a:lin ang="5400000" scaled="0"/>
          <a:tileRect/>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Cliquez pour modifier le style du titre</a:t>
            </a:r>
          </a:p>
        </p:txBody>
      </p:sp>
      <p:sp>
        <p:nvSpPr>
          <p:cNvPr id="1027" name="Rectangle 3"/>
          <p:cNvSpPr>
            <a:spLocks noGrp="1" noChangeArrowheads="1"/>
          </p:cNvSpPr>
          <p:nvPr>
            <p:ph type="body" idx="1"/>
          </p:nvPr>
        </p:nvSpPr>
        <p:spPr bwMode="auto">
          <a:xfrm>
            <a:off x="468313" y="1628775"/>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err="1" smtClean="0"/>
              <a:t>Cliquez</a:t>
            </a:r>
            <a:r>
              <a:rPr lang="en-US" dirty="0" smtClean="0"/>
              <a:t> pour modifier les styles du </a:t>
            </a:r>
            <a:r>
              <a:rPr lang="en-US" dirty="0" err="1" smtClean="0"/>
              <a:t>texte</a:t>
            </a:r>
            <a:r>
              <a:rPr lang="en-US" dirty="0" smtClean="0"/>
              <a:t> du masque</a:t>
            </a:r>
          </a:p>
          <a:p>
            <a:pPr lvl="1"/>
            <a:r>
              <a:rPr lang="en-US" dirty="0" err="1" smtClean="0"/>
              <a:t>Deuxième</a:t>
            </a:r>
            <a:r>
              <a:rPr lang="en-US" dirty="0" smtClean="0"/>
              <a:t> </a:t>
            </a:r>
            <a:r>
              <a:rPr lang="en-US" dirty="0" err="1" smtClean="0"/>
              <a:t>niveau</a:t>
            </a:r>
            <a:endParaRPr lang="en-US" dirty="0" smtClean="0"/>
          </a:p>
          <a:p>
            <a:pPr lvl="2"/>
            <a:r>
              <a:rPr lang="en-US" dirty="0" err="1" smtClean="0"/>
              <a:t>Troisième</a:t>
            </a:r>
            <a:r>
              <a:rPr lang="en-US" dirty="0" smtClean="0"/>
              <a:t> </a:t>
            </a:r>
            <a:r>
              <a:rPr lang="en-US" dirty="0" err="1" smtClean="0"/>
              <a:t>niveau</a:t>
            </a:r>
            <a:endParaRPr lang="en-US" dirty="0" smtClean="0"/>
          </a:p>
          <a:p>
            <a:pPr lvl="3"/>
            <a:r>
              <a:rPr lang="en-US" dirty="0" err="1" smtClean="0"/>
              <a:t>Quatrième</a:t>
            </a:r>
            <a:r>
              <a:rPr lang="en-US" dirty="0" smtClean="0"/>
              <a:t> </a:t>
            </a:r>
            <a:r>
              <a:rPr lang="en-US" dirty="0" err="1" smtClean="0"/>
              <a:t>niveau</a:t>
            </a:r>
            <a:endParaRPr lang="en-US" dirty="0" smtClean="0"/>
          </a:p>
          <a:p>
            <a:pPr lvl="4"/>
            <a:r>
              <a:rPr lang="en-US" dirty="0" err="1" smtClean="0"/>
              <a:t>Cinquième</a:t>
            </a:r>
            <a:r>
              <a:rPr lang="en-US" dirty="0" smtClean="0"/>
              <a:t> </a:t>
            </a:r>
            <a:r>
              <a:rPr lang="en-US" dirty="0" err="1" smtClean="0"/>
              <a:t>niveau</a:t>
            </a:r>
            <a:endParaRPr lang="en-US" dirty="0" smtClean="0"/>
          </a:p>
        </p:txBody>
      </p:sp>
      <p:sp>
        <p:nvSpPr>
          <p:cNvPr id="1031" name="Line 7"/>
          <p:cNvSpPr>
            <a:spLocks noChangeShapeType="1"/>
          </p:cNvSpPr>
          <p:nvPr/>
        </p:nvSpPr>
        <p:spPr bwMode="auto">
          <a:xfrm>
            <a:off x="2051050" y="6381750"/>
            <a:ext cx="6913563" cy="0"/>
          </a:xfrm>
          <a:prstGeom prst="line">
            <a:avLst/>
          </a:prstGeom>
          <a:noFill/>
          <a:ln w="19050">
            <a:solidFill>
              <a:srgbClr val="0000FF"/>
            </a:solidFill>
            <a:round/>
            <a:headEnd/>
            <a:tailEnd/>
          </a:ln>
          <a:effectLst/>
        </p:spPr>
        <p:txBody>
          <a:bodyPr/>
          <a:lstStyle/>
          <a:p>
            <a:pPr>
              <a:defRPr/>
            </a:pPr>
            <a:endParaRPr lang="fr-FR"/>
          </a:p>
        </p:txBody>
      </p:sp>
      <p:pic>
        <p:nvPicPr>
          <p:cNvPr id="1029" name="Picture 8"/>
          <p:cNvPicPr>
            <a:picLocks noChangeAspect="1" noChangeArrowheads="1"/>
          </p:cNvPicPr>
          <p:nvPr/>
        </p:nvPicPr>
        <p:blipFill>
          <a:blip r:embed="rId14"/>
          <a:srcRect/>
          <a:stretch>
            <a:fillRect/>
          </a:stretch>
        </p:blipFill>
        <p:spPr bwMode="auto">
          <a:xfrm>
            <a:off x="0" y="6092825"/>
            <a:ext cx="1908175" cy="649288"/>
          </a:xfrm>
          <a:prstGeom prst="rect">
            <a:avLst/>
          </a:prstGeom>
          <a:noFill/>
          <a:ln w="9525">
            <a:noFill/>
            <a:miter lim="800000"/>
            <a:headEnd/>
            <a:tailEnd/>
          </a:ln>
        </p:spPr>
      </p:pic>
      <p:sp>
        <p:nvSpPr>
          <p:cNvPr id="1037" name="Text Box 13"/>
          <p:cNvSpPr txBox="1">
            <a:spLocks noChangeArrowheads="1"/>
          </p:cNvSpPr>
          <p:nvPr userDrawn="1"/>
        </p:nvSpPr>
        <p:spPr bwMode="auto">
          <a:xfrm>
            <a:off x="8172450" y="6381750"/>
            <a:ext cx="865188" cy="304800"/>
          </a:xfrm>
          <a:prstGeom prst="rect">
            <a:avLst/>
          </a:prstGeom>
          <a:noFill/>
          <a:ln w="9525">
            <a:noFill/>
            <a:miter lim="800000"/>
            <a:headEnd/>
            <a:tailEnd/>
          </a:ln>
          <a:effectLst/>
        </p:spPr>
        <p:txBody>
          <a:bodyPr>
            <a:spAutoFit/>
          </a:bodyPr>
          <a:lstStyle/>
          <a:p>
            <a:pPr algn="r">
              <a:spcBef>
                <a:spcPct val="50000"/>
              </a:spcBef>
              <a:defRPr/>
            </a:pPr>
            <a:fld id="{E04B6F39-42E6-403C-BAEC-D38405DF9571}" type="slidenum">
              <a:rPr lang="fr-FR" sz="1400">
                <a:solidFill>
                  <a:srgbClr val="0000CC"/>
                </a:solidFill>
              </a:rPr>
              <a:pPr algn="r">
                <a:spcBef>
                  <a:spcPct val="50000"/>
                </a:spcBef>
                <a:defRPr/>
              </a:pPr>
              <a:t>‹#›</a:t>
            </a:fld>
            <a:endParaRPr lang="fr-FR" sz="1400">
              <a:solidFill>
                <a:srgbClr val="0000CC"/>
              </a:solidFill>
            </a:endParaRPr>
          </a:p>
        </p:txBody>
      </p:sp>
    </p:spTree>
  </p:cSld>
  <p:clrMap bg1="lt1" tx1="dk1" bg2="lt2" tx2="dk2" accent1="accent1" accent2="accent2" accent3="accent3" accent4="accent4" accent5="accent5" accent6="accent6" hlink="hlink" folHlink="folHlink"/>
  <p:sldLayoutIdLst>
    <p:sldLayoutId id="2147483666" r:id="rId1"/>
    <p:sldLayoutId id="2147483665" r:id="rId2"/>
    <p:sldLayoutId id="2147483664" r:id="rId3"/>
    <p:sldLayoutId id="2147483663" r:id="rId4"/>
    <p:sldLayoutId id="2147483662" r:id="rId5"/>
    <p:sldLayoutId id="2147483661" r:id="rId6"/>
    <p:sldLayoutId id="2147483660" r:id="rId7"/>
    <p:sldLayoutId id="2147483659" r:id="rId8"/>
    <p:sldLayoutId id="2147483658" r:id="rId9"/>
    <p:sldLayoutId id="2147483657" r:id="rId10"/>
    <p:sldLayoutId id="2147483656" r:id="rId11"/>
    <p:sldLayoutId id="2147483655" r:id="rId12"/>
  </p:sldLayoutIdLst>
  <p:transition spd="slow">
    <p:cover/>
  </p:transition>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jpeg"/><Relationship Id="rId1" Type="http://schemas.openxmlformats.org/officeDocument/2006/relationships/slideLayout" Target="../slideLayouts/slideLayout7.xml"/><Relationship Id="rId5" Type="http://schemas.openxmlformats.org/officeDocument/2006/relationships/image" Target="../media/image14.jpeg"/><Relationship Id="rId4" Type="http://schemas.openxmlformats.org/officeDocument/2006/relationships/image" Target="../media/image13.jpeg"/></Relationships>
</file>

<file path=ppt/slides/_rels/slide1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18.xml.rels><?xml version="1.0" encoding="UTF-8" standalone="yes"?>
<Relationships xmlns="http://schemas.openxmlformats.org/package/2006/relationships"><Relationship Id="rId2" Type="http://schemas.openxmlformats.org/officeDocument/2006/relationships/hyperlink" Target="http://www.nnuf.ac.uk/" TargetMode="Externa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29.emf"/><Relationship Id="rId3" Type="http://schemas.openxmlformats.org/officeDocument/2006/relationships/image" Target="../media/image19.wmf"/><Relationship Id="rId7" Type="http://schemas.openxmlformats.org/officeDocument/2006/relationships/image" Target="../media/image23.png"/><Relationship Id="rId12" Type="http://schemas.openxmlformats.org/officeDocument/2006/relationships/image" Target="../media/image28.jpeg"/><Relationship Id="rId2" Type="http://schemas.openxmlformats.org/officeDocument/2006/relationships/notesSlide" Target="../notesSlides/notesSlide2.xml"/><Relationship Id="rId16" Type="http://schemas.openxmlformats.org/officeDocument/2006/relationships/slide" Target="slide4.xml"/><Relationship Id="rId1" Type="http://schemas.openxmlformats.org/officeDocument/2006/relationships/slideLayout" Target="../slideLayouts/slideLayout7.xml"/><Relationship Id="rId6" Type="http://schemas.openxmlformats.org/officeDocument/2006/relationships/image" Target="../media/image22.jpeg"/><Relationship Id="rId11" Type="http://schemas.openxmlformats.org/officeDocument/2006/relationships/image" Target="../media/image27.jpeg"/><Relationship Id="rId5" Type="http://schemas.openxmlformats.org/officeDocument/2006/relationships/image" Target="../media/image21.emf"/><Relationship Id="rId15" Type="http://schemas.openxmlformats.org/officeDocument/2006/relationships/slide" Target="slide3.xml"/><Relationship Id="rId10" Type="http://schemas.openxmlformats.org/officeDocument/2006/relationships/image" Target="../media/image26.jpeg"/><Relationship Id="rId4" Type="http://schemas.openxmlformats.org/officeDocument/2006/relationships/image" Target="../media/image20.jpeg"/><Relationship Id="rId9" Type="http://schemas.openxmlformats.org/officeDocument/2006/relationships/image" Target="../media/image25.jpeg"/><Relationship Id="rId14" Type="http://schemas.openxmlformats.org/officeDocument/2006/relationships/image" Target="../media/image30.emf"/></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1.png"/><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29.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33.png"/><Relationship Id="rId1" Type="http://schemas.openxmlformats.org/officeDocument/2006/relationships/slideLayout" Target="../slideLayouts/slideLayout2.xml"/><Relationship Id="rId4" Type="http://schemas.openxmlformats.org/officeDocument/2006/relationships/image" Target="../media/image34.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7.xml"/><Relationship Id="rId4" Type="http://schemas.openxmlformats.org/officeDocument/2006/relationships/hyperlink" Target="http://www.enen-assoc.org/"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hyperlink" Target="http://www.enen-assoc.org/en/activities/emsne.html"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ChangeArrowheads="1"/>
          </p:cNvSpPr>
          <p:nvPr>
            <p:ph type="ctrTitle"/>
          </p:nvPr>
        </p:nvSpPr>
        <p:spPr>
          <a:xfrm>
            <a:off x="72008" y="1989138"/>
            <a:ext cx="8964488" cy="2332037"/>
          </a:xfrm>
          <a:solidFill>
            <a:schemeClr val="accent6"/>
          </a:solidFill>
        </p:spPr>
        <p:txBody>
          <a:bodyPr/>
          <a:lstStyle/>
          <a:p>
            <a:r>
              <a:rPr lang="en-US" sz="3800" b="1" dirty="0">
                <a:solidFill>
                  <a:schemeClr val="bg1"/>
                </a:solidFill>
                <a:effectLst>
                  <a:outerShdw blurRad="38100" dist="38100" dir="2700000" algn="tl">
                    <a:srgbClr val="000000">
                      <a:alpha val="43137"/>
                    </a:srgbClr>
                  </a:outerShdw>
                </a:effectLst>
              </a:rPr>
              <a:t>Infrastructure </a:t>
            </a:r>
            <a:r>
              <a:rPr lang="en-US" sz="3800" b="1" dirty="0" smtClean="0">
                <a:solidFill>
                  <a:schemeClr val="bg1"/>
                </a:solidFill>
                <a:effectLst>
                  <a:outerShdw blurRad="38100" dist="38100" dir="2700000" algn="tl">
                    <a:srgbClr val="000000">
                      <a:alpha val="43137"/>
                    </a:srgbClr>
                  </a:outerShdw>
                </a:effectLst>
              </a:rPr>
              <a:t>Open Access Needs </a:t>
            </a:r>
            <a:br>
              <a:rPr lang="en-US" sz="3800" b="1" dirty="0" smtClean="0">
                <a:solidFill>
                  <a:schemeClr val="bg1"/>
                </a:solidFill>
                <a:effectLst>
                  <a:outerShdw blurRad="38100" dist="38100" dir="2700000" algn="tl">
                    <a:srgbClr val="000000">
                      <a:alpha val="43137"/>
                    </a:srgbClr>
                  </a:outerShdw>
                </a:effectLst>
              </a:rPr>
            </a:br>
            <a:r>
              <a:rPr lang="en-US" sz="3800" b="1" dirty="0" smtClean="0">
                <a:solidFill>
                  <a:schemeClr val="bg1"/>
                </a:solidFill>
                <a:effectLst>
                  <a:outerShdw blurRad="38100" dist="38100" dir="2700000" algn="tl">
                    <a:srgbClr val="000000">
                      <a:alpha val="43137"/>
                    </a:srgbClr>
                  </a:outerShdw>
                </a:effectLst>
              </a:rPr>
              <a:t>for </a:t>
            </a:r>
            <a:r>
              <a:rPr lang="en-US" sz="3800" b="1" dirty="0">
                <a:solidFill>
                  <a:schemeClr val="bg1"/>
                </a:solidFill>
                <a:effectLst>
                  <a:outerShdw blurRad="38100" dist="38100" dir="2700000" algn="tl">
                    <a:srgbClr val="000000">
                      <a:alpha val="43137"/>
                    </a:srgbClr>
                  </a:outerShdw>
                </a:effectLst>
              </a:rPr>
              <a:t>Nuclear Educational Purposes</a:t>
            </a:r>
            <a:endParaRPr lang="en-US" sz="3800" b="1" dirty="0" smtClean="0">
              <a:solidFill>
                <a:schemeClr val="bg1"/>
              </a:solidFill>
              <a:effectLst>
                <a:outerShdw blurRad="38100" dist="38100" dir="2700000" algn="tl">
                  <a:srgbClr val="000000">
                    <a:alpha val="43137"/>
                  </a:srgbClr>
                </a:outerShdw>
              </a:effectLst>
            </a:endParaRPr>
          </a:p>
        </p:txBody>
      </p:sp>
      <p:sp>
        <p:nvSpPr>
          <p:cNvPr id="22530" name="Rectangle 3"/>
          <p:cNvSpPr>
            <a:spLocks noGrp="1" noChangeArrowheads="1"/>
          </p:cNvSpPr>
          <p:nvPr>
            <p:ph type="subTitle" idx="1"/>
          </p:nvPr>
        </p:nvSpPr>
        <p:spPr>
          <a:xfrm>
            <a:off x="539552" y="4437112"/>
            <a:ext cx="8344594" cy="2276872"/>
          </a:xfrm>
        </p:spPr>
        <p:txBody>
          <a:bodyPr/>
          <a:lstStyle/>
          <a:p>
            <a:r>
              <a:rPr lang="en-US" sz="2000" b="1" i="1" dirty="0" smtClean="0">
                <a:solidFill>
                  <a:schemeClr val="accent6">
                    <a:lumMod val="75000"/>
                  </a:schemeClr>
                </a:solidFill>
              </a:rPr>
              <a:t>Walter Ambrosini  and  Members of ENEN</a:t>
            </a:r>
          </a:p>
          <a:p>
            <a:endParaRPr lang="en-US" sz="1600" b="1" dirty="0" smtClean="0">
              <a:solidFill>
                <a:schemeClr val="accent6">
                  <a:lumMod val="60000"/>
                  <a:lumOff val="40000"/>
                </a:schemeClr>
              </a:solidFill>
            </a:endParaRPr>
          </a:p>
          <a:p>
            <a:r>
              <a:rPr lang="en-US" sz="1600" b="1" dirty="0" smtClean="0">
                <a:solidFill>
                  <a:schemeClr val="accent6">
                    <a:lumMod val="60000"/>
                    <a:lumOff val="40000"/>
                  </a:schemeClr>
                </a:solidFill>
              </a:rPr>
              <a:t>JRC Forum </a:t>
            </a:r>
            <a:r>
              <a:rPr lang="en-US" sz="1600" b="1" dirty="0">
                <a:solidFill>
                  <a:schemeClr val="accent6">
                    <a:lumMod val="60000"/>
                    <a:lumOff val="40000"/>
                  </a:schemeClr>
                </a:solidFill>
              </a:rPr>
              <a:t>on Access to Existing EU Nuclear Fission Research </a:t>
            </a:r>
            <a:r>
              <a:rPr lang="en-US" sz="1600" b="1" dirty="0" smtClean="0">
                <a:solidFill>
                  <a:schemeClr val="accent6">
                    <a:lumMod val="60000"/>
                    <a:lumOff val="40000"/>
                  </a:schemeClr>
                </a:solidFill>
              </a:rPr>
              <a:t>Infrastructure</a:t>
            </a:r>
          </a:p>
          <a:p>
            <a:endParaRPr lang="en-US" sz="1600" b="1" dirty="0" smtClean="0">
              <a:solidFill>
                <a:schemeClr val="accent6">
                  <a:lumMod val="60000"/>
                  <a:lumOff val="40000"/>
                </a:schemeClr>
              </a:solidFill>
            </a:endParaRPr>
          </a:p>
          <a:p>
            <a:r>
              <a:rPr lang="en-US" sz="1800" b="1" i="1" dirty="0" smtClean="0">
                <a:solidFill>
                  <a:schemeClr val="accent2"/>
                </a:solidFill>
              </a:rPr>
              <a:t>Brussels, January 29</a:t>
            </a:r>
            <a:r>
              <a:rPr lang="en-US" sz="1800" b="1" i="1" baseline="30000" dirty="0" smtClean="0">
                <a:solidFill>
                  <a:schemeClr val="accent2"/>
                </a:solidFill>
              </a:rPr>
              <a:t>th</a:t>
            </a:r>
            <a:r>
              <a:rPr lang="en-US" sz="1800" b="1" i="1" dirty="0" smtClean="0">
                <a:solidFill>
                  <a:schemeClr val="accent2"/>
                </a:solidFill>
              </a:rPr>
              <a:t>, 2015</a:t>
            </a:r>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11760" y="188640"/>
            <a:ext cx="4166345" cy="1560500"/>
          </a:xfrm>
          <a:prstGeom prst="rect">
            <a:avLst/>
          </a:prstGeom>
          <a:noFill/>
          <a:ln w="9525">
            <a:solidFill>
              <a:schemeClr val="accent6"/>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wheel(1)">
                                      <p:cBhvr>
                                        <p:cTn id="7"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hteck 2"/>
          <p:cNvSpPr/>
          <p:nvPr/>
        </p:nvSpPr>
        <p:spPr>
          <a:xfrm>
            <a:off x="827584" y="1628800"/>
            <a:ext cx="7992888" cy="3970318"/>
          </a:xfrm>
          <a:prstGeom prst="rect">
            <a:avLst/>
          </a:prstGeom>
        </p:spPr>
        <p:txBody>
          <a:bodyPr wrap="square">
            <a:spAutoFit/>
          </a:bodyPr>
          <a:lstStyle/>
          <a:p>
            <a:pPr algn="ctr"/>
            <a:r>
              <a:rPr lang="en-US" sz="2400" u="sng" dirty="0" smtClean="0">
                <a:solidFill>
                  <a:srgbClr val="0000CC"/>
                </a:solidFill>
              </a:rPr>
              <a:t>Research </a:t>
            </a:r>
            <a:r>
              <a:rPr lang="en-US" sz="2400" u="sng" dirty="0">
                <a:solidFill>
                  <a:srgbClr val="0000CC"/>
                </a:solidFill>
              </a:rPr>
              <a:t>infrastructure and </a:t>
            </a:r>
            <a:r>
              <a:rPr lang="en-US" sz="2400" u="sng" dirty="0" smtClean="0">
                <a:solidFill>
                  <a:srgbClr val="0000CC"/>
                </a:solidFill>
              </a:rPr>
              <a:t>facilities</a:t>
            </a:r>
          </a:p>
          <a:p>
            <a:pPr algn="ctr"/>
            <a:r>
              <a:rPr lang="en-US" sz="2400" u="sng" dirty="0" smtClean="0">
                <a:solidFill>
                  <a:srgbClr val="0000CC"/>
                </a:solidFill>
              </a:rPr>
              <a:t>(NET-RWTH-Aachen)</a:t>
            </a:r>
          </a:p>
          <a:p>
            <a:endParaRPr lang="en-US" sz="2400" dirty="0">
              <a:solidFill>
                <a:srgbClr val="0000CC"/>
              </a:solidFill>
            </a:endParaRPr>
          </a:p>
          <a:p>
            <a:pPr marL="342900" indent="-342900">
              <a:lnSpc>
                <a:spcPct val="150000"/>
              </a:lnSpc>
              <a:buFont typeface="Arial" panose="020B0604020202020204" pitchFamily="34" charset="0"/>
              <a:buChar char="•"/>
            </a:pPr>
            <a:r>
              <a:rPr lang="en-US" sz="2400" dirty="0">
                <a:solidFill>
                  <a:srgbClr val="0000CC"/>
                </a:solidFill>
              </a:rPr>
              <a:t>High </a:t>
            </a:r>
            <a:r>
              <a:rPr lang="en-US" sz="2400" dirty="0" smtClean="0">
                <a:solidFill>
                  <a:srgbClr val="0000CC"/>
                </a:solidFill>
              </a:rPr>
              <a:t>performance </a:t>
            </a:r>
            <a:r>
              <a:rPr lang="en-US" sz="2400" dirty="0">
                <a:solidFill>
                  <a:srgbClr val="0000CC"/>
                </a:solidFill>
              </a:rPr>
              <a:t>computer </a:t>
            </a:r>
            <a:r>
              <a:rPr lang="en-US" sz="2400" dirty="0" smtClean="0">
                <a:solidFill>
                  <a:srgbClr val="0000CC"/>
                </a:solidFill>
              </a:rPr>
              <a:t>systems</a:t>
            </a:r>
          </a:p>
          <a:p>
            <a:pPr marL="342900" indent="-342900">
              <a:lnSpc>
                <a:spcPct val="150000"/>
              </a:lnSpc>
              <a:buFont typeface="Arial" panose="020B0604020202020204" pitchFamily="34" charset="0"/>
              <a:buChar char="•"/>
            </a:pPr>
            <a:r>
              <a:rPr lang="en-US" sz="2400" dirty="0" smtClean="0">
                <a:solidFill>
                  <a:srgbClr val="0000CC"/>
                </a:solidFill>
              </a:rPr>
              <a:t>Sophisticated numerical tools and packages</a:t>
            </a:r>
          </a:p>
          <a:p>
            <a:pPr marL="342900" indent="-342900">
              <a:lnSpc>
                <a:spcPct val="150000"/>
              </a:lnSpc>
              <a:buFont typeface="Arial" panose="020B0604020202020204" pitchFamily="34" charset="0"/>
              <a:buChar char="•"/>
            </a:pPr>
            <a:r>
              <a:rPr lang="en-US" sz="2400" dirty="0" smtClean="0">
                <a:solidFill>
                  <a:srgbClr val="0000CC"/>
                </a:solidFill>
              </a:rPr>
              <a:t>Access to partner external laboratories</a:t>
            </a:r>
            <a:endParaRPr lang="en-US" sz="2400" dirty="0">
              <a:solidFill>
                <a:srgbClr val="0000CC"/>
              </a:solidFill>
            </a:endParaRPr>
          </a:p>
          <a:p>
            <a:pPr marL="342900" indent="-342900">
              <a:lnSpc>
                <a:spcPct val="150000"/>
              </a:lnSpc>
              <a:buFont typeface="Arial" panose="020B0604020202020204" pitchFamily="34" charset="0"/>
              <a:buChar char="•"/>
            </a:pPr>
            <a:r>
              <a:rPr lang="en-US" sz="2400" dirty="0">
                <a:solidFill>
                  <a:srgbClr val="0000CC"/>
                </a:solidFill>
              </a:rPr>
              <a:t>Nuclear </a:t>
            </a:r>
            <a:r>
              <a:rPr lang="en-US" sz="2400" dirty="0" smtClean="0">
                <a:solidFill>
                  <a:srgbClr val="0000CC"/>
                </a:solidFill>
              </a:rPr>
              <a:t>reactors for </a:t>
            </a:r>
            <a:r>
              <a:rPr lang="en-US" sz="2400" dirty="0">
                <a:solidFill>
                  <a:srgbClr val="0000CC"/>
                </a:solidFill>
              </a:rPr>
              <a:t>indoor radiation </a:t>
            </a:r>
            <a:r>
              <a:rPr lang="en-US" sz="2400" dirty="0" smtClean="0">
                <a:solidFill>
                  <a:srgbClr val="0000CC"/>
                </a:solidFill>
              </a:rPr>
              <a:t>mapping and monitoring</a:t>
            </a:r>
            <a:endParaRPr lang="en-US" sz="2400" dirty="0">
              <a:solidFill>
                <a:srgbClr val="0000CC"/>
              </a:solidFill>
            </a:endParaRPr>
          </a:p>
        </p:txBody>
      </p:sp>
      <p:sp>
        <p:nvSpPr>
          <p:cNvPr id="4" name="Rectangle 3"/>
          <p:cNvSpPr>
            <a:spLocks noChangeArrowheads="1"/>
          </p:cNvSpPr>
          <p:nvPr/>
        </p:nvSpPr>
        <p:spPr bwMode="auto">
          <a:xfrm>
            <a:off x="251520" y="188912"/>
            <a:ext cx="8712968" cy="1223864"/>
          </a:xfrm>
          <a:prstGeom prst="rect">
            <a:avLst/>
          </a:prstGeom>
          <a:noFill/>
          <a:ln w="9525">
            <a:noFill/>
            <a:miter lim="800000"/>
            <a:headEnd/>
            <a:tailEnd/>
          </a:ln>
        </p:spPr>
        <p:txBody>
          <a:bodyPr lIns="92075" tIns="46038" rIns="92075" bIns="46038" anchor="ctr"/>
          <a:lstStyle/>
          <a:p>
            <a:pPr algn="ctr"/>
            <a:r>
              <a:rPr lang="en-GB" sz="3600" b="1" dirty="0" smtClean="0">
                <a:solidFill>
                  <a:schemeClr val="bg1"/>
                </a:solidFill>
                <a:effectLst>
                  <a:outerShdw blurRad="38100" dist="38100" dir="2700000" algn="tl">
                    <a:srgbClr val="000000">
                      <a:alpha val="43137"/>
                    </a:srgbClr>
                  </a:outerShdw>
                </a:effectLst>
              </a:rPr>
              <a:t>COMMENTS FROM ENEN MEMBERS</a:t>
            </a:r>
          </a:p>
          <a:p>
            <a:pPr algn="ctr"/>
            <a:r>
              <a:rPr lang="en-GB" sz="2800" b="1" dirty="0" smtClean="0">
                <a:solidFill>
                  <a:schemeClr val="bg1"/>
                </a:solidFill>
                <a:effectLst>
                  <a:outerShdw blurRad="38100" dist="38100" dir="2700000" algn="tl">
                    <a:srgbClr val="000000">
                      <a:alpha val="43137"/>
                    </a:srgbClr>
                  </a:outerShdw>
                </a:effectLst>
              </a:rPr>
              <a:t>(RWTH Aachen University, Rahim </a:t>
            </a:r>
            <a:r>
              <a:rPr lang="en-GB" sz="2800" b="1" dirty="0" err="1" smtClean="0">
                <a:solidFill>
                  <a:schemeClr val="bg1"/>
                </a:solidFill>
                <a:effectLst>
                  <a:outerShdw blurRad="38100" dist="38100" dir="2700000" algn="tl">
                    <a:srgbClr val="000000">
                      <a:alpha val="43137"/>
                    </a:srgbClr>
                  </a:outerShdw>
                </a:effectLst>
              </a:rPr>
              <a:t>Nabbi</a:t>
            </a:r>
            <a:r>
              <a:rPr lang="en-GB" sz="2800" b="1" dirty="0" smtClean="0">
                <a:solidFill>
                  <a:schemeClr val="bg1"/>
                </a:solidFill>
                <a:effectLst>
                  <a:outerShdw blurRad="38100" dist="38100" dir="2700000" algn="tl">
                    <a:srgbClr val="000000">
                      <a:alpha val="43137"/>
                    </a:srgbClr>
                  </a:outerShdw>
                </a:effectLst>
              </a:rPr>
              <a:t>)</a:t>
            </a:r>
            <a:endParaRPr lang="en-GB" sz="2800" b="1"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220242208"/>
      </p:ext>
    </p:extLst>
  </p:cSld>
  <p:clrMapOvr>
    <a:masterClrMapping/>
  </p:clrMapOvr>
  <p:transition spd="slow">
    <p:cove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2"/>
          <p:cNvSpPr>
            <a:spLocks noChangeArrowheads="1"/>
          </p:cNvSpPr>
          <p:nvPr/>
        </p:nvSpPr>
        <p:spPr bwMode="auto">
          <a:xfrm>
            <a:off x="0" y="836712"/>
            <a:ext cx="9144000" cy="5184775"/>
          </a:xfrm>
          <a:prstGeom prst="rect">
            <a:avLst/>
          </a:prstGeom>
          <a:noFill/>
          <a:ln w="9525">
            <a:noFill/>
            <a:miter lim="800000"/>
            <a:headEnd/>
            <a:tailEnd/>
          </a:ln>
          <a:effectLst/>
        </p:spPr>
        <p:txBody>
          <a:bodyPr/>
          <a:lstStyle/>
          <a:p>
            <a:pPr marL="342900" indent="-342900" algn="ctr">
              <a:lnSpc>
                <a:spcPct val="80000"/>
              </a:lnSpc>
              <a:spcBef>
                <a:spcPct val="20000"/>
              </a:spcBef>
              <a:buClr>
                <a:srgbClr val="FFFF00"/>
              </a:buClr>
              <a:buFont typeface="Wingdings" pitchFamily="2" charset="2"/>
              <a:buNone/>
              <a:defRPr/>
            </a:pPr>
            <a:endParaRPr lang="en-GB" sz="2200" i="1" dirty="0" smtClean="0">
              <a:solidFill>
                <a:schemeClr val="accent6">
                  <a:lumMod val="75000"/>
                </a:schemeClr>
              </a:solidFill>
            </a:endParaRPr>
          </a:p>
        </p:txBody>
      </p:sp>
      <p:sp>
        <p:nvSpPr>
          <p:cNvPr id="25602" name="Rectangle 3"/>
          <p:cNvSpPr>
            <a:spLocks noChangeArrowheads="1"/>
          </p:cNvSpPr>
          <p:nvPr/>
        </p:nvSpPr>
        <p:spPr bwMode="auto">
          <a:xfrm>
            <a:off x="251520" y="188911"/>
            <a:ext cx="8712968" cy="1472255"/>
          </a:xfrm>
          <a:prstGeom prst="rect">
            <a:avLst/>
          </a:prstGeom>
          <a:noFill/>
          <a:ln w="9525">
            <a:noFill/>
            <a:miter lim="800000"/>
            <a:headEnd/>
            <a:tailEnd/>
          </a:ln>
        </p:spPr>
        <p:txBody>
          <a:bodyPr lIns="92075" tIns="46038" rIns="92075" bIns="46038" anchor="ctr"/>
          <a:lstStyle/>
          <a:p>
            <a:pPr algn="ctr"/>
            <a:r>
              <a:rPr lang="en-GB" sz="3600" b="1" dirty="0" smtClean="0">
                <a:solidFill>
                  <a:schemeClr val="bg1"/>
                </a:solidFill>
                <a:effectLst>
                  <a:outerShdw blurRad="38100" dist="38100" dir="2700000" algn="tl">
                    <a:srgbClr val="000000">
                      <a:alpha val="43137"/>
                    </a:srgbClr>
                  </a:outerShdw>
                </a:effectLst>
              </a:rPr>
              <a:t>COMMENTS FROM ENEN MEMBERS</a:t>
            </a:r>
          </a:p>
          <a:p>
            <a:pPr algn="ctr"/>
            <a:r>
              <a:rPr lang="en-GB" sz="2800" b="1" dirty="0" smtClean="0">
                <a:solidFill>
                  <a:schemeClr val="bg1"/>
                </a:solidFill>
                <a:effectLst>
                  <a:outerShdw blurRad="38100" dist="38100" dir="2700000" algn="tl">
                    <a:srgbClr val="000000">
                      <a:alpha val="43137"/>
                    </a:srgbClr>
                  </a:outerShdw>
                </a:effectLst>
              </a:rPr>
              <a:t>(INSTN, Pascal </a:t>
            </a:r>
            <a:r>
              <a:rPr lang="en-GB" sz="2800" b="1" dirty="0" err="1" smtClean="0">
                <a:solidFill>
                  <a:schemeClr val="bg1"/>
                </a:solidFill>
                <a:effectLst>
                  <a:outerShdw blurRad="38100" dist="38100" dir="2700000" algn="tl">
                    <a:srgbClr val="000000">
                      <a:alpha val="43137"/>
                    </a:srgbClr>
                  </a:outerShdw>
                </a:effectLst>
              </a:rPr>
              <a:t>Anzieu</a:t>
            </a:r>
            <a:r>
              <a:rPr lang="en-GB" sz="2800" b="1" dirty="0" smtClean="0">
                <a:solidFill>
                  <a:schemeClr val="bg1"/>
                </a:solidFill>
                <a:effectLst>
                  <a:outerShdw blurRad="38100" dist="38100" dir="2700000" algn="tl">
                    <a:srgbClr val="000000">
                      <a:alpha val="43137"/>
                    </a:srgbClr>
                  </a:outerShdw>
                </a:effectLst>
              </a:rPr>
              <a:t>)</a:t>
            </a:r>
          </a:p>
          <a:p>
            <a:pPr algn="ctr"/>
            <a:r>
              <a:rPr lang="en-US" sz="2400" b="1" dirty="0">
                <a:solidFill>
                  <a:srgbClr val="002060"/>
                </a:solidFill>
              </a:rPr>
              <a:t>Infrastructures available </a:t>
            </a:r>
            <a:r>
              <a:rPr lang="en-US" sz="2400" b="1" dirty="0" smtClean="0">
                <a:solidFill>
                  <a:srgbClr val="002060"/>
                </a:solidFill>
              </a:rPr>
              <a:t>at INSTN/</a:t>
            </a:r>
            <a:r>
              <a:rPr lang="en-US" sz="2400" b="1" dirty="0" err="1" smtClean="0">
                <a:solidFill>
                  <a:srgbClr val="002060"/>
                </a:solidFill>
              </a:rPr>
              <a:t>Saclay</a:t>
            </a:r>
            <a:r>
              <a:rPr lang="en-US" sz="2400" b="1" dirty="0">
                <a:solidFill>
                  <a:srgbClr val="002060"/>
                </a:solidFill>
              </a:rPr>
              <a:t>, </a:t>
            </a:r>
            <a:r>
              <a:rPr lang="en-US" sz="2400" b="1" dirty="0" smtClean="0">
                <a:solidFill>
                  <a:srgbClr val="002060"/>
                </a:solidFill>
              </a:rPr>
              <a:t>France</a:t>
            </a:r>
            <a:endParaRPr lang="en-US" sz="2400" b="1" dirty="0">
              <a:solidFill>
                <a:srgbClr val="002060"/>
              </a:solidFill>
            </a:endParaRPr>
          </a:p>
        </p:txBody>
      </p:sp>
      <p:sp>
        <p:nvSpPr>
          <p:cNvPr id="6" name="Rectangle 5"/>
          <p:cNvSpPr/>
          <p:nvPr/>
        </p:nvSpPr>
        <p:spPr>
          <a:xfrm>
            <a:off x="63186" y="2187159"/>
            <a:ext cx="4680519" cy="3847207"/>
          </a:xfrm>
          <a:prstGeom prst="rect">
            <a:avLst/>
          </a:prstGeom>
        </p:spPr>
        <p:txBody>
          <a:bodyPr wrap="square">
            <a:spAutoFit/>
          </a:bodyPr>
          <a:lstStyle/>
          <a:p>
            <a:pPr marL="285750" indent="-285750">
              <a:buFont typeface="Arial" panose="020B0604020202020204" pitchFamily="34" charset="0"/>
              <a:buChar char="•"/>
            </a:pPr>
            <a:r>
              <a:rPr lang="en-US" sz="2400" b="1" dirty="0" smtClean="0">
                <a:solidFill>
                  <a:srgbClr val="002060"/>
                </a:solidFill>
              </a:rPr>
              <a:t>The </a:t>
            </a:r>
            <a:r>
              <a:rPr lang="en-US" sz="2400" b="1" dirty="0">
                <a:solidFill>
                  <a:srgbClr val="002060"/>
                </a:solidFill>
              </a:rPr>
              <a:t>ISIS research </a:t>
            </a:r>
            <a:r>
              <a:rPr lang="en-US" sz="2400" b="1" dirty="0" smtClean="0">
                <a:solidFill>
                  <a:srgbClr val="002060"/>
                </a:solidFill>
              </a:rPr>
              <a:t>reactor</a:t>
            </a:r>
          </a:p>
          <a:p>
            <a:pPr marL="742950" lvl="1" indent="-285750">
              <a:buFont typeface="Arial" panose="020B0604020202020204" pitchFamily="34" charset="0"/>
              <a:buChar char="•"/>
            </a:pPr>
            <a:r>
              <a:rPr lang="en-US" sz="2000" b="1" dirty="0" smtClean="0">
                <a:solidFill>
                  <a:srgbClr val="002060"/>
                </a:solidFill>
              </a:rPr>
              <a:t>operated by the CEA/Nuclear Energy Division</a:t>
            </a:r>
          </a:p>
          <a:p>
            <a:pPr marL="742950" lvl="1" indent="-285750">
              <a:buFont typeface="Arial" panose="020B0604020202020204" pitchFamily="34" charset="0"/>
              <a:buChar char="•"/>
            </a:pPr>
            <a:endParaRPr lang="en-US" sz="2000" b="1" dirty="0" smtClean="0">
              <a:solidFill>
                <a:srgbClr val="002060"/>
              </a:solidFill>
            </a:endParaRPr>
          </a:p>
          <a:p>
            <a:pPr marL="285750" indent="-285750">
              <a:buFont typeface="Arial" panose="020B0604020202020204" pitchFamily="34" charset="0"/>
              <a:buChar char="•"/>
            </a:pPr>
            <a:r>
              <a:rPr lang="en-US" sz="2000" b="1" dirty="0" smtClean="0">
                <a:solidFill>
                  <a:srgbClr val="002060"/>
                </a:solidFill>
              </a:rPr>
              <a:t>Open </a:t>
            </a:r>
            <a:r>
              <a:rPr lang="en-US" sz="2000" b="1" dirty="0">
                <a:solidFill>
                  <a:srgbClr val="002060"/>
                </a:solidFill>
              </a:rPr>
              <a:t>core pool type reactor</a:t>
            </a:r>
          </a:p>
          <a:p>
            <a:pPr marL="285750" indent="-285750">
              <a:buFont typeface="Arial" panose="020B0604020202020204" pitchFamily="34" charset="0"/>
              <a:buChar char="•"/>
            </a:pPr>
            <a:r>
              <a:rPr lang="en-US" sz="2000" b="1" dirty="0" smtClean="0">
                <a:solidFill>
                  <a:srgbClr val="002060"/>
                </a:solidFill>
              </a:rPr>
              <a:t>50 </a:t>
            </a:r>
            <a:r>
              <a:rPr lang="en-US" sz="2000" b="1" dirty="0">
                <a:solidFill>
                  <a:srgbClr val="002060"/>
                </a:solidFill>
              </a:rPr>
              <a:t>kW Power </a:t>
            </a:r>
            <a:r>
              <a:rPr lang="en-US" sz="2000" b="1" dirty="0" smtClean="0">
                <a:solidFill>
                  <a:srgbClr val="002060"/>
                </a:solidFill>
              </a:rPr>
              <a:t>for E&amp;T</a:t>
            </a:r>
          </a:p>
          <a:p>
            <a:pPr marL="285750" indent="-285750">
              <a:buFont typeface="Arial" panose="020B0604020202020204" pitchFamily="34" charset="0"/>
              <a:buChar char="•"/>
            </a:pPr>
            <a:endParaRPr lang="en-US" sz="2000" b="1" dirty="0">
              <a:solidFill>
                <a:srgbClr val="002060"/>
              </a:solidFill>
            </a:endParaRPr>
          </a:p>
          <a:p>
            <a:pPr marL="285750" indent="-285750">
              <a:buFont typeface="Arial" panose="020B0604020202020204" pitchFamily="34" charset="0"/>
              <a:buChar char="•"/>
            </a:pPr>
            <a:r>
              <a:rPr lang="en-GB" sz="2000" b="1" dirty="0">
                <a:solidFill>
                  <a:srgbClr val="002060"/>
                </a:solidFill>
              </a:rPr>
              <a:t>Control room layout for 10 </a:t>
            </a:r>
            <a:r>
              <a:rPr lang="en-GB" sz="2000" b="1" dirty="0" smtClean="0">
                <a:solidFill>
                  <a:srgbClr val="002060"/>
                </a:solidFill>
              </a:rPr>
              <a:t>trainees</a:t>
            </a:r>
          </a:p>
          <a:p>
            <a:pPr marL="285750" indent="-285750">
              <a:buFont typeface="Arial" panose="020B0604020202020204" pitchFamily="34" charset="0"/>
              <a:buChar char="•"/>
            </a:pPr>
            <a:endParaRPr lang="en-GB" sz="2000" b="1" dirty="0">
              <a:solidFill>
                <a:srgbClr val="002060"/>
              </a:solidFill>
            </a:endParaRPr>
          </a:p>
          <a:p>
            <a:pPr marL="285750" indent="-285750">
              <a:buFont typeface="Arial" panose="020B0604020202020204" pitchFamily="34" charset="0"/>
              <a:buChar char="•"/>
            </a:pPr>
            <a:r>
              <a:rPr lang="en-US" sz="2000" b="1" dirty="0">
                <a:solidFill>
                  <a:srgbClr val="002060"/>
                </a:solidFill>
              </a:rPr>
              <a:t>Can be used </a:t>
            </a:r>
            <a:r>
              <a:rPr lang="en-US" sz="2000" b="1" dirty="0" smtClean="0">
                <a:solidFill>
                  <a:srgbClr val="002060"/>
                </a:solidFill>
              </a:rPr>
              <a:t>for </a:t>
            </a:r>
            <a:r>
              <a:rPr lang="en-US" sz="2000" b="1" dirty="0" smtClean="0">
                <a:solidFill>
                  <a:srgbClr val="FF0000"/>
                </a:solidFill>
              </a:rPr>
              <a:t>broadcasting training </a:t>
            </a:r>
            <a:r>
              <a:rPr lang="en-US" sz="2000" b="1" dirty="0">
                <a:solidFill>
                  <a:srgbClr val="FF0000"/>
                </a:solidFill>
              </a:rPr>
              <a:t>courses through </a:t>
            </a:r>
            <a:r>
              <a:rPr lang="en-US" sz="2000" b="1" dirty="0" smtClean="0">
                <a:solidFill>
                  <a:srgbClr val="FF0000"/>
                </a:solidFill>
              </a:rPr>
              <a:t>internet</a:t>
            </a:r>
            <a:endParaRPr lang="en-GB" sz="2000" b="1" dirty="0">
              <a:solidFill>
                <a:srgbClr val="FF0000"/>
              </a:solidFill>
            </a:endParaRPr>
          </a:p>
        </p:txBody>
      </p:sp>
      <p:pic>
        <p:nvPicPr>
          <p:cNvPr id="1026" name="Picture 2"/>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4716016" y="1988840"/>
            <a:ext cx="2392734" cy="15889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918998" y="1585876"/>
            <a:ext cx="2144097" cy="16064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7316570" y="5013176"/>
            <a:ext cx="1647918" cy="14268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5215389" y="3429099"/>
            <a:ext cx="2984376" cy="19895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80853558"/>
      </p:ext>
    </p:extLst>
  </p:cSld>
  <p:clrMapOvr>
    <a:masterClrMapping/>
  </p:clrMapOvr>
  <p:transition spd="slow">
    <p:cove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2"/>
          <p:cNvSpPr>
            <a:spLocks noChangeArrowheads="1"/>
          </p:cNvSpPr>
          <p:nvPr/>
        </p:nvSpPr>
        <p:spPr bwMode="auto">
          <a:xfrm>
            <a:off x="0" y="836712"/>
            <a:ext cx="9144000" cy="5184775"/>
          </a:xfrm>
          <a:prstGeom prst="rect">
            <a:avLst/>
          </a:prstGeom>
          <a:noFill/>
          <a:ln w="9525">
            <a:noFill/>
            <a:miter lim="800000"/>
            <a:headEnd/>
            <a:tailEnd/>
          </a:ln>
          <a:effectLst/>
        </p:spPr>
        <p:txBody>
          <a:bodyPr/>
          <a:lstStyle/>
          <a:p>
            <a:pPr marL="342900" indent="-342900" algn="ctr">
              <a:lnSpc>
                <a:spcPct val="80000"/>
              </a:lnSpc>
              <a:spcBef>
                <a:spcPct val="20000"/>
              </a:spcBef>
              <a:buClr>
                <a:srgbClr val="FFFF00"/>
              </a:buClr>
              <a:buFont typeface="Wingdings" pitchFamily="2" charset="2"/>
              <a:buNone/>
              <a:defRPr/>
            </a:pPr>
            <a:endParaRPr lang="en-GB" sz="2200" i="1" dirty="0" smtClean="0">
              <a:solidFill>
                <a:schemeClr val="accent6">
                  <a:lumMod val="75000"/>
                </a:schemeClr>
              </a:solidFill>
            </a:endParaRPr>
          </a:p>
        </p:txBody>
      </p:sp>
      <p:sp>
        <p:nvSpPr>
          <p:cNvPr id="25602" name="Rectangle 3"/>
          <p:cNvSpPr>
            <a:spLocks noChangeArrowheads="1"/>
          </p:cNvSpPr>
          <p:nvPr/>
        </p:nvSpPr>
        <p:spPr bwMode="auto">
          <a:xfrm>
            <a:off x="251520" y="188912"/>
            <a:ext cx="8712968" cy="1439888"/>
          </a:xfrm>
          <a:prstGeom prst="rect">
            <a:avLst/>
          </a:prstGeom>
          <a:noFill/>
          <a:ln w="9525">
            <a:noFill/>
            <a:miter lim="800000"/>
            <a:headEnd/>
            <a:tailEnd/>
          </a:ln>
        </p:spPr>
        <p:txBody>
          <a:bodyPr lIns="92075" tIns="46038" rIns="92075" bIns="46038" anchor="ctr"/>
          <a:lstStyle/>
          <a:p>
            <a:pPr algn="ctr"/>
            <a:r>
              <a:rPr lang="en-GB" sz="3600" b="1" dirty="0" smtClean="0">
                <a:solidFill>
                  <a:schemeClr val="bg1"/>
                </a:solidFill>
                <a:effectLst>
                  <a:outerShdw blurRad="38100" dist="38100" dir="2700000" algn="tl">
                    <a:srgbClr val="000000">
                      <a:alpha val="43137"/>
                    </a:srgbClr>
                  </a:outerShdw>
                </a:effectLst>
              </a:rPr>
              <a:t>COMMENTS FROM ENEN MEMBERS</a:t>
            </a:r>
          </a:p>
          <a:p>
            <a:pPr algn="ctr"/>
            <a:r>
              <a:rPr lang="en-GB" sz="2800" b="1" dirty="0" smtClean="0">
                <a:solidFill>
                  <a:schemeClr val="bg1"/>
                </a:solidFill>
                <a:effectLst>
                  <a:outerShdw blurRad="38100" dist="38100" dir="2700000" algn="tl">
                    <a:srgbClr val="000000">
                      <a:alpha val="43137"/>
                    </a:srgbClr>
                  </a:outerShdw>
                </a:effectLst>
              </a:rPr>
              <a:t>(INSTN, Pascal </a:t>
            </a:r>
            <a:r>
              <a:rPr lang="en-GB" sz="2800" b="1" dirty="0" err="1" smtClean="0">
                <a:solidFill>
                  <a:schemeClr val="bg1"/>
                </a:solidFill>
                <a:effectLst>
                  <a:outerShdw blurRad="38100" dist="38100" dir="2700000" algn="tl">
                    <a:srgbClr val="000000">
                      <a:alpha val="43137"/>
                    </a:srgbClr>
                  </a:outerShdw>
                </a:effectLst>
              </a:rPr>
              <a:t>Anzieu</a:t>
            </a:r>
            <a:r>
              <a:rPr lang="en-GB" sz="2800" b="1" dirty="0" smtClean="0">
                <a:solidFill>
                  <a:schemeClr val="bg1"/>
                </a:solidFill>
                <a:effectLst>
                  <a:outerShdw blurRad="38100" dist="38100" dir="2700000" algn="tl">
                    <a:srgbClr val="000000">
                      <a:alpha val="43137"/>
                    </a:srgbClr>
                  </a:outerShdw>
                </a:effectLst>
              </a:rPr>
              <a:t>)</a:t>
            </a:r>
          </a:p>
          <a:p>
            <a:pPr algn="ctr"/>
            <a:r>
              <a:rPr lang="en-US" sz="2400" b="1" dirty="0" smtClean="0">
                <a:solidFill>
                  <a:srgbClr val="002060"/>
                </a:solidFill>
              </a:rPr>
              <a:t>Infrastructures available </a:t>
            </a:r>
            <a:r>
              <a:rPr lang="en-US" sz="2400" b="1" dirty="0">
                <a:solidFill>
                  <a:srgbClr val="002060"/>
                </a:solidFill>
              </a:rPr>
              <a:t>at INSTN/</a:t>
            </a:r>
            <a:r>
              <a:rPr lang="en-US" sz="2400" b="1" dirty="0" err="1">
                <a:solidFill>
                  <a:srgbClr val="002060"/>
                </a:solidFill>
              </a:rPr>
              <a:t>Saclay</a:t>
            </a:r>
            <a:r>
              <a:rPr lang="en-US" sz="2400" b="1" dirty="0">
                <a:solidFill>
                  <a:srgbClr val="002060"/>
                </a:solidFill>
              </a:rPr>
              <a:t>, </a:t>
            </a:r>
            <a:r>
              <a:rPr lang="en-US" sz="2400" b="1" dirty="0" smtClean="0">
                <a:solidFill>
                  <a:srgbClr val="002060"/>
                </a:solidFill>
              </a:rPr>
              <a:t>France</a:t>
            </a:r>
            <a:endParaRPr lang="en-GB" sz="2800" b="1" dirty="0">
              <a:solidFill>
                <a:srgbClr val="002060"/>
              </a:solidFill>
              <a:effectLst>
                <a:outerShdw blurRad="38100" dist="38100" dir="2700000" algn="tl">
                  <a:srgbClr val="000000">
                    <a:alpha val="43137"/>
                  </a:srgbClr>
                </a:outerShdw>
              </a:effectLst>
            </a:endParaRPr>
          </a:p>
        </p:txBody>
      </p:sp>
      <p:sp>
        <p:nvSpPr>
          <p:cNvPr id="6" name="Rectangle 5"/>
          <p:cNvSpPr/>
          <p:nvPr/>
        </p:nvSpPr>
        <p:spPr>
          <a:xfrm>
            <a:off x="279336" y="1684682"/>
            <a:ext cx="8712968" cy="1754326"/>
          </a:xfrm>
          <a:prstGeom prst="rect">
            <a:avLst/>
          </a:prstGeom>
        </p:spPr>
        <p:txBody>
          <a:bodyPr wrap="square">
            <a:spAutoFit/>
          </a:bodyPr>
          <a:lstStyle/>
          <a:p>
            <a:pPr marL="285750" indent="-285750">
              <a:buFont typeface="Arial" panose="020B0604020202020204" pitchFamily="34" charset="0"/>
              <a:buChar char="•"/>
            </a:pPr>
            <a:r>
              <a:rPr lang="en-GB" sz="2000" b="1" dirty="0">
                <a:solidFill>
                  <a:srgbClr val="002060"/>
                </a:solidFill>
              </a:rPr>
              <a:t>Training courses on </a:t>
            </a:r>
            <a:r>
              <a:rPr lang="en-GB" sz="2000" b="1" dirty="0" smtClean="0">
                <a:solidFill>
                  <a:srgbClr val="002060"/>
                </a:solidFill>
              </a:rPr>
              <a:t>two simulators</a:t>
            </a:r>
          </a:p>
          <a:p>
            <a:pPr marL="742950" lvl="1" indent="-285750">
              <a:buFont typeface="Arial" panose="020B0604020202020204" pitchFamily="34" charset="0"/>
              <a:buChar char="•"/>
            </a:pPr>
            <a:r>
              <a:rPr lang="en-US" sz="2000" b="1" dirty="0" smtClean="0">
                <a:solidFill>
                  <a:srgbClr val="002060"/>
                </a:solidFill>
              </a:rPr>
              <a:t>C-PWR, a simplified </a:t>
            </a:r>
            <a:r>
              <a:rPr lang="en-US" sz="2000" b="1" dirty="0">
                <a:solidFill>
                  <a:srgbClr val="002060"/>
                </a:solidFill>
              </a:rPr>
              <a:t>PWR simulator for </a:t>
            </a:r>
            <a:r>
              <a:rPr lang="en-US" sz="2000" b="1" dirty="0" smtClean="0">
                <a:solidFill>
                  <a:srgbClr val="002060"/>
                </a:solidFill>
              </a:rPr>
              <a:t>operating conditions</a:t>
            </a:r>
          </a:p>
          <a:p>
            <a:pPr marL="742950" lvl="1" indent="-285750">
              <a:buFont typeface="Arial" panose="020B0604020202020204" pitchFamily="34" charset="0"/>
              <a:buChar char="•"/>
            </a:pPr>
            <a:r>
              <a:rPr lang="en-US" sz="2000" b="1" dirty="0" smtClean="0">
                <a:solidFill>
                  <a:srgbClr val="002060"/>
                </a:solidFill>
              </a:rPr>
              <a:t>SOFIA, a simulator </a:t>
            </a:r>
            <a:r>
              <a:rPr lang="en-US" sz="2000" b="1" dirty="0">
                <a:solidFill>
                  <a:srgbClr val="002060"/>
                </a:solidFill>
              </a:rPr>
              <a:t>dedicated to transient </a:t>
            </a:r>
            <a:r>
              <a:rPr lang="en-US" sz="2000" b="1" dirty="0" smtClean="0">
                <a:solidFill>
                  <a:srgbClr val="002060"/>
                </a:solidFill>
              </a:rPr>
              <a:t>analysis</a:t>
            </a:r>
          </a:p>
          <a:p>
            <a:pPr marL="742950" lvl="1" indent="-285750">
              <a:buFont typeface="Arial" panose="020B0604020202020204" pitchFamily="34" charset="0"/>
              <a:buChar char="•"/>
            </a:pPr>
            <a:endParaRPr lang="en-US" sz="800" b="1" dirty="0" smtClean="0">
              <a:solidFill>
                <a:srgbClr val="002060"/>
              </a:solidFill>
            </a:endParaRPr>
          </a:p>
          <a:p>
            <a:pPr marL="285750" indent="-285750">
              <a:buFont typeface="Arial" panose="020B0604020202020204" pitchFamily="34" charset="0"/>
              <a:buChar char="•"/>
            </a:pPr>
            <a:r>
              <a:rPr lang="en-GB" sz="2000" b="1" dirty="0" smtClean="0">
                <a:solidFill>
                  <a:srgbClr val="002060"/>
                </a:solidFill>
              </a:rPr>
              <a:t>15 </a:t>
            </a:r>
            <a:r>
              <a:rPr lang="en-GB" sz="2000" b="1" dirty="0">
                <a:solidFill>
                  <a:srgbClr val="002060"/>
                </a:solidFill>
              </a:rPr>
              <a:t>years of </a:t>
            </a:r>
            <a:r>
              <a:rPr lang="en-GB" sz="2000" b="1" dirty="0" smtClean="0">
                <a:solidFill>
                  <a:srgbClr val="002060"/>
                </a:solidFill>
              </a:rPr>
              <a:t>experience with </a:t>
            </a:r>
            <a:r>
              <a:rPr lang="en-GB" sz="2000" b="1" dirty="0">
                <a:solidFill>
                  <a:srgbClr val="002060"/>
                </a:solidFill>
              </a:rPr>
              <a:t>the </a:t>
            </a:r>
            <a:r>
              <a:rPr lang="en-GB" sz="2000" b="1" dirty="0" smtClean="0">
                <a:solidFill>
                  <a:srgbClr val="002060"/>
                </a:solidFill>
              </a:rPr>
              <a:t>simulation </a:t>
            </a:r>
            <a:r>
              <a:rPr lang="en-GB" sz="2000" b="1" dirty="0">
                <a:solidFill>
                  <a:srgbClr val="002060"/>
                </a:solidFill>
              </a:rPr>
              <a:t>of normal and </a:t>
            </a:r>
            <a:r>
              <a:rPr lang="en-GB" sz="2000" b="1" dirty="0" smtClean="0">
                <a:solidFill>
                  <a:srgbClr val="002060"/>
                </a:solidFill>
              </a:rPr>
              <a:t>transient </a:t>
            </a:r>
            <a:r>
              <a:rPr lang="en-GB" sz="2000" b="1" dirty="0">
                <a:solidFill>
                  <a:srgbClr val="002060"/>
                </a:solidFill>
              </a:rPr>
              <a:t>conditions</a:t>
            </a:r>
            <a:r>
              <a:rPr lang="en-GB" sz="1600" b="1" dirty="0">
                <a:solidFill>
                  <a:srgbClr val="333399"/>
                </a:solidFill>
              </a:rPr>
              <a:t>. </a:t>
            </a:r>
            <a:endParaRPr lang="en-US" sz="1600" b="1" dirty="0">
              <a:solidFill>
                <a:srgbClr val="333399"/>
              </a:solidFill>
            </a:endParaRPr>
          </a:p>
        </p:txBody>
      </p:sp>
      <p:pic>
        <p:nvPicPr>
          <p:cNvPr id="10" name="Image 5"/>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5148064" y="3795152"/>
            <a:ext cx="3455937" cy="253072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grpSp>
        <p:nvGrpSpPr>
          <p:cNvPr id="2" name="Groupe 1"/>
          <p:cNvGrpSpPr/>
          <p:nvPr/>
        </p:nvGrpSpPr>
        <p:grpSpPr>
          <a:xfrm>
            <a:off x="1913779" y="3461346"/>
            <a:ext cx="2940550" cy="2864532"/>
            <a:chOff x="1259632" y="3461346"/>
            <a:chExt cx="2940550" cy="2864532"/>
          </a:xfrm>
        </p:grpSpPr>
        <p:pic>
          <p:nvPicPr>
            <p:cNvPr id="9" name="Picture 6"/>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259632" y="3789040"/>
              <a:ext cx="2940550" cy="2536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
          <p:nvSpPr>
            <p:cNvPr id="11" name="Rectangle 10"/>
            <p:cNvSpPr/>
            <p:nvPr/>
          </p:nvSpPr>
          <p:spPr>
            <a:xfrm>
              <a:off x="2246441" y="3461346"/>
              <a:ext cx="966931" cy="369332"/>
            </a:xfrm>
            <a:prstGeom prst="rect">
              <a:avLst/>
            </a:prstGeom>
            <a:solidFill>
              <a:srgbClr val="C0C0C0">
                <a:alpha val="68000"/>
              </a:srgbClr>
            </a:solidFill>
            <a:scene3d>
              <a:camera prst="orthographicFront"/>
              <a:lightRig rig="threePt" dir="t"/>
            </a:scene3d>
            <a:sp3d>
              <a:bevelT prst="relaxedInset"/>
            </a:sp3d>
          </p:spPr>
          <p:txBody>
            <a:bodyPr wrap="none">
              <a:spAutoFit/>
            </a:bodyPr>
            <a:lstStyle/>
            <a:p>
              <a:pPr algn="ctr">
                <a:defRPr/>
              </a:pPr>
              <a:r>
                <a:rPr lang="en-US" dirty="0" smtClean="0">
                  <a:solidFill>
                    <a:srgbClr val="333399"/>
                  </a:solidFill>
                </a:rPr>
                <a:t>C-PWR</a:t>
              </a:r>
              <a:endParaRPr lang="en-US" dirty="0"/>
            </a:p>
          </p:txBody>
        </p:sp>
      </p:grpSp>
      <p:sp>
        <p:nvSpPr>
          <p:cNvPr id="12" name="Rectangle 11"/>
          <p:cNvSpPr/>
          <p:nvPr/>
        </p:nvSpPr>
        <p:spPr>
          <a:xfrm>
            <a:off x="6572264" y="3394562"/>
            <a:ext cx="877163" cy="369332"/>
          </a:xfrm>
          <a:prstGeom prst="rect">
            <a:avLst/>
          </a:prstGeom>
          <a:solidFill>
            <a:srgbClr val="C0C0C0">
              <a:alpha val="68000"/>
            </a:srgbClr>
          </a:solidFill>
          <a:scene3d>
            <a:camera prst="orthographicFront"/>
            <a:lightRig rig="threePt" dir="t"/>
          </a:scene3d>
          <a:sp3d>
            <a:bevelT prst="relaxedInset"/>
          </a:sp3d>
        </p:spPr>
        <p:txBody>
          <a:bodyPr wrap="none">
            <a:spAutoFit/>
          </a:bodyPr>
          <a:lstStyle/>
          <a:p>
            <a:pPr algn="ctr">
              <a:defRPr/>
            </a:pPr>
            <a:r>
              <a:rPr lang="en-US" dirty="0">
                <a:solidFill>
                  <a:srgbClr val="333399"/>
                </a:solidFill>
              </a:rPr>
              <a:t>SOFIA</a:t>
            </a:r>
            <a:endParaRPr lang="en-US" dirty="0"/>
          </a:p>
        </p:txBody>
      </p:sp>
      <p:pic>
        <p:nvPicPr>
          <p:cNvPr id="13" name="Image 12"/>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279336" y="4149079"/>
            <a:ext cx="1980222" cy="1584177"/>
          </a:xfrm>
          <a:prstGeom prst="rect">
            <a:avLst/>
          </a:prstGeom>
        </p:spPr>
      </p:pic>
    </p:spTree>
    <p:extLst>
      <p:ext uri="{BB962C8B-B14F-4D97-AF65-F5344CB8AC3E}">
        <p14:creationId xmlns:p14="http://schemas.microsoft.com/office/powerpoint/2010/main" val="3566082518"/>
      </p:ext>
    </p:extLst>
  </p:cSld>
  <p:clrMapOvr>
    <a:masterClrMapping/>
  </p:clrMapOvr>
  <p:transition spd="slow">
    <p:cove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2"/>
          <p:cNvSpPr>
            <a:spLocks noChangeArrowheads="1"/>
          </p:cNvSpPr>
          <p:nvPr/>
        </p:nvSpPr>
        <p:spPr bwMode="auto">
          <a:xfrm>
            <a:off x="0" y="836712"/>
            <a:ext cx="9144000" cy="5184775"/>
          </a:xfrm>
          <a:prstGeom prst="rect">
            <a:avLst/>
          </a:prstGeom>
          <a:noFill/>
          <a:ln w="9525">
            <a:noFill/>
            <a:miter lim="800000"/>
            <a:headEnd/>
            <a:tailEnd/>
          </a:ln>
          <a:effectLst/>
        </p:spPr>
        <p:txBody>
          <a:bodyPr/>
          <a:lstStyle/>
          <a:p>
            <a:pPr marL="342900" indent="-342900" algn="ctr">
              <a:lnSpc>
                <a:spcPct val="80000"/>
              </a:lnSpc>
              <a:spcBef>
                <a:spcPct val="20000"/>
              </a:spcBef>
              <a:buClr>
                <a:srgbClr val="FFFF00"/>
              </a:buClr>
              <a:buFont typeface="Wingdings" pitchFamily="2" charset="2"/>
              <a:buNone/>
              <a:defRPr/>
            </a:pPr>
            <a:endParaRPr lang="en-GB" sz="2200" i="1" dirty="0" smtClean="0">
              <a:solidFill>
                <a:schemeClr val="accent6">
                  <a:lumMod val="75000"/>
                </a:schemeClr>
              </a:solidFill>
            </a:endParaRPr>
          </a:p>
        </p:txBody>
      </p:sp>
      <p:sp>
        <p:nvSpPr>
          <p:cNvPr id="25602" name="Rectangle 3"/>
          <p:cNvSpPr>
            <a:spLocks noChangeArrowheads="1"/>
          </p:cNvSpPr>
          <p:nvPr/>
        </p:nvSpPr>
        <p:spPr bwMode="auto">
          <a:xfrm>
            <a:off x="251520" y="188912"/>
            <a:ext cx="8712968" cy="1439888"/>
          </a:xfrm>
          <a:prstGeom prst="rect">
            <a:avLst/>
          </a:prstGeom>
          <a:noFill/>
          <a:ln w="9525">
            <a:noFill/>
            <a:miter lim="800000"/>
            <a:headEnd/>
            <a:tailEnd/>
          </a:ln>
        </p:spPr>
        <p:txBody>
          <a:bodyPr lIns="92075" tIns="46038" rIns="92075" bIns="46038" anchor="ctr"/>
          <a:lstStyle/>
          <a:p>
            <a:pPr algn="ctr"/>
            <a:r>
              <a:rPr lang="en-GB" sz="3600" b="1" dirty="0" smtClean="0">
                <a:solidFill>
                  <a:schemeClr val="bg1"/>
                </a:solidFill>
                <a:effectLst>
                  <a:outerShdw blurRad="38100" dist="38100" dir="2700000" algn="tl">
                    <a:srgbClr val="000000">
                      <a:alpha val="43137"/>
                    </a:srgbClr>
                  </a:outerShdw>
                </a:effectLst>
              </a:rPr>
              <a:t>COMMENTS FROM ENEN MEMBERS</a:t>
            </a:r>
          </a:p>
          <a:p>
            <a:pPr algn="ctr"/>
            <a:r>
              <a:rPr lang="en-GB" sz="2800" b="1" dirty="0" smtClean="0">
                <a:solidFill>
                  <a:schemeClr val="bg1"/>
                </a:solidFill>
                <a:effectLst>
                  <a:outerShdw blurRad="38100" dist="38100" dir="2700000" algn="tl">
                    <a:srgbClr val="000000">
                      <a:alpha val="43137"/>
                    </a:srgbClr>
                  </a:outerShdw>
                </a:effectLst>
              </a:rPr>
              <a:t>(INSTN, Pascal </a:t>
            </a:r>
            <a:r>
              <a:rPr lang="en-GB" sz="2800" b="1" dirty="0" err="1" smtClean="0">
                <a:solidFill>
                  <a:schemeClr val="bg1"/>
                </a:solidFill>
                <a:effectLst>
                  <a:outerShdw blurRad="38100" dist="38100" dir="2700000" algn="tl">
                    <a:srgbClr val="000000">
                      <a:alpha val="43137"/>
                    </a:srgbClr>
                  </a:outerShdw>
                </a:effectLst>
              </a:rPr>
              <a:t>Anzieu</a:t>
            </a:r>
            <a:r>
              <a:rPr lang="en-GB" sz="2800" b="1" dirty="0" smtClean="0">
                <a:solidFill>
                  <a:schemeClr val="bg1"/>
                </a:solidFill>
                <a:effectLst>
                  <a:outerShdw blurRad="38100" dist="38100" dir="2700000" algn="tl">
                    <a:srgbClr val="000000">
                      <a:alpha val="43137"/>
                    </a:srgbClr>
                  </a:outerShdw>
                </a:effectLst>
              </a:rPr>
              <a:t>)</a:t>
            </a:r>
          </a:p>
          <a:p>
            <a:pPr algn="ctr"/>
            <a:r>
              <a:rPr lang="en-US" sz="2400" b="1" dirty="0" smtClean="0">
                <a:solidFill>
                  <a:srgbClr val="002060"/>
                </a:solidFill>
              </a:rPr>
              <a:t>Infrastructures available </a:t>
            </a:r>
            <a:r>
              <a:rPr lang="en-US" sz="2400" b="1" dirty="0">
                <a:solidFill>
                  <a:srgbClr val="002060"/>
                </a:solidFill>
              </a:rPr>
              <a:t>at INSTN/</a:t>
            </a:r>
            <a:r>
              <a:rPr lang="en-US" sz="2400" b="1" dirty="0" err="1">
                <a:solidFill>
                  <a:srgbClr val="002060"/>
                </a:solidFill>
              </a:rPr>
              <a:t>Saclay</a:t>
            </a:r>
            <a:r>
              <a:rPr lang="en-US" sz="2400" b="1" dirty="0">
                <a:solidFill>
                  <a:srgbClr val="002060"/>
                </a:solidFill>
              </a:rPr>
              <a:t>, </a:t>
            </a:r>
            <a:r>
              <a:rPr lang="en-US" sz="2400" b="1" dirty="0" smtClean="0">
                <a:solidFill>
                  <a:srgbClr val="002060"/>
                </a:solidFill>
              </a:rPr>
              <a:t>France</a:t>
            </a:r>
            <a:endParaRPr lang="en-GB" sz="2800" b="1" dirty="0">
              <a:solidFill>
                <a:srgbClr val="002060"/>
              </a:solidFill>
              <a:effectLst>
                <a:outerShdw blurRad="38100" dist="38100" dir="2700000" algn="tl">
                  <a:srgbClr val="000000">
                    <a:alpha val="43137"/>
                  </a:srgbClr>
                </a:outerShdw>
              </a:effectLst>
            </a:endParaRPr>
          </a:p>
        </p:txBody>
      </p:sp>
      <p:sp>
        <p:nvSpPr>
          <p:cNvPr id="6" name="Rectangle 5"/>
          <p:cNvSpPr/>
          <p:nvPr/>
        </p:nvSpPr>
        <p:spPr>
          <a:xfrm>
            <a:off x="279336" y="1684681"/>
            <a:ext cx="5876840" cy="4401205"/>
          </a:xfrm>
          <a:prstGeom prst="rect">
            <a:avLst/>
          </a:prstGeom>
        </p:spPr>
        <p:txBody>
          <a:bodyPr wrap="square">
            <a:spAutoFit/>
          </a:bodyPr>
          <a:lstStyle/>
          <a:p>
            <a:pPr marL="57150" lvl="1" indent="-285750">
              <a:buFont typeface="Arial" panose="020B0604020202020204" pitchFamily="34" charset="0"/>
              <a:buChar char="•"/>
            </a:pPr>
            <a:r>
              <a:rPr lang="en-US" sz="2000" b="1" dirty="0">
                <a:solidFill>
                  <a:srgbClr val="002060"/>
                </a:solidFill>
              </a:rPr>
              <a:t>VERT </a:t>
            </a:r>
            <a:r>
              <a:rPr lang="fr-FR" sz="2000" b="1" dirty="0" smtClean="0">
                <a:solidFill>
                  <a:srgbClr val="002060"/>
                </a:solidFill>
              </a:rPr>
              <a:t>(Virtual </a:t>
            </a:r>
            <a:r>
              <a:rPr lang="fr-FR" sz="2000" b="1" dirty="0">
                <a:solidFill>
                  <a:srgbClr val="002060"/>
                </a:solidFill>
              </a:rPr>
              <a:t>Environnement for </a:t>
            </a:r>
            <a:r>
              <a:rPr lang="fr-FR" sz="2000" b="1" dirty="0" err="1">
                <a:solidFill>
                  <a:srgbClr val="002060"/>
                </a:solidFill>
              </a:rPr>
              <a:t>Radiotherapy</a:t>
            </a:r>
            <a:r>
              <a:rPr lang="fr-FR" sz="2000" b="1" dirty="0">
                <a:solidFill>
                  <a:srgbClr val="002060"/>
                </a:solidFill>
              </a:rPr>
              <a:t> </a:t>
            </a:r>
            <a:r>
              <a:rPr lang="fr-FR" sz="2000" b="1" dirty="0" smtClean="0">
                <a:solidFill>
                  <a:srgbClr val="002060"/>
                </a:solidFill>
              </a:rPr>
              <a:t>Training)</a:t>
            </a:r>
            <a:endParaRPr lang="fr-FR" sz="2000" b="1" dirty="0">
              <a:solidFill>
                <a:srgbClr val="002060"/>
              </a:solidFill>
            </a:endParaRPr>
          </a:p>
          <a:p>
            <a:pPr marL="57150" lvl="1" indent="-285750">
              <a:buFont typeface="Arial" panose="020B0604020202020204" pitchFamily="34" charset="0"/>
              <a:buChar char="•"/>
            </a:pPr>
            <a:endParaRPr lang="fr-FR" sz="2000" b="1" dirty="0">
              <a:solidFill>
                <a:srgbClr val="002060"/>
              </a:solidFill>
            </a:endParaRPr>
          </a:p>
          <a:p>
            <a:pPr marL="514350" lvl="1" indent="-285750">
              <a:buClr>
                <a:schemeClr val="accent2"/>
              </a:buClr>
              <a:buFont typeface="Arial" panose="020B0604020202020204" pitchFamily="34" charset="0"/>
              <a:buChar char="•"/>
              <a:defRPr/>
            </a:pPr>
            <a:r>
              <a:rPr lang="en-GB" sz="2000" b="1" dirty="0">
                <a:solidFill>
                  <a:srgbClr val="002060"/>
                </a:solidFill>
              </a:rPr>
              <a:t>A fully interactive, </a:t>
            </a:r>
            <a:r>
              <a:rPr lang="en-GB" sz="2000" b="1" dirty="0" smtClean="0">
                <a:solidFill>
                  <a:srgbClr val="002060"/>
                </a:solidFill>
              </a:rPr>
              <a:t>life-size </a:t>
            </a:r>
            <a:r>
              <a:rPr lang="en-GB" sz="2000" b="1" dirty="0">
                <a:solidFill>
                  <a:srgbClr val="002060"/>
                </a:solidFill>
              </a:rPr>
              <a:t>visualisation of a radiotherapy treatment room</a:t>
            </a:r>
          </a:p>
          <a:p>
            <a:pPr marL="514350" lvl="1" indent="-285750">
              <a:buClr>
                <a:schemeClr val="accent2"/>
              </a:buClr>
              <a:buFont typeface="Arial" panose="020B0604020202020204" pitchFamily="34" charset="0"/>
              <a:buChar char="•"/>
              <a:defRPr/>
            </a:pPr>
            <a:r>
              <a:rPr lang="en-GB" altLang="fr-FR" sz="2000" b="1" dirty="0" err="1">
                <a:solidFill>
                  <a:srgbClr val="002060"/>
                </a:solidFill>
              </a:rPr>
              <a:t>Linac</a:t>
            </a:r>
            <a:r>
              <a:rPr lang="en-GB" altLang="fr-FR" sz="2000" b="1" dirty="0">
                <a:solidFill>
                  <a:srgbClr val="002060"/>
                </a:solidFill>
              </a:rPr>
              <a:t> available for </a:t>
            </a:r>
            <a:r>
              <a:rPr lang="en-GB" altLang="fr-FR" sz="2000" b="1" dirty="0" smtClean="0">
                <a:solidFill>
                  <a:srgbClr val="002060"/>
                </a:solidFill>
              </a:rPr>
              <a:t>training, radiation-free</a:t>
            </a:r>
            <a:endParaRPr lang="en-GB" sz="2000" b="1" dirty="0">
              <a:solidFill>
                <a:srgbClr val="002060"/>
              </a:solidFill>
            </a:endParaRPr>
          </a:p>
          <a:p>
            <a:pPr marL="514350" lvl="1" indent="-285750">
              <a:buClr>
                <a:schemeClr val="accent2"/>
              </a:buClr>
              <a:buFont typeface="Arial" panose="020B0604020202020204" pitchFamily="34" charset="0"/>
              <a:buChar char="•"/>
              <a:defRPr/>
            </a:pPr>
            <a:r>
              <a:rPr lang="en-GB" sz="2000" b="1" dirty="0">
                <a:solidFill>
                  <a:srgbClr val="002060"/>
                </a:solidFill>
              </a:rPr>
              <a:t>Real hand pendant controls </a:t>
            </a:r>
            <a:endParaRPr lang="en-GB" sz="2000" b="1" dirty="0" smtClean="0">
              <a:solidFill>
                <a:srgbClr val="002060"/>
              </a:solidFill>
            </a:endParaRPr>
          </a:p>
          <a:p>
            <a:pPr marL="514350" lvl="1" indent="-285750">
              <a:buClr>
                <a:schemeClr val="accent2"/>
              </a:buClr>
              <a:buFont typeface="Arial" panose="020B0604020202020204" pitchFamily="34" charset="0"/>
              <a:buChar char="•"/>
              <a:defRPr/>
            </a:pPr>
            <a:r>
              <a:rPr lang="en-GB" sz="2000" b="1" dirty="0" smtClean="0">
                <a:solidFill>
                  <a:srgbClr val="002060"/>
                </a:solidFill>
              </a:rPr>
              <a:t>Visualisation of </a:t>
            </a:r>
            <a:r>
              <a:rPr lang="en-GB" sz="2000" b="1" dirty="0">
                <a:solidFill>
                  <a:srgbClr val="002060"/>
                </a:solidFill>
              </a:rPr>
              <a:t>beams, dose and anatomic structures </a:t>
            </a:r>
          </a:p>
          <a:p>
            <a:pPr marL="514350" lvl="1" indent="-285750">
              <a:buClr>
                <a:schemeClr val="accent2"/>
              </a:buClr>
              <a:buFont typeface="Arial" panose="020B0604020202020204" pitchFamily="34" charset="0"/>
              <a:buChar char="•"/>
              <a:defRPr/>
            </a:pPr>
            <a:r>
              <a:rPr lang="en-GB" sz="2000" b="1" dirty="0">
                <a:solidFill>
                  <a:srgbClr val="002060"/>
                </a:solidFill>
              </a:rPr>
              <a:t>Realistic measurements with VERT </a:t>
            </a:r>
            <a:r>
              <a:rPr lang="en-GB" sz="2000" b="1" dirty="0" smtClean="0">
                <a:solidFill>
                  <a:srgbClr val="002060"/>
                </a:solidFill>
              </a:rPr>
              <a:t>physics module</a:t>
            </a:r>
          </a:p>
          <a:p>
            <a:pPr marL="514350" lvl="1" indent="-285750">
              <a:buClr>
                <a:schemeClr val="accent2"/>
              </a:buClr>
              <a:buFont typeface="Arial" panose="020B0604020202020204" pitchFamily="34" charset="0"/>
              <a:buChar char="•"/>
              <a:defRPr/>
            </a:pPr>
            <a:endParaRPr lang="en-GB" sz="2000" b="1" dirty="0">
              <a:solidFill>
                <a:srgbClr val="002060"/>
              </a:solidFill>
            </a:endParaRPr>
          </a:p>
          <a:p>
            <a:pPr marL="514350" lvl="1" indent="-285750">
              <a:buClr>
                <a:schemeClr val="accent2"/>
              </a:buClr>
              <a:buFont typeface="Arial" panose="020B0604020202020204" pitchFamily="34" charset="0"/>
              <a:buChar char="•"/>
              <a:defRPr/>
            </a:pPr>
            <a:r>
              <a:rPr lang="en-GB" sz="2000" b="1" dirty="0" smtClean="0">
                <a:solidFill>
                  <a:srgbClr val="002060"/>
                </a:solidFill>
              </a:rPr>
              <a:t>A 3D room presently used for radio-physics and medical operator qualification </a:t>
            </a:r>
            <a:endParaRPr lang="en-GB" sz="2000" b="1" dirty="0">
              <a:solidFill>
                <a:srgbClr val="002060"/>
              </a:solidFill>
            </a:endParaRPr>
          </a:p>
        </p:txBody>
      </p:sp>
      <p:pic>
        <p:nvPicPr>
          <p:cNvPr id="13" name="Image 12"/>
          <p:cNvPicPr>
            <a:picLocks noChangeAspect="1"/>
          </p:cNvPicPr>
          <p:nvPr/>
        </p:nvPicPr>
        <p:blipFill>
          <a:blip r:embed="rId2" cstate="screen">
            <a:extLst>
              <a:ext uri="{BEBA8EAE-BF5A-486C-A8C5-ECC9F3942E4B}">
                <a14:imgProps xmlns:a14="http://schemas.microsoft.com/office/drawing/2010/main">
                  <a14:imgLayer r:embed="rId3">
                    <a14:imgEffect>
                      <a14:brightnessContrast bright="16000" contrast="-35000"/>
                    </a14:imgEffect>
                  </a14:imgLayer>
                </a14:imgProps>
              </a:ext>
              <a:ext uri="{28A0092B-C50C-407E-A947-70E740481C1C}">
                <a14:useLocalDpi xmlns:a14="http://schemas.microsoft.com/office/drawing/2010/main"/>
              </a:ext>
            </a:extLst>
          </a:blip>
          <a:stretch>
            <a:fillRect/>
          </a:stretch>
        </p:blipFill>
        <p:spPr>
          <a:xfrm>
            <a:off x="6084168" y="1684681"/>
            <a:ext cx="2936278" cy="2016224"/>
          </a:xfrm>
          <a:prstGeom prst="rect">
            <a:avLst/>
          </a:prstGeom>
        </p:spPr>
      </p:pic>
      <p:pic>
        <p:nvPicPr>
          <p:cNvPr id="1026" name="Picture 2"/>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724128" y="3573016"/>
            <a:ext cx="2360657" cy="1511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7184685" y="4933344"/>
            <a:ext cx="1800200" cy="1152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86520634"/>
      </p:ext>
    </p:extLst>
  </p:cSld>
  <p:clrMapOvr>
    <a:masterClrMapping/>
  </p:clrMapOvr>
  <p:transition spd="slow">
    <p:cove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2"/>
          <p:cNvSpPr>
            <a:spLocks noChangeArrowheads="1"/>
          </p:cNvSpPr>
          <p:nvPr/>
        </p:nvSpPr>
        <p:spPr bwMode="auto">
          <a:xfrm>
            <a:off x="0" y="836712"/>
            <a:ext cx="9144000" cy="5184775"/>
          </a:xfrm>
          <a:prstGeom prst="rect">
            <a:avLst/>
          </a:prstGeom>
          <a:noFill/>
          <a:ln w="9525">
            <a:noFill/>
            <a:miter lim="800000"/>
            <a:headEnd/>
            <a:tailEnd/>
          </a:ln>
          <a:effectLst/>
        </p:spPr>
        <p:txBody>
          <a:bodyPr/>
          <a:lstStyle/>
          <a:p>
            <a:pPr marL="342900" indent="-342900" algn="ctr">
              <a:lnSpc>
                <a:spcPct val="80000"/>
              </a:lnSpc>
              <a:spcBef>
                <a:spcPct val="20000"/>
              </a:spcBef>
              <a:buClr>
                <a:srgbClr val="FFFF00"/>
              </a:buClr>
              <a:buFont typeface="Wingdings" pitchFamily="2" charset="2"/>
              <a:buNone/>
              <a:defRPr/>
            </a:pPr>
            <a:endParaRPr lang="en-GB" sz="2200" i="1" dirty="0" smtClean="0">
              <a:solidFill>
                <a:schemeClr val="accent6">
                  <a:lumMod val="75000"/>
                </a:schemeClr>
              </a:solidFill>
            </a:endParaRPr>
          </a:p>
        </p:txBody>
      </p:sp>
      <p:sp>
        <p:nvSpPr>
          <p:cNvPr id="25602" name="Rectangle 3"/>
          <p:cNvSpPr>
            <a:spLocks noChangeArrowheads="1"/>
          </p:cNvSpPr>
          <p:nvPr/>
        </p:nvSpPr>
        <p:spPr bwMode="auto">
          <a:xfrm>
            <a:off x="251520" y="188912"/>
            <a:ext cx="8712968" cy="1223864"/>
          </a:xfrm>
          <a:prstGeom prst="rect">
            <a:avLst/>
          </a:prstGeom>
          <a:noFill/>
          <a:ln w="9525">
            <a:noFill/>
            <a:miter lim="800000"/>
            <a:headEnd/>
            <a:tailEnd/>
          </a:ln>
        </p:spPr>
        <p:txBody>
          <a:bodyPr lIns="92075" tIns="46038" rIns="92075" bIns="46038" anchor="ctr"/>
          <a:lstStyle/>
          <a:p>
            <a:pPr algn="ctr"/>
            <a:r>
              <a:rPr lang="en-GB" sz="3600" b="1" dirty="0" smtClean="0">
                <a:solidFill>
                  <a:schemeClr val="bg1"/>
                </a:solidFill>
                <a:effectLst>
                  <a:outerShdw blurRad="38100" dist="38100" dir="2700000" algn="tl">
                    <a:srgbClr val="000000">
                      <a:alpha val="43137"/>
                    </a:srgbClr>
                  </a:outerShdw>
                </a:effectLst>
              </a:rPr>
              <a:t>COMMENTS FROM ENEN MEMBERS</a:t>
            </a:r>
          </a:p>
          <a:p>
            <a:pPr algn="ctr"/>
            <a:r>
              <a:rPr lang="en-GB" sz="2800" b="1" dirty="0" smtClean="0">
                <a:solidFill>
                  <a:schemeClr val="bg1"/>
                </a:solidFill>
                <a:effectLst>
                  <a:outerShdw blurRad="38100" dist="38100" dir="2700000" algn="tl">
                    <a:srgbClr val="000000">
                      <a:alpha val="43137"/>
                    </a:srgbClr>
                  </a:outerShdw>
                </a:effectLst>
              </a:rPr>
              <a:t>(UPM, E</a:t>
            </a:r>
            <a:r>
              <a:rPr lang="en-GB" sz="2800" b="1" dirty="0">
                <a:solidFill>
                  <a:schemeClr val="bg1"/>
                </a:solidFill>
                <a:effectLst>
                  <a:outerShdw blurRad="38100" dist="38100" dir="2700000" algn="tl">
                    <a:srgbClr val="000000">
                      <a:alpha val="43137"/>
                    </a:srgbClr>
                  </a:outerShdw>
                </a:effectLst>
              </a:rPr>
              <a:t>. Mínguez, G. </a:t>
            </a:r>
            <a:r>
              <a:rPr lang="en-GB" sz="2800" b="1" dirty="0" smtClean="0">
                <a:solidFill>
                  <a:schemeClr val="bg1"/>
                </a:solidFill>
                <a:effectLst>
                  <a:outerShdw blurRad="38100" dist="38100" dir="2700000" algn="tl">
                    <a:srgbClr val="000000">
                      <a:alpha val="43137"/>
                    </a:srgbClr>
                  </a:outerShdw>
                </a:effectLst>
              </a:rPr>
              <a:t>Jiménez) (UPC, J. Dies)</a:t>
            </a:r>
            <a:endParaRPr lang="en-GB" sz="2800" b="1" dirty="0">
              <a:solidFill>
                <a:schemeClr val="bg1"/>
              </a:solidFill>
              <a:effectLst>
                <a:outerShdw blurRad="38100" dist="38100" dir="2700000" algn="tl">
                  <a:srgbClr val="000000">
                    <a:alpha val="43137"/>
                  </a:srgbClr>
                </a:outerShdw>
              </a:effectLst>
            </a:endParaRPr>
          </a:p>
        </p:txBody>
      </p:sp>
      <p:sp>
        <p:nvSpPr>
          <p:cNvPr id="6" name="Rectangle 5"/>
          <p:cNvSpPr/>
          <p:nvPr/>
        </p:nvSpPr>
        <p:spPr>
          <a:xfrm>
            <a:off x="323528" y="1643995"/>
            <a:ext cx="8496943" cy="4308872"/>
          </a:xfrm>
          <a:prstGeom prst="rect">
            <a:avLst/>
          </a:prstGeom>
        </p:spPr>
        <p:txBody>
          <a:bodyPr wrap="square">
            <a:spAutoFit/>
          </a:bodyPr>
          <a:lstStyle/>
          <a:p>
            <a:pPr marL="285750" indent="-285750" algn="just">
              <a:buFont typeface="Arial" panose="020B0604020202020204" pitchFamily="34" charset="0"/>
              <a:buChar char="•"/>
            </a:pPr>
            <a:r>
              <a:rPr lang="en-GB" sz="2400" b="1" dirty="0" smtClean="0">
                <a:solidFill>
                  <a:schemeClr val="accent6">
                    <a:lumMod val="75000"/>
                  </a:schemeClr>
                </a:solidFill>
              </a:rPr>
              <a:t>Several Universities with Nuclear Engineering programs:</a:t>
            </a:r>
          </a:p>
          <a:p>
            <a:pPr marL="742950" lvl="1" indent="-285750" algn="just">
              <a:buFont typeface="Arial" panose="020B0604020202020204" pitchFamily="34" charset="0"/>
              <a:buChar char="•"/>
            </a:pPr>
            <a:r>
              <a:rPr lang="en-GB" sz="2400" b="1" dirty="0" smtClean="0">
                <a:solidFill>
                  <a:schemeClr val="accent6">
                    <a:lumMod val="75000"/>
                  </a:schemeClr>
                </a:solidFill>
              </a:rPr>
              <a:t>UPC</a:t>
            </a:r>
            <a:r>
              <a:rPr lang="en-GB" sz="2400" b="1" dirty="0">
                <a:solidFill>
                  <a:schemeClr val="accent6">
                    <a:lumMod val="75000"/>
                  </a:schemeClr>
                </a:solidFill>
              </a:rPr>
              <a:t>: with a nuclear laboratory and a </a:t>
            </a:r>
            <a:r>
              <a:rPr lang="en-GB" sz="2400" b="1" dirty="0" smtClean="0">
                <a:solidFill>
                  <a:schemeClr val="accent6">
                    <a:lumMod val="75000"/>
                  </a:schemeClr>
                </a:solidFill>
              </a:rPr>
              <a:t>PWR simulator</a:t>
            </a:r>
          </a:p>
          <a:p>
            <a:pPr marL="742950" lvl="1" indent="-285750" algn="just">
              <a:buFont typeface="Arial" panose="020B0604020202020204" pitchFamily="34" charset="0"/>
              <a:buChar char="•"/>
            </a:pPr>
            <a:r>
              <a:rPr lang="en-GB" sz="2400" b="1" dirty="0" smtClean="0">
                <a:solidFill>
                  <a:schemeClr val="accent6">
                    <a:lumMod val="75000"/>
                  </a:schemeClr>
                </a:solidFill>
              </a:rPr>
              <a:t>UPM: with a nuclear laboratory and a full-scope PWR simulator</a:t>
            </a:r>
          </a:p>
          <a:p>
            <a:pPr marL="742950" lvl="1" indent="-285750" algn="just">
              <a:buFont typeface="Arial" panose="020B0604020202020204" pitchFamily="34" charset="0"/>
              <a:buChar char="•"/>
            </a:pPr>
            <a:r>
              <a:rPr lang="en-GB" sz="2400" b="1" dirty="0">
                <a:solidFill>
                  <a:schemeClr val="accent6">
                    <a:lumMod val="75000"/>
                  </a:schemeClr>
                </a:solidFill>
              </a:rPr>
              <a:t>UPV: with a nuclear laboratory </a:t>
            </a:r>
            <a:endParaRPr lang="en-GB" sz="2400" b="1" dirty="0" smtClean="0">
              <a:solidFill>
                <a:schemeClr val="accent6">
                  <a:lumMod val="75000"/>
                </a:schemeClr>
              </a:solidFill>
            </a:endParaRPr>
          </a:p>
          <a:p>
            <a:pPr marL="742950" lvl="1" indent="-285750" algn="just">
              <a:buFont typeface="Arial" panose="020B0604020202020204" pitchFamily="34" charset="0"/>
              <a:buChar char="•"/>
            </a:pPr>
            <a:r>
              <a:rPr lang="en-GB" sz="2400" b="1" dirty="0" smtClean="0">
                <a:solidFill>
                  <a:schemeClr val="accent6">
                    <a:lumMod val="75000"/>
                  </a:schemeClr>
                </a:solidFill>
              </a:rPr>
              <a:t>UAM-</a:t>
            </a:r>
            <a:r>
              <a:rPr lang="en-GB" sz="2400" b="1" dirty="0" err="1" smtClean="0">
                <a:solidFill>
                  <a:schemeClr val="accent6">
                    <a:lumMod val="75000"/>
                  </a:schemeClr>
                </a:solidFill>
              </a:rPr>
              <a:t>Ciemat</a:t>
            </a:r>
            <a:r>
              <a:rPr lang="en-GB" sz="2400" b="1" dirty="0" smtClean="0">
                <a:solidFill>
                  <a:schemeClr val="accent6">
                    <a:lumMod val="75000"/>
                  </a:schemeClr>
                </a:solidFill>
              </a:rPr>
              <a:t> research </a:t>
            </a:r>
            <a:r>
              <a:rPr lang="en-GB" sz="2400" b="1" dirty="0" err="1" smtClean="0">
                <a:solidFill>
                  <a:schemeClr val="accent6">
                    <a:lumMod val="75000"/>
                  </a:schemeClr>
                </a:solidFill>
              </a:rPr>
              <a:t>center</a:t>
            </a:r>
            <a:r>
              <a:rPr lang="en-GB" sz="2400" b="1" dirty="0" smtClean="0">
                <a:solidFill>
                  <a:schemeClr val="accent6">
                    <a:lumMod val="75000"/>
                  </a:schemeClr>
                </a:solidFill>
              </a:rPr>
              <a:t>, with a specific Nuclear Fission Division</a:t>
            </a:r>
          </a:p>
          <a:p>
            <a:pPr marL="742950" lvl="1" indent="-285750" algn="just">
              <a:buFont typeface="Arial" panose="020B0604020202020204" pitchFamily="34" charset="0"/>
              <a:buChar char="•"/>
            </a:pPr>
            <a:endParaRPr lang="en-GB" sz="2400" b="1" dirty="0" smtClean="0">
              <a:solidFill>
                <a:schemeClr val="accent6">
                  <a:lumMod val="75000"/>
                </a:schemeClr>
              </a:solidFill>
            </a:endParaRPr>
          </a:p>
          <a:p>
            <a:pPr marL="285750" indent="-285750" algn="just">
              <a:buFont typeface="Arial" panose="020B0604020202020204" pitchFamily="34" charset="0"/>
              <a:buChar char="•"/>
            </a:pPr>
            <a:r>
              <a:rPr lang="en-GB" sz="2000" b="1" dirty="0" smtClean="0">
                <a:solidFill>
                  <a:schemeClr val="accent6">
                    <a:lumMod val="75000"/>
                  </a:schemeClr>
                </a:solidFill>
              </a:rPr>
              <a:t>TECNATOM, which is the Company training the Spanish NPP´s operators and maintenance personnel</a:t>
            </a:r>
          </a:p>
          <a:p>
            <a:pPr marL="742950" lvl="1" indent="-285750">
              <a:buFont typeface="Courier New" panose="02070309020205020404" pitchFamily="49" charset="0"/>
              <a:buChar char="o"/>
            </a:pPr>
            <a:endParaRPr lang="en-GB" b="1" i="1" dirty="0">
              <a:solidFill>
                <a:schemeClr val="accent6">
                  <a:lumMod val="75000"/>
                </a:schemeClr>
              </a:solidFill>
            </a:endParaRPr>
          </a:p>
        </p:txBody>
      </p:sp>
      <p:pic>
        <p:nvPicPr>
          <p:cNvPr id="1026" name="Picture 2" descr="http://www.tecnatom.es/images/stories/imagenes/mercados/2010/nuclear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84169" y="5301032"/>
            <a:ext cx="1872208" cy="14041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69908815"/>
      </p:ext>
    </p:extLst>
  </p:cSld>
  <p:clrMapOvr>
    <a:masterClrMapping/>
  </p:clrMapOvr>
  <p:transition spd="slow">
    <p:cove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2"/>
          <p:cNvSpPr>
            <a:spLocks noChangeArrowheads="1"/>
          </p:cNvSpPr>
          <p:nvPr/>
        </p:nvSpPr>
        <p:spPr bwMode="auto">
          <a:xfrm>
            <a:off x="0" y="836712"/>
            <a:ext cx="9144000" cy="5184775"/>
          </a:xfrm>
          <a:prstGeom prst="rect">
            <a:avLst/>
          </a:prstGeom>
          <a:noFill/>
          <a:ln w="9525">
            <a:noFill/>
            <a:miter lim="800000"/>
            <a:headEnd/>
            <a:tailEnd/>
          </a:ln>
          <a:effectLst/>
        </p:spPr>
        <p:txBody>
          <a:bodyPr/>
          <a:lstStyle/>
          <a:p>
            <a:pPr marL="342900" indent="-342900" algn="ctr">
              <a:lnSpc>
                <a:spcPct val="80000"/>
              </a:lnSpc>
              <a:spcBef>
                <a:spcPct val="20000"/>
              </a:spcBef>
              <a:buClr>
                <a:srgbClr val="FFFF00"/>
              </a:buClr>
              <a:buFont typeface="Wingdings" pitchFamily="2" charset="2"/>
              <a:buNone/>
              <a:defRPr/>
            </a:pPr>
            <a:endParaRPr lang="en-GB" sz="2200" i="1" dirty="0" smtClean="0">
              <a:solidFill>
                <a:schemeClr val="accent6">
                  <a:lumMod val="75000"/>
                </a:schemeClr>
              </a:solidFill>
            </a:endParaRPr>
          </a:p>
        </p:txBody>
      </p:sp>
      <p:sp>
        <p:nvSpPr>
          <p:cNvPr id="25602" name="Rectangle 3"/>
          <p:cNvSpPr>
            <a:spLocks noChangeArrowheads="1"/>
          </p:cNvSpPr>
          <p:nvPr/>
        </p:nvSpPr>
        <p:spPr bwMode="auto">
          <a:xfrm>
            <a:off x="251520" y="188912"/>
            <a:ext cx="8712968" cy="1223864"/>
          </a:xfrm>
          <a:prstGeom prst="rect">
            <a:avLst/>
          </a:prstGeom>
          <a:noFill/>
          <a:ln w="9525">
            <a:noFill/>
            <a:miter lim="800000"/>
            <a:headEnd/>
            <a:tailEnd/>
          </a:ln>
        </p:spPr>
        <p:txBody>
          <a:bodyPr lIns="92075" tIns="46038" rIns="92075" bIns="46038" anchor="ctr"/>
          <a:lstStyle/>
          <a:p>
            <a:pPr algn="ctr"/>
            <a:r>
              <a:rPr lang="en-GB" sz="3600" b="1" dirty="0" smtClean="0">
                <a:solidFill>
                  <a:schemeClr val="bg1"/>
                </a:solidFill>
                <a:effectLst>
                  <a:outerShdw blurRad="38100" dist="38100" dir="2700000" algn="tl">
                    <a:srgbClr val="000000">
                      <a:alpha val="43137"/>
                    </a:srgbClr>
                  </a:outerShdw>
                </a:effectLst>
              </a:rPr>
              <a:t>COMMENTS FROM ENEN MEMBERS</a:t>
            </a:r>
          </a:p>
          <a:p>
            <a:pPr algn="ctr"/>
            <a:r>
              <a:rPr lang="en-GB" sz="2800" b="1" dirty="0" smtClean="0">
                <a:solidFill>
                  <a:schemeClr val="bg1"/>
                </a:solidFill>
                <a:effectLst>
                  <a:outerShdw blurRad="38100" dist="38100" dir="2700000" algn="tl">
                    <a:srgbClr val="000000">
                      <a:alpha val="43137"/>
                    </a:srgbClr>
                  </a:outerShdw>
                </a:effectLst>
              </a:rPr>
              <a:t>(Filip </a:t>
            </a:r>
            <a:r>
              <a:rPr lang="en-GB" sz="2800" b="1" dirty="0" err="1" smtClean="0">
                <a:solidFill>
                  <a:schemeClr val="bg1"/>
                </a:solidFill>
                <a:effectLst>
                  <a:outerShdw blurRad="38100" dist="38100" dir="2700000" algn="tl">
                    <a:srgbClr val="000000">
                      <a:alpha val="43137"/>
                    </a:srgbClr>
                  </a:outerShdw>
                </a:effectLst>
              </a:rPr>
              <a:t>Tuomisto</a:t>
            </a:r>
            <a:r>
              <a:rPr lang="en-GB" sz="2800" b="1" dirty="0" smtClean="0">
                <a:solidFill>
                  <a:schemeClr val="bg1"/>
                </a:solidFill>
                <a:effectLst>
                  <a:outerShdw blurRad="38100" dist="38100" dir="2700000" algn="tl">
                    <a:srgbClr val="000000">
                      <a:alpha val="43137"/>
                    </a:srgbClr>
                  </a:outerShdw>
                </a:effectLst>
              </a:rPr>
              <a:t>, Aalto, Finland)</a:t>
            </a:r>
            <a:endParaRPr lang="en-GB" sz="2800" b="1" dirty="0">
              <a:solidFill>
                <a:schemeClr val="bg1"/>
              </a:solidFill>
              <a:effectLst>
                <a:outerShdw blurRad="38100" dist="38100" dir="2700000" algn="tl">
                  <a:srgbClr val="000000">
                    <a:alpha val="43137"/>
                  </a:srgbClr>
                </a:outerShdw>
              </a:effectLst>
            </a:endParaRPr>
          </a:p>
        </p:txBody>
      </p:sp>
      <p:sp>
        <p:nvSpPr>
          <p:cNvPr id="6" name="Rectangle 5"/>
          <p:cNvSpPr/>
          <p:nvPr/>
        </p:nvSpPr>
        <p:spPr>
          <a:xfrm>
            <a:off x="323528" y="1643995"/>
            <a:ext cx="8496943" cy="4524315"/>
          </a:xfrm>
          <a:prstGeom prst="rect">
            <a:avLst/>
          </a:prstGeom>
        </p:spPr>
        <p:txBody>
          <a:bodyPr wrap="square">
            <a:spAutoFit/>
          </a:bodyPr>
          <a:lstStyle/>
          <a:p>
            <a:pPr marL="285750" indent="-285750" algn="just">
              <a:buFont typeface="Arial" panose="020B0604020202020204" pitchFamily="34" charset="0"/>
              <a:buChar char="•"/>
            </a:pPr>
            <a:r>
              <a:rPr lang="en-US" sz="2400" b="1" dirty="0" smtClean="0">
                <a:solidFill>
                  <a:schemeClr val="accent6">
                    <a:lumMod val="75000"/>
                  </a:schemeClr>
                </a:solidFill>
              </a:rPr>
              <a:t>There </a:t>
            </a:r>
            <a:r>
              <a:rPr lang="en-US" sz="2400" b="1" dirty="0">
                <a:solidFill>
                  <a:schemeClr val="accent6">
                    <a:lumMod val="75000"/>
                  </a:schemeClr>
                </a:solidFill>
              </a:rPr>
              <a:t>are quite a few small </a:t>
            </a:r>
            <a:r>
              <a:rPr lang="en-US" sz="2400" b="1" dirty="0" smtClean="0">
                <a:solidFill>
                  <a:schemeClr val="accent6">
                    <a:lumMod val="75000"/>
                  </a:schemeClr>
                </a:solidFill>
              </a:rPr>
              <a:t>reactors around </a:t>
            </a:r>
            <a:r>
              <a:rPr lang="en-US" sz="2400" b="1" dirty="0">
                <a:solidFill>
                  <a:schemeClr val="accent6">
                    <a:lumMod val="75000"/>
                  </a:schemeClr>
                </a:solidFill>
              </a:rPr>
              <a:t>Europe that are used for student training </a:t>
            </a:r>
            <a:r>
              <a:rPr lang="en-US" sz="2400" b="1" dirty="0" smtClean="0">
                <a:solidFill>
                  <a:schemeClr val="accent6">
                    <a:lumMod val="75000"/>
                  </a:schemeClr>
                </a:solidFill>
              </a:rPr>
              <a:t>purposes, such </a:t>
            </a:r>
            <a:r>
              <a:rPr lang="en-US" sz="2400" b="1" dirty="0">
                <a:solidFill>
                  <a:schemeClr val="accent6">
                    <a:lumMod val="75000"/>
                  </a:schemeClr>
                </a:solidFill>
              </a:rPr>
              <a:t>as the one we have in </a:t>
            </a:r>
            <a:r>
              <a:rPr lang="en-US" sz="2400" b="1" dirty="0" smtClean="0">
                <a:solidFill>
                  <a:schemeClr val="accent6">
                    <a:lumMod val="75000"/>
                  </a:schemeClr>
                </a:solidFill>
              </a:rPr>
              <a:t>Finland </a:t>
            </a:r>
            <a:r>
              <a:rPr lang="en-US" sz="2400" b="1" dirty="0">
                <a:solidFill>
                  <a:schemeClr val="accent6">
                    <a:lumMod val="75000"/>
                  </a:schemeClr>
                </a:solidFill>
              </a:rPr>
              <a:t>that is </a:t>
            </a:r>
            <a:r>
              <a:rPr lang="en-US" sz="2400" b="1" dirty="0" smtClean="0">
                <a:solidFill>
                  <a:schemeClr val="accent6">
                    <a:lumMod val="75000"/>
                  </a:schemeClr>
                </a:solidFill>
              </a:rPr>
              <a:t>being decommissioned </a:t>
            </a:r>
          </a:p>
          <a:p>
            <a:pPr marL="285750" indent="-285750" algn="just">
              <a:buFont typeface="Arial" panose="020B0604020202020204" pitchFamily="34" charset="0"/>
              <a:buChar char="•"/>
            </a:pPr>
            <a:endParaRPr lang="en-US" sz="2400" b="1" dirty="0" smtClean="0">
              <a:solidFill>
                <a:schemeClr val="accent6">
                  <a:lumMod val="75000"/>
                </a:schemeClr>
              </a:solidFill>
            </a:endParaRPr>
          </a:p>
          <a:p>
            <a:pPr marL="285750" indent="-285750" algn="just">
              <a:buFont typeface="Arial" panose="020B0604020202020204" pitchFamily="34" charset="0"/>
              <a:buChar char="•"/>
            </a:pPr>
            <a:r>
              <a:rPr lang="en-US" sz="2400" b="1" dirty="0" smtClean="0">
                <a:solidFill>
                  <a:schemeClr val="accent6">
                    <a:lumMod val="75000"/>
                  </a:schemeClr>
                </a:solidFill>
              </a:rPr>
              <a:t>However</a:t>
            </a:r>
            <a:r>
              <a:rPr lang="en-US" sz="2400" b="1" dirty="0">
                <a:solidFill>
                  <a:schemeClr val="accent6">
                    <a:lumMod val="75000"/>
                  </a:schemeClr>
                </a:solidFill>
              </a:rPr>
              <a:t>, many of these reactors suffer from the same problem: they are </a:t>
            </a:r>
            <a:r>
              <a:rPr lang="en-US" sz="2400" b="1" dirty="0" smtClean="0">
                <a:solidFill>
                  <a:schemeClr val="accent6">
                    <a:lumMod val="75000"/>
                  </a:schemeClr>
                </a:solidFill>
              </a:rPr>
              <a:t>generally underused</a:t>
            </a:r>
            <a:r>
              <a:rPr lang="en-US" sz="2400" b="1" dirty="0">
                <a:solidFill>
                  <a:schemeClr val="accent6">
                    <a:lumMod val="75000"/>
                  </a:schemeClr>
                </a:solidFill>
              </a:rPr>
              <a:t>. This easily leads to closing them down for financial reasons. </a:t>
            </a:r>
            <a:endParaRPr lang="en-US" sz="2400" b="1" dirty="0" smtClean="0">
              <a:solidFill>
                <a:schemeClr val="accent6">
                  <a:lumMod val="75000"/>
                </a:schemeClr>
              </a:solidFill>
            </a:endParaRPr>
          </a:p>
          <a:p>
            <a:pPr marL="285750" indent="-285750" algn="just">
              <a:buFont typeface="Arial" panose="020B0604020202020204" pitchFamily="34" charset="0"/>
              <a:buChar char="•"/>
            </a:pPr>
            <a:endParaRPr lang="en-US" sz="2400" b="1" dirty="0" smtClean="0">
              <a:solidFill>
                <a:schemeClr val="accent6">
                  <a:lumMod val="75000"/>
                </a:schemeClr>
              </a:solidFill>
            </a:endParaRPr>
          </a:p>
          <a:p>
            <a:pPr marL="285750" indent="-285750" algn="just">
              <a:buFont typeface="Arial" panose="020B0604020202020204" pitchFamily="34" charset="0"/>
              <a:buChar char="•"/>
            </a:pPr>
            <a:r>
              <a:rPr lang="en-US" sz="2400" b="1" dirty="0" smtClean="0">
                <a:solidFill>
                  <a:schemeClr val="accent6">
                    <a:lumMod val="75000"/>
                  </a:schemeClr>
                </a:solidFill>
              </a:rPr>
              <a:t>If </a:t>
            </a:r>
            <a:r>
              <a:rPr lang="en-US" sz="2400" b="1" dirty="0">
                <a:solidFill>
                  <a:schemeClr val="accent6">
                    <a:lumMod val="75000"/>
                  </a:schemeClr>
                </a:solidFill>
              </a:rPr>
              <a:t>there is no coordination, we </a:t>
            </a:r>
            <a:r>
              <a:rPr lang="en-US" sz="2400" b="1" dirty="0" smtClean="0">
                <a:solidFill>
                  <a:schemeClr val="accent6">
                    <a:lumMod val="75000"/>
                  </a:schemeClr>
                </a:solidFill>
              </a:rPr>
              <a:t>will suddenly </a:t>
            </a:r>
            <a:r>
              <a:rPr lang="en-US" sz="2400" b="1" dirty="0">
                <a:solidFill>
                  <a:schemeClr val="accent6">
                    <a:lumMod val="75000"/>
                  </a:schemeClr>
                </a:solidFill>
              </a:rPr>
              <a:t>be in a situation where too many are closed down in relation to the demand. </a:t>
            </a:r>
            <a:endParaRPr lang="en-US" sz="2400" b="1" dirty="0" smtClean="0">
              <a:solidFill>
                <a:schemeClr val="accent6">
                  <a:lumMod val="75000"/>
                </a:schemeClr>
              </a:solidFill>
            </a:endParaRPr>
          </a:p>
        </p:txBody>
      </p:sp>
    </p:spTree>
    <p:extLst>
      <p:ext uri="{BB962C8B-B14F-4D97-AF65-F5344CB8AC3E}">
        <p14:creationId xmlns:p14="http://schemas.microsoft.com/office/powerpoint/2010/main" val="1565639650"/>
      </p:ext>
    </p:extLst>
  </p:cSld>
  <p:clrMapOvr>
    <a:masterClrMapping/>
  </p:clrMapOvr>
  <p:transition spd="slow">
    <p:cove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2"/>
          <p:cNvSpPr>
            <a:spLocks noChangeArrowheads="1"/>
          </p:cNvSpPr>
          <p:nvPr/>
        </p:nvSpPr>
        <p:spPr bwMode="auto">
          <a:xfrm>
            <a:off x="0" y="836712"/>
            <a:ext cx="9144000" cy="5184775"/>
          </a:xfrm>
          <a:prstGeom prst="rect">
            <a:avLst/>
          </a:prstGeom>
          <a:noFill/>
          <a:ln w="9525">
            <a:noFill/>
            <a:miter lim="800000"/>
            <a:headEnd/>
            <a:tailEnd/>
          </a:ln>
          <a:effectLst/>
        </p:spPr>
        <p:txBody>
          <a:bodyPr/>
          <a:lstStyle/>
          <a:p>
            <a:pPr marL="342900" indent="-342900" algn="ctr">
              <a:lnSpc>
                <a:spcPct val="80000"/>
              </a:lnSpc>
              <a:spcBef>
                <a:spcPct val="20000"/>
              </a:spcBef>
              <a:buClr>
                <a:srgbClr val="FFFF00"/>
              </a:buClr>
              <a:buFont typeface="Wingdings" pitchFamily="2" charset="2"/>
              <a:buNone/>
              <a:defRPr/>
            </a:pPr>
            <a:endParaRPr lang="en-GB" sz="2200" i="1" dirty="0" smtClean="0">
              <a:solidFill>
                <a:schemeClr val="accent6">
                  <a:lumMod val="75000"/>
                </a:schemeClr>
              </a:solidFill>
            </a:endParaRPr>
          </a:p>
        </p:txBody>
      </p:sp>
      <p:sp>
        <p:nvSpPr>
          <p:cNvPr id="25602" name="Rectangle 3"/>
          <p:cNvSpPr>
            <a:spLocks noChangeArrowheads="1"/>
          </p:cNvSpPr>
          <p:nvPr/>
        </p:nvSpPr>
        <p:spPr bwMode="auto">
          <a:xfrm>
            <a:off x="251520" y="188912"/>
            <a:ext cx="8712968" cy="1223864"/>
          </a:xfrm>
          <a:prstGeom prst="rect">
            <a:avLst/>
          </a:prstGeom>
          <a:noFill/>
          <a:ln w="9525">
            <a:noFill/>
            <a:miter lim="800000"/>
            <a:headEnd/>
            <a:tailEnd/>
          </a:ln>
        </p:spPr>
        <p:txBody>
          <a:bodyPr lIns="92075" tIns="46038" rIns="92075" bIns="46038" anchor="ctr"/>
          <a:lstStyle/>
          <a:p>
            <a:pPr algn="ctr"/>
            <a:r>
              <a:rPr lang="en-GB" sz="3600" b="1" dirty="0" smtClean="0">
                <a:solidFill>
                  <a:schemeClr val="bg1"/>
                </a:solidFill>
                <a:effectLst>
                  <a:outerShdw blurRad="38100" dist="38100" dir="2700000" algn="tl">
                    <a:srgbClr val="000000">
                      <a:alpha val="43137"/>
                    </a:srgbClr>
                  </a:outerShdw>
                </a:effectLst>
              </a:rPr>
              <a:t>COMMENTS FROM ENEN MEMBERS</a:t>
            </a:r>
          </a:p>
          <a:p>
            <a:pPr algn="ctr"/>
            <a:r>
              <a:rPr lang="en-GB" sz="2800" b="1" dirty="0" smtClean="0">
                <a:solidFill>
                  <a:schemeClr val="bg1"/>
                </a:solidFill>
                <a:effectLst>
                  <a:outerShdw blurRad="38100" dist="38100" dir="2700000" algn="tl">
                    <a:srgbClr val="000000">
                      <a:alpha val="43137"/>
                    </a:srgbClr>
                  </a:outerShdw>
                </a:effectLst>
              </a:rPr>
              <a:t>(Filip </a:t>
            </a:r>
            <a:r>
              <a:rPr lang="en-GB" sz="2800" b="1" dirty="0" err="1" smtClean="0">
                <a:solidFill>
                  <a:schemeClr val="bg1"/>
                </a:solidFill>
                <a:effectLst>
                  <a:outerShdw blurRad="38100" dist="38100" dir="2700000" algn="tl">
                    <a:srgbClr val="000000">
                      <a:alpha val="43137"/>
                    </a:srgbClr>
                  </a:outerShdw>
                </a:effectLst>
              </a:rPr>
              <a:t>Tuomisto</a:t>
            </a:r>
            <a:r>
              <a:rPr lang="en-GB" sz="2800" b="1" dirty="0" smtClean="0">
                <a:solidFill>
                  <a:schemeClr val="bg1"/>
                </a:solidFill>
                <a:effectLst>
                  <a:outerShdw blurRad="38100" dist="38100" dir="2700000" algn="tl">
                    <a:srgbClr val="000000">
                      <a:alpha val="43137"/>
                    </a:srgbClr>
                  </a:outerShdw>
                </a:effectLst>
              </a:rPr>
              <a:t>, Aalto, Finland)</a:t>
            </a:r>
            <a:endParaRPr lang="en-GB" sz="2800" b="1" dirty="0">
              <a:solidFill>
                <a:schemeClr val="bg1"/>
              </a:solidFill>
              <a:effectLst>
                <a:outerShdw blurRad="38100" dist="38100" dir="2700000" algn="tl">
                  <a:srgbClr val="000000">
                    <a:alpha val="43137"/>
                  </a:srgbClr>
                </a:outerShdw>
              </a:effectLst>
            </a:endParaRPr>
          </a:p>
        </p:txBody>
      </p:sp>
      <p:sp>
        <p:nvSpPr>
          <p:cNvPr id="6" name="Rectangle 5"/>
          <p:cNvSpPr/>
          <p:nvPr/>
        </p:nvSpPr>
        <p:spPr>
          <a:xfrm>
            <a:off x="323528" y="1643995"/>
            <a:ext cx="8496943" cy="3046988"/>
          </a:xfrm>
          <a:prstGeom prst="rect">
            <a:avLst/>
          </a:prstGeom>
        </p:spPr>
        <p:txBody>
          <a:bodyPr wrap="square">
            <a:spAutoFit/>
          </a:bodyPr>
          <a:lstStyle/>
          <a:p>
            <a:pPr marL="285750" indent="-285750" algn="just">
              <a:buFont typeface="Arial" panose="020B0604020202020204" pitchFamily="34" charset="0"/>
              <a:buChar char="•"/>
            </a:pPr>
            <a:r>
              <a:rPr lang="en-US" sz="2400" b="1" dirty="0" smtClean="0">
                <a:solidFill>
                  <a:schemeClr val="accent6">
                    <a:lumMod val="75000"/>
                  </a:schemeClr>
                </a:solidFill>
              </a:rPr>
              <a:t>Hence</a:t>
            </a:r>
            <a:r>
              <a:rPr lang="en-US" sz="2400" b="1" dirty="0">
                <a:solidFill>
                  <a:schemeClr val="accent6">
                    <a:lumMod val="75000"/>
                  </a:schemeClr>
                </a:solidFill>
              </a:rPr>
              <a:t>: there is a </a:t>
            </a:r>
            <a:r>
              <a:rPr lang="en-US" sz="2400" b="1" dirty="0" smtClean="0">
                <a:solidFill>
                  <a:schemeClr val="accent6">
                    <a:lumMod val="75000"/>
                  </a:schemeClr>
                </a:solidFill>
              </a:rPr>
              <a:t>strong need </a:t>
            </a:r>
            <a:r>
              <a:rPr lang="en-US" sz="2400" b="1" dirty="0">
                <a:solidFill>
                  <a:schemeClr val="accent6">
                    <a:lumMod val="75000"/>
                  </a:schemeClr>
                </a:solidFill>
              </a:rPr>
              <a:t>for EU-level coordination of efforts in keeping sufficiently many small training reactors alive </a:t>
            </a:r>
            <a:r>
              <a:rPr lang="en-US" sz="2400" b="1" dirty="0" smtClean="0">
                <a:solidFill>
                  <a:schemeClr val="accent6">
                    <a:lumMod val="75000"/>
                  </a:schemeClr>
                </a:solidFill>
              </a:rPr>
              <a:t>(</a:t>
            </a:r>
            <a:r>
              <a:rPr lang="en-US" sz="2400" b="1" dirty="0">
                <a:solidFill>
                  <a:schemeClr val="accent6">
                    <a:lumMod val="75000"/>
                  </a:schemeClr>
                </a:solidFill>
              </a:rPr>
              <a:t>small enough so </a:t>
            </a:r>
            <a:r>
              <a:rPr lang="en-US" sz="2400" b="1" dirty="0" smtClean="0">
                <a:solidFill>
                  <a:schemeClr val="accent6">
                    <a:lumMod val="75000"/>
                  </a:schemeClr>
                </a:solidFill>
              </a:rPr>
              <a:t>that you </a:t>
            </a:r>
            <a:r>
              <a:rPr lang="en-US" sz="2400" b="1" dirty="0">
                <a:solidFill>
                  <a:schemeClr val="accent6">
                    <a:lumMod val="75000"/>
                  </a:schemeClr>
                </a:solidFill>
              </a:rPr>
              <a:t>can allow students to "drive" them) </a:t>
            </a:r>
            <a:r>
              <a:rPr lang="en-US" sz="2400" b="1" dirty="0" smtClean="0">
                <a:solidFill>
                  <a:schemeClr val="accent6">
                    <a:lumMod val="75000"/>
                  </a:schemeClr>
                </a:solidFill>
              </a:rPr>
              <a:t>and </a:t>
            </a:r>
            <a:r>
              <a:rPr lang="en-US" sz="2400" b="1" dirty="0">
                <a:solidFill>
                  <a:schemeClr val="accent6">
                    <a:lumMod val="75000"/>
                  </a:schemeClr>
                </a:solidFill>
              </a:rPr>
              <a:t>in full </a:t>
            </a:r>
            <a:r>
              <a:rPr lang="en-US" sz="2400" b="1" dirty="0" smtClean="0">
                <a:solidFill>
                  <a:schemeClr val="accent6">
                    <a:lumMod val="75000"/>
                  </a:schemeClr>
                </a:solidFill>
              </a:rPr>
              <a:t>use </a:t>
            </a:r>
          </a:p>
          <a:p>
            <a:pPr marL="285750" indent="-285750" algn="just">
              <a:buFont typeface="Arial" panose="020B0604020202020204" pitchFamily="34" charset="0"/>
              <a:buChar char="•"/>
            </a:pPr>
            <a:endParaRPr lang="en-US" sz="2400" b="1" dirty="0">
              <a:solidFill>
                <a:schemeClr val="accent6">
                  <a:lumMod val="75000"/>
                </a:schemeClr>
              </a:solidFill>
            </a:endParaRPr>
          </a:p>
          <a:p>
            <a:pPr marL="285750" indent="-285750" algn="just">
              <a:buFont typeface="Arial" panose="020B0604020202020204" pitchFamily="34" charset="0"/>
              <a:buChar char="•"/>
            </a:pPr>
            <a:r>
              <a:rPr lang="en-US" sz="2400" b="1" dirty="0" smtClean="0">
                <a:solidFill>
                  <a:schemeClr val="accent6">
                    <a:lumMod val="75000"/>
                  </a:schemeClr>
                </a:solidFill>
              </a:rPr>
              <a:t>This </a:t>
            </a:r>
            <a:r>
              <a:rPr lang="en-US" sz="2400" b="1" dirty="0">
                <a:solidFill>
                  <a:schemeClr val="accent6">
                    <a:lumMod val="75000"/>
                  </a:schemeClr>
                </a:solidFill>
              </a:rPr>
              <a:t>may mean that some of them will be </a:t>
            </a:r>
            <a:r>
              <a:rPr lang="en-US" sz="2400" b="1" dirty="0" smtClean="0">
                <a:solidFill>
                  <a:schemeClr val="accent6">
                    <a:lumMod val="75000"/>
                  </a:schemeClr>
                </a:solidFill>
              </a:rPr>
              <a:t>closed down </a:t>
            </a:r>
            <a:r>
              <a:rPr lang="en-US" sz="2400" b="1" dirty="0">
                <a:solidFill>
                  <a:schemeClr val="accent6">
                    <a:lumMod val="75000"/>
                  </a:schemeClr>
                </a:solidFill>
              </a:rPr>
              <a:t>eventually, but if </a:t>
            </a:r>
            <a:r>
              <a:rPr lang="en-US" sz="2400" b="1" dirty="0" smtClean="0">
                <a:solidFill>
                  <a:schemeClr val="accent6">
                    <a:lumMod val="75000"/>
                  </a:schemeClr>
                </a:solidFill>
              </a:rPr>
              <a:t>the process is coordinated </a:t>
            </a:r>
            <a:r>
              <a:rPr lang="en-US" sz="2400" b="1" dirty="0">
                <a:solidFill>
                  <a:schemeClr val="accent6">
                    <a:lumMod val="75000"/>
                  </a:schemeClr>
                </a:solidFill>
              </a:rPr>
              <a:t>properly not ALL of them will be </a:t>
            </a:r>
            <a:r>
              <a:rPr lang="en-US" sz="2400" b="1" dirty="0" smtClean="0">
                <a:solidFill>
                  <a:schemeClr val="accent6">
                    <a:lumMod val="75000"/>
                  </a:schemeClr>
                </a:solidFill>
              </a:rPr>
              <a:t>closed</a:t>
            </a:r>
            <a:endParaRPr lang="en-GB" b="1" i="1" dirty="0">
              <a:solidFill>
                <a:schemeClr val="accent6">
                  <a:lumMod val="75000"/>
                </a:schemeClr>
              </a:solidFill>
            </a:endParaRPr>
          </a:p>
        </p:txBody>
      </p:sp>
    </p:spTree>
    <p:extLst>
      <p:ext uri="{BB962C8B-B14F-4D97-AF65-F5344CB8AC3E}">
        <p14:creationId xmlns:p14="http://schemas.microsoft.com/office/powerpoint/2010/main" val="863739662"/>
      </p:ext>
    </p:extLst>
  </p:cSld>
  <p:clrMapOvr>
    <a:masterClrMapping/>
  </p:clrMapOvr>
  <p:transition spd="slow">
    <p:cove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2"/>
          <p:cNvSpPr>
            <a:spLocks noChangeArrowheads="1"/>
          </p:cNvSpPr>
          <p:nvPr/>
        </p:nvSpPr>
        <p:spPr bwMode="auto">
          <a:xfrm>
            <a:off x="0" y="836712"/>
            <a:ext cx="9144000" cy="5184775"/>
          </a:xfrm>
          <a:prstGeom prst="rect">
            <a:avLst/>
          </a:prstGeom>
          <a:noFill/>
          <a:ln w="9525">
            <a:noFill/>
            <a:miter lim="800000"/>
            <a:headEnd/>
            <a:tailEnd/>
          </a:ln>
          <a:effectLst/>
        </p:spPr>
        <p:txBody>
          <a:bodyPr/>
          <a:lstStyle/>
          <a:p>
            <a:pPr marL="342900" indent="-342900" algn="ctr">
              <a:lnSpc>
                <a:spcPct val="80000"/>
              </a:lnSpc>
              <a:spcBef>
                <a:spcPct val="20000"/>
              </a:spcBef>
              <a:buClr>
                <a:srgbClr val="FFFF00"/>
              </a:buClr>
              <a:buFont typeface="Wingdings" pitchFamily="2" charset="2"/>
              <a:buNone/>
              <a:defRPr/>
            </a:pPr>
            <a:endParaRPr lang="en-GB" sz="2200" i="1" dirty="0" smtClean="0">
              <a:solidFill>
                <a:schemeClr val="accent6">
                  <a:lumMod val="75000"/>
                </a:schemeClr>
              </a:solidFill>
            </a:endParaRPr>
          </a:p>
        </p:txBody>
      </p:sp>
      <p:sp>
        <p:nvSpPr>
          <p:cNvPr id="25602" name="Rectangle 3"/>
          <p:cNvSpPr>
            <a:spLocks noChangeArrowheads="1"/>
          </p:cNvSpPr>
          <p:nvPr/>
        </p:nvSpPr>
        <p:spPr bwMode="auto">
          <a:xfrm>
            <a:off x="251520" y="188912"/>
            <a:ext cx="8712968" cy="1223864"/>
          </a:xfrm>
          <a:prstGeom prst="rect">
            <a:avLst/>
          </a:prstGeom>
          <a:noFill/>
          <a:ln w="9525">
            <a:noFill/>
            <a:miter lim="800000"/>
            <a:headEnd/>
            <a:tailEnd/>
          </a:ln>
        </p:spPr>
        <p:txBody>
          <a:bodyPr lIns="92075" tIns="46038" rIns="92075" bIns="46038" anchor="ctr"/>
          <a:lstStyle/>
          <a:p>
            <a:pPr algn="ctr"/>
            <a:r>
              <a:rPr lang="en-GB" sz="3600" b="1" dirty="0" smtClean="0">
                <a:solidFill>
                  <a:schemeClr val="bg1"/>
                </a:solidFill>
                <a:effectLst>
                  <a:outerShdw blurRad="38100" dist="38100" dir="2700000" algn="tl">
                    <a:srgbClr val="000000">
                      <a:alpha val="43137"/>
                    </a:srgbClr>
                  </a:outerShdw>
                </a:effectLst>
              </a:rPr>
              <a:t>COMMENTS FROM ENEN MEMBERS</a:t>
            </a:r>
          </a:p>
          <a:p>
            <a:pPr algn="ctr"/>
            <a:r>
              <a:rPr lang="en-GB" sz="2800" b="1" dirty="0" smtClean="0">
                <a:solidFill>
                  <a:schemeClr val="bg1"/>
                </a:solidFill>
                <a:effectLst>
                  <a:outerShdw blurRad="38100" dist="38100" dir="2700000" algn="tl">
                    <a:srgbClr val="000000">
                      <a:alpha val="43137"/>
                    </a:srgbClr>
                  </a:outerShdw>
                </a:effectLst>
              </a:rPr>
              <a:t>(LUT Nuclear Engineering, Pr. Juhani Hyvärinen)</a:t>
            </a:r>
            <a:endParaRPr lang="en-GB" sz="2800" b="1" dirty="0">
              <a:solidFill>
                <a:schemeClr val="bg1"/>
              </a:solidFill>
              <a:effectLst>
                <a:outerShdw blurRad="38100" dist="38100" dir="2700000" algn="tl">
                  <a:srgbClr val="000000">
                    <a:alpha val="43137"/>
                  </a:srgbClr>
                </a:outerShdw>
              </a:effectLst>
            </a:endParaRPr>
          </a:p>
        </p:txBody>
      </p:sp>
      <p:grpSp>
        <p:nvGrpSpPr>
          <p:cNvPr id="3" name="Group 2"/>
          <p:cNvGrpSpPr/>
          <p:nvPr/>
        </p:nvGrpSpPr>
        <p:grpSpPr>
          <a:xfrm>
            <a:off x="4033490" y="1536767"/>
            <a:ext cx="3562846" cy="5132593"/>
            <a:chOff x="5401642" y="1248735"/>
            <a:chExt cx="3562846" cy="5132593"/>
          </a:xfrm>
        </p:grpSpPr>
        <p:pic>
          <p:nvPicPr>
            <p:cNvPr id="17" name="Picture 4" descr="kuva-labrasta-heikki huhti-09-anttir_pienempi"/>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01642" y="1248735"/>
              <a:ext cx="3562846" cy="5132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p:cNvSpPr txBox="1"/>
            <p:nvPr/>
          </p:nvSpPr>
          <p:spPr>
            <a:xfrm>
              <a:off x="6156176" y="1268760"/>
              <a:ext cx="1152128" cy="646331"/>
            </a:xfrm>
            <a:prstGeom prst="rect">
              <a:avLst/>
            </a:prstGeom>
            <a:noFill/>
          </p:spPr>
          <p:txBody>
            <a:bodyPr wrap="square" rtlCol="0">
              <a:spAutoFit/>
            </a:bodyPr>
            <a:lstStyle/>
            <a:p>
              <a:r>
                <a:rPr lang="fi-FI" dirty="0" smtClean="0"/>
                <a:t>PWR-PACTEL</a:t>
              </a:r>
              <a:endParaRPr lang="en-GB" dirty="0"/>
            </a:p>
          </p:txBody>
        </p:sp>
        <p:sp>
          <p:nvSpPr>
            <p:cNvPr id="18" name="TextBox 17"/>
            <p:cNvSpPr txBox="1"/>
            <p:nvPr/>
          </p:nvSpPr>
          <p:spPr>
            <a:xfrm>
              <a:off x="7092280" y="5867980"/>
              <a:ext cx="1368152" cy="369332"/>
            </a:xfrm>
            <a:prstGeom prst="rect">
              <a:avLst/>
            </a:prstGeom>
            <a:noFill/>
          </p:spPr>
          <p:txBody>
            <a:bodyPr wrap="square" rtlCol="0">
              <a:spAutoFit/>
            </a:bodyPr>
            <a:lstStyle/>
            <a:p>
              <a:r>
                <a:rPr lang="fi-FI" dirty="0" smtClean="0"/>
                <a:t>PPOOLEX</a:t>
              </a:r>
              <a:endParaRPr lang="en-GB" dirty="0"/>
            </a:p>
          </p:txBody>
        </p:sp>
      </p:grpSp>
      <p:pic>
        <p:nvPicPr>
          <p:cNvPr id="15" name="Picture 14" descr="C:\Users\arylonen\Desktop\skydrive-2013-12-091\WP_20131209_15_10_51_Pro.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24328" y="1556792"/>
            <a:ext cx="1639462" cy="2911684"/>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8388424" y="1628800"/>
            <a:ext cx="792088" cy="369332"/>
          </a:xfrm>
          <a:prstGeom prst="rect">
            <a:avLst/>
          </a:prstGeom>
          <a:noFill/>
        </p:spPr>
        <p:txBody>
          <a:bodyPr wrap="square" rtlCol="0">
            <a:spAutoFit/>
          </a:bodyPr>
          <a:lstStyle/>
          <a:p>
            <a:r>
              <a:rPr lang="fi-FI" dirty="0" smtClean="0">
                <a:solidFill>
                  <a:schemeClr val="bg1"/>
                </a:solidFill>
              </a:rPr>
              <a:t>HIPE</a:t>
            </a:r>
            <a:endParaRPr lang="en-GB" dirty="0">
              <a:solidFill>
                <a:schemeClr val="bg1"/>
              </a:solidFill>
            </a:endParaRPr>
          </a:p>
        </p:txBody>
      </p:sp>
      <p:sp>
        <p:nvSpPr>
          <p:cNvPr id="6" name="Rectangle 5"/>
          <p:cNvSpPr/>
          <p:nvPr/>
        </p:nvSpPr>
        <p:spPr>
          <a:xfrm>
            <a:off x="340821" y="1447031"/>
            <a:ext cx="3456383" cy="4708981"/>
          </a:xfrm>
          <a:prstGeom prst="rect">
            <a:avLst/>
          </a:prstGeom>
        </p:spPr>
        <p:txBody>
          <a:bodyPr wrap="square">
            <a:spAutoFit/>
          </a:bodyPr>
          <a:lstStyle/>
          <a:p>
            <a:pPr algn="just"/>
            <a:r>
              <a:rPr lang="en-GB" sz="2000" b="1" dirty="0" smtClean="0">
                <a:solidFill>
                  <a:schemeClr val="accent6">
                    <a:lumMod val="75000"/>
                  </a:schemeClr>
                </a:solidFill>
              </a:rPr>
              <a:t>LUT Nuclear Engineering Laboratory facilities range from room-temperature air-water loops HIPE and REWET to large-scale system thermal hydraulics facilities PWR-PACTEL and PPOOLEX</a:t>
            </a:r>
          </a:p>
          <a:p>
            <a:pPr algn="just"/>
            <a:endParaRPr lang="fi-FI" sz="2000" b="1" dirty="0" smtClean="0">
              <a:solidFill>
                <a:schemeClr val="accent6">
                  <a:lumMod val="75000"/>
                </a:schemeClr>
              </a:solidFill>
            </a:endParaRPr>
          </a:p>
          <a:p>
            <a:pPr algn="just"/>
            <a:r>
              <a:rPr lang="fi-FI" sz="2000" b="1" dirty="0" err="1" smtClean="0">
                <a:solidFill>
                  <a:schemeClr val="accent6">
                    <a:lumMod val="75000"/>
                  </a:schemeClr>
                </a:solidFill>
              </a:rPr>
              <a:t>Student</a:t>
            </a:r>
            <a:r>
              <a:rPr lang="fi-FI" sz="2000" b="1" dirty="0" smtClean="0">
                <a:solidFill>
                  <a:schemeClr val="accent6">
                    <a:lumMod val="75000"/>
                  </a:schemeClr>
                </a:solidFill>
              </a:rPr>
              <a:t> </a:t>
            </a:r>
            <a:r>
              <a:rPr lang="fi-FI" sz="2000" b="1" dirty="0" err="1" smtClean="0">
                <a:solidFill>
                  <a:schemeClr val="accent6">
                    <a:lumMod val="75000"/>
                  </a:schemeClr>
                </a:solidFill>
              </a:rPr>
              <a:t>access</a:t>
            </a:r>
            <a:r>
              <a:rPr lang="fi-FI" sz="2000" b="1" dirty="0" smtClean="0">
                <a:solidFill>
                  <a:schemeClr val="accent6">
                    <a:lumMod val="75000"/>
                  </a:schemeClr>
                </a:solidFill>
              </a:rPr>
              <a:t> is </a:t>
            </a:r>
            <a:r>
              <a:rPr lang="fi-FI" sz="2000" b="1" dirty="0" err="1" smtClean="0">
                <a:solidFill>
                  <a:schemeClr val="accent6">
                    <a:lumMod val="75000"/>
                  </a:schemeClr>
                </a:solidFill>
              </a:rPr>
              <a:t>possible</a:t>
            </a:r>
            <a:r>
              <a:rPr lang="fi-FI" sz="2000" b="1" dirty="0" smtClean="0">
                <a:solidFill>
                  <a:schemeClr val="accent6">
                    <a:lumMod val="75000"/>
                  </a:schemeClr>
                </a:solidFill>
              </a:rPr>
              <a:t> via an </a:t>
            </a:r>
            <a:r>
              <a:rPr lang="fi-FI" sz="2000" b="1" dirty="0" err="1" smtClean="0">
                <a:solidFill>
                  <a:schemeClr val="accent6">
                    <a:lumMod val="75000"/>
                  </a:schemeClr>
                </a:solidFill>
              </a:rPr>
              <a:t>Intersemester</a:t>
            </a:r>
            <a:r>
              <a:rPr lang="fi-FI" sz="2000" b="1" dirty="0" smtClean="0">
                <a:solidFill>
                  <a:schemeClr val="accent6">
                    <a:lumMod val="75000"/>
                  </a:schemeClr>
                </a:solidFill>
              </a:rPr>
              <a:t> Course (ISC) </a:t>
            </a:r>
            <a:r>
              <a:rPr lang="fi-FI" sz="2000" b="1" dirty="0" err="1" smtClean="0">
                <a:solidFill>
                  <a:schemeClr val="accent6">
                    <a:lumMod val="75000"/>
                  </a:schemeClr>
                </a:solidFill>
              </a:rPr>
              <a:t>developed</a:t>
            </a:r>
            <a:r>
              <a:rPr lang="fi-FI" sz="2000" b="1" dirty="0" smtClean="0">
                <a:solidFill>
                  <a:schemeClr val="accent6">
                    <a:lumMod val="75000"/>
                  </a:schemeClr>
                </a:solidFill>
              </a:rPr>
              <a:t> in </a:t>
            </a:r>
            <a:r>
              <a:rPr lang="fi-FI" sz="2000" b="1" dirty="0" err="1" smtClean="0">
                <a:solidFill>
                  <a:schemeClr val="accent6">
                    <a:lumMod val="75000"/>
                  </a:schemeClr>
                </a:solidFill>
              </a:rPr>
              <a:t>the</a:t>
            </a:r>
            <a:r>
              <a:rPr lang="fi-FI" sz="2000" b="1" dirty="0" smtClean="0">
                <a:solidFill>
                  <a:schemeClr val="accent6">
                    <a:lumMod val="75000"/>
                  </a:schemeClr>
                </a:solidFill>
              </a:rPr>
              <a:t> GENTLE </a:t>
            </a:r>
            <a:r>
              <a:rPr lang="fi-FI" sz="2000" b="1" dirty="0" err="1" smtClean="0">
                <a:solidFill>
                  <a:schemeClr val="accent6">
                    <a:lumMod val="75000"/>
                  </a:schemeClr>
                </a:solidFill>
              </a:rPr>
              <a:t>project</a:t>
            </a:r>
            <a:r>
              <a:rPr lang="fi-FI" sz="2000" b="1" dirty="0" smtClean="0">
                <a:solidFill>
                  <a:schemeClr val="accent6">
                    <a:lumMod val="75000"/>
                  </a:schemeClr>
                </a:solidFill>
              </a:rPr>
              <a:t>, to </a:t>
            </a:r>
            <a:r>
              <a:rPr lang="fi-FI" sz="2000" b="1" dirty="0" err="1" smtClean="0">
                <a:solidFill>
                  <a:schemeClr val="accent6">
                    <a:lumMod val="75000"/>
                  </a:schemeClr>
                </a:solidFill>
              </a:rPr>
              <a:t>be</a:t>
            </a:r>
            <a:r>
              <a:rPr lang="fi-FI" sz="2000" b="1" dirty="0" smtClean="0">
                <a:solidFill>
                  <a:schemeClr val="accent6">
                    <a:lumMod val="75000"/>
                  </a:schemeClr>
                </a:solidFill>
              </a:rPr>
              <a:t> </a:t>
            </a:r>
            <a:r>
              <a:rPr lang="fi-FI" sz="2000" b="1" dirty="0" err="1" smtClean="0">
                <a:solidFill>
                  <a:schemeClr val="accent6">
                    <a:lumMod val="75000"/>
                  </a:schemeClr>
                </a:solidFill>
              </a:rPr>
              <a:t>run</a:t>
            </a:r>
            <a:r>
              <a:rPr lang="fi-FI" sz="2000" b="1" dirty="0" smtClean="0">
                <a:solidFill>
                  <a:schemeClr val="accent6">
                    <a:lumMod val="75000"/>
                  </a:schemeClr>
                </a:solidFill>
              </a:rPr>
              <a:t> in </a:t>
            </a:r>
            <a:r>
              <a:rPr lang="fi-FI" sz="2000" b="1" dirty="0" err="1" smtClean="0">
                <a:solidFill>
                  <a:schemeClr val="accent6">
                    <a:lumMod val="75000"/>
                  </a:schemeClr>
                </a:solidFill>
              </a:rPr>
              <a:t>April</a:t>
            </a:r>
            <a:r>
              <a:rPr lang="fi-FI" sz="2000" b="1" dirty="0" smtClean="0">
                <a:solidFill>
                  <a:schemeClr val="accent6">
                    <a:lumMod val="75000"/>
                  </a:schemeClr>
                </a:solidFill>
              </a:rPr>
              <a:t> 2015 for </a:t>
            </a:r>
            <a:r>
              <a:rPr lang="fi-FI" sz="2000" b="1" dirty="0" err="1" smtClean="0">
                <a:solidFill>
                  <a:schemeClr val="accent6">
                    <a:lumMod val="75000"/>
                  </a:schemeClr>
                </a:solidFill>
              </a:rPr>
              <a:t>the</a:t>
            </a:r>
            <a:r>
              <a:rPr lang="fi-FI" sz="2000" b="1" dirty="0" smtClean="0">
                <a:solidFill>
                  <a:schemeClr val="accent6">
                    <a:lumMod val="75000"/>
                  </a:schemeClr>
                </a:solidFill>
              </a:rPr>
              <a:t> </a:t>
            </a:r>
            <a:r>
              <a:rPr lang="fi-FI" sz="2000" b="1" dirty="0" err="1" smtClean="0">
                <a:solidFill>
                  <a:schemeClr val="accent6">
                    <a:lumMod val="75000"/>
                  </a:schemeClr>
                </a:solidFill>
              </a:rPr>
              <a:t>first</a:t>
            </a:r>
            <a:r>
              <a:rPr lang="fi-FI" sz="2000" b="1" dirty="0" smtClean="0">
                <a:solidFill>
                  <a:schemeClr val="accent6">
                    <a:lumMod val="75000"/>
                  </a:schemeClr>
                </a:solidFill>
              </a:rPr>
              <a:t> </a:t>
            </a:r>
            <a:r>
              <a:rPr lang="fi-FI" sz="2000" b="1" dirty="0" err="1" smtClean="0">
                <a:solidFill>
                  <a:schemeClr val="accent6">
                    <a:lumMod val="75000"/>
                  </a:schemeClr>
                </a:solidFill>
              </a:rPr>
              <a:t>time</a:t>
            </a:r>
            <a:endParaRPr lang="en-GB" b="1" dirty="0" smtClean="0">
              <a:solidFill>
                <a:schemeClr val="accent6">
                  <a:lumMod val="75000"/>
                </a:schemeClr>
              </a:solidFill>
            </a:endParaRPr>
          </a:p>
        </p:txBody>
      </p:sp>
      <p:pic>
        <p:nvPicPr>
          <p:cNvPr id="22" name="Picture 3"/>
          <p:cNvPicPr>
            <a:picLocks noChangeAspect="1" noChangeArrowheads="1"/>
          </p:cNvPicPr>
          <p:nvPr/>
        </p:nvPicPr>
        <p:blipFill rotWithShape="1">
          <a:blip r:embed="rId4" cstate="print"/>
          <a:srcRect t="70394" r="93463" b="3363"/>
          <a:stretch/>
        </p:blipFill>
        <p:spPr bwMode="auto">
          <a:xfrm>
            <a:off x="7956376" y="4581127"/>
            <a:ext cx="792088" cy="2087601"/>
          </a:xfrm>
          <a:prstGeom prst="rect">
            <a:avLst/>
          </a:prstGeom>
          <a:noFill/>
          <a:ln w="9525">
            <a:noFill/>
            <a:miter lim="800000"/>
            <a:headEnd/>
            <a:tailEnd/>
          </a:ln>
        </p:spPr>
      </p:pic>
      <p:sp>
        <p:nvSpPr>
          <p:cNvPr id="29" name="TextBox 28"/>
          <p:cNvSpPr txBox="1"/>
          <p:nvPr/>
        </p:nvSpPr>
        <p:spPr>
          <a:xfrm>
            <a:off x="7838210" y="4571836"/>
            <a:ext cx="1054270" cy="646331"/>
          </a:xfrm>
          <a:prstGeom prst="rect">
            <a:avLst/>
          </a:prstGeom>
          <a:noFill/>
        </p:spPr>
        <p:txBody>
          <a:bodyPr wrap="square" rtlCol="0">
            <a:spAutoFit/>
          </a:bodyPr>
          <a:lstStyle/>
          <a:p>
            <a:r>
              <a:rPr lang="fi-FI" dirty="0" smtClean="0"/>
              <a:t>REWET</a:t>
            </a:r>
            <a:endParaRPr lang="en-GB" dirty="0"/>
          </a:p>
        </p:txBody>
      </p:sp>
    </p:spTree>
    <p:extLst>
      <p:ext uri="{BB962C8B-B14F-4D97-AF65-F5344CB8AC3E}">
        <p14:creationId xmlns:p14="http://schemas.microsoft.com/office/powerpoint/2010/main" val="3969014224"/>
      </p:ext>
    </p:extLst>
  </p:cSld>
  <p:clrMapOvr>
    <a:masterClrMapping/>
  </p:clrMapOvr>
  <p:transition spd="slow">
    <p:cove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2"/>
          <p:cNvSpPr>
            <a:spLocks noChangeArrowheads="1"/>
          </p:cNvSpPr>
          <p:nvPr/>
        </p:nvSpPr>
        <p:spPr bwMode="auto">
          <a:xfrm>
            <a:off x="0" y="836712"/>
            <a:ext cx="9144000" cy="5184775"/>
          </a:xfrm>
          <a:prstGeom prst="rect">
            <a:avLst/>
          </a:prstGeom>
          <a:noFill/>
          <a:ln w="9525">
            <a:noFill/>
            <a:miter lim="800000"/>
            <a:headEnd/>
            <a:tailEnd/>
          </a:ln>
          <a:effectLst/>
        </p:spPr>
        <p:txBody>
          <a:bodyPr/>
          <a:lstStyle/>
          <a:p>
            <a:pPr marL="342900" indent="-342900" algn="ctr">
              <a:lnSpc>
                <a:spcPct val="80000"/>
              </a:lnSpc>
              <a:spcBef>
                <a:spcPct val="20000"/>
              </a:spcBef>
              <a:buClr>
                <a:srgbClr val="FFFF00"/>
              </a:buClr>
              <a:buFont typeface="Wingdings" pitchFamily="2" charset="2"/>
              <a:buNone/>
              <a:defRPr/>
            </a:pPr>
            <a:endParaRPr lang="en-GB" sz="2200" i="1" dirty="0" smtClean="0">
              <a:solidFill>
                <a:schemeClr val="accent6">
                  <a:lumMod val="75000"/>
                </a:schemeClr>
              </a:solidFill>
            </a:endParaRPr>
          </a:p>
        </p:txBody>
      </p:sp>
      <p:sp>
        <p:nvSpPr>
          <p:cNvPr id="25602" name="Rectangle 3"/>
          <p:cNvSpPr>
            <a:spLocks noChangeArrowheads="1"/>
          </p:cNvSpPr>
          <p:nvPr/>
        </p:nvSpPr>
        <p:spPr bwMode="auto">
          <a:xfrm>
            <a:off x="251520" y="188912"/>
            <a:ext cx="8712968" cy="1223864"/>
          </a:xfrm>
          <a:prstGeom prst="rect">
            <a:avLst/>
          </a:prstGeom>
          <a:noFill/>
          <a:ln w="9525">
            <a:noFill/>
            <a:miter lim="800000"/>
            <a:headEnd/>
            <a:tailEnd/>
          </a:ln>
        </p:spPr>
        <p:txBody>
          <a:bodyPr lIns="92075" tIns="46038" rIns="92075" bIns="46038" anchor="ctr"/>
          <a:lstStyle/>
          <a:p>
            <a:pPr algn="ctr"/>
            <a:r>
              <a:rPr lang="en-GB" sz="3600" b="1" dirty="0" smtClean="0">
                <a:solidFill>
                  <a:schemeClr val="bg1"/>
                </a:solidFill>
                <a:effectLst>
                  <a:outerShdw blurRad="38100" dist="38100" dir="2700000" algn="tl">
                    <a:srgbClr val="000000">
                      <a:alpha val="43137"/>
                    </a:srgbClr>
                  </a:outerShdw>
                </a:effectLst>
              </a:rPr>
              <a:t>COMMENTS FROM ENEN MEMBERS</a:t>
            </a:r>
          </a:p>
          <a:p>
            <a:pPr algn="ctr"/>
            <a:r>
              <a:rPr lang="en-GB" sz="2800" b="1" dirty="0" smtClean="0">
                <a:solidFill>
                  <a:schemeClr val="bg1"/>
                </a:solidFill>
                <a:effectLst>
                  <a:outerShdw blurRad="38100" dist="38100" dir="2700000" algn="tl">
                    <a:srgbClr val="000000">
                      <a:alpha val="43137"/>
                    </a:srgbClr>
                  </a:outerShdw>
                </a:effectLst>
              </a:rPr>
              <a:t>(The University of Manchester, John Roberts)</a:t>
            </a:r>
            <a:endParaRPr lang="en-GB" sz="2800" b="1" dirty="0">
              <a:solidFill>
                <a:schemeClr val="bg1"/>
              </a:solidFill>
              <a:effectLst>
                <a:outerShdw blurRad="38100" dist="38100" dir="2700000" algn="tl">
                  <a:srgbClr val="000000">
                    <a:alpha val="43137"/>
                  </a:srgbClr>
                </a:outerShdw>
              </a:effectLst>
            </a:endParaRPr>
          </a:p>
        </p:txBody>
      </p:sp>
      <p:sp>
        <p:nvSpPr>
          <p:cNvPr id="6" name="Rectangle 5"/>
          <p:cNvSpPr/>
          <p:nvPr/>
        </p:nvSpPr>
        <p:spPr>
          <a:xfrm>
            <a:off x="323528" y="1484784"/>
            <a:ext cx="8496943" cy="4632037"/>
          </a:xfrm>
          <a:prstGeom prst="rect">
            <a:avLst/>
          </a:prstGeom>
        </p:spPr>
        <p:txBody>
          <a:bodyPr wrap="square">
            <a:spAutoFit/>
          </a:bodyPr>
          <a:lstStyle/>
          <a:p>
            <a:pPr marL="285750" indent="-285750" algn="just">
              <a:buFont typeface="Arial" panose="020B0604020202020204" pitchFamily="34" charset="0"/>
              <a:buChar char="•"/>
            </a:pPr>
            <a:r>
              <a:rPr lang="en-GB" sz="2400" b="1" dirty="0" smtClean="0">
                <a:solidFill>
                  <a:schemeClr val="accent6">
                    <a:lumMod val="75000"/>
                  </a:schemeClr>
                </a:solidFill>
              </a:rPr>
              <a:t>The UK are developing a National Nuclear User Facility</a:t>
            </a:r>
          </a:p>
          <a:p>
            <a:pPr lvl="1" algn="ctr"/>
            <a:r>
              <a:rPr lang="en-GB" sz="2400" b="1" dirty="0" smtClean="0">
                <a:solidFill>
                  <a:schemeClr val="accent6">
                    <a:lumMod val="75000"/>
                  </a:schemeClr>
                </a:solidFill>
                <a:hlinkClick r:id="rId2"/>
              </a:rPr>
              <a:t>www.nnuf.ac.uk</a:t>
            </a:r>
            <a:r>
              <a:rPr lang="en-GB" sz="2400" b="1" dirty="0" smtClean="0">
                <a:solidFill>
                  <a:schemeClr val="accent6">
                    <a:lumMod val="75000"/>
                  </a:schemeClr>
                </a:solidFill>
              </a:rPr>
              <a:t> </a:t>
            </a:r>
          </a:p>
          <a:p>
            <a:pPr marL="285750" indent="-285750" algn="just">
              <a:buFont typeface="Arial" panose="020B0604020202020204" pitchFamily="34" charset="0"/>
              <a:buChar char="•"/>
            </a:pPr>
            <a:r>
              <a:rPr lang="en-GB" sz="2400" b="1" dirty="0">
                <a:solidFill>
                  <a:schemeClr val="accent6">
                    <a:lumMod val="75000"/>
                  </a:schemeClr>
                </a:solidFill>
              </a:rPr>
              <a:t>The </a:t>
            </a:r>
            <a:r>
              <a:rPr lang="en-GB" sz="2400" b="1" dirty="0" smtClean="0">
                <a:solidFill>
                  <a:schemeClr val="accent6">
                    <a:lumMod val="75000"/>
                  </a:schemeClr>
                </a:solidFill>
              </a:rPr>
              <a:t>NNUF will </a:t>
            </a:r>
            <a:r>
              <a:rPr lang="en-GB" sz="2400" b="1" dirty="0">
                <a:solidFill>
                  <a:schemeClr val="accent6">
                    <a:lumMod val="75000"/>
                  </a:schemeClr>
                </a:solidFill>
              </a:rPr>
              <a:t>provide greater accessibility to world leading technologies as a collaborative effort from four </a:t>
            </a:r>
            <a:r>
              <a:rPr lang="en-GB" sz="2400" b="1" dirty="0" smtClean="0">
                <a:solidFill>
                  <a:schemeClr val="accent6">
                    <a:lumMod val="75000"/>
                  </a:schemeClr>
                </a:solidFill>
              </a:rPr>
              <a:t>hubs: </a:t>
            </a:r>
          </a:p>
          <a:p>
            <a:pPr marL="742950" lvl="1" indent="-285750">
              <a:buFont typeface="Arial" panose="020B0604020202020204" pitchFamily="34" charset="0"/>
              <a:buChar char="•"/>
            </a:pPr>
            <a:r>
              <a:rPr lang="en-GB" sz="2000" b="1" dirty="0" smtClean="0">
                <a:solidFill>
                  <a:schemeClr val="accent6">
                    <a:lumMod val="75000"/>
                  </a:schemeClr>
                </a:solidFill>
              </a:rPr>
              <a:t>Central </a:t>
            </a:r>
            <a:r>
              <a:rPr lang="en-GB" sz="2000" b="1" dirty="0">
                <a:solidFill>
                  <a:schemeClr val="accent6">
                    <a:lumMod val="75000"/>
                  </a:schemeClr>
                </a:solidFill>
              </a:rPr>
              <a:t>Laboratory of the National Nuclear Laboratory (NNL)</a:t>
            </a:r>
            <a:r>
              <a:rPr lang="en-GB" sz="2000" b="1" dirty="0" smtClean="0">
                <a:solidFill>
                  <a:schemeClr val="accent6">
                    <a:lumMod val="75000"/>
                  </a:schemeClr>
                </a:solidFill>
              </a:rPr>
              <a:t>, </a:t>
            </a:r>
          </a:p>
          <a:p>
            <a:pPr marL="742950" lvl="1" indent="-285750" algn="just">
              <a:buFont typeface="Arial" panose="020B0604020202020204" pitchFamily="34" charset="0"/>
              <a:buChar char="•"/>
            </a:pPr>
            <a:r>
              <a:rPr lang="en-GB" sz="2000" b="1" dirty="0" err="1" smtClean="0">
                <a:solidFill>
                  <a:schemeClr val="accent6">
                    <a:lumMod val="75000"/>
                  </a:schemeClr>
                </a:solidFill>
              </a:rPr>
              <a:t>Culham</a:t>
            </a:r>
            <a:r>
              <a:rPr lang="en-GB" sz="2000" b="1" dirty="0" smtClean="0">
                <a:solidFill>
                  <a:schemeClr val="accent6">
                    <a:lumMod val="75000"/>
                  </a:schemeClr>
                </a:solidFill>
              </a:rPr>
              <a:t> </a:t>
            </a:r>
            <a:r>
              <a:rPr lang="en-GB" sz="2000" b="1" dirty="0">
                <a:solidFill>
                  <a:schemeClr val="accent6">
                    <a:lumMod val="75000"/>
                  </a:schemeClr>
                </a:solidFill>
              </a:rPr>
              <a:t>Centre for Fusion Energy (CCFE), </a:t>
            </a:r>
            <a:endParaRPr lang="en-GB" sz="2000" b="1" dirty="0" smtClean="0">
              <a:solidFill>
                <a:schemeClr val="accent6">
                  <a:lumMod val="75000"/>
                </a:schemeClr>
              </a:solidFill>
            </a:endParaRPr>
          </a:p>
          <a:p>
            <a:pPr marL="742950" lvl="1" indent="-285750">
              <a:buFont typeface="Arial" panose="020B0604020202020204" pitchFamily="34" charset="0"/>
              <a:buChar char="•"/>
            </a:pPr>
            <a:r>
              <a:rPr lang="en-GB" sz="2000" b="1" dirty="0" smtClean="0">
                <a:solidFill>
                  <a:schemeClr val="accent6">
                    <a:lumMod val="75000"/>
                  </a:schemeClr>
                </a:solidFill>
              </a:rPr>
              <a:t>Dalton </a:t>
            </a:r>
            <a:r>
              <a:rPr lang="en-GB" sz="2000" b="1" dirty="0">
                <a:solidFill>
                  <a:schemeClr val="accent6">
                    <a:lumMod val="75000"/>
                  </a:schemeClr>
                </a:solidFill>
              </a:rPr>
              <a:t>Cumbrian Facility </a:t>
            </a:r>
            <a:r>
              <a:rPr lang="en-GB" sz="2000" b="1" dirty="0" smtClean="0">
                <a:solidFill>
                  <a:schemeClr val="accent6">
                    <a:lumMod val="75000"/>
                  </a:schemeClr>
                </a:solidFill>
              </a:rPr>
              <a:t>(The </a:t>
            </a:r>
            <a:r>
              <a:rPr lang="en-GB" sz="2000" b="1" dirty="0">
                <a:solidFill>
                  <a:schemeClr val="accent6">
                    <a:lumMod val="75000"/>
                  </a:schemeClr>
                </a:solidFill>
              </a:rPr>
              <a:t>University of Manchester</a:t>
            </a:r>
            <a:r>
              <a:rPr lang="en-GB" sz="2000" b="1" dirty="0" smtClean="0">
                <a:solidFill>
                  <a:schemeClr val="accent6">
                    <a:lumMod val="75000"/>
                  </a:schemeClr>
                </a:solidFill>
              </a:rPr>
              <a:t>)</a:t>
            </a:r>
          </a:p>
          <a:p>
            <a:pPr marL="742950" lvl="1" indent="-285750" algn="just">
              <a:buFont typeface="Arial" panose="020B0604020202020204" pitchFamily="34" charset="0"/>
              <a:buChar char="•"/>
            </a:pPr>
            <a:r>
              <a:rPr lang="en-GB" sz="2000" b="1" dirty="0" smtClean="0">
                <a:solidFill>
                  <a:schemeClr val="accent6">
                    <a:lumMod val="75000"/>
                  </a:schemeClr>
                </a:solidFill>
              </a:rPr>
              <a:t>University </a:t>
            </a:r>
            <a:r>
              <a:rPr lang="en-GB" sz="2000" b="1" dirty="0">
                <a:solidFill>
                  <a:schemeClr val="accent6">
                    <a:lumMod val="75000"/>
                  </a:schemeClr>
                </a:solidFill>
              </a:rPr>
              <a:t>of </a:t>
            </a:r>
            <a:r>
              <a:rPr lang="en-GB" sz="2000" b="1" dirty="0" smtClean="0">
                <a:solidFill>
                  <a:schemeClr val="accent6">
                    <a:lumMod val="75000"/>
                  </a:schemeClr>
                </a:solidFill>
              </a:rPr>
              <a:t>Lancaster</a:t>
            </a:r>
            <a:endParaRPr lang="en-GB" sz="2000" b="1" u="sng" dirty="0" smtClean="0">
              <a:solidFill>
                <a:schemeClr val="accent6">
                  <a:lumMod val="75000"/>
                </a:schemeClr>
              </a:solidFill>
            </a:endParaRPr>
          </a:p>
          <a:p>
            <a:pPr marL="342900" indent="-342900" algn="just">
              <a:spcBef>
                <a:spcPts val="600"/>
              </a:spcBef>
              <a:buFont typeface="Arial"/>
              <a:buChar char="•"/>
            </a:pPr>
            <a:r>
              <a:rPr lang="en-GB" sz="2400" b="1" dirty="0">
                <a:solidFill>
                  <a:schemeClr val="accent6">
                    <a:lumMod val="75000"/>
                  </a:schemeClr>
                </a:solidFill>
              </a:rPr>
              <a:t>NNUF </a:t>
            </a:r>
            <a:r>
              <a:rPr lang="en-GB" sz="2400" b="1" dirty="0" smtClean="0">
                <a:solidFill>
                  <a:schemeClr val="accent6">
                    <a:lumMod val="75000"/>
                  </a:schemeClr>
                </a:solidFill>
              </a:rPr>
              <a:t>will </a:t>
            </a:r>
            <a:r>
              <a:rPr lang="en-GB" sz="2400" b="1" dirty="0">
                <a:solidFill>
                  <a:schemeClr val="accent6">
                    <a:lumMod val="75000"/>
                  </a:schemeClr>
                </a:solidFill>
              </a:rPr>
              <a:t>provide equipment for experiments on materials that are too radioactive for university laboratories.</a:t>
            </a:r>
            <a:endParaRPr lang="en-GB" sz="2400" b="1" dirty="0" smtClean="0">
              <a:solidFill>
                <a:schemeClr val="accent6">
                  <a:lumMod val="75000"/>
                </a:schemeClr>
              </a:solidFill>
            </a:endParaRPr>
          </a:p>
          <a:p>
            <a:pPr marL="742950" lvl="1" indent="-285750">
              <a:buFont typeface="Courier New" panose="02070309020205020404" pitchFamily="49" charset="0"/>
              <a:buChar char="o"/>
            </a:pPr>
            <a:endParaRPr lang="en-GB" b="1" i="1" dirty="0">
              <a:solidFill>
                <a:schemeClr val="accent6">
                  <a:lumMod val="75000"/>
                </a:schemeClr>
              </a:solidFill>
            </a:endParaRPr>
          </a:p>
        </p:txBody>
      </p:sp>
    </p:spTree>
    <p:extLst>
      <p:ext uri="{BB962C8B-B14F-4D97-AF65-F5344CB8AC3E}">
        <p14:creationId xmlns:p14="http://schemas.microsoft.com/office/powerpoint/2010/main" val="3474563280"/>
      </p:ext>
    </p:extLst>
  </p:cSld>
  <p:clrMapOvr>
    <a:masterClrMapping/>
  </p:clrMapOvr>
  <p:transition spd="slow">
    <p:cove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2"/>
          <p:cNvSpPr>
            <a:spLocks noChangeArrowheads="1"/>
          </p:cNvSpPr>
          <p:nvPr/>
        </p:nvSpPr>
        <p:spPr bwMode="auto">
          <a:xfrm>
            <a:off x="0" y="836712"/>
            <a:ext cx="9144000" cy="5184775"/>
          </a:xfrm>
          <a:prstGeom prst="rect">
            <a:avLst/>
          </a:prstGeom>
          <a:noFill/>
          <a:ln w="9525">
            <a:noFill/>
            <a:miter lim="800000"/>
            <a:headEnd/>
            <a:tailEnd/>
          </a:ln>
          <a:effectLst/>
        </p:spPr>
        <p:txBody>
          <a:bodyPr/>
          <a:lstStyle/>
          <a:p>
            <a:pPr marL="342900" indent="-342900" algn="ctr">
              <a:lnSpc>
                <a:spcPct val="80000"/>
              </a:lnSpc>
              <a:spcBef>
                <a:spcPct val="20000"/>
              </a:spcBef>
              <a:buClr>
                <a:srgbClr val="FFFF00"/>
              </a:buClr>
              <a:buFont typeface="Wingdings" pitchFamily="2" charset="2"/>
              <a:buNone/>
              <a:defRPr/>
            </a:pPr>
            <a:endParaRPr lang="en-GB" sz="2200" i="1" dirty="0" smtClean="0">
              <a:solidFill>
                <a:schemeClr val="accent6">
                  <a:lumMod val="75000"/>
                </a:schemeClr>
              </a:solidFill>
            </a:endParaRPr>
          </a:p>
        </p:txBody>
      </p:sp>
      <p:sp>
        <p:nvSpPr>
          <p:cNvPr id="25602" name="Rectangle 3"/>
          <p:cNvSpPr>
            <a:spLocks noChangeArrowheads="1"/>
          </p:cNvSpPr>
          <p:nvPr/>
        </p:nvSpPr>
        <p:spPr bwMode="auto">
          <a:xfrm>
            <a:off x="251520" y="188912"/>
            <a:ext cx="8712968" cy="1223864"/>
          </a:xfrm>
          <a:prstGeom prst="rect">
            <a:avLst/>
          </a:prstGeom>
          <a:noFill/>
          <a:ln w="9525">
            <a:noFill/>
            <a:miter lim="800000"/>
            <a:headEnd/>
            <a:tailEnd/>
          </a:ln>
        </p:spPr>
        <p:txBody>
          <a:bodyPr lIns="92075" tIns="46038" rIns="92075" bIns="46038" anchor="ctr"/>
          <a:lstStyle/>
          <a:p>
            <a:pPr algn="ctr"/>
            <a:r>
              <a:rPr lang="en-GB" sz="3600" b="1" dirty="0" smtClean="0">
                <a:solidFill>
                  <a:schemeClr val="bg1"/>
                </a:solidFill>
                <a:effectLst>
                  <a:outerShdw blurRad="38100" dist="38100" dir="2700000" algn="tl">
                    <a:srgbClr val="000000">
                      <a:alpha val="43137"/>
                    </a:srgbClr>
                  </a:outerShdw>
                </a:effectLst>
              </a:rPr>
              <a:t>COMMENTS FROM ENEN MEMBERS</a:t>
            </a:r>
          </a:p>
          <a:p>
            <a:pPr algn="ctr"/>
            <a:r>
              <a:rPr lang="en-GB" sz="2800" b="1" dirty="0" smtClean="0">
                <a:solidFill>
                  <a:schemeClr val="bg1"/>
                </a:solidFill>
                <a:effectLst>
                  <a:outerShdw blurRad="38100" dist="38100" dir="2700000" algn="tl">
                    <a:srgbClr val="000000">
                      <a:alpha val="43137"/>
                    </a:srgbClr>
                  </a:outerShdw>
                </a:effectLst>
              </a:rPr>
              <a:t>(SCK•CEN, </a:t>
            </a:r>
            <a:r>
              <a:rPr lang="en-GB" sz="2800" b="1" dirty="0" err="1" smtClean="0">
                <a:solidFill>
                  <a:schemeClr val="bg1"/>
                </a:solidFill>
                <a:effectLst>
                  <a:outerShdw blurRad="38100" dist="38100" dir="2700000" algn="tl">
                    <a:srgbClr val="000000">
                      <a:alpha val="43137"/>
                    </a:srgbClr>
                  </a:outerShdw>
                </a:effectLst>
              </a:rPr>
              <a:t>Michèle</a:t>
            </a:r>
            <a:r>
              <a:rPr lang="en-GB" sz="2800" b="1" dirty="0" smtClean="0">
                <a:solidFill>
                  <a:schemeClr val="bg1"/>
                </a:solidFill>
                <a:effectLst>
                  <a:outerShdw blurRad="38100" dist="38100" dir="2700000" algn="tl">
                    <a:srgbClr val="000000">
                      <a:alpha val="43137"/>
                    </a:srgbClr>
                  </a:outerShdw>
                </a:effectLst>
              </a:rPr>
              <a:t> </a:t>
            </a:r>
            <a:r>
              <a:rPr lang="en-GB" sz="2800" b="1" dirty="0" err="1" smtClean="0">
                <a:solidFill>
                  <a:schemeClr val="bg1"/>
                </a:solidFill>
                <a:effectLst>
                  <a:outerShdw blurRad="38100" dist="38100" dir="2700000" algn="tl">
                    <a:srgbClr val="000000">
                      <a:alpha val="43137"/>
                    </a:srgbClr>
                  </a:outerShdw>
                </a:effectLst>
              </a:rPr>
              <a:t>Coeck</a:t>
            </a:r>
            <a:r>
              <a:rPr lang="en-GB" sz="2800" b="1" dirty="0" smtClean="0">
                <a:solidFill>
                  <a:schemeClr val="bg1"/>
                </a:solidFill>
                <a:effectLst>
                  <a:outerShdw blurRad="38100" dist="38100" dir="2700000" algn="tl">
                    <a:srgbClr val="000000">
                      <a:alpha val="43137"/>
                    </a:srgbClr>
                  </a:outerShdw>
                </a:effectLst>
              </a:rPr>
              <a:t>)</a:t>
            </a:r>
            <a:endParaRPr lang="en-GB" sz="2800" b="1" dirty="0">
              <a:solidFill>
                <a:schemeClr val="bg1"/>
              </a:solidFill>
              <a:effectLst>
                <a:outerShdw blurRad="38100" dist="38100" dir="2700000" algn="tl">
                  <a:srgbClr val="000000">
                    <a:alpha val="43137"/>
                  </a:srgbClr>
                </a:outerShdw>
              </a:effectLst>
            </a:endParaRPr>
          </a:p>
        </p:txBody>
      </p:sp>
      <p:sp>
        <p:nvSpPr>
          <p:cNvPr id="6" name="Rectangle 5"/>
          <p:cNvSpPr/>
          <p:nvPr/>
        </p:nvSpPr>
        <p:spPr>
          <a:xfrm>
            <a:off x="323528" y="1340768"/>
            <a:ext cx="8496943" cy="5262979"/>
          </a:xfrm>
          <a:prstGeom prst="rect">
            <a:avLst/>
          </a:prstGeom>
        </p:spPr>
        <p:txBody>
          <a:bodyPr wrap="square">
            <a:spAutoFit/>
          </a:bodyPr>
          <a:lstStyle/>
          <a:p>
            <a:pPr marL="285750" indent="-285750">
              <a:buFont typeface="Arial" panose="020B0604020202020204" pitchFamily="34" charset="0"/>
              <a:buChar char="•"/>
            </a:pPr>
            <a:r>
              <a:rPr lang="en-GB" sz="2000" b="1" dirty="0" smtClean="0">
                <a:solidFill>
                  <a:schemeClr val="accent6">
                    <a:lumMod val="75000"/>
                  </a:schemeClr>
                </a:solidFill>
              </a:rPr>
              <a:t>Nuclear competence = knowledge + SKILLS + ATTITUDES → practical exercises and technical visits are crucial </a:t>
            </a:r>
            <a:r>
              <a:rPr lang="en-GB" sz="1400" b="1" dirty="0" smtClean="0">
                <a:solidFill>
                  <a:schemeClr val="accent6">
                    <a:lumMod val="75000"/>
                  </a:schemeClr>
                </a:solidFill>
              </a:rPr>
              <a:t>(</a:t>
            </a:r>
            <a:r>
              <a:rPr lang="en-US" sz="1400" b="1" dirty="0" smtClean="0">
                <a:solidFill>
                  <a:schemeClr val="accent6">
                    <a:lumMod val="75000"/>
                  </a:schemeClr>
                </a:solidFill>
              </a:rPr>
              <a:t>enable </a:t>
            </a:r>
            <a:r>
              <a:rPr lang="en-US" sz="1400" b="1" dirty="0">
                <a:solidFill>
                  <a:schemeClr val="accent6">
                    <a:lumMod val="75000"/>
                  </a:schemeClr>
                </a:solidFill>
              </a:rPr>
              <a:t>trainees </a:t>
            </a:r>
            <a:r>
              <a:rPr lang="en-US" sz="1400" b="1" dirty="0" smtClean="0">
                <a:solidFill>
                  <a:schemeClr val="accent6">
                    <a:lumMod val="75000"/>
                  </a:schemeClr>
                </a:solidFill>
              </a:rPr>
              <a:t>to enrich </a:t>
            </a:r>
            <a:r>
              <a:rPr lang="en-US" sz="1400" b="1" dirty="0">
                <a:solidFill>
                  <a:schemeClr val="accent6">
                    <a:lumMod val="75000"/>
                  </a:schemeClr>
                </a:solidFill>
              </a:rPr>
              <a:t>and illustrate their acquired knowledge </a:t>
            </a:r>
            <a:r>
              <a:rPr lang="en-US" sz="1400" b="1" dirty="0" smtClean="0">
                <a:solidFill>
                  <a:schemeClr val="accent6">
                    <a:lumMod val="75000"/>
                  </a:schemeClr>
                </a:solidFill>
              </a:rPr>
              <a:t>with the </a:t>
            </a:r>
            <a:r>
              <a:rPr lang="en-US" sz="1400" b="1" dirty="0">
                <a:solidFill>
                  <a:schemeClr val="accent6">
                    <a:lumMod val="75000"/>
                  </a:schemeClr>
                </a:solidFill>
              </a:rPr>
              <a:t>practice of real-life </a:t>
            </a:r>
            <a:r>
              <a:rPr lang="en-US" sz="1400" b="1" dirty="0" smtClean="0">
                <a:solidFill>
                  <a:schemeClr val="accent6">
                    <a:lumMod val="75000"/>
                  </a:schemeClr>
                </a:solidFill>
              </a:rPr>
              <a:t>situations)</a:t>
            </a:r>
            <a:endParaRPr lang="en-GB" sz="1400" b="1" dirty="0" smtClean="0">
              <a:solidFill>
                <a:schemeClr val="accent6">
                  <a:lumMod val="75000"/>
                </a:schemeClr>
              </a:solidFill>
            </a:endParaRPr>
          </a:p>
          <a:p>
            <a:pPr marL="285750" indent="-285750">
              <a:buFont typeface="Arial" panose="020B0604020202020204" pitchFamily="34" charset="0"/>
              <a:buChar char="•"/>
            </a:pPr>
            <a:endParaRPr lang="en-GB" sz="1400" b="1" dirty="0">
              <a:solidFill>
                <a:schemeClr val="accent6">
                  <a:lumMod val="75000"/>
                </a:schemeClr>
              </a:solidFill>
            </a:endParaRPr>
          </a:p>
          <a:p>
            <a:pPr marL="285750" indent="-285750">
              <a:buFont typeface="Arial" panose="020B0604020202020204" pitchFamily="34" charset="0"/>
              <a:buChar char="•"/>
            </a:pPr>
            <a:r>
              <a:rPr lang="en-GB" sz="2000" b="1" dirty="0" smtClean="0">
                <a:solidFill>
                  <a:srgbClr val="FF0000"/>
                </a:solidFill>
              </a:rPr>
              <a:t>In Belgium: availability of large facilities for </a:t>
            </a:r>
            <a:r>
              <a:rPr lang="en-GB" sz="2000" b="1" dirty="0" err="1">
                <a:solidFill>
                  <a:srgbClr val="FF0000"/>
                </a:solidFill>
              </a:rPr>
              <a:t>E</a:t>
            </a:r>
            <a:r>
              <a:rPr lang="en-GB" sz="2000" b="1" dirty="0" err="1" smtClean="0">
                <a:solidFill>
                  <a:srgbClr val="FF0000"/>
                </a:solidFill>
              </a:rPr>
              <a:t>&amp;T</a:t>
            </a:r>
            <a:r>
              <a:rPr lang="en-GB" sz="2000" b="1" dirty="0" smtClean="0">
                <a:solidFill>
                  <a:srgbClr val="FF0000"/>
                </a:solidFill>
              </a:rPr>
              <a:t> decreases at </a:t>
            </a:r>
            <a:r>
              <a:rPr lang="en-GB" sz="2000" b="1" dirty="0">
                <a:solidFill>
                  <a:srgbClr val="FF0000"/>
                </a:solidFill>
              </a:rPr>
              <a:t>universities</a:t>
            </a:r>
            <a:r>
              <a:rPr lang="en-GB" sz="2000" b="1" dirty="0">
                <a:solidFill>
                  <a:schemeClr val="accent6">
                    <a:lumMod val="75000"/>
                  </a:schemeClr>
                </a:solidFill>
              </a:rPr>
              <a:t> → </a:t>
            </a:r>
            <a:r>
              <a:rPr lang="en-GB" sz="2000" b="1" dirty="0" smtClean="0">
                <a:solidFill>
                  <a:schemeClr val="accent6">
                    <a:lumMod val="75000"/>
                  </a:schemeClr>
                </a:solidFill>
              </a:rPr>
              <a:t>“join forces” between universities, research centres, industry (+ medical), … at national (and European) level</a:t>
            </a:r>
          </a:p>
          <a:p>
            <a:pPr marL="285750" indent="-285750">
              <a:buFont typeface="Arial" panose="020B0604020202020204" pitchFamily="34" charset="0"/>
              <a:buChar char="•"/>
            </a:pPr>
            <a:endParaRPr lang="en-GB" sz="1400" b="1" dirty="0">
              <a:solidFill>
                <a:schemeClr val="accent6">
                  <a:lumMod val="75000"/>
                </a:schemeClr>
              </a:solidFill>
            </a:endParaRPr>
          </a:p>
          <a:p>
            <a:pPr marL="285750" indent="-285750">
              <a:buFont typeface="Arial" panose="020B0604020202020204" pitchFamily="34" charset="0"/>
              <a:buChar char="•"/>
            </a:pPr>
            <a:r>
              <a:rPr lang="en-GB" sz="2000" b="1" dirty="0">
                <a:solidFill>
                  <a:srgbClr val="FF0000"/>
                </a:solidFill>
              </a:rPr>
              <a:t>S</a:t>
            </a:r>
            <a:r>
              <a:rPr lang="en-GB" sz="2000" b="1" dirty="0" smtClean="0">
                <a:solidFill>
                  <a:srgbClr val="FF0000"/>
                </a:solidFill>
              </a:rPr>
              <a:t>upport needed to keep existing installations available in good condition</a:t>
            </a:r>
            <a:r>
              <a:rPr lang="en-GB" sz="2000" b="1" dirty="0" smtClean="0">
                <a:solidFill>
                  <a:schemeClr val="accent6">
                    <a:lumMod val="75000"/>
                  </a:schemeClr>
                </a:solidFill>
              </a:rPr>
              <a:t> + </a:t>
            </a:r>
            <a:r>
              <a:rPr lang="en-GB" sz="2000" b="1" dirty="0" smtClean="0">
                <a:solidFill>
                  <a:srgbClr val="FF0000"/>
                </a:solidFill>
              </a:rPr>
              <a:t>promote new installations to show students latest status in nuclear research and technology</a:t>
            </a:r>
            <a:r>
              <a:rPr lang="en-GB" sz="2000" b="1" dirty="0" smtClean="0">
                <a:solidFill>
                  <a:schemeClr val="accent6">
                    <a:lumMod val="75000"/>
                  </a:schemeClr>
                </a:solidFill>
              </a:rPr>
              <a:t> </a:t>
            </a:r>
            <a:r>
              <a:rPr lang="en-GB" sz="1400" b="1" dirty="0" smtClean="0">
                <a:solidFill>
                  <a:schemeClr val="accent6">
                    <a:lumMod val="75000"/>
                  </a:schemeClr>
                </a:solidFill>
              </a:rPr>
              <a:t>(message for students: nuclear has a future!)</a:t>
            </a:r>
          </a:p>
          <a:p>
            <a:pPr marL="285750" indent="-285750">
              <a:buFont typeface="Arial" panose="020B0604020202020204" pitchFamily="34" charset="0"/>
              <a:buChar char="•"/>
            </a:pPr>
            <a:endParaRPr lang="en-GB" sz="1400" b="1" dirty="0" smtClean="0">
              <a:solidFill>
                <a:schemeClr val="accent6">
                  <a:lumMod val="75000"/>
                </a:schemeClr>
              </a:solidFill>
            </a:endParaRPr>
          </a:p>
          <a:p>
            <a:pPr marL="285750" indent="-285750">
              <a:buFont typeface="Arial" panose="020B0604020202020204" pitchFamily="34" charset="0"/>
              <a:buChar char="•"/>
            </a:pPr>
            <a:r>
              <a:rPr lang="en-GB" sz="2000" b="1" dirty="0" smtClean="0">
                <a:solidFill>
                  <a:srgbClr val="FF0000"/>
                </a:solidFill>
              </a:rPr>
              <a:t>Thorough checks in terms of security and safety are necessary</a:t>
            </a:r>
            <a:r>
              <a:rPr lang="en-GB" sz="2000" b="1" dirty="0" smtClean="0">
                <a:solidFill>
                  <a:schemeClr val="accent6">
                    <a:lumMod val="75000"/>
                  </a:schemeClr>
                </a:solidFill>
              </a:rPr>
              <a:t>, but </a:t>
            </a:r>
            <a:r>
              <a:rPr lang="en-GB" sz="2000" b="1" u="sng" dirty="0" smtClean="0">
                <a:solidFill>
                  <a:srgbClr val="FF0000"/>
                </a:solidFill>
              </a:rPr>
              <a:t>access procedures take too long</a:t>
            </a:r>
            <a:r>
              <a:rPr lang="en-GB" sz="2000" b="1" dirty="0" smtClean="0">
                <a:solidFill>
                  <a:schemeClr val="accent6">
                    <a:lumMod val="75000"/>
                  </a:schemeClr>
                </a:solidFill>
              </a:rPr>
              <a:t>; example </a:t>
            </a:r>
            <a:r>
              <a:rPr lang="en-GB" sz="2000" b="1" dirty="0" err="1" smtClean="0">
                <a:solidFill>
                  <a:schemeClr val="accent6">
                    <a:lumMod val="75000"/>
                  </a:schemeClr>
                </a:solidFill>
              </a:rPr>
              <a:t>BNEN</a:t>
            </a:r>
            <a:r>
              <a:rPr lang="en-GB" sz="2000" b="1" dirty="0" smtClean="0">
                <a:solidFill>
                  <a:schemeClr val="accent6">
                    <a:lumMod val="75000"/>
                  </a:schemeClr>
                </a:solidFill>
              </a:rPr>
              <a:t>:</a:t>
            </a:r>
          </a:p>
          <a:p>
            <a:pPr marL="742950" lvl="1" indent="-285750">
              <a:buFont typeface="Arial" panose="020B0604020202020204" pitchFamily="34" charset="0"/>
              <a:buChar char="•"/>
            </a:pPr>
            <a:r>
              <a:rPr lang="en-GB" sz="1600" b="1" dirty="0" smtClean="0">
                <a:solidFill>
                  <a:schemeClr val="accent6">
                    <a:lumMod val="75000"/>
                  </a:schemeClr>
                </a:solidFill>
              </a:rPr>
              <a:t>registration date = 31/03 for international students to start 01/10 </a:t>
            </a:r>
          </a:p>
          <a:p>
            <a:pPr marL="742950" lvl="1" indent="-285750">
              <a:buFont typeface="Arial" panose="020B0604020202020204" pitchFamily="34" charset="0"/>
              <a:buChar char="•"/>
            </a:pPr>
            <a:r>
              <a:rPr lang="en-GB" sz="1600" b="1" dirty="0" smtClean="0">
                <a:solidFill>
                  <a:schemeClr val="accent6">
                    <a:lumMod val="75000"/>
                  </a:schemeClr>
                </a:solidFill>
              </a:rPr>
              <a:t>no international homogeneous approach regarding administration and/or terminology regarding necessary documents </a:t>
            </a:r>
            <a:r>
              <a:rPr lang="en-GB" sz="1400" b="1" dirty="0" smtClean="0">
                <a:solidFill>
                  <a:schemeClr val="accent6">
                    <a:lumMod val="75000"/>
                  </a:schemeClr>
                </a:solidFill>
              </a:rPr>
              <a:t>(not always clear for students and/or course organisers which national institutions deliver which documents required)</a:t>
            </a:r>
            <a:endParaRPr lang="en-GB" b="1" i="1" dirty="0">
              <a:solidFill>
                <a:schemeClr val="accent6">
                  <a:lumMod val="75000"/>
                </a:schemeClr>
              </a:solidFill>
            </a:endParaRPr>
          </a:p>
        </p:txBody>
      </p:sp>
    </p:spTree>
    <p:extLst>
      <p:ext uri="{BB962C8B-B14F-4D97-AF65-F5344CB8AC3E}">
        <p14:creationId xmlns:p14="http://schemas.microsoft.com/office/powerpoint/2010/main" val="4232749745"/>
      </p:ext>
    </p:extLst>
  </p:cSld>
  <p:clrMapOvr>
    <a:masterClrMapping/>
  </p:clrMapOvr>
  <p:transition spd="slow">
    <p:cove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2"/>
          <p:cNvSpPr>
            <a:spLocks noChangeArrowheads="1"/>
          </p:cNvSpPr>
          <p:nvPr/>
        </p:nvSpPr>
        <p:spPr bwMode="auto">
          <a:xfrm>
            <a:off x="0" y="836712"/>
            <a:ext cx="9144000" cy="5184775"/>
          </a:xfrm>
          <a:prstGeom prst="rect">
            <a:avLst/>
          </a:prstGeom>
          <a:noFill/>
          <a:ln w="9525">
            <a:noFill/>
            <a:miter lim="800000"/>
            <a:headEnd/>
            <a:tailEnd/>
          </a:ln>
          <a:effectLst/>
        </p:spPr>
        <p:txBody>
          <a:bodyPr/>
          <a:lstStyle/>
          <a:p>
            <a:pPr marL="342900" indent="-342900" algn="ctr">
              <a:lnSpc>
                <a:spcPct val="80000"/>
              </a:lnSpc>
              <a:spcBef>
                <a:spcPct val="20000"/>
              </a:spcBef>
              <a:buClr>
                <a:srgbClr val="FFFF00"/>
              </a:buClr>
              <a:buFont typeface="Wingdings" pitchFamily="2" charset="2"/>
              <a:buNone/>
              <a:defRPr/>
            </a:pPr>
            <a:endParaRPr lang="en-GB" sz="2200" i="1" dirty="0" smtClean="0">
              <a:solidFill>
                <a:schemeClr val="accent6">
                  <a:lumMod val="75000"/>
                </a:schemeClr>
              </a:solidFill>
            </a:endParaRPr>
          </a:p>
        </p:txBody>
      </p:sp>
      <p:sp>
        <p:nvSpPr>
          <p:cNvPr id="25602" name="Rectangle 3"/>
          <p:cNvSpPr>
            <a:spLocks noChangeArrowheads="1"/>
          </p:cNvSpPr>
          <p:nvPr/>
        </p:nvSpPr>
        <p:spPr bwMode="auto">
          <a:xfrm>
            <a:off x="251520" y="188912"/>
            <a:ext cx="8712968" cy="1223864"/>
          </a:xfrm>
          <a:prstGeom prst="rect">
            <a:avLst/>
          </a:prstGeom>
          <a:noFill/>
          <a:ln w="9525">
            <a:noFill/>
            <a:miter lim="800000"/>
            <a:headEnd/>
            <a:tailEnd/>
          </a:ln>
        </p:spPr>
        <p:txBody>
          <a:bodyPr lIns="92075" tIns="46038" rIns="92075" bIns="46038" anchor="ctr"/>
          <a:lstStyle/>
          <a:p>
            <a:pPr algn="ctr"/>
            <a:r>
              <a:rPr lang="en-GB" sz="3600" b="1" dirty="0" smtClean="0">
                <a:solidFill>
                  <a:schemeClr val="bg1"/>
                </a:solidFill>
                <a:effectLst>
                  <a:outerShdw blurRad="38100" dist="38100" dir="2700000" algn="tl">
                    <a:srgbClr val="000000">
                      <a:alpha val="43137"/>
                    </a:srgbClr>
                  </a:outerShdw>
                </a:effectLst>
              </a:rPr>
              <a:t>CONTENT</a:t>
            </a:r>
          </a:p>
        </p:txBody>
      </p:sp>
      <p:sp>
        <p:nvSpPr>
          <p:cNvPr id="6" name="Rectangle 5"/>
          <p:cNvSpPr/>
          <p:nvPr/>
        </p:nvSpPr>
        <p:spPr>
          <a:xfrm>
            <a:off x="323528" y="1484784"/>
            <a:ext cx="8496943" cy="3570208"/>
          </a:xfrm>
          <a:prstGeom prst="rect">
            <a:avLst/>
          </a:prstGeom>
        </p:spPr>
        <p:txBody>
          <a:bodyPr wrap="square">
            <a:spAutoFit/>
          </a:bodyPr>
          <a:lstStyle/>
          <a:p>
            <a:pPr marL="342900" indent="-342900" algn="just">
              <a:buFont typeface="Arial" panose="020B0604020202020204" pitchFamily="34" charset="0"/>
              <a:buChar char="•"/>
            </a:pPr>
            <a:endParaRPr lang="en-GB" sz="2200" b="1" dirty="0" smtClean="0">
              <a:solidFill>
                <a:schemeClr val="bg1"/>
              </a:solidFill>
              <a:effectLst>
                <a:outerShdw blurRad="38100" dist="38100" dir="2700000" algn="tl">
                  <a:srgbClr val="000000">
                    <a:alpha val="43137"/>
                  </a:srgbClr>
                </a:outerShdw>
              </a:effectLst>
            </a:endParaRPr>
          </a:p>
          <a:p>
            <a:pPr marL="342900" indent="-342900" algn="just">
              <a:buFont typeface="Arial" panose="020B0604020202020204" pitchFamily="34" charset="0"/>
              <a:buChar char="•"/>
            </a:pPr>
            <a:endParaRPr lang="en-GB" sz="2200" b="1" dirty="0">
              <a:solidFill>
                <a:schemeClr val="bg1"/>
              </a:solidFill>
              <a:effectLst>
                <a:outerShdw blurRad="38100" dist="38100" dir="2700000" algn="tl">
                  <a:srgbClr val="000000">
                    <a:alpha val="43137"/>
                  </a:srgbClr>
                </a:outerShdw>
              </a:effectLst>
            </a:endParaRPr>
          </a:p>
          <a:p>
            <a:pPr marL="342900" indent="-342900" algn="just">
              <a:buFont typeface="Arial" panose="020B0604020202020204" pitchFamily="34" charset="0"/>
              <a:buChar char="•"/>
            </a:pPr>
            <a:r>
              <a:rPr lang="en-GB" sz="2200" b="1" dirty="0" smtClean="0">
                <a:solidFill>
                  <a:schemeClr val="bg1"/>
                </a:solidFill>
                <a:effectLst>
                  <a:outerShdw blurRad="38100" dist="38100" dir="2700000" algn="tl">
                    <a:srgbClr val="000000">
                      <a:alpha val="43137"/>
                    </a:srgbClr>
                  </a:outerShdw>
                </a:effectLst>
              </a:rPr>
              <a:t>INTRODUCTION AND PLAN OF THE PRESENTATION</a:t>
            </a:r>
          </a:p>
          <a:p>
            <a:pPr marL="342900" indent="-342900" algn="just">
              <a:buFont typeface="Arial" panose="020B0604020202020204" pitchFamily="34" charset="0"/>
              <a:buChar char="•"/>
            </a:pPr>
            <a:endParaRPr lang="en-GB" sz="2200" b="1" dirty="0" smtClean="0">
              <a:solidFill>
                <a:schemeClr val="accent6">
                  <a:lumMod val="75000"/>
                </a:schemeClr>
              </a:solidFill>
            </a:endParaRPr>
          </a:p>
          <a:p>
            <a:pPr marL="342900" indent="-342900" algn="just">
              <a:buFont typeface="Arial" panose="020B0604020202020204" pitchFamily="34" charset="0"/>
              <a:buChar char="•"/>
            </a:pPr>
            <a:r>
              <a:rPr lang="en-GB" sz="2200" b="1" dirty="0" smtClean="0">
                <a:solidFill>
                  <a:schemeClr val="bg1"/>
                </a:solidFill>
                <a:effectLst>
                  <a:outerShdw blurRad="38100" dist="38100" dir="2700000" algn="tl">
                    <a:srgbClr val="000000">
                      <a:alpha val="43137"/>
                    </a:srgbClr>
                  </a:outerShdw>
                </a:effectLst>
              </a:rPr>
              <a:t>GENERAL CONSIDERATIONS ON NEEDS</a:t>
            </a:r>
          </a:p>
          <a:p>
            <a:pPr marL="342900" indent="-342900" algn="just">
              <a:buFont typeface="Arial" panose="020B0604020202020204" pitchFamily="34" charset="0"/>
              <a:buChar char="•"/>
            </a:pPr>
            <a:endParaRPr lang="en-GB" sz="2200" b="1" dirty="0">
              <a:solidFill>
                <a:schemeClr val="bg1"/>
              </a:solidFill>
              <a:effectLst>
                <a:outerShdw blurRad="38100" dist="38100" dir="2700000" algn="tl">
                  <a:srgbClr val="000000">
                    <a:alpha val="43137"/>
                  </a:srgbClr>
                </a:outerShdw>
              </a:effectLst>
            </a:endParaRPr>
          </a:p>
          <a:p>
            <a:pPr marL="342900" indent="-342900" algn="just">
              <a:buFont typeface="Arial" panose="020B0604020202020204" pitchFamily="34" charset="0"/>
              <a:buChar char="•"/>
            </a:pPr>
            <a:r>
              <a:rPr lang="en-GB" sz="2400" b="1" dirty="0">
                <a:solidFill>
                  <a:schemeClr val="bg1"/>
                </a:solidFill>
                <a:effectLst>
                  <a:outerShdw blurRad="38100" dist="38100" dir="2700000" algn="tl">
                    <a:srgbClr val="000000">
                      <a:alpha val="43137"/>
                    </a:srgbClr>
                  </a:outerShdw>
                </a:effectLst>
              </a:rPr>
              <a:t>COMMENTS FROM ENEN </a:t>
            </a:r>
            <a:r>
              <a:rPr lang="en-GB" sz="2400" b="1" dirty="0" smtClean="0">
                <a:solidFill>
                  <a:schemeClr val="bg1"/>
                </a:solidFill>
                <a:effectLst>
                  <a:outerShdw blurRad="38100" dist="38100" dir="2700000" algn="tl">
                    <a:srgbClr val="000000">
                      <a:alpha val="43137"/>
                    </a:srgbClr>
                  </a:outerShdw>
                </a:effectLst>
              </a:rPr>
              <a:t>MEMBERS</a:t>
            </a:r>
          </a:p>
          <a:p>
            <a:pPr marL="342900" indent="-342900" algn="just">
              <a:buFont typeface="Arial" panose="020B0604020202020204" pitchFamily="34" charset="0"/>
              <a:buChar char="•"/>
            </a:pPr>
            <a:endParaRPr lang="en-GB" sz="2400" b="1" dirty="0">
              <a:solidFill>
                <a:schemeClr val="bg1"/>
              </a:solidFill>
              <a:effectLst>
                <a:outerShdw blurRad="38100" dist="38100" dir="2700000" algn="tl">
                  <a:srgbClr val="000000">
                    <a:alpha val="43137"/>
                  </a:srgbClr>
                </a:outerShdw>
              </a:effectLst>
            </a:endParaRPr>
          </a:p>
          <a:p>
            <a:pPr marL="342900" indent="-342900" algn="just">
              <a:buFont typeface="Arial" panose="020B0604020202020204" pitchFamily="34" charset="0"/>
              <a:buChar char="•"/>
            </a:pPr>
            <a:r>
              <a:rPr lang="en-GB" sz="2400" b="1" dirty="0" smtClean="0">
                <a:solidFill>
                  <a:schemeClr val="bg1"/>
                </a:solidFill>
                <a:effectLst>
                  <a:outerShdw blurRad="38100" dist="38100" dir="2700000" algn="tl">
                    <a:srgbClr val="000000">
                      <a:alpha val="43137"/>
                    </a:srgbClr>
                  </a:outerShdw>
                </a:effectLst>
              </a:rPr>
              <a:t>CONCLUSIONS</a:t>
            </a:r>
            <a:endParaRPr lang="en-GB" sz="2400" b="1" dirty="0">
              <a:solidFill>
                <a:schemeClr val="bg1"/>
              </a:solidFill>
              <a:effectLst>
                <a:outerShdw blurRad="38100" dist="38100" dir="2700000" algn="tl">
                  <a:srgbClr val="000000">
                    <a:alpha val="43137"/>
                  </a:srgbClr>
                </a:outerShdw>
              </a:effectLst>
            </a:endParaRPr>
          </a:p>
          <a:p>
            <a:pPr algn="just"/>
            <a:r>
              <a:rPr lang="en-GB" sz="2200" b="1" dirty="0">
                <a:solidFill>
                  <a:schemeClr val="accent6">
                    <a:lumMod val="75000"/>
                  </a:schemeClr>
                </a:solidFill>
              </a:rPr>
              <a:t>	</a:t>
            </a:r>
            <a:endParaRPr lang="en-GB" b="1" i="1" dirty="0">
              <a:solidFill>
                <a:schemeClr val="accent6">
                  <a:lumMod val="75000"/>
                </a:schemeClr>
              </a:solidFill>
            </a:endParaRPr>
          </a:p>
        </p:txBody>
      </p:sp>
    </p:spTree>
    <p:extLst>
      <p:ext uri="{BB962C8B-B14F-4D97-AF65-F5344CB8AC3E}">
        <p14:creationId xmlns:p14="http://schemas.microsoft.com/office/powerpoint/2010/main" val="2766431249"/>
      </p:ext>
    </p:extLst>
  </p:cSld>
  <p:clrMapOvr>
    <a:masterClrMapping/>
  </p:clrMapOvr>
  <p:transition spd="slow">
    <p:cove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2"/>
          <p:cNvSpPr>
            <a:spLocks noChangeArrowheads="1"/>
          </p:cNvSpPr>
          <p:nvPr/>
        </p:nvSpPr>
        <p:spPr bwMode="auto">
          <a:xfrm>
            <a:off x="0" y="889193"/>
            <a:ext cx="9144000" cy="5184775"/>
          </a:xfrm>
          <a:prstGeom prst="rect">
            <a:avLst/>
          </a:prstGeom>
          <a:noFill/>
          <a:ln w="9525">
            <a:noFill/>
            <a:miter lim="800000"/>
            <a:headEnd/>
            <a:tailEnd/>
          </a:ln>
          <a:effectLst/>
        </p:spPr>
        <p:txBody>
          <a:bodyPr/>
          <a:lstStyle/>
          <a:p>
            <a:pPr marL="342900" indent="-342900" algn="ctr">
              <a:lnSpc>
                <a:spcPct val="80000"/>
              </a:lnSpc>
              <a:spcBef>
                <a:spcPct val="20000"/>
              </a:spcBef>
              <a:buClr>
                <a:srgbClr val="FFFF00"/>
              </a:buClr>
              <a:buFont typeface="Wingdings" pitchFamily="2" charset="2"/>
              <a:buNone/>
              <a:defRPr/>
            </a:pPr>
            <a:endParaRPr lang="en-GB" sz="2200" i="1" dirty="0" smtClean="0">
              <a:solidFill>
                <a:schemeClr val="accent6">
                  <a:lumMod val="75000"/>
                </a:schemeClr>
              </a:solidFill>
            </a:endParaRPr>
          </a:p>
        </p:txBody>
      </p:sp>
      <p:sp>
        <p:nvSpPr>
          <p:cNvPr id="25602" name="Rectangle 3"/>
          <p:cNvSpPr>
            <a:spLocks noChangeArrowheads="1"/>
          </p:cNvSpPr>
          <p:nvPr/>
        </p:nvSpPr>
        <p:spPr bwMode="auto">
          <a:xfrm>
            <a:off x="251520" y="188911"/>
            <a:ext cx="8712968" cy="1455083"/>
          </a:xfrm>
          <a:prstGeom prst="rect">
            <a:avLst/>
          </a:prstGeom>
          <a:noFill/>
          <a:ln w="9525">
            <a:noFill/>
            <a:miter lim="800000"/>
            <a:headEnd/>
            <a:tailEnd/>
          </a:ln>
        </p:spPr>
        <p:txBody>
          <a:bodyPr lIns="92075" tIns="46038" rIns="92075" bIns="46038" anchor="ctr"/>
          <a:lstStyle/>
          <a:p>
            <a:pPr algn="ctr"/>
            <a:r>
              <a:rPr lang="en-GB" sz="3600" b="1" dirty="0" smtClean="0">
                <a:solidFill>
                  <a:schemeClr val="bg1"/>
                </a:solidFill>
                <a:effectLst>
                  <a:outerShdw blurRad="38100" dist="38100" dir="2700000" algn="tl">
                    <a:srgbClr val="000000">
                      <a:alpha val="43137"/>
                    </a:srgbClr>
                  </a:outerShdw>
                </a:effectLst>
              </a:rPr>
              <a:t>COMMENTS FROM ENEN MEMBERS</a:t>
            </a:r>
          </a:p>
          <a:p>
            <a:pPr algn="ctr"/>
            <a:r>
              <a:rPr lang="en-GB" sz="2800" b="1" dirty="0" smtClean="0">
                <a:solidFill>
                  <a:schemeClr val="bg1"/>
                </a:solidFill>
                <a:effectLst>
                  <a:outerShdw blurRad="38100" dist="38100" dir="2700000" algn="tl">
                    <a:srgbClr val="000000">
                      <a:alpha val="43137"/>
                    </a:srgbClr>
                  </a:outerShdw>
                </a:effectLst>
              </a:rPr>
              <a:t>(</a:t>
            </a:r>
            <a:r>
              <a:rPr lang="en-GB" sz="2800" b="1" dirty="0">
                <a:solidFill>
                  <a:schemeClr val="bg1"/>
                </a:solidFill>
                <a:effectLst>
                  <a:outerShdw blurRad="38100" dist="38100" dir="2700000" algn="tl">
                    <a:srgbClr val="000000">
                      <a:alpha val="43137"/>
                    </a:srgbClr>
                  </a:outerShdw>
                </a:effectLst>
              </a:rPr>
              <a:t>ISTP and </a:t>
            </a:r>
            <a:r>
              <a:rPr lang="en-GB" sz="2800" b="1" dirty="0" smtClean="0">
                <a:solidFill>
                  <a:schemeClr val="bg1"/>
                </a:solidFill>
                <a:effectLst>
                  <a:outerShdw blurRad="38100" dist="38100" dir="2700000" algn="tl">
                    <a:srgbClr val="000000">
                      <a:alpha val="43137"/>
                    </a:srgbClr>
                  </a:outerShdw>
                </a:effectLst>
              </a:rPr>
              <a:t>IRUP, </a:t>
            </a:r>
            <a:r>
              <a:rPr lang="en-GB" sz="2800" b="1" dirty="0">
                <a:solidFill>
                  <a:schemeClr val="bg1"/>
                </a:solidFill>
                <a:effectLst>
                  <a:outerShdw blurRad="38100" dist="38100" dir="2700000" algn="tl">
                    <a:srgbClr val="000000">
                      <a:alpha val="43137"/>
                    </a:srgbClr>
                  </a:outerShdw>
                </a:effectLst>
              </a:rPr>
              <a:t>Dr </a:t>
            </a:r>
            <a:r>
              <a:rPr lang="en-GB" sz="2800" b="1" dirty="0" err="1">
                <a:solidFill>
                  <a:schemeClr val="bg1"/>
                </a:solidFill>
                <a:effectLst>
                  <a:outerShdw blurRad="38100" dist="38100" dir="2700000" algn="tl">
                    <a:srgbClr val="000000">
                      <a:alpha val="43137"/>
                    </a:srgbClr>
                  </a:outerShdw>
                </a:effectLst>
              </a:rPr>
              <a:t>Odile</a:t>
            </a:r>
            <a:r>
              <a:rPr lang="en-GB" sz="2800" b="1" dirty="0">
                <a:solidFill>
                  <a:schemeClr val="bg1"/>
                </a:solidFill>
                <a:effectLst>
                  <a:outerShdw blurRad="38100" dist="38100" dir="2700000" algn="tl">
                    <a:srgbClr val="000000">
                      <a:alpha val="43137"/>
                    </a:srgbClr>
                  </a:outerShdw>
                </a:effectLst>
              </a:rPr>
              <a:t> DERUELLE, Head of Nuclear </a:t>
            </a:r>
            <a:r>
              <a:rPr lang="en-GB" sz="2800" b="1" dirty="0" smtClean="0">
                <a:solidFill>
                  <a:schemeClr val="bg1"/>
                </a:solidFill>
                <a:effectLst>
                  <a:outerShdw blurRad="38100" dist="38100" dir="2700000" algn="tl">
                    <a:srgbClr val="000000">
                      <a:alpha val="43137"/>
                    </a:srgbClr>
                  </a:outerShdw>
                </a:effectLst>
              </a:rPr>
              <a:t>Department)</a:t>
            </a:r>
            <a:endParaRPr lang="en-GB" sz="2800" b="1" dirty="0">
              <a:solidFill>
                <a:schemeClr val="bg1"/>
              </a:solidFill>
              <a:effectLst>
                <a:outerShdw blurRad="38100" dist="38100" dir="2700000" algn="tl">
                  <a:srgbClr val="000000">
                    <a:alpha val="43137"/>
                  </a:srgbClr>
                </a:outerShdw>
              </a:effectLst>
            </a:endParaRPr>
          </a:p>
        </p:txBody>
      </p:sp>
      <p:sp>
        <p:nvSpPr>
          <p:cNvPr id="6" name="Rectangle 5"/>
          <p:cNvSpPr/>
          <p:nvPr/>
        </p:nvSpPr>
        <p:spPr>
          <a:xfrm>
            <a:off x="408936" y="1643995"/>
            <a:ext cx="8496943" cy="4708981"/>
          </a:xfrm>
          <a:prstGeom prst="rect">
            <a:avLst/>
          </a:prstGeom>
        </p:spPr>
        <p:txBody>
          <a:bodyPr wrap="square">
            <a:spAutoFit/>
          </a:bodyPr>
          <a:lstStyle/>
          <a:p>
            <a:pPr marL="285750" indent="-285750" algn="just"/>
            <a:endParaRPr lang="en-GB" sz="2400" b="1" dirty="0" smtClean="0">
              <a:solidFill>
                <a:schemeClr val="accent6">
                  <a:lumMod val="75000"/>
                </a:schemeClr>
              </a:solidFill>
            </a:endParaRPr>
          </a:p>
          <a:p>
            <a:pPr algn="just"/>
            <a:r>
              <a:rPr lang="en-GB" sz="2000" b="1" dirty="0" smtClean="0">
                <a:solidFill>
                  <a:schemeClr val="accent6">
                    <a:lumMod val="75000"/>
                  </a:schemeClr>
                </a:solidFill>
              </a:rPr>
              <a:t>Proposals of infrastructure AND content aiming the mobility of students and/or workers : </a:t>
            </a:r>
          </a:p>
          <a:p>
            <a:pPr algn="just"/>
            <a:endParaRPr lang="en-GB" sz="2000" b="1" dirty="0" smtClean="0">
              <a:solidFill>
                <a:schemeClr val="accent6">
                  <a:lumMod val="75000"/>
                </a:schemeClr>
              </a:solidFill>
            </a:endParaRPr>
          </a:p>
          <a:p>
            <a:pPr marL="342900" indent="-342900" algn="just">
              <a:buFont typeface="Arial" panose="020B0604020202020204" pitchFamily="34" charset="0"/>
              <a:buChar char="•"/>
            </a:pPr>
            <a:r>
              <a:rPr lang="en-GB" b="1" dirty="0" smtClean="0">
                <a:solidFill>
                  <a:schemeClr val="accent6">
                    <a:lumMod val="75000"/>
                  </a:schemeClr>
                </a:solidFill>
              </a:rPr>
              <a:t>Table of nuclear accreditations worldwide and how they could correspond among them</a:t>
            </a:r>
            <a:endParaRPr lang="en-GB" b="1" dirty="0">
              <a:solidFill>
                <a:schemeClr val="accent6">
                  <a:lumMod val="75000"/>
                </a:schemeClr>
              </a:solidFill>
            </a:endParaRPr>
          </a:p>
          <a:p>
            <a:pPr marL="342900" indent="-342900" algn="just">
              <a:buFont typeface="Arial" panose="020B0604020202020204" pitchFamily="34" charset="0"/>
              <a:buChar char="•"/>
            </a:pPr>
            <a:endParaRPr lang="en-GB" b="1" dirty="0" smtClean="0">
              <a:solidFill>
                <a:schemeClr val="accent6">
                  <a:lumMod val="75000"/>
                </a:schemeClr>
              </a:solidFill>
            </a:endParaRPr>
          </a:p>
          <a:p>
            <a:pPr marL="285750" indent="-285750" algn="just">
              <a:buFont typeface="Arial" panose="020B0604020202020204" pitchFamily="34" charset="0"/>
              <a:buChar char="•"/>
            </a:pPr>
            <a:r>
              <a:rPr lang="en-GB" b="1" dirty="0" smtClean="0">
                <a:solidFill>
                  <a:schemeClr val="accent6">
                    <a:lumMod val="75000"/>
                  </a:schemeClr>
                </a:solidFill>
              </a:rPr>
              <a:t> International work placement database and forum for students in nuclear (work placement offers and student CVs)</a:t>
            </a:r>
          </a:p>
          <a:p>
            <a:pPr marL="285750" indent="-285750" algn="just">
              <a:buFont typeface="Arial" panose="020B0604020202020204" pitchFamily="34" charset="0"/>
              <a:buChar char="•"/>
            </a:pPr>
            <a:endParaRPr lang="en-GB" b="1" dirty="0" smtClean="0">
              <a:solidFill>
                <a:schemeClr val="accent6">
                  <a:lumMod val="75000"/>
                </a:schemeClr>
              </a:solidFill>
            </a:endParaRPr>
          </a:p>
          <a:p>
            <a:pPr marL="285750" indent="-285750" algn="just">
              <a:buFont typeface="Arial" panose="020B0604020202020204" pitchFamily="34" charset="0"/>
              <a:buChar char="•"/>
            </a:pPr>
            <a:r>
              <a:rPr lang="en-GB" b="1" dirty="0" smtClean="0">
                <a:solidFill>
                  <a:schemeClr val="accent6">
                    <a:lumMod val="75000"/>
                  </a:schemeClr>
                </a:solidFill>
              </a:rPr>
              <a:t> List of mobility funding or scholarships for students in nuclear</a:t>
            </a:r>
          </a:p>
          <a:p>
            <a:pPr marL="285750" indent="-285750" algn="just">
              <a:buFont typeface="Arial" panose="020B0604020202020204" pitchFamily="34" charset="0"/>
              <a:buChar char="•"/>
            </a:pPr>
            <a:endParaRPr lang="en-GB" b="1" dirty="0" smtClean="0">
              <a:solidFill>
                <a:schemeClr val="accent6">
                  <a:lumMod val="75000"/>
                </a:schemeClr>
              </a:solidFill>
            </a:endParaRPr>
          </a:p>
          <a:p>
            <a:pPr marL="285750" indent="-285750" algn="just">
              <a:buFont typeface="Arial" panose="020B0604020202020204" pitchFamily="34" charset="0"/>
              <a:buChar char="•"/>
            </a:pPr>
            <a:r>
              <a:rPr lang="en-GB" b="1" dirty="0" smtClean="0">
                <a:solidFill>
                  <a:schemeClr val="accent6">
                    <a:lumMod val="75000"/>
                  </a:schemeClr>
                </a:solidFill>
              </a:rPr>
              <a:t>Nuclear training program for international students updated database, by level, area ...</a:t>
            </a:r>
          </a:p>
          <a:p>
            <a:pPr marL="742950" lvl="1" indent="-285750"/>
            <a:endParaRPr lang="en-GB" b="1" i="1" dirty="0" smtClean="0">
              <a:solidFill>
                <a:schemeClr val="accent6">
                  <a:lumMod val="75000"/>
                </a:schemeClr>
              </a:solidFill>
            </a:endParaRPr>
          </a:p>
          <a:p>
            <a:pPr marL="742950" lvl="1" indent="-285750"/>
            <a:endParaRPr lang="en-GB" b="1" i="1" dirty="0">
              <a:solidFill>
                <a:schemeClr val="accent6">
                  <a:lumMod val="75000"/>
                </a:schemeClr>
              </a:solidFill>
            </a:endParaRPr>
          </a:p>
        </p:txBody>
      </p:sp>
      <p:sp>
        <p:nvSpPr>
          <p:cNvPr id="2" name="Rectangle 1"/>
          <p:cNvSpPr/>
          <p:nvPr/>
        </p:nvSpPr>
        <p:spPr>
          <a:xfrm>
            <a:off x="251520" y="4437112"/>
            <a:ext cx="8712968" cy="151216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224563860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2"/>
          <p:cNvSpPr>
            <a:spLocks noChangeArrowheads="1"/>
          </p:cNvSpPr>
          <p:nvPr/>
        </p:nvSpPr>
        <p:spPr bwMode="auto">
          <a:xfrm>
            <a:off x="0" y="889193"/>
            <a:ext cx="9144000" cy="5184775"/>
          </a:xfrm>
          <a:prstGeom prst="rect">
            <a:avLst/>
          </a:prstGeom>
          <a:noFill/>
          <a:ln w="9525">
            <a:noFill/>
            <a:miter lim="800000"/>
            <a:headEnd/>
            <a:tailEnd/>
          </a:ln>
          <a:effectLst/>
        </p:spPr>
        <p:txBody>
          <a:bodyPr/>
          <a:lstStyle/>
          <a:p>
            <a:pPr marL="342900" indent="-342900" algn="ctr">
              <a:lnSpc>
                <a:spcPct val="80000"/>
              </a:lnSpc>
              <a:spcBef>
                <a:spcPct val="20000"/>
              </a:spcBef>
              <a:buClr>
                <a:srgbClr val="FFFF00"/>
              </a:buClr>
              <a:buFont typeface="Wingdings" pitchFamily="2" charset="2"/>
              <a:buNone/>
              <a:defRPr/>
            </a:pPr>
            <a:endParaRPr lang="en-GB" sz="2200" i="1" dirty="0" smtClean="0">
              <a:solidFill>
                <a:schemeClr val="accent6">
                  <a:lumMod val="75000"/>
                </a:schemeClr>
              </a:solidFill>
            </a:endParaRPr>
          </a:p>
        </p:txBody>
      </p:sp>
      <p:sp>
        <p:nvSpPr>
          <p:cNvPr id="25602" name="Rectangle 3"/>
          <p:cNvSpPr>
            <a:spLocks noChangeArrowheads="1"/>
          </p:cNvSpPr>
          <p:nvPr/>
        </p:nvSpPr>
        <p:spPr bwMode="auto">
          <a:xfrm>
            <a:off x="251520" y="188911"/>
            <a:ext cx="8712968" cy="1455083"/>
          </a:xfrm>
          <a:prstGeom prst="rect">
            <a:avLst/>
          </a:prstGeom>
          <a:noFill/>
          <a:ln w="9525">
            <a:noFill/>
            <a:miter lim="800000"/>
            <a:headEnd/>
            <a:tailEnd/>
          </a:ln>
        </p:spPr>
        <p:txBody>
          <a:bodyPr lIns="92075" tIns="46038" rIns="92075" bIns="46038" anchor="ctr"/>
          <a:lstStyle/>
          <a:p>
            <a:pPr algn="ctr"/>
            <a:r>
              <a:rPr lang="en-GB" sz="3600" b="1" dirty="0" smtClean="0">
                <a:solidFill>
                  <a:schemeClr val="bg1"/>
                </a:solidFill>
                <a:effectLst>
                  <a:outerShdw blurRad="38100" dist="38100" dir="2700000" algn="tl">
                    <a:srgbClr val="000000">
                      <a:alpha val="43137"/>
                    </a:srgbClr>
                  </a:outerShdw>
                </a:effectLst>
              </a:rPr>
              <a:t>COMMENTS FROM ENEN MEMBERS</a:t>
            </a:r>
          </a:p>
          <a:p>
            <a:pPr algn="ctr"/>
            <a:r>
              <a:rPr lang="en-GB" sz="2400" b="1" dirty="0" smtClean="0">
                <a:solidFill>
                  <a:schemeClr val="bg1"/>
                </a:solidFill>
                <a:effectLst>
                  <a:outerShdw blurRad="38100" dist="38100" dir="2700000" algn="tl">
                    <a:srgbClr val="000000">
                      <a:alpha val="43137"/>
                    </a:srgbClr>
                  </a:outerShdw>
                </a:effectLst>
              </a:rPr>
              <a:t>(</a:t>
            </a:r>
            <a:r>
              <a:rPr lang="en-GB" sz="2400" b="1" dirty="0" err="1" smtClean="0">
                <a:solidFill>
                  <a:schemeClr val="bg1"/>
                </a:solidFill>
                <a:effectLst>
                  <a:outerShdw blurRad="38100" dist="38100" dir="2700000" algn="tl">
                    <a:srgbClr val="000000">
                      <a:alpha val="43137"/>
                    </a:srgbClr>
                  </a:outerShdw>
                </a:effectLst>
              </a:rPr>
              <a:t>Université</a:t>
            </a:r>
            <a:r>
              <a:rPr lang="en-GB" sz="2400" b="1" dirty="0" smtClean="0">
                <a:solidFill>
                  <a:schemeClr val="bg1"/>
                </a:solidFill>
                <a:effectLst>
                  <a:outerShdw blurRad="38100" dist="38100" dir="2700000" algn="tl">
                    <a:srgbClr val="000000">
                      <a:alpha val="43137"/>
                    </a:srgbClr>
                  </a:outerShdw>
                </a:effectLst>
              </a:rPr>
              <a:t> </a:t>
            </a:r>
            <a:r>
              <a:rPr lang="en-GB" sz="2400" b="1" dirty="0" err="1" smtClean="0">
                <a:solidFill>
                  <a:schemeClr val="bg1"/>
                </a:solidFill>
                <a:effectLst>
                  <a:outerShdw blurRad="38100" dist="38100" dir="2700000" algn="tl">
                    <a:srgbClr val="000000">
                      <a:alpha val="43137"/>
                    </a:srgbClr>
                  </a:outerShdw>
                </a:effectLst>
              </a:rPr>
              <a:t>Libre</a:t>
            </a:r>
            <a:r>
              <a:rPr lang="en-GB" sz="2400" b="1" dirty="0" smtClean="0">
                <a:solidFill>
                  <a:schemeClr val="bg1"/>
                </a:solidFill>
                <a:effectLst>
                  <a:outerShdw blurRad="38100" dist="38100" dir="2700000" algn="tl">
                    <a:srgbClr val="000000">
                      <a:alpha val="43137"/>
                    </a:srgbClr>
                  </a:outerShdw>
                </a:effectLst>
              </a:rPr>
              <a:t> de </a:t>
            </a:r>
            <a:r>
              <a:rPr lang="en-GB" sz="2400" b="1" dirty="0" err="1" smtClean="0">
                <a:solidFill>
                  <a:schemeClr val="bg1"/>
                </a:solidFill>
                <a:effectLst>
                  <a:outerShdw blurRad="38100" dist="38100" dir="2700000" algn="tl">
                    <a:srgbClr val="000000">
                      <a:alpha val="43137"/>
                    </a:srgbClr>
                  </a:outerShdw>
                </a:effectLst>
              </a:rPr>
              <a:t>Bruxelles</a:t>
            </a:r>
            <a:r>
              <a:rPr lang="en-GB" sz="2400" b="1" dirty="0" smtClean="0">
                <a:solidFill>
                  <a:schemeClr val="bg1"/>
                </a:solidFill>
                <a:effectLst>
                  <a:outerShdw blurRad="38100" dist="38100" dir="2700000" algn="tl">
                    <a:srgbClr val="000000">
                      <a:alpha val="43137"/>
                    </a:srgbClr>
                  </a:outerShdw>
                </a:effectLst>
              </a:rPr>
              <a:t>, </a:t>
            </a:r>
            <a:r>
              <a:rPr lang="en-GB" sz="2400" b="1" dirty="0">
                <a:solidFill>
                  <a:schemeClr val="bg1"/>
                </a:solidFill>
                <a:effectLst>
                  <a:outerShdw blurRad="38100" dist="38100" dir="2700000" algn="tl">
                    <a:srgbClr val="000000">
                      <a:alpha val="43137"/>
                    </a:srgbClr>
                  </a:outerShdw>
                </a:effectLst>
              </a:rPr>
              <a:t>Pierre-Etienne </a:t>
            </a:r>
            <a:r>
              <a:rPr lang="en-GB" sz="2400" b="1" dirty="0" err="1" smtClean="0">
                <a:solidFill>
                  <a:schemeClr val="bg1"/>
                </a:solidFill>
                <a:effectLst>
                  <a:outerShdw blurRad="38100" dist="38100" dir="2700000" algn="tl">
                    <a:srgbClr val="000000">
                      <a:alpha val="43137"/>
                    </a:srgbClr>
                  </a:outerShdw>
                </a:effectLst>
              </a:rPr>
              <a:t>Labeau</a:t>
            </a:r>
            <a:r>
              <a:rPr lang="en-GB" sz="2400" b="1" dirty="0" smtClean="0">
                <a:solidFill>
                  <a:schemeClr val="bg1"/>
                </a:solidFill>
                <a:effectLst>
                  <a:outerShdw blurRad="38100" dist="38100" dir="2700000" algn="tl">
                    <a:srgbClr val="000000">
                      <a:alpha val="43137"/>
                    </a:srgbClr>
                  </a:outerShdw>
                </a:effectLst>
              </a:rPr>
              <a:t>)</a:t>
            </a:r>
            <a:endParaRPr lang="en-GB" sz="2400" b="1" dirty="0">
              <a:solidFill>
                <a:schemeClr val="bg1"/>
              </a:solidFill>
              <a:effectLst>
                <a:outerShdw blurRad="38100" dist="38100" dir="2700000" algn="tl">
                  <a:srgbClr val="000000">
                    <a:alpha val="43137"/>
                  </a:srgbClr>
                </a:outerShdw>
              </a:effectLst>
            </a:endParaRPr>
          </a:p>
        </p:txBody>
      </p:sp>
      <p:sp>
        <p:nvSpPr>
          <p:cNvPr id="6" name="Rectangle 5"/>
          <p:cNvSpPr/>
          <p:nvPr/>
        </p:nvSpPr>
        <p:spPr>
          <a:xfrm>
            <a:off x="408936" y="1643995"/>
            <a:ext cx="8496943" cy="3508653"/>
          </a:xfrm>
          <a:prstGeom prst="rect">
            <a:avLst/>
          </a:prstGeom>
        </p:spPr>
        <p:txBody>
          <a:bodyPr wrap="square">
            <a:spAutoFit/>
          </a:bodyPr>
          <a:lstStyle/>
          <a:p>
            <a:pPr marL="285750" indent="-285750" algn="just"/>
            <a:endParaRPr lang="en-GB" sz="2400" b="1" dirty="0" smtClean="0">
              <a:solidFill>
                <a:schemeClr val="accent6">
                  <a:lumMod val="75000"/>
                </a:schemeClr>
              </a:solidFill>
            </a:endParaRPr>
          </a:p>
          <a:p>
            <a:pPr algn="just"/>
            <a:r>
              <a:rPr lang="en-US" sz="2000" b="1" dirty="0">
                <a:solidFill>
                  <a:schemeClr val="accent6">
                    <a:lumMod val="75000"/>
                  </a:schemeClr>
                </a:solidFill>
              </a:rPr>
              <a:t>For master students in engineering physics and in electromechanical engineering (option energy) at </a:t>
            </a:r>
            <a:r>
              <a:rPr lang="en-US" sz="2000" b="1" dirty="0" smtClean="0">
                <a:solidFill>
                  <a:schemeClr val="accent6">
                    <a:lumMod val="75000"/>
                  </a:schemeClr>
                </a:solidFill>
              </a:rPr>
              <a:t>both </a:t>
            </a:r>
            <a:r>
              <a:rPr lang="en-US" sz="2000" b="1" dirty="0">
                <a:solidFill>
                  <a:schemeClr val="accent6">
                    <a:lumMod val="75000"/>
                  </a:schemeClr>
                </a:solidFill>
              </a:rPr>
              <a:t>ULB (</a:t>
            </a:r>
            <a:r>
              <a:rPr lang="en-US" sz="2000" b="1" dirty="0" err="1" smtClean="0">
                <a:solidFill>
                  <a:schemeClr val="accent6">
                    <a:lumMod val="75000"/>
                  </a:schemeClr>
                </a:solidFill>
              </a:rPr>
              <a:t>Université</a:t>
            </a:r>
            <a:r>
              <a:rPr lang="en-US" sz="2000" b="1" dirty="0" smtClean="0">
                <a:solidFill>
                  <a:schemeClr val="accent6">
                    <a:lumMod val="75000"/>
                  </a:schemeClr>
                </a:solidFill>
              </a:rPr>
              <a:t> </a:t>
            </a:r>
            <a:r>
              <a:rPr lang="en-US" sz="2000" b="1" dirty="0" err="1" smtClean="0">
                <a:solidFill>
                  <a:schemeClr val="accent6">
                    <a:lumMod val="75000"/>
                  </a:schemeClr>
                </a:solidFill>
              </a:rPr>
              <a:t>Libre</a:t>
            </a:r>
            <a:r>
              <a:rPr lang="en-US" sz="2000" b="1" dirty="0" smtClean="0">
                <a:solidFill>
                  <a:schemeClr val="accent6">
                    <a:lumMod val="75000"/>
                  </a:schemeClr>
                </a:solidFill>
              </a:rPr>
              <a:t> </a:t>
            </a:r>
            <a:r>
              <a:rPr lang="en-US" sz="2000" b="1" dirty="0">
                <a:solidFill>
                  <a:schemeClr val="accent6">
                    <a:lumMod val="75000"/>
                  </a:schemeClr>
                </a:solidFill>
              </a:rPr>
              <a:t>de </a:t>
            </a:r>
            <a:r>
              <a:rPr lang="en-US" sz="2000" b="1" dirty="0" err="1">
                <a:solidFill>
                  <a:schemeClr val="accent6">
                    <a:lumMod val="75000"/>
                  </a:schemeClr>
                </a:solidFill>
              </a:rPr>
              <a:t>Bruxelles</a:t>
            </a:r>
            <a:r>
              <a:rPr lang="en-US" sz="2000" b="1" dirty="0">
                <a:solidFill>
                  <a:schemeClr val="accent6">
                    <a:lumMod val="75000"/>
                  </a:schemeClr>
                </a:solidFill>
              </a:rPr>
              <a:t>) and VUB (</a:t>
            </a:r>
            <a:r>
              <a:rPr lang="en-US" sz="2000" b="1" dirty="0" err="1" smtClean="0">
                <a:solidFill>
                  <a:schemeClr val="accent6">
                    <a:lumMod val="75000"/>
                  </a:schemeClr>
                </a:solidFill>
              </a:rPr>
              <a:t>Vrije</a:t>
            </a:r>
            <a:r>
              <a:rPr lang="en-US" sz="2000" b="1" dirty="0" smtClean="0">
                <a:solidFill>
                  <a:schemeClr val="accent6">
                    <a:lumMod val="75000"/>
                  </a:schemeClr>
                </a:solidFill>
              </a:rPr>
              <a:t> </a:t>
            </a:r>
            <a:r>
              <a:rPr lang="en-US" sz="2000" b="1" dirty="0" err="1" smtClean="0">
                <a:solidFill>
                  <a:schemeClr val="accent6">
                    <a:lumMod val="75000"/>
                  </a:schemeClr>
                </a:solidFill>
              </a:rPr>
              <a:t>Universiteit</a:t>
            </a:r>
            <a:r>
              <a:rPr lang="en-US" sz="2000" b="1" dirty="0" smtClean="0">
                <a:solidFill>
                  <a:schemeClr val="accent6">
                    <a:lumMod val="75000"/>
                  </a:schemeClr>
                </a:solidFill>
              </a:rPr>
              <a:t> </a:t>
            </a:r>
            <a:r>
              <a:rPr lang="en-US" sz="2000" b="1" dirty="0">
                <a:solidFill>
                  <a:schemeClr val="accent6">
                    <a:lumMod val="75000"/>
                  </a:schemeClr>
                </a:solidFill>
              </a:rPr>
              <a:t>Brussel), it is no longer possible, for </a:t>
            </a:r>
            <a:r>
              <a:rPr lang="en-US" sz="2000" b="1" dirty="0" smtClean="0">
                <a:solidFill>
                  <a:schemeClr val="accent6">
                    <a:lumMod val="75000"/>
                  </a:schemeClr>
                </a:solidFill>
              </a:rPr>
              <a:t>financial </a:t>
            </a:r>
            <a:r>
              <a:rPr lang="en-US" sz="2000" b="1" dirty="0">
                <a:solidFill>
                  <a:schemeClr val="accent6">
                    <a:lumMod val="75000"/>
                  </a:schemeClr>
                </a:solidFill>
              </a:rPr>
              <a:t>reasons, to maintain experimental activities on reactor physics in Brussels. </a:t>
            </a:r>
            <a:endParaRPr lang="en-US" sz="2000" b="1" dirty="0" smtClean="0">
              <a:solidFill>
                <a:schemeClr val="accent6">
                  <a:lumMod val="75000"/>
                </a:schemeClr>
              </a:solidFill>
            </a:endParaRPr>
          </a:p>
          <a:p>
            <a:pPr algn="just"/>
            <a:endParaRPr lang="en-US" sz="2000" b="1" dirty="0">
              <a:solidFill>
                <a:schemeClr val="accent6">
                  <a:lumMod val="75000"/>
                </a:schemeClr>
              </a:solidFill>
            </a:endParaRPr>
          </a:p>
          <a:p>
            <a:pPr algn="just"/>
            <a:r>
              <a:rPr lang="en-US" sz="2000" b="1" dirty="0" smtClean="0">
                <a:solidFill>
                  <a:schemeClr val="accent6">
                    <a:lumMod val="75000"/>
                  </a:schemeClr>
                </a:solidFill>
              </a:rPr>
              <a:t>They </a:t>
            </a:r>
            <a:r>
              <a:rPr lang="en-US" sz="2000" b="1" dirty="0">
                <a:solidFill>
                  <a:schemeClr val="accent6">
                    <a:lumMod val="75000"/>
                  </a:schemeClr>
                </a:solidFill>
              </a:rPr>
              <a:t>benefit from </a:t>
            </a:r>
            <a:r>
              <a:rPr lang="en-US" sz="2000" b="1" dirty="0" smtClean="0">
                <a:solidFill>
                  <a:schemeClr val="accent6">
                    <a:lumMod val="75000"/>
                  </a:schemeClr>
                </a:solidFill>
              </a:rPr>
              <a:t>a collaboration </a:t>
            </a:r>
            <a:r>
              <a:rPr lang="en-US" sz="2000" b="1" dirty="0">
                <a:solidFill>
                  <a:schemeClr val="accent6">
                    <a:lumMod val="75000"/>
                  </a:schemeClr>
                </a:solidFill>
              </a:rPr>
              <a:t>with SCK-CEN, in order to make lab sessions on BR1 and visit other research reactors and experimental facilities in Mol.</a:t>
            </a:r>
            <a:endParaRPr lang="en-GB" b="1" i="1" dirty="0" smtClean="0">
              <a:solidFill>
                <a:schemeClr val="accent6">
                  <a:lumMod val="75000"/>
                </a:schemeClr>
              </a:solidFill>
            </a:endParaRPr>
          </a:p>
          <a:p>
            <a:pPr marL="742950" lvl="1" indent="-285750"/>
            <a:endParaRPr lang="en-GB" b="1" i="1" dirty="0">
              <a:solidFill>
                <a:schemeClr val="accent6">
                  <a:lumMod val="75000"/>
                </a:schemeClr>
              </a:solidFill>
            </a:endParaRPr>
          </a:p>
        </p:txBody>
      </p:sp>
    </p:spTree>
    <p:extLst>
      <p:ext uri="{BB962C8B-B14F-4D97-AF65-F5344CB8AC3E}">
        <p14:creationId xmlns:p14="http://schemas.microsoft.com/office/powerpoint/2010/main" val="2513695074"/>
      </p:ext>
    </p:extLst>
  </p:cSld>
  <p:clrMapOvr>
    <a:masterClrMapping/>
  </p:clrMapOvr>
  <p:transition spd="slow">
    <p:cove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2"/>
          <p:cNvSpPr>
            <a:spLocks noChangeArrowheads="1"/>
          </p:cNvSpPr>
          <p:nvPr/>
        </p:nvSpPr>
        <p:spPr bwMode="auto">
          <a:xfrm>
            <a:off x="0" y="836712"/>
            <a:ext cx="9144000" cy="5184775"/>
          </a:xfrm>
          <a:prstGeom prst="rect">
            <a:avLst/>
          </a:prstGeom>
          <a:noFill/>
          <a:ln w="9525">
            <a:noFill/>
            <a:miter lim="800000"/>
            <a:headEnd/>
            <a:tailEnd/>
          </a:ln>
          <a:effectLst/>
        </p:spPr>
        <p:txBody>
          <a:bodyPr/>
          <a:lstStyle/>
          <a:p>
            <a:pPr marL="342900" indent="-342900" algn="ctr">
              <a:lnSpc>
                <a:spcPct val="80000"/>
              </a:lnSpc>
              <a:spcBef>
                <a:spcPct val="20000"/>
              </a:spcBef>
              <a:buClr>
                <a:srgbClr val="FFFF00"/>
              </a:buClr>
              <a:buFont typeface="Wingdings" pitchFamily="2" charset="2"/>
              <a:buNone/>
              <a:defRPr/>
            </a:pPr>
            <a:endParaRPr lang="en-GB" sz="2200" i="1" dirty="0" smtClean="0">
              <a:solidFill>
                <a:schemeClr val="accent6">
                  <a:lumMod val="75000"/>
                </a:schemeClr>
              </a:solidFill>
            </a:endParaRPr>
          </a:p>
        </p:txBody>
      </p:sp>
      <p:sp>
        <p:nvSpPr>
          <p:cNvPr id="25602" name="Rectangle 3"/>
          <p:cNvSpPr>
            <a:spLocks noChangeArrowheads="1"/>
          </p:cNvSpPr>
          <p:nvPr/>
        </p:nvSpPr>
        <p:spPr bwMode="auto">
          <a:xfrm>
            <a:off x="251520" y="188912"/>
            <a:ext cx="8712968" cy="1223864"/>
          </a:xfrm>
          <a:prstGeom prst="rect">
            <a:avLst/>
          </a:prstGeom>
          <a:noFill/>
          <a:ln w="9525">
            <a:noFill/>
            <a:miter lim="800000"/>
            <a:headEnd/>
            <a:tailEnd/>
          </a:ln>
        </p:spPr>
        <p:txBody>
          <a:bodyPr lIns="92075" tIns="46038" rIns="92075" bIns="46038" anchor="ctr"/>
          <a:lstStyle/>
          <a:p>
            <a:pPr algn="ctr"/>
            <a:r>
              <a:rPr lang="en-GB" sz="3600" b="1" dirty="0" smtClean="0">
                <a:solidFill>
                  <a:schemeClr val="bg1"/>
                </a:solidFill>
                <a:effectLst>
                  <a:outerShdw blurRad="38100" dist="38100" dir="2700000" algn="tl">
                    <a:srgbClr val="000000">
                      <a:alpha val="43137"/>
                    </a:srgbClr>
                  </a:outerShdw>
                </a:effectLst>
              </a:rPr>
              <a:t>COMMENTS FROM ENEN MEMBERS</a:t>
            </a:r>
          </a:p>
          <a:p>
            <a:pPr algn="ctr"/>
            <a:r>
              <a:rPr lang="en-GB" sz="2800" b="1" dirty="0" smtClean="0">
                <a:solidFill>
                  <a:schemeClr val="bg1"/>
                </a:solidFill>
                <a:effectLst>
                  <a:outerShdw blurRad="38100" dist="38100" dir="2700000" algn="tl">
                    <a:srgbClr val="000000">
                      <a:alpha val="43137"/>
                    </a:srgbClr>
                  </a:outerShdw>
                </a:effectLst>
              </a:rPr>
              <a:t>(</a:t>
            </a:r>
            <a:r>
              <a:rPr lang="en-GB" sz="2800" b="1" dirty="0" err="1" smtClean="0">
                <a:solidFill>
                  <a:schemeClr val="bg1"/>
                </a:solidFill>
                <a:effectLst>
                  <a:outerShdw blurRad="38100" dist="38100" dir="2700000" algn="tl">
                    <a:srgbClr val="000000">
                      <a:alpha val="43137"/>
                    </a:srgbClr>
                  </a:outerShdw>
                </a:effectLst>
              </a:rPr>
              <a:t>UGent</a:t>
            </a:r>
            <a:r>
              <a:rPr lang="en-GB" sz="2800" b="1" dirty="0" smtClean="0">
                <a:solidFill>
                  <a:schemeClr val="bg1"/>
                </a:solidFill>
                <a:effectLst>
                  <a:outerShdw blurRad="38100" dist="38100" dir="2700000" algn="tl">
                    <a:srgbClr val="000000">
                      <a:alpha val="43137"/>
                    </a:srgbClr>
                  </a:outerShdw>
                </a:effectLst>
              </a:rPr>
              <a:t>, Jean-Marie </a:t>
            </a:r>
            <a:r>
              <a:rPr lang="en-GB" sz="2800" b="1" dirty="0" err="1" smtClean="0">
                <a:solidFill>
                  <a:schemeClr val="bg1"/>
                </a:solidFill>
                <a:effectLst>
                  <a:outerShdw blurRad="38100" dist="38100" dir="2700000" algn="tl">
                    <a:srgbClr val="000000">
                      <a:alpha val="43137"/>
                    </a:srgbClr>
                  </a:outerShdw>
                </a:effectLst>
              </a:rPr>
              <a:t>Noterdaeme</a:t>
            </a:r>
            <a:r>
              <a:rPr lang="en-GB" sz="2800" b="1" dirty="0" smtClean="0">
                <a:solidFill>
                  <a:schemeClr val="bg1"/>
                </a:solidFill>
                <a:effectLst>
                  <a:outerShdw blurRad="38100" dist="38100" dir="2700000" algn="tl">
                    <a:srgbClr val="000000">
                      <a:alpha val="43137"/>
                    </a:srgbClr>
                  </a:outerShdw>
                </a:effectLst>
              </a:rPr>
              <a:t>)</a:t>
            </a:r>
            <a:endParaRPr lang="en-GB" sz="2800" b="1" dirty="0">
              <a:solidFill>
                <a:schemeClr val="bg1"/>
              </a:solidFill>
              <a:effectLst>
                <a:outerShdw blurRad="38100" dist="38100" dir="2700000" algn="tl">
                  <a:srgbClr val="000000">
                    <a:alpha val="43137"/>
                  </a:srgbClr>
                </a:outerShdw>
              </a:effectLst>
            </a:endParaRPr>
          </a:p>
        </p:txBody>
      </p:sp>
      <p:sp>
        <p:nvSpPr>
          <p:cNvPr id="6" name="Rectangle 5"/>
          <p:cNvSpPr/>
          <p:nvPr/>
        </p:nvSpPr>
        <p:spPr>
          <a:xfrm>
            <a:off x="323528" y="1484784"/>
            <a:ext cx="8496943" cy="6032421"/>
          </a:xfrm>
          <a:prstGeom prst="rect">
            <a:avLst/>
          </a:prstGeom>
        </p:spPr>
        <p:txBody>
          <a:bodyPr wrap="square">
            <a:spAutoFit/>
          </a:bodyPr>
          <a:lstStyle/>
          <a:p>
            <a:pPr algn="ctr"/>
            <a:r>
              <a:rPr lang="en-GB" sz="2200" b="1" dirty="0" smtClean="0">
                <a:solidFill>
                  <a:schemeClr val="accent6">
                    <a:lumMod val="75000"/>
                  </a:schemeClr>
                </a:solidFill>
              </a:rPr>
              <a:t>The experience and available infrastructure</a:t>
            </a:r>
          </a:p>
          <a:p>
            <a:pPr algn="ctr"/>
            <a:r>
              <a:rPr lang="en-GB" sz="2200" b="1" dirty="0" smtClean="0">
                <a:solidFill>
                  <a:schemeClr val="accent6">
                    <a:lumMod val="75000"/>
                  </a:schemeClr>
                </a:solidFill>
              </a:rPr>
              <a:t> of the Fission Community </a:t>
            </a:r>
          </a:p>
          <a:p>
            <a:pPr algn="ctr"/>
            <a:r>
              <a:rPr lang="en-GB" sz="2200" b="1" dirty="0" smtClean="0">
                <a:solidFill>
                  <a:srgbClr val="FF0000"/>
                </a:solidFill>
              </a:rPr>
              <a:t>is of crucial importance </a:t>
            </a:r>
          </a:p>
          <a:p>
            <a:pPr algn="ctr"/>
            <a:r>
              <a:rPr lang="en-GB" sz="2200" b="1" dirty="0" smtClean="0">
                <a:solidFill>
                  <a:srgbClr val="FF0000"/>
                </a:solidFill>
              </a:rPr>
              <a:t>for the development of Fusion Energy</a:t>
            </a:r>
          </a:p>
          <a:p>
            <a:pPr algn="just"/>
            <a:endParaRPr lang="en-GB" sz="2400" b="1" dirty="0">
              <a:solidFill>
                <a:schemeClr val="accent6">
                  <a:lumMod val="75000"/>
                </a:schemeClr>
              </a:solidFill>
            </a:endParaRPr>
          </a:p>
          <a:p>
            <a:pPr algn="just"/>
            <a:r>
              <a:rPr lang="en-GB" sz="2000" b="1" dirty="0" smtClean="0">
                <a:solidFill>
                  <a:schemeClr val="accent6">
                    <a:lumMod val="75000"/>
                  </a:schemeClr>
                </a:solidFill>
              </a:rPr>
              <a:t>A few examples:</a:t>
            </a:r>
          </a:p>
          <a:p>
            <a:pPr algn="just"/>
            <a:endParaRPr lang="en-GB" sz="2000" b="1" dirty="0" smtClean="0">
              <a:solidFill>
                <a:schemeClr val="accent6">
                  <a:lumMod val="75000"/>
                </a:schemeClr>
              </a:solidFill>
            </a:endParaRPr>
          </a:p>
          <a:p>
            <a:pPr marL="285750" indent="-285750" algn="just">
              <a:buFont typeface="Arial" panose="020B0604020202020204" pitchFamily="34" charset="0"/>
              <a:buChar char="•"/>
            </a:pPr>
            <a:r>
              <a:rPr lang="en-GB" sz="2000" b="1" dirty="0" smtClean="0">
                <a:solidFill>
                  <a:schemeClr val="accent6">
                    <a:lumMod val="75000"/>
                  </a:schemeClr>
                </a:solidFill>
              </a:rPr>
              <a:t>Nuclear aspects (irradiation, materials, neutron transport, …)</a:t>
            </a:r>
          </a:p>
          <a:p>
            <a:pPr marL="285750" indent="-285750" algn="just">
              <a:buFont typeface="Arial" panose="020B0604020202020204" pitchFamily="34" charset="0"/>
              <a:buChar char="•"/>
            </a:pPr>
            <a:r>
              <a:rPr lang="en-GB" sz="2000" b="1" dirty="0" smtClean="0">
                <a:solidFill>
                  <a:schemeClr val="accent6">
                    <a:lumMod val="75000"/>
                  </a:schemeClr>
                </a:solidFill>
              </a:rPr>
              <a:t>Heat transfer (2 phase-flow, nucleate boiling, …)</a:t>
            </a:r>
          </a:p>
          <a:p>
            <a:pPr marL="285750" indent="-285750" algn="just">
              <a:buFont typeface="Arial" panose="020B0604020202020204" pitchFamily="34" charset="0"/>
              <a:buChar char="•"/>
            </a:pPr>
            <a:r>
              <a:rPr lang="en-GB" sz="2000" b="1" dirty="0" smtClean="0">
                <a:solidFill>
                  <a:schemeClr val="accent6">
                    <a:lumMod val="75000"/>
                  </a:schemeClr>
                </a:solidFill>
              </a:rPr>
              <a:t>Liquid metals</a:t>
            </a:r>
          </a:p>
          <a:p>
            <a:pPr marL="285750" indent="-285750" algn="just">
              <a:buFont typeface="Arial" panose="020B0604020202020204" pitchFamily="34" charset="0"/>
              <a:buChar char="•"/>
            </a:pPr>
            <a:endParaRPr lang="en-GB" sz="2000" b="1" dirty="0">
              <a:solidFill>
                <a:schemeClr val="accent6">
                  <a:lumMod val="75000"/>
                </a:schemeClr>
              </a:solidFill>
            </a:endParaRPr>
          </a:p>
          <a:p>
            <a:pPr marL="285750" indent="-285750" algn="just">
              <a:buFont typeface="Arial" panose="020B0604020202020204" pitchFamily="34" charset="0"/>
              <a:buChar char="•"/>
            </a:pPr>
            <a:r>
              <a:rPr lang="en-GB" sz="2000" b="1" dirty="0" smtClean="0">
                <a:solidFill>
                  <a:schemeClr val="accent6">
                    <a:lumMod val="75000"/>
                  </a:schemeClr>
                </a:solidFill>
              </a:rPr>
              <a:t>Radiological and safety aspects</a:t>
            </a:r>
          </a:p>
          <a:p>
            <a:pPr marL="285750" indent="-285750" algn="just">
              <a:buFont typeface="Arial" panose="020B0604020202020204" pitchFamily="34" charset="0"/>
              <a:buChar char="•"/>
            </a:pPr>
            <a:r>
              <a:rPr lang="en-GB" sz="2000" b="1" dirty="0" smtClean="0">
                <a:solidFill>
                  <a:schemeClr val="accent6">
                    <a:lumMod val="75000"/>
                  </a:schemeClr>
                </a:solidFill>
              </a:rPr>
              <a:t>Regulatory and Licensing aspects</a:t>
            </a:r>
          </a:p>
          <a:p>
            <a:pPr marL="285750" indent="-285750" algn="just">
              <a:buFont typeface="Arial" panose="020B0604020202020204" pitchFamily="34" charset="0"/>
              <a:buChar char="•"/>
            </a:pPr>
            <a:endParaRPr lang="en-GB" sz="2000" b="1" dirty="0">
              <a:solidFill>
                <a:schemeClr val="accent6">
                  <a:lumMod val="75000"/>
                </a:schemeClr>
              </a:solidFill>
            </a:endParaRPr>
          </a:p>
          <a:p>
            <a:pPr algn="ctr"/>
            <a:r>
              <a:rPr lang="en-GB" sz="2400" b="1" dirty="0" smtClean="0">
                <a:solidFill>
                  <a:schemeClr val="accent6">
                    <a:lumMod val="75000"/>
                  </a:schemeClr>
                </a:solidFill>
              </a:rPr>
              <a:t> - &gt;&gt; </a:t>
            </a:r>
            <a:r>
              <a:rPr lang="en-GB" sz="2400" b="1" dirty="0" smtClean="0">
                <a:solidFill>
                  <a:srgbClr val="FF0000"/>
                </a:solidFill>
              </a:rPr>
              <a:t>Closer cooperation and exchanges</a:t>
            </a:r>
          </a:p>
          <a:p>
            <a:pPr marL="285750" indent="-285750" algn="just">
              <a:buFont typeface="Arial" panose="020B0604020202020204" pitchFamily="34" charset="0"/>
              <a:buChar char="•"/>
            </a:pPr>
            <a:endParaRPr lang="en-GB" sz="2400" b="1" dirty="0">
              <a:solidFill>
                <a:schemeClr val="accent6">
                  <a:lumMod val="75000"/>
                </a:schemeClr>
              </a:solidFill>
            </a:endParaRPr>
          </a:p>
          <a:p>
            <a:pPr algn="just"/>
            <a:endParaRPr lang="en-GB" sz="2000" b="1" dirty="0" smtClean="0">
              <a:solidFill>
                <a:schemeClr val="accent6">
                  <a:lumMod val="75000"/>
                </a:schemeClr>
              </a:solidFill>
            </a:endParaRPr>
          </a:p>
          <a:p>
            <a:pPr marL="742950" lvl="1" indent="-285750">
              <a:buFont typeface="Courier New" panose="02070309020205020404" pitchFamily="49" charset="0"/>
              <a:buChar char="o"/>
            </a:pPr>
            <a:endParaRPr lang="en-GB" b="1" i="1" dirty="0">
              <a:solidFill>
                <a:schemeClr val="accent6">
                  <a:lumMod val="75000"/>
                </a:schemeClr>
              </a:solidFill>
            </a:endParaRPr>
          </a:p>
        </p:txBody>
      </p:sp>
    </p:spTree>
    <p:extLst>
      <p:ext uri="{BB962C8B-B14F-4D97-AF65-F5344CB8AC3E}">
        <p14:creationId xmlns:p14="http://schemas.microsoft.com/office/powerpoint/2010/main" val="1435704029"/>
      </p:ext>
    </p:extLst>
  </p:cSld>
  <p:clrMapOvr>
    <a:masterClrMapping/>
  </p:clrMapOvr>
  <p:transition spd="slow">
    <p:cove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2"/>
          <p:cNvSpPr>
            <a:spLocks noChangeArrowheads="1"/>
          </p:cNvSpPr>
          <p:nvPr/>
        </p:nvSpPr>
        <p:spPr bwMode="auto">
          <a:xfrm>
            <a:off x="0" y="836712"/>
            <a:ext cx="9144000" cy="5184775"/>
          </a:xfrm>
          <a:prstGeom prst="rect">
            <a:avLst/>
          </a:prstGeom>
          <a:noFill/>
          <a:ln w="9525">
            <a:noFill/>
            <a:miter lim="800000"/>
            <a:headEnd/>
            <a:tailEnd/>
          </a:ln>
          <a:effectLst/>
        </p:spPr>
        <p:txBody>
          <a:bodyPr/>
          <a:lstStyle/>
          <a:p>
            <a:pPr marL="342900" indent="-342900" algn="ctr">
              <a:lnSpc>
                <a:spcPct val="80000"/>
              </a:lnSpc>
              <a:spcBef>
                <a:spcPct val="20000"/>
              </a:spcBef>
              <a:buClr>
                <a:srgbClr val="FFFF00"/>
              </a:buClr>
              <a:buFont typeface="Wingdings" pitchFamily="2" charset="2"/>
              <a:buNone/>
              <a:defRPr/>
            </a:pPr>
            <a:endParaRPr lang="en-GB" sz="2200" i="1" dirty="0" smtClean="0">
              <a:solidFill>
                <a:schemeClr val="accent6">
                  <a:lumMod val="75000"/>
                </a:schemeClr>
              </a:solidFill>
            </a:endParaRPr>
          </a:p>
        </p:txBody>
      </p:sp>
      <p:sp>
        <p:nvSpPr>
          <p:cNvPr id="25602" name="Rectangle 3"/>
          <p:cNvSpPr>
            <a:spLocks noChangeArrowheads="1"/>
          </p:cNvSpPr>
          <p:nvPr/>
        </p:nvSpPr>
        <p:spPr bwMode="auto">
          <a:xfrm>
            <a:off x="251520" y="188912"/>
            <a:ext cx="8712968" cy="1223864"/>
          </a:xfrm>
          <a:prstGeom prst="rect">
            <a:avLst/>
          </a:prstGeom>
          <a:noFill/>
          <a:ln w="9525">
            <a:noFill/>
            <a:miter lim="800000"/>
            <a:headEnd/>
            <a:tailEnd/>
          </a:ln>
        </p:spPr>
        <p:txBody>
          <a:bodyPr lIns="92075" tIns="46038" rIns="92075" bIns="46038" anchor="ctr"/>
          <a:lstStyle/>
          <a:p>
            <a:pPr algn="ctr"/>
            <a:r>
              <a:rPr lang="en-GB" sz="3600" b="1" dirty="0" smtClean="0">
                <a:solidFill>
                  <a:schemeClr val="bg1"/>
                </a:solidFill>
                <a:effectLst>
                  <a:outerShdw blurRad="38100" dist="38100" dir="2700000" algn="tl">
                    <a:srgbClr val="000000">
                      <a:alpha val="43137"/>
                    </a:srgbClr>
                  </a:outerShdw>
                </a:effectLst>
              </a:rPr>
              <a:t>COMMENTS FROM ENEN MEMBERS</a:t>
            </a:r>
          </a:p>
          <a:p>
            <a:pPr algn="ctr"/>
            <a:r>
              <a:rPr lang="en-GB" sz="2800" b="1" dirty="0" smtClean="0">
                <a:solidFill>
                  <a:schemeClr val="bg1"/>
                </a:solidFill>
                <a:effectLst>
                  <a:outerShdw blurRad="38100" dist="38100" dir="2700000" algn="tl">
                    <a:srgbClr val="000000">
                      <a:alpha val="43137"/>
                    </a:srgbClr>
                  </a:outerShdw>
                </a:effectLst>
              </a:rPr>
              <a:t>(</a:t>
            </a:r>
            <a:r>
              <a:rPr lang="en-GB" sz="2800" b="1" dirty="0" err="1" smtClean="0">
                <a:solidFill>
                  <a:schemeClr val="bg1"/>
                </a:solidFill>
                <a:effectLst>
                  <a:outerShdw blurRad="38100" dist="38100" dir="2700000" algn="tl">
                    <a:srgbClr val="000000">
                      <a:alpha val="43137"/>
                    </a:srgbClr>
                  </a:outerShdw>
                </a:effectLst>
              </a:rPr>
              <a:t>Università</a:t>
            </a:r>
            <a:r>
              <a:rPr lang="en-GB" sz="2800" b="1" dirty="0" smtClean="0">
                <a:solidFill>
                  <a:schemeClr val="bg1"/>
                </a:solidFill>
                <a:effectLst>
                  <a:outerShdw blurRad="38100" dist="38100" dir="2700000" algn="tl">
                    <a:srgbClr val="000000">
                      <a:alpha val="43137"/>
                    </a:srgbClr>
                  </a:outerShdw>
                </a:effectLst>
              </a:rPr>
              <a:t> di Pisa, Walter Ambrosini)</a:t>
            </a:r>
            <a:endParaRPr lang="en-GB" sz="2800" b="1" dirty="0">
              <a:solidFill>
                <a:schemeClr val="bg1"/>
              </a:solidFill>
              <a:effectLst>
                <a:outerShdw blurRad="38100" dist="38100" dir="2700000" algn="tl">
                  <a:srgbClr val="000000">
                    <a:alpha val="43137"/>
                  </a:srgbClr>
                </a:outerShdw>
              </a:effectLst>
            </a:endParaRPr>
          </a:p>
        </p:txBody>
      </p:sp>
      <p:sp>
        <p:nvSpPr>
          <p:cNvPr id="6" name="Rectangle 5"/>
          <p:cNvSpPr/>
          <p:nvPr/>
        </p:nvSpPr>
        <p:spPr>
          <a:xfrm>
            <a:off x="323528" y="1484784"/>
            <a:ext cx="8496943" cy="5293757"/>
          </a:xfrm>
          <a:prstGeom prst="rect">
            <a:avLst/>
          </a:prstGeom>
        </p:spPr>
        <p:txBody>
          <a:bodyPr wrap="square">
            <a:spAutoFit/>
          </a:bodyPr>
          <a:lstStyle/>
          <a:p>
            <a:pPr algn="just"/>
            <a:r>
              <a:rPr lang="en-GB" sz="2000" b="1" dirty="0" smtClean="0">
                <a:solidFill>
                  <a:schemeClr val="accent6">
                    <a:lumMod val="75000"/>
                  </a:schemeClr>
                </a:solidFill>
              </a:rPr>
              <a:t>Availability of experimental laboratories for:</a:t>
            </a:r>
          </a:p>
          <a:p>
            <a:pPr algn="just"/>
            <a:endParaRPr lang="en-GB" sz="2000" b="1" dirty="0" smtClean="0">
              <a:solidFill>
                <a:schemeClr val="accent6">
                  <a:lumMod val="75000"/>
                </a:schemeClr>
              </a:solidFill>
            </a:endParaRPr>
          </a:p>
          <a:p>
            <a:pPr marL="285750" indent="-285750" algn="just">
              <a:buFont typeface="Arial" panose="020B0604020202020204" pitchFamily="34" charset="0"/>
              <a:buChar char="•"/>
            </a:pPr>
            <a:r>
              <a:rPr lang="en-GB" sz="2000" b="1" dirty="0" smtClean="0">
                <a:solidFill>
                  <a:srgbClr val="FF0000"/>
                </a:solidFill>
              </a:rPr>
              <a:t>Thermal-hydraulics and mechanics </a:t>
            </a:r>
            <a:r>
              <a:rPr lang="en-GB" sz="2000" b="1" dirty="0" smtClean="0">
                <a:solidFill>
                  <a:schemeClr val="accent6">
                    <a:lumMod val="75000"/>
                  </a:schemeClr>
                </a:solidFill>
              </a:rPr>
              <a:t>(</a:t>
            </a:r>
            <a:r>
              <a:rPr lang="en-GB" sz="2000" b="1" dirty="0" err="1" smtClean="0">
                <a:solidFill>
                  <a:schemeClr val="accent6">
                    <a:lumMod val="75000"/>
                  </a:schemeClr>
                </a:solidFill>
              </a:rPr>
              <a:t>Scalbatraio</a:t>
            </a:r>
            <a:r>
              <a:rPr lang="en-GB" sz="2000" b="1" dirty="0" smtClean="0">
                <a:solidFill>
                  <a:schemeClr val="accent6">
                    <a:lumMod val="75000"/>
                  </a:schemeClr>
                </a:solidFill>
              </a:rPr>
              <a:t> Laboratory)</a:t>
            </a:r>
          </a:p>
          <a:p>
            <a:pPr marL="800100" lvl="1" indent="-342900" algn="just">
              <a:buFont typeface="Wingdings" panose="05000000000000000000" pitchFamily="2" charset="2"/>
              <a:buChar char="§"/>
            </a:pPr>
            <a:r>
              <a:rPr lang="en-GB" sz="2000" b="1" dirty="0" smtClean="0">
                <a:solidFill>
                  <a:schemeClr val="accent6">
                    <a:lumMod val="75000"/>
                  </a:schemeClr>
                </a:solidFill>
              </a:rPr>
              <a:t>past studies on evaporation and condensation (e.g., SARNET)</a:t>
            </a:r>
          </a:p>
          <a:p>
            <a:pPr marL="800100" lvl="1" indent="-342900" algn="just">
              <a:buFont typeface="Wingdings" panose="05000000000000000000" pitchFamily="2" charset="2"/>
              <a:buChar char="§"/>
            </a:pPr>
            <a:r>
              <a:rPr lang="en-GB" sz="2000" b="1" dirty="0" smtClean="0">
                <a:solidFill>
                  <a:schemeClr val="accent6">
                    <a:lumMod val="75000"/>
                  </a:schemeClr>
                </a:solidFill>
              </a:rPr>
              <a:t>studies on natural circulation</a:t>
            </a:r>
          </a:p>
          <a:p>
            <a:pPr marL="800100" lvl="1" indent="-342900" algn="just">
              <a:buFont typeface="Wingdings" panose="05000000000000000000" pitchFamily="2" charset="2"/>
              <a:buChar char="§"/>
            </a:pPr>
            <a:r>
              <a:rPr lang="en-GB" sz="2000" b="1" dirty="0" smtClean="0">
                <a:solidFill>
                  <a:schemeClr val="accent6">
                    <a:lumMod val="75000"/>
                  </a:schemeClr>
                </a:solidFill>
              </a:rPr>
              <a:t>transportation cask tests and impulsive mechanics</a:t>
            </a:r>
          </a:p>
          <a:p>
            <a:pPr marL="800100" lvl="1" indent="-342900" algn="just">
              <a:buFont typeface="Wingdings" panose="05000000000000000000" pitchFamily="2" charset="2"/>
              <a:buChar char="§"/>
            </a:pPr>
            <a:r>
              <a:rPr lang="en-GB" sz="2000" b="1" dirty="0" smtClean="0">
                <a:solidFill>
                  <a:schemeClr val="accent6">
                    <a:lumMod val="75000"/>
                  </a:schemeClr>
                </a:solidFill>
              </a:rPr>
              <a:t>mixing in pool type and vessel reactors </a:t>
            </a:r>
          </a:p>
          <a:p>
            <a:pPr marL="800100" lvl="1" indent="-342900" algn="just">
              <a:buFont typeface="Wingdings" panose="05000000000000000000" pitchFamily="2" charset="2"/>
              <a:buChar char="§"/>
            </a:pPr>
            <a:r>
              <a:rPr lang="en-GB" sz="2000" b="1" dirty="0" smtClean="0">
                <a:solidFill>
                  <a:schemeClr val="accent6">
                    <a:lumMod val="75000"/>
                  </a:schemeClr>
                </a:solidFill>
              </a:rPr>
              <a:t>“very past” studies on a BWR downscaled facility (PIPER-ONE), pressure suppression, iodine deposition, etc. </a:t>
            </a:r>
          </a:p>
          <a:p>
            <a:pPr marL="285750" indent="-285750" algn="just">
              <a:buFont typeface="Arial" panose="020B0604020202020204" pitchFamily="34" charset="0"/>
              <a:buChar char="•"/>
            </a:pPr>
            <a:r>
              <a:rPr lang="en-GB" sz="2000" b="1" dirty="0" smtClean="0">
                <a:solidFill>
                  <a:srgbClr val="FF0000"/>
                </a:solidFill>
              </a:rPr>
              <a:t>Nuclear measurements</a:t>
            </a:r>
            <a:r>
              <a:rPr lang="en-GB" sz="2000" b="1" dirty="0" smtClean="0">
                <a:solidFill>
                  <a:schemeClr val="accent6">
                    <a:lumMod val="75000"/>
                  </a:schemeClr>
                </a:solidFill>
              </a:rPr>
              <a:t>:</a:t>
            </a:r>
          </a:p>
          <a:p>
            <a:pPr marL="800100" lvl="1" indent="-342900" algn="just">
              <a:buFont typeface="Wingdings" panose="05000000000000000000" pitchFamily="2" charset="2"/>
              <a:buChar char="§"/>
            </a:pPr>
            <a:r>
              <a:rPr lang="en-GB" sz="2000" b="1" dirty="0" smtClean="0">
                <a:solidFill>
                  <a:schemeClr val="accent6">
                    <a:lumMod val="75000"/>
                  </a:schemeClr>
                </a:solidFill>
              </a:rPr>
              <a:t>development of innovative detectors</a:t>
            </a:r>
          </a:p>
          <a:p>
            <a:pPr marL="800100" lvl="1" indent="-342900" algn="just">
              <a:buFont typeface="Wingdings" panose="05000000000000000000" pitchFamily="2" charset="2"/>
              <a:buChar char="§"/>
            </a:pPr>
            <a:r>
              <a:rPr lang="en-GB" sz="2000" b="1" dirty="0" smtClean="0">
                <a:solidFill>
                  <a:schemeClr val="accent6">
                    <a:lumMod val="75000"/>
                  </a:schemeClr>
                </a:solidFill>
              </a:rPr>
              <a:t>testing carbon filters for noble gases</a:t>
            </a:r>
          </a:p>
          <a:p>
            <a:pPr marL="800100" lvl="1" indent="-342900" algn="just">
              <a:buFont typeface="Wingdings" panose="05000000000000000000" pitchFamily="2" charset="2"/>
              <a:buChar char="§"/>
            </a:pPr>
            <a:endParaRPr lang="en-GB" sz="2000" b="1" dirty="0" smtClean="0">
              <a:solidFill>
                <a:schemeClr val="accent6">
                  <a:lumMod val="75000"/>
                </a:schemeClr>
              </a:solidFill>
            </a:endParaRPr>
          </a:p>
          <a:p>
            <a:pPr marL="285750" indent="-285750" algn="just">
              <a:buFont typeface="Arial" panose="020B0604020202020204" pitchFamily="34" charset="0"/>
              <a:buChar char="•"/>
            </a:pPr>
            <a:r>
              <a:rPr lang="en-GB" sz="2000" b="1" dirty="0" smtClean="0">
                <a:solidFill>
                  <a:schemeClr val="accent6">
                    <a:lumMod val="75000"/>
                  </a:schemeClr>
                </a:solidFill>
              </a:rPr>
              <a:t>Increasing difficulties to keep experimental activities: lack of funding, expertise, risk / protection aspects</a:t>
            </a:r>
          </a:p>
          <a:p>
            <a:pPr algn="just"/>
            <a:endParaRPr lang="en-GB" sz="2000" b="1" dirty="0" smtClean="0">
              <a:solidFill>
                <a:schemeClr val="accent6">
                  <a:lumMod val="75000"/>
                </a:schemeClr>
              </a:solidFill>
            </a:endParaRPr>
          </a:p>
          <a:p>
            <a:pPr marL="742950" lvl="1" indent="-285750">
              <a:buFont typeface="Courier New" panose="02070309020205020404" pitchFamily="49" charset="0"/>
              <a:buChar char="o"/>
            </a:pPr>
            <a:endParaRPr lang="en-GB" b="1" i="1" dirty="0">
              <a:solidFill>
                <a:schemeClr val="accent6">
                  <a:lumMod val="75000"/>
                </a:schemeClr>
              </a:solidFill>
            </a:endParaRPr>
          </a:p>
        </p:txBody>
      </p:sp>
    </p:spTree>
    <p:extLst>
      <p:ext uri="{BB962C8B-B14F-4D97-AF65-F5344CB8AC3E}">
        <p14:creationId xmlns:p14="http://schemas.microsoft.com/office/powerpoint/2010/main" val="2593903338"/>
      </p:ext>
    </p:extLst>
  </p:cSld>
  <p:clrMapOvr>
    <a:masterClrMapping/>
  </p:clrMapOvr>
  <p:transition spd="slow">
    <p:cove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2"/>
          <p:cNvSpPr>
            <a:spLocks noChangeArrowheads="1"/>
          </p:cNvSpPr>
          <p:nvPr/>
        </p:nvSpPr>
        <p:spPr bwMode="auto">
          <a:xfrm>
            <a:off x="0" y="836712"/>
            <a:ext cx="9144000" cy="5184775"/>
          </a:xfrm>
          <a:prstGeom prst="rect">
            <a:avLst/>
          </a:prstGeom>
          <a:noFill/>
          <a:ln w="9525">
            <a:noFill/>
            <a:miter lim="800000"/>
            <a:headEnd/>
            <a:tailEnd/>
          </a:ln>
          <a:effectLst/>
        </p:spPr>
        <p:txBody>
          <a:bodyPr/>
          <a:lstStyle/>
          <a:p>
            <a:pPr marL="342900" indent="-342900" algn="ctr">
              <a:lnSpc>
                <a:spcPct val="80000"/>
              </a:lnSpc>
              <a:spcBef>
                <a:spcPct val="20000"/>
              </a:spcBef>
              <a:buClr>
                <a:srgbClr val="FFFF00"/>
              </a:buClr>
              <a:buFont typeface="Wingdings" pitchFamily="2" charset="2"/>
              <a:buNone/>
              <a:defRPr/>
            </a:pPr>
            <a:endParaRPr lang="en-GB" sz="2200" i="1" dirty="0" smtClean="0">
              <a:solidFill>
                <a:schemeClr val="accent6">
                  <a:lumMod val="75000"/>
                </a:schemeClr>
              </a:solidFill>
            </a:endParaRPr>
          </a:p>
        </p:txBody>
      </p:sp>
      <p:sp>
        <p:nvSpPr>
          <p:cNvPr id="25602" name="Rectangle 3"/>
          <p:cNvSpPr>
            <a:spLocks noChangeArrowheads="1"/>
          </p:cNvSpPr>
          <p:nvPr/>
        </p:nvSpPr>
        <p:spPr bwMode="auto">
          <a:xfrm>
            <a:off x="251520" y="188912"/>
            <a:ext cx="8712968" cy="1223864"/>
          </a:xfrm>
          <a:prstGeom prst="rect">
            <a:avLst/>
          </a:prstGeom>
          <a:noFill/>
          <a:ln w="9525">
            <a:noFill/>
            <a:miter lim="800000"/>
            <a:headEnd/>
            <a:tailEnd/>
          </a:ln>
        </p:spPr>
        <p:txBody>
          <a:bodyPr lIns="92075" tIns="46038" rIns="92075" bIns="46038" anchor="ctr"/>
          <a:lstStyle/>
          <a:p>
            <a:pPr algn="ctr"/>
            <a:r>
              <a:rPr lang="en-GB" sz="3600" b="1" dirty="0" smtClean="0">
                <a:solidFill>
                  <a:schemeClr val="bg1"/>
                </a:solidFill>
                <a:effectLst>
                  <a:outerShdw blurRad="38100" dist="38100" dir="2700000" algn="tl">
                    <a:srgbClr val="000000">
                      <a:alpha val="43137"/>
                    </a:srgbClr>
                  </a:outerShdw>
                </a:effectLst>
              </a:rPr>
              <a:t>COMMENTS FROM ENEN MEMBERS</a:t>
            </a:r>
          </a:p>
          <a:p>
            <a:pPr algn="ctr"/>
            <a:r>
              <a:rPr lang="en-GB" sz="2800" b="1" dirty="0" smtClean="0">
                <a:solidFill>
                  <a:schemeClr val="bg1"/>
                </a:solidFill>
                <a:effectLst>
                  <a:outerShdw blurRad="38100" dist="38100" dir="2700000" algn="tl">
                    <a:srgbClr val="000000">
                      <a:alpha val="43137"/>
                    </a:srgbClr>
                  </a:outerShdw>
                </a:effectLst>
              </a:rPr>
              <a:t>(</a:t>
            </a:r>
            <a:r>
              <a:rPr lang="en-GB" sz="2800" b="1" dirty="0" err="1" smtClean="0">
                <a:solidFill>
                  <a:schemeClr val="bg1"/>
                </a:solidFill>
                <a:effectLst>
                  <a:outerShdw blurRad="38100" dist="38100" dir="2700000" algn="tl">
                    <a:srgbClr val="000000">
                      <a:alpha val="43137"/>
                    </a:srgbClr>
                  </a:outerShdw>
                </a:effectLst>
              </a:rPr>
              <a:t>Università</a:t>
            </a:r>
            <a:r>
              <a:rPr lang="en-GB" sz="2800" b="1" dirty="0" smtClean="0">
                <a:solidFill>
                  <a:schemeClr val="bg1"/>
                </a:solidFill>
                <a:effectLst>
                  <a:outerShdw blurRad="38100" dist="38100" dir="2700000" algn="tl">
                    <a:srgbClr val="000000">
                      <a:alpha val="43137"/>
                    </a:srgbClr>
                  </a:outerShdw>
                </a:effectLst>
              </a:rPr>
              <a:t> di Pisa, Walter Ambrosini)</a:t>
            </a:r>
            <a:endParaRPr lang="en-GB" sz="2800" b="1" dirty="0">
              <a:solidFill>
                <a:schemeClr val="bg1"/>
              </a:solidFill>
              <a:effectLst>
                <a:outerShdw blurRad="38100" dist="38100" dir="2700000" algn="tl">
                  <a:srgbClr val="000000">
                    <a:alpha val="43137"/>
                  </a:srgbClr>
                </a:outerShdw>
              </a:effectLst>
            </a:endParaRPr>
          </a:p>
        </p:txBody>
      </p:sp>
      <p:sp>
        <p:nvSpPr>
          <p:cNvPr id="6" name="Rectangle 5"/>
          <p:cNvSpPr/>
          <p:nvPr/>
        </p:nvSpPr>
        <p:spPr>
          <a:xfrm>
            <a:off x="107504" y="1484784"/>
            <a:ext cx="8856984" cy="5293757"/>
          </a:xfrm>
          <a:prstGeom prst="rect">
            <a:avLst/>
          </a:prstGeom>
        </p:spPr>
        <p:txBody>
          <a:bodyPr wrap="square">
            <a:spAutoFit/>
          </a:bodyPr>
          <a:lstStyle/>
          <a:p>
            <a:pPr algn="just"/>
            <a:r>
              <a:rPr lang="en-GB" sz="2000" b="1" dirty="0" smtClean="0">
                <a:solidFill>
                  <a:schemeClr val="accent6">
                    <a:lumMod val="75000"/>
                  </a:schemeClr>
                </a:solidFill>
              </a:rPr>
              <a:t>Networking with Italian and foreign Institutions for MSc and PhD thesis works:</a:t>
            </a:r>
          </a:p>
          <a:p>
            <a:pPr marL="342900" indent="-342900" algn="just">
              <a:buFont typeface="Arial" panose="020B0604020202020204" pitchFamily="34" charset="0"/>
              <a:buChar char="•"/>
            </a:pPr>
            <a:r>
              <a:rPr lang="en-GB" sz="2000" b="1" dirty="0" smtClean="0">
                <a:solidFill>
                  <a:srgbClr val="FF0000"/>
                </a:solidFill>
              </a:rPr>
              <a:t>ENEA </a:t>
            </a:r>
            <a:r>
              <a:rPr lang="en-GB" sz="2000" b="1" dirty="0" err="1" smtClean="0">
                <a:solidFill>
                  <a:srgbClr val="FF0000"/>
                </a:solidFill>
              </a:rPr>
              <a:t>Brasimone</a:t>
            </a:r>
            <a:r>
              <a:rPr lang="en-GB" sz="2000" b="1" dirty="0" smtClean="0">
                <a:solidFill>
                  <a:srgbClr val="FF0000"/>
                </a:solidFill>
              </a:rPr>
              <a:t>: </a:t>
            </a:r>
            <a:r>
              <a:rPr lang="en-GB" sz="2000" b="1" dirty="0" smtClean="0">
                <a:solidFill>
                  <a:schemeClr val="accent6">
                    <a:lumMod val="75000"/>
                  </a:schemeClr>
                </a:solidFill>
              </a:rPr>
              <a:t>agreement for a “joint laboratory” on molten metals for </a:t>
            </a:r>
            <a:r>
              <a:rPr lang="en-GB" sz="2000" b="1" u="sng" dirty="0" smtClean="0">
                <a:solidFill>
                  <a:schemeClr val="accent6">
                    <a:lumMod val="75000"/>
                  </a:schemeClr>
                </a:solidFill>
              </a:rPr>
              <a:t>fission and fusion</a:t>
            </a:r>
            <a:r>
              <a:rPr lang="en-GB" sz="2000" b="1" dirty="0" smtClean="0">
                <a:solidFill>
                  <a:schemeClr val="accent6">
                    <a:lumMod val="75000"/>
                  </a:schemeClr>
                </a:solidFill>
              </a:rPr>
              <a:t>: several MSc and PhD thesis works</a:t>
            </a:r>
          </a:p>
          <a:p>
            <a:pPr marL="342900" indent="-342900" algn="just">
              <a:buFont typeface="Arial" panose="020B0604020202020204" pitchFamily="34" charset="0"/>
              <a:buChar char="•"/>
            </a:pPr>
            <a:r>
              <a:rPr lang="en-GB" sz="2000" b="1" dirty="0" err="1" smtClean="0">
                <a:solidFill>
                  <a:srgbClr val="FF0000"/>
                </a:solidFill>
              </a:rPr>
              <a:t>Sogin</a:t>
            </a:r>
            <a:r>
              <a:rPr lang="en-GB" sz="2000" b="1" dirty="0" smtClean="0">
                <a:solidFill>
                  <a:srgbClr val="FF0000"/>
                </a:solidFill>
              </a:rPr>
              <a:t>: </a:t>
            </a:r>
            <a:r>
              <a:rPr lang="en-GB" sz="2000" b="1" dirty="0" smtClean="0">
                <a:solidFill>
                  <a:schemeClr val="accent6">
                    <a:lumMod val="75000"/>
                  </a:schemeClr>
                </a:solidFill>
              </a:rPr>
              <a:t>MSc and PhD thesis works related to decommissioning on the sites of </a:t>
            </a:r>
            <a:r>
              <a:rPr lang="en-GB" sz="2000" b="1" dirty="0" err="1" smtClean="0">
                <a:solidFill>
                  <a:schemeClr val="accent6">
                    <a:lumMod val="75000"/>
                  </a:schemeClr>
                </a:solidFill>
              </a:rPr>
              <a:t>Caorso</a:t>
            </a:r>
            <a:r>
              <a:rPr lang="en-GB" sz="2000" b="1" dirty="0" smtClean="0">
                <a:solidFill>
                  <a:schemeClr val="accent6">
                    <a:lumMod val="75000"/>
                  </a:schemeClr>
                </a:solidFill>
              </a:rPr>
              <a:t> (BWR-4) and </a:t>
            </a:r>
            <a:r>
              <a:rPr lang="en-GB" sz="2000" b="1" dirty="0" err="1" smtClean="0">
                <a:solidFill>
                  <a:schemeClr val="accent6">
                    <a:lumMod val="75000"/>
                  </a:schemeClr>
                </a:solidFill>
              </a:rPr>
              <a:t>Trino</a:t>
            </a:r>
            <a:r>
              <a:rPr lang="en-GB" sz="2000" b="1" dirty="0" smtClean="0">
                <a:solidFill>
                  <a:schemeClr val="accent6">
                    <a:lumMod val="75000"/>
                  </a:schemeClr>
                </a:solidFill>
              </a:rPr>
              <a:t> </a:t>
            </a:r>
            <a:r>
              <a:rPr lang="en-GB" sz="2000" b="1" dirty="0" err="1" smtClean="0">
                <a:solidFill>
                  <a:schemeClr val="accent6">
                    <a:lumMod val="75000"/>
                  </a:schemeClr>
                </a:solidFill>
              </a:rPr>
              <a:t>Vercellese</a:t>
            </a:r>
            <a:r>
              <a:rPr lang="en-GB" sz="2000" b="1" dirty="0" smtClean="0">
                <a:solidFill>
                  <a:schemeClr val="accent6">
                    <a:lumMod val="75000"/>
                  </a:schemeClr>
                </a:solidFill>
              </a:rPr>
              <a:t> (PWR)</a:t>
            </a:r>
          </a:p>
          <a:p>
            <a:pPr marL="342900" indent="-342900" algn="just">
              <a:buFont typeface="Arial" panose="020B0604020202020204" pitchFamily="34" charset="0"/>
              <a:buChar char="•"/>
            </a:pPr>
            <a:r>
              <a:rPr lang="en-GB" sz="2000" b="1" dirty="0" smtClean="0">
                <a:solidFill>
                  <a:srgbClr val="FF0000"/>
                </a:solidFill>
              </a:rPr>
              <a:t>ENEA </a:t>
            </a:r>
            <a:r>
              <a:rPr lang="en-GB" sz="2000" b="1" dirty="0" err="1" smtClean="0">
                <a:solidFill>
                  <a:srgbClr val="FF0000"/>
                </a:solidFill>
              </a:rPr>
              <a:t>Casaccia</a:t>
            </a:r>
            <a:r>
              <a:rPr lang="en-GB" sz="2000" b="1" dirty="0" smtClean="0">
                <a:solidFill>
                  <a:srgbClr val="FF0000"/>
                </a:solidFill>
              </a:rPr>
              <a:t>:</a:t>
            </a:r>
            <a:r>
              <a:rPr lang="en-GB" sz="2000" b="1" dirty="0" smtClean="0">
                <a:solidFill>
                  <a:schemeClr val="accent6">
                    <a:lumMod val="75000"/>
                  </a:schemeClr>
                </a:solidFill>
              </a:rPr>
              <a:t> underway contacts for activating agreements for use of research reactors (applied reactor physics)</a:t>
            </a:r>
          </a:p>
          <a:p>
            <a:pPr marL="342900" indent="-342900" algn="just">
              <a:buFont typeface="Arial" panose="020B0604020202020204" pitchFamily="34" charset="0"/>
              <a:buChar char="•"/>
            </a:pPr>
            <a:r>
              <a:rPr lang="en-GB" sz="2000" b="1" dirty="0" smtClean="0">
                <a:solidFill>
                  <a:srgbClr val="FF0000"/>
                </a:solidFill>
              </a:rPr>
              <a:t>NRG, </a:t>
            </a:r>
            <a:r>
              <a:rPr lang="en-GB" sz="2000" b="1" dirty="0" err="1" smtClean="0">
                <a:solidFill>
                  <a:srgbClr val="FF0000"/>
                </a:solidFill>
              </a:rPr>
              <a:t>Petten</a:t>
            </a:r>
            <a:r>
              <a:rPr lang="en-GB" sz="2000" b="1" dirty="0" smtClean="0">
                <a:solidFill>
                  <a:srgbClr val="FF0000"/>
                </a:solidFill>
              </a:rPr>
              <a:t>:</a:t>
            </a:r>
            <a:r>
              <a:rPr lang="en-GB" sz="2000" b="1" dirty="0" smtClean="0">
                <a:solidFill>
                  <a:schemeClr val="accent6">
                    <a:lumMod val="75000"/>
                  </a:schemeClr>
                </a:solidFill>
              </a:rPr>
              <a:t> thesis works on CFD with large computational resources</a:t>
            </a:r>
          </a:p>
          <a:p>
            <a:pPr marL="342900" indent="-342900" algn="just">
              <a:buFont typeface="Arial" panose="020B0604020202020204" pitchFamily="34" charset="0"/>
              <a:buChar char="•"/>
            </a:pPr>
            <a:r>
              <a:rPr lang="en-GB" sz="2000" b="1" dirty="0" smtClean="0">
                <a:solidFill>
                  <a:srgbClr val="FF0000"/>
                </a:solidFill>
              </a:rPr>
              <a:t>CEA, </a:t>
            </a:r>
            <a:r>
              <a:rPr lang="en-GB" sz="2000" b="1" dirty="0" err="1" smtClean="0">
                <a:solidFill>
                  <a:srgbClr val="FF0000"/>
                </a:solidFill>
              </a:rPr>
              <a:t>Saclay</a:t>
            </a:r>
            <a:r>
              <a:rPr lang="en-GB" sz="2000" b="1" dirty="0" smtClean="0">
                <a:solidFill>
                  <a:srgbClr val="FF0000"/>
                </a:solidFill>
              </a:rPr>
              <a:t>:</a:t>
            </a:r>
            <a:r>
              <a:rPr lang="en-GB" sz="2000" b="1" dirty="0" smtClean="0">
                <a:solidFill>
                  <a:schemeClr val="accent6">
                    <a:lumMod val="75000"/>
                  </a:schemeClr>
                </a:solidFill>
              </a:rPr>
              <a:t>  several students in the last decade sent for thesis works on several thermal-hydraulic aspects</a:t>
            </a:r>
          </a:p>
          <a:p>
            <a:pPr marL="342900" indent="-342900" algn="just">
              <a:buFont typeface="Arial" panose="020B0604020202020204" pitchFamily="34" charset="0"/>
              <a:buChar char="•"/>
            </a:pPr>
            <a:r>
              <a:rPr lang="en-GB" sz="2000" b="1" dirty="0" smtClean="0">
                <a:solidFill>
                  <a:srgbClr val="FF0000"/>
                </a:solidFill>
              </a:rPr>
              <a:t>SCK-CEN:</a:t>
            </a:r>
            <a:r>
              <a:rPr lang="en-GB" sz="2000" b="1" dirty="0" smtClean="0">
                <a:solidFill>
                  <a:schemeClr val="accent6">
                    <a:lumMod val="75000"/>
                  </a:schemeClr>
                </a:solidFill>
              </a:rPr>
              <a:t> a wide community of MSc and PhD students from Pisa working on ESCAPE and MYRRHA related aspects</a:t>
            </a:r>
          </a:p>
          <a:p>
            <a:pPr marL="342900" indent="-342900" algn="just">
              <a:buFont typeface="Arial" panose="020B0604020202020204" pitchFamily="34" charset="0"/>
              <a:buChar char="•"/>
            </a:pPr>
            <a:r>
              <a:rPr lang="en-GB" sz="2000" b="1" dirty="0" smtClean="0">
                <a:solidFill>
                  <a:srgbClr val="FF0000"/>
                </a:solidFill>
              </a:rPr>
              <a:t>KIT: </a:t>
            </a:r>
            <a:r>
              <a:rPr lang="en-GB" sz="2000" b="1" dirty="0" smtClean="0">
                <a:solidFill>
                  <a:srgbClr val="002060"/>
                </a:solidFill>
              </a:rPr>
              <a:t>MSc theses on Fusion, </a:t>
            </a:r>
            <a:r>
              <a:rPr lang="en-GB" sz="2000" b="1" dirty="0" err="1" smtClean="0">
                <a:solidFill>
                  <a:srgbClr val="002060"/>
                </a:solidFill>
              </a:rPr>
              <a:t>neutronics</a:t>
            </a:r>
            <a:r>
              <a:rPr lang="en-GB" sz="2000" b="1" dirty="0" smtClean="0">
                <a:solidFill>
                  <a:srgbClr val="002060"/>
                </a:solidFill>
              </a:rPr>
              <a:t>, etc. </a:t>
            </a:r>
          </a:p>
          <a:p>
            <a:pPr marL="342900" indent="-342900" algn="just">
              <a:buFont typeface="Arial" panose="020B0604020202020204" pitchFamily="34" charset="0"/>
              <a:buChar char="•"/>
            </a:pPr>
            <a:endParaRPr lang="en-GB" sz="2000" b="1" dirty="0" smtClean="0">
              <a:solidFill>
                <a:schemeClr val="accent6">
                  <a:lumMod val="75000"/>
                </a:schemeClr>
              </a:solidFill>
            </a:endParaRPr>
          </a:p>
          <a:p>
            <a:pPr lvl="5"/>
            <a:r>
              <a:rPr lang="en-GB" b="1" i="1" dirty="0" smtClean="0">
                <a:solidFill>
                  <a:schemeClr val="accent6">
                    <a:lumMod val="75000"/>
                  </a:schemeClr>
                </a:solidFill>
              </a:rPr>
              <a:t>	LIST to be expanded (AREVA, ITER, )</a:t>
            </a:r>
            <a:endParaRPr lang="en-GB" b="1" i="1" dirty="0">
              <a:solidFill>
                <a:schemeClr val="accent6">
                  <a:lumMod val="75000"/>
                </a:schemeClr>
              </a:solidFill>
            </a:endParaRPr>
          </a:p>
        </p:txBody>
      </p:sp>
    </p:spTree>
    <p:extLst>
      <p:ext uri="{BB962C8B-B14F-4D97-AF65-F5344CB8AC3E}">
        <p14:creationId xmlns:p14="http://schemas.microsoft.com/office/powerpoint/2010/main" val="3081483721"/>
      </p:ext>
    </p:extLst>
  </p:cSld>
  <p:clrMapOvr>
    <a:masterClrMapping/>
  </p:clrMapOvr>
  <p:transition spd="slow">
    <p:cove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idx="4294967295"/>
          </p:nvPr>
        </p:nvSpPr>
        <p:spPr>
          <a:xfrm>
            <a:off x="49224" y="128175"/>
            <a:ext cx="7451482" cy="769668"/>
          </a:xfrm>
          <a:solidFill>
            <a:schemeClr val="accent1"/>
          </a:solidFill>
        </p:spPr>
        <p:txBody>
          <a:bodyPr/>
          <a:lstStyle/>
          <a:p>
            <a:pPr marL="466278" indent="-466278">
              <a:lnSpc>
                <a:spcPts val="2993"/>
              </a:lnSpc>
              <a:tabLst>
                <a:tab pos="297899" algn="l"/>
                <a:tab pos="703733" algn="l"/>
                <a:tab pos="1111005" algn="l"/>
                <a:tab pos="1518278" algn="l"/>
                <a:tab pos="1925548" algn="l"/>
                <a:tab pos="2332824" algn="l"/>
                <a:tab pos="2740096" algn="l"/>
                <a:tab pos="3147368" algn="l"/>
                <a:tab pos="3554639" algn="l"/>
                <a:tab pos="3961913" algn="l"/>
                <a:tab pos="4369187" algn="l"/>
                <a:tab pos="4776458" algn="l"/>
                <a:tab pos="5183735" algn="l"/>
                <a:tab pos="5591004" algn="l"/>
                <a:tab pos="5998277" algn="l"/>
                <a:tab pos="6405547" algn="l"/>
                <a:tab pos="6812821" algn="l"/>
                <a:tab pos="7220094" algn="l"/>
                <a:tab pos="7627368" algn="l"/>
                <a:tab pos="8034639" algn="l"/>
                <a:tab pos="8441912" algn="l"/>
              </a:tabLst>
            </a:pPr>
            <a:r>
              <a:rPr lang="en-US" sz="2900" kern="1200" cap="small" dirty="0">
                <a:solidFill>
                  <a:srgbClr val="104176"/>
                </a:solidFill>
                <a:latin typeface="Times New Roman"/>
                <a:ea typeface="+mn-ea"/>
                <a:cs typeface="Times New Roman"/>
              </a:rPr>
              <a:t>Leading Gen. IV facilities @ CR </a:t>
            </a:r>
            <a:r>
              <a:rPr lang="en-US" sz="2900" kern="1200" cap="small" dirty="0" err="1">
                <a:solidFill>
                  <a:srgbClr val="104176"/>
                </a:solidFill>
                <a:latin typeface="Times New Roman"/>
                <a:ea typeface="+mn-ea"/>
                <a:cs typeface="Times New Roman"/>
              </a:rPr>
              <a:t>Brasimone</a:t>
            </a:r>
            <a:endParaRPr lang="en-US" sz="2900" kern="1200" cap="small" dirty="0">
              <a:solidFill>
                <a:srgbClr val="104176"/>
              </a:solidFill>
              <a:latin typeface="Times New Roman"/>
              <a:ea typeface="+mn-ea"/>
              <a:cs typeface="Times New Roman"/>
            </a:endParaRPr>
          </a:p>
        </p:txBody>
      </p:sp>
      <p:grpSp>
        <p:nvGrpSpPr>
          <p:cNvPr id="9" name="Gruppo 8"/>
          <p:cNvGrpSpPr/>
          <p:nvPr/>
        </p:nvGrpSpPr>
        <p:grpSpPr>
          <a:xfrm>
            <a:off x="317564" y="1065795"/>
            <a:ext cx="1520216" cy="2854127"/>
            <a:chOff x="350091" y="1174842"/>
            <a:chExt cx="1977619" cy="3854545"/>
          </a:xfrm>
        </p:grpSpPr>
        <p:pic>
          <p:nvPicPr>
            <p:cNvPr id="26"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0091" y="1174842"/>
              <a:ext cx="1901161" cy="2400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 name="Gruppo 6"/>
            <p:cNvGrpSpPr/>
            <p:nvPr/>
          </p:nvGrpSpPr>
          <p:grpSpPr>
            <a:xfrm>
              <a:off x="362838" y="2250983"/>
              <a:ext cx="1964872" cy="2778404"/>
              <a:chOff x="362838" y="2250983"/>
              <a:chExt cx="1964872" cy="2778404"/>
            </a:xfrm>
          </p:grpSpPr>
          <p:pic>
            <p:nvPicPr>
              <p:cNvPr id="28" name="Immagine 2"/>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2838" y="3426665"/>
                <a:ext cx="678999" cy="713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300671" y="2250983"/>
                <a:ext cx="1027039" cy="2778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nvGrpSpPr>
          <p:cNvPr id="10" name="Gruppo 9"/>
          <p:cNvGrpSpPr/>
          <p:nvPr/>
        </p:nvGrpSpPr>
        <p:grpSpPr>
          <a:xfrm>
            <a:off x="2238704" y="1065795"/>
            <a:ext cx="2014209" cy="2854127"/>
            <a:chOff x="2790755" y="1174842"/>
            <a:chExt cx="2498117" cy="3478026"/>
          </a:xfrm>
        </p:grpSpPr>
        <p:pic>
          <p:nvPicPr>
            <p:cNvPr id="5" name="Immagine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271675" y="1255059"/>
              <a:ext cx="2017197" cy="2689597"/>
            </a:xfrm>
            <a:prstGeom prst="rect">
              <a:avLst/>
            </a:prstGeom>
          </p:spPr>
        </p:pic>
        <p:pic>
          <p:nvPicPr>
            <p:cNvPr id="46"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790755" y="1174842"/>
              <a:ext cx="1269507" cy="17976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0" name="Immagine 3"/>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894750" y="3783292"/>
              <a:ext cx="1165512" cy="869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1" name="Gruppo 10"/>
          <p:cNvGrpSpPr/>
          <p:nvPr/>
        </p:nvGrpSpPr>
        <p:grpSpPr>
          <a:xfrm>
            <a:off x="4659492" y="1194008"/>
            <a:ext cx="1876991" cy="1953315"/>
            <a:chOff x="5593976" y="1316173"/>
            <a:chExt cx="2135496" cy="2258966"/>
          </a:xfrm>
        </p:grpSpPr>
        <p:pic>
          <p:nvPicPr>
            <p:cNvPr id="2051" name="Immagine 9"/>
            <p:cNvPicPr>
              <a:picLocks noChangeAspect="1" noChangeArrowheads="1"/>
            </p:cNvPicPr>
            <p:nvPr/>
          </p:nvPicPr>
          <p:blipFill>
            <a:blip r:embed="rId9" cstate="print">
              <a:extLst>
                <a:ext uri="{28A0092B-C50C-407E-A947-70E740481C1C}">
                  <a14:useLocalDpi xmlns:a14="http://schemas.microsoft.com/office/drawing/2010/main" val="0"/>
                </a:ext>
              </a:extLst>
            </a:blip>
            <a:srcRect t="10400" r="5022"/>
            <a:stretch>
              <a:fillRect/>
            </a:stretch>
          </p:blipFill>
          <p:spPr bwMode="auto">
            <a:xfrm>
              <a:off x="5593976" y="1316173"/>
              <a:ext cx="2135496" cy="1515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 name="Immagine 3"/>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755342" y="2660739"/>
              <a:ext cx="1217707"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8" name="Text Box 2"/>
          <p:cNvSpPr txBox="1">
            <a:spLocks noChangeArrowheads="1"/>
          </p:cNvSpPr>
          <p:nvPr/>
        </p:nvSpPr>
        <p:spPr bwMode="auto">
          <a:xfrm>
            <a:off x="434417" y="3920071"/>
            <a:ext cx="1405079" cy="422727"/>
          </a:xfrm>
          <a:prstGeom prst="rect">
            <a:avLst/>
          </a:prstGeom>
          <a:noFill/>
          <a:ln w="9525">
            <a:noFill/>
            <a:round/>
            <a:headEnd/>
            <a:tailEnd/>
          </a:ln>
        </p:spPr>
        <p:txBody>
          <a:bodyPr lIns="82894" tIns="41446" rIns="82894" bIns="41446"/>
          <a:lstStyle/>
          <a:p>
            <a:pPr algn="ctr">
              <a:spcBef>
                <a:spcPts val="0"/>
              </a:spcBef>
              <a:spcAft>
                <a:spcPts val="0"/>
              </a:spcAft>
              <a:buClr>
                <a:srgbClr val="1F497D"/>
              </a:buClr>
              <a:tabLst>
                <a:tab pos="297899" algn="l"/>
                <a:tab pos="703733" algn="l"/>
                <a:tab pos="1111005" algn="l"/>
                <a:tab pos="1518278" algn="l"/>
                <a:tab pos="1925548" algn="l"/>
                <a:tab pos="2332824" algn="l"/>
                <a:tab pos="2740096" algn="l"/>
                <a:tab pos="3147368" algn="l"/>
                <a:tab pos="3554639" algn="l"/>
                <a:tab pos="3961913" algn="l"/>
                <a:tab pos="4369187" algn="l"/>
                <a:tab pos="4776458" algn="l"/>
                <a:tab pos="5183735" algn="l"/>
                <a:tab pos="5591004" algn="l"/>
                <a:tab pos="5998277" algn="l"/>
                <a:tab pos="6405547" algn="l"/>
                <a:tab pos="6812821" algn="l"/>
                <a:tab pos="7220094" algn="l"/>
                <a:tab pos="7627368" algn="l"/>
                <a:tab pos="8034639" algn="l"/>
                <a:tab pos="8441912" algn="l"/>
              </a:tabLst>
            </a:pPr>
            <a:r>
              <a:rPr lang="it-IT" b="1" dirty="0">
                <a:solidFill>
                  <a:schemeClr val="accent2">
                    <a:lumMod val="75000"/>
                  </a:schemeClr>
                </a:solidFill>
                <a:latin typeface="Times New Roman" pitchFamily="18" charset="0"/>
                <a:cs typeface="Times New Roman" pitchFamily="18" charset="0"/>
              </a:rPr>
              <a:t>CIRCE</a:t>
            </a:r>
            <a:endParaRPr lang="en-US" b="1" dirty="0">
              <a:solidFill>
                <a:schemeClr val="accent2">
                  <a:lumMod val="75000"/>
                </a:schemeClr>
              </a:solidFill>
              <a:latin typeface="Times New Roman" pitchFamily="18" charset="0"/>
              <a:cs typeface="Times New Roman" pitchFamily="18" charset="0"/>
            </a:endParaRPr>
          </a:p>
        </p:txBody>
      </p:sp>
      <p:sp>
        <p:nvSpPr>
          <p:cNvPr id="49" name="Text Box 2"/>
          <p:cNvSpPr txBox="1">
            <a:spLocks noChangeArrowheads="1"/>
          </p:cNvSpPr>
          <p:nvPr/>
        </p:nvSpPr>
        <p:spPr bwMode="auto">
          <a:xfrm>
            <a:off x="2548678" y="3945493"/>
            <a:ext cx="1405079" cy="422727"/>
          </a:xfrm>
          <a:prstGeom prst="rect">
            <a:avLst/>
          </a:prstGeom>
          <a:noFill/>
          <a:ln w="9525">
            <a:noFill/>
            <a:round/>
            <a:headEnd/>
            <a:tailEnd/>
          </a:ln>
        </p:spPr>
        <p:txBody>
          <a:bodyPr lIns="82894" tIns="41446" rIns="82894" bIns="41446"/>
          <a:lstStyle/>
          <a:p>
            <a:pPr algn="ctr">
              <a:spcBef>
                <a:spcPts val="0"/>
              </a:spcBef>
              <a:spcAft>
                <a:spcPts val="0"/>
              </a:spcAft>
              <a:buClr>
                <a:srgbClr val="1F497D"/>
              </a:buClr>
              <a:tabLst>
                <a:tab pos="297899" algn="l"/>
                <a:tab pos="703733" algn="l"/>
                <a:tab pos="1111005" algn="l"/>
                <a:tab pos="1518278" algn="l"/>
                <a:tab pos="1925548" algn="l"/>
                <a:tab pos="2332824" algn="l"/>
                <a:tab pos="2740096" algn="l"/>
                <a:tab pos="3147368" algn="l"/>
                <a:tab pos="3554639" algn="l"/>
                <a:tab pos="3961913" algn="l"/>
                <a:tab pos="4369187" algn="l"/>
                <a:tab pos="4776458" algn="l"/>
                <a:tab pos="5183735" algn="l"/>
                <a:tab pos="5591004" algn="l"/>
                <a:tab pos="5998277" algn="l"/>
                <a:tab pos="6405547" algn="l"/>
                <a:tab pos="6812821" algn="l"/>
                <a:tab pos="7220094" algn="l"/>
                <a:tab pos="7627368" algn="l"/>
                <a:tab pos="8034639" algn="l"/>
                <a:tab pos="8441912" algn="l"/>
              </a:tabLst>
            </a:pPr>
            <a:r>
              <a:rPr lang="it-IT" b="1" dirty="0">
                <a:solidFill>
                  <a:schemeClr val="accent2">
                    <a:lumMod val="75000"/>
                  </a:schemeClr>
                </a:solidFill>
                <a:latin typeface="Times New Roman" pitchFamily="18" charset="0"/>
                <a:cs typeface="Times New Roman" pitchFamily="18" charset="0"/>
              </a:rPr>
              <a:t>NACIE-UP</a:t>
            </a:r>
            <a:endParaRPr lang="en-US" b="1" dirty="0">
              <a:solidFill>
                <a:schemeClr val="accent2">
                  <a:lumMod val="75000"/>
                </a:schemeClr>
              </a:solidFill>
              <a:latin typeface="Times New Roman" pitchFamily="18" charset="0"/>
              <a:cs typeface="Times New Roman" pitchFamily="18" charset="0"/>
            </a:endParaRPr>
          </a:p>
        </p:txBody>
      </p:sp>
      <p:sp>
        <p:nvSpPr>
          <p:cNvPr id="50" name="Text Box 2"/>
          <p:cNvSpPr txBox="1">
            <a:spLocks noChangeArrowheads="1"/>
          </p:cNvSpPr>
          <p:nvPr/>
        </p:nvSpPr>
        <p:spPr bwMode="auto">
          <a:xfrm>
            <a:off x="4659484" y="3140116"/>
            <a:ext cx="1405079" cy="422727"/>
          </a:xfrm>
          <a:prstGeom prst="rect">
            <a:avLst/>
          </a:prstGeom>
          <a:noFill/>
          <a:ln w="9525">
            <a:noFill/>
            <a:round/>
            <a:headEnd/>
            <a:tailEnd/>
          </a:ln>
        </p:spPr>
        <p:txBody>
          <a:bodyPr lIns="82894" tIns="41446" rIns="82894" bIns="41446"/>
          <a:lstStyle/>
          <a:p>
            <a:pPr algn="ctr">
              <a:spcBef>
                <a:spcPts val="0"/>
              </a:spcBef>
              <a:spcAft>
                <a:spcPts val="0"/>
              </a:spcAft>
              <a:buClr>
                <a:srgbClr val="1F497D"/>
              </a:buClr>
              <a:tabLst>
                <a:tab pos="297899" algn="l"/>
                <a:tab pos="703733" algn="l"/>
                <a:tab pos="1111005" algn="l"/>
                <a:tab pos="1518278" algn="l"/>
                <a:tab pos="1925548" algn="l"/>
                <a:tab pos="2332824" algn="l"/>
                <a:tab pos="2740096" algn="l"/>
                <a:tab pos="3147368" algn="l"/>
                <a:tab pos="3554639" algn="l"/>
                <a:tab pos="3961913" algn="l"/>
                <a:tab pos="4369187" algn="l"/>
                <a:tab pos="4776458" algn="l"/>
                <a:tab pos="5183735" algn="l"/>
                <a:tab pos="5591004" algn="l"/>
                <a:tab pos="5998277" algn="l"/>
                <a:tab pos="6405547" algn="l"/>
                <a:tab pos="6812821" algn="l"/>
                <a:tab pos="7220094" algn="l"/>
                <a:tab pos="7627368" algn="l"/>
                <a:tab pos="8034639" algn="l"/>
                <a:tab pos="8441912" algn="l"/>
              </a:tabLst>
            </a:pPr>
            <a:r>
              <a:rPr lang="it-IT" b="1" dirty="0">
                <a:solidFill>
                  <a:schemeClr val="accent2">
                    <a:lumMod val="75000"/>
                  </a:schemeClr>
                </a:solidFill>
                <a:latin typeface="Times New Roman" pitchFamily="18" charset="0"/>
                <a:cs typeface="Times New Roman" pitchFamily="18" charset="0"/>
              </a:rPr>
              <a:t>HELENA</a:t>
            </a:r>
            <a:endParaRPr lang="en-US" b="1" dirty="0">
              <a:solidFill>
                <a:schemeClr val="accent2">
                  <a:lumMod val="75000"/>
                </a:schemeClr>
              </a:solidFill>
              <a:latin typeface="Times New Roman" pitchFamily="18" charset="0"/>
              <a:cs typeface="Times New Roman" pitchFamily="18" charset="0"/>
            </a:endParaRPr>
          </a:p>
        </p:txBody>
      </p:sp>
      <p:sp>
        <p:nvSpPr>
          <p:cNvPr id="51" name="Text Box 2"/>
          <p:cNvSpPr txBox="1">
            <a:spLocks noChangeArrowheads="1"/>
          </p:cNvSpPr>
          <p:nvPr/>
        </p:nvSpPr>
        <p:spPr bwMode="auto">
          <a:xfrm>
            <a:off x="7334857" y="3433065"/>
            <a:ext cx="1405079" cy="422727"/>
          </a:xfrm>
          <a:prstGeom prst="rect">
            <a:avLst/>
          </a:prstGeom>
          <a:noFill/>
          <a:ln w="9525">
            <a:noFill/>
            <a:round/>
            <a:headEnd/>
            <a:tailEnd/>
          </a:ln>
        </p:spPr>
        <p:txBody>
          <a:bodyPr lIns="82894" tIns="41446" rIns="82894" bIns="41446"/>
          <a:lstStyle/>
          <a:p>
            <a:pPr algn="ctr">
              <a:spcBef>
                <a:spcPts val="0"/>
              </a:spcBef>
              <a:spcAft>
                <a:spcPts val="0"/>
              </a:spcAft>
              <a:buClr>
                <a:srgbClr val="1F497D"/>
              </a:buClr>
              <a:tabLst>
                <a:tab pos="297899" algn="l"/>
                <a:tab pos="703733" algn="l"/>
                <a:tab pos="1111005" algn="l"/>
                <a:tab pos="1518278" algn="l"/>
                <a:tab pos="1925548" algn="l"/>
                <a:tab pos="2332824" algn="l"/>
                <a:tab pos="2740096" algn="l"/>
                <a:tab pos="3147368" algn="l"/>
                <a:tab pos="3554639" algn="l"/>
                <a:tab pos="3961913" algn="l"/>
                <a:tab pos="4369187" algn="l"/>
                <a:tab pos="4776458" algn="l"/>
                <a:tab pos="5183735" algn="l"/>
                <a:tab pos="5591004" algn="l"/>
                <a:tab pos="5998277" algn="l"/>
                <a:tab pos="6405547" algn="l"/>
                <a:tab pos="6812821" algn="l"/>
                <a:tab pos="7220094" algn="l"/>
                <a:tab pos="7627368" algn="l"/>
                <a:tab pos="8034639" algn="l"/>
                <a:tab pos="8441912" algn="l"/>
              </a:tabLst>
            </a:pPr>
            <a:r>
              <a:rPr lang="it-IT" b="1" dirty="0">
                <a:solidFill>
                  <a:schemeClr val="accent2">
                    <a:lumMod val="75000"/>
                  </a:schemeClr>
                </a:solidFill>
                <a:latin typeface="Times New Roman" pitchFamily="18" charset="0"/>
                <a:cs typeface="Times New Roman" pitchFamily="18" charset="0"/>
              </a:rPr>
              <a:t>LIFUS5</a:t>
            </a:r>
            <a:endParaRPr lang="en-US" b="1" dirty="0">
              <a:solidFill>
                <a:schemeClr val="accent2">
                  <a:lumMod val="75000"/>
                </a:schemeClr>
              </a:solidFill>
              <a:latin typeface="Times New Roman" pitchFamily="18" charset="0"/>
              <a:cs typeface="Times New Roman" pitchFamily="18" charset="0"/>
            </a:endParaRPr>
          </a:p>
        </p:txBody>
      </p:sp>
      <p:sp>
        <p:nvSpPr>
          <p:cNvPr id="53" name="Text Box 2"/>
          <p:cNvSpPr txBox="1">
            <a:spLocks noChangeArrowheads="1"/>
          </p:cNvSpPr>
          <p:nvPr/>
        </p:nvSpPr>
        <p:spPr bwMode="auto">
          <a:xfrm>
            <a:off x="49224" y="4261980"/>
            <a:ext cx="2175466" cy="910344"/>
          </a:xfrm>
          <a:prstGeom prst="rect">
            <a:avLst/>
          </a:prstGeom>
          <a:noFill/>
          <a:ln w="9525">
            <a:noFill/>
            <a:round/>
            <a:headEnd/>
            <a:tailEnd/>
          </a:ln>
        </p:spPr>
        <p:txBody>
          <a:bodyPr lIns="82894" tIns="41446" rIns="82894" bIns="41446"/>
          <a:lstStyle/>
          <a:p>
            <a:pPr algn="ctr">
              <a:spcBef>
                <a:spcPts val="0"/>
              </a:spcBef>
              <a:spcAft>
                <a:spcPts val="0"/>
              </a:spcAft>
              <a:buClr>
                <a:srgbClr val="1F497D"/>
              </a:buClr>
              <a:tabLst>
                <a:tab pos="297899" algn="l"/>
                <a:tab pos="703733" algn="l"/>
                <a:tab pos="1111005" algn="l"/>
                <a:tab pos="1518278" algn="l"/>
                <a:tab pos="1925548" algn="l"/>
                <a:tab pos="2332824" algn="l"/>
                <a:tab pos="2740096" algn="l"/>
                <a:tab pos="3147368" algn="l"/>
                <a:tab pos="3554639" algn="l"/>
                <a:tab pos="3961913" algn="l"/>
                <a:tab pos="4369187" algn="l"/>
                <a:tab pos="4776458" algn="l"/>
                <a:tab pos="5183735" algn="l"/>
                <a:tab pos="5591004" algn="l"/>
                <a:tab pos="5998277" algn="l"/>
                <a:tab pos="6405547" algn="l"/>
                <a:tab pos="6812821" algn="l"/>
                <a:tab pos="7220094" algn="l"/>
                <a:tab pos="7627368" algn="l"/>
                <a:tab pos="8034639" algn="l"/>
                <a:tab pos="8441912" algn="l"/>
              </a:tabLst>
            </a:pPr>
            <a:r>
              <a:rPr lang="en-US" sz="1500" b="1" dirty="0">
                <a:solidFill>
                  <a:schemeClr val="accent2">
                    <a:lumMod val="75000"/>
                  </a:schemeClr>
                </a:solidFill>
                <a:latin typeface="Times New Roman" pitchFamily="18" charset="0"/>
                <a:cs typeface="Times New Roman" pitchFamily="18" charset="0"/>
              </a:rPr>
              <a:t>90 LBE tons pool </a:t>
            </a:r>
            <a:r>
              <a:rPr lang="en-US" sz="1500" dirty="0">
                <a:solidFill>
                  <a:schemeClr val="accent2">
                    <a:lumMod val="75000"/>
                  </a:schemeClr>
                </a:solidFill>
                <a:latin typeface="Times New Roman" pitchFamily="18" charset="0"/>
                <a:cs typeface="Times New Roman" pitchFamily="18" charset="0"/>
              </a:rPr>
              <a:t>with instrumented bundle and 1to1 scale HX.</a:t>
            </a:r>
            <a:br>
              <a:rPr lang="en-US" sz="1500" dirty="0">
                <a:solidFill>
                  <a:schemeClr val="accent2">
                    <a:lumMod val="75000"/>
                  </a:schemeClr>
                </a:solidFill>
                <a:latin typeface="Times New Roman" pitchFamily="18" charset="0"/>
                <a:cs typeface="Times New Roman" pitchFamily="18" charset="0"/>
              </a:rPr>
            </a:br>
            <a:r>
              <a:rPr lang="en-US" sz="1500" dirty="0">
                <a:solidFill>
                  <a:schemeClr val="accent2">
                    <a:lumMod val="75000"/>
                  </a:schemeClr>
                </a:solidFill>
                <a:latin typeface="Times New Roman" pitchFamily="18" charset="0"/>
                <a:cs typeface="Times New Roman" pitchFamily="18" charset="0"/>
              </a:rPr>
              <a:t>FPS power 900 kW</a:t>
            </a:r>
          </a:p>
        </p:txBody>
      </p:sp>
      <p:sp>
        <p:nvSpPr>
          <p:cNvPr id="54" name="Text Box 2"/>
          <p:cNvSpPr txBox="1">
            <a:spLocks noChangeArrowheads="1"/>
          </p:cNvSpPr>
          <p:nvPr/>
        </p:nvSpPr>
        <p:spPr bwMode="auto">
          <a:xfrm>
            <a:off x="2139089" y="4241783"/>
            <a:ext cx="2308985" cy="756080"/>
          </a:xfrm>
          <a:prstGeom prst="rect">
            <a:avLst/>
          </a:prstGeom>
          <a:noFill/>
          <a:ln w="9525">
            <a:noFill/>
            <a:round/>
            <a:headEnd/>
            <a:tailEnd/>
          </a:ln>
        </p:spPr>
        <p:txBody>
          <a:bodyPr lIns="82894" tIns="41446" rIns="82894" bIns="41446"/>
          <a:lstStyle/>
          <a:p>
            <a:pPr algn="ctr">
              <a:spcBef>
                <a:spcPts val="0"/>
              </a:spcBef>
              <a:spcAft>
                <a:spcPts val="0"/>
              </a:spcAft>
              <a:buClr>
                <a:srgbClr val="1F497D"/>
              </a:buClr>
              <a:tabLst>
                <a:tab pos="297899" algn="l"/>
                <a:tab pos="703733" algn="l"/>
                <a:tab pos="1111005" algn="l"/>
                <a:tab pos="1518278" algn="l"/>
                <a:tab pos="1925548" algn="l"/>
                <a:tab pos="2332824" algn="l"/>
                <a:tab pos="2740096" algn="l"/>
                <a:tab pos="3147368" algn="l"/>
                <a:tab pos="3554639" algn="l"/>
                <a:tab pos="3961913" algn="l"/>
                <a:tab pos="4369187" algn="l"/>
                <a:tab pos="4776458" algn="l"/>
                <a:tab pos="5183735" algn="l"/>
                <a:tab pos="5591004" algn="l"/>
                <a:tab pos="5998277" algn="l"/>
                <a:tab pos="6405547" algn="l"/>
                <a:tab pos="6812821" algn="l"/>
                <a:tab pos="7220094" algn="l"/>
                <a:tab pos="7627368" algn="l"/>
                <a:tab pos="8034639" algn="l"/>
                <a:tab pos="8441912" algn="l"/>
              </a:tabLst>
            </a:pPr>
            <a:r>
              <a:rPr lang="en-US" sz="1500" b="1" dirty="0">
                <a:solidFill>
                  <a:schemeClr val="accent2">
                    <a:lumMod val="75000"/>
                  </a:schemeClr>
                </a:solidFill>
                <a:latin typeface="Times New Roman" pitchFamily="18" charset="0"/>
                <a:cs typeface="Times New Roman" pitchFamily="18" charset="0"/>
              </a:rPr>
              <a:t>Natural/gas-lift circulation </a:t>
            </a:r>
            <a:r>
              <a:rPr lang="en-US" sz="1500" dirty="0">
                <a:solidFill>
                  <a:schemeClr val="accent2">
                    <a:lumMod val="75000"/>
                  </a:schemeClr>
                </a:solidFill>
                <a:latin typeface="Times New Roman" pitchFamily="18" charset="0"/>
                <a:cs typeface="Times New Roman" pitchFamily="18" charset="0"/>
              </a:rPr>
              <a:t>LBE loop with 19-pin instrumented </a:t>
            </a:r>
            <a:r>
              <a:rPr lang="en-US" sz="1500" b="1" dirty="0">
                <a:solidFill>
                  <a:schemeClr val="accent2">
                    <a:lumMod val="75000"/>
                  </a:schemeClr>
                </a:solidFill>
                <a:latin typeface="Times New Roman" pitchFamily="18" charset="0"/>
                <a:cs typeface="Times New Roman" pitchFamily="18" charset="0"/>
              </a:rPr>
              <a:t>pin bundle.</a:t>
            </a:r>
          </a:p>
        </p:txBody>
      </p:sp>
      <p:sp>
        <p:nvSpPr>
          <p:cNvPr id="55" name="Text Box 2"/>
          <p:cNvSpPr txBox="1">
            <a:spLocks noChangeArrowheads="1"/>
          </p:cNvSpPr>
          <p:nvPr/>
        </p:nvSpPr>
        <p:spPr bwMode="auto">
          <a:xfrm>
            <a:off x="4058262" y="3462878"/>
            <a:ext cx="2607522" cy="958929"/>
          </a:xfrm>
          <a:prstGeom prst="rect">
            <a:avLst/>
          </a:prstGeom>
          <a:noFill/>
          <a:ln w="9525">
            <a:noFill/>
            <a:round/>
            <a:headEnd/>
            <a:tailEnd/>
          </a:ln>
        </p:spPr>
        <p:txBody>
          <a:bodyPr lIns="82894" tIns="41446" rIns="82894" bIns="41446"/>
          <a:lstStyle/>
          <a:p>
            <a:pPr algn="ctr">
              <a:spcBef>
                <a:spcPts val="0"/>
              </a:spcBef>
              <a:spcAft>
                <a:spcPts val="0"/>
              </a:spcAft>
              <a:buClr>
                <a:srgbClr val="1F497D"/>
              </a:buClr>
              <a:tabLst>
                <a:tab pos="297899" algn="l"/>
                <a:tab pos="703733" algn="l"/>
                <a:tab pos="1111005" algn="l"/>
                <a:tab pos="1518278" algn="l"/>
                <a:tab pos="1925548" algn="l"/>
                <a:tab pos="2332824" algn="l"/>
                <a:tab pos="2740096" algn="l"/>
                <a:tab pos="3147368" algn="l"/>
                <a:tab pos="3554639" algn="l"/>
                <a:tab pos="3961913" algn="l"/>
                <a:tab pos="4369187" algn="l"/>
                <a:tab pos="4776458" algn="l"/>
                <a:tab pos="5183735" algn="l"/>
                <a:tab pos="5591004" algn="l"/>
                <a:tab pos="5998277" algn="l"/>
                <a:tab pos="6405547" algn="l"/>
                <a:tab pos="6812821" algn="l"/>
                <a:tab pos="7220094" algn="l"/>
                <a:tab pos="7627368" algn="l"/>
                <a:tab pos="8034639" algn="l"/>
                <a:tab pos="8441912" algn="l"/>
              </a:tabLst>
            </a:pPr>
            <a:r>
              <a:rPr lang="en-US" sz="1500" b="1" i="1" dirty="0">
                <a:solidFill>
                  <a:schemeClr val="accent2">
                    <a:lumMod val="75000"/>
                  </a:schemeClr>
                </a:solidFill>
                <a:latin typeface="Times New Roman" pitchFamily="18" charset="0"/>
                <a:cs typeface="Times New Roman" pitchFamily="18" charset="0"/>
              </a:rPr>
              <a:t>Forced circulation Lead loop </a:t>
            </a:r>
            <a:r>
              <a:rPr lang="en-US" sz="1500" dirty="0">
                <a:solidFill>
                  <a:schemeClr val="accent2">
                    <a:lumMod val="75000"/>
                  </a:schemeClr>
                </a:solidFill>
                <a:latin typeface="Times New Roman" pitchFamily="18" charset="0"/>
                <a:cs typeface="Times New Roman" pitchFamily="18" charset="0"/>
              </a:rPr>
              <a:t>with mechanical pump, corrosion test section and valve test section</a:t>
            </a:r>
          </a:p>
        </p:txBody>
      </p:sp>
      <p:sp>
        <p:nvSpPr>
          <p:cNvPr id="56" name="Text Box 2"/>
          <p:cNvSpPr txBox="1">
            <a:spLocks noChangeArrowheads="1"/>
          </p:cNvSpPr>
          <p:nvPr/>
        </p:nvSpPr>
        <p:spPr bwMode="auto">
          <a:xfrm>
            <a:off x="6536478" y="3846859"/>
            <a:ext cx="2607522" cy="958929"/>
          </a:xfrm>
          <a:prstGeom prst="rect">
            <a:avLst/>
          </a:prstGeom>
          <a:noFill/>
          <a:ln w="9525">
            <a:noFill/>
            <a:round/>
            <a:headEnd/>
            <a:tailEnd/>
          </a:ln>
        </p:spPr>
        <p:txBody>
          <a:bodyPr lIns="82894" tIns="41446" rIns="82894" bIns="41446"/>
          <a:lstStyle/>
          <a:p>
            <a:pPr algn="ctr">
              <a:spcBef>
                <a:spcPts val="0"/>
              </a:spcBef>
              <a:spcAft>
                <a:spcPts val="0"/>
              </a:spcAft>
              <a:buClr>
                <a:srgbClr val="1F497D"/>
              </a:buClr>
              <a:tabLst>
                <a:tab pos="297899" algn="l"/>
                <a:tab pos="703733" algn="l"/>
                <a:tab pos="1111005" algn="l"/>
                <a:tab pos="1518278" algn="l"/>
                <a:tab pos="1925548" algn="l"/>
                <a:tab pos="2332824" algn="l"/>
                <a:tab pos="2740096" algn="l"/>
                <a:tab pos="3147368" algn="l"/>
                <a:tab pos="3554639" algn="l"/>
                <a:tab pos="3961913" algn="l"/>
                <a:tab pos="4369187" algn="l"/>
                <a:tab pos="4776458" algn="l"/>
                <a:tab pos="5183735" algn="l"/>
                <a:tab pos="5591004" algn="l"/>
                <a:tab pos="5998277" algn="l"/>
                <a:tab pos="6405547" algn="l"/>
                <a:tab pos="6812821" algn="l"/>
                <a:tab pos="7220094" algn="l"/>
                <a:tab pos="7627368" algn="l"/>
                <a:tab pos="8034639" algn="l"/>
                <a:tab pos="8441912" algn="l"/>
              </a:tabLst>
            </a:pPr>
            <a:r>
              <a:rPr lang="en-US" sz="1500" dirty="0">
                <a:solidFill>
                  <a:schemeClr val="accent2">
                    <a:lumMod val="75000"/>
                  </a:schemeClr>
                </a:solidFill>
                <a:latin typeface="Times New Roman" pitchFamily="18" charset="0"/>
                <a:cs typeface="Times New Roman" pitchFamily="18" charset="0"/>
              </a:rPr>
              <a:t>Facility with several test sections to investigate </a:t>
            </a:r>
            <a:r>
              <a:rPr lang="en-US" sz="1500" b="1" i="1" dirty="0">
                <a:solidFill>
                  <a:schemeClr val="accent2">
                    <a:lumMod val="75000"/>
                  </a:schemeClr>
                </a:solidFill>
                <a:latin typeface="Times New Roman" pitchFamily="18" charset="0"/>
                <a:cs typeface="Times New Roman" pitchFamily="18" charset="0"/>
              </a:rPr>
              <a:t>water/LBE interaction </a:t>
            </a:r>
            <a:r>
              <a:rPr lang="en-US" sz="1500" dirty="0">
                <a:solidFill>
                  <a:schemeClr val="accent2">
                    <a:lumMod val="75000"/>
                  </a:schemeClr>
                </a:solidFill>
                <a:latin typeface="Times New Roman" pitchFamily="18" charset="0"/>
                <a:cs typeface="Times New Roman" pitchFamily="18" charset="0"/>
              </a:rPr>
              <a:t>and SGTR phenomena</a:t>
            </a:r>
          </a:p>
        </p:txBody>
      </p:sp>
      <p:grpSp>
        <p:nvGrpSpPr>
          <p:cNvPr id="19" name="Gruppo 18"/>
          <p:cNvGrpSpPr/>
          <p:nvPr/>
        </p:nvGrpSpPr>
        <p:grpSpPr>
          <a:xfrm>
            <a:off x="2803961" y="5456988"/>
            <a:ext cx="3901077" cy="996585"/>
            <a:chOff x="3584242" y="6015319"/>
            <a:chExt cx="4300667" cy="1098550"/>
          </a:xfrm>
        </p:grpSpPr>
        <p:sp>
          <p:nvSpPr>
            <p:cNvPr id="57" name="Text Box 2"/>
            <p:cNvSpPr txBox="1">
              <a:spLocks noChangeArrowheads="1"/>
            </p:cNvSpPr>
            <p:nvPr/>
          </p:nvSpPr>
          <p:spPr bwMode="auto">
            <a:xfrm>
              <a:off x="3584242" y="6159549"/>
              <a:ext cx="2398300" cy="869155"/>
            </a:xfrm>
            <a:prstGeom prst="rect">
              <a:avLst/>
            </a:prstGeom>
            <a:noFill/>
            <a:ln w="9525">
              <a:noFill/>
              <a:round/>
              <a:headEnd/>
              <a:tailEnd/>
            </a:ln>
          </p:spPr>
          <p:txBody>
            <a:bodyPr/>
            <a:lstStyle/>
            <a:p>
              <a:pPr algn="ctr">
                <a:spcBef>
                  <a:spcPts val="0"/>
                </a:spcBef>
                <a:spcAft>
                  <a:spcPts val="0"/>
                </a:spcAft>
                <a:buClr>
                  <a:srgbClr val="1F497D"/>
                </a:buClr>
                <a:tabLst>
                  <a:tab pos="297899" algn="l"/>
                  <a:tab pos="703733" algn="l"/>
                  <a:tab pos="1111005" algn="l"/>
                  <a:tab pos="1518278" algn="l"/>
                  <a:tab pos="1925548" algn="l"/>
                  <a:tab pos="2332824" algn="l"/>
                  <a:tab pos="2740096" algn="l"/>
                  <a:tab pos="3147368" algn="l"/>
                  <a:tab pos="3554639" algn="l"/>
                  <a:tab pos="3961913" algn="l"/>
                  <a:tab pos="4369187" algn="l"/>
                  <a:tab pos="4776458" algn="l"/>
                  <a:tab pos="5183735" algn="l"/>
                  <a:tab pos="5591004" algn="l"/>
                  <a:tab pos="5998277" algn="l"/>
                  <a:tab pos="6405547" algn="l"/>
                  <a:tab pos="6812821" algn="l"/>
                  <a:tab pos="7220094" algn="l"/>
                  <a:tab pos="7627368" algn="l"/>
                  <a:tab pos="8034639" algn="l"/>
                  <a:tab pos="8441912" algn="l"/>
                </a:tabLst>
              </a:pPr>
              <a:r>
                <a:rPr lang="en-US" sz="1500" i="1" dirty="0">
                  <a:solidFill>
                    <a:srgbClr val="00B050"/>
                  </a:solidFill>
                  <a:latin typeface="Times New Roman" pitchFamily="18" charset="0"/>
                  <a:cs typeface="Times New Roman" pitchFamily="18" charset="0"/>
                </a:rPr>
                <a:t>CFD </a:t>
              </a:r>
            </a:p>
            <a:p>
              <a:pPr algn="ctr">
                <a:spcBef>
                  <a:spcPts val="0"/>
                </a:spcBef>
                <a:spcAft>
                  <a:spcPts val="0"/>
                </a:spcAft>
                <a:buClr>
                  <a:srgbClr val="1F497D"/>
                </a:buClr>
                <a:tabLst>
                  <a:tab pos="297899" algn="l"/>
                  <a:tab pos="703733" algn="l"/>
                  <a:tab pos="1111005" algn="l"/>
                  <a:tab pos="1518278" algn="l"/>
                  <a:tab pos="1925548" algn="l"/>
                  <a:tab pos="2332824" algn="l"/>
                  <a:tab pos="2740096" algn="l"/>
                  <a:tab pos="3147368" algn="l"/>
                  <a:tab pos="3554639" algn="l"/>
                  <a:tab pos="3961913" algn="l"/>
                  <a:tab pos="4369187" algn="l"/>
                  <a:tab pos="4776458" algn="l"/>
                  <a:tab pos="5183735" algn="l"/>
                  <a:tab pos="5591004" algn="l"/>
                  <a:tab pos="5998277" algn="l"/>
                  <a:tab pos="6405547" algn="l"/>
                  <a:tab pos="6812821" algn="l"/>
                  <a:tab pos="7220094" algn="l"/>
                  <a:tab pos="7627368" algn="l"/>
                  <a:tab pos="8034639" algn="l"/>
                  <a:tab pos="8441912" algn="l"/>
                </a:tabLst>
              </a:pPr>
              <a:r>
                <a:rPr lang="en-US" sz="1500" i="1" dirty="0">
                  <a:solidFill>
                    <a:srgbClr val="00B050"/>
                  </a:solidFill>
                  <a:latin typeface="Times New Roman" pitchFamily="18" charset="0"/>
                  <a:cs typeface="Times New Roman" pitchFamily="18" charset="0"/>
                </a:rPr>
                <a:t>SYS-TH</a:t>
              </a:r>
            </a:p>
            <a:p>
              <a:pPr algn="ctr">
                <a:spcBef>
                  <a:spcPts val="0"/>
                </a:spcBef>
                <a:spcAft>
                  <a:spcPts val="0"/>
                </a:spcAft>
                <a:buClr>
                  <a:srgbClr val="1F497D"/>
                </a:buClr>
                <a:tabLst>
                  <a:tab pos="297899" algn="l"/>
                  <a:tab pos="703733" algn="l"/>
                  <a:tab pos="1111005" algn="l"/>
                  <a:tab pos="1518278" algn="l"/>
                  <a:tab pos="1925548" algn="l"/>
                  <a:tab pos="2332824" algn="l"/>
                  <a:tab pos="2740096" algn="l"/>
                  <a:tab pos="3147368" algn="l"/>
                  <a:tab pos="3554639" algn="l"/>
                  <a:tab pos="3961913" algn="l"/>
                  <a:tab pos="4369187" algn="l"/>
                  <a:tab pos="4776458" algn="l"/>
                  <a:tab pos="5183735" algn="l"/>
                  <a:tab pos="5591004" algn="l"/>
                  <a:tab pos="5998277" algn="l"/>
                  <a:tab pos="6405547" algn="l"/>
                  <a:tab pos="6812821" algn="l"/>
                  <a:tab pos="7220094" algn="l"/>
                  <a:tab pos="7627368" algn="l"/>
                  <a:tab pos="8034639" algn="l"/>
                  <a:tab pos="8441912" algn="l"/>
                </a:tabLst>
              </a:pPr>
              <a:r>
                <a:rPr lang="en-US" sz="1500" i="1" dirty="0">
                  <a:solidFill>
                    <a:srgbClr val="00B050"/>
                  </a:solidFill>
                  <a:latin typeface="Times New Roman" pitchFamily="18" charset="0"/>
                  <a:cs typeface="Times New Roman" pitchFamily="18" charset="0"/>
                </a:rPr>
                <a:t>SIMMER-III and IV</a:t>
              </a:r>
            </a:p>
          </p:txBody>
        </p:sp>
        <p:sp>
          <p:nvSpPr>
            <p:cNvPr id="58" name="Text Box 2"/>
            <p:cNvSpPr txBox="1">
              <a:spLocks noChangeArrowheads="1"/>
            </p:cNvSpPr>
            <p:nvPr/>
          </p:nvSpPr>
          <p:spPr bwMode="auto">
            <a:xfrm>
              <a:off x="5486609" y="6110243"/>
              <a:ext cx="2398300" cy="967766"/>
            </a:xfrm>
            <a:prstGeom prst="rect">
              <a:avLst/>
            </a:prstGeom>
            <a:noFill/>
            <a:ln w="9525">
              <a:noFill/>
              <a:round/>
              <a:headEnd/>
              <a:tailEnd/>
            </a:ln>
          </p:spPr>
          <p:txBody>
            <a:bodyPr/>
            <a:lstStyle/>
            <a:p>
              <a:pPr algn="ctr">
                <a:spcBef>
                  <a:spcPts val="0"/>
                </a:spcBef>
                <a:spcAft>
                  <a:spcPts val="0"/>
                </a:spcAft>
                <a:buClr>
                  <a:srgbClr val="1F497D"/>
                </a:buClr>
                <a:tabLst>
                  <a:tab pos="297899" algn="l"/>
                  <a:tab pos="703733" algn="l"/>
                  <a:tab pos="1111005" algn="l"/>
                  <a:tab pos="1518278" algn="l"/>
                  <a:tab pos="1925548" algn="l"/>
                  <a:tab pos="2332824" algn="l"/>
                  <a:tab pos="2740096" algn="l"/>
                  <a:tab pos="3147368" algn="l"/>
                  <a:tab pos="3554639" algn="l"/>
                  <a:tab pos="3961913" algn="l"/>
                  <a:tab pos="4369187" algn="l"/>
                  <a:tab pos="4776458" algn="l"/>
                  <a:tab pos="5183735" algn="l"/>
                  <a:tab pos="5591004" algn="l"/>
                  <a:tab pos="5998277" algn="l"/>
                  <a:tab pos="6405547" algn="l"/>
                  <a:tab pos="6812821" algn="l"/>
                  <a:tab pos="7220094" algn="l"/>
                  <a:tab pos="7627368" algn="l"/>
                  <a:tab pos="8034639" algn="l"/>
                  <a:tab pos="8441912" algn="l"/>
                </a:tabLst>
              </a:pPr>
              <a:r>
                <a:rPr lang="en-US" sz="1500" i="1" dirty="0">
                  <a:solidFill>
                    <a:srgbClr val="00B050"/>
                  </a:solidFill>
                  <a:latin typeface="Times New Roman" pitchFamily="18" charset="0"/>
                  <a:cs typeface="Times New Roman" pitchFamily="18" charset="0"/>
                </a:rPr>
                <a:t>Neutronic</a:t>
              </a:r>
            </a:p>
            <a:p>
              <a:pPr algn="ctr">
                <a:spcBef>
                  <a:spcPts val="0"/>
                </a:spcBef>
                <a:spcAft>
                  <a:spcPts val="0"/>
                </a:spcAft>
                <a:buClr>
                  <a:srgbClr val="1F497D"/>
                </a:buClr>
                <a:tabLst>
                  <a:tab pos="297899" algn="l"/>
                  <a:tab pos="703733" algn="l"/>
                  <a:tab pos="1111005" algn="l"/>
                  <a:tab pos="1518278" algn="l"/>
                  <a:tab pos="1925548" algn="l"/>
                  <a:tab pos="2332824" algn="l"/>
                  <a:tab pos="2740096" algn="l"/>
                  <a:tab pos="3147368" algn="l"/>
                  <a:tab pos="3554639" algn="l"/>
                  <a:tab pos="3961913" algn="l"/>
                  <a:tab pos="4369187" algn="l"/>
                  <a:tab pos="4776458" algn="l"/>
                  <a:tab pos="5183735" algn="l"/>
                  <a:tab pos="5591004" algn="l"/>
                  <a:tab pos="5998277" algn="l"/>
                  <a:tab pos="6405547" algn="l"/>
                  <a:tab pos="6812821" algn="l"/>
                  <a:tab pos="7220094" algn="l"/>
                  <a:tab pos="7627368" algn="l"/>
                  <a:tab pos="8034639" algn="l"/>
                  <a:tab pos="8441912" algn="l"/>
                </a:tabLst>
              </a:pPr>
              <a:r>
                <a:rPr lang="en-US" sz="1500" i="1" dirty="0">
                  <a:solidFill>
                    <a:srgbClr val="00B050"/>
                  </a:solidFill>
                  <a:latin typeface="Times New Roman" pitchFamily="18" charset="0"/>
                  <a:cs typeface="Times New Roman" pitchFamily="18" charset="0"/>
                </a:rPr>
                <a:t>Fuel</a:t>
              </a:r>
            </a:p>
            <a:p>
              <a:pPr algn="ctr">
                <a:spcBef>
                  <a:spcPts val="0"/>
                </a:spcBef>
                <a:spcAft>
                  <a:spcPts val="0"/>
                </a:spcAft>
                <a:buClr>
                  <a:srgbClr val="1F497D"/>
                </a:buClr>
                <a:tabLst>
                  <a:tab pos="297899" algn="l"/>
                  <a:tab pos="703733" algn="l"/>
                  <a:tab pos="1111005" algn="l"/>
                  <a:tab pos="1518278" algn="l"/>
                  <a:tab pos="1925548" algn="l"/>
                  <a:tab pos="2332824" algn="l"/>
                  <a:tab pos="2740096" algn="l"/>
                  <a:tab pos="3147368" algn="l"/>
                  <a:tab pos="3554639" algn="l"/>
                  <a:tab pos="3961913" algn="l"/>
                  <a:tab pos="4369187" algn="l"/>
                  <a:tab pos="4776458" algn="l"/>
                  <a:tab pos="5183735" algn="l"/>
                  <a:tab pos="5591004" algn="l"/>
                  <a:tab pos="5998277" algn="l"/>
                  <a:tab pos="6405547" algn="l"/>
                  <a:tab pos="6812821" algn="l"/>
                  <a:tab pos="7220094" algn="l"/>
                  <a:tab pos="7627368" algn="l"/>
                  <a:tab pos="8034639" algn="l"/>
                  <a:tab pos="8441912" algn="l"/>
                </a:tabLst>
              </a:pPr>
              <a:r>
                <a:rPr lang="en-US" sz="1500" i="1" dirty="0">
                  <a:solidFill>
                    <a:srgbClr val="00B050"/>
                  </a:solidFill>
                  <a:latin typeface="Times New Roman" pitchFamily="18" charset="0"/>
                  <a:cs typeface="Times New Roman" pitchFamily="18" charset="0"/>
                </a:rPr>
                <a:t>Coupling</a:t>
              </a:r>
            </a:p>
          </p:txBody>
        </p:sp>
        <p:sp>
          <p:nvSpPr>
            <p:cNvPr id="13" name="Freccia bidirezionale orizzontale 12"/>
            <p:cNvSpPr/>
            <p:nvPr/>
          </p:nvSpPr>
          <p:spPr bwMode="auto">
            <a:xfrm>
              <a:off x="5486609" y="6427694"/>
              <a:ext cx="567860" cy="166432"/>
            </a:xfrm>
            <a:prstGeom prst="leftRightArrow">
              <a:avLst/>
            </a:prstGeom>
            <a:solidFill>
              <a:srgbClr val="00B8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US">
                <a:latin typeface="Calibri" pitchFamily="32" charset="0"/>
              </a:endParaRPr>
            </a:p>
          </p:txBody>
        </p:sp>
        <p:sp>
          <p:nvSpPr>
            <p:cNvPr id="17" name="Rettangolo arrotondato 16"/>
            <p:cNvSpPr/>
            <p:nvPr/>
          </p:nvSpPr>
          <p:spPr bwMode="auto">
            <a:xfrm>
              <a:off x="3809949" y="6015319"/>
              <a:ext cx="3556545" cy="1098550"/>
            </a:xfrm>
            <a:prstGeom prst="roundRect">
              <a:avLst/>
            </a:prstGeom>
            <a:solidFill>
              <a:srgbClr val="00B8FF">
                <a:alpha val="12000"/>
              </a:srgb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US">
                <a:latin typeface="Calibri" pitchFamily="32" charset="0"/>
              </a:endParaRPr>
            </a:p>
          </p:txBody>
        </p:sp>
      </p:grpSp>
      <p:cxnSp>
        <p:nvCxnSpPr>
          <p:cNvPr id="52" name="Connettore 1 51"/>
          <p:cNvCxnSpPr>
            <a:endCxn id="17" idx="0"/>
          </p:cNvCxnSpPr>
          <p:nvPr/>
        </p:nvCxnSpPr>
        <p:spPr bwMode="auto">
          <a:xfrm>
            <a:off x="1707677" y="5253678"/>
            <a:ext cx="2914069" cy="203317"/>
          </a:xfrm>
          <a:prstGeom prst="line">
            <a:avLst/>
          </a:prstGeom>
          <a:solidFill>
            <a:srgbClr val="00B8FF"/>
          </a:solidFill>
          <a:ln w="9525" cap="flat" cmpd="sng" algn="ctr">
            <a:solidFill>
              <a:schemeClr val="tx1"/>
            </a:solidFill>
            <a:prstDash val="solid"/>
            <a:round/>
            <a:headEnd type="none" w="med" len="med"/>
            <a:tailEnd type="none" w="med" len="med"/>
          </a:ln>
          <a:effectLst/>
        </p:spPr>
      </p:cxnSp>
      <p:cxnSp>
        <p:nvCxnSpPr>
          <p:cNvPr id="60" name="Connettore 1 59"/>
          <p:cNvCxnSpPr>
            <a:stCxn id="17" idx="0"/>
          </p:cNvCxnSpPr>
          <p:nvPr/>
        </p:nvCxnSpPr>
        <p:spPr bwMode="auto">
          <a:xfrm flipH="1" flipV="1">
            <a:off x="3953758" y="4997867"/>
            <a:ext cx="667982" cy="459126"/>
          </a:xfrm>
          <a:prstGeom prst="line">
            <a:avLst/>
          </a:prstGeom>
          <a:solidFill>
            <a:srgbClr val="00B8FF"/>
          </a:solidFill>
          <a:ln w="9525" cap="flat" cmpd="sng" algn="ctr">
            <a:solidFill>
              <a:schemeClr val="tx1"/>
            </a:solidFill>
            <a:prstDash val="solid"/>
            <a:round/>
            <a:headEnd type="none" w="med" len="med"/>
            <a:tailEnd type="none" w="med" len="med"/>
          </a:ln>
          <a:effectLst/>
        </p:spPr>
      </p:cxnSp>
      <p:cxnSp>
        <p:nvCxnSpPr>
          <p:cNvPr id="62" name="Connettore 1 61"/>
          <p:cNvCxnSpPr>
            <a:stCxn id="17" idx="0"/>
          </p:cNvCxnSpPr>
          <p:nvPr/>
        </p:nvCxnSpPr>
        <p:spPr bwMode="auto">
          <a:xfrm flipV="1">
            <a:off x="4621740" y="4421805"/>
            <a:ext cx="517536" cy="1035183"/>
          </a:xfrm>
          <a:prstGeom prst="line">
            <a:avLst/>
          </a:prstGeom>
          <a:solidFill>
            <a:srgbClr val="00B8FF"/>
          </a:solidFill>
          <a:ln w="9525" cap="flat" cmpd="sng" algn="ctr">
            <a:solidFill>
              <a:schemeClr val="tx1"/>
            </a:solidFill>
            <a:prstDash val="solid"/>
            <a:round/>
            <a:headEnd type="none" w="med" len="med"/>
            <a:tailEnd type="none" w="med" len="med"/>
          </a:ln>
          <a:effectLst/>
        </p:spPr>
      </p:cxnSp>
      <p:cxnSp>
        <p:nvCxnSpPr>
          <p:cNvPr id="14336" name="Connettore 1 14335"/>
          <p:cNvCxnSpPr>
            <a:stCxn id="17" idx="0"/>
          </p:cNvCxnSpPr>
          <p:nvPr/>
        </p:nvCxnSpPr>
        <p:spPr bwMode="auto">
          <a:xfrm flipV="1">
            <a:off x="4621746" y="4619822"/>
            <a:ext cx="2217075" cy="837166"/>
          </a:xfrm>
          <a:prstGeom prst="line">
            <a:avLst/>
          </a:prstGeom>
          <a:solidFill>
            <a:srgbClr val="00B8FF"/>
          </a:solidFill>
          <a:ln w="9525" cap="flat" cmpd="sng" algn="ctr">
            <a:solidFill>
              <a:schemeClr val="tx1"/>
            </a:solidFill>
            <a:prstDash val="solid"/>
            <a:round/>
            <a:headEnd type="none" w="med" len="med"/>
            <a:tailEnd type="none" w="med" len="med"/>
          </a:ln>
          <a:effectLst/>
        </p:spPr>
      </p:cxnSp>
      <p:sp>
        <p:nvSpPr>
          <p:cNvPr id="71" name="Text Box 2"/>
          <p:cNvSpPr txBox="1">
            <a:spLocks noChangeArrowheads="1"/>
          </p:cNvSpPr>
          <p:nvPr/>
        </p:nvSpPr>
        <p:spPr bwMode="auto">
          <a:xfrm>
            <a:off x="7334857" y="5293158"/>
            <a:ext cx="1405079" cy="1127883"/>
          </a:xfrm>
          <a:prstGeom prst="rect">
            <a:avLst/>
          </a:prstGeom>
          <a:noFill/>
          <a:ln w="9525">
            <a:noFill/>
            <a:round/>
            <a:headEnd/>
            <a:tailEnd/>
          </a:ln>
        </p:spPr>
        <p:txBody>
          <a:bodyPr lIns="82894" tIns="41446" rIns="82894" bIns="41446"/>
          <a:lstStyle/>
          <a:p>
            <a:pPr algn="ctr">
              <a:spcBef>
                <a:spcPts val="0"/>
              </a:spcBef>
              <a:spcAft>
                <a:spcPts val="0"/>
              </a:spcAft>
              <a:buClr>
                <a:srgbClr val="1F497D"/>
              </a:buClr>
              <a:tabLst>
                <a:tab pos="297899" algn="l"/>
                <a:tab pos="703733" algn="l"/>
                <a:tab pos="1111005" algn="l"/>
                <a:tab pos="1518278" algn="l"/>
                <a:tab pos="1925548" algn="l"/>
                <a:tab pos="2332824" algn="l"/>
                <a:tab pos="2740096" algn="l"/>
                <a:tab pos="3147368" algn="l"/>
                <a:tab pos="3554639" algn="l"/>
                <a:tab pos="3961913" algn="l"/>
                <a:tab pos="4369187" algn="l"/>
                <a:tab pos="4776458" algn="l"/>
                <a:tab pos="5183735" algn="l"/>
                <a:tab pos="5591004" algn="l"/>
                <a:tab pos="5998277" algn="l"/>
                <a:tab pos="6405547" algn="l"/>
                <a:tab pos="6812821" algn="l"/>
                <a:tab pos="7220094" algn="l"/>
                <a:tab pos="7627368" algn="l"/>
                <a:tab pos="8034639" algn="l"/>
                <a:tab pos="8441912" algn="l"/>
              </a:tabLst>
            </a:pPr>
            <a:r>
              <a:rPr lang="it-IT" b="1" dirty="0" err="1">
                <a:solidFill>
                  <a:schemeClr val="accent2">
                    <a:lumMod val="75000"/>
                  </a:schemeClr>
                </a:solidFill>
                <a:latin typeface="Times New Roman" pitchFamily="18" charset="0"/>
                <a:cs typeface="Times New Roman" pitchFamily="18" charset="0"/>
              </a:rPr>
              <a:t>Other</a:t>
            </a:r>
            <a:r>
              <a:rPr lang="it-IT" b="1" dirty="0">
                <a:solidFill>
                  <a:schemeClr val="accent2">
                    <a:lumMod val="75000"/>
                  </a:schemeClr>
                </a:solidFill>
                <a:latin typeface="Times New Roman" pitchFamily="18" charset="0"/>
                <a:cs typeface="Times New Roman" pitchFamily="18" charset="0"/>
              </a:rPr>
              <a:t> large and small scale </a:t>
            </a:r>
            <a:r>
              <a:rPr lang="it-IT" b="1" dirty="0" err="1">
                <a:solidFill>
                  <a:schemeClr val="accent2">
                    <a:lumMod val="75000"/>
                  </a:schemeClr>
                </a:solidFill>
                <a:latin typeface="Times New Roman" pitchFamily="18" charset="0"/>
                <a:cs typeface="Times New Roman" pitchFamily="18" charset="0"/>
              </a:rPr>
              <a:t>exp</a:t>
            </a:r>
            <a:r>
              <a:rPr lang="it-IT" b="1" dirty="0">
                <a:solidFill>
                  <a:schemeClr val="accent2">
                    <a:lumMod val="75000"/>
                  </a:schemeClr>
                </a:solidFill>
                <a:latin typeface="Times New Roman" pitchFamily="18" charset="0"/>
                <a:cs typeface="Times New Roman" pitchFamily="18" charset="0"/>
              </a:rPr>
              <a:t> </a:t>
            </a:r>
            <a:r>
              <a:rPr lang="it-IT" b="1" dirty="0" err="1">
                <a:solidFill>
                  <a:schemeClr val="accent2">
                    <a:lumMod val="75000"/>
                  </a:schemeClr>
                </a:solidFill>
                <a:latin typeface="Times New Roman" pitchFamily="18" charset="0"/>
                <a:cs typeface="Times New Roman" pitchFamily="18" charset="0"/>
              </a:rPr>
              <a:t>facilities</a:t>
            </a:r>
            <a:endParaRPr lang="en-US" b="1" dirty="0">
              <a:solidFill>
                <a:schemeClr val="accent2">
                  <a:lumMod val="75000"/>
                </a:schemeClr>
              </a:solidFill>
              <a:latin typeface="Times New Roman" pitchFamily="18" charset="0"/>
              <a:cs typeface="Times New Roman" pitchFamily="18" charset="0"/>
            </a:endParaRPr>
          </a:p>
        </p:txBody>
      </p:sp>
      <p:cxnSp>
        <p:nvCxnSpPr>
          <p:cNvPr id="14338" name="Connettore 1 14337"/>
          <p:cNvCxnSpPr>
            <a:stCxn id="17" idx="0"/>
          </p:cNvCxnSpPr>
          <p:nvPr/>
        </p:nvCxnSpPr>
        <p:spPr bwMode="auto">
          <a:xfrm>
            <a:off x="4621746" y="5456993"/>
            <a:ext cx="2713113" cy="252110"/>
          </a:xfrm>
          <a:prstGeom prst="line">
            <a:avLst/>
          </a:prstGeom>
          <a:solidFill>
            <a:srgbClr val="00B8FF"/>
          </a:solidFill>
          <a:ln w="9525" cap="flat" cmpd="sng" algn="ctr">
            <a:solidFill>
              <a:schemeClr val="tx1"/>
            </a:solidFill>
            <a:prstDash val="solid"/>
            <a:round/>
            <a:headEnd type="none" w="med" len="med"/>
            <a:tailEnd type="none" w="med" len="med"/>
          </a:ln>
          <a:effectLst/>
        </p:spPr>
      </p:cxnSp>
      <p:grpSp>
        <p:nvGrpSpPr>
          <p:cNvPr id="14340" name="Gruppo 14339"/>
          <p:cNvGrpSpPr/>
          <p:nvPr/>
        </p:nvGrpSpPr>
        <p:grpSpPr>
          <a:xfrm>
            <a:off x="6561080" y="1064692"/>
            <a:ext cx="2451816" cy="2269921"/>
            <a:chOff x="7233133" y="1021217"/>
            <a:chExt cx="2702957" cy="2502167"/>
          </a:xfrm>
        </p:grpSpPr>
        <p:pic>
          <p:nvPicPr>
            <p:cNvPr id="76" name="Picture 25" descr="G:\My-Documents\Activities\2011_Documentazione-ENEA\LIFUS5\Foto\IMAG0146.jpg"/>
            <p:cNvPicPr>
              <a:picLocks noChangeAspect="1" noChangeArrowheads="1"/>
            </p:cNvPicPr>
            <p:nvPr/>
          </p:nvPicPr>
          <p:blipFill>
            <a:blip r:embed="rId11" cstate="print">
              <a:extLst>
                <a:ext uri="{28A0092B-C50C-407E-A947-70E740481C1C}">
                  <a14:useLocalDpi xmlns:a14="http://schemas.microsoft.com/office/drawing/2010/main" val="0"/>
                </a:ext>
              </a:extLst>
            </a:blip>
            <a:srcRect r="14027"/>
            <a:stretch>
              <a:fillRect/>
            </a:stretch>
          </p:blipFill>
          <p:spPr bwMode="auto">
            <a:xfrm>
              <a:off x="7279815" y="2004059"/>
              <a:ext cx="1590380" cy="135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8" name="Picture 16" descr="G:\My-Documents\Activities\2011_Documentazione-ENEA\LIFUS5\Foto\CIMG0361.JPG"/>
            <p:cNvPicPr>
              <a:picLocks noChangeAspect="1" noChangeArrowheads="1"/>
            </p:cNvPicPr>
            <p:nvPr/>
          </p:nvPicPr>
          <p:blipFill>
            <a:blip r:embed="rId12" cstate="print">
              <a:extLst>
                <a:ext uri="{28A0092B-C50C-407E-A947-70E740481C1C}">
                  <a14:useLocalDpi xmlns:a14="http://schemas.microsoft.com/office/drawing/2010/main" val="0"/>
                </a:ext>
              </a:extLst>
            </a:blip>
            <a:srcRect r="7098"/>
            <a:stretch>
              <a:fillRect/>
            </a:stretch>
          </p:blipFill>
          <p:spPr bwMode="auto">
            <a:xfrm>
              <a:off x="8382231" y="2463880"/>
              <a:ext cx="1553859" cy="1059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 name="Immagine 73"/>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7233133" y="1061868"/>
              <a:ext cx="1431903" cy="995980"/>
            </a:xfrm>
            <a:prstGeom prst="rect">
              <a:avLst/>
            </a:prstGeom>
            <a:noFill/>
            <a:ln w="1905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75" name="Immagine 74"/>
            <p:cNvPicPr>
              <a:picLocks noChangeArrowheads="1"/>
            </p:cNvPicPr>
            <p:nvPr/>
          </p:nvPicPr>
          <p:blipFill>
            <a:blip r:embed="rId14" cstate="print">
              <a:extLst>
                <a:ext uri="{28A0092B-C50C-407E-A947-70E740481C1C}">
                  <a14:useLocalDpi xmlns:a14="http://schemas.microsoft.com/office/drawing/2010/main" val="0"/>
                </a:ext>
              </a:extLst>
            </a:blip>
            <a:srcRect l="25208" t="19595" r="8571"/>
            <a:stretch>
              <a:fillRect/>
            </a:stretch>
          </p:blipFill>
          <p:spPr bwMode="auto">
            <a:xfrm>
              <a:off x="8424863" y="1021217"/>
              <a:ext cx="1468601" cy="1147064"/>
            </a:xfrm>
            <a:prstGeom prst="rect">
              <a:avLst/>
            </a:prstGeom>
            <a:noFill/>
            <a:ln w="12700">
              <a:solidFill>
                <a:srgbClr val="00B050"/>
              </a:solidFill>
              <a:miter lim="800000"/>
              <a:headEnd/>
              <a:tailEnd/>
            </a:ln>
            <a:extLst>
              <a:ext uri="{909E8E84-426E-40DD-AFC4-6F175D3DCCD1}">
                <a14:hiddenFill xmlns:a14="http://schemas.microsoft.com/office/drawing/2010/main">
                  <a:solidFill>
                    <a:srgbClr val="FFFFFF"/>
                  </a:solidFill>
                </a14:hiddenFill>
              </a:ext>
            </a:extLst>
          </p:spPr>
        </p:pic>
      </p:grpSp>
      <p:sp>
        <p:nvSpPr>
          <p:cNvPr id="42" name="Segnaposto numero diapositiva 3"/>
          <p:cNvSpPr>
            <a:spLocks noGrp="1"/>
          </p:cNvSpPr>
          <p:nvPr>
            <p:ph type="sldNum" sz="quarter" idx="4294967295"/>
          </p:nvPr>
        </p:nvSpPr>
        <p:spPr>
          <a:xfrm>
            <a:off x="8521920" y="6630457"/>
            <a:ext cx="622080" cy="233304"/>
          </a:xfrm>
          <a:prstGeom prst="rect">
            <a:avLst/>
          </a:prstGeom>
        </p:spPr>
        <p:txBody>
          <a:bodyPr lIns="82945" tIns="41473" rIns="82945" bIns="41473"/>
          <a:lstStyle/>
          <a:p>
            <a:pPr algn="ctr">
              <a:defRPr/>
            </a:pPr>
            <a:fld id="{D4AA3FF0-1F16-484C-84CA-16DC51882952}" type="slidenum">
              <a:rPr lang="en-GB" sz="1500" b="1">
                <a:solidFill>
                  <a:srgbClr val="000000">
                    <a:lumMod val="65000"/>
                    <a:lumOff val="35000"/>
                  </a:srgbClr>
                </a:solidFill>
                <a:latin typeface="Times New Roman" pitchFamily="18" charset="0"/>
                <a:cs typeface="Times New Roman" pitchFamily="18" charset="0"/>
              </a:rPr>
              <a:pPr algn="ctr">
                <a:defRPr/>
              </a:pPr>
              <a:t>25</a:t>
            </a:fld>
            <a:r>
              <a:rPr lang="en-GB" sz="1500" b="1" dirty="0">
                <a:solidFill>
                  <a:srgbClr val="000000">
                    <a:lumMod val="65000"/>
                    <a:lumOff val="35000"/>
                  </a:srgbClr>
                </a:solidFill>
                <a:latin typeface="Times New Roman" pitchFamily="18" charset="0"/>
                <a:cs typeface="Times New Roman" pitchFamily="18" charset="0"/>
              </a:rPr>
              <a:t>/5</a:t>
            </a:r>
          </a:p>
        </p:txBody>
      </p:sp>
      <p:cxnSp>
        <p:nvCxnSpPr>
          <p:cNvPr id="44" name="Connettore 1 2"/>
          <p:cNvCxnSpPr>
            <a:cxnSpLocks noChangeShapeType="1"/>
          </p:cNvCxnSpPr>
          <p:nvPr/>
        </p:nvCxnSpPr>
        <p:spPr bwMode="auto">
          <a:xfrm>
            <a:off x="0" y="6611735"/>
            <a:ext cx="9144000" cy="0"/>
          </a:xfrm>
          <a:prstGeom prst="line">
            <a:avLst/>
          </a:prstGeom>
          <a:noFill/>
          <a:ln w="12700" algn="ctr">
            <a:solidFill>
              <a:srgbClr val="002060"/>
            </a:solidFill>
            <a:round/>
            <a:headEnd/>
            <a:tailEnd/>
          </a:ln>
        </p:spPr>
      </p:cxnSp>
      <p:sp>
        <p:nvSpPr>
          <p:cNvPr id="59" name="Avanti o successivo 58">
            <a:hlinkClick r:id="rId15" action="ppaction://hlinksldjump" highlightClick="1"/>
          </p:cNvPr>
          <p:cNvSpPr/>
          <p:nvPr/>
        </p:nvSpPr>
        <p:spPr bwMode="auto">
          <a:xfrm>
            <a:off x="1576539" y="3947173"/>
            <a:ext cx="261241" cy="261268"/>
          </a:xfrm>
          <a:prstGeom prst="actionButtonForwardNext">
            <a:avLst/>
          </a:prstGeom>
          <a:solidFill>
            <a:srgbClr val="00B8FF"/>
          </a:solidFill>
          <a:ln w="9525" cap="flat" cmpd="sng" algn="ctr">
            <a:solidFill>
              <a:schemeClr val="tx1"/>
            </a:solidFill>
            <a:prstDash val="solid"/>
            <a:round/>
            <a:headEnd type="none" w="med" len="med"/>
            <a:tailEnd type="none" w="med" len="med"/>
          </a:ln>
          <a:effectLst/>
        </p:spPr>
        <p:txBody>
          <a:bodyPr vert="horz" wrap="square" lIns="82945" tIns="41473" rIns="82945" bIns="41473" numCol="1" rtlCol="0" anchor="t" anchorCtr="0" compatLnSpc="1">
            <a:prstTxWarp prst="textNoShape">
              <a:avLst/>
            </a:prstTxWarp>
          </a:bodyPr>
          <a:lstStyle/>
          <a:p>
            <a:pPr defTabSz="407526">
              <a:buClr>
                <a:srgbClr val="000000"/>
              </a:buClr>
              <a:buSzPct val="100000"/>
            </a:pPr>
            <a:endParaRPr lang="it-IT" sz="1600">
              <a:solidFill>
                <a:schemeClr val="bg1"/>
              </a:solidFill>
              <a:latin typeface="Calibri" pitchFamily="32" charset="0"/>
            </a:endParaRPr>
          </a:p>
        </p:txBody>
      </p:sp>
      <p:sp>
        <p:nvSpPr>
          <p:cNvPr id="61" name="Avanti o successivo 60">
            <a:hlinkClick r:id="rId16" action="ppaction://hlinksldjump" highlightClick="1"/>
          </p:cNvPr>
          <p:cNvSpPr/>
          <p:nvPr/>
        </p:nvSpPr>
        <p:spPr bwMode="auto">
          <a:xfrm>
            <a:off x="3823138" y="3963036"/>
            <a:ext cx="261241" cy="261268"/>
          </a:xfrm>
          <a:prstGeom prst="actionButtonForwardNext">
            <a:avLst/>
          </a:prstGeom>
          <a:solidFill>
            <a:srgbClr val="00B8FF"/>
          </a:solidFill>
          <a:ln w="9525" cap="flat" cmpd="sng" algn="ctr">
            <a:solidFill>
              <a:schemeClr val="tx1"/>
            </a:solidFill>
            <a:prstDash val="solid"/>
            <a:round/>
            <a:headEnd type="none" w="med" len="med"/>
            <a:tailEnd type="none" w="med" len="med"/>
          </a:ln>
          <a:effectLst/>
        </p:spPr>
        <p:txBody>
          <a:bodyPr vert="horz" wrap="square" lIns="82945" tIns="41473" rIns="82945" bIns="41473" numCol="1" rtlCol="0" anchor="t" anchorCtr="0" compatLnSpc="1">
            <a:prstTxWarp prst="textNoShape">
              <a:avLst/>
            </a:prstTxWarp>
          </a:bodyPr>
          <a:lstStyle/>
          <a:p>
            <a:pPr defTabSz="407526">
              <a:buClr>
                <a:srgbClr val="000000"/>
              </a:buClr>
              <a:buSzPct val="100000"/>
            </a:pPr>
            <a:endParaRPr lang="it-IT" sz="1600">
              <a:solidFill>
                <a:schemeClr val="bg1"/>
              </a:solidFill>
              <a:latin typeface="Calibri" pitchFamily="32" charset="0"/>
            </a:endParaRPr>
          </a:p>
        </p:txBody>
      </p:sp>
    </p:spTree>
    <p:extLst>
      <p:ext uri="{BB962C8B-B14F-4D97-AF65-F5344CB8AC3E}">
        <p14:creationId xmlns:p14="http://schemas.microsoft.com/office/powerpoint/2010/main" val="3660688754"/>
      </p:ext>
    </p:extLst>
  </p:cSld>
  <p:clrMapOvr>
    <a:masterClrMapping/>
  </p:clrMapOvr>
  <p:transition spd="med"/>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Rectangle 42"/>
          <p:cNvSpPr/>
          <p:nvPr/>
        </p:nvSpPr>
        <p:spPr>
          <a:xfrm>
            <a:off x="327173" y="1844824"/>
            <a:ext cx="8496943" cy="4124206"/>
          </a:xfrm>
          <a:prstGeom prst="rect">
            <a:avLst/>
          </a:prstGeom>
        </p:spPr>
        <p:txBody>
          <a:bodyPr wrap="square">
            <a:spAutoFit/>
          </a:bodyPr>
          <a:lstStyle/>
          <a:p>
            <a:pPr marL="285750" indent="-285750" algn="just">
              <a:buFont typeface="Arial" panose="020B0604020202020204" pitchFamily="34" charset="0"/>
              <a:buChar char="•"/>
            </a:pPr>
            <a:r>
              <a:rPr lang="en-US" sz="2000" dirty="0">
                <a:solidFill>
                  <a:srgbClr val="002060"/>
                </a:solidFill>
              </a:rPr>
              <a:t>NRG is the sole nuclear service provider in the Netherlands. Our customers include major international companies. Our motive is to ensure a renewable energy supply, a cleaner environment and better health. We are leaders in the field of Computational Physics for research and innovation for </a:t>
            </a:r>
            <a:r>
              <a:rPr lang="en-US" sz="2000" dirty="0" smtClean="0">
                <a:solidFill>
                  <a:srgbClr val="002060"/>
                </a:solidFill>
              </a:rPr>
              <a:t>nuclear </a:t>
            </a:r>
            <a:r>
              <a:rPr lang="en-US" sz="2000" dirty="0">
                <a:solidFill>
                  <a:srgbClr val="002060"/>
                </a:solidFill>
              </a:rPr>
              <a:t>applications</a:t>
            </a:r>
            <a:r>
              <a:rPr lang="en-US" sz="2000" dirty="0" smtClean="0">
                <a:solidFill>
                  <a:srgbClr val="002060"/>
                </a:solidFill>
              </a:rPr>
              <a:t>.</a:t>
            </a:r>
          </a:p>
          <a:p>
            <a:pPr marL="285750" indent="-285750" algn="just">
              <a:buFont typeface="Arial" panose="020B0604020202020204" pitchFamily="34" charset="0"/>
              <a:buChar char="•"/>
            </a:pPr>
            <a:endParaRPr lang="en-GB" sz="2000" b="1" dirty="0" smtClean="0">
              <a:solidFill>
                <a:srgbClr val="002060"/>
              </a:solidFill>
            </a:endParaRPr>
          </a:p>
          <a:p>
            <a:pPr marL="285750" indent="-285750" algn="just">
              <a:buFont typeface="Arial" panose="020B0604020202020204" pitchFamily="34" charset="0"/>
              <a:buChar char="•"/>
            </a:pPr>
            <a:r>
              <a:rPr lang="en-US" sz="2000" dirty="0">
                <a:solidFill>
                  <a:srgbClr val="002060"/>
                </a:solidFill>
              </a:rPr>
              <a:t>Within our </a:t>
            </a:r>
            <a:r>
              <a:rPr lang="en-US" sz="2000" dirty="0" smtClean="0">
                <a:solidFill>
                  <a:srgbClr val="002060"/>
                </a:solidFill>
              </a:rPr>
              <a:t>Research </a:t>
            </a:r>
            <a:r>
              <a:rPr lang="en-US" sz="2000" dirty="0">
                <a:solidFill>
                  <a:srgbClr val="002060"/>
                </a:solidFill>
              </a:rPr>
              <a:t>and </a:t>
            </a:r>
            <a:r>
              <a:rPr lang="en-US" sz="2000" dirty="0" smtClean="0">
                <a:solidFill>
                  <a:srgbClr val="002060"/>
                </a:solidFill>
              </a:rPr>
              <a:t>Innovation unit, </a:t>
            </a:r>
            <a:r>
              <a:rPr lang="en-US" sz="2000" dirty="0">
                <a:solidFill>
                  <a:srgbClr val="002060"/>
                </a:solidFill>
              </a:rPr>
              <a:t>we are </a:t>
            </a:r>
            <a:r>
              <a:rPr lang="en-US" sz="2000" dirty="0" smtClean="0">
                <a:solidFill>
                  <a:srgbClr val="002060"/>
                </a:solidFill>
              </a:rPr>
              <a:t>inviting students for their MSc Thesis/Internship, e.g. in the field of  Computational Fluid Dynamics (CFD).</a:t>
            </a:r>
          </a:p>
          <a:p>
            <a:pPr algn="just"/>
            <a:endParaRPr lang="en-GB" sz="2000" b="1" u="sng" dirty="0">
              <a:solidFill>
                <a:srgbClr val="002060"/>
              </a:solidFill>
            </a:endParaRPr>
          </a:p>
          <a:p>
            <a:pPr marL="285750" indent="-285750" algn="just">
              <a:buFont typeface="Arial" panose="020B0604020202020204" pitchFamily="34" charset="0"/>
              <a:buChar char="•"/>
            </a:pPr>
            <a:r>
              <a:rPr lang="en-GB" sz="2000" dirty="0">
                <a:solidFill>
                  <a:srgbClr val="002060"/>
                </a:solidFill>
              </a:rPr>
              <a:t>We are </a:t>
            </a:r>
            <a:r>
              <a:rPr lang="en-GB" sz="2000" dirty="0" smtClean="0">
                <a:solidFill>
                  <a:srgbClr val="002060"/>
                </a:solidFill>
              </a:rPr>
              <a:t>open </a:t>
            </a:r>
            <a:r>
              <a:rPr lang="en-GB" sz="2000" dirty="0">
                <a:solidFill>
                  <a:srgbClr val="002060"/>
                </a:solidFill>
              </a:rPr>
              <a:t>to collaborate </a:t>
            </a:r>
            <a:r>
              <a:rPr lang="en-GB" sz="2000" dirty="0" smtClean="0">
                <a:solidFill>
                  <a:srgbClr val="002060"/>
                </a:solidFill>
              </a:rPr>
              <a:t>in the framework of big </a:t>
            </a:r>
            <a:r>
              <a:rPr lang="en-GB" sz="2000" dirty="0">
                <a:solidFill>
                  <a:srgbClr val="002060"/>
                </a:solidFill>
              </a:rPr>
              <a:t>computing facilities available at various EU </a:t>
            </a:r>
            <a:r>
              <a:rPr lang="en-GB" sz="2000" dirty="0" smtClean="0">
                <a:solidFill>
                  <a:srgbClr val="002060"/>
                </a:solidFill>
              </a:rPr>
              <a:t>institutes</a:t>
            </a:r>
            <a:r>
              <a:rPr lang="en-GB" sz="2400" dirty="0" smtClean="0">
                <a:solidFill>
                  <a:srgbClr val="002060"/>
                </a:solidFill>
              </a:rPr>
              <a:t>.</a:t>
            </a:r>
            <a:endParaRPr lang="en-GB" sz="2400" dirty="0">
              <a:solidFill>
                <a:srgbClr val="002060"/>
              </a:solidFill>
            </a:endParaRPr>
          </a:p>
          <a:p>
            <a:pPr marL="742950" lvl="1" indent="-285750">
              <a:buFont typeface="Courier New" panose="02070309020205020404" pitchFamily="49" charset="0"/>
              <a:buChar char="o"/>
            </a:pPr>
            <a:endParaRPr lang="en-GB" b="1" i="1" dirty="0">
              <a:solidFill>
                <a:schemeClr val="accent6">
                  <a:lumMod val="75000"/>
                </a:schemeClr>
              </a:solidFill>
            </a:endParaRPr>
          </a:p>
        </p:txBody>
      </p:sp>
      <p:sp>
        <p:nvSpPr>
          <p:cNvPr id="45" name="Rectangle 3"/>
          <p:cNvSpPr>
            <a:spLocks noChangeArrowheads="1"/>
          </p:cNvSpPr>
          <p:nvPr/>
        </p:nvSpPr>
        <p:spPr bwMode="auto">
          <a:xfrm>
            <a:off x="251520" y="188912"/>
            <a:ext cx="8712968" cy="1367880"/>
          </a:xfrm>
          <a:prstGeom prst="rect">
            <a:avLst/>
          </a:prstGeom>
          <a:noFill/>
          <a:ln w="9525">
            <a:noFill/>
            <a:miter lim="800000"/>
            <a:headEnd/>
            <a:tailEnd/>
          </a:ln>
        </p:spPr>
        <p:txBody>
          <a:bodyPr lIns="92075" tIns="46038" rIns="92075" bIns="46038" anchor="ctr"/>
          <a:lstStyle/>
          <a:p>
            <a:pPr algn="ctr"/>
            <a:r>
              <a:rPr lang="en-GB" sz="3600" b="1" dirty="0" smtClean="0">
                <a:solidFill>
                  <a:schemeClr val="bg1"/>
                </a:solidFill>
                <a:effectLst>
                  <a:outerShdw blurRad="38100" dist="38100" dir="2700000" algn="tl">
                    <a:srgbClr val="000000">
                      <a:alpha val="43137"/>
                    </a:srgbClr>
                  </a:outerShdw>
                </a:effectLst>
              </a:rPr>
              <a:t>A COMMENT FROM NRG</a:t>
            </a:r>
          </a:p>
          <a:p>
            <a:pPr algn="ctr"/>
            <a:r>
              <a:rPr lang="en-GB" sz="2800" b="1" dirty="0" smtClean="0">
                <a:solidFill>
                  <a:schemeClr val="bg1"/>
                </a:solidFill>
                <a:effectLst>
                  <a:outerShdw blurRad="38100" dist="38100" dir="2700000" algn="tl">
                    <a:srgbClr val="000000">
                      <a:alpha val="43137"/>
                    </a:srgbClr>
                  </a:outerShdw>
                </a:effectLst>
              </a:rPr>
              <a:t>(</a:t>
            </a:r>
            <a:r>
              <a:rPr lang="en-GB" sz="2800" b="1" dirty="0" err="1" smtClean="0">
                <a:solidFill>
                  <a:schemeClr val="bg1"/>
                </a:solidFill>
                <a:effectLst>
                  <a:outerShdw blurRad="38100" dist="38100" dir="2700000" algn="tl">
                    <a:srgbClr val="000000">
                      <a:alpha val="43137"/>
                    </a:srgbClr>
                  </a:outerShdw>
                </a:effectLst>
              </a:rPr>
              <a:t>Afaque</a:t>
            </a:r>
            <a:r>
              <a:rPr lang="en-GB" sz="2800" b="1" dirty="0" smtClean="0">
                <a:solidFill>
                  <a:schemeClr val="bg1"/>
                </a:solidFill>
                <a:effectLst>
                  <a:outerShdw blurRad="38100" dist="38100" dir="2700000" algn="tl">
                    <a:srgbClr val="000000">
                      <a:alpha val="43137"/>
                    </a:srgbClr>
                  </a:outerShdw>
                </a:effectLst>
              </a:rPr>
              <a:t> Shams on availability </a:t>
            </a:r>
          </a:p>
          <a:p>
            <a:pPr algn="ctr"/>
            <a:r>
              <a:rPr lang="en-GB" sz="2800" b="1" dirty="0" smtClean="0">
                <a:solidFill>
                  <a:schemeClr val="bg1"/>
                </a:solidFill>
                <a:effectLst>
                  <a:outerShdw blurRad="38100" dist="38100" dir="2700000" algn="tl">
                    <a:srgbClr val="000000">
                      <a:alpha val="43137"/>
                    </a:srgbClr>
                  </a:outerShdw>
                </a:effectLst>
              </a:rPr>
              <a:t>for receiving students)</a:t>
            </a:r>
            <a:endParaRPr lang="en-GB" sz="2800" b="1"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839547617"/>
      </p:ext>
    </p:extLst>
  </p:cSld>
  <p:clrMapOvr>
    <a:masterClrMapping/>
  </p:clrMapOvr>
  <p:transition spd="med"/>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Rectangle 42"/>
          <p:cNvSpPr/>
          <p:nvPr/>
        </p:nvSpPr>
        <p:spPr>
          <a:xfrm>
            <a:off x="327173" y="1844824"/>
            <a:ext cx="8496943" cy="4124206"/>
          </a:xfrm>
          <a:prstGeom prst="rect">
            <a:avLst/>
          </a:prstGeom>
        </p:spPr>
        <p:txBody>
          <a:bodyPr wrap="square">
            <a:spAutoFit/>
          </a:bodyPr>
          <a:lstStyle/>
          <a:p>
            <a:pPr marL="285750" indent="-285750" algn="just">
              <a:buFont typeface="Arial" panose="020B0604020202020204" pitchFamily="34" charset="0"/>
              <a:buChar char="•"/>
            </a:pPr>
            <a:r>
              <a:rPr lang="en-US" sz="2000" dirty="0">
                <a:solidFill>
                  <a:srgbClr val="002060"/>
                </a:solidFill>
              </a:rPr>
              <a:t>NRG is the sole nuclear service provider in the Netherlands. Our customers include major international companies. Our motive is to ensure a renewable energy supply, a cleaner environment and better health. We are leaders in the field of Computational Physics for research and innovation for </a:t>
            </a:r>
            <a:r>
              <a:rPr lang="en-US" sz="2000" dirty="0" smtClean="0">
                <a:solidFill>
                  <a:srgbClr val="002060"/>
                </a:solidFill>
              </a:rPr>
              <a:t>nuclear </a:t>
            </a:r>
            <a:r>
              <a:rPr lang="en-US" sz="2000" dirty="0">
                <a:solidFill>
                  <a:srgbClr val="002060"/>
                </a:solidFill>
              </a:rPr>
              <a:t>applications</a:t>
            </a:r>
            <a:r>
              <a:rPr lang="en-US" sz="2000" dirty="0" smtClean="0">
                <a:solidFill>
                  <a:srgbClr val="002060"/>
                </a:solidFill>
              </a:rPr>
              <a:t>.</a:t>
            </a:r>
          </a:p>
          <a:p>
            <a:pPr marL="285750" indent="-285750" algn="just">
              <a:buFont typeface="Arial" panose="020B0604020202020204" pitchFamily="34" charset="0"/>
              <a:buChar char="•"/>
            </a:pPr>
            <a:endParaRPr lang="en-GB" sz="2000" b="1" dirty="0" smtClean="0">
              <a:solidFill>
                <a:srgbClr val="002060"/>
              </a:solidFill>
            </a:endParaRPr>
          </a:p>
          <a:p>
            <a:pPr marL="285750" indent="-285750" algn="just">
              <a:buFont typeface="Arial" panose="020B0604020202020204" pitchFamily="34" charset="0"/>
              <a:buChar char="•"/>
            </a:pPr>
            <a:r>
              <a:rPr lang="en-US" sz="2000" dirty="0">
                <a:solidFill>
                  <a:srgbClr val="002060"/>
                </a:solidFill>
              </a:rPr>
              <a:t>Within our </a:t>
            </a:r>
            <a:r>
              <a:rPr lang="en-US" sz="2000" dirty="0" smtClean="0">
                <a:solidFill>
                  <a:srgbClr val="002060"/>
                </a:solidFill>
              </a:rPr>
              <a:t>Research </a:t>
            </a:r>
            <a:r>
              <a:rPr lang="en-US" sz="2000" dirty="0">
                <a:solidFill>
                  <a:srgbClr val="002060"/>
                </a:solidFill>
              </a:rPr>
              <a:t>and </a:t>
            </a:r>
            <a:r>
              <a:rPr lang="en-US" sz="2000" dirty="0" smtClean="0">
                <a:solidFill>
                  <a:srgbClr val="002060"/>
                </a:solidFill>
              </a:rPr>
              <a:t>Innovation unit, </a:t>
            </a:r>
            <a:r>
              <a:rPr lang="en-US" sz="2000" dirty="0">
                <a:solidFill>
                  <a:srgbClr val="002060"/>
                </a:solidFill>
              </a:rPr>
              <a:t>we are </a:t>
            </a:r>
            <a:r>
              <a:rPr lang="en-US" sz="2000" dirty="0" smtClean="0">
                <a:solidFill>
                  <a:srgbClr val="002060"/>
                </a:solidFill>
              </a:rPr>
              <a:t>inviting students for their MSc Thesis/Internship, e.g. in the field of  Computational Fluid Dynamics (CFD).</a:t>
            </a:r>
          </a:p>
          <a:p>
            <a:pPr algn="just"/>
            <a:endParaRPr lang="en-GB" sz="2000" b="1" u="sng" dirty="0">
              <a:solidFill>
                <a:srgbClr val="002060"/>
              </a:solidFill>
            </a:endParaRPr>
          </a:p>
          <a:p>
            <a:pPr marL="285750" indent="-285750" algn="just">
              <a:buFont typeface="Arial" panose="020B0604020202020204" pitchFamily="34" charset="0"/>
              <a:buChar char="•"/>
            </a:pPr>
            <a:r>
              <a:rPr lang="en-GB" sz="2000" dirty="0">
                <a:solidFill>
                  <a:srgbClr val="002060"/>
                </a:solidFill>
              </a:rPr>
              <a:t>We are </a:t>
            </a:r>
            <a:r>
              <a:rPr lang="en-GB" sz="2000" dirty="0" smtClean="0">
                <a:solidFill>
                  <a:srgbClr val="002060"/>
                </a:solidFill>
              </a:rPr>
              <a:t>open </a:t>
            </a:r>
            <a:r>
              <a:rPr lang="en-GB" sz="2000" dirty="0">
                <a:solidFill>
                  <a:srgbClr val="002060"/>
                </a:solidFill>
              </a:rPr>
              <a:t>to collaborate </a:t>
            </a:r>
            <a:r>
              <a:rPr lang="en-GB" sz="2000" dirty="0" smtClean="0">
                <a:solidFill>
                  <a:srgbClr val="002060"/>
                </a:solidFill>
              </a:rPr>
              <a:t>in the framework of big </a:t>
            </a:r>
            <a:r>
              <a:rPr lang="en-GB" sz="2000" dirty="0">
                <a:solidFill>
                  <a:srgbClr val="002060"/>
                </a:solidFill>
              </a:rPr>
              <a:t>computing facilities available at various EU </a:t>
            </a:r>
            <a:r>
              <a:rPr lang="en-GB" sz="2000" dirty="0" smtClean="0">
                <a:solidFill>
                  <a:srgbClr val="002060"/>
                </a:solidFill>
              </a:rPr>
              <a:t>institutes</a:t>
            </a:r>
            <a:r>
              <a:rPr lang="en-GB" sz="2400" dirty="0" smtClean="0">
                <a:solidFill>
                  <a:srgbClr val="002060"/>
                </a:solidFill>
              </a:rPr>
              <a:t>.</a:t>
            </a:r>
            <a:endParaRPr lang="en-GB" sz="2400" dirty="0">
              <a:solidFill>
                <a:srgbClr val="002060"/>
              </a:solidFill>
            </a:endParaRPr>
          </a:p>
          <a:p>
            <a:pPr marL="742950" lvl="1" indent="-285750">
              <a:buFont typeface="Courier New" panose="02070309020205020404" pitchFamily="49" charset="0"/>
              <a:buChar char="o"/>
            </a:pPr>
            <a:endParaRPr lang="en-GB" b="1" i="1" dirty="0">
              <a:solidFill>
                <a:schemeClr val="accent6">
                  <a:lumMod val="75000"/>
                </a:schemeClr>
              </a:solidFill>
            </a:endParaRPr>
          </a:p>
        </p:txBody>
      </p:sp>
      <p:sp>
        <p:nvSpPr>
          <p:cNvPr id="45" name="Rectangle 3"/>
          <p:cNvSpPr>
            <a:spLocks noChangeArrowheads="1"/>
          </p:cNvSpPr>
          <p:nvPr/>
        </p:nvSpPr>
        <p:spPr bwMode="auto">
          <a:xfrm>
            <a:off x="251520" y="188912"/>
            <a:ext cx="8712968" cy="1367880"/>
          </a:xfrm>
          <a:prstGeom prst="rect">
            <a:avLst/>
          </a:prstGeom>
          <a:noFill/>
          <a:ln w="9525">
            <a:noFill/>
            <a:miter lim="800000"/>
            <a:headEnd/>
            <a:tailEnd/>
          </a:ln>
        </p:spPr>
        <p:txBody>
          <a:bodyPr lIns="92075" tIns="46038" rIns="92075" bIns="46038" anchor="ctr"/>
          <a:lstStyle/>
          <a:p>
            <a:pPr algn="ctr"/>
            <a:r>
              <a:rPr lang="en-GB" sz="3600" b="1" dirty="0" smtClean="0">
                <a:solidFill>
                  <a:schemeClr val="bg1"/>
                </a:solidFill>
                <a:effectLst>
                  <a:outerShdw blurRad="38100" dist="38100" dir="2700000" algn="tl">
                    <a:srgbClr val="000000">
                      <a:alpha val="43137"/>
                    </a:srgbClr>
                  </a:outerShdw>
                </a:effectLst>
              </a:rPr>
              <a:t>A COMMENT FROM NRG</a:t>
            </a:r>
          </a:p>
          <a:p>
            <a:pPr algn="ctr"/>
            <a:r>
              <a:rPr lang="en-GB" sz="2800" b="1" dirty="0" smtClean="0">
                <a:solidFill>
                  <a:schemeClr val="bg1"/>
                </a:solidFill>
                <a:effectLst>
                  <a:outerShdw blurRad="38100" dist="38100" dir="2700000" algn="tl">
                    <a:srgbClr val="000000">
                      <a:alpha val="43137"/>
                    </a:srgbClr>
                  </a:outerShdw>
                </a:effectLst>
              </a:rPr>
              <a:t>(</a:t>
            </a:r>
            <a:r>
              <a:rPr lang="en-GB" sz="2800" b="1" dirty="0" err="1" smtClean="0">
                <a:solidFill>
                  <a:schemeClr val="bg1"/>
                </a:solidFill>
                <a:effectLst>
                  <a:outerShdw blurRad="38100" dist="38100" dir="2700000" algn="tl">
                    <a:srgbClr val="000000">
                      <a:alpha val="43137"/>
                    </a:srgbClr>
                  </a:outerShdw>
                </a:effectLst>
              </a:rPr>
              <a:t>Afaque</a:t>
            </a:r>
            <a:r>
              <a:rPr lang="en-GB" sz="2800" b="1" dirty="0" smtClean="0">
                <a:solidFill>
                  <a:schemeClr val="bg1"/>
                </a:solidFill>
                <a:effectLst>
                  <a:outerShdw blurRad="38100" dist="38100" dir="2700000" algn="tl">
                    <a:srgbClr val="000000">
                      <a:alpha val="43137"/>
                    </a:srgbClr>
                  </a:outerShdw>
                </a:effectLst>
              </a:rPr>
              <a:t> Shams on availability </a:t>
            </a:r>
          </a:p>
          <a:p>
            <a:pPr algn="ctr"/>
            <a:r>
              <a:rPr lang="en-GB" sz="2800" b="1" dirty="0" smtClean="0">
                <a:solidFill>
                  <a:schemeClr val="bg1"/>
                </a:solidFill>
                <a:effectLst>
                  <a:outerShdw blurRad="38100" dist="38100" dir="2700000" algn="tl">
                    <a:srgbClr val="000000">
                      <a:alpha val="43137"/>
                    </a:srgbClr>
                  </a:outerShdw>
                </a:effectLst>
              </a:rPr>
              <a:t>for receiving students)</a:t>
            </a:r>
            <a:endParaRPr lang="en-GB" sz="2800" b="1"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487530398"/>
      </p:ext>
    </p:extLst>
  </p:cSld>
  <p:clrMapOvr>
    <a:masterClrMapping/>
  </p:clrMapOvr>
  <p:transition spd="med"/>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1043609" y="0"/>
            <a:ext cx="8100392" cy="1481722"/>
          </a:xfrm>
          <a:prstGeom prst="rect">
            <a:avLst/>
          </a:prstGeom>
        </p:spPr>
        <p:txBody>
          <a:bodyPr wrap="square" lIns="95792" tIns="47896" rIns="95792" bIns="47896">
            <a:spAutoFit/>
          </a:bodyPr>
          <a:lstStyle/>
          <a:p>
            <a:pPr algn="just"/>
            <a:r>
              <a:rPr lang="en-GB" sz="1800" dirty="0" smtClean="0">
                <a:solidFill>
                  <a:schemeClr val="accent5">
                    <a:lumMod val="25000"/>
                  </a:schemeClr>
                </a:solidFill>
                <a:latin typeface="+mj-lt"/>
              </a:rPr>
              <a:t>The </a:t>
            </a:r>
            <a:r>
              <a:rPr lang="en-GB" sz="1800" b="1" dirty="0">
                <a:solidFill>
                  <a:srgbClr val="FFFF00"/>
                </a:solidFill>
                <a:latin typeface="+mj-lt"/>
              </a:rPr>
              <a:t>Laboratory of Applied Nuclear Energy (LENA) </a:t>
            </a:r>
            <a:r>
              <a:rPr lang="en-GB" sz="1800" dirty="0">
                <a:solidFill>
                  <a:schemeClr val="accent5">
                    <a:lumMod val="25000"/>
                  </a:schemeClr>
                </a:solidFill>
                <a:latin typeface="+mj-lt"/>
              </a:rPr>
              <a:t>is an Interdepartmental Research </a:t>
            </a:r>
            <a:r>
              <a:rPr lang="en-GB" sz="1800" dirty="0" smtClean="0">
                <a:solidFill>
                  <a:schemeClr val="accent5">
                    <a:lumMod val="25000"/>
                  </a:schemeClr>
                </a:solidFill>
                <a:latin typeface="+mj-lt"/>
              </a:rPr>
              <a:t>Centre of </a:t>
            </a:r>
            <a:r>
              <a:rPr lang="en-GB" dirty="0" smtClean="0">
                <a:solidFill>
                  <a:schemeClr val="accent5">
                    <a:lumMod val="25000"/>
                  </a:schemeClr>
                </a:solidFill>
              </a:rPr>
              <a:t>the </a:t>
            </a:r>
            <a:r>
              <a:rPr lang="en-GB" dirty="0">
                <a:solidFill>
                  <a:schemeClr val="accent5">
                    <a:lumMod val="25000"/>
                  </a:schemeClr>
                </a:solidFill>
              </a:rPr>
              <a:t>University of </a:t>
            </a:r>
            <a:r>
              <a:rPr lang="en-GB" dirty="0" smtClean="0">
                <a:solidFill>
                  <a:schemeClr val="accent5">
                    <a:lumMod val="25000"/>
                  </a:schemeClr>
                </a:solidFill>
              </a:rPr>
              <a:t>Pavia </a:t>
            </a:r>
            <a:r>
              <a:rPr lang="en-GB" sz="1800" dirty="0" smtClean="0">
                <a:solidFill>
                  <a:schemeClr val="accent5">
                    <a:lumMod val="25000"/>
                  </a:schemeClr>
                </a:solidFill>
                <a:latin typeface="+mj-lt"/>
              </a:rPr>
              <a:t>that operates, since 1965, a </a:t>
            </a:r>
          </a:p>
          <a:p>
            <a:pPr algn="just"/>
            <a:r>
              <a:rPr lang="en-GB" sz="1800" b="1" dirty="0" smtClean="0">
                <a:solidFill>
                  <a:srgbClr val="FFFF00"/>
                </a:solidFill>
                <a:latin typeface="+mj-lt"/>
              </a:rPr>
              <a:t>250 </a:t>
            </a:r>
            <a:r>
              <a:rPr lang="en-GB" sz="1800" b="1" dirty="0">
                <a:solidFill>
                  <a:srgbClr val="FFFF00"/>
                </a:solidFill>
                <a:latin typeface="+mj-lt"/>
              </a:rPr>
              <a:t>kW TRIGA Mark II Research </a:t>
            </a:r>
            <a:r>
              <a:rPr lang="en-GB" sz="1800" b="1" dirty="0" smtClean="0">
                <a:solidFill>
                  <a:srgbClr val="FFFF00"/>
                </a:solidFill>
                <a:latin typeface="+mj-lt"/>
              </a:rPr>
              <a:t>Reactor</a:t>
            </a:r>
            <a:r>
              <a:rPr lang="en-GB" sz="1800" dirty="0" smtClean="0">
                <a:solidFill>
                  <a:schemeClr val="accent5">
                    <a:lumMod val="25000"/>
                  </a:schemeClr>
                </a:solidFill>
                <a:latin typeface="+mj-lt"/>
              </a:rPr>
              <a:t>.</a:t>
            </a:r>
          </a:p>
          <a:p>
            <a:pPr marL="285750" indent="-285750" algn="just">
              <a:buFont typeface="Arial"/>
              <a:buChar char="•"/>
            </a:pPr>
            <a:r>
              <a:rPr lang="en-GB" sz="1800" dirty="0" smtClean="0">
                <a:solidFill>
                  <a:schemeClr val="accent5">
                    <a:lumMod val="25000"/>
                  </a:schemeClr>
                </a:solidFill>
                <a:latin typeface="+mj-lt"/>
              </a:rPr>
              <a:t>Main utilization: Research, INAA</a:t>
            </a:r>
            <a:r>
              <a:rPr lang="en-GB" sz="1800" dirty="0">
                <a:solidFill>
                  <a:schemeClr val="accent5">
                    <a:lumMod val="25000"/>
                  </a:schemeClr>
                </a:solidFill>
                <a:latin typeface="+mj-lt"/>
              </a:rPr>
              <a:t>, </a:t>
            </a:r>
            <a:r>
              <a:rPr lang="en-GB" sz="1800" dirty="0" smtClean="0">
                <a:solidFill>
                  <a:schemeClr val="accent5">
                    <a:lumMod val="25000"/>
                  </a:schemeClr>
                </a:solidFill>
                <a:latin typeface="+mj-lt"/>
              </a:rPr>
              <a:t>BNCT, </a:t>
            </a:r>
            <a:r>
              <a:rPr lang="en-GB" sz="1800" dirty="0">
                <a:solidFill>
                  <a:schemeClr val="accent5">
                    <a:lumMod val="25000"/>
                  </a:schemeClr>
                </a:solidFill>
                <a:latin typeface="+mj-lt"/>
              </a:rPr>
              <a:t>samples </a:t>
            </a:r>
            <a:r>
              <a:rPr lang="en-GB" sz="1800" dirty="0" smtClean="0">
                <a:solidFill>
                  <a:schemeClr val="accent5">
                    <a:lumMod val="25000"/>
                  </a:schemeClr>
                </a:solidFill>
                <a:latin typeface="+mj-lt"/>
              </a:rPr>
              <a:t>irradiation, academic </a:t>
            </a:r>
            <a:r>
              <a:rPr lang="en-GB" sz="1800" dirty="0">
                <a:solidFill>
                  <a:schemeClr val="accent5">
                    <a:lumMod val="25000"/>
                  </a:schemeClr>
                </a:solidFill>
                <a:latin typeface="+mj-lt"/>
              </a:rPr>
              <a:t>and professional </a:t>
            </a:r>
            <a:r>
              <a:rPr lang="en-GB" sz="1800" dirty="0" smtClean="0">
                <a:solidFill>
                  <a:schemeClr val="accent5">
                    <a:lumMod val="25000"/>
                  </a:schemeClr>
                </a:solidFill>
                <a:latin typeface="+mj-lt"/>
              </a:rPr>
              <a:t>training, material testing.</a:t>
            </a:r>
            <a:endParaRPr lang="en-GB" sz="1800" dirty="0">
              <a:solidFill>
                <a:schemeClr val="accent5">
                  <a:lumMod val="25000"/>
                </a:schemeClr>
              </a:solidFill>
              <a:latin typeface="+mj-lt"/>
            </a:endParaRPr>
          </a:p>
        </p:txBody>
      </p:sp>
      <p:graphicFrame>
        <p:nvGraphicFramePr>
          <p:cNvPr id="3" name="Tabella 2"/>
          <p:cNvGraphicFramePr>
            <a:graphicFrameLocks noGrp="1"/>
          </p:cNvGraphicFramePr>
          <p:nvPr>
            <p:extLst>
              <p:ext uri="{D42A27DB-BD31-4B8C-83A1-F6EECF244321}">
                <p14:modId xmlns:p14="http://schemas.microsoft.com/office/powerpoint/2010/main" val="2417269368"/>
              </p:ext>
            </p:extLst>
          </p:nvPr>
        </p:nvGraphicFramePr>
        <p:xfrm>
          <a:off x="0" y="3068960"/>
          <a:ext cx="5745717" cy="3003333"/>
        </p:xfrm>
        <a:graphic>
          <a:graphicData uri="http://schemas.openxmlformats.org/drawingml/2006/table">
            <a:tbl>
              <a:tblPr firstRow="1" bandRow="1">
                <a:tableStyleId>{3C2FFA5D-87B4-456A-9821-1D502468CF0F}</a:tableStyleId>
              </a:tblPr>
              <a:tblGrid>
                <a:gridCol w="3418338"/>
                <a:gridCol w="2327379"/>
              </a:tblGrid>
              <a:tr h="299837">
                <a:tc gridSpan="2">
                  <a:txBody>
                    <a:bodyPr/>
                    <a:lstStyle/>
                    <a:p>
                      <a:r>
                        <a:rPr lang="it-IT" sz="1400" dirty="0" smtClean="0">
                          <a:solidFill>
                            <a:sysClr val="windowText" lastClr="000000"/>
                          </a:solidFill>
                        </a:rPr>
                        <a:t>TRIGA MARK II</a:t>
                      </a:r>
                      <a:r>
                        <a:rPr lang="en-US" sz="1400" noProof="0" dirty="0" smtClean="0">
                          <a:solidFill>
                            <a:sysClr val="windowText" lastClr="000000"/>
                          </a:solidFill>
                        </a:rPr>
                        <a:t> main features</a:t>
                      </a:r>
                      <a:endParaRPr lang="en-US" sz="1400" noProof="0" dirty="0">
                        <a:solidFill>
                          <a:sysClr val="windowText" lastClr="000000"/>
                        </a:solidFill>
                        <a:latin typeface="Palatino"/>
                        <a:cs typeface="Palatino"/>
                      </a:endParaRPr>
                    </a:p>
                  </a:txBody>
                  <a:tcPr marL="84406" marR="84406" anchor="ctr"/>
                </a:tc>
                <a:tc hMerge="1">
                  <a:txBody>
                    <a:bodyPr/>
                    <a:lstStyle/>
                    <a:p>
                      <a:endParaRPr lang="it-IT" sz="1400" dirty="0">
                        <a:latin typeface="Palatino"/>
                        <a:cs typeface="Palatino"/>
                      </a:endParaRPr>
                    </a:p>
                  </a:txBody>
                  <a:tcPr anchor="ctr"/>
                </a:tc>
              </a:tr>
              <a:tr h="299837">
                <a:tc>
                  <a:txBody>
                    <a:bodyPr/>
                    <a:lstStyle/>
                    <a:p>
                      <a:pPr algn="just">
                        <a:spcAft>
                          <a:spcPts val="0"/>
                        </a:spcAft>
                        <a:tabLst>
                          <a:tab pos="449580" algn="l"/>
                          <a:tab pos="899160" algn="l"/>
                          <a:tab pos="1348740" algn="l"/>
                          <a:tab pos="1798320" algn="l"/>
                          <a:tab pos="2247900" algn="l"/>
                          <a:tab pos="2697480" algn="l"/>
                          <a:tab pos="3147060" algn="l"/>
                          <a:tab pos="3596640" algn="l"/>
                          <a:tab pos="4046220" algn="l"/>
                          <a:tab pos="4495800" algn="l"/>
                          <a:tab pos="4945380" algn="l"/>
                          <a:tab pos="5394960" algn="l"/>
                          <a:tab pos="5844540" algn="l"/>
                          <a:tab pos="6294120" algn="l"/>
                        </a:tabLst>
                      </a:pPr>
                      <a:r>
                        <a:rPr lang="en-GB" sz="1400" dirty="0">
                          <a:effectLst/>
                        </a:rPr>
                        <a:t>Nominal thermal power (steady state)</a:t>
                      </a:r>
                      <a:endParaRPr lang="en-US" sz="1400" i="1" dirty="0">
                        <a:solidFill>
                          <a:schemeClr val="accent2"/>
                        </a:solidFill>
                        <a:effectLst/>
                        <a:latin typeface="Palatino"/>
                        <a:ea typeface="ＭＳ 明朝"/>
                        <a:cs typeface="Palatino"/>
                      </a:endParaRPr>
                    </a:p>
                  </a:txBody>
                  <a:tcPr marL="63305" marR="63305" marT="0" marB="0" anchor="ctr"/>
                </a:tc>
                <a:tc>
                  <a:txBody>
                    <a:bodyPr/>
                    <a:lstStyle/>
                    <a:p>
                      <a:pPr algn="just">
                        <a:spcAft>
                          <a:spcPts val="0"/>
                        </a:spcAft>
                        <a:tabLst>
                          <a:tab pos="449580" algn="l"/>
                          <a:tab pos="899160" algn="l"/>
                          <a:tab pos="1348740" algn="l"/>
                          <a:tab pos="1798320" algn="l"/>
                          <a:tab pos="2247900" algn="l"/>
                          <a:tab pos="2697480" algn="l"/>
                          <a:tab pos="3147060" algn="l"/>
                          <a:tab pos="3596640" algn="l"/>
                          <a:tab pos="4046220" algn="l"/>
                          <a:tab pos="4495800" algn="l"/>
                          <a:tab pos="4945380" algn="l"/>
                          <a:tab pos="5394960" algn="l"/>
                          <a:tab pos="5844540" algn="l"/>
                          <a:tab pos="6294120" algn="l"/>
                        </a:tabLst>
                      </a:pPr>
                      <a:r>
                        <a:rPr lang="en-GB" sz="1400" dirty="0">
                          <a:effectLst/>
                        </a:rPr>
                        <a:t>250kW</a:t>
                      </a:r>
                      <a:endParaRPr lang="en-US" sz="1400" i="1" dirty="0">
                        <a:solidFill>
                          <a:schemeClr val="accent2"/>
                        </a:solidFill>
                        <a:effectLst/>
                        <a:latin typeface="Palatino"/>
                        <a:ea typeface="ＭＳ 明朝"/>
                        <a:cs typeface="Palatino"/>
                      </a:endParaRPr>
                    </a:p>
                  </a:txBody>
                  <a:tcPr marL="63305" marR="63305" marT="0" marB="0" anchor="ctr"/>
                </a:tc>
              </a:tr>
              <a:tr h="299837">
                <a:tc>
                  <a:txBody>
                    <a:bodyPr/>
                    <a:lstStyle/>
                    <a:p>
                      <a:pPr algn="just">
                        <a:spcAft>
                          <a:spcPts val="0"/>
                        </a:spcAft>
                        <a:tabLst>
                          <a:tab pos="449580" algn="l"/>
                          <a:tab pos="899160" algn="l"/>
                          <a:tab pos="1348740" algn="l"/>
                          <a:tab pos="1798320" algn="l"/>
                          <a:tab pos="2247900" algn="l"/>
                          <a:tab pos="2697480" algn="l"/>
                          <a:tab pos="3147060" algn="l"/>
                          <a:tab pos="3596640" algn="l"/>
                          <a:tab pos="4046220" algn="l"/>
                          <a:tab pos="4495800" algn="l"/>
                          <a:tab pos="4945380" algn="l"/>
                          <a:tab pos="5394960" algn="l"/>
                          <a:tab pos="5844540" algn="l"/>
                          <a:tab pos="6294120" algn="l"/>
                        </a:tabLst>
                      </a:pPr>
                      <a:r>
                        <a:rPr lang="en-GB" sz="1400" dirty="0">
                          <a:effectLst/>
                        </a:rPr>
                        <a:t>Critical mass</a:t>
                      </a:r>
                      <a:endParaRPr lang="en-US" sz="1400" i="1" dirty="0">
                        <a:solidFill>
                          <a:schemeClr val="accent2"/>
                        </a:solidFill>
                        <a:effectLst/>
                        <a:latin typeface="Palatino"/>
                        <a:ea typeface="ＭＳ 明朝"/>
                        <a:cs typeface="Palatino"/>
                      </a:endParaRPr>
                    </a:p>
                  </a:txBody>
                  <a:tcPr marL="63305" marR="63305" marT="0" marB="0" anchor="ctr"/>
                </a:tc>
                <a:tc>
                  <a:txBody>
                    <a:bodyPr/>
                    <a:lstStyle/>
                    <a:p>
                      <a:pPr algn="just">
                        <a:spcAft>
                          <a:spcPts val="0"/>
                        </a:spcAft>
                        <a:tabLst>
                          <a:tab pos="449580" algn="l"/>
                          <a:tab pos="899160" algn="l"/>
                          <a:tab pos="1348740" algn="l"/>
                          <a:tab pos="1798320" algn="l"/>
                          <a:tab pos="2247900" algn="l"/>
                          <a:tab pos="2697480" algn="l"/>
                          <a:tab pos="3147060" algn="l"/>
                          <a:tab pos="3596640" algn="l"/>
                          <a:tab pos="4046220" algn="l"/>
                          <a:tab pos="4495800" algn="l"/>
                          <a:tab pos="4945380" algn="l"/>
                          <a:tab pos="5394960" algn="l"/>
                          <a:tab pos="5844540" algn="l"/>
                          <a:tab pos="6294120" algn="l"/>
                        </a:tabLst>
                      </a:pPr>
                      <a:r>
                        <a:rPr lang="en-GB" sz="1400">
                          <a:effectLst/>
                        </a:rPr>
                        <a:t>≈ 2.2 kg </a:t>
                      </a:r>
                      <a:r>
                        <a:rPr lang="en-GB" sz="1400" baseline="30000">
                          <a:effectLst/>
                        </a:rPr>
                        <a:t>235</a:t>
                      </a:r>
                      <a:r>
                        <a:rPr lang="en-GB" sz="1400">
                          <a:effectLst/>
                        </a:rPr>
                        <a:t>U</a:t>
                      </a:r>
                      <a:endParaRPr lang="en-US" sz="1400" i="1">
                        <a:solidFill>
                          <a:schemeClr val="accent2"/>
                        </a:solidFill>
                        <a:effectLst/>
                        <a:latin typeface="Palatino"/>
                        <a:ea typeface="ＭＳ 明朝"/>
                        <a:cs typeface="Palatino"/>
                      </a:endParaRPr>
                    </a:p>
                  </a:txBody>
                  <a:tcPr marL="63305" marR="63305" marT="0" marB="0" anchor="ctr"/>
                </a:tc>
              </a:tr>
              <a:tr h="299837">
                <a:tc>
                  <a:txBody>
                    <a:bodyPr/>
                    <a:lstStyle/>
                    <a:p>
                      <a:pPr algn="just">
                        <a:spcAft>
                          <a:spcPts val="0"/>
                        </a:spcAft>
                        <a:tabLst>
                          <a:tab pos="449580" algn="l"/>
                          <a:tab pos="899160" algn="l"/>
                          <a:tab pos="1348740" algn="l"/>
                          <a:tab pos="1798320" algn="l"/>
                          <a:tab pos="2247900" algn="l"/>
                          <a:tab pos="2697480" algn="l"/>
                          <a:tab pos="3147060" algn="l"/>
                          <a:tab pos="3596640" algn="l"/>
                          <a:tab pos="4046220" algn="l"/>
                          <a:tab pos="4495800" algn="l"/>
                          <a:tab pos="4945380" algn="l"/>
                          <a:tab pos="5394960" algn="l"/>
                          <a:tab pos="5844540" algn="l"/>
                          <a:tab pos="6294120" algn="l"/>
                        </a:tabLst>
                      </a:pPr>
                      <a:r>
                        <a:rPr lang="en-GB" sz="1400" dirty="0">
                          <a:effectLst/>
                        </a:rPr>
                        <a:t>Fuel Temperature coefficient </a:t>
                      </a:r>
                      <a:endParaRPr lang="en-US" sz="1400" i="1" dirty="0">
                        <a:solidFill>
                          <a:schemeClr val="accent2"/>
                        </a:solidFill>
                        <a:effectLst/>
                        <a:latin typeface="Palatino"/>
                        <a:ea typeface="ＭＳ 明朝"/>
                        <a:cs typeface="Palatino"/>
                      </a:endParaRPr>
                    </a:p>
                  </a:txBody>
                  <a:tcPr marL="63305" marR="63305" marT="0" marB="0" anchor="ctr"/>
                </a:tc>
                <a:tc>
                  <a:txBody>
                    <a:bodyPr/>
                    <a:lstStyle/>
                    <a:p>
                      <a:pPr algn="just">
                        <a:spcAft>
                          <a:spcPts val="0"/>
                        </a:spcAft>
                        <a:tabLst>
                          <a:tab pos="449580" algn="l"/>
                          <a:tab pos="899160" algn="l"/>
                          <a:tab pos="1348740" algn="l"/>
                          <a:tab pos="1798320" algn="l"/>
                          <a:tab pos="2247900" algn="l"/>
                          <a:tab pos="2697480" algn="l"/>
                          <a:tab pos="3147060" algn="l"/>
                          <a:tab pos="3596640" algn="l"/>
                          <a:tab pos="4046220" algn="l"/>
                          <a:tab pos="4495800" algn="l"/>
                          <a:tab pos="4945380" algn="l"/>
                          <a:tab pos="5394960" algn="l"/>
                          <a:tab pos="5844540" algn="l"/>
                          <a:tab pos="6294120" algn="l"/>
                        </a:tabLst>
                      </a:pPr>
                      <a:r>
                        <a:rPr lang="en-GB" sz="1400">
                          <a:effectLst/>
                        </a:rPr>
                        <a:t>-1.2x10</a:t>
                      </a:r>
                      <a:r>
                        <a:rPr lang="en-GB" sz="1400" baseline="30000">
                          <a:effectLst/>
                        </a:rPr>
                        <a:t>-4 </a:t>
                      </a:r>
                      <a:r>
                        <a:rPr lang="en-GB" sz="1400">
                          <a:effectLst/>
                        </a:rPr>
                        <a:t>ΔK/K °C at 50°C</a:t>
                      </a:r>
                      <a:endParaRPr lang="en-US" sz="1400" i="1">
                        <a:solidFill>
                          <a:schemeClr val="accent2"/>
                        </a:solidFill>
                        <a:effectLst/>
                        <a:latin typeface="Palatino"/>
                        <a:ea typeface="ＭＳ 明朝"/>
                        <a:cs typeface="Palatino"/>
                      </a:endParaRPr>
                    </a:p>
                  </a:txBody>
                  <a:tcPr marL="63305" marR="63305" marT="0" marB="0" anchor="ctr"/>
                </a:tc>
              </a:tr>
              <a:tr h="299837">
                <a:tc>
                  <a:txBody>
                    <a:bodyPr/>
                    <a:lstStyle/>
                    <a:p>
                      <a:pPr algn="just">
                        <a:spcAft>
                          <a:spcPts val="0"/>
                        </a:spcAft>
                        <a:tabLst>
                          <a:tab pos="449580" algn="l"/>
                          <a:tab pos="899160" algn="l"/>
                          <a:tab pos="1348740" algn="l"/>
                          <a:tab pos="1798320" algn="l"/>
                          <a:tab pos="2247900" algn="l"/>
                          <a:tab pos="2697480" algn="l"/>
                          <a:tab pos="3147060" algn="l"/>
                          <a:tab pos="3596640" algn="l"/>
                          <a:tab pos="4046220" algn="l"/>
                          <a:tab pos="4495800" algn="l"/>
                          <a:tab pos="4945380" algn="l"/>
                          <a:tab pos="5394960" algn="l"/>
                          <a:tab pos="5844540" algn="l"/>
                          <a:tab pos="6294120" algn="l"/>
                        </a:tabLst>
                      </a:pPr>
                      <a:r>
                        <a:rPr lang="en-GB" sz="1400" dirty="0">
                          <a:effectLst/>
                        </a:rPr>
                        <a:t>Moderator</a:t>
                      </a:r>
                      <a:endParaRPr lang="en-US" sz="1400" i="1" dirty="0">
                        <a:solidFill>
                          <a:schemeClr val="accent2"/>
                        </a:solidFill>
                        <a:effectLst/>
                        <a:latin typeface="Palatino"/>
                        <a:ea typeface="ＭＳ 明朝"/>
                        <a:cs typeface="Palatino"/>
                      </a:endParaRPr>
                    </a:p>
                  </a:txBody>
                  <a:tcPr marL="63305" marR="63305" marT="0" marB="0" anchor="ctr"/>
                </a:tc>
                <a:tc>
                  <a:txBody>
                    <a:bodyPr/>
                    <a:lstStyle/>
                    <a:p>
                      <a:pPr algn="just">
                        <a:spcAft>
                          <a:spcPts val="0"/>
                        </a:spcAft>
                        <a:tabLst>
                          <a:tab pos="449580" algn="l"/>
                          <a:tab pos="899160" algn="l"/>
                          <a:tab pos="1348740" algn="l"/>
                          <a:tab pos="1798320" algn="l"/>
                          <a:tab pos="2247900" algn="l"/>
                          <a:tab pos="2697480" algn="l"/>
                          <a:tab pos="3147060" algn="l"/>
                          <a:tab pos="3596640" algn="l"/>
                          <a:tab pos="4046220" algn="l"/>
                          <a:tab pos="4495800" algn="l"/>
                          <a:tab pos="4945380" algn="l"/>
                          <a:tab pos="5394960" algn="l"/>
                          <a:tab pos="5844540" algn="l"/>
                          <a:tab pos="6294120" algn="l"/>
                        </a:tabLst>
                      </a:pPr>
                      <a:r>
                        <a:rPr lang="en-GB" sz="1400" dirty="0" err="1" smtClean="0">
                          <a:effectLst/>
                        </a:rPr>
                        <a:t>HZr</a:t>
                      </a:r>
                      <a:r>
                        <a:rPr lang="en-GB" sz="1400" dirty="0" smtClean="0">
                          <a:effectLst/>
                        </a:rPr>
                        <a:t>, </a:t>
                      </a:r>
                      <a:r>
                        <a:rPr lang="en-GB" sz="1400" dirty="0">
                          <a:effectLst/>
                        </a:rPr>
                        <a:t>H</a:t>
                      </a:r>
                      <a:r>
                        <a:rPr lang="en-GB" sz="1400" baseline="-25000" dirty="0">
                          <a:effectLst/>
                        </a:rPr>
                        <a:t>2</a:t>
                      </a:r>
                      <a:r>
                        <a:rPr lang="en-GB" sz="1400" dirty="0">
                          <a:effectLst/>
                        </a:rPr>
                        <a:t>O</a:t>
                      </a:r>
                      <a:endParaRPr lang="en-US" sz="1400" i="1" dirty="0">
                        <a:solidFill>
                          <a:schemeClr val="accent2"/>
                        </a:solidFill>
                        <a:effectLst/>
                        <a:latin typeface="Palatino"/>
                        <a:ea typeface="ＭＳ 明朝"/>
                        <a:cs typeface="Palatino"/>
                      </a:endParaRPr>
                    </a:p>
                  </a:txBody>
                  <a:tcPr marL="63305" marR="63305" marT="0" marB="0" anchor="ctr"/>
                </a:tc>
              </a:tr>
              <a:tr h="299837">
                <a:tc>
                  <a:txBody>
                    <a:bodyPr/>
                    <a:lstStyle/>
                    <a:p>
                      <a:pPr algn="just">
                        <a:spcAft>
                          <a:spcPts val="0"/>
                        </a:spcAft>
                        <a:tabLst>
                          <a:tab pos="449580" algn="l"/>
                          <a:tab pos="899160" algn="l"/>
                          <a:tab pos="1348740" algn="l"/>
                          <a:tab pos="1798320" algn="l"/>
                          <a:tab pos="2247900" algn="l"/>
                          <a:tab pos="2697480" algn="l"/>
                          <a:tab pos="3147060" algn="l"/>
                          <a:tab pos="3596640" algn="l"/>
                          <a:tab pos="4046220" algn="l"/>
                          <a:tab pos="4495800" algn="l"/>
                          <a:tab pos="4945380" algn="l"/>
                          <a:tab pos="5394960" algn="l"/>
                          <a:tab pos="5844540" algn="l"/>
                          <a:tab pos="6294120" algn="l"/>
                        </a:tabLst>
                      </a:pPr>
                      <a:r>
                        <a:rPr lang="en-GB" sz="1400" dirty="0">
                          <a:effectLst/>
                        </a:rPr>
                        <a:t>Reflector</a:t>
                      </a:r>
                      <a:endParaRPr lang="en-US" sz="1400" i="1" dirty="0">
                        <a:solidFill>
                          <a:schemeClr val="accent2"/>
                        </a:solidFill>
                        <a:effectLst/>
                        <a:latin typeface="Palatino"/>
                        <a:ea typeface="ＭＳ 明朝"/>
                        <a:cs typeface="Palatino"/>
                      </a:endParaRPr>
                    </a:p>
                  </a:txBody>
                  <a:tcPr marL="63305" marR="63305" marT="0" marB="0" anchor="ctr"/>
                </a:tc>
                <a:tc>
                  <a:txBody>
                    <a:bodyPr/>
                    <a:lstStyle/>
                    <a:p>
                      <a:pPr algn="just">
                        <a:spcAft>
                          <a:spcPts val="0"/>
                        </a:spcAft>
                        <a:tabLst>
                          <a:tab pos="449580" algn="l"/>
                          <a:tab pos="899160" algn="l"/>
                          <a:tab pos="1348740" algn="l"/>
                          <a:tab pos="1798320" algn="l"/>
                          <a:tab pos="2247900" algn="l"/>
                          <a:tab pos="2697480" algn="l"/>
                          <a:tab pos="3147060" algn="l"/>
                          <a:tab pos="3596640" algn="l"/>
                          <a:tab pos="4046220" algn="l"/>
                          <a:tab pos="4495800" algn="l"/>
                          <a:tab pos="4945380" algn="l"/>
                          <a:tab pos="5394960" algn="l"/>
                          <a:tab pos="5844540" algn="l"/>
                          <a:tab pos="6294120" algn="l"/>
                        </a:tabLst>
                      </a:pPr>
                      <a:r>
                        <a:rPr lang="en-GB" sz="1400" dirty="0">
                          <a:effectLst/>
                        </a:rPr>
                        <a:t>Graphite</a:t>
                      </a:r>
                      <a:endParaRPr lang="en-US" sz="1400" i="1" dirty="0">
                        <a:solidFill>
                          <a:schemeClr val="accent2"/>
                        </a:solidFill>
                        <a:effectLst/>
                        <a:latin typeface="Palatino"/>
                        <a:ea typeface="ＭＳ 明朝"/>
                        <a:cs typeface="Palatino"/>
                      </a:endParaRPr>
                    </a:p>
                  </a:txBody>
                  <a:tcPr marL="63305" marR="63305" marT="0" marB="0" anchor="ctr"/>
                </a:tc>
              </a:tr>
              <a:tr h="299837">
                <a:tc>
                  <a:txBody>
                    <a:bodyPr/>
                    <a:lstStyle/>
                    <a:p>
                      <a:pPr algn="just">
                        <a:spcAft>
                          <a:spcPts val="0"/>
                        </a:spcAft>
                        <a:tabLst>
                          <a:tab pos="449580" algn="l"/>
                          <a:tab pos="899160" algn="l"/>
                          <a:tab pos="1348740" algn="l"/>
                          <a:tab pos="1798320" algn="l"/>
                          <a:tab pos="2247900" algn="l"/>
                          <a:tab pos="2697480" algn="l"/>
                          <a:tab pos="3147060" algn="l"/>
                          <a:tab pos="3596640" algn="l"/>
                          <a:tab pos="4046220" algn="l"/>
                          <a:tab pos="4495800" algn="l"/>
                          <a:tab pos="4945380" algn="l"/>
                          <a:tab pos="5394960" algn="l"/>
                          <a:tab pos="5844540" algn="l"/>
                          <a:tab pos="6294120" algn="l"/>
                        </a:tabLst>
                      </a:pPr>
                      <a:r>
                        <a:rPr lang="en-GB" sz="1400" dirty="0">
                          <a:effectLst/>
                        </a:rPr>
                        <a:t>Coolant</a:t>
                      </a:r>
                      <a:endParaRPr lang="en-US" sz="1400" i="1" dirty="0">
                        <a:solidFill>
                          <a:schemeClr val="accent2"/>
                        </a:solidFill>
                        <a:effectLst/>
                        <a:latin typeface="Palatino"/>
                        <a:ea typeface="ＭＳ 明朝"/>
                        <a:cs typeface="Palatino"/>
                      </a:endParaRPr>
                    </a:p>
                  </a:txBody>
                  <a:tcPr marL="63305" marR="63305" marT="0" marB="0" anchor="ctr"/>
                </a:tc>
                <a:tc>
                  <a:txBody>
                    <a:bodyPr/>
                    <a:lstStyle/>
                    <a:p>
                      <a:pPr algn="just">
                        <a:spcAft>
                          <a:spcPts val="0"/>
                        </a:spcAft>
                        <a:tabLst>
                          <a:tab pos="449580" algn="l"/>
                          <a:tab pos="899160" algn="l"/>
                          <a:tab pos="1348740" algn="l"/>
                          <a:tab pos="1798320" algn="l"/>
                          <a:tab pos="2247900" algn="l"/>
                          <a:tab pos="2697480" algn="l"/>
                          <a:tab pos="3147060" algn="l"/>
                          <a:tab pos="3596640" algn="l"/>
                          <a:tab pos="4046220" algn="l"/>
                          <a:tab pos="4495800" algn="l"/>
                          <a:tab pos="4945380" algn="l"/>
                          <a:tab pos="5394960" algn="l"/>
                          <a:tab pos="5844540" algn="l"/>
                          <a:tab pos="6294120" algn="l"/>
                        </a:tabLst>
                      </a:pPr>
                      <a:r>
                        <a:rPr lang="en-GB" sz="1400" dirty="0">
                          <a:effectLst/>
                        </a:rPr>
                        <a:t>Water</a:t>
                      </a:r>
                      <a:endParaRPr lang="en-US" sz="1400" i="1" dirty="0">
                        <a:solidFill>
                          <a:schemeClr val="accent2"/>
                        </a:solidFill>
                        <a:effectLst/>
                        <a:latin typeface="Palatino"/>
                        <a:ea typeface="ＭＳ 明朝"/>
                        <a:cs typeface="Palatino"/>
                      </a:endParaRPr>
                    </a:p>
                  </a:txBody>
                  <a:tcPr marL="63305" marR="63305" marT="0" marB="0" anchor="ctr"/>
                </a:tc>
              </a:tr>
              <a:tr h="299837">
                <a:tc>
                  <a:txBody>
                    <a:bodyPr/>
                    <a:lstStyle/>
                    <a:p>
                      <a:pPr algn="just">
                        <a:spcAft>
                          <a:spcPts val="0"/>
                        </a:spcAft>
                        <a:tabLst>
                          <a:tab pos="449580" algn="l"/>
                          <a:tab pos="899160" algn="l"/>
                          <a:tab pos="1348740" algn="l"/>
                          <a:tab pos="1798320" algn="l"/>
                          <a:tab pos="2247900" algn="l"/>
                          <a:tab pos="2697480" algn="l"/>
                          <a:tab pos="3147060" algn="l"/>
                          <a:tab pos="3596640" algn="l"/>
                          <a:tab pos="4046220" algn="l"/>
                          <a:tab pos="4495800" algn="l"/>
                          <a:tab pos="4945380" algn="l"/>
                          <a:tab pos="5394960" algn="l"/>
                          <a:tab pos="5844540" algn="l"/>
                          <a:tab pos="6294120" algn="l"/>
                        </a:tabLst>
                      </a:pPr>
                      <a:r>
                        <a:rPr lang="en-GB" sz="1400">
                          <a:effectLst/>
                        </a:rPr>
                        <a:t>N. of control rods</a:t>
                      </a:r>
                      <a:endParaRPr lang="en-US" sz="1400" i="1">
                        <a:solidFill>
                          <a:schemeClr val="accent2"/>
                        </a:solidFill>
                        <a:effectLst/>
                        <a:latin typeface="Palatino"/>
                        <a:ea typeface="ＭＳ 明朝"/>
                        <a:cs typeface="Palatino"/>
                      </a:endParaRPr>
                    </a:p>
                  </a:txBody>
                  <a:tcPr marL="63305" marR="63305" marT="0" marB="0" anchor="ctr"/>
                </a:tc>
                <a:tc>
                  <a:txBody>
                    <a:bodyPr/>
                    <a:lstStyle/>
                    <a:p>
                      <a:pPr algn="just">
                        <a:spcAft>
                          <a:spcPts val="0"/>
                        </a:spcAft>
                        <a:tabLst>
                          <a:tab pos="449580" algn="l"/>
                          <a:tab pos="899160" algn="l"/>
                          <a:tab pos="1348740" algn="l"/>
                          <a:tab pos="1798320" algn="l"/>
                          <a:tab pos="2247900" algn="l"/>
                          <a:tab pos="2697480" algn="l"/>
                          <a:tab pos="3147060" algn="l"/>
                          <a:tab pos="3596640" algn="l"/>
                          <a:tab pos="4046220" algn="l"/>
                          <a:tab pos="4495800" algn="l"/>
                          <a:tab pos="4945380" algn="l"/>
                          <a:tab pos="5394960" algn="l"/>
                          <a:tab pos="5844540" algn="l"/>
                          <a:tab pos="6294120" algn="l"/>
                        </a:tabLst>
                      </a:pPr>
                      <a:r>
                        <a:rPr lang="en-GB" sz="1400" dirty="0">
                          <a:effectLst/>
                        </a:rPr>
                        <a:t>3</a:t>
                      </a:r>
                      <a:endParaRPr lang="en-US" sz="1400" i="1" dirty="0">
                        <a:solidFill>
                          <a:schemeClr val="accent2"/>
                        </a:solidFill>
                        <a:effectLst/>
                        <a:latin typeface="Palatino"/>
                        <a:ea typeface="ＭＳ 明朝"/>
                        <a:cs typeface="Palatino"/>
                      </a:endParaRPr>
                    </a:p>
                  </a:txBody>
                  <a:tcPr marL="63305" marR="63305" marT="0" marB="0" anchor="ctr"/>
                </a:tc>
              </a:tr>
              <a:tr h="299837">
                <a:tc>
                  <a:txBody>
                    <a:bodyPr/>
                    <a:lstStyle/>
                    <a:p>
                      <a:pPr algn="just">
                        <a:spcAft>
                          <a:spcPts val="0"/>
                        </a:spcAft>
                        <a:tabLst>
                          <a:tab pos="449580" algn="l"/>
                          <a:tab pos="899160" algn="l"/>
                          <a:tab pos="1348740" algn="l"/>
                          <a:tab pos="1798320" algn="l"/>
                          <a:tab pos="2247900" algn="l"/>
                          <a:tab pos="2697480" algn="l"/>
                          <a:tab pos="3147060" algn="l"/>
                          <a:tab pos="3596640" algn="l"/>
                          <a:tab pos="4046220" algn="l"/>
                          <a:tab pos="4495800" algn="l"/>
                          <a:tab pos="4945380" algn="l"/>
                          <a:tab pos="5394960" algn="l"/>
                          <a:tab pos="5844540" algn="l"/>
                          <a:tab pos="6294120" algn="l"/>
                        </a:tabLst>
                      </a:pPr>
                      <a:r>
                        <a:rPr lang="en-GB" sz="1400">
                          <a:effectLst/>
                        </a:rPr>
                        <a:t>Fuel temperature at nominal power</a:t>
                      </a:r>
                      <a:endParaRPr lang="en-US" sz="1400" i="1">
                        <a:solidFill>
                          <a:schemeClr val="accent2"/>
                        </a:solidFill>
                        <a:effectLst/>
                        <a:latin typeface="Palatino"/>
                        <a:ea typeface="ＭＳ 明朝"/>
                        <a:cs typeface="Palatino"/>
                      </a:endParaRPr>
                    </a:p>
                  </a:txBody>
                  <a:tcPr marL="63305" marR="63305" marT="0" marB="0" anchor="ctr"/>
                </a:tc>
                <a:tc>
                  <a:txBody>
                    <a:bodyPr/>
                    <a:lstStyle/>
                    <a:p>
                      <a:pPr algn="just">
                        <a:spcAft>
                          <a:spcPts val="0"/>
                        </a:spcAft>
                        <a:tabLst>
                          <a:tab pos="449580" algn="l"/>
                          <a:tab pos="899160" algn="l"/>
                          <a:tab pos="1348740" algn="l"/>
                          <a:tab pos="1798320" algn="l"/>
                          <a:tab pos="2247900" algn="l"/>
                          <a:tab pos="2697480" algn="l"/>
                          <a:tab pos="3147060" algn="l"/>
                          <a:tab pos="3596640" algn="l"/>
                          <a:tab pos="4046220" algn="l"/>
                          <a:tab pos="4495800" algn="l"/>
                          <a:tab pos="4945380" algn="l"/>
                          <a:tab pos="5394960" algn="l"/>
                          <a:tab pos="5844540" algn="l"/>
                          <a:tab pos="6294120" algn="l"/>
                        </a:tabLst>
                      </a:pPr>
                      <a:r>
                        <a:rPr lang="en-GB" sz="1400" dirty="0" smtClean="0">
                          <a:effectLst/>
                        </a:rPr>
                        <a:t>240</a:t>
                      </a:r>
                      <a:r>
                        <a:rPr lang="en-GB" sz="1400" baseline="0" dirty="0" smtClean="0">
                          <a:effectLst/>
                        </a:rPr>
                        <a:t> </a:t>
                      </a:r>
                      <a:r>
                        <a:rPr lang="en-GB" sz="1400" dirty="0" smtClean="0">
                          <a:effectLst/>
                        </a:rPr>
                        <a:t>°</a:t>
                      </a:r>
                      <a:r>
                        <a:rPr lang="en-GB" sz="1400" dirty="0">
                          <a:effectLst/>
                        </a:rPr>
                        <a:t>C</a:t>
                      </a:r>
                      <a:endParaRPr lang="en-US" sz="1400" i="1" dirty="0">
                        <a:solidFill>
                          <a:schemeClr val="accent2"/>
                        </a:solidFill>
                        <a:effectLst/>
                        <a:latin typeface="Palatino"/>
                        <a:ea typeface="ＭＳ 明朝"/>
                        <a:cs typeface="Palatino"/>
                      </a:endParaRPr>
                    </a:p>
                  </a:txBody>
                  <a:tcPr marL="63305" marR="63305" marT="0" marB="0" anchor="ctr"/>
                </a:tc>
              </a:tr>
              <a:tr h="299837">
                <a:tc>
                  <a:txBody>
                    <a:bodyPr/>
                    <a:lstStyle/>
                    <a:p>
                      <a:pPr algn="just">
                        <a:spcAft>
                          <a:spcPts val="0"/>
                        </a:spcAft>
                        <a:tabLst>
                          <a:tab pos="449580" algn="l"/>
                          <a:tab pos="899160" algn="l"/>
                          <a:tab pos="1348740" algn="l"/>
                          <a:tab pos="1798320" algn="l"/>
                          <a:tab pos="2247900" algn="l"/>
                          <a:tab pos="2697480" algn="l"/>
                          <a:tab pos="3147060" algn="l"/>
                          <a:tab pos="3596640" algn="l"/>
                          <a:tab pos="4046220" algn="l"/>
                          <a:tab pos="4495800" algn="l"/>
                          <a:tab pos="4945380" algn="l"/>
                          <a:tab pos="5394960" algn="l"/>
                          <a:tab pos="5844540" algn="l"/>
                          <a:tab pos="6294120" algn="l"/>
                        </a:tabLst>
                      </a:pPr>
                      <a:r>
                        <a:rPr lang="en-GB" sz="1400">
                          <a:effectLst/>
                        </a:rPr>
                        <a:t>Coolant temperature at nominal power</a:t>
                      </a:r>
                      <a:endParaRPr lang="en-US" sz="1400" i="1">
                        <a:solidFill>
                          <a:schemeClr val="accent2"/>
                        </a:solidFill>
                        <a:effectLst/>
                        <a:latin typeface="Palatino"/>
                        <a:ea typeface="ＭＳ 明朝"/>
                        <a:cs typeface="Palatino"/>
                      </a:endParaRPr>
                    </a:p>
                  </a:txBody>
                  <a:tcPr marL="63305" marR="63305" marT="0" marB="0" anchor="ctr"/>
                </a:tc>
                <a:tc>
                  <a:txBody>
                    <a:bodyPr/>
                    <a:lstStyle/>
                    <a:p>
                      <a:pPr algn="just">
                        <a:spcAft>
                          <a:spcPts val="0"/>
                        </a:spcAft>
                        <a:tabLst>
                          <a:tab pos="449580" algn="l"/>
                          <a:tab pos="899160" algn="l"/>
                          <a:tab pos="1348740" algn="l"/>
                          <a:tab pos="1798320" algn="l"/>
                          <a:tab pos="2247900" algn="l"/>
                          <a:tab pos="2697480" algn="l"/>
                          <a:tab pos="3147060" algn="l"/>
                          <a:tab pos="3596640" algn="l"/>
                          <a:tab pos="4046220" algn="l"/>
                          <a:tab pos="4495800" algn="l"/>
                          <a:tab pos="4945380" algn="l"/>
                          <a:tab pos="5394960" algn="l"/>
                          <a:tab pos="5844540" algn="l"/>
                          <a:tab pos="6294120" algn="l"/>
                        </a:tabLst>
                      </a:pPr>
                      <a:r>
                        <a:rPr lang="en-GB" sz="1400" dirty="0">
                          <a:effectLst/>
                        </a:rPr>
                        <a:t>30-40°C</a:t>
                      </a:r>
                      <a:endParaRPr lang="en-US" sz="1400" i="1" dirty="0">
                        <a:solidFill>
                          <a:schemeClr val="accent2"/>
                        </a:solidFill>
                        <a:effectLst/>
                        <a:latin typeface="Palatino"/>
                        <a:ea typeface="ＭＳ 明朝"/>
                        <a:cs typeface="Palatino"/>
                      </a:endParaRPr>
                    </a:p>
                  </a:txBody>
                  <a:tcPr marL="63305" marR="63305" marT="0" marB="0" anchor="ctr"/>
                </a:tc>
              </a:tr>
            </a:tbl>
          </a:graphicData>
        </a:graphic>
      </p:graphicFrame>
      <p:sp>
        <p:nvSpPr>
          <p:cNvPr id="2" name="CasellaDiTesto 1"/>
          <p:cNvSpPr txBox="1"/>
          <p:nvPr/>
        </p:nvSpPr>
        <p:spPr>
          <a:xfrm>
            <a:off x="560278" y="4265694"/>
            <a:ext cx="184666" cy="369332"/>
          </a:xfrm>
          <a:prstGeom prst="rect">
            <a:avLst/>
          </a:prstGeom>
          <a:noFill/>
        </p:spPr>
        <p:txBody>
          <a:bodyPr wrap="none" rtlCol="0">
            <a:spAutoFit/>
          </a:bodyPr>
          <a:lstStyle/>
          <a:p>
            <a:endParaRPr lang="it-IT" dirty="0"/>
          </a:p>
        </p:txBody>
      </p:sp>
      <p:pic>
        <p:nvPicPr>
          <p:cNvPr id="8" name="Immagine 7" descr="Logo-lena.jpg"/>
          <p:cNvPicPr>
            <a:picLocks noChangeAspect="1"/>
          </p:cNvPicPr>
          <p:nvPr/>
        </p:nvPicPr>
        <p:blipFill>
          <a:blip r:embed="rId2" cstate="screen">
            <a:extLst>
              <a:ext uri="{BEBA8EAE-BF5A-486C-A8C5-ECC9F3942E4B}">
                <a14:imgProps xmlns:a14="http://schemas.microsoft.com/office/drawing/2010/main">
                  <a14:imgLayer r:embed="rId3">
                    <a14:imgEffect>
                      <a14:backgroundRemoval t="10000" b="90000" l="729" r="99167">
                        <a14:foregroundMark x1="44063" y1="78133" x2="44063" y2="78133"/>
                      </a14:backgroundRemoval>
                    </a14:imgEffect>
                  </a14:imgLayer>
                </a14:imgProps>
              </a:ext>
              <a:ext uri="{28A0092B-C50C-407E-A947-70E740481C1C}">
                <a14:useLocalDpi xmlns:a14="http://schemas.microsoft.com/office/drawing/2010/main"/>
              </a:ext>
            </a:extLst>
          </a:blip>
          <a:stretch>
            <a:fillRect/>
          </a:stretch>
        </p:blipFill>
        <p:spPr>
          <a:xfrm>
            <a:off x="179512" y="0"/>
            <a:ext cx="824827" cy="644397"/>
          </a:xfrm>
          <a:prstGeom prst="rect">
            <a:avLst/>
          </a:prstGeom>
        </p:spPr>
      </p:pic>
      <p:graphicFrame>
        <p:nvGraphicFramePr>
          <p:cNvPr id="9" name="Table 8"/>
          <p:cNvGraphicFramePr>
            <a:graphicFrameLocks noGrp="1"/>
          </p:cNvGraphicFramePr>
          <p:nvPr/>
        </p:nvGraphicFramePr>
        <p:xfrm>
          <a:off x="0" y="1484784"/>
          <a:ext cx="3321642" cy="1493520"/>
        </p:xfrm>
        <a:graphic>
          <a:graphicData uri="http://schemas.openxmlformats.org/drawingml/2006/table">
            <a:tbl>
              <a:tblPr>
                <a:tableStyleId>{3C2FFA5D-87B4-456A-9821-1D502468CF0F}</a:tableStyleId>
              </a:tblPr>
              <a:tblGrid>
                <a:gridCol w="1660821"/>
                <a:gridCol w="1660821"/>
              </a:tblGrid>
              <a:tr h="294519">
                <a:tc>
                  <a:txBody>
                    <a:bodyPr/>
                    <a:lstStyle/>
                    <a:p>
                      <a:pPr marL="0" algn="just" defTabSz="457200" rtl="0" eaLnBrk="1" fontAlgn="base" latinLnBrk="0" hangingPunct="1">
                        <a:spcAft>
                          <a:spcPts val="0"/>
                        </a:spcAft>
                        <a:tabLst>
                          <a:tab pos="449580" algn="l"/>
                          <a:tab pos="899160" algn="l"/>
                          <a:tab pos="1348740" algn="l"/>
                          <a:tab pos="1798320" algn="l"/>
                          <a:tab pos="2247900" algn="l"/>
                          <a:tab pos="2697480" algn="l"/>
                          <a:tab pos="3147060" algn="l"/>
                          <a:tab pos="3596640" algn="l"/>
                          <a:tab pos="4046220" algn="l"/>
                          <a:tab pos="4495800" algn="l"/>
                          <a:tab pos="4945380" algn="l"/>
                          <a:tab pos="5394960" algn="l"/>
                          <a:tab pos="5844540" algn="l"/>
                          <a:tab pos="6294120" algn="l"/>
                        </a:tabLst>
                      </a:pPr>
                      <a:r>
                        <a:rPr lang="en-GB" sz="1400" b="1" kern="1200" dirty="0">
                          <a:solidFill>
                            <a:schemeClr val="lt1"/>
                          </a:solidFill>
                          <a:latin typeface="+mn-lt"/>
                          <a:ea typeface="+mn-ea"/>
                          <a:cs typeface="+mn-cs"/>
                        </a:rPr>
                        <a:t>Irradiation </a:t>
                      </a:r>
                      <a:r>
                        <a:rPr lang="en-GB" sz="1400" b="1" kern="1200" dirty="0" smtClean="0">
                          <a:solidFill>
                            <a:schemeClr val="lt1"/>
                          </a:solidFill>
                          <a:latin typeface="+mn-lt"/>
                          <a:ea typeface="+mn-ea"/>
                          <a:cs typeface="+mn-cs"/>
                        </a:rPr>
                        <a:t>facility</a:t>
                      </a:r>
                      <a:endParaRPr lang="it-IT" sz="1400" b="1" kern="1200" dirty="0">
                        <a:solidFill>
                          <a:schemeClr val="lt1"/>
                        </a:solidFill>
                        <a:latin typeface="+mn-lt"/>
                        <a:ea typeface="+mn-ea"/>
                        <a:cs typeface="+mn-cs"/>
                      </a:endParaRPr>
                    </a:p>
                  </a:txBody>
                  <a:tcPr marL="48220" marR="48220" marT="0" marB="0" anchor="ctr">
                    <a:solidFill>
                      <a:schemeClr val="tx2">
                        <a:lumMod val="40000"/>
                        <a:lumOff val="60000"/>
                      </a:schemeClr>
                    </a:solidFill>
                  </a:tcPr>
                </a:tc>
                <a:tc>
                  <a:txBody>
                    <a:bodyPr/>
                    <a:lstStyle/>
                    <a:p>
                      <a:pPr marL="0" algn="just" defTabSz="457200" rtl="0" eaLnBrk="1" fontAlgn="base" latinLnBrk="0" hangingPunct="1">
                        <a:spcAft>
                          <a:spcPts val="0"/>
                        </a:spcAft>
                        <a:tabLst>
                          <a:tab pos="449580" algn="l"/>
                          <a:tab pos="899160" algn="l"/>
                          <a:tab pos="1348740" algn="l"/>
                          <a:tab pos="1798320" algn="l"/>
                          <a:tab pos="2247900" algn="l"/>
                          <a:tab pos="2697480" algn="l"/>
                          <a:tab pos="3147060" algn="l"/>
                          <a:tab pos="3596640" algn="l"/>
                          <a:tab pos="4046220" algn="l"/>
                          <a:tab pos="4495800" algn="l"/>
                          <a:tab pos="4945380" algn="l"/>
                          <a:tab pos="5394960" algn="l"/>
                          <a:tab pos="5844540" algn="l"/>
                          <a:tab pos="6294120" algn="l"/>
                        </a:tabLst>
                      </a:pPr>
                      <a:r>
                        <a:rPr lang="en-GB" sz="1400" b="1" kern="1200" dirty="0">
                          <a:solidFill>
                            <a:schemeClr val="lt1"/>
                          </a:solidFill>
                          <a:latin typeface="+mn-lt"/>
                          <a:ea typeface="+mn-ea"/>
                          <a:cs typeface="+mn-cs"/>
                        </a:rPr>
                        <a:t>Measured Flux</a:t>
                      </a:r>
                      <a:endParaRPr lang="it-IT" sz="1400" b="1" kern="1200" dirty="0">
                        <a:solidFill>
                          <a:schemeClr val="lt1"/>
                        </a:solidFill>
                        <a:latin typeface="+mn-lt"/>
                        <a:ea typeface="+mn-ea"/>
                        <a:cs typeface="+mn-cs"/>
                      </a:endParaRPr>
                    </a:p>
                    <a:p>
                      <a:pPr marL="0" algn="just" defTabSz="457200" rtl="0" eaLnBrk="1" fontAlgn="base" latinLnBrk="0" hangingPunct="1">
                        <a:spcAft>
                          <a:spcPts val="0"/>
                        </a:spcAft>
                        <a:tabLst>
                          <a:tab pos="449580" algn="l"/>
                          <a:tab pos="899160" algn="l"/>
                          <a:tab pos="1348740" algn="l"/>
                          <a:tab pos="1798320" algn="l"/>
                          <a:tab pos="2247900" algn="l"/>
                          <a:tab pos="2697480" algn="l"/>
                          <a:tab pos="3147060" algn="l"/>
                          <a:tab pos="3596640" algn="l"/>
                          <a:tab pos="4046220" algn="l"/>
                          <a:tab pos="4495800" algn="l"/>
                          <a:tab pos="4945380" algn="l"/>
                          <a:tab pos="5394960" algn="l"/>
                          <a:tab pos="5844540" algn="l"/>
                          <a:tab pos="6294120" algn="l"/>
                        </a:tabLst>
                      </a:pPr>
                      <a:r>
                        <a:rPr lang="en-GB" sz="1400" b="1" kern="1200" dirty="0">
                          <a:solidFill>
                            <a:schemeClr val="lt1"/>
                          </a:solidFill>
                          <a:latin typeface="+mn-lt"/>
                          <a:ea typeface="+mn-ea"/>
                          <a:cs typeface="+mn-cs"/>
                        </a:rPr>
                        <a:t>[n/(s cm2)]</a:t>
                      </a:r>
                      <a:endParaRPr lang="it-IT" sz="1400" b="1" kern="1200" dirty="0">
                        <a:solidFill>
                          <a:schemeClr val="lt1"/>
                        </a:solidFill>
                        <a:latin typeface="+mn-lt"/>
                        <a:ea typeface="+mn-ea"/>
                        <a:cs typeface="+mn-cs"/>
                      </a:endParaRPr>
                    </a:p>
                  </a:txBody>
                  <a:tcPr marL="48220" marR="48220" marT="0" marB="0" anchor="ctr">
                    <a:solidFill>
                      <a:schemeClr val="tx2">
                        <a:lumMod val="40000"/>
                        <a:lumOff val="60000"/>
                      </a:schemeClr>
                    </a:solidFill>
                  </a:tcPr>
                </a:tc>
              </a:tr>
              <a:tr h="179671">
                <a:tc>
                  <a:txBody>
                    <a:bodyPr/>
                    <a:lstStyle/>
                    <a:p>
                      <a:pPr marL="0" algn="just" defTabSz="457200" rtl="0" eaLnBrk="1" fontAlgn="base" latinLnBrk="0" hangingPunct="1">
                        <a:spcAft>
                          <a:spcPts val="0"/>
                        </a:spcAft>
                        <a:tabLst>
                          <a:tab pos="449580" algn="l"/>
                          <a:tab pos="899160" algn="l"/>
                          <a:tab pos="1348740" algn="l"/>
                          <a:tab pos="1798320" algn="l"/>
                          <a:tab pos="2247900" algn="l"/>
                          <a:tab pos="2697480" algn="l"/>
                          <a:tab pos="3147060" algn="l"/>
                          <a:tab pos="3596640" algn="l"/>
                          <a:tab pos="4046220" algn="l"/>
                          <a:tab pos="4495800" algn="l"/>
                          <a:tab pos="4945380" algn="l"/>
                          <a:tab pos="5394960" algn="l"/>
                          <a:tab pos="5844540" algn="l"/>
                          <a:tab pos="6294120" algn="l"/>
                        </a:tabLst>
                      </a:pPr>
                      <a:r>
                        <a:rPr lang="en-GB" sz="1400" kern="1200" dirty="0">
                          <a:effectLst/>
                        </a:rPr>
                        <a:t>Central Thimble</a:t>
                      </a:r>
                      <a:endParaRPr lang="it-IT" sz="1400" kern="1200" dirty="0">
                        <a:solidFill>
                          <a:schemeClr val="tx1"/>
                        </a:solidFill>
                        <a:effectLst/>
                        <a:latin typeface="+mn-lt"/>
                        <a:ea typeface="+mn-ea"/>
                        <a:cs typeface="+mn-cs"/>
                      </a:endParaRPr>
                    </a:p>
                  </a:txBody>
                  <a:tcPr marL="48220" marR="48220" marT="0" marB="0" anchor="b"/>
                </a:tc>
                <a:tc>
                  <a:txBody>
                    <a:bodyPr/>
                    <a:lstStyle/>
                    <a:p>
                      <a:pPr marL="0" algn="just" defTabSz="457200" rtl="0" eaLnBrk="1" fontAlgn="base" latinLnBrk="0" hangingPunct="1">
                        <a:spcAft>
                          <a:spcPts val="0"/>
                        </a:spcAft>
                        <a:tabLst>
                          <a:tab pos="449580" algn="l"/>
                          <a:tab pos="899160" algn="l"/>
                          <a:tab pos="1348740" algn="l"/>
                          <a:tab pos="1798320" algn="l"/>
                          <a:tab pos="2247900" algn="l"/>
                          <a:tab pos="2697480" algn="l"/>
                          <a:tab pos="3147060" algn="l"/>
                          <a:tab pos="3596640" algn="l"/>
                          <a:tab pos="4046220" algn="l"/>
                          <a:tab pos="4495800" algn="l"/>
                          <a:tab pos="4945380" algn="l"/>
                          <a:tab pos="5394960" algn="l"/>
                          <a:tab pos="5844540" algn="l"/>
                          <a:tab pos="6294120" algn="l"/>
                        </a:tabLst>
                      </a:pPr>
                      <a:r>
                        <a:rPr lang="en-GB" sz="1400" kern="1200" dirty="0">
                          <a:effectLst/>
                        </a:rPr>
                        <a:t>(1.72 ± 0.17) 10</a:t>
                      </a:r>
                      <a:r>
                        <a:rPr lang="en-GB" sz="1400" kern="1200" baseline="30000" dirty="0">
                          <a:effectLst/>
                        </a:rPr>
                        <a:t>13</a:t>
                      </a:r>
                      <a:endParaRPr lang="it-IT" sz="1400" kern="1200" baseline="30000" dirty="0">
                        <a:solidFill>
                          <a:schemeClr val="tx1"/>
                        </a:solidFill>
                        <a:effectLst/>
                        <a:latin typeface="+mn-lt"/>
                        <a:ea typeface="+mn-ea"/>
                        <a:cs typeface="+mn-cs"/>
                      </a:endParaRPr>
                    </a:p>
                  </a:txBody>
                  <a:tcPr marL="48220" marR="48220" marT="0" marB="0" anchor="b"/>
                </a:tc>
              </a:tr>
              <a:tr h="179671">
                <a:tc>
                  <a:txBody>
                    <a:bodyPr/>
                    <a:lstStyle/>
                    <a:p>
                      <a:pPr marL="0" algn="just" defTabSz="457200" rtl="0" eaLnBrk="1" fontAlgn="base" latinLnBrk="0" hangingPunct="1">
                        <a:spcAft>
                          <a:spcPts val="0"/>
                        </a:spcAft>
                        <a:tabLst>
                          <a:tab pos="449580" algn="l"/>
                          <a:tab pos="899160" algn="l"/>
                          <a:tab pos="1348740" algn="l"/>
                          <a:tab pos="1798320" algn="l"/>
                          <a:tab pos="2247900" algn="l"/>
                          <a:tab pos="2697480" algn="l"/>
                          <a:tab pos="3147060" algn="l"/>
                          <a:tab pos="3596640" algn="l"/>
                          <a:tab pos="4046220" algn="l"/>
                          <a:tab pos="4495800" algn="l"/>
                          <a:tab pos="4945380" algn="l"/>
                          <a:tab pos="5394960" algn="l"/>
                          <a:tab pos="5844540" algn="l"/>
                          <a:tab pos="6294120" algn="l"/>
                        </a:tabLst>
                      </a:pPr>
                      <a:r>
                        <a:rPr lang="en-GB" sz="1400" kern="1200" dirty="0">
                          <a:effectLst/>
                        </a:rPr>
                        <a:t>Rabbit Channel</a:t>
                      </a:r>
                      <a:endParaRPr lang="it-IT" sz="1400" kern="1200" dirty="0">
                        <a:solidFill>
                          <a:schemeClr val="tx1"/>
                        </a:solidFill>
                        <a:effectLst/>
                        <a:latin typeface="+mn-lt"/>
                        <a:ea typeface="+mn-ea"/>
                        <a:cs typeface="+mn-cs"/>
                      </a:endParaRPr>
                    </a:p>
                  </a:txBody>
                  <a:tcPr marL="48220" marR="48220" marT="0" marB="0" anchor="b"/>
                </a:tc>
                <a:tc>
                  <a:txBody>
                    <a:bodyPr/>
                    <a:lstStyle/>
                    <a:p>
                      <a:pPr marL="0" algn="just" defTabSz="457200" rtl="0" eaLnBrk="1" fontAlgn="base" latinLnBrk="0" hangingPunct="1">
                        <a:spcAft>
                          <a:spcPts val="0"/>
                        </a:spcAft>
                        <a:tabLst>
                          <a:tab pos="449580" algn="l"/>
                          <a:tab pos="899160" algn="l"/>
                          <a:tab pos="1348740" algn="l"/>
                          <a:tab pos="1798320" algn="l"/>
                          <a:tab pos="2247900" algn="l"/>
                          <a:tab pos="2697480" algn="l"/>
                          <a:tab pos="3147060" algn="l"/>
                          <a:tab pos="3596640" algn="l"/>
                          <a:tab pos="4046220" algn="l"/>
                          <a:tab pos="4495800" algn="l"/>
                          <a:tab pos="4945380" algn="l"/>
                          <a:tab pos="5394960" algn="l"/>
                          <a:tab pos="5844540" algn="l"/>
                          <a:tab pos="6294120" algn="l"/>
                        </a:tabLst>
                      </a:pPr>
                      <a:r>
                        <a:rPr lang="en-GB" sz="1400" kern="1200" dirty="0">
                          <a:effectLst/>
                        </a:rPr>
                        <a:t>(7.40 ± 0.95) 10</a:t>
                      </a:r>
                      <a:r>
                        <a:rPr lang="en-GB" sz="1400" kern="1200" baseline="30000" dirty="0">
                          <a:solidFill>
                            <a:schemeClr val="dk1"/>
                          </a:solidFill>
                          <a:effectLst/>
                          <a:latin typeface="+mn-lt"/>
                          <a:ea typeface="+mn-ea"/>
                          <a:cs typeface="+mn-cs"/>
                        </a:rPr>
                        <a:t>12</a:t>
                      </a:r>
                      <a:endParaRPr lang="it-IT" sz="1400" kern="1200" baseline="30000" dirty="0">
                        <a:solidFill>
                          <a:schemeClr val="dk1"/>
                        </a:solidFill>
                        <a:effectLst/>
                        <a:latin typeface="+mn-lt"/>
                        <a:ea typeface="+mn-ea"/>
                        <a:cs typeface="+mn-cs"/>
                      </a:endParaRPr>
                    </a:p>
                  </a:txBody>
                  <a:tcPr marL="48220" marR="48220" marT="0" marB="0" anchor="b"/>
                </a:tc>
              </a:tr>
              <a:tr h="179671">
                <a:tc>
                  <a:txBody>
                    <a:bodyPr/>
                    <a:lstStyle/>
                    <a:p>
                      <a:pPr marL="0" algn="just" defTabSz="457200" rtl="0" eaLnBrk="1" fontAlgn="base" latinLnBrk="0" hangingPunct="1">
                        <a:spcAft>
                          <a:spcPts val="0"/>
                        </a:spcAft>
                        <a:tabLst>
                          <a:tab pos="449580" algn="l"/>
                          <a:tab pos="899160" algn="l"/>
                          <a:tab pos="1348740" algn="l"/>
                          <a:tab pos="1798320" algn="l"/>
                          <a:tab pos="2247900" algn="l"/>
                          <a:tab pos="2697480" algn="l"/>
                          <a:tab pos="3147060" algn="l"/>
                          <a:tab pos="3596640" algn="l"/>
                          <a:tab pos="4046220" algn="l"/>
                          <a:tab pos="4495800" algn="l"/>
                          <a:tab pos="4945380" algn="l"/>
                          <a:tab pos="5394960" algn="l"/>
                          <a:tab pos="5844540" algn="l"/>
                          <a:tab pos="6294120" algn="l"/>
                        </a:tabLst>
                      </a:pPr>
                      <a:r>
                        <a:rPr lang="en-GB" sz="1400" kern="1200" dirty="0">
                          <a:effectLst/>
                        </a:rPr>
                        <a:t>Lazy Susan</a:t>
                      </a:r>
                      <a:endParaRPr lang="it-IT" sz="1400" kern="1200" dirty="0">
                        <a:solidFill>
                          <a:schemeClr val="tx1"/>
                        </a:solidFill>
                        <a:effectLst/>
                        <a:latin typeface="+mn-lt"/>
                        <a:ea typeface="+mn-ea"/>
                        <a:cs typeface="+mn-cs"/>
                      </a:endParaRPr>
                    </a:p>
                  </a:txBody>
                  <a:tcPr marL="48220" marR="48220" marT="0" marB="0" anchor="b"/>
                </a:tc>
                <a:tc>
                  <a:txBody>
                    <a:bodyPr/>
                    <a:lstStyle/>
                    <a:p>
                      <a:pPr marL="0" algn="just" defTabSz="457200" rtl="0" eaLnBrk="1" fontAlgn="base" latinLnBrk="0" hangingPunct="1">
                        <a:spcAft>
                          <a:spcPts val="0"/>
                        </a:spcAft>
                        <a:tabLst>
                          <a:tab pos="449580" algn="l"/>
                          <a:tab pos="899160" algn="l"/>
                          <a:tab pos="1348740" algn="l"/>
                          <a:tab pos="1798320" algn="l"/>
                          <a:tab pos="2247900" algn="l"/>
                          <a:tab pos="2697480" algn="l"/>
                          <a:tab pos="3147060" algn="l"/>
                          <a:tab pos="3596640" algn="l"/>
                          <a:tab pos="4046220" algn="l"/>
                          <a:tab pos="4495800" algn="l"/>
                          <a:tab pos="4945380" algn="l"/>
                          <a:tab pos="5394960" algn="l"/>
                          <a:tab pos="5844540" algn="l"/>
                          <a:tab pos="6294120" algn="l"/>
                        </a:tabLst>
                      </a:pPr>
                      <a:r>
                        <a:rPr lang="en-GB" sz="1400" kern="1200" dirty="0">
                          <a:effectLst/>
                        </a:rPr>
                        <a:t>(2.40 ± 0.24) 10</a:t>
                      </a:r>
                      <a:r>
                        <a:rPr lang="en-GB" sz="1400" kern="1200" baseline="30000" dirty="0">
                          <a:solidFill>
                            <a:schemeClr val="dk1"/>
                          </a:solidFill>
                          <a:effectLst/>
                          <a:latin typeface="+mn-lt"/>
                          <a:ea typeface="+mn-ea"/>
                          <a:cs typeface="+mn-cs"/>
                        </a:rPr>
                        <a:t>1</a:t>
                      </a:r>
                      <a:r>
                        <a:rPr lang="en-GB" sz="1400" kern="1200" baseline="30000" dirty="0">
                          <a:effectLst/>
                        </a:rPr>
                        <a:t>2</a:t>
                      </a:r>
                      <a:endParaRPr lang="it-IT" sz="1400" kern="1200" baseline="30000" dirty="0">
                        <a:solidFill>
                          <a:schemeClr val="tx1"/>
                        </a:solidFill>
                        <a:effectLst/>
                        <a:latin typeface="+mn-lt"/>
                        <a:ea typeface="+mn-ea"/>
                        <a:cs typeface="+mn-cs"/>
                      </a:endParaRPr>
                    </a:p>
                  </a:txBody>
                  <a:tcPr marL="48220" marR="48220" marT="0" marB="0" anchor="b"/>
                </a:tc>
              </a:tr>
              <a:tr h="179671">
                <a:tc>
                  <a:txBody>
                    <a:bodyPr/>
                    <a:lstStyle/>
                    <a:p>
                      <a:pPr marL="0" algn="just" defTabSz="457200" rtl="0" eaLnBrk="1" fontAlgn="base" latinLnBrk="0" hangingPunct="1">
                        <a:spcAft>
                          <a:spcPts val="0"/>
                        </a:spcAft>
                        <a:tabLst>
                          <a:tab pos="449580" algn="l"/>
                          <a:tab pos="899160" algn="l"/>
                          <a:tab pos="1348740" algn="l"/>
                          <a:tab pos="1798320" algn="l"/>
                          <a:tab pos="2247900" algn="l"/>
                          <a:tab pos="2697480" algn="l"/>
                          <a:tab pos="3147060" algn="l"/>
                          <a:tab pos="3596640" algn="l"/>
                          <a:tab pos="4046220" algn="l"/>
                          <a:tab pos="4495800" algn="l"/>
                          <a:tab pos="4945380" algn="l"/>
                          <a:tab pos="5394960" algn="l"/>
                          <a:tab pos="5844540" algn="l"/>
                          <a:tab pos="6294120" algn="l"/>
                        </a:tabLst>
                      </a:pPr>
                      <a:r>
                        <a:rPr lang="en-GB" sz="1400" kern="1200" dirty="0">
                          <a:effectLst/>
                        </a:rPr>
                        <a:t>Thermal Channel</a:t>
                      </a:r>
                      <a:endParaRPr lang="it-IT" sz="1400" kern="1200" dirty="0">
                        <a:solidFill>
                          <a:schemeClr val="tx1"/>
                        </a:solidFill>
                        <a:effectLst/>
                        <a:latin typeface="+mn-lt"/>
                        <a:ea typeface="+mn-ea"/>
                        <a:cs typeface="+mn-cs"/>
                      </a:endParaRPr>
                    </a:p>
                  </a:txBody>
                  <a:tcPr marL="48220" marR="48220" marT="0" marB="0" anchor="b"/>
                </a:tc>
                <a:tc>
                  <a:txBody>
                    <a:bodyPr/>
                    <a:lstStyle/>
                    <a:p>
                      <a:pPr marL="0" algn="just" defTabSz="457200" rtl="0" eaLnBrk="1" fontAlgn="base" latinLnBrk="0" hangingPunct="1">
                        <a:spcAft>
                          <a:spcPts val="0"/>
                        </a:spcAft>
                        <a:tabLst>
                          <a:tab pos="449580" algn="l"/>
                          <a:tab pos="899160" algn="l"/>
                          <a:tab pos="1348740" algn="l"/>
                          <a:tab pos="1798320" algn="l"/>
                          <a:tab pos="2247900" algn="l"/>
                          <a:tab pos="2697480" algn="l"/>
                          <a:tab pos="3147060" algn="l"/>
                          <a:tab pos="3596640" algn="l"/>
                          <a:tab pos="4046220" algn="l"/>
                          <a:tab pos="4495800" algn="l"/>
                          <a:tab pos="4945380" algn="l"/>
                          <a:tab pos="5394960" algn="l"/>
                          <a:tab pos="5844540" algn="l"/>
                          <a:tab pos="6294120" algn="l"/>
                        </a:tabLst>
                      </a:pPr>
                      <a:r>
                        <a:rPr lang="en-GB" sz="1400" kern="1200" dirty="0">
                          <a:effectLst/>
                        </a:rPr>
                        <a:t>(2.52 ± 0.36) 10</a:t>
                      </a:r>
                      <a:r>
                        <a:rPr lang="en-GB" sz="1400" kern="1200" baseline="30000" dirty="0">
                          <a:effectLst/>
                        </a:rPr>
                        <a:t>11</a:t>
                      </a:r>
                      <a:endParaRPr lang="it-IT" sz="1400" kern="1200" baseline="30000" dirty="0">
                        <a:solidFill>
                          <a:schemeClr val="tx1"/>
                        </a:solidFill>
                        <a:effectLst/>
                        <a:latin typeface="+mn-lt"/>
                        <a:ea typeface="+mn-ea"/>
                        <a:cs typeface="+mn-cs"/>
                      </a:endParaRPr>
                    </a:p>
                  </a:txBody>
                  <a:tcPr marL="48220" marR="48220" marT="0" marB="0" anchor="b"/>
                </a:tc>
              </a:tr>
              <a:tr h="179671">
                <a:tc>
                  <a:txBody>
                    <a:bodyPr/>
                    <a:lstStyle/>
                    <a:p>
                      <a:pPr marL="0" algn="just" defTabSz="457200" rtl="0" eaLnBrk="1" fontAlgn="base" latinLnBrk="0" hangingPunct="1">
                        <a:spcAft>
                          <a:spcPts val="0"/>
                        </a:spcAft>
                        <a:tabLst>
                          <a:tab pos="449580" algn="l"/>
                          <a:tab pos="899160" algn="l"/>
                          <a:tab pos="1348740" algn="l"/>
                          <a:tab pos="1798320" algn="l"/>
                          <a:tab pos="2247900" algn="l"/>
                          <a:tab pos="2697480" algn="l"/>
                          <a:tab pos="3147060" algn="l"/>
                          <a:tab pos="3596640" algn="l"/>
                          <a:tab pos="4046220" algn="l"/>
                          <a:tab pos="4495800" algn="l"/>
                          <a:tab pos="4945380" algn="l"/>
                          <a:tab pos="5394960" algn="l"/>
                          <a:tab pos="5844540" algn="l"/>
                          <a:tab pos="6294120" algn="l"/>
                        </a:tabLst>
                      </a:pPr>
                      <a:r>
                        <a:rPr lang="en-GB" sz="1400" kern="1200" dirty="0">
                          <a:effectLst/>
                        </a:rPr>
                        <a:t>Thermal </a:t>
                      </a:r>
                      <a:r>
                        <a:rPr lang="en-GB" sz="1400" kern="1200" dirty="0" smtClean="0">
                          <a:effectLst/>
                        </a:rPr>
                        <a:t>Column</a:t>
                      </a:r>
                      <a:endParaRPr lang="it-IT" sz="1400" kern="1200" dirty="0">
                        <a:solidFill>
                          <a:schemeClr val="tx1"/>
                        </a:solidFill>
                        <a:effectLst/>
                        <a:latin typeface="+mn-lt"/>
                        <a:ea typeface="+mn-ea"/>
                        <a:cs typeface="+mn-cs"/>
                      </a:endParaRPr>
                    </a:p>
                  </a:txBody>
                  <a:tcPr marL="48220" marR="48220" marT="0" marB="0" anchor="b"/>
                </a:tc>
                <a:tc>
                  <a:txBody>
                    <a:bodyPr/>
                    <a:lstStyle/>
                    <a:p>
                      <a:pPr marL="0" algn="just" defTabSz="457200" rtl="0" eaLnBrk="1" fontAlgn="base" latinLnBrk="0" hangingPunct="1">
                        <a:spcAft>
                          <a:spcPts val="0"/>
                        </a:spcAft>
                        <a:tabLst>
                          <a:tab pos="449580" algn="l"/>
                          <a:tab pos="899160" algn="l"/>
                          <a:tab pos="1348740" algn="l"/>
                          <a:tab pos="1798320" algn="l"/>
                          <a:tab pos="2247900" algn="l"/>
                          <a:tab pos="2697480" algn="l"/>
                          <a:tab pos="3147060" algn="l"/>
                          <a:tab pos="3596640" algn="l"/>
                          <a:tab pos="4046220" algn="l"/>
                          <a:tab pos="4495800" algn="l"/>
                          <a:tab pos="4945380" algn="l"/>
                          <a:tab pos="5394960" algn="l"/>
                          <a:tab pos="5844540" algn="l"/>
                          <a:tab pos="6294120" algn="l"/>
                        </a:tabLst>
                      </a:pPr>
                      <a:r>
                        <a:rPr lang="it-IT" sz="1400" kern="1200" dirty="0">
                          <a:effectLst/>
                        </a:rPr>
                        <a:t>(1.19 ± 0.08) 10</a:t>
                      </a:r>
                      <a:r>
                        <a:rPr lang="it-IT" sz="1400" kern="1200" baseline="30000" dirty="0">
                          <a:effectLst/>
                        </a:rPr>
                        <a:t>10</a:t>
                      </a:r>
                      <a:endParaRPr lang="it-IT" sz="1400" kern="1200" baseline="30000" dirty="0">
                        <a:solidFill>
                          <a:schemeClr val="tx1"/>
                        </a:solidFill>
                        <a:effectLst/>
                        <a:latin typeface="+mn-lt"/>
                        <a:ea typeface="+mn-ea"/>
                        <a:cs typeface="+mn-cs"/>
                      </a:endParaRPr>
                    </a:p>
                  </a:txBody>
                  <a:tcPr marL="48220" marR="48220" marT="0" marB="0" anchor="b"/>
                </a:tc>
              </a:tr>
            </a:tbl>
          </a:graphicData>
        </a:graphic>
      </p:graphicFrame>
      <p:graphicFrame>
        <p:nvGraphicFramePr>
          <p:cNvPr id="11" name="Table 10"/>
          <p:cNvGraphicFramePr>
            <a:graphicFrameLocks noGrp="1"/>
          </p:cNvGraphicFramePr>
          <p:nvPr/>
        </p:nvGraphicFramePr>
        <p:xfrm>
          <a:off x="3923928" y="1628800"/>
          <a:ext cx="4999218" cy="518160"/>
        </p:xfrm>
        <a:graphic>
          <a:graphicData uri="http://schemas.openxmlformats.org/drawingml/2006/table">
            <a:tbl>
              <a:tblPr>
                <a:tableStyleId>{3C2FFA5D-87B4-456A-9821-1D502468CF0F}</a:tableStyleId>
              </a:tblPr>
              <a:tblGrid>
                <a:gridCol w="999735"/>
                <a:gridCol w="999735"/>
                <a:gridCol w="999735"/>
                <a:gridCol w="999735"/>
                <a:gridCol w="1000278"/>
              </a:tblGrid>
              <a:tr h="158550">
                <a:tc>
                  <a:txBody>
                    <a:bodyPr/>
                    <a:lstStyle/>
                    <a:p>
                      <a:pPr algn="ctr" fontAlgn="base" hangingPunct="0">
                        <a:spcAft>
                          <a:spcPts val="1200"/>
                        </a:spcAft>
                      </a:pPr>
                      <a:endParaRPr lang="en-US" sz="2000" b="0" cap="all" dirty="0">
                        <a:latin typeface="Times New Roman"/>
                        <a:ea typeface="MS Mincho"/>
                      </a:endParaRPr>
                    </a:p>
                  </a:txBody>
                  <a:tcPr marL="48220" marR="48220" marT="0" marB="0" anchor="ctr">
                    <a:solidFill>
                      <a:schemeClr val="tx2">
                        <a:lumMod val="60000"/>
                        <a:lumOff val="40000"/>
                      </a:schemeClr>
                    </a:solidFill>
                  </a:tcPr>
                </a:tc>
                <a:tc>
                  <a:txBody>
                    <a:bodyPr/>
                    <a:lstStyle/>
                    <a:p>
                      <a:pPr algn="ctr" fontAlgn="base" hangingPunct="0">
                        <a:spcAft>
                          <a:spcPts val="1200"/>
                        </a:spcAft>
                      </a:pPr>
                      <a:r>
                        <a:rPr lang="it-IT" sz="1400" b="1" kern="1200" dirty="0" smtClean="0">
                          <a:solidFill>
                            <a:schemeClr val="lt1"/>
                          </a:solidFill>
                          <a:latin typeface="+mn-lt"/>
                          <a:ea typeface="+mn-ea"/>
                          <a:cs typeface="+mn-cs"/>
                        </a:rPr>
                        <a:t>Area  </a:t>
                      </a:r>
                      <a:r>
                        <a:rPr lang="it-IT" sz="1400" b="1" kern="1200" dirty="0">
                          <a:solidFill>
                            <a:schemeClr val="lt1"/>
                          </a:solidFill>
                          <a:latin typeface="+mn-lt"/>
                          <a:ea typeface="+mn-ea"/>
                          <a:cs typeface="+mn-cs"/>
                        </a:rPr>
                        <a:t>1</a:t>
                      </a:r>
                    </a:p>
                  </a:txBody>
                  <a:tcPr marL="48220" marR="48220" marT="0" marB="0" anchor="ctr">
                    <a:solidFill>
                      <a:schemeClr val="tx2">
                        <a:lumMod val="60000"/>
                        <a:lumOff val="40000"/>
                      </a:schemeClr>
                    </a:solidFill>
                  </a:tcPr>
                </a:tc>
                <a:tc>
                  <a:txBody>
                    <a:bodyPr/>
                    <a:lstStyle/>
                    <a:p>
                      <a:pPr algn="ctr" fontAlgn="base" hangingPunct="0">
                        <a:spcAft>
                          <a:spcPts val="1200"/>
                        </a:spcAft>
                      </a:pPr>
                      <a:r>
                        <a:rPr lang="it-IT" sz="1400" b="1" kern="1200" dirty="0" smtClean="0">
                          <a:solidFill>
                            <a:schemeClr val="lt1"/>
                          </a:solidFill>
                          <a:latin typeface="+mn-lt"/>
                          <a:ea typeface="+mn-ea"/>
                          <a:cs typeface="+mn-cs"/>
                        </a:rPr>
                        <a:t>Area </a:t>
                      </a:r>
                      <a:r>
                        <a:rPr lang="it-IT" sz="1400" b="1" kern="1200" dirty="0">
                          <a:solidFill>
                            <a:schemeClr val="lt1"/>
                          </a:solidFill>
                          <a:latin typeface="+mn-lt"/>
                          <a:ea typeface="+mn-ea"/>
                          <a:cs typeface="+mn-cs"/>
                        </a:rPr>
                        <a:t>2</a:t>
                      </a:r>
                    </a:p>
                  </a:txBody>
                  <a:tcPr marL="48220" marR="48220" marT="0" marB="0" anchor="ctr">
                    <a:solidFill>
                      <a:schemeClr val="tx2">
                        <a:lumMod val="60000"/>
                        <a:lumOff val="40000"/>
                      </a:schemeClr>
                    </a:solidFill>
                  </a:tcPr>
                </a:tc>
                <a:tc>
                  <a:txBody>
                    <a:bodyPr/>
                    <a:lstStyle/>
                    <a:p>
                      <a:pPr algn="ctr" fontAlgn="base" hangingPunct="0">
                        <a:spcAft>
                          <a:spcPts val="1200"/>
                        </a:spcAft>
                      </a:pPr>
                      <a:r>
                        <a:rPr lang="it-IT" sz="1400" b="1" kern="1200" dirty="0" smtClean="0">
                          <a:solidFill>
                            <a:schemeClr val="lt1"/>
                          </a:solidFill>
                          <a:latin typeface="+mn-lt"/>
                          <a:ea typeface="+mn-ea"/>
                          <a:cs typeface="+mn-cs"/>
                        </a:rPr>
                        <a:t>Area 3</a:t>
                      </a:r>
                      <a:endParaRPr lang="it-IT" sz="1400" b="1" kern="1200" dirty="0">
                        <a:solidFill>
                          <a:schemeClr val="lt1"/>
                        </a:solidFill>
                        <a:latin typeface="+mn-lt"/>
                        <a:ea typeface="+mn-ea"/>
                        <a:cs typeface="+mn-cs"/>
                      </a:endParaRPr>
                    </a:p>
                  </a:txBody>
                  <a:tcPr marL="48220" marR="48220" marT="0" marB="0" anchor="ctr">
                    <a:solidFill>
                      <a:schemeClr val="tx2">
                        <a:lumMod val="60000"/>
                        <a:lumOff val="40000"/>
                      </a:schemeClr>
                    </a:solidFill>
                  </a:tcPr>
                </a:tc>
                <a:tc>
                  <a:txBody>
                    <a:bodyPr/>
                    <a:lstStyle/>
                    <a:p>
                      <a:pPr algn="ctr" fontAlgn="base" hangingPunct="0">
                        <a:spcAft>
                          <a:spcPts val="1200"/>
                        </a:spcAft>
                      </a:pPr>
                      <a:r>
                        <a:rPr lang="it-IT" sz="1400" b="1" kern="1200" dirty="0" smtClean="0">
                          <a:solidFill>
                            <a:schemeClr val="lt1"/>
                          </a:solidFill>
                          <a:latin typeface="+mn-lt"/>
                          <a:ea typeface="+mn-ea"/>
                          <a:cs typeface="+mn-cs"/>
                        </a:rPr>
                        <a:t>Area</a:t>
                      </a:r>
                      <a:r>
                        <a:rPr lang="it-IT" sz="1400" b="1" kern="1200" baseline="0" dirty="0" smtClean="0">
                          <a:solidFill>
                            <a:schemeClr val="lt1"/>
                          </a:solidFill>
                          <a:latin typeface="+mn-lt"/>
                          <a:ea typeface="+mn-ea"/>
                          <a:cs typeface="+mn-cs"/>
                        </a:rPr>
                        <a:t> </a:t>
                      </a:r>
                      <a:r>
                        <a:rPr lang="it-IT" sz="1400" b="1" kern="1200" dirty="0" smtClean="0">
                          <a:solidFill>
                            <a:schemeClr val="lt1"/>
                          </a:solidFill>
                          <a:latin typeface="+mn-lt"/>
                          <a:ea typeface="+mn-ea"/>
                          <a:cs typeface="+mn-cs"/>
                        </a:rPr>
                        <a:t>4</a:t>
                      </a:r>
                      <a:endParaRPr lang="it-IT" sz="1400" b="1" kern="1200" dirty="0">
                        <a:solidFill>
                          <a:schemeClr val="lt1"/>
                        </a:solidFill>
                        <a:latin typeface="+mn-lt"/>
                        <a:ea typeface="+mn-ea"/>
                        <a:cs typeface="+mn-cs"/>
                      </a:endParaRPr>
                    </a:p>
                  </a:txBody>
                  <a:tcPr marL="48220" marR="48220" marT="0" marB="0" anchor="ctr">
                    <a:solidFill>
                      <a:schemeClr val="tx2">
                        <a:lumMod val="60000"/>
                        <a:lumOff val="40000"/>
                      </a:schemeClr>
                    </a:solidFill>
                  </a:tcPr>
                </a:tc>
              </a:tr>
              <a:tr h="193136">
                <a:tc>
                  <a:txBody>
                    <a:bodyPr/>
                    <a:lstStyle/>
                    <a:p>
                      <a:pPr marL="0" algn="ctr" defTabSz="457200" rtl="0" eaLnBrk="1" fontAlgn="base" latinLnBrk="0" hangingPunct="0">
                        <a:spcAft>
                          <a:spcPts val="1200"/>
                        </a:spcAft>
                      </a:pPr>
                      <a:r>
                        <a:rPr lang="it-IT" sz="1400" b="1" kern="1200" dirty="0" smtClean="0">
                          <a:solidFill>
                            <a:sysClr val="windowText" lastClr="000000"/>
                          </a:solidFill>
                          <a:latin typeface="+mn-lt"/>
                          <a:ea typeface="+mn-ea"/>
                          <a:cs typeface="+mn-cs"/>
                        </a:rPr>
                        <a:t>flux</a:t>
                      </a:r>
                      <a:endParaRPr lang="it-IT" sz="1400" b="1" kern="1200" dirty="0">
                        <a:solidFill>
                          <a:sysClr val="windowText" lastClr="000000"/>
                        </a:solidFill>
                        <a:latin typeface="+mn-lt"/>
                        <a:ea typeface="+mn-ea"/>
                        <a:cs typeface="+mn-cs"/>
                      </a:endParaRPr>
                    </a:p>
                  </a:txBody>
                  <a:tcPr marL="48220" marR="48220" marT="0" marB="0" anchor="ctr"/>
                </a:tc>
                <a:tc>
                  <a:txBody>
                    <a:bodyPr/>
                    <a:lstStyle/>
                    <a:p>
                      <a:pPr algn="ctr" fontAlgn="base" hangingPunct="0">
                        <a:spcAft>
                          <a:spcPts val="1200"/>
                        </a:spcAft>
                      </a:pPr>
                      <a:r>
                        <a:rPr lang="it-IT" sz="1400" cap="all" dirty="0"/>
                        <a:t>1.14 x 10</a:t>
                      </a:r>
                      <a:r>
                        <a:rPr lang="it-IT" sz="1400" cap="all" baseline="30000" dirty="0"/>
                        <a:t>12</a:t>
                      </a:r>
                      <a:endParaRPr lang="it-IT" sz="1400" b="1" cap="all" dirty="0">
                        <a:latin typeface="+mn-lt"/>
                        <a:ea typeface="Times New Roman"/>
                      </a:endParaRPr>
                    </a:p>
                  </a:txBody>
                  <a:tcPr marL="48220" marR="48220" marT="0" marB="0" anchor="ctr"/>
                </a:tc>
                <a:tc>
                  <a:txBody>
                    <a:bodyPr/>
                    <a:lstStyle/>
                    <a:p>
                      <a:pPr algn="ctr" fontAlgn="base" hangingPunct="0">
                        <a:spcAft>
                          <a:spcPts val="1200"/>
                        </a:spcAft>
                      </a:pPr>
                      <a:r>
                        <a:rPr lang="it-IT" sz="1400" cap="all" dirty="0"/>
                        <a:t>1.12 x 10</a:t>
                      </a:r>
                      <a:r>
                        <a:rPr lang="it-IT" sz="1400" cap="all" baseline="30000" dirty="0"/>
                        <a:t>11</a:t>
                      </a:r>
                      <a:endParaRPr lang="it-IT" sz="1400" b="1" cap="all" dirty="0">
                        <a:latin typeface="+mn-lt"/>
                        <a:ea typeface="Times New Roman"/>
                      </a:endParaRPr>
                    </a:p>
                  </a:txBody>
                  <a:tcPr marL="48220" marR="48220" marT="0" marB="0" anchor="ctr"/>
                </a:tc>
                <a:tc>
                  <a:txBody>
                    <a:bodyPr/>
                    <a:lstStyle/>
                    <a:p>
                      <a:pPr algn="ctr" fontAlgn="base" hangingPunct="0">
                        <a:spcAft>
                          <a:spcPts val="1200"/>
                        </a:spcAft>
                      </a:pPr>
                      <a:r>
                        <a:rPr lang="it-IT" sz="1400" cap="all" dirty="0"/>
                        <a:t>9.0</a:t>
                      </a:r>
                      <a:r>
                        <a:rPr lang="en-GB" sz="1400" cap="all" dirty="0"/>
                        <a:t>7 x 10</a:t>
                      </a:r>
                      <a:r>
                        <a:rPr lang="en-GB" sz="1400" cap="all" baseline="30000" dirty="0"/>
                        <a:t>9</a:t>
                      </a:r>
                      <a:endParaRPr lang="it-IT" sz="1400" b="1" cap="all" dirty="0">
                        <a:latin typeface="+mn-lt"/>
                        <a:ea typeface="Times New Roman"/>
                      </a:endParaRPr>
                    </a:p>
                  </a:txBody>
                  <a:tcPr marL="48220" marR="48220" marT="0" marB="0" anchor="ctr"/>
                </a:tc>
                <a:tc>
                  <a:txBody>
                    <a:bodyPr/>
                    <a:lstStyle/>
                    <a:p>
                      <a:pPr algn="ctr" fontAlgn="base" hangingPunct="0">
                        <a:spcAft>
                          <a:spcPts val="1200"/>
                        </a:spcAft>
                      </a:pPr>
                      <a:r>
                        <a:rPr lang="en-GB" sz="1400" cap="all" dirty="0"/>
                        <a:t>1.1 x </a:t>
                      </a:r>
                      <a:r>
                        <a:rPr lang="en-GB" sz="1400" cap="all" dirty="0" smtClean="0"/>
                        <a:t>10</a:t>
                      </a:r>
                      <a:r>
                        <a:rPr lang="en-GB" sz="1400" cap="all" baseline="30000" dirty="0" smtClean="0"/>
                        <a:t>9</a:t>
                      </a:r>
                      <a:endParaRPr lang="it-IT" sz="1400" b="1" cap="all" dirty="0">
                        <a:latin typeface="+mn-lt"/>
                        <a:ea typeface="Times New Roman"/>
                      </a:endParaRPr>
                    </a:p>
                  </a:txBody>
                  <a:tcPr marL="48220" marR="48220" marT="0" marB="0" anchor="ctr"/>
                </a:tc>
              </a:tr>
            </a:tbl>
          </a:graphicData>
        </a:graphic>
      </p:graphicFrame>
      <p:pic>
        <p:nvPicPr>
          <p:cNvPr id="1026" name="Picture 2"/>
          <p:cNvPicPr>
            <a:picLocks noChangeAspect="1" noChangeArrowheads="1"/>
          </p:cNvPicPr>
          <p:nvPr/>
        </p:nvPicPr>
        <p:blipFill>
          <a:blip r:embed="rId4" cstate="print"/>
          <a:srcRect/>
          <a:stretch>
            <a:fillRect/>
          </a:stretch>
        </p:blipFill>
        <p:spPr bwMode="auto">
          <a:xfrm>
            <a:off x="6012160" y="3068960"/>
            <a:ext cx="2762250" cy="2305050"/>
          </a:xfrm>
          <a:prstGeom prst="rect">
            <a:avLst/>
          </a:prstGeom>
          <a:noFill/>
          <a:ln w="9525">
            <a:noFill/>
            <a:miter lim="800000"/>
            <a:headEnd/>
            <a:tailEnd/>
          </a:ln>
        </p:spPr>
      </p:pic>
      <p:sp>
        <p:nvSpPr>
          <p:cNvPr id="10" name="Rectangle 3"/>
          <p:cNvSpPr>
            <a:spLocks noChangeArrowheads="1"/>
          </p:cNvSpPr>
          <p:nvPr/>
        </p:nvSpPr>
        <p:spPr bwMode="auto">
          <a:xfrm>
            <a:off x="251520" y="188912"/>
            <a:ext cx="8712968" cy="1367880"/>
          </a:xfrm>
          <a:prstGeom prst="rect">
            <a:avLst/>
          </a:prstGeom>
          <a:solidFill>
            <a:schemeClr val="accent1"/>
          </a:solidFill>
          <a:ln w="9525">
            <a:noFill/>
            <a:miter lim="800000"/>
            <a:headEnd/>
            <a:tailEnd/>
          </a:ln>
        </p:spPr>
        <p:txBody>
          <a:bodyPr lIns="92075" tIns="46038" rIns="92075" bIns="46038" anchor="ctr"/>
          <a:lstStyle/>
          <a:p>
            <a:pPr algn="ctr"/>
            <a:r>
              <a:rPr lang="en-GB" sz="3400" b="1" dirty="0" smtClean="0">
                <a:solidFill>
                  <a:schemeClr val="bg1"/>
                </a:solidFill>
                <a:effectLst>
                  <a:outerShdw blurRad="38100" dist="38100" dir="2700000" algn="tl">
                    <a:srgbClr val="000000">
                      <a:alpha val="43137"/>
                    </a:srgbClr>
                  </a:outerShdw>
                </a:effectLst>
              </a:rPr>
              <a:t>A COMMENT FROM PAVIA UNIVERSITY and </a:t>
            </a:r>
            <a:r>
              <a:rPr lang="en-GB" sz="3400" b="1" dirty="0" err="1" smtClean="0">
                <a:solidFill>
                  <a:schemeClr val="bg1"/>
                </a:solidFill>
                <a:effectLst>
                  <a:outerShdw blurRad="38100" dist="38100" dir="2700000" algn="tl">
                    <a:srgbClr val="000000">
                      <a:alpha val="43137"/>
                    </a:srgbClr>
                  </a:outerShdw>
                </a:effectLst>
              </a:rPr>
              <a:t>Politecnico</a:t>
            </a:r>
            <a:r>
              <a:rPr lang="en-GB" sz="3400" b="1" dirty="0" smtClean="0">
                <a:solidFill>
                  <a:schemeClr val="bg1"/>
                </a:solidFill>
                <a:effectLst>
                  <a:outerShdw blurRad="38100" dist="38100" dir="2700000" algn="tl">
                    <a:srgbClr val="000000">
                      <a:alpha val="43137"/>
                    </a:srgbClr>
                  </a:outerShdw>
                </a:effectLst>
              </a:rPr>
              <a:t> di Milano</a:t>
            </a:r>
          </a:p>
          <a:p>
            <a:pPr algn="ctr"/>
            <a:r>
              <a:rPr lang="en-GB" sz="2800" b="1" dirty="0" smtClean="0">
                <a:solidFill>
                  <a:schemeClr val="bg1"/>
                </a:solidFill>
                <a:effectLst>
                  <a:outerShdw blurRad="38100" dist="38100" dir="2700000" algn="tl">
                    <a:srgbClr val="000000">
                      <a:alpha val="43137"/>
                    </a:srgbClr>
                  </a:outerShdw>
                </a:effectLst>
              </a:rPr>
              <a:t>(Andrea </a:t>
            </a:r>
            <a:r>
              <a:rPr lang="en-GB" sz="2800" b="1" dirty="0" err="1" smtClean="0">
                <a:solidFill>
                  <a:schemeClr val="bg1"/>
                </a:solidFill>
                <a:effectLst>
                  <a:outerShdw blurRad="38100" dist="38100" dir="2700000" algn="tl">
                    <a:srgbClr val="000000">
                      <a:alpha val="43137"/>
                    </a:srgbClr>
                  </a:outerShdw>
                </a:effectLst>
              </a:rPr>
              <a:t>Salvini</a:t>
            </a:r>
            <a:r>
              <a:rPr lang="en-GB" sz="2800" b="1" dirty="0" smtClean="0">
                <a:solidFill>
                  <a:schemeClr val="bg1"/>
                </a:solidFill>
                <a:effectLst>
                  <a:outerShdw blurRad="38100" dist="38100" dir="2700000" algn="tl">
                    <a:srgbClr val="000000">
                      <a:alpha val="43137"/>
                    </a:srgbClr>
                  </a:outerShdw>
                </a:effectLst>
              </a:rPr>
              <a:t>, Marco </a:t>
            </a:r>
            <a:r>
              <a:rPr lang="en-GB" sz="2800" b="1" dirty="0" err="1" smtClean="0">
                <a:solidFill>
                  <a:schemeClr val="bg1"/>
                </a:solidFill>
                <a:effectLst>
                  <a:outerShdw blurRad="38100" dist="38100" dir="2700000" algn="tl">
                    <a:srgbClr val="000000">
                      <a:alpha val="43137"/>
                    </a:srgbClr>
                  </a:outerShdw>
                </a:effectLst>
              </a:rPr>
              <a:t>Ricotti</a:t>
            </a:r>
            <a:r>
              <a:rPr lang="en-GB" sz="2800" b="1" dirty="0" smtClean="0">
                <a:solidFill>
                  <a:schemeClr val="bg1"/>
                </a:solidFill>
                <a:effectLst>
                  <a:outerShdw blurRad="38100" dist="38100" dir="2700000" algn="tl">
                    <a:srgbClr val="000000">
                      <a:alpha val="43137"/>
                    </a:srgbClr>
                  </a:outerShdw>
                </a:effectLst>
              </a:rPr>
              <a:t>)</a:t>
            </a:r>
            <a:endParaRPr lang="en-GB" sz="2800" b="1"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1351573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10"/>
                                        </p:tgtEl>
                                        <p:attrNameLst>
                                          <p:attrName>ppt_x</p:attrName>
                                        </p:attrNameLst>
                                      </p:cBhvr>
                                      <p:tavLst>
                                        <p:tav tm="0">
                                          <p:val>
                                            <p:strVal val="ppt_x"/>
                                          </p:val>
                                        </p:tav>
                                        <p:tav tm="100000">
                                          <p:val>
                                            <p:strVal val="ppt_x"/>
                                          </p:val>
                                        </p:tav>
                                      </p:tavLst>
                                    </p:anim>
                                    <p:anim calcmode="lin" valueType="num">
                                      <p:cBhvr additive="base">
                                        <p:cTn id="7" dur="500"/>
                                        <p:tgtEl>
                                          <p:spTgt spid="10"/>
                                        </p:tgtEl>
                                        <p:attrNameLst>
                                          <p:attrName>ppt_y</p:attrName>
                                        </p:attrNameLst>
                                      </p:cBhvr>
                                      <p:tavLst>
                                        <p:tav tm="0">
                                          <p:val>
                                            <p:strVal val="ppt_y"/>
                                          </p:val>
                                        </p:tav>
                                        <p:tav tm="100000">
                                          <p:val>
                                            <p:strVal val="1+ppt_h/2"/>
                                          </p:val>
                                        </p:tav>
                                      </p:tavLst>
                                    </p:anim>
                                    <p:set>
                                      <p:cBhvr>
                                        <p:cTn id="8"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1187624" y="188640"/>
          <a:ext cx="7704857" cy="853440"/>
        </p:xfrm>
        <a:graphic>
          <a:graphicData uri="http://schemas.openxmlformats.org/drawingml/2006/table">
            <a:tbl>
              <a:tblPr>
                <a:tableStyleId>{3C2FFA5D-87B4-456A-9821-1D502468CF0F}</a:tableStyleId>
              </a:tblPr>
              <a:tblGrid>
                <a:gridCol w="2005951"/>
                <a:gridCol w="1015106"/>
                <a:gridCol w="950035"/>
                <a:gridCol w="1002090"/>
                <a:gridCol w="871949"/>
                <a:gridCol w="950035"/>
                <a:gridCol w="909691"/>
              </a:tblGrid>
              <a:tr h="356235">
                <a:tc>
                  <a:txBody>
                    <a:bodyPr/>
                    <a:lstStyle/>
                    <a:p>
                      <a:pPr algn="just" fontAlgn="base" hangingPunct="0">
                        <a:spcAft>
                          <a:spcPts val="1200"/>
                        </a:spcAft>
                      </a:pPr>
                      <a:r>
                        <a:rPr lang="en-GB" sz="2000" dirty="0" smtClean="0">
                          <a:solidFill>
                            <a:schemeClr val="bg1"/>
                          </a:solidFill>
                          <a:latin typeface="Times New Roman"/>
                          <a:ea typeface="Times New Roman"/>
                        </a:rPr>
                        <a:t>LENA</a:t>
                      </a:r>
                      <a:endParaRPr lang="en-GB" sz="2000" dirty="0">
                        <a:solidFill>
                          <a:schemeClr val="bg1"/>
                        </a:solidFill>
                        <a:latin typeface="Times New Roman"/>
                        <a:ea typeface="Times New Roman"/>
                      </a:endParaRPr>
                    </a:p>
                  </a:txBody>
                  <a:tcPr marL="68580" marR="68580" marT="0" marB="0" anchor="ctr">
                    <a:solidFill>
                      <a:schemeClr val="tx2">
                        <a:lumMod val="60000"/>
                        <a:lumOff val="40000"/>
                      </a:schemeClr>
                    </a:solidFill>
                  </a:tcPr>
                </a:tc>
                <a:tc>
                  <a:txBody>
                    <a:bodyPr/>
                    <a:lstStyle/>
                    <a:p>
                      <a:pPr marL="0" algn="just" defTabSz="457200" rtl="0" eaLnBrk="1" fontAlgn="base" latinLnBrk="0" hangingPunct="1">
                        <a:spcAft>
                          <a:spcPts val="0"/>
                        </a:spcAft>
                        <a:tabLst>
                          <a:tab pos="449580" algn="l"/>
                          <a:tab pos="899160" algn="l"/>
                          <a:tab pos="1348740" algn="l"/>
                          <a:tab pos="1798320" algn="l"/>
                          <a:tab pos="2247900" algn="l"/>
                          <a:tab pos="2697480" algn="l"/>
                          <a:tab pos="3147060" algn="l"/>
                          <a:tab pos="3596640" algn="l"/>
                          <a:tab pos="4046220" algn="l"/>
                          <a:tab pos="4495800" algn="l"/>
                          <a:tab pos="4945380" algn="l"/>
                          <a:tab pos="5394960" algn="l"/>
                          <a:tab pos="5844540" algn="l"/>
                          <a:tab pos="6294120" algn="l"/>
                        </a:tabLst>
                      </a:pPr>
                      <a:r>
                        <a:rPr lang="en-GB" sz="1400" b="1" kern="1200" dirty="0">
                          <a:solidFill>
                            <a:schemeClr val="lt1"/>
                          </a:solidFill>
                          <a:latin typeface="+mn-lt"/>
                          <a:ea typeface="+mn-ea"/>
                          <a:cs typeface="+mn-cs"/>
                        </a:rPr>
                        <a:t>Year</a:t>
                      </a:r>
                      <a:endParaRPr lang="it-IT" sz="1400" b="1" kern="1200" dirty="0">
                        <a:solidFill>
                          <a:schemeClr val="lt1"/>
                        </a:solidFill>
                        <a:latin typeface="+mn-lt"/>
                        <a:ea typeface="+mn-ea"/>
                        <a:cs typeface="+mn-cs"/>
                      </a:endParaRPr>
                    </a:p>
                    <a:p>
                      <a:pPr marL="0" algn="just" defTabSz="457200" rtl="0" eaLnBrk="1" fontAlgn="base" latinLnBrk="0" hangingPunct="1">
                        <a:spcAft>
                          <a:spcPts val="0"/>
                        </a:spcAft>
                        <a:tabLst>
                          <a:tab pos="449580" algn="l"/>
                          <a:tab pos="899160" algn="l"/>
                          <a:tab pos="1348740" algn="l"/>
                          <a:tab pos="1798320" algn="l"/>
                          <a:tab pos="2247900" algn="l"/>
                          <a:tab pos="2697480" algn="l"/>
                          <a:tab pos="3147060" algn="l"/>
                          <a:tab pos="3596640" algn="l"/>
                          <a:tab pos="4046220" algn="l"/>
                          <a:tab pos="4495800" algn="l"/>
                          <a:tab pos="4945380" algn="l"/>
                          <a:tab pos="5394960" algn="l"/>
                          <a:tab pos="5844540" algn="l"/>
                          <a:tab pos="6294120" algn="l"/>
                        </a:tabLst>
                      </a:pPr>
                      <a:r>
                        <a:rPr lang="en-GB" sz="1400" b="1" kern="1200" dirty="0">
                          <a:solidFill>
                            <a:schemeClr val="lt1"/>
                          </a:solidFill>
                          <a:latin typeface="+mn-lt"/>
                          <a:ea typeface="+mn-ea"/>
                          <a:cs typeface="+mn-cs"/>
                        </a:rPr>
                        <a:t>2008</a:t>
                      </a:r>
                      <a:endParaRPr lang="it-IT" sz="1400" b="1" kern="1200" dirty="0">
                        <a:solidFill>
                          <a:schemeClr val="lt1"/>
                        </a:solidFill>
                        <a:latin typeface="+mn-lt"/>
                        <a:ea typeface="+mn-ea"/>
                        <a:cs typeface="+mn-cs"/>
                      </a:endParaRPr>
                    </a:p>
                  </a:txBody>
                  <a:tcPr marL="68580" marR="68580" marT="0" marB="0" anchor="ctr">
                    <a:solidFill>
                      <a:schemeClr val="tx2">
                        <a:lumMod val="60000"/>
                        <a:lumOff val="40000"/>
                      </a:schemeClr>
                    </a:solidFill>
                  </a:tcPr>
                </a:tc>
                <a:tc>
                  <a:txBody>
                    <a:bodyPr/>
                    <a:lstStyle/>
                    <a:p>
                      <a:pPr marL="0" algn="just" defTabSz="457200" rtl="0" eaLnBrk="1" fontAlgn="base" latinLnBrk="0" hangingPunct="1">
                        <a:spcAft>
                          <a:spcPts val="0"/>
                        </a:spcAft>
                        <a:tabLst>
                          <a:tab pos="449580" algn="l"/>
                          <a:tab pos="899160" algn="l"/>
                          <a:tab pos="1348740" algn="l"/>
                          <a:tab pos="1798320" algn="l"/>
                          <a:tab pos="2247900" algn="l"/>
                          <a:tab pos="2697480" algn="l"/>
                          <a:tab pos="3147060" algn="l"/>
                          <a:tab pos="3596640" algn="l"/>
                          <a:tab pos="4046220" algn="l"/>
                          <a:tab pos="4495800" algn="l"/>
                          <a:tab pos="4945380" algn="l"/>
                          <a:tab pos="5394960" algn="l"/>
                          <a:tab pos="5844540" algn="l"/>
                          <a:tab pos="6294120" algn="l"/>
                        </a:tabLst>
                      </a:pPr>
                      <a:r>
                        <a:rPr lang="en-GB" sz="1400" b="1" kern="1200" dirty="0">
                          <a:solidFill>
                            <a:schemeClr val="lt1"/>
                          </a:solidFill>
                          <a:latin typeface="+mn-lt"/>
                          <a:ea typeface="+mn-ea"/>
                          <a:cs typeface="+mn-cs"/>
                        </a:rPr>
                        <a:t>Year</a:t>
                      </a:r>
                      <a:endParaRPr lang="it-IT" sz="1400" b="1" kern="1200" dirty="0">
                        <a:solidFill>
                          <a:schemeClr val="lt1"/>
                        </a:solidFill>
                        <a:latin typeface="+mn-lt"/>
                        <a:ea typeface="+mn-ea"/>
                        <a:cs typeface="+mn-cs"/>
                      </a:endParaRPr>
                    </a:p>
                    <a:p>
                      <a:pPr marL="0" algn="just" defTabSz="457200" rtl="0" eaLnBrk="1" fontAlgn="base" latinLnBrk="0" hangingPunct="1">
                        <a:spcAft>
                          <a:spcPts val="0"/>
                        </a:spcAft>
                        <a:tabLst>
                          <a:tab pos="449580" algn="l"/>
                          <a:tab pos="899160" algn="l"/>
                          <a:tab pos="1348740" algn="l"/>
                          <a:tab pos="1798320" algn="l"/>
                          <a:tab pos="2247900" algn="l"/>
                          <a:tab pos="2697480" algn="l"/>
                          <a:tab pos="3147060" algn="l"/>
                          <a:tab pos="3596640" algn="l"/>
                          <a:tab pos="4046220" algn="l"/>
                          <a:tab pos="4495800" algn="l"/>
                          <a:tab pos="4945380" algn="l"/>
                          <a:tab pos="5394960" algn="l"/>
                          <a:tab pos="5844540" algn="l"/>
                          <a:tab pos="6294120" algn="l"/>
                        </a:tabLst>
                      </a:pPr>
                      <a:r>
                        <a:rPr lang="en-GB" sz="1400" b="1" kern="1200" dirty="0">
                          <a:solidFill>
                            <a:schemeClr val="lt1"/>
                          </a:solidFill>
                          <a:latin typeface="+mn-lt"/>
                          <a:ea typeface="+mn-ea"/>
                          <a:cs typeface="+mn-cs"/>
                        </a:rPr>
                        <a:t>2009</a:t>
                      </a:r>
                      <a:endParaRPr lang="it-IT" sz="1400" b="1" kern="1200" dirty="0">
                        <a:solidFill>
                          <a:schemeClr val="lt1"/>
                        </a:solidFill>
                        <a:latin typeface="+mn-lt"/>
                        <a:ea typeface="+mn-ea"/>
                        <a:cs typeface="+mn-cs"/>
                      </a:endParaRPr>
                    </a:p>
                  </a:txBody>
                  <a:tcPr marL="68580" marR="68580" marT="0" marB="0" anchor="ctr">
                    <a:solidFill>
                      <a:schemeClr val="tx2">
                        <a:lumMod val="60000"/>
                        <a:lumOff val="40000"/>
                      </a:schemeClr>
                    </a:solidFill>
                  </a:tcPr>
                </a:tc>
                <a:tc>
                  <a:txBody>
                    <a:bodyPr/>
                    <a:lstStyle/>
                    <a:p>
                      <a:pPr marL="0" algn="just" defTabSz="457200" rtl="0" eaLnBrk="1" fontAlgn="base" latinLnBrk="0" hangingPunct="1">
                        <a:spcAft>
                          <a:spcPts val="0"/>
                        </a:spcAft>
                        <a:tabLst>
                          <a:tab pos="449580" algn="l"/>
                          <a:tab pos="899160" algn="l"/>
                          <a:tab pos="1348740" algn="l"/>
                          <a:tab pos="1798320" algn="l"/>
                          <a:tab pos="2247900" algn="l"/>
                          <a:tab pos="2697480" algn="l"/>
                          <a:tab pos="3147060" algn="l"/>
                          <a:tab pos="3596640" algn="l"/>
                          <a:tab pos="4046220" algn="l"/>
                          <a:tab pos="4495800" algn="l"/>
                          <a:tab pos="4945380" algn="l"/>
                          <a:tab pos="5394960" algn="l"/>
                          <a:tab pos="5844540" algn="l"/>
                          <a:tab pos="6294120" algn="l"/>
                        </a:tabLst>
                      </a:pPr>
                      <a:r>
                        <a:rPr lang="en-GB" sz="1400" b="1" kern="1200" dirty="0">
                          <a:solidFill>
                            <a:schemeClr val="lt1"/>
                          </a:solidFill>
                          <a:latin typeface="+mn-lt"/>
                          <a:ea typeface="+mn-ea"/>
                          <a:cs typeface="+mn-cs"/>
                        </a:rPr>
                        <a:t>Year</a:t>
                      </a:r>
                      <a:endParaRPr lang="it-IT" sz="1400" b="1" kern="1200" dirty="0">
                        <a:solidFill>
                          <a:schemeClr val="lt1"/>
                        </a:solidFill>
                        <a:latin typeface="+mn-lt"/>
                        <a:ea typeface="+mn-ea"/>
                        <a:cs typeface="+mn-cs"/>
                      </a:endParaRPr>
                    </a:p>
                    <a:p>
                      <a:pPr marL="0" algn="just" defTabSz="457200" rtl="0" eaLnBrk="1" fontAlgn="base" latinLnBrk="0" hangingPunct="1">
                        <a:spcAft>
                          <a:spcPts val="0"/>
                        </a:spcAft>
                        <a:tabLst>
                          <a:tab pos="449580" algn="l"/>
                          <a:tab pos="899160" algn="l"/>
                          <a:tab pos="1348740" algn="l"/>
                          <a:tab pos="1798320" algn="l"/>
                          <a:tab pos="2247900" algn="l"/>
                          <a:tab pos="2697480" algn="l"/>
                          <a:tab pos="3147060" algn="l"/>
                          <a:tab pos="3596640" algn="l"/>
                          <a:tab pos="4046220" algn="l"/>
                          <a:tab pos="4495800" algn="l"/>
                          <a:tab pos="4945380" algn="l"/>
                          <a:tab pos="5394960" algn="l"/>
                          <a:tab pos="5844540" algn="l"/>
                          <a:tab pos="6294120" algn="l"/>
                        </a:tabLst>
                      </a:pPr>
                      <a:r>
                        <a:rPr lang="en-GB" sz="1400" b="1" kern="1200" dirty="0">
                          <a:solidFill>
                            <a:schemeClr val="lt1"/>
                          </a:solidFill>
                          <a:latin typeface="+mn-lt"/>
                          <a:ea typeface="+mn-ea"/>
                          <a:cs typeface="+mn-cs"/>
                        </a:rPr>
                        <a:t>2010</a:t>
                      </a:r>
                      <a:endParaRPr lang="it-IT" sz="1400" b="1" kern="1200" dirty="0">
                        <a:solidFill>
                          <a:schemeClr val="lt1"/>
                        </a:solidFill>
                        <a:latin typeface="+mn-lt"/>
                        <a:ea typeface="+mn-ea"/>
                        <a:cs typeface="+mn-cs"/>
                      </a:endParaRPr>
                    </a:p>
                  </a:txBody>
                  <a:tcPr marL="68580" marR="68580" marT="0" marB="0" anchor="ctr">
                    <a:solidFill>
                      <a:schemeClr val="tx2">
                        <a:lumMod val="60000"/>
                        <a:lumOff val="40000"/>
                      </a:schemeClr>
                    </a:solidFill>
                  </a:tcPr>
                </a:tc>
                <a:tc>
                  <a:txBody>
                    <a:bodyPr/>
                    <a:lstStyle/>
                    <a:p>
                      <a:pPr marL="0" algn="just" defTabSz="457200" rtl="0" eaLnBrk="1" fontAlgn="base" latinLnBrk="0" hangingPunct="1">
                        <a:spcAft>
                          <a:spcPts val="0"/>
                        </a:spcAft>
                        <a:tabLst>
                          <a:tab pos="449580" algn="l"/>
                          <a:tab pos="899160" algn="l"/>
                          <a:tab pos="1348740" algn="l"/>
                          <a:tab pos="1798320" algn="l"/>
                          <a:tab pos="2247900" algn="l"/>
                          <a:tab pos="2697480" algn="l"/>
                          <a:tab pos="3147060" algn="l"/>
                          <a:tab pos="3596640" algn="l"/>
                          <a:tab pos="4046220" algn="l"/>
                          <a:tab pos="4495800" algn="l"/>
                          <a:tab pos="4945380" algn="l"/>
                          <a:tab pos="5394960" algn="l"/>
                          <a:tab pos="5844540" algn="l"/>
                          <a:tab pos="6294120" algn="l"/>
                        </a:tabLst>
                      </a:pPr>
                      <a:r>
                        <a:rPr lang="en-GB" sz="1400" b="1" kern="1200" dirty="0">
                          <a:solidFill>
                            <a:schemeClr val="lt1"/>
                          </a:solidFill>
                          <a:latin typeface="+mn-lt"/>
                          <a:ea typeface="+mn-ea"/>
                          <a:cs typeface="+mn-cs"/>
                        </a:rPr>
                        <a:t>Year</a:t>
                      </a:r>
                      <a:endParaRPr lang="it-IT" sz="1400" b="1" kern="1200" dirty="0">
                        <a:solidFill>
                          <a:schemeClr val="lt1"/>
                        </a:solidFill>
                        <a:latin typeface="+mn-lt"/>
                        <a:ea typeface="+mn-ea"/>
                        <a:cs typeface="+mn-cs"/>
                      </a:endParaRPr>
                    </a:p>
                    <a:p>
                      <a:pPr marL="0" algn="just" defTabSz="457200" rtl="0" eaLnBrk="1" fontAlgn="base" latinLnBrk="0" hangingPunct="1">
                        <a:spcAft>
                          <a:spcPts val="0"/>
                        </a:spcAft>
                        <a:tabLst>
                          <a:tab pos="449580" algn="l"/>
                          <a:tab pos="899160" algn="l"/>
                          <a:tab pos="1348740" algn="l"/>
                          <a:tab pos="1798320" algn="l"/>
                          <a:tab pos="2247900" algn="l"/>
                          <a:tab pos="2697480" algn="l"/>
                          <a:tab pos="3147060" algn="l"/>
                          <a:tab pos="3596640" algn="l"/>
                          <a:tab pos="4046220" algn="l"/>
                          <a:tab pos="4495800" algn="l"/>
                          <a:tab pos="4945380" algn="l"/>
                          <a:tab pos="5394960" algn="l"/>
                          <a:tab pos="5844540" algn="l"/>
                          <a:tab pos="6294120" algn="l"/>
                        </a:tabLst>
                      </a:pPr>
                      <a:r>
                        <a:rPr lang="en-GB" sz="1400" b="1" kern="1200" dirty="0">
                          <a:solidFill>
                            <a:schemeClr val="lt1"/>
                          </a:solidFill>
                          <a:latin typeface="+mn-lt"/>
                          <a:ea typeface="+mn-ea"/>
                          <a:cs typeface="+mn-cs"/>
                        </a:rPr>
                        <a:t>2011</a:t>
                      </a:r>
                      <a:endParaRPr lang="it-IT" sz="1400" b="1" kern="1200" dirty="0">
                        <a:solidFill>
                          <a:schemeClr val="lt1"/>
                        </a:solidFill>
                        <a:latin typeface="+mn-lt"/>
                        <a:ea typeface="+mn-ea"/>
                        <a:cs typeface="+mn-cs"/>
                      </a:endParaRPr>
                    </a:p>
                  </a:txBody>
                  <a:tcPr marL="68580" marR="68580" marT="0" marB="0" anchor="ctr">
                    <a:solidFill>
                      <a:schemeClr val="tx2">
                        <a:lumMod val="60000"/>
                        <a:lumOff val="40000"/>
                      </a:schemeClr>
                    </a:solidFill>
                  </a:tcPr>
                </a:tc>
                <a:tc>
                  <a:txBody>
                    <a:bodyPr/>
                    <a:lstStyle/>
                    <a:p>
                      <a:pPr marL="0" algn="just" defTabSz="457200" rtl="0" eaLnBrk="1" fontAlgn="base" latinLnBrk="0" hangingPunct="1">
                        <a:spcAft>
                          <a:spcPts val="0"/>
                        </a:spcAft>
                        <a:tabLst>
                          <a:tab pos="449580" algn="l"/>
                          <a:tab pos="899160" algn="l"/>
                          <a:tab pos="1348740" algn="l"/>
                          <a:tab pos="1798320" algn="l"/>
                          <a:tab pos="2247900" algn="l"/>
                          <a:tab pos="2697480" algn="l"/>
                          <a:tab pos="3147060" algn="l"/>
                          <a:tab pos="3596640" algn="l"/>
                          <a:tab pos="4046220" algn="l"/>
                          <a:tab pos="4495800" algn="l"/>
                          <a:tab pos="4945380" algn="l"/>
                          <a:tab pos="5394960" algn="l"/>
                          <a:tab pos="5844540" algn="l"/>
                          <a:tab pos="6294120" algn="l"/>
                        </a:tabLst>
                      </a:pPr>
                      <a:r>
                        <a:rPr lang="en-GB" sz="1400" b="1" kern="1200" dirty="0">
                          <a:solidFill>
                            <a:schemeClr val="lt1"/>
                          </a:solidFill>
                          <a:latin typeface="+mn-lt"/>
                          <a:ea typeface="+mn-ea"/>
                          <a:cs typeface="+mn-cs"/>
                        </a:rPr>
                        <a:t>Year</a:t>
                      </a:r>
                      <a:endParaRPr lang="it-IT" sz="1400" b="1" kern="1200" dirty="0">
                        <a:solidFill>
                          <a:schemeClr val="lt1"/>
                        </a:solidFill>
                        <a:latin typeface="+mn-lt"/>
                        <a:ea typeface="+mn-ea"/>
                        <a:cs typeface="+mn-cs"/>
                      </a:endParaRPr>
                    </a:p>
                    <a:p>
                      <a:pPr marL="0" algn="just" defTabSz="457200" rtl="0" eaLnBrk="1" fontAlgn="base" latinLnBrk="0" hangingPunct="1">
                        <a:spcAft>
                          <a:spcPts val="0"/>
                        </a:spcAft>
                        <a:tabLst>
                          <a:tab pos="449580" algn="l"/>
                          <a:tab pos="899160" algn="l"/>
                          <a:tab pos="1348740" algn="l"/>
                          <a:tab pos="1798320" algn="l"/>
                          <a:tab pos="2247900" algn="l"/>
                          <a:tab pos="2697480" algn="l"/>
                          <a:tab pos="3147060" algn="l"/>
                          <a:tab pos="3596640" algn="l"/>
                          <a:tab pos="4046220" algn="l"/>
                          <a:tab pos="4495800" algn="l"/>
                          <a:tab pos="4945380" algn="l"/>
                          <a:tab pos="5394960" algn="l"/>
                          <a:tab pos="5844540" algn="l"/>
                          <a:tab pos="6294120" algn="l"/>
                        </a:tabLst>
                      </a:pPr>
                      <a:r>
                        <a:rPr lang="en-GB" sz="1400" b="1" kern="1200" dirty="0">
                          <a:solidFill>
                            <a:schemeClr val="lt1"/>
                          </a:solidFill>
                          <a:latin typeface="+mn-lt"/>
                          <a:ea typeface="+mn-ea"/>
                          <a:cs typeface="+mn-cs"/>
                        </a:rPr>
                        <a:t>2012</a:t>
                      </a:r>
                      <a:endParaRPr lang="it-IT" sz="1400" b="1" kern="1200" dirty="0">
                        <a:solidFill>
                          <a:schemeClr val="lt1"/>
                        </a:solidFill>
                        <a:latin typeface="+mn-lt"/>
                        <a:ea typeface="+mn-ea"/>
                        <a:cs typeface="+mn-cs"/>
                      </a:endParaRPr>
                    </a:p>
                  </a:txBody>
                  <a:tcPr marL="68580" marR="68580" marT="0" marB="0" anchor="ctr">
                    <a:solidFill>
                      <a:schemeClr val="tx2">
                        <a:lumMod val="60000"/>
                        <a:lumOff val="40000"/>
                      </a:schemeClr>
                    </a:solidFill>
                  </a:tcPr>
                </a:tc>
                <a:tc>
                  <a:txBody>
                    <a:bodyPr/>
                    <a:lstStyle/>
                    <a:p>
                      <a:pPr marL="0" algn="just" defTabSz="457200" rtl="0" eaLnBrk="1" fontAlgn="base" latinLnBrk="0" hangingPunct="1">
                        <a:spcAft>
                          <a:spcPts val="0"/>
                        </a:spcAft>
                        <a:tabLst>
                          <a:tab pos="449580" algn="l"/>
                          <a:tab pos="899160" algn="l"/>
                          <a:tab pos="1348740" algn="l"/>
                          <a:tab pos="1798320" algn="l"/>
                          <a:tab pos="2247900" algn="l"/>
                          <a:tab pos="2697480" algn="l"/>
                          <a:tab pos="3147060" algn="l"/>
                          <a:tab pos="3596640" algn="l"/>
                          <a:tab pos="4046220" algn="l"/>
                          <a:tab pos="4495800" algn="l"/>
                          <a:tab pos="4945380" algn="l"/>
                          <a:tab pos="5394960" algn="l"/>
                          <a:tab pos="5844540" algn="l"/>
                          <a:tab pos="6294120" algn="l"/>
                        </a:tabLst>
                      </a:pPr>
                      <a:r>
                        <a:rPr lang="en-GB" sz="1400" b="1" kern="1200" dirty="0">
                          <a:solidFill>
                            <a:schemeClr val="lt1"/>
                          </a:solidFill>
                          <a:latin typeface="+mn-lt"/>
                          <a:ea typeface="+mn-ea"/>
                          <a:cs typeface="+mn-cs"/>
                        </a:rPr>
                        <a:t>Year</a:t>
                      </a:r>
                      <a:endParaRPr lang="it-IT" sz="1400" b="1" kern="1200" dirty="0">
                        <a:solidFill>
                          <a:schemeClr val="lt1"/>
                        </a:solidFill>
                        <a:latin typeface="+mn-lt"/>
                        <a:ea typeface="+mn-ea"/>
                        <a:cs typeface="+mn-cs"/>
                      </a:endParaRPr>
                    </a:p>
                    <a:p>
                      <a:pPr marL="0" algn="just" defTabSz="457200" rtl="0" eaLnBrk="1" fontAlgn="base" latinLnBrk="0" hangingPunct="1">
                        <a:spcAft>
                          <a:spcPts val="0"/>
                        </a:spcAft>
                        <a:tabLst>
                          <a:tab pos="449580" algn="l"/>
                          <a:tab pos="899160" algn="l"/>
                          <a:tab pos="1348740" algn="l"/>
                          <a:tab pos="1798320" algn="l"/>
                          <a:tab pos="2247900" algn="l"/>
                          <a:tab pos="2697480" algn="l"/>
                          <a:tab pos="3147060" algn="l"/>
                          <a:tab pos="3596640" algn="l"/>
                          <a:tab pos="4046220" algn="l"/>
                          <a:tab pos="4495800" algn="l"/>
                          <a:tab pos="4945380" algn="l"/>
                          <a:tab pos="5394960" algn="l"/>
                          <a:tab pos="5844540" algn="l"/>
                          <a:tab pos="6294120" algn="l"/>
                        </a:tabLst>
                      </a:pPr>
                      <a:r>
                        <a:rPr lang="en-GB" sz="1400" b="1" kern="1200" dirty="0">
                          <a:solidFill>
                            <a:schemeClr val="lt1"/>
                          </a:solidFill>
                          <a:latin typeface="+mn-lt"/>
                          <a:ea typeface="+mn-ea"/>
                          <a:cs typeface="+mn-cs"/>
                        </a:rPr>
                        <a:t>2013</a:t>
                      </a:r>
                      <a:endParaRPr lang="it-IT" sz="1400" b="1" kern="1200" dirty="0">
                        <a:solidFill>
                          <a:schemeClr val="lt1"/>
                        </a:solidFill>
                        <a:latin typeface="+mn-lt"/>
                        <a:ea typeface="+mn-ea"/>
                        <a:cs typeface="+mn-cs"/>
                      </a:endParaRPr>
                    </a:p>
                  </a:txBody>
                  <a:tcPr marL="68580" marR="68580" marT="0" marB="0" anchor="ctr">
                    <a:solidFill>
                      <a:schemeClr val="tx2">
                        <a:lumMod val="60000"/>
                        <a:lumOff val="40000"/>
                      </a:schemeClr>
                    </a:solidFill>
                  </a:tcPr>
                </a:tc>
              </a:tr>
              <a:tr h="187325">
                <a:tc>
                  <a:txBody>
                    <a:bodyPr/>
                    <a:lstStyle/>
                    <a:p>
                      <a:pPr marL="0" algn="just" defTabSz="457200" rtl="0" eaLnBrk="1" fontAlgn="base" latinLnBrk="0" hangingPunct="1">
                        <a:spcBef>
                          <a:spcPts val="200"/>
                        </a:spcBef>
                        <a:spcAft>
                          <a:spcPts val="0"/>
                        </a:spcAft>
                        <a:tabLst>
                          <a:tab pos="449580" algn="l"/>
                          <a:tab pos="899160" algn="l"/>
                          <a:tab pos="1348740" algn="l"/>
                          <a:tab pos="1798320" algn="l"/>
                          <a:tab pos="2247900" algn="l"/>
                          <a:tab pos="2697480" algn="l"/>
                          <a:tab pos="3147060" algn="l"/>
                          <a:tab pos="3596640" algn="l"/>
                          <a:tab pos="4046220" algn="l"/>
                          <a:tab pos="4495800" algn="l"/>
                          <a:tab pos="4945380" algn="l"/>
                          <a:tab pos="5394960" algn="l"/>
                          <a:tab pos="5844540" algn="l"/>
                          <a:tab pos="6294120" algn="l"/>
                        </a:tabLst>
                      </a:pPr>
                      <a:r>
                        <a:rPr lang="en-GB" sz="1400" b="1" kern="1200" dirty="0">
                          <a:solidFill>
                            <a:schemeClr val="tx1"/>
                          </a:solidFill>
                          <a:latin typeface="+mn-lt"/>
                          <a:ea typeface="+mn-ea"/>
                          <a:cs typeface="+mn-cs"/>
                        </a:rPr>
                        <a:t>Days in operation</a:t>
                      </a:r>
                      <a:endParaRPr lang="it-IT" sz="1400" b="1" kern="1200" dirty="0">
                        <a:solidFill>
                          <a:schemeClr val="tx1"/>
                        </a:solidFill>
                        <a:latin typeface="+mn-lt"/>
                        <a:ea typeface="+mn-ea"/>
                        <a:cs typeface="+mn-cs"/>
                      </a:endParaRPr>
                    </a:p>
                  </a:txBody>
                  <a:tcPr marL="68580" marR="68580" marT="0" marB="0" anchor="ctr"/>
                </a:tc>
                <a:tc>
                  <a:txBody>
                    <a:bodyPr/>
                    <a:lstStyle/>
                    <a:p>
                      <a:pPr algn="ctr" fontAlgn="base" hangingPunct="0">
                        <a:spcBef>
                          <a:spcPts val="200"/>
                        </a:spcBef>
                        <a:spcAft>
                          <a:spcPts val="200"/>
                        </a:spcAft>
                      </a:pPr>
                      <a:r>
                        <a:rPr lang="en-GB" sz="1400" kern="1200" dirty="0">
                          <a:solidFill>
                            <a:schemeClr val="dk1"/>
                          </a:solidFill>
                          <a:effectLst/>
                          <a:latin typeface="+mn-lt"/>
                          <a:ea typeface="+mn-ea"/>
                          <a:cs typeface="+mn-cs"/>
                        </a:rPr>
                        <a:t>99</a:t>
                      </a:r>
                      <a:endParaRPr lang="it-IT" sz="1400" kern="1200" dirty="0">
                        <a:solidFill>
                          <a:schemeClr val="dk1"/>
                        </a:solidFill>
                        <a:effectLst/>
                        <a:latin typeface="+mn-lt"/>
                        <a:ea typeface="+mn-ea"/>
                        <a:cs typeface="+mn-cs"/>
                      </a:endParaRPr>
                    </a:p>
                  </a:txBody>
                  <a:tcPr marL="68580" marR="68580" marT="0" marB="0" anchor="ctr"/>
                </a:tc>
                <a:tc>
                  <a:txBody>
                    <a:bodyPr/>
                    <a:lstStyle/>
                    <a:p>
                      <a:pPr algn="ctr" fontAlgn="base" hangingPunct="0">
                        <a:spcBef>
                          <a:spcPts val="200"/>
                        </a:spcBef>
                        <a:spcAft>
                          <a:spcPts val="200"/>
                        </a:spcAft>
                      </a:pPr>
                      <a:r>
                        <a:rPr lang="en-GB" sz="1400" kern="1200" dirty="0">
                          <a:solidFill>
                            <a:schemeClr val="dk1"/>
                          </a:solidFill>
                          <a:effectLst/>
                          <a:latin typeface="+mn-lt"/>
                          <a:ea typeface="+mn-ea"/>
                          <a:cs typeface="+mn-cs"/>
                        </a:rPr>
                        <a:t>106</a:t>
                      </a:r>
                      <a:endParaRPr lang="it-IT" sz="1400" kern="1200" dirty="0">
                        <a:solidFill>
                          <a:schemeClr val="dk1"/>
                        </a:solidFill>
                        <a:effectLst/>
                        <a:latin typeface="+mn-lt"/>
                        <a:ea typeface="+mn-ea"/>
                        <a:cs typeface="+mn-cs"/>
                      </a:endParaRPr>
                    </a:p>
                  </a:txBody>
                  <a:tcPr marL="68580" marR="68580" marT="0" marB="0" anchor="ctr"/>
                </a:tc>
                <a:tc>
                  <a:txBody>
                    <a:bodyPr/>
                    <a:lstStyle/>
                    <a:p>
                      <a:pPr algn="ctr" fontAlgn="base" hangingPunct="0">
                        <a:spcBef>
                          <a:spcPts val="200"/>
                        </a:spcBef>
                        <a:spcAft>
                          <a:spcPts val="200"/>
                        </a:spcAft>
                      </a:pPr>
                      <a:r>
                        <a:rPr lang="en-GB" sz="1400" kern="1200">
                          <a:solidFill>
                            <a:schemeClr val="dk1"/>
                          </a:solidFill>
                          <a:effectLst/>
                          <a:latin typeface="+mn-lt"/>
                          <a:ea typeface="+mn-ea"/>
                          <a:cs typeface="+mn-cs"/>
                        </a:rPr>
                        <a:t>95</a:t>
                      </a:r>
                      <a:endParaRPr lang="it-IT" sz="1400" kern="1200">
                        <a:solidFill>
                          <a:schemeClr val="dk1"/>
                        </a:solidFill>
                        <a:effectLst/>
                        <a:latin typeface="+mn-lt"/>
                        <a:ea typeface="+mn-ea"/>
                        <a:cs typeface="+mn-cs"/>
                      </a:endParaRPr>
                    </a:p>
                  </a:txBody>
                  <a:tcPr marL="68580" marR="68580" marT="0" marB="0" anchor="ctr"/>
                </a:tc>
                <a:tc>
                  <a:txBody>
                    <a:bodyPr/>
                    <a:lstStyle/>
                    <a:p>
                      <a:pPr algn="ctr" fontAlgn="base" hangingPunct="0">
                        <a:spcBef>
                          <a:spcPts val="200"/>
                        </a:spcBef>
                        <a:spcAft>
                          <a:spcPts val="200"/>
                        </a:spcAft>
                      </a:pPr>
                      <a:r>
                        <a:rPr lang="en-GB" sz="1400" kern="1200">
                          <a:solidFill>
                            <a:schemeClr val="dk1"/>
                          </a:solidFill>
                          <a:effectLst/>
                          <a:latin typeface="+mn-lt"/>
                          <a:ea typeface="+mn-ea"/>
                          <a:cs typeface="+mn-cs"/>
                        </a:rPr>
                        <a:t>72</a:t>
                      </a:r>
                      <a:endParaRPr lang="it-IT" sz="1400" kern="1200">
                        <a:solidFill>
                          <a:schemeClr val="dk1"/>
                        </a:solidFill>
                        <a:effectLst/>
                        <a:latin typeface="+mn-lt"/>
                        <a:ea typeface="+mn-ea"/>
                        <a:cs typeface="+mn-cs"/>
                      </a:endParaRPr>
                    </a:p>
                  </a:txBody>
                  <a:tcPr marL="68580" marR="68580" marT="0" marB="0" anchor="ctr"/>
                </a:tc>
                <a:tc>
                  <a:txBody>
                    <a:bodyPr/>
                    <a:lstStyle/>
                    <a:p>
                      <a:pPr algn="ctr" fontAlgn="base" hangingPunct="0">
                        <a:spcBef>
                          <a:spcPts val="200"/>
                        </a:spcBef>
                        <a:spcAft>
                          <a:spcPts val="200"/>
                        </a:spcAft>
                      </a:pPr>
                      <a:r>
                        <a:rPr lang="en-GB" sz="1400" kern="1200">
                          <a:solidFill>
                            <a:schemeClr val="dk1"/>
                          </a:solidFill>
                          <a:effectLst/>
                          <a:latin typeface="+mn-lt"/>
                          <a:ea typeface="+mn-ea"/>
                          <a:cs typeface="+mn-cs"/>
                        </a:rPr>
                        <a:t>107</a:t>
                      </a:r>
                      <a:endParaRPr lang="it-IT" sz="1400" kern="1200">
                        <a:solidFill>
                          <a:schemeClr val="dk1"/>
                        </a:solidFill>
                        <a:effectLst/>
                        <a:latin typeface="+mn-lt"/>
                        <a:ea typeface="+mn-ea"/>
                        <a:cs typeface="+mn-cs"/>
                      </a:endParaRPr>
                    </a:p>
                  </a:txBody>
                  <a:tcPr marL="68580" marR="68580" marT="0" marB="0" anchor="ctr"/>
                </a:tc>
                <a:tc>
                  <a:txBody>
                    <a:bodyPr/>
                    <a:lstStyle/>
                    <a:p>
                      <a:pPr algn="ctr" fontAlgn="base" hangingPunct="0">
                        <a:spcBef>
                          <a:spcPts val="200"/>
                        </a:spcBef>
                        <a:spcAft>
                          <a:spcPts val="200"/>
                        </a:spcAft>
                      </a:pPr>
                      <a:r>
                        <a:rPr lang="en-GB" sz="1400" kern="1200">
                          <a:solidFill>
                            <a:schemeClr val="dk1"/>
                          </a:solidFill>
                          <a:effectLst/>
                          <a:latin typeface="+mn-lt"/>
                          <a:ea typeface="+mn-ea"/>
                          <a:cs typeface="+mn-cs"/>
                        </a:rPr>
                        <a:t>107</a:t>
                      </a:r>
                      <a:endParaRPr lang="it-IT" sz="1400" kern="1200">
                        <a:solidFill>
                          <a:schemeClr val="dk1"/>
                        </a:solidFill>
                        <a:effectLst/>
                        <a:latin typeface="+mn-lt"/>
                        <a:ea typeface="+mn-ea"/>
                        <a:cs typeface="+mn-cs"/>
                      </a:endParaRPr>
                    </a:p>
                  </a:txBody>
                  <a:tcPr marL="68580" marR="68580" marT="0" marB="0" anchor="ctr"/>
                </a:tc>
              </a:tr>
              <a:tr h="187325">
                <a:tc>
                  <a:txBody>
                    <a:bodyPr/>
                    <a:lstStyle/>
                    <a:p>
                      <a:pPr marL="0" algn="just" defTabSz="457200" rtl="0" eaLnBrk="1" fontAlgn="base" latinLnBrk="0" hangingPunct="1">
                        <a:spcBef>
                          <a:spcPts val="200"/>
                        </a:spcBef>
                        <a:spcAft>
                          <a:spcPts val="0"/>
                        </a:spcAft>
                        <a:tabLst>
                          <a:tab pos="449580" algn="l"/>
                          <a:tab pos="899160" algn="l"/>
                          <a:tab pos="1348740" algn="l"/>
                          <a:tab pos="1798320" algn="l"/>
                          <a:tab pos="2247900" algn="l"/>
                          <a:tab pos="2697480" algn="l"/>
                          <a:tab pos="3147060" algn="l"/>
                          <a:tab pos="3596640" algn="l"/>
                          <a:tab pos="4046220" algn="l"/>
                          <a:tab pos="4495800" algn="l"/>
                          <a:tab pos="4945380" algn="l"/>
                          <a:tab pos="5394960" algn="l"/>
                          <a:tab pos="5844540" algn="l"/>
                          <a:tab pos="6294120" algn="l"/>
                        </a:tabLst>
                      </a:pPr>
                      <a:r>
                        <a:rPr lang="en-GB" sz="1400" b="1" kern="1200" dirty="0">
                          <a:solidFill>
                            <a:schemeClr val="tx1"/>
                          </a:solidFill>
                          <a:latin typeface="+mn-lt"/>
                          <a:ea typeface="+mn-ea"/>
                          <a:cs typeface="+mn-cs"/>
                        </a:rPr>
                        <a:t>Hours at 250 kW</a:t>
                      </a:r>
                      <a:endParaRPr lang="it-IT" sz="1400" b="1" kern="1200" dirty="0">
                        <a:solidFill>
                          <a:schemeClr val="tx1"/>
                        </a:solidFill>
                        <a:latin typeface="+mn-lt"/>
                        <a:ea typeface="+mn-ea"/>
                        <a:cs typeface="+mn-cs"/>
                      </a:endParaRPr>
                    </a:p>
                  </a:txBody>
                  <a:tcPr marL="68580" marR="68580" marT="0" marB="0" anchor="ctr"/>
                </a:tc>
                <a:tc>
                  <a:txBody>
                    <a:bodyPr/>
                    <a:lstStyle/>
                    <a:p>
                      <a:pPr algn="ctr" fontAlgn="base" hangingPunct="0">
                        <a:spcBef>
                          <a:spcPts val="200"/>
                        </a:spcBef>
                        <a:spcAft>
                          <a:spcPts val="200"/>
                        </a:spcAft>
                      </a:pPr>
                      <a:r>
                        <a:rPr lang="en-GB" sz="1400" kern="1200" dirty="0">
                          <a:solidFill>
                            <a:schemeClr val="dk1"/>
                          </a:solidFill>
                          <a:effectLst/>
                          <a:latin typeface="+mn-lt"/>
                          <a:ea typeface="+mn-ea"/>
                          <a:cs typeface="+mn-cs"/>
                        </a:rPr>
                        <a:t>390.9</a:t>
                      </a:r>
                      <a:endParaRPr lang="it-IT" sz="1400" kern="1200" dirty="0">
                        <a:solidFill>
                          <a:schemeClr val="dk1"/>
                        </a:solidFill>
                        <a:effectLst/>
                        <a:latin typeface="+mn-lt"/>
                        <a:ea typeface="+mn-ea"/>
                        <a:cs typeface="+mn-cs"/>
                      </a:endParaRPr>
                    </a:p>
                  </a:txBody>
                  <a:tcPr marL="68580" marR="68580" marT="0" marB="0" anchor="ctr"/>
                </a:tc>
                <a:tc>
                  <a:txBody>
                    <a:bodyPr/>
                    <a:lstStyle/>
                    <a:p>
                      <a:pPr algn="ctr" fontAlgn="base" hangingPunct="0">
                        <a:spcBef>
                          <a:spcPts val="200"/>
                        </a:spcBef>
                        <a:spcAft>
                          <a:spcPts val="200"/>
                        </a:spcAft>
                      </a:pPr>
                      <a:r>
                        <a:rPr lang="en-GB" sz="1400" kern="1200" dirty="0">
                          <a:solidFill>
                            <a:schemeClr val="dk1"/>
                          </a:solidFill>
                          <a:effectLst/>
                          <a:latin typeface="+mn-lt"/>
                          <a:ea typeface="+mn-ea"/>
                          <a:cs typeface="+mn-cs"/>
                        </a:rPr>
                        <a:t>317.5</a:t>
                      </a:r>
                      <a:endParaRPr lang="it-IT" sz="1400" kern="1200" dirty="0">
                        <a:solidFill>
                          <a:schemeClr val="dk1"/>
                        </a:solidFill>
                        <a:effectLst/>
                        <a:latin typeface="+mn-lt"/>
                        <a:ea typeface="+mn-ea"/>
                        <a:cs typeface="+mn-cs"/>
                      </a:endParaRPr>
                    </a:p>
                  </a:txBody>
                  <a:tcPr marL="68580" marR="68580" marT="0" marB="0" anchor="ctr"/>
                </a:tc>
                <a:tc>
                  <a:txBody>
                    <a:bodyPr/>
                    <a:lstStyle/>
                    <a:p>
                      <a:pPr algn="ctr" fontAlgn="base" hangingPunct="0">
                        <a:spcBef>
                          <a:spcPts val="200"/>
                        </a:spcBef>
                        <a:spcAft>
                          <a:spcPts val="200"/>
                        </a:spcAft>
                      </a:pPr>
                      <a:r>
                        <a:rPr lang="en-GB" sz="1400" kern="1200" dirty="0">
                          <a:solidFill>
                            <a:schemeClr val="dk1"/>
                          </a:solidFill>
                          <a:effectLst/>
                          <a:latin typeface="+mn-lt"/>
                          <a:ea typeface="+mn-ea"/>
                          <a:cs typeface="+mn-cs"/>
                        </a:rPr>
                        <a:t>229.9</a:t>
                      </a:r>
                      <a:endParaRPr lang="it-IT" sz="1400" kern="1200" dirty="0">
                        <a:solidFill>
                          <a:schemeClr val="dk1"/>
                        </a:solidFill>
                        <a:effectLst/>
                        <a:latin typeface="+mn-lt"/>
                        <a:ea typeface="+mn-ea"/>
                        <a:cs typeface="+mn-cs"/>
                      </a:endParaRPr>
                    </a:p>
                  </a:txBody>
                  <a:tcPr marL="68580" marR="68580" marT="0" marB="0" anchor="ctr"/>
                </a:tc>
                <a:tc>
                  <a:txBody>
                    <a:bodyPr/>
                    <a:lstStyle/>
                    <a:p>
                      <a:pPr algn="ctr" fontAlgn="base" hangingPunct="0">
                        <a:spcBef>
                          <a:spcPts val="200"/>
                        </a:spcBef>
                        <a:spcAft>
                          <a:spcPts val="200"/>
                        </a:spcAft>
                      </a:pPr>
                      <a:r>
                        <a:rPr lang="en-GB" sz="1400" kern="1200" dirty="0">
                          <a:solidFill>
                            <a:schemeClr val="dk1"/>
                          </a:solidFill>
                          <a:effectLst/>
                          <a:latin typeface="+mn-lt"/>
                          <a:ea typeface="+mn-ea"/>
                          <a:cs typeface="+mn-cs"/>
                        </a:rPr>
                        <a:t>376.4</a:t>
                      </a:r>
                      <a:endParaRPr lang="it-IT" sz="1400" kern="1200" dirty="0">
                        <a:solidFill>
                          <a:schemeClr val="dk1"/>
                        </a:solidFill>
                        <a:effectLst/>
                        <a:latin typeface="+mn-lt"/>
                        <a:ea typeface="+mn-ea"/>
                        <a:cs typeface="+mn-cs"/>
                      </a:endParaRPr>
                    </a:p>
                  </a:txBody>
                  <a:tcPr marL="68580" marR="68580" marT="0" marB="0" anchor="ctr"/>
                </a:tc>
                <a:tc>
                  <a:txBody>
                    <a:bodyPr/>
                    <a:lstStyle/>
                    <a:p>
                      <a:pPr algn="ctr" fontAlgn="base" hangingPunct="0">
                        <a:spcBef>
                          <a:spcPts val="200"/>
                        </a:spcBef>
                        <a:spcAft>
                          <a:spcPts val="200"/>
                        </a:spcAft>
                      </a:pPr>
                      <a:r>
                        <a:rPr lang="en-GB" sz="1400" kern="1200" dirty="0">
                          <a:solidFill>
                            <a:schemeClr val="dk1"/>
                          </a:solidFill>
                          <a:effectLst/>
                          <a:latin typeface="+mn-lt"/>
                          <a:ea typeface="+mn-ea"/>
                          <a:cs typeface="+mn-cs"/>
                        </a:rPr>
                        <a:t>324.9</a:t>
                      </a:r>
                      <a:endParaRPr lang="it-IT" sz="1400" kern="1200" dirty="0">
                        <a:solidFill>
                          <a:schemeClr val="dk1"/>
                        </a:solidFill>
                        <a:effectLst/>
                        <a:latin typeface="+mn-lt"/>
                        <a:ea typeface="+mn-ea"/>
                        <a:cs typeface="+mn-cs"/>
                      </a:endParaRPr>
                    </a:p>
                  </a:txBody>
                  <a:tcPr marL="68580" marR="68580" marT="0" marB="0" anchor="ctr"/>
                </a:tc>
                <a:tc>
                  <a:txBody>
                    <a:bodyPr/>
                    <a:lstStyle/>
                    <a:p>
                      <a:pPr algn="ctr" fontAlgn="base" hangingPunct="0">
                        <a:spcBef>
                          <a:spcPts val="200"/>
                        </a:spcBef>
                        <a:spcAft>
                          <a:spcPts val="200"/>
                        </a:spcAft>
                      </a:pPr>
                      <a:r>
                        <a:rPr lang="en-GB" sz="1400" kern="1200" dirty="0">
                          <a:solidFill>
                            <a:schemeClr val="dk1"/>
                          </a:solidFill>
                          <a:effectLst/>
                          <a:latin typeface="+mn-lt"/>
                          <a:ea typeface="+mn-ea"/>
                          <a:cs typeface="+mn-cs"/>
                        </a:rPr>
                        <a:t>337.7</a:t>
                      </a:r>
                      <a:endParaRPr lang="it-IT" sz="1400" kern="1200" dirty="0">
                        <a:solidFill>
                          <a:schemeClr val="dk1"/>
                        </a:solidFill>
                        <a:effectLst/>
                        <a:latin typeface="+mn-lt"/>
                        <a:ea typeface="+mn-ea"/>
                        <a:cs typeface="+mn-cs"/>
                      </a:endParaRPr>
                    </a:p>
                  </a:txBody>
                  <a:tcPr marL="68580" marR="68580" marT="0" marB="0" anchor="ctr"/>
                </a:tc>
              </a:tr>
            </a:tbl>
          </a:graphicData>
        </a:graphic>
      </p:graphicFrame>
      <p:pic>
        <p:nvPicPr>
          <p:cNvPr id="6" name="Immagine 4" descr="Logo-lena.jpg"/>
          <p:cNvPicPr>
            <a:picLocks noChangeAspect="1"/>
          </p:cNvPicPr>
          <p:nvPr/>
        </p:nvPicPr>
        <p:blipFill>
          <a:blip r:embed="rId2" cstate="print">
            <a:extLst>
              <a:ext uri="{BEBA8EAE-BF5A-486C-A8C5-ECC9F3942E4B}">
                <a14:imgProps xmlns:a14="http://schemas.microsoft.com/office/drawing/2010/main">
                  <a14:imgLayer r:embed="rId3">
                    <a14:imgEffect>
                      <a14:backgroundRemoval t="10000" b="90000" l="729" r="99167">
                        <a14:foregroundMark x1="44063" y1="78133" x2="44063" y2="78133"/>
                      </a14:backgroundRemoval>
                    </a14:imgEffect>
                  </a14:imgLayer>
                </a14:imgProps>
              </a:ext>
              <a:ext uri="{28A0092B-C50C-407E-A947-70E740481C1C}">
                <a14:useLocalDpi xmlns:a14="http://schemas.microsoft.com/office/drawing/2010/main" val="0"/>
              </a:ext>
            </a:extLst>
          </a:blip>
          <a:stretch>
            <a:fillRect/>
          </a:stretch>
        </p:blipFill>
        <p:spPr>
          <a:xfrm>
            <a:off x="147864" y="118717"/>
            <a:ext cx="824827" cy="644397"/>
          </a:xfrm>
          <a:prstGeom prst="rect">
            <a:avLst/>
          </a:prstGeom>
        </p:spPr>
      </p:pic>
      <p:graphicFrame>
        <p:nvGraphicFramePr>
          <p:cNvPr id="5" name="Table 4"/>
          <p:cNvGraphicFramePr>
            <a:graphicFrameLocks noGrp="1"/>
          </p:cNvGraphicFramePr>
          <p:nvPr/>
        </p:nvGraphicFramePr>
        <p:xfrm>
          <a:off x="2555776" y="1196752"/>
          <a:ext cx="5924622" cy="1976690"/>
        </p:xfrm>
        <a:graphic>
          <a:graphicData uri="http://schemas.openxmlformats.org/drawingml/2006/table">
            <a:tbl>
              <a:tblPr>
                <a:tableStyleId>{3C2FFA5D-87B4-456A-9821-1D502468CF0F}</a:tableStyleId>
              </a:tblPr>
              <a:tblGrid>
                <a:gridCol w="1343360"/>
                <a:gridCol w="1343360"/>
                <a:gridCol w="1618951"/>
                <a:gridCol w="1618951"/>
              </a:tblGrid>
              <a:tr h="791341">
                <a:tc>
                  <a:txBody>
                    <a:bodyPr/>
                    <a:lstStyle/>
                    <a:p>
                      <a:pPr algn="just" fontAlgn="base" hangingPunct="0">
                        <a:spcAft>
                          <a:spcPts val="0"/>
                        </a:spcAft>
                      </a:pPr>
                      <a:r>
                        <a:rPr lang="en-GB" sz="1400" b="1" kern="1200" dirty="0">
                          <a:solidFill>
                            <a:schemeClr val="lt1"/>
                          </a:solidFill>
                          <a:latin typeface="+mn-lt"/>
                          <a:ea typeface="+mn-ea"/>
                          <a:cs typeface="+mn-cs"/>
                        </a:rPr>
                        <a:t>Process</a:t>
                      </a:r>
                      <a:endParaRPr lang="it-IT" sz="1400" b="1" kern="1200" dirty="0">
                        <a:solidFill>
                          <a:schemeClr val="lt1"/>
                        </a:solidFill>
                        <a:latin typeface="+mn-lt"/>
                        <a:ea typeface="+mn-ea"/>
                        <a:cs typeface="+mn-cs"/>
                      </a:endParaRPr>
                    </a:p>
                  </a:txBody>
                  <a:tcPr marL="66288" marR="66288" marT="0" marB="0" anchor="ctr">
                    <a:solidFill>
                      <a:schemeClr val="tx2">
                        <a:lumMod val="60000"/>
                        <a:lumOff val="40000"/>
                      </a:schemeClr>
                    </a:solidFill>
                  </a:tcPr>
                </a:tc>
                <a:tc>
                  <a:txBody>
                    <a:bodyPr/>
                    <a:lstStyle/>
                    <a:p>
                      <a:pPr algn="just" fontAlgn="base" hangingPunct="0">
                        <a:spcAft>
                          <a:spcPts val="0"/>
                        </a:spcAft>
                      </a:pPr>
                      <a:r>
                        <a:rPr lang="en-GB" sz="1400" b="1" kern="1200" dirty="0">
                          <a:solidFill>
                            <a:schemeClr val="lt1"/>
                          </a:solidFill>
                          <a:latin typeface="+mn-lt"/>
                          <a:ea typeface="+mn-ea"/>
                          <a:cs typeface="+mn-cs"/>
                        </a:rPr>
                        <a:t>Indicator*</a:t>
                      </a:r>
                      <a:endParaRPr lang="it-IT" sz="1400" b="1" kern="1200" dirty="0">
                        <a:solidFill>
                          <a:schemeClr val="lt1"/>
                        </a:solidFill>
                        <a:latin typeface="+mn-lt"/>
                        <a:ea typeface="+mn-ea"/>
                        <a:cs typeface="+mn-cs"/>
                      </a:endParaRPr>
                    </a:p>
                  </a:txBody>
                  <a:tcPr marL="66288" marR="66288" marT="0" marB="0" anchor="ctr">
                    <a:solidFill>
                      <a:schemeClr val="tx2">
                        <a:lumMod val="60000"/>
                        <a:lumOff val="40000"/>
                      </a:schemeClr>
                    </a:solidFill>
                  </a:tcPr>
                </a:tc>
                <a:tc>
                  <a:txBody>
                    <a:bodyPr/>
                    <a:lstStyle/>
                    <a:p>
                      <a:pPr algn="ctr" fontAlgn="base" hangingPunct="0">
                        <a:spcAft>
                          <a:spcPts val="0"/>
                        </a:spcAft>
                      </a:pPr>
                      <a:r>
                        <a:rPr lang="en-GB" sz="1400" b="1" kern="1200" dirty="0">
                          <a:solidFill>
                            <a:schemeClr val="lt1"/>
                          </a:solidFill>
                          <a:latin typeface="+mn-lt"/>
                          <a:ea typeface="+mn-ea"/>
                          <a:cs typeface="+mn-cs"/>
                        </a:rPr>
                        <a:t>Expected </a:t>
                      </a:r>
                      <a:r>
                        <a:rPr lang="en-GB" sz="1400" b="1" kern="1200" dirty="0" smtClean="0">
                          <a:solidFill>
                            <a:schemeClr val="lt1"/>
                          </a:solidFill>
                          <a:latin typeface="+mn-lt"/>
                          <a:ea typeface="+mn-ea"/>
                          <a:cs typeface="+mn-cs"/>
                        </a:rPr>
                        <a:t>values</a:t>
                      </a:r>
                      <a:endParaRPr lang="it-IT" sz="1400" b="1" kern="1200" dirty="0">
                        <a:solidFill>
                          <a:schemeClr val="lt1"/>
                        </a:solidFill>
                        <a:latin typeface="+mn-lt"/>
                        <a:ea typeface="+mn-ea"/>
                        <a:cs typeface="+mn-cs"/>
                      </a:endParaRPr>
                    </a:p>
                  </a:txBody>
                  <a:tcPr marL="66288" marR="66288" marT="0" marB="0" anchor="ctr">
                    <a:solidFill>
                      <a:schemeClr val="tx2">
                        <a:lumMod val="60000"/>
                        <a:lumOff val="40000"/>
                      </a:schemeClr>
                    </a:solidFill>
                  </a:tcPr>
                </a:tc>
                <a:tc>
                  <a:txBody>
                    <a:bodyPr/>
                    <a:lstStyle/>
                    <a:p>
                      <a:pPr algn="ctr" fontAlgn="base" hangingPunct="0">
                        <a:spcAft>
                          <a:spcPts val="0"/>
                        </a:spcAft>
                      </a:pPr>
                      <a:r>
                        <a:rPr lang="en-GB" sz="1400" b="1" kern="1200" dirty="0" smtClean="0">
                          <a:solidFill>
                            <a:schemeClr val="lt1"/>
                          </a:solidFill>
                          <a:latin typeface="+mn-lt"/>
                          <a:ea typeface="+mn-ea"/>
                          <a:cs typeface="+mn-cs"/>
                        </a:rPr>
                        <a:t>Effective values </a:t>
                      </a:r>
                      <a:r>
                        <a:rPr lang="en-GB" sz="1400" b="1" kern="1200" dirty="0">
                          <a:solidFill>
                            <a:schemeClr val="lt1"/>
                          </a:solidFill>
                          <a:latin typeface="+mn-lt"/>
                          <a:ea typeface="+mn-ea"/>
                          <a:cs typeface="+mn-cs"/>
                        </a:rPr>
                        <a:t>2013</a:t>
                      </a:r>
                      <a:endParaRPr lang="it-IT" sz="1400" b="1" kern="1200" dirty="0">
                        <a:solidFill>
                          <a:schemeClr val="lt1"/>
                        </a:solidFill>
                        <a:latin typeface="+mn-lt"/>
                        <a:ea typeface="+mn-ea"/>
                        <a:cs typeface="+mn-cs"/>
                      </a:endParaRPr>
                    </a:p>
                  </a:txBody>
                  <a:tcPr marL="66288" marR="66288" marT="0" marB="0" anchor="ctr">
                    <a:solidFill>
                      <a:schemeClr val="tx2">
                        <a:lumMod val="60000"/>
                        <a:lumOff val="40000"/>
                      </a:schemeClr>
                    </a:solidFill>
                  </a:tcPr>
                </a:tc>
              </a:tr>
              <a:tr h="405027">
                <a:tc rowSpan="3">
                  <a:txBody>
                    <a:bodyPr/>
                    <a:lstStyle/>
                    <a:p>
                      <a:pPr marL="0" algn="ctr" defTabSz="457200" rtl="0" eaLnBrk="1" fontAlgn="base" latinLnBrk="0" hangingPunct="0">
                        <a:spcAft>
                          <a:spcPts val="0"/>
                        </a:spcAft>
                      </a:pPr>
                      <a:r>
                        <a:rPr lang="en-GB" sz="1400" b="1" kern="1200" dirty="0" smtClean="0">
                          <a:solidFill>
                            <a:schemeClr val="tx1"/>
                          </a:solidFill>
                          <a:latin typeface="+mn-lt"/>
                          <a:ea typeface="+mn-ea"/>
                          <a:cs typeface="+mn-cs"/>
                        </a:rPr>
                        <a:t>LENA reactor </a:t>
                      </a:r>
                      <a:r>
                        <a:rPr lang="en-GB" sz="1400" b="1" kern="1200" dirty="0">
                          <a:solidFill>
                            <a:schemeClr val="tx1"/>
                          </a:solidFill>
                          <a:latin typeface="+mn-lt"/>
                          <a:ea typeface="+mn-ea"/>
                          <a:cs typeface="+mn-cs"/>
                        </a:rPr>
                        <a:t>operation</a:t>
                      </a:r>
                      <a:endParaRPr lang="it-IT" sz="1400" b="1" kern="1200" dirty="0">
                        <a:solidFill>
                          <a:schemeClr val="tx1"/>
                        </a:solidFill>
                        <a:latin typeface="+mn-lt"/>
                        <a:ea typeface="+mn-ea"/>
                        <a:cs typeface="+mn-cs"/>
                      </a:endParaRPr>
                    </a:p>
                  </a:txBody>
                  <a:tcPr marL="66288" marR="66288" marT="0" marB="0" anchor="ctr"/>
                </a:tc>
                <a:tc>
                  <a:txBody>
                    <a:bodyPr/>
                    <a:lstStyle/>
                    <a:p>
                      <a:pPr algn="just" fontAlgn="base" hangingPunct="0">
                        <a:spcBef>
                          <a:spcPts val="200"/>
                        </a:spcBef>
                        <a:spcAft>
                          <a:spcPts val="0"/>
                        </a:spcAft>
                      </a:pPr>
                      <a:r>
                        <a:rPr lang="en-GB" sz="1400" kern="1200" dirty="0">
                          <a:solidFill>
                            <a:schemeClr val="dk1"/>
                          </a:solidFill>
                          <a:effectLst/>
                          <a:latin typeface="+mn-lt"/>
                          <a:ea typeface="+mn-ea"/>
                          <a:cs typeface="+mn-cs"/>
                        </a:rPr>
                        <a:t>Reactor availability</a:t>
                      </a:r>
                      <a:endParaRPr lang="it-IT" sz="1400" kern="1200" dirty="0">
                        <a:solidFill>
                          <a:schemeClr val="dk1"/>
                        </a:solidFill>
                        <a:effectLst/>
                        <a:latin typeface="+mn-lt"/>
                        <a:ea typeface="+mn-ea"/>
                        <a:cs typeface="+mn-cs"/>
                      </a:endParaRPr>
                    </a:p>
                  </a:txBody>
                  <a:tcPr marL="66288" marR="66288" marT="0" marB="0" anchor="ctr"/>
                </a:tc>
                <a:tc>
                  <a:txBody>
                    <a:bodyPr/>
                    <a:lstStyle/>
                    <a:p>
                      <a:pPr algn="ctr" fontAlgn="base" hangingPunct="0">
                        <a:spcBef>
                          <a:spcPts val="200"/>
                        </a:spcBef>
                        <a:spcAft>
                          <a:spcPts val="0"/>
                        </a:spcAft>
                      </a:pPr>
                      <a:r>
                        <a:rPr lang="en-GB" sz="1400" kern="1200">
                          <a:solidFill>
                            <a:schemeClr val="dk1"/>
                          </a:solidFill>
                          <a:effectLst/>
                          <a:latin typeface="+mn-lt"/>
                          <a:ea typeface="+mn-ea"/>
                          <a:cs typeface="+mn-cs"/>
                        </a:rPr>
                        <a:t>70 – 80 %</a:t>
                      </a:r>
                      <a:endParaRPr lang="it-IT" sz="1400" kern="1200">
                        <a:solidFill>
                          <a:schemeClr val="dk1"/>
                        </a:solidFill>
                        <a:effectLst/>
                        <a:latin typeface="+mn-lt"/>
                        <a:ea typeface="+mn-ea"/>
                        <a:cs typeface="+mn-cs"/>
                      </a:endParaRPr>
                    </a:p>
                  </a:txBody>
                  <a:tcPr marL="66288" marR="66288" marT="0" marB="0" anchor="ctr"/>
                </a:tc>
                <a:tc>
                  <a:txBody>
                    <a:bodyPr/>
                    <a:lstStyle/>
                    <a:p>
                      <a:pPr algn="ctr" fontAlgn="base" hangingPunct="0">
                        <a:spcBef>
                          <a:spcPts val="200"/>
                        </a:spcBef>
                        <a:spcAft>
                          <a:spcPts val="0"/>
                        </a:spcAft>
                      </a:pPr>
                      <a:r>
                        <a:rPr lang="en-GB" sz="1400" kern="1200">
                          <a:solidFill>
                            <a:schemeClr val="dk1"/>
                          </a:solidFill>
                          <a:effectLst/>
                          <a:latin typeface="+mn-lt"/>
                          <a:ea typeface="+mn-ea"/>
                          <a:cs typeface="+mn-cs"/>
                        </a:rPr>
                        <a:t>79 %</a:t>
                      </a:r>
                      <a:endParaRPr lang="it-IT" sz="1400" kern="1200">
                        <a:solidFill>
                          <a:schemeClr val="dk1"/>
                        </a:solidFill>
                        <a:effectLst/>
                        <a:latin typeface="+mn-lt"/>
                        <a:ea typeface="+mn-ea"/>
                        <a:cs typeface="+mn-cs"/>
                      </a:endParaRPr>
                    </a:p>
                  </a:txBody>
                  <a:tcPr marL="66288" marR="66288" marT="0" marB="0" anchor="ctr"/>
                </a:tc>
              </a:tr>
              <a:tr h="331909">
                <a:tc vMerge="1">
                  <a:txBody>
                    <a:bodyPr/>
                    <a:lstStyle/>
                    <a:p>
                      <a:endParaRPr lang="it-IT"/>
                    </a:p>
                  </a:txBody>
                  <a:tcPr/>
                </a:tc>
                <a:tc>
                  <a:txBody>
                    <a:bodyPr/>
                    <a:lstStyle/>
                    <a:p>
                      <a:pPr algn="just" fontAlgn="base" hangingPunct="0">
                        <a:spcBef>
                          <a:spcPts val="200"/>
                        </a:spcBef>
                        <a:spcAft>
                          <a:spcPts val="0"/>
                        </a:spcAft>
                      </a:pPr>
                      <a:r>
                        <a:rPr lang="en-GB" sz="1400" kern="1200" dirty="0">
                          <a:solidFill>
                            <a:schemeClr val="dk1"/>
                          </a:solidFill>
                          <a:effectLst/>
                          <a:latin typeface="+mn-lt"/>
                          <a:ea typeface="+mn-ea"/>
                          <a:cs typeface="+mn-cs"/>
                        </a:rPr>
                        <a:t>Reliability</a:t>
                      </a:r>
                      <a:endParaRPr lang="it-IT" sz="1400" kern="1200" dirty="0">
                        <a:solidFill>
                          <a:schemeClr val="dk1"/>
                        </a:solidFill>
                        <a:effectLst/>
                        <a:latin typeface="+mn-lt"/>
                        <a:ea typeface="+mn-ea"/>
                        <a:cs typeface="+mn-cs"/>
                      </a:endParaRPr>
                    </a:p>
                  </a:txBody>
                  <a:tcPr marL="66288" marR="66288" marT="0" marB="0" anchor="ctr"/>
                </a:tc>
                <a:tc>
                  <a:txBody>
                    <a:bodyPr/>
                    <a:lstStyle/>
                    <a:p>
                      <a:pPr algn="ctr" fontAlgn="base" hangingPunct="0">
                        <a:spcBef>
                          <a:spcPts val="200"/>
                        </a:spcBef>
                        <a:spcAft>
                          <a:spcPts val="0"/>
                        </a:spcAft>
                      </a:pPr>
                      <a:r>
                        <a:rPr lang="en-GB" sz="1400" kern="1200" dirty="0">
                          <a:solidFill>
                            <a:schemeClr val="dk1"/>
                          </a:solidFill>
                          <a:effectLst/>
                          <a:latin typeface="+mn-lt"/>
                          <a:ea typeface="+mn-ea"/>
                          <a:cs typeface="+mn-cs"/>
                        </a:rPr>
                        <a:t>70 – 80 %</a:t>
                      </a:r>
                      <a:endParaRPr lang="it-IT" sz="1400" kern="1200" dirty="0">
                        <a:solidFill>
                          <a:schemeClr val="dk1"/>
                        </a:solidFill>
                        <a:effectLst/>
                        <a:latin typeface="+mn-lt"/>
                        <a:ea typeface="+mn-ea"/>
                        <a:cs typeface="+mn-cs"/>
                      </a:endParaRPr>
                    </a:p>
                  </a:txBody>
                  <a:tcPr marL="66288" marR="66288" marT="0" marB="0" anchor="ctr"/>
                </a:tc>
                <a:tc>
                  <a:txBody>
                    <a:bodyPr/>
                    <a:lstStyle/>
                    <a:p>
                      <a:pPr algn="ctr" fontAlgn="base" hangingPunct="0">
                        <a:spcBef>
                          <a:spcPts val="200"/>
                        </a:spcBef>
                        <a:spcAft>
                          <a:spcPts val="0"/>
                        </a:spcAft>
                      </a:pPr>
                      <a:r>
                        <a:rPr lang="en-GB" sz="1400" kern="1200" dirty="0">
                          <a:solidFill>
                            <a:schemeClr val="dk1"/>
                          </a:solidFill>
                          <a:effectLst/>
                          <a:latin typeface="+mn-lt"/>
                          <a:ea typeface="+mn-ea"/>
                          <a:cs typeface="+mn-cs"/>
                        </a:rPr>
                        <a:t>73 %</a:t>
                      </a:r>
                      <a:endParaRPr lang="it-IT" sz="1400" kern="1200" dirty="0">
                        <a:solidFill>
                          <a:schemeClr val="dk1"/>
                        </a:solidFill>
                        <a:effectLst/>
                        <a:latin typeface="+mn-lt"/>
                        <a:ea typeface="+mn-ea"/>
                        <a:cs typeface="+mn-cs"/>
                      </a:endParaRPr>
                    </a:p>
                  </a:txBody>
                  <a:tcPr marL="66288" marR="66288" marT="0" marB="0" anchor="ctr"/>
                </a:tc>
              </a:tr>
              <a:tr h="331909">
                <a:tc vMerge="1">
                  <a:txBody>
                    <a:bodyPr/>
                    <a:lstStyle/>
                    <a:p>
                      <a:endParaRPr lang="it-IT"/>
                    </a:p>
                  </a:txBody>
                  <a:tcPr/>
                </a:tc>
                <a:tc>
                  <a:txBody>
                    <a:bodyPr/>
                    <a:lstStyle/>
                    <a:p>
                      <a:pPr algn="just" fontAlgn="base" hangingPunct="0">
                        <a:spcBef>
                          <a:spcPts val="200"/>
                        </a:spcBef>
                        <a:spcAft>
                          <a:spcPts val="200"/>
                        </a:spcAft>
                      </a:pPr>
                      <a:r>
                        <a:rPr lang="en-GB" sz="1400" kern="1200">
                          <a:solidFill>
                            <a:schemeClr val="dk1"/>
                          </a:solidFill>
                          <a:effectLst/>
                          <a:latin typeface="+mn-lt"/>
                          <a:ea typeface="+mn-ea"/>
                          <a:cs typeface="+mn-cs"/>
                        </a:rPr>
                        <a:t>Reactor Utilization</a:t>
                      </a:r>
                      <a:endParaRPr lang="it-IT" sz="1400" kern="1200">
                        <a:solidFill>
                          <a:schemeClr val="dk1"/>
                        </a:solidFill>
                        <a:effectLst/>
                        <a:latin typeface="+mn-lt"/>
                        <a:ea typeface="+mn-ea"/>
                        <a:cs typeface="+mn-cs"/>
                      </a:endParaRPr>
                    </a:p>
                  </a:txBody>
                  <a:tcPr marL="66288" marR="66288" marT="0" marB="0" anchor="ctr"/>
                </a:tc>
                <a:tc>
                  <a:txBody>
                    <a:bodyPr/>
                    <a:lstStyle/>
                    <a:p>
                      <a:pPr algn="ctr" fontAlgn="base" hangingPunct="0">
                        <a:spcBef>
                          <a:spcPts val="200"/>
                        </a:spcBef>
                        <a:spcAft>
                          <a:spcPts val="0"/>
                        </a:spcAft>
                      </a:pPr>
                      <a:r>
                        <a:rPr lang="en-GB" sz="1400" kern="1200" dirty="0">
                          <a:solidFill>
                            <a:schemeClr val="dk1"/>
                          </a:solidFill>
                          <a:effectLst/>
                          <a:latin typeface="+mn-lt"/>
                          <a:ea typeface="+mn-ea"/>
                          <a:cs typeface="+mn-cs"/>
                        </a:rPr>
                        <a:t>&gt;50 %</a:t>
                      </a:r>
                      <a:endParaRPr lang="it-IT" sz="1400" kern="1200" dirty="0">
                        <a:solidFill>
                          <a:schemeClr val="dk1"/>
                        </a:solidFill>
                        <a:effectLst/>
                        <a:latin typeface="+mn-lt"/>
                        <a:ea typeface="+mn-ea"/>
                        <a:cs typeface="+mn-cs"/>
                      </a:endParaRPr>
                    </a:p>
                  </a:txBody>
                  <a:tcPr marL="66288" marR="66288" marT="0" marB="0" anchor="ctr"/>
                </a:tc>
                <a:tc>
                  <a:txBody>
                    <a:bodyPr/>
                    <a:lstStyle/>
                    <a:p>
                      <a:pPr algn="ctr" fontAlgn="base" hangingPunct="0">
                        <a:spcBef>
                          <a:spcPts val="200"/>
                        </a:spcBef>
                        <a:spcAft>
                          <a:spcPts val="0"/>
                        </a:spcAft>
                      </a:pPr>
                      <a:r>
                        <a:rPr lang="en-GB" sz="1400" kern="1200" dirty="0">
                          <a:solidFill>
                            <a:schemeClr val="dk1"/>
                          </a:solidFill>
                          <a:effectLst/>
                          <a:latin typeface="+mn-lt"/>
                          <a:ea typeface="+mn-ea"/>
                          <a:cs typeface="+mn-cs"/>
                        </a:rPr>
                        <a:t>57 %</a:t>
                      </a:r>
                      <a:endParaRPr lang="it-IT" sz="1400" kern="1200" dirty="0">
                        <a:solidFill>
                          <a:schemeClr val="dk1"/>
                        </a:solidFill>
                        <a:effectLst/>
                        <a:latin typeface="+mn-lt"/>
                        <a:ea typeface="+mn-ea"/>
                        <a:cs typeface="+mn-cs"/>
                      </a:endParaRPr>
                    </a:p>
                  </a:txBody>
                  <a:tcPr marL="66288" marR="66288" marT="0" marB="0" anchor="ctr"/>
                </a:tc>
              </a:tr>
            </a:tbl>
          </a:graphicData>
        </a:graphic>
      </p:graphicFrame>
      <p:sp>
        <p:nvSpPr>
          <p:cNvPr id="8" name="TextBox 7"/>
          <p:cNvSpPr txBox="1"/>
          <p:nvPr/>
        </p:nvSpPr>
        <p:spPr>
          <a:xfrm>
            <a:off x="251520" y="3284984"/>
            <a:ext cx="8337920" cy="3139321"/>
          </a:xfrm>
          <a:prstGeom prst="rect">
            <a:avLst/>
          </a:prstGeom>
          <a:noFill/>
        </p:spPr>
        <p:txBody>
          <a:bodyPr wrap="square" rtlCol="0">
            <a:spAutoFit/>
          </a:bodyPr>
          <a:lstStyle/>
          <a:p>
            <a:pPr algn="just"/>
            <a:r>
              <a:rPr lang="en-US" b="1" dirty="0" smtClean="0"/>
              <a:t>The importance of the RRs and their support</a:t>
            </a:r>
            <a:endParaRPr lang="en-GB" b="1" dirty="0" smtClean="0">
              <a:solidFill>
                <a:schemeClr val="accent5">
                  <a:lumMod val="25000"/>
                </a:schemeClr>
              </a:solidFill>
              <a:latin typeface="+mj-lt"/>
            </a:endParaRPr>
          </a:p>
          <a:p>
            <a:pPr algn="just"/>
            <a:r>
              <a:rPr lang="en-GB" b="1" dirty="0" smtClean="0">
                <a:solidFill>
                  <a:srgbClr val="FF0000"/>
                </a:solidFill>
                <a:latin typeface="+mj-lt"/>
              </a:rPr>
              <a:t>RR are not only for nuclear power related science and technologies but for supporting the human cultural backbone in the broader transnational prospect. </a:t>
            </a:r>
            <a:r>
              <a:rPr lang="en-GB" dirty="0" smtClean="0">
                <a:solidFill>
                  <a:schemeClr val="accent5">
                    <a:lumMod val="25000"/>
                  </a:schemeClr>
                </a:solidFill>
                <a:latin typeface="+mj-lt"/>
              </a:rPr>
              <a:t>In that aspect, </a:t>
            </a:r>
            <a:r>
              <a:rPr lang="en-GB" dirty="0" smtClean="0">
                <a:solidFill>
                  <a:srgbClr val="FF0000"/>
                </a:solidFill>
                <a:latin typeface="+mj-lt"/>
              </a:rPr>
              <a:t>effective utilization of RR should be mandatory for healthy development of human cultures </a:t>
            </a:r>
            <a:r>
              <a:rPr lang="en-GB" dirty="0" smtClean="0">
                <a:solidFill>
                  <a:schemeClr val="accent5">
                    <a:lumMod val="25000"/>
                  </a:schemeClr>
                </a:solidFill>
                <a:latin typeface="+mj-lt"/>
              </a:rPr>
              <a:t>and will serve to increase the public confidence with nuclear technology such as radioisotope production, transmutation doping, neutron imaging, activation analysis and nuclear physics progress tools (nuclear data base and calculation codes improvement).  This is especially important in those countries where the nuclear power option is currently under discussion or totally absent. </a:t>
            </a:r>
            <a:endParaRPr lang="it-IT" dirty="0" smtClean="0">
              <a:solidFill>
                <a:schemeClr val="accent5">
                  <a:lumMod val="25000"/>
                </a:schemeClr>
              </a:solidFill>
              <a:latin typeface="+mj-lt"/>
            </a:endParaRPr>
          </a:p>
          <a:p>
            <a:endParaRPr lang="it-IT" dirty="0"/>
          </a:p>
        </p:txBody>
      </p:sp>
      <p:pic>
        <p:nvPicPr>
          <p:cNvPr id="7" name="Immagine 6" descr="DSC_3425.jpg"/>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611560" y="1196752"/>
            <a:ext cx="1424187" cy="2069702"/>
          </a:xfrm>
          <a:prstGeom prst="rect">
            <a:avLst/>
          </a:prstGeom>
          <a:ln>
            <a:noFill/>
          </a:ln>
          <a:effectLst>
            <a:softEdge rad="112500"/>
          </a:effectLst>
        </p:spPr>
      </p:pic>
    </p:spTree>
    <p:extLst>
      <p:ext uri="{BB962C8B-B14F-4D97-AF65-F5344CB8AC3E}">
        <p14:creationId xmlns:p14="http://schemas.microsoft.com/office/powerpoint/2010/main" val="940259554"/>
      </p:ext>
    </p:extLst>
  </p:cSld>
  <p:clrMapOvr>
    <a:masterClrMapping/>
  </p:clrMapOvr>
  <p:transition spd="slow">
    <p:cove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2"/>
          <p:cNvSpPr>
            <a:spLocks noChangeArrowheads="1"/>
          </p:cNvSpPr>
          <p:nvPr/>
        </p:nvSpPr>
        <p:spPr bwMode="auto">
          <a:xfrm>
            <a:off x="0" y="836712"/>
            <a:ext cx="9144000" cy="5184775"/>
          </a:xfrm>
          <a:prstGeom prst="rect">
            <a:avLst/>
          </a:prstGeom>
          <a:noFill/>
          <a:ln w="9525">
            <a:noFill/>
            <a:miter lim="800000"/>
            <a:headEnd/>
            <a:tailEnd/>
          </a:ln>
          <a:effectLst/>
        </p:spPr>
        <p:txBody>
          <a:bodyPr/>
          <a:lstStyle/>
          <a:p>
            <a:pPr marL="342900" indent="-342900" algn="ctr">
              <a:lnSpc>
                <a:spcPct val="80000"/>
              </a:lnSpc>
              <a:spcBef>
                <a:spcPct val="20000"/>
              </a:spcBef>
              <a:buClr>
                <a:srgbClr val="FFFF00"/>
              </a:buClr>
              <a:buFont typeface="Wingdings" pitchFamily="2" charset="2"/>
              <a:buNone/>
              <a:defRPr/>
            </a:pPr>
            <a:endParaRPr lang="en-GB" sz="2200" i="1" dirty="0" smtClean="0">
              <a:solidFill>
                <a:schemeClr val="accent6">
                  <a:lumMod val="75000"/>
                </a:schemeClr>
              </a:solidFill>
            </a:endParaRPr>
          </a:p>
        </p:txBody>
      </p:sp>
      <p:sp>
        <p:nvSpPr>
          <p:cNvPr id="25602" name="Rectangle 3"/>
          <p:cNvSpPr>
            <a:spLocks noChangeArrowheads="1"/>
          </p:cNvSpPr>
          <p:nvPr/>
        </p:nvSpPr>
        <p:spPr bwMode="auto">
          <a:xfrm>
            <a:off x="251520" y="188912"/>
            <a:ext cx="8712968" cy="1223864"/>
          </a:xfrm>
          <a:prstGeom prst="rect">
            <a:avLst/>
          </a:prstGeom>
          <a:noFill/>
          <a:ln w="9525">
            <a:noFill/>
            <a:miter lim="800000"/>
            <a:headEnd/>
            <a:tailEnd/>
          </a:ln>
        </p:spPr>
        <p:txBody>
          <a:bodyPr lIns="92075" tIns="46038" rIns="92075" bIns="46038" anchor="ctr"/>
          <a:lstStyle/>
          <a:p>
            <a:pPr algn="ctr"/>
            <a:r>
              <a:rPr lang="en-GB" sz="3600" b="1" dirty="0" smtClean="0">
                <a:solidFill>
                  <a:schemeClr val="bg1"/>
                </a:solidFill>
                <a:effectLst>
                  <a:outerShdw blurRad="38100" dist="38100" dir="2700000" algn="tl">
                    <a:srgbClr val="000000">
                      <a:alpha val="43137"/>
                    </a:srgbClr>
                  </a:outerShdw>
                </a:effectLst>
              </a:rPr>
              <a:t>INTRODUCTION AND PLAN </a:t>
            </a:r>
            <a:br>
              <a:rPr lang="en-GB" sz="3600" b="1" dirty="0" smtClean="0">
                <a:solidFill>
                  <a:schemeClr val="bg1"/>
                </a:solidFill>
                <a:effectLst>
                  <a:outerShdw blurRad="38100" dist="38100" dir="2700000" algn="tl">
                    <a:srgbClr val="000000">
                      <a:alpha val="43137"/>
                    </a:srgbClr>
                  </a:outerShdw>
                </a:effectLst>
              </a:rPr>
            </a:br>
            <a:r>
              <a:rPr lang="en-GB" sz="3600" b="1" dirty="0" smtClean="0">
                <a:solidFill>
                  <a:schemeClr val="bg1"/>
                </a:solidFill>
                <a:effectLst>
                  <a:outerShdw blurRad="38100" dist="38100" dir="2700000" algn="tl">
                    <a:srgbClr val="000000">
                      <a:alpha val="43137"/>
                    </a:srgbClr>
                  </a:outerShdw>
                </a:effectLst>
              </a:rPr>
              <a:t>OF THE PRESENTATION</a:t>
            </a:r>
          </a:p>
        </p:txBody>
      </p:sp>
      <p:sp>
        <p:nvSpPr>
          <p:cNvPr id="6" name="Rectangle 5"/>
          <p:cNvSpPr/>
          <p:nvPr/>
        </p:nvSpPr>
        <p:spPr>
          <a:xfrm>
            <a:off x="323528" y="1484784"/>
            <a:ext cx="8496943" cy="5078313"/>
          </a:xfrm>
          <a:prstGeom prst="rect">
            <a:avLst/>
          </a:prstGeom>
        </p:spPr>
        <p:txBody>
          <a:bodyPr wrap="square">
            <a:spAutoFit/>
          </a:bodyPr>
          <a:lstStyle/>
          <a:p>
            <a:pPr marL="342900" indent="-342900" algn="just">
              <a:buFont typeface="Arial" panose="020B0604020202020204" pitchFamily="34" charset="0"/>
              <a:buChar char="•"/>
            </a:pPr>
            <a:r>
              <a:rPr lang="en-GB" sz="2200" b="1" dirty="0" smtClean="0">
                <a:solidFill>
                  <a:schemeClr val="accent6">
                    <a:lumMod val="75000"/>
                  </a:schemeClr>
                </a:solidFill>
              </a:rPr>
              <a:t>As stated in the concept paper distributed for this Forum: </a:t>
            </a:r>
          </a:p>
          <a:p>
            <a:pPr marL="342900" indent="-342900" algn="just">
              <a:buFont typeface="Arial" panose="020B0604020202020204" pitchFamily="34" charset="0"/>
              <a:buChar char="•"/>
            </a:pPr>
            <a:endParaRPr lang="en-GB" sz="2200" b="1" i="1" dirty="0">
              <a:solidFill>
                <a:schemeClr val="accent6">
                  <a:lumMod val="75000"/>
                </a:schemeClr>
              </a:solidFill>
            </a:endParaRPr>
          </a:p>
          <a:p>
            <a:pPr algn="ctr"/>
            <a:r>
              <a:rPr lang="en-GB" i="1" dirty="0" smtClean="0">
                <a:solidFill>
                  <a:schemeClr val="accent6">
                    <a:lumMod val="75000"/>
                  </a:schemeClr>
                </a:solidFill>
              </a:rPr>
              <a:t>“</a:t>
            </a:r>
            <a:r>
              <a:rPr lang="en-US" i="1" dirty="0">
                <a:solidFill>
                  <a:schemeClr val="accent6">
                    <a:lumMod val="75000"/>
                  </a:schemeClr>
                </a:solidFill>
              </a:rPr>
              <a:t>Education, training and research performed within the EU Nuclear Fission Research Infrastructure are </a:t>
            </a:r>
            <a:r>
              <a:rPr lang="en-US" b="1" i="1" dirty="0">
                <a:solidFill>
                  <a:srgbClr val="FF0000"/>
                </a:solidFill>
              </a:rPr>
              <a:t>fundamental to form a highly qualified class of engineers and technicians </a:t>
            </a:r>
            <a:r>
              <a:rPr lang="en-US" i="1" dirty="0">
                <a:solidFill>
                  <a:schemeClr val="accent6">
                    <a:lumMod val="75000"/>
                  </a:schemeClr>
                </a:solidFill>
              </a:rPr>
              <a:t>in the domains of nuclear </a:t>
            </a:r>
            <a:r>
              <a:rPr lang="en-US" b="1" i="1" dirty="0">
                <a:solidFill>
                  <a:srgbClr val="FF0000"/>
                </a:solidFill>
              </a:rPr>
              <a:t>safety and security</a:t>
            </a:r>
            <a:r>
              <a:rPr lang="en-GB" i="1" dirty="0" smtClean="0">
                <a:solidFill>
                  <a:schemeClr val="accent6">
                    <a:lumMod val="75000"/>
                  </a:schemeClr>
                </a:solidFill>
              </a:rPr>
              <a:t>”</a:t>
            </a:r>
          </a:p>
          <a:p>
            <a:pPr algn="just"/>
            <a:r>
              <a:rPr lang="en-GB" i="1" dirty="0" smtClean="0">
                <a:solidFill>
                  <a:schemeClr val="accent6">
                    <a:lumMod val="75000"/>
                  </a:schemeClr>
                </a:solidFill>
              </a:rPr>
              <a:t> </a:t>
            </a:r>
          </a:p>
          <a:p>
            <a:pPr marL="342900" indent="-342900" algn="just">
              <a:buFont typeface="Arial" panose="020B0604020202020204" pitchFamily="34" charset="0"/>
              <a:buChar char="•"/>
            </a:pPr>
            <a:r>
              <a:rPr lang="en-GB" sz="2200" b="1" dirty="0" smtClean="0">
                <a:solidFill>
                  <a:schemeClr val="accent6">
                    <a:lumMod val="75000"/>
                  </a:schemeClr>
                </a:solidFill>
              </a:rPr>
              <a:t>There is no doubt that the </a:t>
            </a:r>
            <a:r>
              <a:rPr lang="en-GB" sz="2200" b="1" i="1" dirty="0" smtClean="0">
                <a:solidFill>
                  <a:schemeClr val="accent6">
                    <a:lumMod val="75000"/>
                  </a:schemeClr>
                </a:solidFill>
              </a:rPr>
              <a:t>European Nuclear Education Network</a:t>
            </a:r>
            <a:r>
              <a:rPr lang="en-GB" sz="2200" b="1" dirty="0" smtClean="0">
                <a:solidFill>
                  <a:schemeClr val="accent6">
                    <a:lumMod val="75000"/>
                  </a:schemeClr>
                </a:solidFill>
              </a:rPr>
              <a:t>, as the network having the mission of</a:t>
            </a:r>
          </a:p>
          <a:p>
            <a:pPr algn="just"/>
            <a:r>
              <a:rPr lang="en-GB" sz="2200" b="1" dirty="0" smtClean="0">
                <a:solidFill>
                  <a:schemeClr val="accent6">
                    <a:lumMod val="75000"/>
                  </a:schemeClr>
                </a:solidFill>
              </a:rPr>
              <a:t>	</a:t>
            </a:r>
            <a:endParaRPr lang="en-GB" i="1" dirty="0" smtClean="0">
              <a:solidFill>
                <a:schemeClr val="accent6">
                  <a:lumMod val="75000"/>
                </a:schemeClr>
              </a:solidFill>
            </a:endParaRPr>
          </a:p>
          <a:p>
            <a:pPr algn="ctr"/>
            <a:r>
              <a:rPr lang="en-GB" i="1" dirty="0" smtClean="0">
                <a:solidFill>
                  <a:schemeClr val="accent6">
                    <a:lumMod val="75000"/>
                  </a:schemeClr>
                </a:solidFill>
              </a:rPr>
              <a:t>“</a:t>
            </a:r>
            <a:r>
              <a:rPr lang="en-US" i="1" dirty="0">
                <a:solidFill>
                  <a:schemeClr val="accent6">
                    <a:lumMod val="75000"/>
                  </a:schemeClr>
                </a:solidFill>
              </a:rPr>
              <a:t>the </a:t>
            </a:r>
            <a:r>
              <a:rPr lang="en-US" b="1" i="1" dirty="0">
                <a:solidFill>
                  <a:srgbClr val="FF0000"/>
                </a:solidFill>
              </a:rPr>
              <a:t>preservation and further development of expertise </a:t>
            </a:r>
            <a:r>
              <a:rPr lang="en-US" i="1" dirty="0">
                <a:solidFill>
                  <a:schemeClr val="accent6">
                    <a:lumMod val="75000"/>
                  </a:schemeClr>
                </a:solidFill>
              </a:rPr>
              <a:t>in the nuclear fields </a:t>
            </a:r>
            <a:r>
              <a:rPr lang="en-US" i="1" dirty="0" smtClean="0">
                <a:solidFill>
                  <a:schemeClr val="accent6">
                    <a:lumMod val="75000"/>
                  </a:schemeClr>
                </a:solidFill>
              </a:rPr>
              <a:t/>
            </a:r>
            <a:br>
              <a:rPr lang="en-US" i="1" dirty="0" smtClean="0">
                <a:solidFill>
                  <a:schemeClr val="accent6">
                    <a:lumMod val="75000"/>
                  </a:schemeClr>
                </a:solidFill>
              </a:rPr>
            </a:br>
            <a:r>
              <a:rPr lang="en-US" i="1" dirty="0" smtClean="0">
                <a:solidFill>
                  <a:schemeClr val="accent6">
                    <a:lumMod val="75000"/>
                  </a:schemeClr>
                </a:solidFill>
              </a:rPr>
              <a:t>by </a:t>
            </a:r>
            <a:r>
              <a:rPr lang="en-US" i="1" dirty="0">
                <a:solidFill>
                  <a:schemeClr val="accent6">
                    <a:lumMod val="75000"/>
                  </a:schemeClr>
                </a:solidFill>
              </a:rPr>
              <a:t>higher Education and Training</a:t>
            </a:r>
            <a:r>
              <a:rPr lang="en-GB" i="1" dirty="0" smtClean="0">
                <a:solidFill>
                  <a:schemeClr val="accent6">
                    <a:lumMod val="75000"/>
                  </a:schemeClr>
                </a:solidFill>
              </a:rPr>
              <a:t>”</a:t>
            </a:r>
          </a:p>
          <a:p>
            <a:pPr algn="ctr"/>
            <a:endParaRPr lang="en-GB" i="1" dirty="0" smtClean="0">
              <a:solidFill>
                <a:schemeClr val="accent6">
                  <a:lumMod val="75000"/>
                </a:schemeClr>
              </a:solidFill>
            </a:endParaRPr>
          </a:p>
          <a:p>
            <a:pPr algn="ctr"/>
            <a:r>
              <a:rPr lang="en-GB" sz="2200" b="1" dirty="0" smtClean="0">
                <a:solidFill>
                  <a:schemeClr val="accent6">
                    <a:lumMod val="75000"/>
                  </a:schemeClr>
                </a:solidFill>
              </a:rPr>
              <a:t> </a:t>
            </a:r>
            <a:r>
              <a:rPr lang="en-GB" sz="2200" b="1" dirty="0">
                <a:solidFill>
                  <a:schemeClr val="accent6">
                    <a:lumMod val="75000"/>
                  </a:schemeClr>
                </a:solidFill>
              </a:rPr>
              <a:t> </a:t>
            </a:r>
            <a:r>
              <a:rPr lang="en-GB" sz="2200" b="1" dirty="0" smtClean="0">
                <a:solidFill>
                  <a:schemeClr val="accent6">
                    <a:lumMod val="75000"/>
                  </a:schemeClr>
                </a:solidFill>
              </a:rPr>
              <a:t>    experiences everyday the </a:t>
            </a:r>
            <a:r>
              <a:rPr lang="en-GB" sz="2200" b="1" dirty="0" smtClean="0">
                <a:solidFill>
                  <a:srgbClr val="FF0000"/>
                </a:solidFill>
              </a:rPr>
              <a:t>needs</a:t>
            </a:r>
            <a:r>
              <a:rPr lang="en-GB" sz="2200" b="1" dirty="0" smtClean="0">
                <a:solidFill>
                  <a:schemeClr val="accent6">
                    <a:lumMod val="75000"/>
                  </a:schemeClr>
                </a:solidFill>
              </a:rPr>
              <a:t> of suitable infrastructures and is able to put in network </a:t>
            </a:r>
            <a:br>
              <a:rPr lang="en-GB" sz="2200" b="1" dirty="0" smtClean="0">
                <a:solidFill>
                  <a:schemeClr val="accent6">
                    <a:lumMod val="75000"/>
                  </a:schemeClr>
                </a:solidFill>
              </a:rPr>
            </a:br>
            <a:r>
              <a:rPr lang="en-GB" sz="2200" b="1" dirty="0" smtClean="0">
                <a:solidFill>
                  <a:schemeClr val="accent6">
                    <a:lumMod val="75000"/>
                  </a:schemeClr>
                </a:solidFill>
              </a:rPr>
              <a:t>the </a:t>
            </a:r>
            <a:r>
              <a:rPr lang="en-GB" sz="2200" b="1" dirty="0" smtClean="0">
                <a:solidFill>
                  <a:srgbClr val="FF0000"/>
                </a:solidFill>
              </a:rPr>
              <a:t>richness</a:t>
            </a:r>
            <a:r>
              <a:rPr lang="en-GB" sz="2200" b="1" dirty="0" smtClean="0">
                <a:solidFill>
                  <a:schemeClr val="accent6">
                    <a:lumMod val="75000"/>
                  </a:schemeClr>
                </a:solidFill>
              </a:rPr>
              <a:t> of its Members in this regard</a:t>
            </a:r>
            <a:endParaRPr lang="en-GB" sz="2200" b="1" dirty="0">
              <a:solidFill>
                <a:schemeClr val="accent6">
                  <a:lumMod val="75000"/>
                </a:schemeClr>
              </a:solidFill>
            </a:endParaRPr>
          </a:p>
          <a:p>
            <a:pPr algn="just"/>
            <a:r>
              <a:rPr lang="en-GB" sz="2200" b="1" dirty="0">
                <a:solidFill>
                  <a:schemeClr val="accent6">
                    <a:lumMod val="75000"/>
                  </a:schemeClr>
                </a:solidFill>
              </a:rPr>
              <a:t>	</a:t>
            </a:r>
            <a:endParaRPr lang="en-GB" b="1" i="1" dirty="0">
              <a:solidFill>
                <a:schemeClr val="accent6">
                  <a:lumMod val="75000"/>
                </a:schemeClr>
              </a:solidFill>
            </a:endParaRPr>
          </a:p>
        </p:txBody>
      </p:sp>
    </p:spTree>
    <p:extLst>
      <p:ext uri="{BB962C8B-B14F-4D97-AF65-F5344CB8AC3E}">
        <p14:creationId xmlns:p14="http://schemas.microsoft.com/office/powerpoint/2010/main" val="914604751"/>
      </p:ext>
    </p:extLst>
  </p:cSld>
  <p:clrMapOvr>
    <a:masterClrMapping/>
  </p:clrMapOvr>
  <p:transition spd="slow">
    <p:cove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Rectangle 3"/>
          <p:cNvSpPr>
            <a:spLocks noChangeArrowheads="1"/>
          </p:cNvSpPr>
          <p:nvPr/>
        </p:nvSpPr>
        <p:spPr bwMode="auto">
          <a:xfrm>
            <a:off x="251520" y="188912"/>
            <a:ext cx="8712968" cy="1367880"/>
          </a:xfrm>
          <a:prstGeom prst="rect">
            <a:avLst/>
          </a:prstGeom>
          <a:noFill/>
          <a:ln w="9525">
            <a:noFill/>
            <a:miter lim="800000"/>
            <a:headEnd/>
            <a:tailEnd/>
          </a:ln>
        </p:spPr>
        <p:txBody>
          <a:bodyPr lIns="92075" tIns="46038" rIns="92075" bIns="46038" anchor="ctr"/>
          <a:lstStyle/>
          <a:p>
            <a:pPr algn="ctr"/>
            <a:r>
              <a:rPr lang="en-GB" sz="3600" b="1" dirty="0" smtClean="0">
                <a:solidFill>
                  <a:schemeClr val="bg1"/>
                </a:solidFill>
                <a:effectLst>
                  <a:outerShdw blurRad="38100" dist="38100" dir="2700000" algn="tl">
                    <a:srgbClr val="000000">
                      <a:alpha val="43137"/>
                    </a:srgbClr>
                  </a:outerShdw>
                </a:effectLst>
              </a:rPr>
              <a:t>A MILESTONE </a:t>
            </a:r>
            <a:br>
              <a:rPr lang="en-GB" sz="3600" b="1" dirty="0" smtClean="0">
                <a:solidFill>
                  <a:schemeClr val="bg1"/>
                </a:solidFill>
                <a:effectLst>
                  <a:outerShdw blurRad="38100" dist="38100" dir="2700000" algn="tl">
                    <a:srgbClr val="000000">
                      <a:alpha val="43137"/>
                    </a:srgbClr>
                  </a:outerShdw>
                </a:effectLst>
              </a:rPr>
            </a:br>
            <a:r>
              <a:rPr lang="en-GB" sz="3600" b="1" dirty="0" smtClean="0">
                <a:solidFill>
                  <a:schemeClr val="bg1"/>
                </a:solidFill>
                <a:effectLst>
                  <a:outerShdw blurRad="38100" dist="38100" dir="2700000" algn="tl">
                    <a:srgbClr val="000000">
                      <a:alpha val="43137"/>
                    </a:srgbClr>
                  </a:outerShdw>
                </a:effectLst>
              </a:rPr>
              <a:t>IN THE HISTORY OF ENEN</a:t>
            </a:r>
          </a:p>
        </p:txBody>
      </p:sp>
      <p:sp>
        <p:nvSpPr>
          <p:cNvPr id="4" name="Rectangle 3"/>
          <p:cNvSpPr/>
          <p:nvPr/>
        </p:nvSpPr>
        <p:spPr>
          <a:xfrm>
            <a:off x="395536" y="5589240"/>
            <a:ext cx="8568041" cy="769441"/>
          </a:xfrm>
          <a:prstGeom prst="rect">
            <a:avLst/>
          </a:prstGeom>
        </p:spPr>
        <p:txBody>
          <a:bodyPr wrap="square">
            <a:spAutoFit/>
          </a:bodyPr>
          <a:lstStyle/>
          <a:p>
            <a:pPr marL="342900" indent="-342900" algn="just">
              <a:buFont typeface="Arial" panose="020B0604020202020204" pitchFamily="34" charset="0"/>
              <a:buChar char="•"/>
            </a:pPr>
            <a:r>
              <a:rPr lang="en-GB" sz="2200" b="1" dirty="0" smtClean="0">
                <a:solidFill>
                  <a:schemeClr val="accent6">
                    <a:lumMod val="75000"/>
                  </a:schemeClr>
                </a:solidFill>
              </a:rPr>
              <a:t>The involved reactors are still operating, also in the frame of EU projects (GENTLE)</a:t>
            </a:r>
            <a:r>
              <a:rPr lang="en-GB" sz="2200" b="1" dirty="0">
                <a:solidFill>
                  <a:schemeClr val="accent6">
                    <a:lumMod val="75000"/>
                  </a:schemeClr>
                </a:solidFill>
              </a:rPr>
              <a:t>	</a:t>
            </a:r>
            <a:endParaRPr lang="en-GB" b="1" i="1" dirty="0">
              <a:solidFill>
                <a:schemeClr val="accent6">
                  <a:lumMod val="75000"/>
                </a:schemeClr>
              </a:solidFill>
            </a:endParaRP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94830" y="1557346"/>
            <a:ext cx="5226348" cy="39115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1807614" y="6457455"/>
            <a:ext cx="7128791" cy="369332"/>
          </a:xfrm>
          <a:prstGeom prst="rect">
            <a:avLst/>
          </a:prstGeom>
        </p:spPr>
        <p:txBody>
          <a:bodyPr wrap="square">
            <a:spAutoFit/>
          </a:bodyPr>
          <a:lstStyle/>
          <a:p>
            <a:r>
              <a:rPr lang="it-IT" dirty="0">
                <a:solidFill>
                  <a:srgbClr val="002060"/>
                </a:solidFill>
              </a:rPr>
              <a:t>http://www.iaea.org/km/documents/41_W_Sukosd_2226Aug05.pdf</a:t>
            </a:r>
          </a:p>
        </p:txBody>
      </p:sp>
    </p:spTree>
    <p:extLst>
      <p:ext uri="{BB962C8B-B14F-4D97-AF65-F5344CB8AC3E}">
        <p14:creationId xmlns:p14="http://schemas.microsoft.com/office/powerpoint/2010/main" val="3918363477"/>
      </p:ext>
    </p:extLst>
  </p:cSld>
  <p:clrMapOvr>
    <a:masterClrMapping/>
  </p:clrMapOvr>
  <p:transition spd="med"/>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Rectangle 3"/>
          <p:cNvSpPr>
            <a:spLocks noChangeArrowheads="1"/>
          </p:cNvSpPr>
          <p:nvPr/>
        </p:nvSpPr>
        <p:spPr bwMode="auto">
          <a:xfrm>
            <a:off x="251520" y="188912"/>
            <a:ext cx="8712968" cy="1367880"/>
          </a:xfrm>
          <a:prstGeom prst="rect">
            <a:avLst/>
          </a:prstGeom>
          <a:noFill/>
          <a:ln w="9525">
            <a:noFill/>
            <a:miter lim="800000"/>
            <a:headEnd/>
            <a:tailEnd/>
          </a:ln>
        </p:spPr>
        <p:txBody>
          <a:bodyPr lIns="92075" tIns="46038" rIns="92075" bIns="46038" anchor="ctr"/>
          <a:lstStyle/>
          <a:p>
            <a:pPr algn="ctr"/>
            <a:r>
              <a:rPr lang="en-GB" sz="3600" b="1" dirty="0" smtClean="0">
                <a:solidFill>
                  <a:schemeClr val="bg1"/>
                </a:solidFill>
                <a:effectLst>
                  <a:outerShdw blurRad="38100" dist="38100" dir="2700000" algn="tl">
                    <a:srgbClr val="000000">
                      <a:alpha val="43137"/>
                    </a:srgbClr>
                  </a:outerShdw>
                </a:effectLst>
              </a:rPr>
              <a:t>CONCLUSIONS</a:t>
            </a:r>
          </a:p>
        </p:txBody>
      </p:sp>
      <p:sp>
        <p:nvSpPr>
          <p:cNvPr id="4" name="Rectangle 3"/>
          <p:cNvSpPr/>
          <p:nvPr/>
        </p:nvSpPr>
        <p:spPr>
          <a:xfrm>
            <a:off x="359532" y="1340768"/>
            <a:ext cx="8496943" cy="5170646"/>
          </a:xfrm>
          <a:prstGeom prst="rect">
            <a:avLst/>
          </a:prstGeom>
        </p:spPr>
        <p:txBody>
          <a:bodyPr wrap="square">
            <a:spAutoFit/>
          </a:bodyPr>
          <a:lstStyle/>
          <a:p>
            <a:pPr marL="342900" indent="-342900" algn="just">
              <a:buFont typeface="Arial" panose="020B0604020202020204" pitchFamily="34" charset="0"/>
              <a:buChar char="•"/>
            </a:pPr>
            <a:r>
              <a:rPr lang="en-GB" sz="2200" b="1" dirty="0" smtClean="0">
                <a:solidFill>
                  <a:schemeClr val="accent6">
                    <a:lumMod val="75000"/>
                  </a:schemeClr>
                </a:solidFill>
              </a:rPr>
              <a:t>An easy conclusion is that </a:t>
            </a:r>
            <a:r>
              <a:rPr lang="en-GB" sz="2200" b="1" dirty="0" smtClean="0">
                <a:solidFill>
                  <a:srgbClr val="FF0000"/>
                </a:solidFill>
              </a:rPr>
              <a:t>existing infrastructures must be preserved, made more open and increased in number</a:t>
            </a:r>
            <a:r>
              <a:rPr lang="en-GB" sz="2200" b="1" dirty="0" smtClean="0">
                <a:solidFill>
                  <a:schemeClr val="accent6">
                    <a:lumMod val="75000"/>
                  </a:schemeClr>
                </a:solidFill>
              </a:rPr>
              <a:t>: this is the least we can say…</a:t>
            </a:r>
          </a:p>
          <a:p>
            <a:pPr marL="342900" indent="-342900" algn="just">
              <a:buFont typeface="Arial" panose="020B0604020202020204" pitchFamily="34" charset="0"/>
              <a:buChar char="•"/>
            </a:pPr>
            <a:r>
              <a:rPr lang="en-GB" sz="2200" b="1" dirty="0" smtClean="0">
                <a:solidFill>
                  <a:schemeClr val="accent6">
                    <a:lumMod val="75000"/>
                  </a:schemeClr>
                </a:solidFill>
              </a:rPr>
              <a:t>However, further details of the problem emerge:</a:t>
            </a:r>
          </a:p>
          <a:p>
            <a:pPr marL="800100" lvl="1" indent="-342900" algn="just">
              <a:buFont typeface="Wingdings" panose="05000000000000000000" pitchFamily="2" charset="2"/>
              <a:buChar char="§"/>
            </a:pPr>
            <a:r>
              <a:rPr lang="en-GB" sz="2200" b="1" dirty="0" smtClean="0">
                <a:solidFill>
                  <a:schemeClr val="accent6">
                    <a:lumMod val="75000"/>
                  </a:schemeClr>
                </a:solidFill>
              </a:rPr>
              <a:t>the </a:t>
            </a:r>
            <a:r>
              <a:rPr lang="en-GB" sz="2200" b="1" dirty="0" smtClean="0">
                <a:solidFill>
                  <a:srgbClr val="FF0000"/>
                </a:solidFill>
              </a:rPr>
              <a:t>access should be really granted and made effective</a:t>
            </a:r>
          </a:p>
          <a:p>
            <a:pPr marL="800100" lvl="1" indent="-342900" algn="just">
              <a:buFont typeface="Wingdings" panose="05000000000000000000" pitchFamily="2" charset="2"/>
              <a:buChar char="§"/>
            </a:pPr>
            <a:r>
              <a:rPr lang="en-GB" sz="2200" b="1" dirty="0" smtClean="0">
                <a:solidFill>
                  <a:srgbClr val="FF0000"/>
                </a:solidFill>
              </a:rPr>
              <a:t>bureaucracy and security problems </a:t>
            </a:r>
            <a:r>
              <a:rPr lang="en-GB" sz="2200" b="1" dirty="0" smtClean="0">
                <a:solidFill>
                  <a:schemeClr val="accent6">
                    <a:lumMod val="75000"/>
                  </a:schemeClr>
                </a:solidFill>
              </a:rPr>
              <a:t>cannot be ignored</a:t>
            </a:r>
          </a:p>
          <a:p>
            <a:pPr marL="800100" lvl="1" indent="-342900" algn="just">
              <a:buFont typeface="Wingdings" panose="05000000000000000000" pitchFamily="2" charset="2"/>
              <a:buChar char="§"/>
            </a:pPr>
            <a:r>
              <a:rPr lang="en-GB" sz="2200" b="1" dirty="0" smtClean="0">
                <a:solidFill>
                  <a:srgbClr val="FF0000"/>
                </a:solidFill>
              </a:rPr>
              <a:t>financing mobility </a:t>
            </a:r>
            <a:r>
              <a:rPr lang="en-GB" sz="2200" b="1" dirty="0" smtClean="0">
                <a:solidFill>
                  <a:schemeClr val="accent6">
                    <a:lumMod val="75000"/>
                  </a:schemeClr>
                </a:solidFill>
              </a:rPr>
              <a:t>to access infrastructure </a:t>
            </a:r>
          </a:p>
          <a:p>
            <a:pPr marL="800100" lvl="1" indent="-342900" algn="just">
              <a:buFont typeface="Wingdings" panose="05000000000000000000" pitchFamily="2" charset="2"/>
              <a:buChar char="§"/>
            </a:pPr>
            <a:r>
              <a:rPr lang="en-GB" sz="2200" b="1" dirty="0" smtClean="0">
                <a:solidFill>
                  <a:srgbClr val="FF0000"/>
                </a:solidFill>
              </a:rPr>
              <a:t>problem of “underuse” of small reactors </a:t>
            </a:r>
            <a:r>
              <a:rPr lang="en-GB" sz="2200" b="1" dirty="0" smtClean="0">
                <a:solidFill>
                  <a:schemeClr val="accent6">
                    <a:lumMod val="75000"/>
                  </a:schemeClr>
                </a:solidFill>
              </a:rPr>
              <a:t>to be faced: opening them to further learners? (comment from Pavia)</a:t>
            </a:r>
          </a:p>
          <a:p>
            <a:pPr marL="800100" lvl="1" indent="-342900" algn="just">
              <a:buFont typeface="Wingdings" panose="05000000000000000000" pitchFamily="2" charset="2"/>
              <a:buChar char="§"/>
            </a:pPr>
            <a:r>
              <a:rPr lang="en-GB" sz="2200" b="1" dirty="0" smtClean="0">
                <a:solidFill>
                  <a:srgbClr val="FF0000"/>
                </a:solidFill>
              </a:rPr>
              <a:t>coordination</a:t>
            </a:r>
            <a:r>
              <a:rPr lang="en-GB" sz="2200" b="1" dirty="0" smtClean="0">
                <a:solidFill>
                  <a:schemeClr val="accent6">
                    <a:lumMod val="75000"/>
                  </a:schemeClr>
                </a:solidFill>
              </a:rPr>
              <a:t> for better use </a:t>
            </a:r>
          </a:p>
          <a:p>
            <a:pPr marL="800100" lvl="1" indent="-342900" algn="just">
              <a:buFont typeface="Wingdings" panose="05000000000000000000" pitchFamily="2" charset="2"/>
              <a:buChar char="§"/>
            </a:pPr>
            <a:r>
              <a:rPr lang="en-GB" sz="2200" b="1" dirty="0" smtClean="0">
                <a:solidFill>
                  <a:srgbClr val="FF0000"/>
                </a:solidFill>
              </a:rPr>
              <a:t>consider Countries under the moratoria</a:t>
            </a:r>
            <a:r>
              <a:rPr lang="en-GB" sz="2200" b="1" dirty="0" smtClean="0">
                <a:solidFill>
                  <a:schemeClr val="accent6">
                    <a:lumMod val="75000"/>
                  </a:schemeClr>
                </a:solidFill>
              </a:rPr>
              <a:t>: they are likely to loose expertise and structures very soon</a:t>
            </a:r>
          </a:p>
          <a:p>
            <a:pPr marL="800100" lvl="1" indent="-342900" algn="just">
              <a:buFont typeface="Wingdings" panose="05000000000000000000" pitchFamily="2" charset="2"/>
              <a:buChar char="§"/>
            </a:pPr>
            <a:r>
              <a:rPr lang="en-GB" sz="2200" b="1" dirty="0" smtClean="0">
                <a:solidFill>
                  <a:schemeClr val="accent6">
                    <a:lumMod val="75000"/>
                  </a:schemeClr>
                </a:solidFill>
              </a:rPr>
              <a:t>networking is already in place: to be further favoured</a:t>
            </a:r>
          </a:p>
          <a:p>
            <a:pPr marL="800100" lvl="1" indent="-342900" algn="just">
              <a:buFont typeface="Wingdings" panose="05000000000000000000" pitchFamily="2" charset="2"/>
              <a:buChar char="§"/>
            </a:pPr>
            <a:r>
              <a:rPr lang="en-GB" sz="2200" b="1" dirty="0" smtClean="0">
                <a:solidFill>
                  <a:srgbClr val="FF0000"/>
                </a:solidFill>
              </a:rPr>
              <a:t>interfaces between fission and fusion</a:t>
            </a:r>
            <a:r>
              <a:rPr lang="en-GB" sz="2200" b="1" dirty="0" smtClean="0">
                <a:solidFill>
                  <a:schemeClr val="accent6">
                    <a:lumMod val="75000"/>
                  </a:schemeClr>
                </a:solidFill>
              </a:rPr>
              <a:t> to be considered  </a:t>
            </a:r>
            <a:r>
              <a:rPr lang="en-GB" sz="2200" b="1" dirty="0">
                <a:solidFill>
                  <a:schemeClr val="accent6">
                    <a:lumMod val="75000"/>
                  </a:schemeClr>
                </a:solidFill>
              </a:rPr>
              <a:t>	</a:t>
            </a:r>
            <a:endParaRPr lang="en-GB" b="1" i="1" dirty="0">
              <a:solidFill>
                <a:schemeClr val="accent6">
                  <a:lumMod val="75000"/>
                </a:schemeClr>
              </a:solidFill>
            </a:endParaRPr>
          </a:p>
        </p:txBody>
      </p:sp>
    </p:spTree>
    <p:extLst>
      <p:ext uri="{BB962C8B-B14F-4D97-AF65-F5344CB8AC3E}">
        <p14:creationId xmlns:p14="http://schemas.microsoft.com/office/powerpoint/2010/main" val="3379016331"/>
      </p:ext>
    </p:extLst>
  </p:cSld>
  <p:clrMapOvr>
    <a:masterClrMapping/>
  </p:clrMapOvr>
  <p:transition spd="med"/>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Rectangle 3"/>
          <p:cNvSpPr>
            <a:spLocks noChangeArrowheads="1"/>
          </p:cNvSpPr>
          <p:nvPr/>
        </p:nvSpPr>
        <p:spPr bwMode="auto">
          <a:xfrm>
            <a:off x="251520" y="188912"/>
            <a:ext cx="8712968" cy="1367880"/>
          </a:xfrm>
          <a:prstGeom prst="rect">
            <a:avLst/>
          </a:prstGeom>
          <a:noFill/>
          <a:ln w="9525">
            <a:noFill/>
            <a:miter lim="800000"/>
            <a:headEnd/>
            <a:tailEnd/>
          </a:ln>
        </p:spPr>
        <p:txBody>
          <a:bodyPr lIns="92075" tIns="46038" rIns="92075" bIns="46038" anchor="ctr"/>
          <a:lstStyle/>
          <a:p>
            <a:pPr algn="ctr"/>
            <a:r>
              <a:rPr lang="en-GB" sz="3600" b="1" dirty="0" smtClean="0">
                <a:solidFill>
                  <a:schemeClr val="bg1"/>
                </a:solidFill>
                <a:effectLst>
                  <a:outerShdw blurRad="38100" dist="38100" dir="2700000" algn="tl">
                    <a:srgbClr val="000000">
                      <a:alpha val="43137"/>
                    </a:srgbClr>
                  </a:outerShdw>
                </a:effectLst>
              </a:rPr>
              <a:t>CONCLUSIONS </a:t>
            </a:r>
            <a:r>
              <a:rPr lang="en-GB" sz="2800" b="1" dirty="0" smtClean="0">
                <a:solidFill>
                  <a:schemeClr val="bg1"/>
                </a:solidFill>
                <a:effectLst>
                  <a:outerShdw blurRad="38100" dist="38100" dir="2700000" algn="tl">
                    <a:srgbClr val="000000">
                      <a:alpha val="43137"/>
                    </a:srgbClr>
                  </a:outerShdw>
                </a:effectLst>
              </a:rPr>
              <a:t>(cont’d)</a:t>
            </a:r>
          </a:p>
        </p:txBody>
      </p:sp>
      <p:sp>
        <p:nvSpPr>
          <p:cNvPr id="4" name="Rectangle 3"/>
          <p:cNvSpPr/>
          <p:nvPr/>
        </p:nvSpPr>
        <p:spPr>
          <a:xfrm>
            <a:off x="323528" y="1484784"/>
            <a:ext cx="8496943" cy="769441"/>
          </a:xfrm>
          <a:prstGeom prst="rect">
            <a:avLst/>
          </a:prstGeom>
        </p:spPr>
        <p:txBody>
          <a:bodyPr wrap="square">
            <a:spAutoFit/>
          </a:bodyPr>
          <a:lstStyle/>
          <a:p>
            <a:pPr marL="342900" indent="-342900" algn="just">
              <a:buFont typeface="Arial" panose="020B0604020202020204" pitchFamily="34" charset="0"/>
              <a:buChar char="•"/>
            </a:pPr>
            <a:r>
              <a:rPr lang="en-GB" sz="2200" b="1" dirty="0" smtClean="0">
                <a:solidFill>
                  <a:schemeClr val="accent6">
                    <a:lumMod val="75000"/>
                  </a:schemeClr>
                </a:solidFill>
              </a:rPr>
              <a:t>The </a:t>
            </a:r>
            <a:r>
              <a:rPr lang="en-GB" sz="2200" b="1" i="1" dirty="0" smtClean="0">
                <a:solidFill>
                  <a:srgbClr val="0000CC"/>
                </a:solidFill>
              </a:rPr>
              <a:t>ANNETTE</a:t>
            </a:r>
            <a:r>
              <a:rPr lang="en-GB" sz="2200" b="1" dirty="0" smtClean="0">
                <a:solidFill>
                  <a:srgbClr val="0000CC"/>
                </a:solidFill>
              </a:rPr>
              <a:t> proposal, </a:t>
            </a:r>
            <a:r>
              <a:rPr lang="en-GB" sz="2200" b="1" dirty="0" smtClean="0">
                <a:solidFill>
                  <a:schemeClr val="accent6">
                    <a:lumMod val="75000"/>
                  </a:schemeClr>
                </a:solidFill>
              </a:rPr>
              <a:t>presently under evaluation, has an action in regard, lead by JRC… let’s see…</a:t>
            </a:r>
            <a:r>
              <a:rPr lang="en-GB" sz="2200" b="1" dirty="0">
                <a:solidFill>
                  <a:schemeClr val="accent6">
                    <a:lumMod val="75000"/>
                  </a:schemeClr>
                </a:solidFill>
              </a:rPr>
              <a:t>	</a:t>
            </a:r>
            <a:endParaRPr lang="en-GB" b="1" i="1" dirty="0">
              <a:solidFill>
                <a:schemeClr val="accent6">
                  <a:lumMod val="75000"/>
                </a:schemeClr>
              </a:solidFill>
            </a:endParaRP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9592" y="2420888"/>
            <a:ext cx="7046913" cy="3024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ight Arrow 1"/>
          <p:cNvSpPr/>
          <p:nvPr/>
        </p:nvSpPr>
        <p:spPr>
          <a:xfrm>
            <a:off x="251520" y="5157192"/>
            <a:ext cx="648072" cy="287883"/>
          </a:xfrm>
          <a:prstGeom prst="rightArrow">
            <a:avLst/>
          </a:prstGeom>
          <a:solidFill>
            <a:srgbClr val="FF000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73033463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2"/>
          <p:cNvSpPr>
            <a:spLocks noChangeArrowheads="1"/>
          </p:cNvSpPr>
          <p:nvPr/>
        </p:nvSpPr>
        <p:spPr bwMode="auto">
          <a:xfrm>
            <a:off x="28331" y="1196752"/>
            <a:ext cx="9144000" cy="864096"/>
          </a:xfrm>
          <a:prstGeom prst="rect">
            <a:avLst/>
          </a:prstGeom>
          <a:noFill/>
          <a:ln w="9525">
            <a:noFill/>
            <a:miter lim="800000"/>
            <a:headEnd/>
            <a:tailEnd/>
          </a:ln>
          <a:effectLst/>
        </p:spPr>
        <p:txBody>
          <a:bodyPr/>
          <a:lstStyle/>
          <a:p>
            <a:pPr algn="ctr">
              <a:buClr>
                <a:srgbClr val="000066"/>
              </a:buClr>
              <a:defRPr/>
            </a:pPr>
            <a:r>
              <a:rPr lang="it-IT" altLang="en-US" sz="6000" b="1" i="1" dirty="0" err="1" smtClean="0">
                <a:solidFill>
                  <a:schemeClr val="accent6"/>
                </a:solidFill>
                <a:effectLst>
                  <a:outerShdw blurRad="38100" dist="38100" dir="2700000" algn="tl">
                    <a:srgbClr val="000000">
                      <a:alpha val="43137"/>
                    </a:srgbClr>
                  </a:outerShdw>
                </a:effectLst>
                <a:latin typeface="Mistral" panose="03090702030407020403" pitchFamily="66" charset="0"/>
              </a:rPr>
              <a:t>Thank</a:t>
            </a:r>
            <a:r>
              <a:rPr lang="it-IT" altLang="en-US" sz="6000" b="1" i="1" dirty="0" smtClean="0">
                <a:solidFill>
                  <a:schemeClr val="accent6"/>
                </a:solidFill>
                <a:effectLst>
                  <a:outerShdw blurRad="38100" dist="38100" dir="2700000" algn="tl">
                    <a:srgbClr val="000000">
                      <a:alpha val="43137"/>
                    </a:srgbClr>
                  </a:outerShdw>
                </a:effectLst>
                <a:latin typeface="Mistral" panose="03090702030407020403" pitchFamily="66" charset="0"/>
              </a:rPr>
              <a:t> </a:t>
            </a:r>
            <a:r>
              <a:rPr lang="it-IT" altLang="en-US" sz="6000" b="1" i="1" dirty="0" err="1" smtClean="0">
                <a:solidFill>
                  <a:schemeClr val="accent6"/>
                </a:solidFill>
                <a:effectLst>
                  <a:outerShdw blurRad="38100" dist="38100" dir="2700000" algn="tl">
                    <a:srgbClr val="000000">
                      <a:alpha val="43137"/>
                    </a:srgbClr>
                  </a:outerShdw>
                </a:effectLst>
                <a:latin typeface="Mistral" panose="03090702030407020403" pitchFamily="66" charset="0"/>
              </a:rPr>
              <a:t>you</a:t>
            </a:r>
            <a:r>
              <a:rPr lang="it-IT" altLang="en-US" sz="6000" b="1" i="1" dirty="0" smtClean="0">
                <a:solidFill>
                  <a:schemeClr val="accent6"/>
                </a:solidFill>
                <a:effectLst>
                  <a:outerShdw blurRad="38100" dist="38100" dir="2700000" algn="tl">
                    <a:srgbClr val="000000">
                      <a:alpha val="43137"/>
                    </a:srgbClr>
                  </a:outerShdw>
                </a:effectLst>
                <a:latin typeface="Mistral" panose="03090702030407020403" pitchFamily="66" charset="0"/>
              </a:rPr>
              <a:t> for </a:t>
            </a:r>
            <a:r>
              <a:rPr lang="it-IT" altLang="en-US" sz="6000" b="1" i="1" dirty="0" err="1" smtClean="0">
                <a:solidFill>
                  <a:schemeClr val="accent6"/>
                </a:solidFill>
                <a:effectLst>
                  <a:outerShdw blurRad="38100" dist="38100" dir="2700000" algn="tl">
                    <a:srgbClr val="000000">
                      <a:alpha val="43137"/>
                    </a:srgbClr>
                  </a:outerShdw>
                </a:effectLst>
                <a:latin typeface="Mistral" panose="03090702030407020403" pitchFamily="66" charset="0"/>
              </a:rPr>
              <a:t>your</a:t>
            </a:r>
            <a:r>
              <a:rPr lang="it-IT" altLang="en-US" sz="6000" b="1" i="1" dirty="0" smtClean="0">
                <a:solidFill>
                  <a:schemeClr val="accent6"/>
                </a:solidFill>
                <a:effectLst>
                  <a:outerShdw blurRad="38100" dist="38100" dir="2700000" algn="tl">
                    <a:srgbClr val="000000">
                      <a:alpha val="43137"/>
                    </a:srgbClr>
                  </a:outerShdw>
                </a:effectLst>
                <a:latin typeface="Mistral" panose="03090702030407020403" pitchFamily="66" charset="0"/>
              </a:rPr>
              <a:t> </a:t>
            </a:r>
            <a:r>
              <a:rPr lang="it-IT" altLang="en-US" sz="6000" b="1" i="1" dirty="0" err="1" smtClean="0">
                <a:solidFill>
                  <a:schemeClr val="accent6"/>
                </a:solidFill>
                <a:effectLst>
                  <a:outerShdw blurRad="38100" dist="38100" dir="2700000" algn="tl">
                    <a:srgbClr val="000000">
                      <a:alpha val="43137"/>
                    </a:srgbClr>
                  </a:outerShdw>
                </a:effectLst>
                <a:latin typeface="Mistral" panose="03090702030407020403" pitchFamily="66" charset="0"/>
              </a:rPr>
              <a:t>attention</a:t>
            </a:r>
            <a:r>
              <a:rPr lang="it-IT" altLang="en-US" sz="6000" b="1" i="1" dirty="0" smtClean="0">
                <a:solidFill>
                  <a:schemeClr val="accent6"/>
                </a:solidFill>
                <a:effectLst>
                  <a:outerShdw blurRad="38100" dist="38100" dir="2700000" algn="tl">
                    <a:srgbClr val="000000">
                      <a:alpha val="43137"/>
                    </a:srgbClr>
                  </a:outerShdw>
                </a:effectLst>
                <a:latin typeface="Mistral" panose="03090702030407020403" pitchFamily="66" charset="0"/>
              </a:rPr>
              <a:t> !</a:t>
            </a:r>
            <a:endParaRPr lang="it-IT" altLang="en-US" sz="6000" b="1" i="1" dirty="0">
              <a:solidFill>
                <a:schemeClr val="accent6"/>
              </a:solidFill>
              <a:effectLst>
                <a:outerShdw blurRad="38100" dist="38100" dir="2700000" algn="tl">
                  <a:srgbClr val="000000">
                    <a:alpha val="43137"/>
                  </a:srgbClr>
                </a:outerShdw>
              </a:effectLst>
              <a:latin typeface="Mistral" panose="03090702030407020403" pitchFamily="66" charset="0"/>
            </a:endParaRPr>
          </a:p>
          <a:p>
            <a:pPr>
              <a:buClr>
                <a:srgbClr val="000066"/>
              </a:buClr>
              <a:defRPr/>
            </a:pPr>
            <a:r>
              <a:rPr lang="it-IT" altLang="en-US" sz="2000" b="1" i="1" dirty="0">
                <a:solidFill>
                  <a:srgbClr val="FF0000"/>
                </a:solidFill>
              </a:rPr>
              <a:t>		 </a:t>
            </a:r>
            <a:endParaRPr lang="it-IT" altLang="en-US" sz="2000" i="1" dirty="0">
              <a:solidFill>
                <a:srgbClr val="FF0000"/>
              </a:solidFill>
            </a:endParaRPr>
          </a:p>
          <a:p>
            <a:pPr>
              <a:defRPr/>
            </a:pPr>
            <a:endParaRPr lang="en-GB" altLang="ja-JP" sz="2000" b="1" dirty="0">
              <a:solidFill>
                <a:schemeClr val="accent6">
                  <a:lumMod val="60000"/>
                  <a:lumOff val="40000"/>
                </a:schemeClr>
              </a:solidFill>
              <a:latin typeface="+mn-lt"/>
              <a:ea typeface="ＭＳ Ｐゴシック" pitchFamily="34" charset="-128"/>
            </a:endParaRPr>
          </a:p>
          <a:p>
            <a:pPr>
              <a:buClr>
                <a:srgbClr val="000066"/>
              </a:buClr>
              <a:defRPr/>
            </a:pPr>
            <a:endParaRPr lang="fr-FR" sz="1500" b="1" dirty="0">
              <a:solidFill>
                <a:srgbClr val="FF0000"/>
              </a:solidFill>
              <a:latin typeface="+mn-lt"/>
            </a:endParaRPr>
          </a:p>
        </p:txBody>
      </p:sp>
      <p:pic>
        <p:nvPicPr>
          <p:cNvPr id="409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65254" t="84142" r="17312" b="9025"/>
          <a:stretch/>
        </p:blipFill>
        <p:spPr bwMode="auto">
          <a:xfrm>
            <a:off x="2292262" y="3923946"/>
            <a:ext cx="4616136" cy="10172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r="68744" b="4095"/>
          <a:stretch/>
        </p:blipFill>
        <p:spPr bwMode="auto">
          <a:xfrm>
            <a:off x="1423849" y="2564904"/>
            <a:ext cx="6352961" cy="1224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3358130" y="5206028"/>
            <a:ext cx="2484398" cy="369332"/>
          </a:xfrm>
          <a:prstGeom prst="rect">
            <a:avLst/>
          </a:prstGeom>
        </p:spPr>
        <p:txBody>
          <a:bodyPr wrap="none">
            <a:spAutoFit/>
          </a:bodyPr>
          <a:lstStyle/>
          <a:p>
            <a:r>
              <a:rPr lang="it-IT" b="1" dirty="0" smtClean="0">
                <a:solidFill>
                  <a:schemeClr val="accent6">
                    <a:lumMod val="60000"/>
                    <a:lumOff val="40000"/>
                  </a:schemeClr>
                </a:solidFill>
                <a:hlinkClick r:id="rId4"/>
              </a:rPr>
              <a:t>www.enen-assoc.org</a:t>
            </a:r>
            <a:endParaRPr lang="it-IT" b="1" dirty="0" smtClean="0">
              <a:solidFill>
                <a:schemeClr val="accent6">
                  <a:lumMod val="60000"/>
                  <a:lumOff val="40000"/>
                </a:schemeClr>
              </a:solidFill>
            </a:endParaRPr>
          </a:p>
        </p:txBody>
      </p:sp>
    </p:spTree>
    <p:extLst>
      <p:ext uri="{BB962C8B-B14F-4D97-AF65-F5344CB8AC3E}">
        <p14:creationId xmlns:p14="http://schemas.microsoft.com/office/powerpoint/2010/main" val="1139890244"/>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 calcmode="lin" valueType="num">
                                      <p:cBhvr>
                                        <p:cTn id="7" dur="500" fill="hold"/>
                                        <p:tgtEl>
                                          <p:spTgt spid="4098"/>
                                        </p:tgtEl>
                                        <p:attrNameLst>
                                          <p:attrName>ppt_w</p:attrName>
                                        </p:attrNameLst>
                                      </p:cBhvr>
                                      <p:tavLst>
                                        <p:tav tm="0">
                                          <p:val>
                                            <p:fltVal val="0"/>
                                          </p:val>
                                        </p:tav>
                                        <p:tav tm="100000">
                                          <p:val>
                                            <p:strVal val="#ppt_w"/>
                                          </p:val>
                                        </p:tav>
                                      </p:tavLst>
                                    </p:anim>
                                    <p:anim calcmode="lin" valueType="num">
                                      <p:cBhvr>
                                        <p:cTn id="8" dur="500" fill="hold"/>
                                        <p:tgtEl>
                                          <p:spTgt spid="4098"/>
                                        </p:tgtEl>
                                        <p:attrNameLst>
                                          <p:attrName>ppt_h</p:attrName>
                                        </p:attrNameLst>
                                      </p:cBhvr>
                                      <p:tavLst>
                                        <p:tav tm="0">
                                          <p:val>
                                            <p:fltVal val="0"/>
                                          </p:val>
                                        </p:tav>
                                        <p:tav tm="100000">
                                          <p:val>
                                            <p:strVal val="#ppt_h"/>
                                          </p:val>
                                        </p:tav>
                                      </p:tavLst>
                                    </p:anim>
                                    <p:animEffect transition="in" filter="fade">
                                      <p:cBhvr>
                                        <p:cTn id="9" dur="500"/>
                                        <p:tgtEl>
                                          <p:spTgt spid="4098"/>
                                        </p:tgtEl>
                                      </p:cBhvr>
                                    </p:animEffect>
                                  </p:childTnLst>
                                </p:cTn>
                              </p:par>
                              <p:par>
                                <p:cTn id="10" presetID="53" presetClass="entr" presetSubtype="16" fill="hold" nodeType="withEffect">
                                  <p:stCondLst>
                                    <p:cond delay="0"/>
                                  </p:stCondLst>
                                  <p:childTnLst>
                                    <p:set>
                                      <p:cBhvr>
                                        <p:cTn id="11" dur="1" fill="hold">
                                          <p:stCondLst>
                                            <p:cond delay="0"/>
                                          </p:stCondLst>
                                        </p:cTn>
                                        <p:tgtEl>
                                          <p:spTgt spid="4099"/>
                                        </p:tgtEl>
                                        <p:attrNameLst>
                                          <p:attrName>style.visibility</p:attrName>
                                        </p:attrNameLst>
                                      </p:cBhvr>
                                      <p:to>
                                        <p:strVal val="visible"/>
                                      </p:to>
                                    </p:set>
                                    <p:anim calcmode="lin" valueType="num">
                                      <p:cBhvr>
                                        <p:cTn id="12" dur="500" fill="hold"/>
                                        <p:tgtEl>
                                          <p:spTgt spid="4099"/>
                                        </p:tgtEl>
                                        <p:attrNameLst>
                                          <p:attrName>ppt_w</p:attrName>
                                        </p:attrNameLst>
                                      </p:cBhvr>
                                      <p:tavLst>
                                        <p:tav tm="0">
                                          <p:val>
                                            <p:fltVal val="0"/>
                                          </p:val>
                                        </p:tav>
                                        <p:tav tm="100000">
                                          <p:val>
                                            <p:strVal val="#ppt_w"/>
                                          </p:val>
                                        </p:tav>
                                      </p:tavLst>
                                    </p:anim>
                                    <p:anim calcmode="lin" valueType="num">
                                      <p:cBhvr>
                                        <p:cTn id="13" dur="500" fill="hold"/>
                                        <p:tgtEl>
                                          <p:spTgt spid="4099"/>
                                        </p:tgtEl>
                                        <p:attrNameLst>
                                          <p:attrName>ppt_h</p:attrName>
                                        </p:attrNameLst>
                                      </p:cBhvr>
                                      <p:tavLst>
                                        <p:tav tm="0">
                                          <p:val>
                                            <p:fltVal val="0"/>
                                          </p:val>
                                        </p:tav>
                                        <p:tav tm="100000">
                                          <p:val>
                                            <p:strVal val="#ppt_h"/>
                                          </p:val>
                                        </p:tav>
                                      </p:tavLst>
                                    </p:anim>
                                    <p:animEffect transition="in" filter="fade">
                                      <p:cBhvr>
                                        <p:cTn id="14" dur="500"/>
                                        <p:tgtEl>
                                          <p:spTgt spid="4099"/>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2"/>
          <p:cNvSpPr>
            <a:spLocks noChangeArrowheads="1"/>
          </p:cNvSpPr>
          <p:nvPr/>
        </p:nvSpPr>
        <p:spPr bwMode="auto">
          <a:xfrm>
            <a:off x="0" y="836712"/>
            <a:ext cx="9144000" cy="5184775"/>
          </a:xfrm>
          <a:prstGeom prst="rect">
            <a:avLst/>
          </a:prstGeom>
          <a:noFill/>
          <a:ln w="9525">
            <a:noFill/>
            <a:miter lim="800000"/>
            <a:headEnd/>
            <a:tailEnd/>
          </a:ln>
          <a:effectLst/>
        </p:spPr>
        <p:txBody>
          <a:bodyPr/>
          <a:lstStyle/>
          <a:p>
            <a:pPr marL="342900" indent="-342900" algn="ctr">
              <a:lnSpc>
                <a:spcPct val="80000"/>
              </a:lnSpc>
              <a:spcBef>
                <a:spcPct val="20000"/>
              </a:spcBef>
              <a:buClr>
                <a:srgbClr val="FFFF00"/>
              </a:buClr>
              <a:buFont typeface="Wingdings" pitchFamily="2" charset="2"/>
              <a:buNone/>
              <a:defRPr/>
            </a:pPr>
            <a:endParaRPr lang="en-GB" sz="2200" i="1" dirty="0" smtClean="0">
              <a:solidFill>
                <a:schemeClr val="accent6">
                  <a:lumMod val="75000"/>
                </a:schemeClr>
              </a:solidFill>
            </a:endParaRPr>
          </a:p>
        </p:txBody>
      </p:sp>
      <p:sp>
        <p:nvSpPr>
          <p:cNvPr id="25602" name="Rectangle 3"/>
          <p:cNvSpPr>
            <a:spLocks noChangeArrowheads="1"/>
          </p:cNvSpPr>
          <p:nvPr/>
        </p:nvSpPr>
        <p:spPr bwMode="auto">
          <a:xfrm>
            <a:off x="251520" y="188912"/>
            <a:ext cx="8712968" cy="1223864"/>
          </a:xfrm>
          <a:prstGeom prst="rect">
            <a:avLst/>
          </a:prstGeom>
          <a:noFill/>
          <a:ln w="9525">
            <a:noFill/>
            <a:miter lim="800000"/>
            <a:headEnd/>
            <a:tailEnd/>
          </a:ln>
        </p:spPr>
        <p:txBody>
          <a:bodyPr lIns="92075" tIns="46038" rIns="92075" bIns="46038" anchor="ctr"/>
          <a:lstStyle/>
          <a:p>
            <a:pPr algn="ctr"/>
            <a:r>
              <a:rPr lang="en-GB" sz="3600" b="1" dirty="0" smtClean="0">
                <a:solidFill>
                  <a:schemeClr val="bg1"/>
                </a:solidFill>
                <a:effectLst>
                  <a:outerShdw blurRad="38100" dist="38100" dir="2700000" algn="tl">
                    <a:srgbClr val="000000">
                      <a:alpha val="43137"/>
                    </a:srgbClr>
                  </a:outerShdw>
                </a:effectLst>
              </a:rPr>
              <a:t>INTRODUCTION AND PLAN </a:t>
            </a:r>
            <a:br>
              <a:rPr lang="en-GB" sz="3600" b="1" dirty="0" smtClean="0">
                <a:solidFill>
                  <a:schemeClr val="bg1"/>
                </a:solidFill>
                <a:effectLst>
                  <a:outerShdw blurRad="38100" dist="38100" dir="2700000" algn="tl">
                    <a:srgbClr val="000000">
                      <a:alpha val="43137"/>
                    </a:srgbClr>
                  </a:outerShdw>
                </a:effectLst>
              </a:rPr>
            </a:br>
            <a:r>
              <a:rPr lang="en-GB" sz="3600" b="1" dirty="0" smtClean="0">
                <a:solidFill>
                  <a:schemeClr val="bg1"/>
                </a:solidFill>
                <a:effectLst>
                  <a:outerShdw blurRad="38100" dist="38100" dir="2700000" algn="tl">
                    <a:srgbClr val="000000">
                      <a:alpha val="43137"/>
                    </a:srgbClr>
                  </a:outerShdw>
                </a:effectLst>
              </a:rPr>
              <a:t>OF THE PRESENTATION </a:t>
            </a:r>
            <a:r>
              <a:rPr lang="en-GB" sz="2800" b="1" dirty="0" smtClean="0">
                <a:solidFill>
                  <a:schemeClr val="bg1"/>
                </a:solidFill>
                <a:effectLst>
                  <a:outerShdw blurRad="38100" dist="38100" dir="2700000" algn="tl">
                    <a:srgbClr val="000000">
                      <a:alpha val="43137"/>
                    </a:srgbClr>
                  </a:outerShdw>
                </a:effectLst>
              </a:rPr>
              <a:t>(cont’d)</a:t>
            </a:r>
          </a:p>
        </p:txBody>
      </p:sp>
      <p:sp>
        <p:nvSpPr>
          <p:cNvPr id="6" name="Rectangle 5"/>
          <p:cNvSpPr/>
          <p:nvPr/>
        </p:nvSpPr>
        <p:spPr>
          <a:xfrm>
            <a:off x="323528" y="1484784"/>
            <a:ext cx="8496943" cy="4493538"/>
          </a:xfrm>
          <a:prstGeom prst="rect">
            <a:avLst/>
          </a:prstGeom>
        </p:spPr>
        <p:txBody>
          <a:bodyPr wrap="square">
            <a:spAutoFit/>
          </a:bodyPr>
          <a:lstStyle/>
          <a:p>
            <a:pPr marL="342900" indent="-342900" algn="just">
              <a:buFont typeface="Arial" panose="020B0604020202020204" pitchFamily="34" charset="0"/>
              <a:buChar char="•"/>
            </a:pPr>
            <a:r>
              <a:rPr lang="en-GB" sz="2200" b="1" dirty="0" smtClean="0">
                <a:solidFill>
                  <a:schemeClr val="accent6">
                    <a:lumMod val="75000"/>
                  </a:schemeClr>
                </a:solidFill>
              </a:rPr>
              <a:t>In order to prepare this presentation, </a:t>
            </a:r>
            <a:r>
              <a:rPr lang="en-GB" sz="2200" b="1" dirty="0" smtClean="0">
                <a:solidFill>
                  <a:srgbClr val="FF0000"/>
                </a:solidFill>
              </a:rPr>
              <a:t>a circular call to our Members</a:t>
            </a:r>
            <a:r>
              <a:rPr lang="en-GB" sz="2200" b="1" dirty="0" smtClean="0">
                <a:solidFill>
                  <a:schemeClr val="accent6">
                    <a:lumMod val="75000"/>
                  </a:schemeClr>
                </a:solidFill>
              </a:rPr>
              <a:t> (12/12/2014) was sent in order to receive fresh contributions to be elaborated… partly successful</a:t>
            </a:r>
          </a:p>
          <a:p>
            <a:pPr marL="342900" indent="-342900" algn="just">
              <a:buFont typeface="Arial" panose="020B0604020202020204" pitchFamily="34" charset="0"/>
              <a:buChar char="•"/>
            </a:pPr>
            <a:endParaRPr lang="en-GB" sz="2200" b="1" dirty="0" smtClean="0">
              <a:solidFill>
                <a:schemeClr val="accent6">
                  <a:lumMod val="75000"/>
                </a:schemeClr>
              </a:solidFill>
            </a:endParaRPr>
          </a:p>
          <a:p>
            <a:pPr marL="342900" indent="-342900" algn="just">
              <a:buFont typeface="Arial" panose="020B0604020202020204" pitchFamily="34" charset="0"/>
              <a:buChar char="•"/>
            </a:pPr>
            <a:r>
              <a:rPr lang="en-GB" sz="2200" b="1" dirty="0" smtClean="0">
                <a:solidFill>
                  <a:schemeClr val="accent6">
                    <a:lumMod val="75000"/>
                  </a:schemeClr>
                </a:solidFill>
              </a:rPr>
              <a:t>The reported ones should be considered </a:t>
            </a:r>
            <a:r>
              <a:rPr lang="en-GB" sz="2200" b="1" dirty="0" smtClean="0">
                <a:solidFill>
                  <a:srgbClr val="FF0000"/>
                </a:solidFill>
              </a:rPr>
              <a:t>only “examples”</a:t>
            </a:r>
            <a:r>
              <a:rPr lang="en-GB" sz="2200" b="1" dirty="0" smtClean="0">
                <a:solidFill>
                  <a:schemeClr val="accent6">
                    <a:lumMod val="75000"/>
                  </a:schemeClr>
                </a:solidFill>
              </a:rPr>
              <a:t> which do not define a complete inventory of needs and richness </a:t>
            </a:r>
          </a:p>
          <a:p>
            <a:pPr marL="342900" indent="-342900" algn="just">
              <a:buFont typeface="Arial" panose="020B0604020202020204" pitchFamily="34" charset="0"/>
              <a:buChar char="•"/>
            </a:pPr>
            <a:endParaRPr lang="en-GB" sz="2200" b="1" dirty="0">
              <a:solidFill>
                <a:schemeClr val="accent6">
                  <a:lumMod val="75000"/>
                </a:schemeClr>
              </a:solidFill>
            </a:endParaRPr>
          </a:p>
          <a:p>
            <a:pPr marL="342900" indent="-342900" algn="just">
              <a:buFont typeface="Arial" panose="020B0604020202020204" pitchFamily="34" charset="0"/>
              <a:buChar char="•"/>
            </a:pPr>
            <a:r>
              <a:rPr lang="en-GB" sz="2200" b="1" dirty="0" smtClean="0">
                <a:solidFill>
                  <a:schemeClr val="accent6">
                    <a:lumMod val="75000"/>
                  </a:schemeClr>
                </a:solidFill>
              </a:rPr>
              <a:t>I am using also my personal knowledge of needs and richness, going somehow beyond ENEN, to sketch opportunities and current practices</a:t>
            </a:r>
          </a:p>
          <a:p>
            <a:pPr marL="342900" indent="-342900" algn="just">
              <a:buFont typeface="Arial" panose="020B0604020202020204" pitchFamily="34" charset="0"/>
              <a:buChar char="•"/>
            </a:pPr>
            <a:endParaRPr lang="en-GB" sz="2200" b="1" dirty="0">
              <a:solidFill>
                <a:schemeClr val="accent6">
                  <a:lumMod val="75000"/>
                </a:schemeClr>
              </a:solidFill>
            </a:endParaRPr>
          </a:p>
          <a:p>
            <a:pPr marL="342900" indent="-342900" algn="just">
              <a:buFont typeface="Arial" panose="020B0604020202020204" pitchFamily="34" charset="0"/>
              <a:buChar char="•"/>
            </a:pPr>
            <a:r>
              <a:rPr lang="en-GB" sz="2200" b="1" dirty="0" smtClean="0">
                <a:solidFill>
                  <a:schemeClr val="accent6">
                    <a:lumMod val="75000"/>
                  </a:schemeClr>
                </a:solidFill>
              </a:rPr>
              <a:t>The presented picture is then somehow mixed</a:t>
            </a:r>
            <a:r>
              <a:rPr lang="en-GB" sz="2200" b="1" dirty="0">
                <a:solidFill>
                  <a:schemeClr val="accent6">
                    <a:lumMod val="75000"/>
                  </a:schemeClr>
                </a:solidFill>
              </a:rPr>
              <a:t>	</a:t>
            </a:r>
            <a:endParaRPr lang="en-GB" b="1" i="1" dirty="0">
              <a:solidFill>
                <a:schemeClr val="accent6">
                  <a:lumMod val="75000"/>
                </a:schemeClr>
              </a:solidFill>
            </a:endParaRPr>
          </a:p>
        </p:txBody>
      </p:sp>
    </p:spTree>
    <p:extLst>
      <p:ext uri="{BB962C8B-B14F-4D97-AF65-F5344CB8AC3E}">
        <p14:creationId xmlns:p14="http://schemas.microsoft.com/office/powerpoint/2010/main" val="711719541"/>
      </p:ext>
    </p:extLst>
  </p:cSld>
  <p:clrMapOvr>
    <a:masterClrMapping/>
  </p:clrMapOvr>
  <p:transition spd="slow">
    <p:cove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2"/>
          <p:cNvSpPr>
            <a:spLocks noChangeArrowheads="1"/>
          </p:cNvSpPr>
          <p:nvPr/>
        </p:nvSpPr>
        <p:spPr bwMode="auto">
          <a:xfrm>
            <a:off x="107504" y="836712"/>
            <a:ext cx="9144000" cy="5184775"/>
          </a:xfrm>
          <a:prstGeom prst="rect">
            <a:avLst/>
          </a:prstGeom>
          <a:noFill/>
          <a:ln w="9525">
            <a:noFill/>
            <a:miter lim="800000"/>
            <a:headEnd/>
            <a:tailEnd/>
          </a:ln>
          <a:effectLst/>
        </p:spPr>
        <p:txBody>
          <a:bodyPr/>
          <a:lstStyle/>
          <a:p>
            <a:pPr marL="342900" indent="-342900" algn="ctr">
              <a:lnSpc>
                <a:spcPct val="80000"/>
              </a:lnSpc>
              <a:spcBef>
                <a:spcPct val="20000"/>
              </a:spcBef>
              <a:buClr>
                <a:srgbClr val="FFFF00"/>
              </a:buClr>
              <a:buFont typeface="Wingdings" pitchFamily="2" charset="2"/>
              <a:buNone/>
              <a:defRPr/>
            </a:pPr>
            <a:endParaRPr lang="en-GB" sz="2200" i="1" dirty="0" smtClean="0">
              <a:solidFill>
                <a:schemeClr val="accent6">
                  <a:lumMod val="75000"/>
                </a:schemeClr>
              </a:solidFill>
            </a:endParaRPr>
          </a:p>
        </p:txBody>
      </p:sp>
      <p:sp>
        <p:nvSpPr>
          <p:cNvPr id="25602" name="Rectangle 3"/>
          <p:cNvSpPr>
            <a:spLocks noChangeArrowheads="1"/>
          </p:cNvSpPr>
          <p:nvPr/>
        </p:nvSpPr>
        <p:spPr bwMode="auto">
          <a:xfrm>
            <a:off x="251520" y="44624"/>
            <a:ext cx="8712968" cy="1223864"/>
          </a:xfrm>
          <a:prstGeom prst="rect">
            <a:avLst/>
          </a:prstGeom>
          <a:noFill/>
          <a:ln w="9525">
            <a:noFill/>
            <a:miter lim="800000"/>
            <a:headEnd/>
            <a:tailEnd/>
          </a:ln>
        </p:spPr>
        <p:txBody>
          <a:bodyPr lIns="92075" tIns="46038" rIns="92075" bIns="46038" anchor="ctr"/>
          <a:lstStyle/>
          <a:p>
            <a:pPr algn="ctr"/>
            <a:r>
              <a:rPr lang="en-GB" sz="3200" b="1" dirty="0" smtClean="0">
                <a:solidFill>
                  <a:schemeClr val="bg1"/>
                </a:solidFill>
                <a:effectLst>
                  <a:outerShdw blurRad="38100" dist="38100" dir="2700000" algn="tl">
                    <a:srgbClr val="000000">
                      <a:alpha val="43137"/>
                    </a:srgbClr>
                  </a:outerShdw>
                </a:effectLst>
              </a:rPr>
              <a:t>GENERAL CONSIDERATIONS ON NEEDS</a:t>
            </a:r>
          </a:p>
        </p:txBody>
      </p:sp>
      <p:sp>
        <p:nvSpPr>
          <p:cNvPr id="6" name="Rectangle 5"/>
          <p:cNvSpPr/>
          <p:nvPr/>
        </p:nvSpPr>
        <p:spPr>
          <a:xfrm>
            <a:off x="323528" y="1052736"/>
            <a:ext cx="8496943" cy="5601533"/>
          </a:xfrm>
          <a:prstGeom prst="rect">
            <a:avLst/>
          </a:prstGeom>
        </p:spPr>
        <p:txBody>
          <a:bodyPr wrap="square">
            <a:spAutoFit/>
          </a:bodyPr>
          <a:lstStyle/>
          <a:p>
            <a:pPr marL="342900" indent="-342900" algn="just">
              <a:buFont typeface="Arial" panose="020B0604020202020204" pitchFamily="34" charset="0"/>
              <a:buChar char="•"/>
            </a:pPr>
            <a:r>
              <a:rPr lang="en-GB" sz="2200" b="1" dirty="0" smtClean="0">
                <a:solidFill>
                  <a:schemeClr val="accent6">
                    <a:lumMod val="75000"/>
                  </a:schemeClr>
                </a:solidFill>
              </a:rPr>
              <a:t>In terms of Countries, the Concept Paper suggests:</a:t>
            </a:r>
          </a:p>
          <a:p>
            <a:pPr marL="800100" lvl="1" indent="-342900" algn="just">
              <a:buFont typeface="+mj-lt"/>
              <a:buAutoNum type="alphaLcPeriod"/>
            </a:pPr>
            <a:r>
              <a:rPr lang="en-US" b="1" i="1" dirty="0" smtClean="0">
                <a:solidFill>
                  <a:srgbClr val="FF0000"/>
                </a:solidFill>
              </a:rPr>
              <a:t>countries </a:t>
            </a:r>
            <a:r>
              <a:rPr lang="en-US" b="1" i="1" dirty="0">
                <a:solidFill>
                  <a:srgbClr val="FF0000"/>
                </a:solidFill>
              </a:rPr>
              <a:t>with well-established nuclear programs </a:t>
            </a:r>
            <a:r>
              <a:rPr lang="en-US" i="1" dirty="0">
                <a:solidFill>
                  <a:schemeClr val="accent6">
                    <a:lumMod val="75000"/>
                  </a:schemeClr>
                </a:solidFill>
              </a:rPr>
              <a:t>and a large national research infrastructure, who are looking mainly for synergies (joint projects or joint programming) with the other EU member states and Euratom; </a:t>
            </a:r>
            <a:endParaRPr lang="en-US" i="1" dirty="0" smtClean="0">
              <a:solidFill>
                <a:schemeClr val="accent6">
                  <a:lumMod val="75000"/>
                </a:schemeClr>
              </a:solidFill>
            </a:endParaRPr>
          </a:p>
          <a:p>
            <a:pPr marL="800100" lvl="1" indent="-342900" algn="just">
              <a:buFont typeface="+mj-lt"/>
              <a:buAutoNum type="alphaLcPeriod"/>
            </a:pPr>
            <a:r>
              <a:rPr lang="en-US" b="1" i="1" dirty="0" smtClean="0">
                <a:solidFill>
                  <a:srgbClr val="FF0000"/>
                </a:solidFill>
              </a:rPr>
              <a:t>countries </a:t>
            </a:r>
            <a:r>
              <a:rPr lang="en-US" b="1" i="1" dirty="0">
                <a:solidFill>
                  <a:srgbClr val="FF0000"/>
                </a:solidFill>
              </a:rPr>
              <a:t>with smaller nuclear programs</a:t>
            </a:r>
            <a:r>
              <a:rPr lang="en-US" b="1" i="1" dirty="0">
                <a:solidFill>
                  <a:schemeClr val="accent6">
                    <a:lumMod val="75000"/>
                  </a:schemeClr>
                </a:solidFill>
              </a:rPr>
              <a:t> </a:t>
            </a:r>
            <a:r>
              <a:rPr lang="en-US" i="1" dirty="0">
                <a:solidFill>
                  <a:schemeClr val="accent6">
                    <a:lumMod val="75000"/>
                  </a:schemeClr>
                </a:solidFill>
              </a:rPr>
              <a:t>that are rather looking for access to EU or Euratom nuclear infrastructure focusing mainly on extending the available research options and </a:t>
            </a:r>
            <a:endParaRPr lang="en-US" i="1" dirty="0" smtClean="0">
              <a:solidFill>
                <a:schemeClr val="accent6">
                  <a:lumMod val="75000"/>
                </a:schemeClr>
              </a:solidFill>
            </a:endParaRPr>
          </a:p>
          <a:p>
            <a:pPr marL="800100" lvl="1" indent="-342900" algn="just">
              <a:buFont typeface="+mj-lt"/>
              <a:buAutoNum type="alphaLcPeriod"/>
            </a:pPr>
            <a:r>
              <a:rPr lang="en-US" b="1" i="1" dirty="0" smtClean="0">
                <a:solidFill>
                  <a:srgbClr val="FF0000"/>
                </a:solidFill>
              </a:rPr>
              <a:t>countries </a:t>
            </a:r>
            <a:r>
              <a:rPr lang="en-US" b="1" i="1" dirty="0">
                <a:solidFill>
                  <a:srgbClr val="FF0000"/>
                </a:solidFill>
              </a:rPr>
              <a:t>starting or at an early stage </a:t>
            </a:r>
            <a:r>
              <a:rPr lang="en-US" i="1" dirty="0">
                <a:solidFill>
                  <a:schemeClr val="accent6">
                    <a:lumMod val="75000"/>
                  </a:schemeClr>
                </a:solidFill>
              </a:rPr>
              <a:t>of their national nuclear </a:t>
            </a:r>
            <a:r>
              <a:rPr lang="en-US" i="1" dirty="0" err="1">
                <a:solidFill>
                  <a:schemeClr val="accent6">
                    <a:lumMod val="75000"/>
                  </a:schemeClr>
                </a:solidFill>
              </a:rPr>
              <a:t>programmes</a:t>
            </a:r>
            <a:r>
              <a:rPr lang="en-US" i="1" dirty="0">
                <a:solidFill>
                  <a:schemeClr val="accent6">
                    <a:lumMod val="75000"/>
                  </a:schemeClr>
                </a:solidFill>
              </a:rPr>
              <a:t> that need access to infrastructure </a:t>
            </a:r>
            <a:r>
              <a:rPr lang="en-US" i="1" dirty="0" err="1">
                <a:solidFill>
                  <a:schemeClr val="accent6">
                    <a:lumMod val="75000"/>
                  </a:schemeClr>
                </a:solidFill>
              </a:rPr>
              <a:t>focussing</a:t>
            </a:r>
            <a:r>
              <a:rPr lang="en-US" i="1" dirty="0">
                <a:solidFill>
                  <a:schemeClr val="accent6">
                    <a:lumMod val="75000"/>
                  </a:schemeClr>
                </a:solidFill>
              </a:rPr>
              <a:t> mainly on education and </a:t>
            </a:r>
            <a:r>
              <a:rPr lang="en-US" i="1" dirty="0" smtClean="0">
                <a:solidFill>
                  <a:schemeClr val="accent6">
                    <a:lumMod val="75000"/>
                  </a:schemeClr>
                </a:solidFill>
              </a:rPr>
              <a:t>training</a:t>
            </a:r>
          </a:p>
          <a:p>
            <a:pPr marL="36000" indent="-342900" algn="just">
              <a:buFont typeface="Arial" panose="020B0604020202020204" pitchFamily="34" charset="0"/>
              <a:buChar char="•"/>
            </a:pPr>
            <a:endParaRPr lang="en-US" sz="2200" b="1" dirty="0" smtClean="0">
              <a:solidFill>
                <a:schemeClr val="accent6">
                  <a:lumMod val="75000"/>
                </a:schemeClr>
              </a:solidFill>
            </a:endParaRPr>
          </a:p>
          <a:p>
            <a:pPr marL="36000" indent="-342900" algn="just">
              <a:buFont typeface="Arial" panose="020B0604020202020204" pitchFamily="34" charset="0"/>
              <a:buChar char="•"/>
            </a:pPr>
            <a:r>
              <a:rPr lang="en-US" sz="2200" b="1" dirty="0" smtClean="0">
                <a:solidFill>
                  <a:schemeClr val="accent6">
                    <a:lumMod val="75000"/>
                  </a:schemeClr>
                </a:solidFill>
              </a:rPr>
              <a:t>I allow myself to add another category:</a:t>
            </a:r>
          </a:p>
          <a:p>
            <a:pPr marL="800100" lvl="2" indent="-342900" algn="just">
              <a:buFont typeface="+mj-lt"/>
              <a:buAutoNum type="alphaLcPeriod" startAt="4"/>
            </a:pPr>
            <a:r>
              <a:rPr lang="en-US" b="1" i="1" dirty="0">
                <a:solidFill>
                  <a:srgbClr val="FF0000"/>
                </a:solidFill>
              </a:rPr>
              <a:t>countries </a:t>
            </a:r>
            <a:r>
              <a:rPr lang="en-US" b="1" i="1" dirty="0" smtClean="0">
                <a:solidFill>
                  <a:srgbClr val="FF0000"/>
                </a:solidFill>
              </a:rPr>
              <a:t>in </a:t>
            </a:r>
            <a:r>
              <a:rPr lang="en-US" b="1" i="1" u="sng" dirty="0" smtClean="0">
                <a:solidFill>
                  <a:srgbClr val="FF0000"/>
                </a:solidFill>
              </a:rPr>
              <a:t>nuclear moratoria</a:t>
            </a:r>
            <a:r>
              <a:rPr lang="en-US" b="1" i="1" dirty="0" smtClean="0">
                <a:solidFill>
                  <a:srgbClr val="002060"/>
                </a:solidFill>
              </a:rPr>
              <a:t> </a:t>
            </a:r>
            <a:r>
              <a:rPr lang="en-US" b="1" i="1" dirty="0" smtClean="0">
                <a:solidFill>
                  <a:srgbClr val="FF0000"/>
                </a:solidFill>
              </a:rPr>
              <a:t>still having courses in nuclear matters and infrastructures representing a richness not to be wasted </a:t>
            </a:r>
            <a:endParaRPr lang="en-GB" b="1" dirty="0" smtClean="0">
              <a:solidFill>
                <a:srgbClr val="FF0000"/>
              </a:solidFill>
            </a:endParaRPr>
          </a:p>
          <a:p>
            <a:pPr marL="36000" algn="ctr"/>
            <a:r>
              <a:rPr lang="en-GB" b="1" dirty="0" smtClean="0">
                <a:solidFill>
                  <a:schemeClr val="accent6">
                    <a:lumMod val="75000"/>
                  </a:schemeClr>
                </a:solidFill>
              </a:rPr>
              <a:t>THINKING IN TERMS OF </a:t>
            </a:r>
            <a:r>
              <a:rPr lang="en-GB" b="1" dirty="0" smtClean="0">
                <a:solidFill>
                  <a:srgbClr val="6600FF"/>
                </a:solidFill>
              </a:rPr>
              <a:t>EUROPE</a:t>
            </a:r>
            <a:r>
              <a:rPr lang="en-GB" b="1" dirty="0" smtClean="0">
                <a:solidFill>
                  <a:schemeClr val="accent6">
                    <a:lumMod val="75000"/>
                  </a:schemeClr>
                </a:solidFill>
              </a:rPr>
              <a:t>, BEYOND THE </a:t>
            </a:r>
            <a:r>
              <a:rPr lang="en-US" b="1" dirty="0" smtClean="0">
                <a:solidFill>
                  <a:schemeClr val="accent6">
                    <a:lumMod val="75000"/>
                  </a:schemeClr>
                </a:solidFill>
              </a:rPr>
              <a:t>SOVEREIGNTY </a:t>
            </a:r>
            <a:r>
              <a:rPr lang="en-GB" b="1" dirty="0" smtClean="0">
                <a:solidFill>
                  <a:schemeClr val="accent6">
                    <a:lumMod val="75000"/>
                  </a:schemeClr>
                </a:solidFill>
              </a:rPr>
              <a:t>OF EACH MEMBER STATE, WE HAVE ALSO TO CONSIDER THIS RELEVANT CASE: PUT </a:t>
            </a:r>
            <a:r>
              <a:rPr lang="en-GB" b="1" u="sng" dirty="0" smtClean="0">
                <a:solidFill>
                  <a:schemeClr val="accent6">
                    <a:lumMod val="75000"/>
                  </a:schemeClr>
                </a:solidFill>
              </a:rPr>
              <a:t>ALL</a:t>
            </a:r>
            <a:r>
              <a:rPr lang="en-GB" b="1" dirty="0" smtClean="0">
                <a:solidFill>
                  <a:schemeClr val="accent6">
                    <a:lumMod val="75000"/>
                  </a:schemeClr>
                </a:solidFill>
              </a:rPr>
              <a:t> THE RESOURCES IN NETWORK AND LET THEM SURVIVE</a:t>
            </a:r>
            <a:r>
              <a:rPr lang="en-GB" sz="2200" b="1" dirty="0" smtClean="0">
                <a:solidFill>
                  <a:schemeClr val="accent6">
                    <a:lumMod val="75000"/>
                  </a:schemeClr>
                </a:solidFill>
              </a:rPr>
              <a:t> </a:t>
            </a:r>
          </a:p>
          <a:p>
            <a:pPr algn="just"/>
            <a:endParaRPr lang="en-GB" b="1" i="1" dirty="0">
              <a:solidFill>
                <a:schemeClr val="accent6">
                  <a:lumMod val="75000"/>
                </a:schemeClr>
              </a:solidFill>
            </a:endParaRPr>
          </a:p>
        </p:txBody>
      </p:sp>
    </p:spTree>
    <p:extLst>
      <p:ext uri="{BB962C8B-B14F-4D97-AF65-F5344CB8AC3E}">
        <p14:creationId xmlns:p14="http://schemas.microsoft.com/office/powerpoint/2010/main" val="1437374536"/>
      </p:ext>
    </p:extLst>
  </p:cSld>
  <p:clrMapOvr>
    <a:masterClrMapping/>
  </p:clrMapOvr>
  <p:transition spd="slow">
    <p:cove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2"/>
          <p:cNvSpPr>
            <a:spLocks noChangeArrowheads="1"/>
          </p:cNvSpPr>
          <p:nvPr/>
        </p:nvSpPr>
        <p:spPr bwMode="auto">
          <a:xfrm>
            <a:off x="107504" y="836712"/>
            <a:ext cx="9144000" cy="5184775"/>
          </a:xfrm>
          <a:prstGeom prst="rect">
            <a:avLst/>
          </a:prstGeom>
          <a:noFill/>
          <a:ln w="9525">
            <a:noFill/>
            <a:miter lim="800000"/>
            <a:headEnd/>
            <a:tailEnd/>
          </a:ln>
          <a:effectLst/>
        </p:spPr>
        <p:txBody>
          <a:bodyPr/>
          <a:lstStyle/>
          <a:p>
            <a:pPr marL="342900" indent="-342900" algn="ctr">
              <a:lnSpc>
                <a:spcPct val="80000"/>
              </a:lnSpc>
              <a:spcBef>
                <a:spcPct val="20000"/>
              </a:spcBef>
              <a:buClr>
                <a:srgbClr val="FFFF00"/>
              </a:buClr>
              <a:buFont typeface="Wingdings" pitchFamily="2" charset="2"/>
              <a:buNone/>
              <a:defRPr/>
            </a:pPr>
            <a:endParaRPr lang="en-GB" sz="2200" i="1" dirty="0" smtClean="0">
              <a:solidFill>
                <a:schemeClr val="accent6">
                  <a:lumMod val="75000"/>
                </a:schemeClr>
              </a:solidFill>
            </a:endParaRPr>
          </a:p>
        </p:txBody>
      </p:sp>
      <p:sp>
        <p:nvSpPr>
          <p:cNvPr id="25602" name="Rectangle 3"/>
          <p:cNvSpPr>
            <a:spLocks noChangeArrowheads="1"/>
          </p:cNvSpPr>
          <p:nvPr/>
        </p:nvSpPr>
        <p:spPr bwMode="auto">
          <a:xfrm>
            <a:off x="251520" y="44624"/>
            <a:ext cx="8712968" cy="1223864"/>
          </a:xfrm>
          <a:prstGeom prst="rect">
            <a:avLst/>
          </a:prstGeom>
          <a:noFill/>
          <a:ln w="9525">
            <a:noFill/>
            <a:miter lim="800000"/>
            <a:headEnd/>
            <a:tailEnd/>
          </a:ln>
        </p:spPr>
        <p:txBody>
          <a:bodyPr lIns="92075" tIns="46038" rIns="92075" bIns="46038" anchor="ctr"/>
          <a:lstStyle/>
          <a:p>
            <a:pPr algn="ctr"/>
            <a:r>
              <a:rPr lang="en-GB" sz="3200" b="1" dirty="0" smtClean="0">
                <a:solidFill>
                  <a:schemeClr val="bg1"/>
                </a:solidFill>
                <a:effectLst>
                  <a:outerShdw blurRad="38100" dist="38100" dir="2700000" algn="tl">
                    <a:srgbClr val="000000">
                      <a:alpha val="43137"/>
                    </a:srgbClr>
                  </a:outerShdw>
                </a:effectLst>
              </a:rPr>
              <a:t>GENERAL CONSIDERATIONS ON NEEDS</a:t>
            </a:r>
          </a:p>
        </p:txBody>
      </p:sp>
      <p:sp>
        <p:nvSpPr>
          <p:cNvPr id="6" name="Rectangle 5"/>
          <p:cNvSpPr/>
          <p:nvPr/>
        </p:nvSpPr>
        <p:spPr>
          <a:xfrm>
            <a:off x="1" y="1052736"/>
            <a:ext cx="6629004" cy="5047536"/>
          </a:xfrm>
          <a:prstGeom prst="rect">
            <a:avLst/>
          </a:prstGeom>
        </p:spPr>
        <p:txBody>
          <a:bodyPr wrap="square">
            <a:spAutoFit/>
          </a:bodyPr>
          <a:lstStyle/>
          <a:p>
            <a:pPr marL="342900" indent="-342900" algn="just">
              <a:buFont typeface="Arial" panose="020B0604020202020204" pitchFamily="34" charset="0"/>
              <a:buChar char="•"/>
            </a:pPr>
            <a:r>
              <a:rPr lang="en-GB" sz="2200" b="1" dirty="0" smtClean="0">
                <a:solidFill>
                  <a:schemeClr val="accent6">
                    <a:lumMod val="75000"/>
                  </a:schemeClr>
                </a:solidFill>
              </a:rPr>
              <a:t>For </a:t>
            </a:r>
            <a:r>
              <a:rPr lang="en-GB" sz="2200" b="1" u="sng" dirty="0" smtClean="0">
                <a:solidFill>
                  <a:schemeClr val="accent6">
                    <a:lumMod val="75000"/>
                  </a:schemeClr>
                </a:solidFill>
              </a:rPr>
              <a:t>Nuclear Engineers</a:t>
            </a:r>
            <a:r>
              <a:rPr lang="en-GB" sz="2200" b="1" dirty="0" smtClean="0">
                <a:solidFill>
                  <a:schemeClr val="accent6">
                    <a:lumMod val="75000"/>
                  </a:schemeClr>
                </a:solidFill>
              </a:rPr>
              <a:t>, the by-laws of the </a:t>
            </a:r>
            <a:r>
              <a:rPr lang="en-GB" sz="2200" b="1" i="1" dirty="0" smtClean="0">
                <a:solidFill>
                  <a:srgbClr val="FF0000"/>
                </a:solidFill>
              </a:rPr>
              <a:t>European Master of Science in Nuclear Engineering </a:t>
            </a:r>
            <a:r>
              <a:rPr lang="en-GB" sz="2200" b="1" dirty="0" smtClean="0">
                <a:solidFill>
                  <a:schemeClr val="accent6">
                    <a:lumMod val="75000"/>
                  </a:schemeClr>
                </a:solidFill>
              </a:rPr>
              <a:t>impose to consider the following l</a:t>
            </a:r>
            <a:r>
              <a:rPr lang="en-US" sz="2200" b="1" dirty="0" err="1" smtClean="0">
                <a:solidFill>
                  <a:schemeClr val="accent6">
                    <a:lumMod val="75000"/>
                  </a:schemeClr>
                </a:solidFill>
              </a:rPr>
              <a:t>ist</a:t>
            </a:r>
            <a:r>
              <a:rPr lang="en-US" sz="2200" b="1" dirty="0" smtClean="0">
                <a:solidFill>
                  <a:schemeClr val="accent6">
                    <a:lumMod val="75000"/>
                  </a:schemeClr>
                </a:solidFill>
              </a:rPr>
              <a:t> </a:t>
            </a:r>
            <a:r>
              <a:rPr lang="en-US" sz="2200" b="1" dirty="0">
                <a:solidFill>
                  <a:schemeClr val="accent6">
                    <a:lumMod val="75000"/>
                  </a:schemeClr>
                </a:solidFill>
              </a:rPr>
              <a:t>of </a:t>
            </a:r>
            <a:r>
              <a:rPr lang="en-US" sz="2200" b="1" dirty="0" smtClean="0">
                <a:solidFill>
                  <a:schemeClr val="accent6">
                    <a:lumMod val="75000"/>
                  </a:schemeClr>
                </a:solidFill>
              </a:rPr>
              <a:t>topics and specific needs</a:t>
            </a:r>
            <a:endParaRPr lang="en-US" sz="2200" b="1" dirty="0">
              <a:solidFill>
                <a:schemeClr val="accent6">
                  <a:lumMod val="75000"/>
                </a:schemeClr>
              </a:solidFill>
            </a:endParaRPr>
          </a:p>
          <a:p>
            <a:pPr marL="800100" lvl="1" indent="-342900" algn="just">
              <a:buFont typeface="Arial" panose="020B0604020202020204" pitchFamily="34" charset="0"/>
              <a:buChar char="•"/>
            </a:pPr>
            <a:r>
              <a:rPr lang="en-US" sz="2200" b="1" dirty="0" smtClean="0">
                <a:solidFill>
                  <a:schemeClr val="accent6">
                    <a:lumMod val="75000"/>
                  </a:schemeClr>
                </a:solidFill>
              </a:rPr>
              <a:t>Reactor engineering (</a:t>
            </a:r>
            <a:r>
              <a:rPr lang="en-US" sz="2200" b="1" dirty="0" smtClean="0">
                <a:solidFill>
                  <a:srgbClr val="FF0000"/>
                </a:solidFill>
              </a:rPr>
              <a:t>need</a:t>
            </a:r>
            <a:r>
              <a:rPr lang="en-US" sz="2200" b="1" dirty="0" smtClean="0">
                <a:solidFill>
                  <a:schemeClr val="accent6">
                    <a:lumMod val="75000"/>
                  </a:schemeClr>
                </a:solidFill>
              </a:rPr>
              <a:t>)</a:t>
            </a:r>
            <a:endParaRPr lang="en-US" sz="2200" b="1" dirty="0">
              <a:solidFill>
                <a:schemeClr val="accent6">
                  <a:lumMod val="75000"/>
                </a:schemeClr>
              </a:solidFill>
            </a:endParaRPr>
          </a:p>
          <a:p>
            <a:pPr marL="800100" lvl="1" indent="-342900" algn="just">
              <a:buFont typeface="Arial" panose="020B0604020202020204" pitchFamily="34" charset="0"/>
              <a:buChar char="•"/>
            </a:pPr>
            <a:r>
              <a:rPr lang="en-US" sz="2200" b="1" dirty="0" smtClean="0">
                <a:solidFill>
                  <a:schemeClr val="accent6">
                    <a:lumMod val="75000"/>
                  </a:schemeClr>
                </a:solidFill>
              </a:rPr>
              <a:t>Reactor physics (</a:t>
            </a:r>
            <a:r>
              <a:rPr lang="en-US" sz="2200" b="1" dirty="0" smtClean="0">
                <a:solidFill>
                  <a:srgbClr val="FF0000"/>
                </a:solidFill>
              </a:rPr>
              <a:t>need</a:t>
            </a:r>
            <a:r>
              <a:rPr lang="en-US" sz="2200" b="1" dirty="0" smtClean="0">
                <a:solidFill>
                  <a:schemeClr val="accent6">
                    <a:lumMod val="75000"/>
                  </a:schemeClr>
                </a:solidFill>
              </a:rPr>
              <a:t>)</a:t>
            </a:r>
            <a:endParaRPr lang="en-US" sz="2200" b="1" dirty="0">
              <a:solidFill>
                <a:schemeClr val="accent6">
                  <a:lumMod val="75000"/>
                </a:schemeClr>
              </a:solidFill>
            </a:endParaRPr>
          </a:p>
          <a:p>
            <a:pPr marL="800100" lvl="1" indent="-342900" algn="just">
              <a:buFont typeface="Arial" panose="020B0604020202020204" pitchFamily="34" charset="0"/>
              <a:buChar char="•"/>
            </a:pPr>
            <a:r>
              <a:rPr lang="en-US" sz="2200" b="1" dirty="0" smtClean="0">
                <a:solidFill>
                  <a:schemeClr val="accent6">
                    <a:lumMod val="75000"/>
                  </a:schemeClr>
                </a:solidFill>
              </a:rPr>
              <a:t>Nuclear </a:t>
            </a:r>
            <a:r>
              <a:rPr lang="en-US" sz="2200" b="1" dirty="0">
                <a:solidFill>
                  <a:schemeClr val="accent6">
                    <a:lumMod val="75000"/>
                  </a:schemeClr>
                </a:solidFill>
              </a:rPr>
              <a:t>thermal </a:t>
            </a:r>
            <a:r>
              <a:rPr lang="en-US" sz="2200" b="1" dirty="0" smtClean="0">
                <a:solidFill>
                  <a:schemeClr val="accent6">
                    <a:lumMod val="75000"/>
                  </a:schemeClr>
                </a:solidFill>
              </a:rPr>
              <a:t>hydraulics (</a:t>
            </a:r>
            <a:r>
              <a:rPr lang="en-US" sz="2200" b="1" dirty="0" smtClean="0">
                <a:solidFill>
                  <a:srgbClr val="FF0000"/>
                </a:solidFill>
              </a:rPr>
              <a:t>need</a:t>
            </a:r>
            <a:r>
              <a:rPr lang="en-US" sz="2200" b="1" dirty="0" smtClean="0">
                <a:solidFill>
                  <a:schemeClr val="accent6">
                    <a:lumMod val="75000"/>
                  </a:schemeClr>
                </a:solidFill>
              </a:rPr>
              <a:t>)</a:t>
            </a:r>
            <a:endParaRPr lang="en-US" sz="2200" b="1" dirty="0">
              <a:solidFill>
                <a:schemeClr val="accent6">
                  <a:lumMod val="75000"/>
                </a:schemeClr>
              </a:solidFill>
            </a:endParaRPr>
          </a:p>
          <a:p>
            <a:pPr marL="800100" lvl="1" indent="-342900" algn="just">
              <a:buFont typeface="Arial" panose="020B0604020202020204" pitchFamily="34" charset="0"/>
              <a:buChar char="•"/>
            </a:pPr>
            <a:r>
              <a:rPr lang="en-US" sz="2200" b="1" dirty="0" smtClean="0">
                <a:solidFill>
                  <a:schemeClr val="accent6">
                    <a:lumMod val="75000"/>
                  </a:schemeClr>
                </a:solidFill>
              </a:rPr>
              <a:t>Safety </a:t>
            </a:r>
            <a:r>
              <a:rPr lang="en-US" sz="2200" b="1" dirty="0">
                <a:solidFill>
                  <a:schemeClr val="accent6">
                    <a:lumMod val="75000"/>
                  </a:schemeClr>
                </a:solidFill>
              </a:rPr>
              <a:t>and reliability of nuclear </a:t>
            </a:r>
            <a:r>
              <a:rPr lang="en-US" sz="2200" b="1" dirty="0" smtClean="0">
                <a:solidFill>
                  <a:schemeClr val="accent6">
                    <a:lumMod val="75000"/>
                  </a:schemeClr>
                </a:solidFill>
              </a:rPr>
              <a:t>facilities (</a:t>
            </a:r>
            <a:r>
              <a:rPr lang="en-US" sz="2200" b="1" dirty="0" smtClean="0">
                <a:solidFill>
                  <a:srgbClr val="FF0000"/>
                </a:solidFill>
              </a:rPr>
              <a:t>need</a:t>
            </a:r>
            <a:r>
              <a:rPr lang="en-US" sz="2200" b="1" dirty="0" smtClean="0">
                <a:solidFill>
                  <a:schemeClr val="accent6">
                    <a:lumMod val="75000"/>
                  </a:schemeClr>
                </a:solidFill>
              </a:rPr>
              <a:t>)</a:t>
            </a:r>
            <a:endParaRPr lang="en-US" sz="2200" b="1" dirty="0">
              <a:solidFill>
                <a:schemeClr val="accent6">
                  <a:lumMod val="75000"/>
                </a:schemeClr>
              </a:solidFill>
            </a:endParaRPr>
          </a:p>
          <a:p>
            <a:pPr marL="800100" lvl="1" indent="-342900" algn="just">
              <a:buFont typeface="Arial" panose="020B0604020202020204" pitchFamily="34" charset="0"/>
              <a:buChar char="•"/>
            </a:pPr>
            <a:r>
              <a:rPr lang="en-US" sz="2200" b="1" dirty="0" smtClean="0">
                <a:solidFill>
                  <a:schemeClr val="accent6">
                    <a:lumMod val="75000"/>
                  </a:schemeClr>
                </a:solidFill>
              </a:rPr>
              <a:t>Reactor </a:t>
            </a:r>
            <a:r>
              <a:rPr lang="en-US" sz="2200" b="1" dirty="0">
                <a:solidFill>
                  <a:schemeClr val="accent6">
                    <a:lumMod val="75000"/>
                  </a:schemeClr>
                </a:solidFill>
              </a:rPr>
              <a:t>engineering </a:t>
            </a:r>
            <a:r>
              <a:rPr lang="en-US" sz="2200" b="1" dirty="0" smtClean="0">
                <a:solidFill>
                  <a:schemeClr val="accent6">
                    <a:lumMod val="75000"/>
                  </a:schemeClr>
                </a:solidFill>
              </a:rPr>
              <a:t>materials (</a:t>
            </a:r>
            <a:r>
              <a:rPr lang="en-US" sz="2200" b="1" dirty="0" smtClean="0">
                <a:solidFill>
                  <a:srgbClr val="FF0000"/>
                </a:solidFill>
              </a:rPr>
              <a:t>need</a:t>
            </a:r>
            <a:r>
              <a:rPr lang="en-US" sz="2200" b="1" dirty="0" smtClean="0">
                <a:solidFill>
                  <a:schemeClr val="accent6">
                    <a:lumMod val="75000"/>
                  </a:schemeClr>
                </a:solidFill>
              </a:rPr>
              <a:t>)</a:t>
            </a:r>
            <a:endParaRPr lang="en-US" sz="2200" b="1" dirty="0">
              <a:solidFill>
                <a:schemeClr val="accent6">
                  <a:lumMod val="75000"/>
                </a:schemeClr>
              </a:solidFill>
            </a:endParaRPr>
          </a:p>
          <a:p>
            <a:pPr marL="800100" lvl="1" indent="-342900" algn="just">
              <a:buFont typeface="Arial" panose="020B0604020202020204" pitchFamily="34" charset="0"/>
              <a:buChar char="•"/>
            </a:pPr>
            <a:r>
              <a:rPr lang="en-US" sz="2200" b="1" dirty="0" smtClean="0">
                <a:solidFill>
                  <a:schemeClr val="accent6">
                    <a:lumMod val="75000"/>
                  </a:schemeClr>
                </a:solidFill>
              </a:rPr>
              <a:t>Radiology </a:t>
            </a:r>
            <a:r>
              <a:rPr lang="en-US" sz="2200" b="1" dirty="0">
                <a:solidFill>
                  <a:schemeClr val="accent6">
                    <a:lumMod val="75000"/>
                  </a:schemeClr>
                </a:solidFill>
              </a:rPr>
              <a:t>and radiation </a:t>
            </a:r>
            <a:r>
              <a:rPr lang="en-US" sz="2200" b="1" dirty="0" smtClean="0">
                <a:solidFill>
                  <a:schemeClr val="accent6">
                    <a:lumMod val="75000"/>
                  </a:schemeClr>
                </a:solidFill>
              </a:rPr>
              <a:t>protection (</a:t>
            </a:r>
            <a:r>
              <a:rPr lang="en-US" sz="2200" b="1" dirty="0" smtClean="0">
                <a:solidFill>
                  <a:srgbClr val="FF0000"/>
                </a:solidFill>
              </a:rPr>
              <a:t>need</a:t>
            </a:r>
            <a:r>
              <a:rPr lang="en-US" sz="2200" b="1" dirty="0" smtClean="0">
                <a:solidFill>
                  <a:schemeClr val="accent6">
                    <a:lumMod val="75000"/>
                  </a:schemeClr>
                </a:solidFill>
              </a:rPr>
              <a:t>)</a:t>
            </a:r>
            <a:endParaRPr lang="en-US" sz="2200" b="1" dirty="0">
              <a:solidFill>
                <a:schemeClr val="accent6">
                  <a:lumMod val="75000"/>
                </a:schemeClr>
              </a:solidFill>
            </a:endParaRPr>
          </a:p>
          <a:p>
            <a:pPr marL="800100" lvl="1" indent="-342900" algn="just">
              <a:buFont typeface="Arial" panose="020B0604020202020204" pitchFamily="34" charset="0"/>
              <a:buChar char="•"/>
            </a:pPr>
            <a:r>
              <a:rPr lang="en-US" sz="2200" b="1" dirty="0" smtClean="0">
                <a:solidFill>
                  <a:schemeClr val="accent6">
                    <a:lumMod val="75000"/>
                  </a:schemeClr>
                </a:solidFill>
              </a:rPr>
              <a:t>Nuclear </a:t>
            </a:r>
            <a:r>
              <a:rPr lang="en-US" sz="2200" b="1" dirty="0">
                <a:solidFill>
                  <a:schemeClr val="accent6">
                    <a:lumMod val="75000"/>
                  </a:schemeClr>
                </a:solidFill>
              </a:rPr>
              <a:t>fuel cycle </a:t>
            </a:r>
            <a:r>
              <a:rPr lang="en-US" sz="2200" b="1" dirty="0" smtClean="0">
                <a:solidFill>
                  <a:schemeClr val="accent6">
                    <a:lumMod val="75000"/>
                  </a:schemeClr>
                </a:solidFill>
              </a:rPr>
              <a:t>(</a:t>
            </a:r>
            <a:r>
              <a:rPr lang="en-US" sz="2200" b="1" dirty="0" smtClean="0">
                <a:solidFill>
                  <a:srgbClr val="FF0000"/>
                </a:solidFill>
              </a:rPr>
              <a:t>need</a:t>
            </a:r>
            <a:r>
              <a:rPr lang="en-US" sz="2200" b="1" dirty="0" smtClean="0">
                <a:solidFill>
                  <a:schemeClr val="accent6">
                    <a:lumMod val="75000"/>
                  </a:schemeClr>
                </a:solidFill>
              </a:rPr>
              <a:t>) and </a:t>
            </a:r>
            <a:r>
              <a:rPr lang="en-US" sz="2200" b="1" dirty="0">
                <a:solidFill>
                  <a:schemeClr val="accent6">
                    <a:lumMod val="75000"/>
                  </a:schemeClr>
                </a:solidFill>
              </a:rPr>
              <a:t>applied </a:t>
            </a:r>
            <a:r>
              <a:rPr lang="en-US" sz="2200" b="1" dirty="0" smtClean="0">
                <a:solidFill>
                  <a:schemeClr val="accent6">
                    <a:lumMod val="75000"/>
                  </a:schemeClr>
                </a:solidFill>
              </a:rPr>
              <a:t>radiochemistry (</a:t>
            </a:r>
            <a:r>
              <a:rPr lang="en-US" sz="2200" b="1" dirty="0" smtClean="0">
                <a:solidFill>
                  <a:srgbClr val="FF0000"/>
                </a:solidFill>
              </a:rPr>
              <a:t>need</a:t>
            </a:r>
            <a:r>
              <a:rPr lang="en-US" sz="2200" b="1" dirty="0" smtClean="0">
                <a:solidFill>
                  <a:schemeClr val="accent6">
                    <a:lumMod val="75000"/>
                  </a:schemeClr>
                </a:solidFill>
              </a:rPr>
              <a:t>)</a:t>
            </a:r>
            <a:endParaRPr lang="en-US" sz="2200" b="1" dirty="0">
              <a:solidFill>
                <a:schemeClr val="accent6">
                  <a:lumMod val="75000"/>
                </a:schemeClr>
              </a:solidFill>
            </a:endParaRPr>
          </a:p>
          <a:p>
            <a:pPr marL="342900" indent="-342900" algn="just">
              <a:buFont typeface="Arial" panose="020B0604020202020204" pitchFamily="34" charset="0"/>
              <a:buChar char="•"/>
            </a:pPr>
            <a:r>
              <a:rPr lang="en-GB" b="1" i="1" dirty="0" smtClean="0">
                <a:solidFill>
                  <a:srgbClr val="FF0000"/>
                </a:solidFill>
              </a:rPr>
              <a:t>Laboratory work in some of the above matters is prescribed</a:t>
            </a:r>
            <a:endParaRPr lang="en-GB" b="1" i="1" dirty="0">
              <a:solidFill>
                <a:srgbClr val="FF0000"/>
              </a:solidFill>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17361" y="980728"/>
            <a:ext cx="1760004" cy="36009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29004" y="4725144"/>
            <a:ext cx="2304151" cy="12963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2532231" y="6100272"/>
            <a:ext cx="4572000" cy="307777"/>
          </a:xfrm>
          <a:prstGeom prst="rect">
            <a:avLst/>
          </a:prstGeom>
        </p:spPr>
        <p:txBody>
          <a:bodyPr>
            <a:spAutoFit/>
          </a:bodyPr>
          <a:lstStyle/>
          <a:p>
            <a:r>
              <a:rPr lang="it-IT" sz="1400" dirty="0" smtClean="0"/>
              <a:t>(</a:t>
            </a:r>
            <a:r>
              <a:rPr lang="it-IT" sz="1400" dirty="0" smtClean="0">
                <a:hlinkClick r:id="rId4"/>
              </a:rPr>
              <a:t>http</a:t>
            </a:r>
            <a:r>
              <a:rPr lang="it-IT" sz="1400" dirty="0">
                <a:hlinkClick r:id="rId4"/>
              </a:rPr>
              <a:t>://</a:t>
            </a:r>
            <a:r>
              <a:rPr lang="it-IT" sz="1400" dirty="0" smtClean="0">
                <a:hlinkClick r:id="rId4"/>
              </a:rPr>
              <a:t>www.enen-assoc.org/en/</a:t>
            </a:r>
            <a:r>
              <a:rPr lang="it-IT" sz="1400" dirty="0" err="1" smtClean="0">
                <a:hlinkClick r:id="rId4"/>
              </a:rPr>
              <a:t>activities</a:t>
            </a:r>
            <a:r>
              <a:rPr lang="it-IT" sz="1400" dirty="0" smtClean="0">
                <a:hlinkClick r:id="rId4"/>
              </a:rPr>
              <a:t>/emsne.html</a:t>
            </a:r>
            <a:r>
              <a:rPr lang="it-IT" sz="1400" dirty="0" smtClean="0"/>
              <a:t>) </a:t>
            </a:r>
            <a:endParaRPr lang="it-IT" sz="1400" dirty="0"/>
          </a:p>
        </p:txBody>
      </p:sp>
    </p:spTree>
    <p:extLst>
      <p:ext uri="{BB962C8B-B14F-4D97-AF65-F5344CB8AC3E}">
        <p14:creationId xmlns:p14="http://schemas.microsoft.com/office/powerpoint/2010/main" val="2604849464"/>
      </p:ext>
    </p:extLst>
  </p:cSld>
  <p:clrMapOvr>
    <a:masterClrMapping/>
  </p:clrMapOvr>
  <p:transition spd="slow">
    <p:cove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2"/>
          <p:cNvSpPr>
            <a:spLocks noChangeArrowheads="1"/>
          </p:cNvSpPr>
          <p:nvPr/>
        </p:nvSpPr>
        <p:spPr bwMode="auto">
          <a:xfrm>
            <a:off x="107504" y="836712"/>
            <a:ext cx="9144000" cy="5184775"/>
          </a:xfrm>
          <a:prstGeom prst="rect">
            <a:avLst/>
          </a:prstGeom>
          <a:noFill/>
          <a:ln w="9525">
            <a:noFill/>
            <a:miter lim="800000"/>
            <a:headEnd/>
            <a:tailEnd/>
          </a:ln>
          <a:effectLst/>
        </p:spPr>
        <p:txBody>
          <a:bodyPr/>
          <a:lstStyle/>
          <a:p>
            <a:pPr marL="342900" indent="-342900" algn="ctr">
              <a:lnSpc>
                <a:spcPct val="80000"/>
              </a:lnSpc>
              <a:spcBef>
                <a:spcPct val="20000"/>
              </a:spcBef>
              <a:buClr>
                <a:srgbClr val="FFFF00"/>
              </a:buClr>
              <a:buFont typeface="Wingdings" pitchFamily="2" charset="2"/>
              <a:buNone/>
              <a:defRPr/>
            </a:pPr>
            <a:endParaRPr lang="en-GB" sz="2200" i="1" dirty="0" smtClean="0">
              <a:solidFill>
                <a:schemeClr val="accent6">
                  <a:lumMod val="75000"/>
                </a:schemeClr>
              </a:solidFill>
            </a:endParaRPr>
          </a:p>
        </p:txBody>
      </p:sp>
      <p:sp>
        <p:nvSpPr>
          <p:cNvPr id="25602" name="Rectangle 3"/>
          <p:cNvSpPr>
            <a:spLocks noChangeArrowheads="1"/>
          </p:cNvSpPr>
          <p:nvPr/>
        </p:nvSpPr>
        <p:spPr bwMode="auto">
          <a:xfrm>
            <a:off x="251520" y="44624"/>
            <a:ext cx="8712968" cy="1223864"/>
          </a:xfrm>
          <a:prstGeom prst="rect">
            <a:avLst/>
          </a:prstGeom>
          <a:noFill/>
          <a:ln w="9525">
            <a:noFill/>
            <a:miter lim="800000"/>
            <a:headEnd/>
            <a:tailEnd/>
          </a:ln>
        </p:spPr>
        <p:txBody>
          <a:bodyPr lIns="92075" tIns="46038" rIns="92075" bIns="46038" anchor="ctr"/>
          <a:lstStyle/>
          <a:p>
            <a:pPr algn="ctr"/>
            <a:r>
              <a:rPr lang="en-GB" sz="3200" b="1" dirty="0" smtClean="0">
                <a:solidFill>
                  <a:schemeClr val="bg1"/>
                </a:solidFill>
                <a:effectLst>
                  <a:outerShdw blurRad="38100" dist="38100" dir="2700000" algn="tl">
                    <a:srgbClr val="000000">
                      <a:alpha val="43137"/>
                    </a:srgbClr>
                  </a:outerShdw>
                </a:effectLst>
              </a:rPr>
              <a:t>GENERAL CONSIDERATIONS ON NEEDS</a:t>
            </a:r>
          </a:p>
        </p:txBody>
      </p:sp>
      <p:sp>
        <p:nvSpPr>
          <p:cNvPr id="6" name="Rectangle 5"/>
          <p:cNvSpPr/>
          <p:nvPr/>
        </p:nvSpPr>
        <p:spPr>
          <a:xfrm>
            <a:off x="107504" y="1052736"/>
            <a:ext cx="8856984" cy="5355312"/>
          </a:xfrm>
          <a:prstGeom prst="rect">
            <a:avLst/>
          </a:prstGeom>
        </p:spPr>
        <p:txBody>
          <a:bodyPr wrap="square">
            <a:spAutoFit/>
          </a:bodyPr>
          <a:lstStyle/>
          <a:p>
            <a:pPr marL="342900" indent="-342900" algn="just">
              <a:buFont typeface="Arial" panose="020B0604020202020204" pitchFamily="34" charset="0"/>
              <a:buChar char="•"/>
            </a:pPr>
            <a:r>
              <a:rPr lang="en-GB" sz="2200" b="1" dirty="0" smtClean="0">
                <a:solidFill>
                  <a:schemeClr val="accent6">
                    <a:lumMod val="75000"/>
                  </a:schemeClr>
                </a:solidFill>
              </a:rPr>
              <a:t>In particular, an </a:t>
            </a:r>
            <a:r>
              <a:rPr lang="en-GB" sz="2200" b="1" u="sng" dirty="0" smtClean="0">
                <a:solidFill>
                  <a:schemeClr val="accent6">
                    <a:lumMod val="75000"/>
                  </a:schemeClr>
                </a:solidFill>
              </a:rPr>
              <a:t>incomplete list</a:t>
            </a:r>
            <a:r>
              <a:rPr lang="en-GB" sz="2200" b="1" dirty="0" smtClean="0">
                <a:solidFill>
                  <a:schemeClr val="accent6">
                    <a:lumMod val="75000"/>
                  </a:schemeClr>
                </a:solidFill>
              </a:rPr>
              <a:t> of needs of infrastructures relate the following aspects:</a:t>
            </a:r>
          </a:p>
          <a:p>
            <a:pPr marL="800100" lvl="1" indent="-342900" algn="just">
              <a:buFont typeface="Courier New" panose="02070309020205020404" pitchFamily="49" charset="0"/>
              <a:buChar char="o"/>
            </a:pPr>
            <a:r>
              <a:rPr lang="en-US" sz="2200" b="1" dirty="0" smtClean="0">
                <a:solidFill>
                  <a:schemeClr val="accent6">
                    <a:lumMod val="75000"/>
                  </a:schemeClr>
                </a:solidFill>
              </a:rPr>
              <a:t>Reactor engineering:</a:t>
            </a:r>
          </a:p>
          <a:p>
            <a:pPr lvl="1" algn="just"/>
            <a:r>
              <a:rPr lang="en-US" i="1" dirty="0" smtClean="0">
                <a:solidFill>
                  <a:schemeClr val="accent6">
                    <a:lumMod val="75000"/>
                  </a:schemeClr>
                </a:solidFill>
              </a:rPr>
              <a:t>	studies on materials, structural mechanics, seismic design, plant simulators </a:t>
            </a:r>
          </a:p>
          <a:p>
            <a:pPr marL="800100" lvl="1" indent="-342900" algn="just">
              <a:buFont typeface="Courier New" panose="02070309020205020404" pitchFamily="49" charset="0"/>
              <a:buChar char="o"/>
            </a:pPr>
            <a:r>
              <a:rPr lang="en-US" sz="2200" b="1" dirty="0" smtClean="0">
                <a:solidFill>
                  <a:schemeClr val="accent6">
                    <a:lumMod val="75000"/>
                  </a:schemeClr>
                </a:solidFill>
              </a:rPr>
              <a:t>Reactor physics</a:t>
            </a:r>
          </a:p>
          <a:p>
            <a:pPr lvl="2" algn="just"/>
            <a:r>
              <a:rPr lang="en-US" i="1" dirty="0" smtClean="0">
                <a:solidFill>
                  <a:schemeClr val="accent6">
                    <a:lumMod val="75000"/>
                  </a:schemeClr>
                </a:solidFill>
              </a:rPr>
              <a:t>studies on nuclear reactor core </a:t>
            </a:r>
            <a:r>
              <a:rPr lang="en-US" i="1" dirty="0" err="1" smtClean="0">
                <a:solidFill>
                  <a:schemeClr val="accent6">
                    <a:lumMod val="75000"/>
                  </a:schemeClr>
                </a:solidFill>
              </a:rPr>
              <a:t>behaviour</a:t>
            </a:r>
            <a:r>
              <a:rPr lang="en-US" i="1" dirty="0" smtClean="0">
                <a:solidFill>
                  <a:schemeClr val="accent6">
                    <a:lumMod val="75000"/>
                  </a:schemeClr>
                </a:solidFill>
              </a:rPr>
              <a:t> (need of research reactors!)</a:t>
            </a:r>
          </a:p>
          <a:p>
            <a:pPr marL="800100" lvl="1" indent="-342900" algn="just">
              <a:buFont typeface="Courier New" panose="02070309020205020404" pitchFamily="49" charset="0"/>
              <a:buChar char="o"/>
            </a:pPr>
            <a:r>
              <a:rPr lang="en-US" sz="2200" b="1" dirty="0" smtClean="0">
                <a:solidFill>
                  <a:schemeClr val="accent6">
                    <a:lumMod val="75000"/>
                  </a:schemeClr>
                </a:solidFill>
              </a:rPr>
              <a:t>Nuclear </a:t>
            </a:r>
            <a:r>
              <a:rPr lang="en-US" sz="2200" b="1" dirty="0">
                <a:solidFill>
                  <a:schemeClr val="accent6">
                    <a:lumMod val="75000"/>
                  </a:schemeClr>
                </a:solidFill>
              </a:rPr>
              <a:t>thermal </a:t>
            </a:r>
            <a:r>
              <a:rPr lang="en-US" sz="2200" b="1" dirty="0" smtClean="0">
                <a:solidFill>
                  <a:schemeClr val="accent6">
                    <a:lumMod val="75000"/>
                  </a:schemeClr>
                </a:solidFill>
              </a:rPr>
              <a:t>hydraulics</a:t>
            </a:r>
          </a:p>
          <a:p>
            <a:pPr lvl="1" algn="just"/>
            <a:r>
              <a:rPr lang="en-US" i="1" dirty="0">
                <a:solidFill>
                  <a:schemeClr val="accent6">
                    <a:lumMod val="75000"/>
                  </a:schemeClr>
                </a:solidFill>
              </a:rPr>
              <a:t>	</a:t>
            </a:r>
            <a:r>
              <a:rPr lang="en-US" i="1" dirty="0" smtClean="0">
                <a:solidFill>
                  <a:schemeClr val="accent6">
                    <a:lumMod val="75000"/>
                  </a:schemeClr>
                </a:solidFill>
              </a:rPr>
              <a:t>small and large facilities for SET and IET </a:t>
            </a:r>
            <a:endParaRPr lang="en-US" i="1" dirty="0">
              <a:solidFill>
                <a:schemeClr val="accent6">
                  <a:lumMod val="75000"/>
                </a:schemeClr>
              </a:solidFill>
            </a:endParaRPr>
          </a:p>
          <a:p>
            <a:pPr marL="800100" lvl="1" indent="-342900" algn="just">
              <a:buFont typeface="Courier New" panose="02070309020205020404" pitchFamily="49" charset="0"/>
              <a:buChar char="o"/>
            </a:pPr>
            <a:r>
              <a:rPr lang="en-US" sz="2200" b="1" dirty="0" smtClean="0">
                <a:solidFill>
                  <a:schemeClr val="accent6">
                    <a:lumMod val="75000"/>
                  </a:schemeClr>
                </a:solidFill>
              </a:rPr>
              <a:t>Safety </a:t>
            </a:r>
            <a:r>
              <a:rPr lang="en-US" sz="2200" b="1" dirty="0">
                <a:solidFill>
                  <a:schemeClr val="accent6">
                    <a:lumMod val="75000"/>
                  </a:schemeClr>
                </a:solidFill>
              </a:rPr>
              <a:t>and reliability of nuclear </a:t>
            </a:r>
            <a:r>
              <a:rPr lang="en-US" sz="2200" b="1" dirty="0" smtClean="0">
                <a:solidFill>
                  <a:schemeClr val="accent6">
                    <a:lumMod val="75000"/>
                  </a:schemeClr>
                </a:solidFill>
              </a:rPr>
              <a:t>facilities</a:t>
            </a:r>
          </a:p>
          <a:p>
            <a:pPr lvl="1" algn="just"/>
            <a:r>
              <a:rPr lang="en-US" i="1" dirty="0" smtClean="0">
                <a:solidFill>
                  <a:schemeClr val="accent6">
                    <a:lumMod val="75000"/>
                  </a:schemeClr>
                </a:solidFill>
              </a:rPr>
              <a:t>	several cross cutting aspects</a:t>
            </a:r>
            <a:endParaRPr lang="en-US" i="1" dirty="0">
              <a:solidFill>
                <a:schemeClr val="accent6">
                  <a:lumMod val="75000"/>
                </a:schemeClr>
              </a:solidFill>
            </a:endParaRPr>
          </a:p>
          <a:p>
            <a:pPr marL="800100" lvl="1" indent="-342900" algn="just">
              <a:buFont typeface="Courier New" panose="02070309020205020404" pitchFamily="49" charset="0"/>
              <a:buChar char="o"/>
            </a:pPr>
            <a:r>
              <a:rPr lang="en-US" sz="2200" b="1" dirty="0" smtClean="0">
                <a:solidFill>
                  <a:schemeClr val="accent6">
                    <a:lumMod val="75000"/>
                  </a:schemeClr>
                </a:solidFill>
              </a:rPr>
              <a:t>Reactor </a:t>
            </a:r>
            <a:r>
              <a:rPr lang="en-US" sz="2200" b="1" dirty="0">
                <a:solidFill>
                  <a:schemeClr val="accent6">
                    <a:lumMod val="75000"/>
                  </a:schemeClr>
                </a:solidFill>
              </a:rPr>
              <a:t>engineering </a:t>
            </a:r>
            <a:r>
              <a:rPr lang="en-US" sz="2200" b="1" dirty="0" smtClean="0">
                <a:solidFill>
                  <a:schemeClr val="accent6">
                    <a:lumMod val="75000"/>
                  </a:schemeClr>
                </a:solidFill>
              </a:rPr>
              <a:t>materials</a:t>
            </a:r>
          </a:p>
          <a:p>
            <a:pPr lvl="1" algn="just"/>
            <a:r>
              <a:rPr lang="en-US" b="1" dirty="0" smtClean="0">
                <a:solidFill>
                  <a:schemeClr val="accent6">
                    <a:lumMod val="75000"/>
                  </a:schemeClr>
                </a:solidFill>
              </a:rPr>
              <a:t>	</a:t>
            </a:r>
            <a:r>
              <a:rPr lang="en-US" i="1" dirty="0" smtClean="0">
                <a:solidFill>
                  <a:schemeClr val="accent6">
                    <a:lumMod val="75000"/>
                  </a:schemeClr>
                </a:solidFill>
              </a:rPr>
              <a:t>e.g., Generation IV materials</a:t>
            </a:r>
            <a:endParaRPr lang="en-US" b="1" dirty="0" smtClean="0">
              <a:solidFill>
                <a:schemeClr val="accent6">
                  <a:lumMod val="75000"/>
                </a:schemeClr>
              </a:solidFill>
            </a:endParaRPr>
          </a:p>
          <a:p>
            <a:pPr marL="800100" lvl="1" indent="-342900" algn="just">
              <a:buFont typeface="Courier New" panose="02070309020205020404" pitchFamily="49" charset="0"/>
              <a:buChar char="o"/>
            </a:pPr>
            <a:r>
              <a:rPr lang="en-US" sz="2200" b="1" dirty="0" smtClean="0">
                <a:solidFill>
                  <a:schemeClr val="accent6">
                    <a:lumMod val="75000"/>
                  </a:schemeClr>
                </a:solidFill>
              </a:rPr>
              <a:t>Radiology </a:t>
            </a:r>
            <a:r>
              <a:rPr lang="en-US" sz="2200" b="1" dirty="0">
                <a:solidFill>
                  <a:schemeClr val="accent6">
                    <a:lumMod val="75000"/>
                  </a:schemeClr>
                </a:solidFill>
              </a:rPr>
              <a:t>and radiation </a:t>
            </a:r>
            <a:r>
              <a:rPr lang="en-US" sz="2200" b="1" dirty="0" smtClean="0">
                <a:solidFill>
                  <a:schemeClr val="accent6">
                    <a:lumMod val="75000"/>
                  </a:schemeClr>
                </a:solidFill>
              </a:rPr>
              <a:t>protection</a:t>
            </a:r>
          </a:p>
          <a:p>
            <a:pPr lvl="1" algn="just"/>
            <a:r>
              <a:rPr lang="en-US" dirty="0" smtClean="0">
                <a:solidFill>
                  <a:schemeClr val="accent6">
                    <a:lumMod val="75000"/>
                  </a:schemeClr>
                </a:solidFill>
              </a:rPr>
              <a:t>	</a:t>
            </a:r>
            <a:r>
              <a:rPr lang="en-US" i="1" dirty="0" smtClean="0">
                <a:solidFill>
                  <a:schemeClr val="accent6">
                    <a:lumMod val="75000"/>
                  </a:schemeClr>
                </a:solidFill>
              </a:rPr>
              <a:t>basic experiments in radiation detection and dose measurements </a:t>
            </a:r>
            <a:endParaRPr lang="en-US" i="1" dirty="0">
              <a:solidFill>
                <a:schemeClr val="accent6">
                  <a:lumMod val="75000"/>
                </a:schemeClr>
              </a:solidFill>
            </a:endParaRPr>
          </a:p>
          <a:p>
            <a:pPr marL="800100" lvl="1" indent="-342900" algn="just">
              <a:buFont typeface="Courier New" panose="02070309020205020404" pitchFamily="49" charset="0"/>
              <a:buChar char="o"/>
            </a:pPr>
            <a:r>
              <a:rPr lang="en-US" sz="2200" b="1" dirty="0" smtClean="0">
                <a:solidFill>
                  <a:schemeClr val="accent6">
                    <a:lumMod val="75000"/>
                  </a:schemeClr>
                </a:solidFill>
              </a:rPr>
              <a:t>Nuclear </a:t>
            </a:r>
            <a:r>
              <a:rPr lang="en-US" sz="2200" b="1" dirty="0">
                <a:solidFill>
                  <a:schemeClr val="accent6">
                    <a:lumMod val="75000"/>
                  </a:schemeClr>
                </a:solidFill>
              </a:rPr>
              <a:t>fuel cycle </a:t>
            </a:r>
            <a:r>
              <a:rPr lang="en-US" sz="2200" b="1" dirty="0" smtClean="0">
                <a:solidFill>
                  <a:schemeClr val="accent6">
                    <a:lumMod val="75000"/>
                  </a:schemeClr>
                </a:solidFill>
              </a:rPr>
              <a:t>and </a:t>
            </a:r>
            <a:r>
              <a:rPr lang="en-US" sz="2200" b="1" dirty="0">
                <a:solidFill>
                  <a:schemeClr val="accent6">
                    <a:lumMod val="75000"/>
                  </a:schemeClr>
                </a:solidFill>
              </a:rPr>
              <a:t>applied </a:t>
            </a:r>
            <a:r>
              <a:rPr lang="en-US" sz="2200" b="1" dirty="0" smtClean="0">
                <a:solidFill>
                  <a:schemeClr val="accent6">
                    <a:lumMod val="75000"/>
                  </a:schemeClr>
                </a:solidFill>
              </a:rPr>
              <a:t>radiochemistry</a:t>
            </a:r>
          </a:p>
          <a:p>
            <a:pPr marL="817200" lvl="1" algn="just"/>
            <a:r>
              <a:rPr lang="en-US" i="1" dirty="0" smtClean="0">
                <a:solidFill>
                  <a:schemeClr val="accent6">
                    <a:lumMod val="75000"/>
                  </a:schemeClr>
                </a:solidFill>
              </a:rPr>
              <a:t>	decommissioning and waste management installations, radiochemistry labs., hot cells, geological repositories, etc.…  </a:t>
            </a:r>
            <a:endParaRPr lang="en-US" i="1" dirty="0">
              <a:solidFill>
                <a:schemeClr val="accent6">
                  <a:lumMod val="75000"/>
                </a:schemeClr>
              </a:solidFill>
            </a:endParaRPr>
          </a:p>
        </p:txBody>
      </p:sp>
    </p:spTree>
    <p:extLst>
      <p:ext uri="{BB962C8B-B14F-4D97-AF65-F5344CB8AC3E}">
        <p14:creationId xmlns:p14="http://schemas.microsoft.com/office/powerpoint/2010/main" val="3726891523"/>
      </p:ext>
    </p:extLst>
  </p:cSld>
  <p:clrMapOvr>
    <a:masterClrMapping/>
  </p:clrMapOvr>
  <p:transition spd="slow">
    <p:cove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2"/>
          <p:cNvSpPr>
            <a:spLocks noChangeArrowheads="1"/>
          </p:cNvSpPr>
          <p:nvPr/>
        </p:nvSpPr>
        <p:spPr bwMode="auto">
          <a:xfrm>
            <a:off x="107504" y="836712"/>
            <a:ext cx="9144000" cy="5184775"/>
          </a:xfrm>
          <a:prstGeom prst="rect">
            <a:avLst/>
          </a:prstGeom>
          <a:noFill/>
          <a:ln w="9525">
            <a:noFill/>
            <a:miter lim="800000"/>
            <a:headEnd/>
            <a:tailEnd/>
          </a:ln>
          <a:effectLst/>
        </p:spPr>
        <p:txBody>
          <a:bodyPr/>
          <a:lstStyle/>
          <a:p>
            <a:pPr marL="342900" indent="-342900" algn="ctr">
              <a:lnSpc>
                <a:spcPct val="80000"/>
              </a:lnSpc>
              <a:spcBef>
                <a:spcPct val="20000"/>
              </a:spcBef>
              <a:buClr>
                <a:srgbClr val="FFFF00"/>
              </a:buClr>
              <a:buFont typeface="Wingdings" pitchFamily="2" charset="2"/>
              <a:buNone/>
              <a:defRPr/>
            </a:pPr>
            <a:endParaRPr lang="en-GB" sz="2200" i="1" dirty="0" smtClean="0">
              <a:solidFill>
                <a:schemeClr val="accent6">
                  <a:lumMod val="75000"/>
                </a:schemeClr>
              </a:solidFill>
            </a:endParaRPr>
          </a:p>
        </p:txBody>
      </p:sp>
      <p:sp>
        <p:nvSpPr>
          <p:cNvPr id="25602" name="Rectangle 3"/>
          <p:cNvSpPr>
            <a:spLocks noChangeArrowheads="1"/>
          </p:cNvSpPr>
          <p:nvPr/>
        </p:nvSpPr>
        <p:spPr bwMode="auto">
          <a:xfrm>
            <a:off x="251520" y="44624"/>
            <a:ext cx="8712968" cy="1223864"/>
          </a:xfrm>
          <a:prstGeom prst="rect">
            <a:avLst/>
          </a:prstGeom>
          <a:noFill/>
          <a:ln w="9525">
            <a:noFill/>
            <a:miter lim="800000"/>
            <a:headEnd/>
            <a:tailEnd/>
          </a:ln>
        </p:spPr>
        <p:txBody>
          <a:bodyPr lIns="92075" tIns="46038" rIns="92075" bIns="46038" anchor="ctr"/>
          <a:lstStyle/>
          <a:p>
            <a:pPr algn="ctr"/>
            <a:r>
              <a:rPr lang="en-GB" sz="3200" b="1" dirty="0" smtClean="0">
                <a:solidFill>
                  <a:schemeClr val="bg1"/>
                </a:solidFill>
                <a:effectLst>
                  <a:outerShdw blurRad="38100" dist="38100" dir="2700000" algn="tl">
                    <a:srgbClr val="000000">
                      <a:alpha val="43137"/>
                    </a:srgbClr>
                  </a:outerShdw>
                </a:effectLst>
              </a:rPr>
              <a:t>GENERAL CONSIDERATIONS ON NEEDS</a:t>
            </a:r>
          </a:p>
        </p:txBody>
      </p:sp>
      <p:sp>
        <p:nvSpPr>
          <p:cNvPr id="6" name="Rectangle 5"/>
          <p:cNvSpPr/>
          <p:nvPr/>
        </p:nvSpPr>
        <p:spPr>
          <a:xfrm>
            <a:off x="107504" y="1052736"/>
            <a:ext cx="8856984" cy="5786199"/>
          </a:xfrm>
          <a:prstGeom prst="rect">
            <a:avLst/>
          </a:prstGeom>
        </p:spPr>
        <p:txBody>
          <a:bodyPr wrap="square">
            <a:spAutoFit/>
          </a:bodyPr>
          <a:lstStyle/>
          <a:p>
            <a:pPr marL="342900" indent="-342900" algn="just">
              <a:buFont typeface="Arial" panose="020B0604020202020204" pitchFamily="34" charset="0"/>
              <a:buChar char="•"/>
            </a:pPr>
            <a:r>
              <a:rPr lang="en-GB" sz="2200" b="1" dirty="0" smtClean="0">
                <a:solidFill>
                  <a:schemeClr val="accent6">
                    <a:lumMod val="75000"/>
                  </a:schemeClr>
                </a:solidFill>
              </a:rPr>
              <a:t>On one side, </a:t>
            </a:r>
            <a:r>
              <a:rPr lang="en-GB" sz="2200" b="1" i="1" dirty="0" smtClean="0">
                <a:solidFill>
                  <a:schemeClr val="accent6">
                    <a:lumMod val="75000"/>
                  </a:schemeClr>
                </a:solidFill>
              </a:rPr>
              <a:t>we should not overemphasise </a:t>
            </a:r>
            <a:r>
              <a:rPr lang="en-GB" sz="2200" b="1" dirty="0" smtClean="0">
                <a:solidFill>
                  <a:schemeClr val="accent6">
                    <a:lumMod val="75000"/>
                  </a:schemeClr>
                </a:solidFill>
              </a:rPr>
              <a:t>the need of practical skills in </a:t>
            </a:r>
            <a:r>
              <a:rPr lang="en-GB" sz="2200" b="1" u="sng" dirty="0" smtClean="0">
                <a:solidFill>
                  <a:schemeClr val="accent6">
                    <a:lumMod val="75000"/>
                  </a:schemeClr>
                </a:solidFill>
              </a:rPr>
              <a:t>all</a:t>
            </a:r>
            <a:r>
              <a:rPr lang="en-GB" sz="2200" b="1" dirty="0" smtClean="0">
                <a:solidFill>
                  <a:schemeClr val="accent6">
                    <a:lumMod val="75000"/>
                  </a:schemeClr>
                </a:solidFill>
              </a:rPr>
              <a:t> these aspects </a:t>
            </a:r>
            <a:r>
              <a:rPr lang="en-GB" sz="2200" b="1" u="sng" dirty="0" smtClean="0">
                <a:solidFill>
                  <a:schemeClr val="accent6">
                    <a:lumMod val="75000"/>
                  </a:schemeClr>
                </a:solidFill>
              </a:rPr>
              <a:t>at the MSc level</a:t>
            </a:r>
            <a:r>
              <a:rPr lang="en-GB" sz="2200" b="1" dirty="0" smtClean="0">
                <a:solidFill>
                  <a:schemeClr val="accent6">
                    <a:lumMod val="75000"/>
                  </a:schemeClr>
                </a:solidFill>
              </a:rPr>
              <a:t>: however, at least </a:t>
            </a:r>
            <a:r>
              <a:rPr lang="en-GB" sz="2200" b="1" u="sng" dirty="0" smtClean="0">
                <a:solidFill>
                  <a:schemeClr val="accent6">
                    <a:lumMod val="75000"/>
                  </a:schemeClr>
                </a:solidFill>
              </a:rPr>
              <a:t>some basic ones</a:t>
            </a:r>
            <a:r>
              <a:rPr lang="en-GB" sz="2200" b="1" dirty="0" smtClean="0">
                <a:solidFill>
                  <a:schemeClr val="accent6">
                    <a:lumMod val="75000"/>
                  </a:schemeClr>
                </a:solidFill>
              </a:rPr>
              <a:t> should be provided </a:t>
            </a:r>
          </a:p>
          <a:p>
            <a:pPr marL="342900" indent="-342900" algn="just">
              <a:buFont typeface="Arial" panose="020B0604020202020204" pitchFamily="34" charset="0"/>
              <a:buChar char="•"/>
            </a:pPr>
            <a:endParaRPr lang="en-GB" sz="2200" b="1" dirty="0">
              <a:solidFill>
                <a:schemeClr val="accent6">
                  <a:lumMod val="75000"/>
                </a:schemeClr>
              </a:solidFill>
            </a:endParaRPr>
          </a:p>
          <a:p>
            <a:pPr marL="342900" indent="-342900" algn="just">
              <a:buFont typeface="Arial" panose="020B0604020202020204" pitchFamily="34" charset="0"/>
              <a:buChar char="•"/>
            </a:pPr>
            <a:r>
              <a:rPr lang="en-GB" sz="2200" b="1" dirty="0" smtClean="0">
                <a:solidFill>
                  <a:schemeClr val="accent6">
                    <a:lumMod val="75000"/>
                  </a:schemeClr>
                </a:solidFill>
              </a:rPr>
              <a:t>Then, </a:t>
            </a:r>
            <a:r>
              <a:rPr lang="en-GB" sz="2200" b="1" u="sng" dirty="0" smtClean="0">
                <a:solidFill>
                  <a:schemeClr val="accent6">
                    <a:lumMod val="75000"/>
                  </a:schemeClr>
                </a:solidFill>
              </a:rPr>
              <a:t>at a PhD level</a:t>
            </a:r>
            <a:r>
              <a:rPr lang="en-GB" sz="2200" b="1" dirty="0" smtClean="0">
                <a:solidFill>
                  <a:schemeClr val="accent6">
                    <a:lumMod val="75000"/>
                  </a:schemeClr>
                </a:solidFill>
              </a:rPr>
              <a:t> </a:t>
            </a:r>
            <a:r>
              <a:rPr lang="en-GB" sz="2200" b="1" dirty="0" smtClean="0">
                <a:solidFill>
                  <a:srgbClr val="FF0000"/>
                </a:solidFill>
              </a:rPr>
              <a:t>the offer in terms of infrastructures must be wider</a:t>
            </a:r>
            <a:r>
              <a:rPr lang="en-GB" sz="2200" b="1" dirty="0" smtClean="0">
                <a:solidFill>
                  <a:schemeClr val="accent6">
                    <a:lumMod val="75000"/>
                  </a:schemeClr>
                </a:solidFill>
              </a:rPr>
              <a:t>: the PhD subject is widely elective and the presence of a rich offer heavily conditions the choice of a study subject</a:t>
            </a:r>
          </a:p>
          <a:p>
            <a:pPr marL="800100" lvl="1" indent="-342900" algn="just">
              <a:buFont typeface="Courier New" panose="02070309020205020404" pitchFamily="49" charset="0"/>
              <a:buChar char="o"/>
            </a:pPr>
            <a:r>
              <a:rPr lang="en-GB" sz="2200" b="1" dirty="0">
                <a:solidFill>
                  <a:schemeClr val="accent6">
                    <a:lumMod val="75000"/>
                  </a:schemeClr>
                </a:solidFill>
              </a:rPr>
              <a:t>experimental </a:t>
            </a:r>
            <a:r>
              <a:rPr lang="en-GB" sz="2200" b="1" dirty="0" smtClean="0">
                <a:solidFill>
                  <a:schemeClr val="accent6">
                    <a:lumMod val="75000"/>
                  </a:schemeClr>
                </a:solidFill>
              </a:rPr>
              <a:t>applications are somehow discouraged: </a:t>
            </a:r>
            <a:r>
              <a:rPr lang="en-GB" sz="2200" b="1" dirty="0">
                <a:solidFill>
                  <a:schemeClr val="accent6">
                    <a:lumMod val="75000"/>
                  </a:schemeClr>
                </a:solidFill>
              </a:rPr>
              <a:t>more challenging, lengthy and uncertain in their </a:t>
            </a:r>
            <a:r>
              <a:rPr lang="en-GB" sz="2200" b="1" dirty="0" smtClean="0">
                <a:solidFill>
                  <a:schemeClr val="accent6">
                    <a:lumMod val="75000"/>
                  </a:schemeClr>
                </a:solidFill>
              </a:rPr>
              <a:t>results</a:t>
            </a:r>
          </a:p>
          <a:p>
            <a:pPr marL="800100" lvl="1" indent="-342900" algn="just">
              <a:buFont typeface="Courier New" panose="02070309020205020404" pitchFamily="49" charset="0"/>
              <a:buChar char="o"/>
            </a:pPr>
            <a:r>
              <a:rPr lang="en-GB" sz="2200" b="1" dirty="0" smtClean="0">
                <a:solidFill>
                  <a:schemeClr val="accent6">
                    <a:lumMod val="75000"/>
                  </a:schemeClr>
                </a:solidFill>
              </a:rPr>
              <a:t>risk of having too many purely computational studies (less risky, better predictable in their outcomes)</a:t>
            </a:r>
          </a:p>
          <a:p>
            <a:pPr marL="342900" indent="-342900" algn="just">
              <a:buFont typeface="Arial" panose="020B0604020202020204" pitchFamily="34" charset="0"/>
              <a:buChar char="•"/>
            </a:pPr>
            <a:endParaRPr lang="en-GB" sz="2200" b="1" dirty="0">
              <a:solidFill>
                <a:schemeClr val="accent6">
                  <a:lumMod val="75000"/>
                </a:schemeClr>
              </a:solidFill>
            </a:endParaRPr>
          </a:p>
          <a:p>
            <a:pPr marL="342900" indent="-342900" algn="just">
              <a:buFont typeface="Arial" panose="020B0604020202020204" pitchFamily="34" charset="0"/>
              <a:buChar char="•"/>
            </a:pPr>
            <a:r>
              <a:rPr lang="en-GB" sz="2200" b="1" dirty="0" smtClean="0">
                <a:solidFill>
                  <a:schemeClr val="accent6">
                    <a:lumMod val="75000"/>
                  </a:schemeClr>
                </a:solidFill>
              </a:rPr>
              <a:t>It is not realistic to have all the opportunities at a single Institution </a:t>
            </a:r>
            <a:r>
              <a:rPr lang="en-GB" sz="2200" b="1" dirty="0" smtClean="0">
                <a:solidFill>
                  <a:schemeClr val="accent6">
                    <a:lumMod val="75000"/>
                  </a:schemeClr>
                </a:solidFill>
                <a:sym typeface="Wingdings"/>
              </a:rPr>
              <a:t> </a:t>
            </a:r>
            <a:r>
              <a:rPr lang="en-GB" sz="2200" b="1" dirty="0" smtClean="0">
                <a:solidFill>
                  <a:schemeClr val="accent6">
                    <a:lumMod val="75000"/>
                  </a:schemeClr>
                </a:solidFill>
              </a:rPr>
              <a:t> </a:t>
            </a:r>
            <a:r>
              <a:rPr lang="en-GB" sz="2200" b="1" dirty="0" smtClean="0">
                <a:solidFill>
                  <a:srgbClr val="FF0000"/>
                </a:solidFill>
              </a:rPr>
              <a:t>need to </a:t>
            </a:r>
            <a:r>
              <a:rPr lang="en-GB" sz="2200" b="1" u="sng" dirty="0" smtClean="0">
                <a:solidFill>
                  <a:srgbClr val="FF0000"/>
                </a:solidFill>
              </a:rPr>
              <a:t>put in network</a:t>
            </a:r>
            <a:r>
              <a:rPr lang="en-GB" sz="2200" b="1" dirty="0" smtClean="0">
                <a:solidFill>
                  <a:srgbClr val="FF0000"/>
                </a:solidFill>
              </a:rPr>
              <a:t> and </a:t>
            </a:r>
            <a:r>
              <a:rPr lang="en-GB" sz="2200" b="1" u="sng" dirty="0" smtClean="0">
                <a:solidFill>
                  <a:srgbClr val="FF0000"/>
                </a:solidFill>
              </a:rPr>
              <a:t>finance mobility</a:t>
            </a:r>
          </a:p>
          <a:p>
            <a:pPr lvl="8" algn="just"/>
            <a:r>
              <a:rPr lang="en-GB" sz="2200" b="1" dirty="0" smtClean="0">
                <a:solidFill>
                  <a:srgbClr val="FF0000"/>
                </a:solidFill>
              </a:rPr>
              <a:t>		     </a:t>
            </a:r>
            <a:r>
              <a:rPr lang="en-GB" sz="2200" b="1" u="sng" dirty="0" smtClean="0">
                <a:solidFill>
                  <a:srgbClr val="6600FF"/>
                </a:solidFill>
              </a:rPr>
              <a:t>Let’s not forget! </a:t>
            </a:r>
          </a:p>
          <a:p>
            <a:pPr marL="342900" indent="-342900" algn="just">
              <a:buFont typeface="Arial" panose="020B0604020202020204" pitchFamily="34" charset="0"/>
              <a:buChar char="•"/>
            </a:pPr>
            <a:endParaRPr lang="en-GB" sz="2200" b="1" i="1" dirty="0">
              <a:solidFill>
                <a:schemeClr val="accent6">
                  <a:lumMod val="75000"/>
                </a:schemeClr>
              </a:solidFill>
            </a:endParaRPr>
          </a:p>
          <a:p>
            <a:pPr marL="342900" indent="-342900" algn="just">
              <a:buFont typeface="Arial" panose="020B0604020202020204" pitchFamily="34" charset="0"/>
              <a:buChar char="•"/>
            </a:pPr>
            <a:endParaRPr lang="en-US" i="1" dirty="0">
              <a:solidFill>
                <a:schemeClr val="accent6">
                  <a:lumMod val="75000"/>
                </a:schemeClr>
              </a:solidFill>
            </a:endParaRPr>
          </a:p>
        </p:txBody>
      </p:sp>
    </p:spTree>
    <p:extLst>
      <p:ext uri="{BB962C8B-B14F-4D97-AF65-F5344CB8AC3E}">
        <p14:creationId xmlns:p14="http://schemas.microsoft.com/office/powerpoint/2010/main" val="37060817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7" end="7"/>
                                            </p:txEl>
                                          </p:spTgt>
                                        </p:tgtEl>
                                        <p:attrNameLst>
                                          <p:attrName>style.visibility</p:attrName>
                                        </p:attrNameLst>
                                      </p:cBhvr>
                                      <p:to>
                                        <p:strVal val="visible"/>
                                      </p:to>
                                    </p:set>
                                    <p:anim calcmode="lin" valueType="num">
                                      <p:cBhvr additive="base">
                                        <p:cTn id="7" dur="500" fill="hold"/>
                                        <p:tgtEl>
                                          <p:spTgt spid="6">
                                            <p:txEl>
                                              <p:pRg st="7" end="7"/>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2"/>
          <p:cNvSpPr>
            <a:spLocks noChangeArrowheads="1"/>
          </p:cNvSpPr>
          <p:nvPr/>
        </p:nvSpPr>
        <p:spPr bwMode="auto">
          <a:xfrm>
            <a:off x="0" y="836712"/>
            <a:ext cx="9144000" cy="5184775"/>
          </a:xfrm>
          <a:prstGeom prst="rect">
            <a:avLst/>
          </a:prstGeom>
          <a:noFill/>
          <a:ln w="9525">
            <a:noFill/>
            <a:miter lim="800000"/>
            <a:headEnd/>
            <a:tailEnd/>
          </a:ln>
          <a:effectLst/>
        </p:spPr>
        <p:txBody>
          <a:bodyPr/>
          <a:lstStyle/>
          <a:p>
            <a:pPr marL="342900" indent="-342900" algn="ctr">
              <a:lnSpc>
                <a:spcPct val="80000"/>
              </a:lnSpc>
              <a:spcBef>
                <a:spcPct val="20000"/>
              </a:spcBef>
              <a:buClr>
                <a:srgbClr val="FFFF00"/>
              </a:buClr>
              <a:buFont typeface="Wingdings" pitchFamily="2" charset="2"/>
              <a:buNone/>
              <a:defRPr/>
            </a:pPr>
            <a:endParaRPr lang="en-GB" sz="2200" i="1" dirty="0" smtClean="0">
              <a:solidFill>
                <a:schemeClr val="accent6">
                  <a:lumMod val="75000"/>
                </a:schemeClr>
              </a:solidFill>
            </a:endParaRPr>
          </a:p>
        </p:txBody>
      </p:sp>
      <p:sp>
        <p:nvSpPr>
          <p:cNvPr id="25602" name="Rectangle 3"/>
          <p:cNvSpPr>
            <a:spLocks noChangeArrowheads="1"/>
          </p:cNvSpPr>
          <p:nvPr/>
        </p:nvSpPr>
        <p:spPr bwMode="auto">
          <a:xfrm>
            <a:off x="251520" y="188912"/>
            <a:ext cx="8712968" cy="1223864"/>
          </a:xfrm>
          <a:prstGeom prst="rect">
            <a:avLst/>
          </a:prstGeom>
          <a:noFill/>
          <a:ln w="9525">
            <a:noFill/>
            <a:miter lim="800000"/>
            <a:headEnd/>
            <a:tailEnd/>
          </a:ln>
        </p:spPr>
        <p:txBody>
          <a:bodyPr lIns="92075" tIns="46038" rIns="92075" bIns="46038" anchor="ctr"/>
          <a:lstStyle/>
          <a:p>
            <a:pPr algn="ctr"/>
            <a:r>
              <a:rPr lang="en-GB" sz="3600" b="1" dirty="0" smtClean="0">
                <a:solidFill>
                  <a:schemeClr val="bg1"/>
                </a:solidFill>
                <a:effectLst>
                  <a:outerShdw blurRad="38100" dist="38100" dir="2700000" algn="tl">
                    <a:srgbClr val="000000">
                      <a:alpha val="43137"/>
                    </a:srgbClr>
                  </a:outerShdw>
                </a:effectLst>
              </a:rPr>
              <a:t>COMMENTS FROM ENEN MEMBERS</a:t>
            </a:r>
          </a:p>
          <a:p>
            <a:pPr algn="ctr"/>
            <a:r>
              <a:rPr lang="en-GB" sz="2800" b="1" dirty="0" smtClean="0">
                <a:solidFill>
                  <a:schemeClr val="bg1"/>
                </a:solidFill>
                <a:effectLst>
                  <a:outerShdw blurRad="38100" dist="38100" dir="2700000" algn="tl">
                    <a:srgbClr val="000000">
                      <a:alpha val="43137"/>
                    </a:srgbClr>
                  </a:outerShdw>
                </a:effectLst>
              </a:rPr>
              <a:t>(RWTH Aachen University, Rahim </a:t>
            </a:r>
            <a:r>
              <a:rPr lang="en-GB" sz="2800" b="1" dirty="0" err="1" smtClean="0">
                <a:solidFill>
                  <a:schemeClr val="bg1"/>
                </a:solidFill>
                <a:effectLst>
                  <a:outerShdw blurRad="38100" dist="38100" dir="2700000" algn="tl">
                    <a:srgbClr val="000000">
                      <a:alpha val="43137"/>
                    </a:srgbClr>
                  </a:outerShdw>
                </a:effectLst>
              </a:rPr>
              <a:t>Nabbi</a:t>
            </a:r>
            <a:r>
              <a:rPr lang="en-GB" sz="2800" b="1" dirty="0" smtClean="0">
                <a:solidFill>
                  <a:schemeClr val="bg1"/>
                </a:solidFill>
                <a:effectLst>
                  <a:outerShdw blurRad="38100" dist="38100" dir="2700000" algn="tl">
                    <a:srgbClr val="000000">
                      <a:alpha val="43137"/>
                    </a:srgbClr>
                  </a:outerShdw>
                </a:effectLst>
              </a:rPr>
              <a:t>)</a:t>
            </a:r>
            <a:endParaRPr lang="en-GB" sz="2800" b="1" dirty="0">
              <a:solidFill>
                <a:schemeClr val="bg1"/>
              </a:solidFill>
              <a:effectLst>
                <a:outerShdw blurRad="38100" dist="38100" dir="2700000" algn="tl">
                  <a:srgbClr val="000000">
                    <a:alpha val="43137"/>
                  </a:srgbClr>
                </a:outerShdw>
              </a:effectLst>
            </a:endParaRPr>
          </a:p>
        </p:txBody>
      </p:sp>
      <p:sp>
        <p:nvSpPr>
          <p:cNvPr id="6" name="Rectangle 5"/>
          <p:cNvSpPr/>
          <p:nvPr/>
        </p:nvSpPr>
        <p:spPr>
          <a:xfrm>
            <a:off x="323527" y="1484784"/>
            <a:ext cx="8496943" cy="4888518"/>
          </a:xfrm>
          <a:prstGeom prst="rect">
            <a:avLst/>
          </a:prstGeom>
        </p:spPr>
        <p:txBody>
          <a:bodyPr wrap="square">
            <a:spAutoFit/>
          </a:bodyPr>
          <a:lstStyle/>
          <a:p>
            <a:pPr algn="ctr">
              <a:lnSpc>
                <a:spcPts val="3300"/>
              </a:lnSpc>
            </a:pPr>
            <a:r>
              <a:rPr lang="en-GB" sz="2800" b="1" dirty="0" smtClean="0">
                <a:solidFill>
                  <a:schemeClr val="accent6">
                    <a:lumMod val="75000"/>
                  </a:schemeClr>
                </a:solidFill>
              </a:rPr>
              <a:t>Mission </a:t>
            </a:r>
          </a:p>
          <a:p>
            <a:pPr algn="ctr">
              <a:lnSpc>
                <a:spcPts val="3300"/>
              </a:lnSpc>
            </a:pPr>
            <a:r>
              <a:rPr lang="en-GB" sz="2800" b="1" dirty="0" smtClean="0">
                <a:solidFill>
                  <a:schemeClr val="accent6">
                    <a:lumMod val="75000"/>
                  </a:schemeClr>
                </a:solidFill>
              </a:rPr>
              <a:t>Innovation in nuclear Training and Education</a:t>
            </a:r>
          </a:p>
          <a:p>
            <a:pPr marL="742950" lvl="1" indent="-285750" algn="just">
              <a:lnSpc>
                <a:spcPts val="3300"/>
              </a:lnSpc>
              <a:buFont typeface="Arial" panose="020B0604020202020204" pitchFamily="34" charset="0"/>
              <a:buChar char="•"/>
            </a:pPr>
            <a:r>
              <a:rPr lang="en-GB" sz="2400" b="1" dirty="0" smtClean="0">
                <a:solidFill>
                  <a:srgbClr val="0000CC"/>
                </a:solidFill>
              </a:rPr>
              <a:t>Linking R&amp;D and Education </a:t>
            </a:r>
          </a:p>
          <a:p>
            <a:pPr marL="742950" lvl="1" indent="-285750" algn="just">
              <a:lnSpc>
                <a:spcPts val="3300"/>
              </a:lnSpc>
              <a:buFont typeface="Arial" panose="020B0604020202020204" pitchFamily="34" charset="0"/>
              <a:buChar char="•"/>
            </a:pPr>
            <a:r>
              <a:rPr lang="en-GB" sz="2400" b="1" dirty="0" smtClean="0">
                <a:solidFill>
                  <a:srgbClr val="0000CC"/>
                </a:solidFill>
              </a:rPr>
              <a:t>Continuous updating of the courses </a:t>
            </a:r>
          </a:p>
          <a:p>
            <a:pPr marL="742950" lvl="1" indent="-285750" algn="just">
              <a:lnSpc>
                <a:spcPts val="3300"/>
              </a:lnSpc>
              <a:buFont typeface="Arial" panose="020B0604020202020204" pitchFamily="34" charset="0"/>
              <a:buChar char="•"/>
            </a:pPr>
            <a:r>
              <a:rPr lang="en-GB" sz="2400" b="1" dirty="0" smtClean="0">
                <a:solidFill>
                  <a:srgbClr val="0000CC"/>
                </a:solidFill>
              </a:rPr>
              <a:t>State of art education and training infrastructure</a:t>
            </a:r>
          </a:p>
          <a:p>
            <a:pPr marL="742950" lvl="1" indent="-285750" algn="just">
              <a:lnSpc>
                <a:spcPts val="3300"/>
              </a:lnSpc>
              <a:buFont typeface="Arial" panose="020B0604020202020204" pitchFamily="34" charset="0"/>
              <a:buChar char="•"/>
            </a:pPr>
            <a:r>
              <a:rPr lang="en-GB" sz="2400" b="1" dirty="0" smtClean="0">
                <a:solidFill>
                  <a:srgbClr val="0000CC"/>
                </a:solidFill>
              </a:rPr>
              <a:t>Computer-aided Simulations, studies and training units</a:t>
            </a:r>
          </a:p>
          <a:p>
            <a:pPr marL="742950" lvl="1" indent="-285750" algn="just">
              <a:lnSpc>
                <a:spcPts val="3300"/>
              </a:lnSpc>
              <a:buFont typeface="Arial" panose="020B0604020202020204" pitchFamily="34" charset="0"/>
              <a:buChar char="•"/>
            </a:pPr>
            <a:r>
              <a:rPr lang="en-GB" sz="2400" b="1" dirty="0" smtClean="0">
                <a:solidFill>
                  <a:srgbClr val="0000CC"/>
                </a:solidFill>
              </a:rPr>
              <a:t>Master works on running R&amp;D topics</a:t>
            </a:r>
          </a:p>
          <a:p>
            <a:pPr marL="742950" lvl="1" indent="-285750" algn="just">
              <a:lnSpc>
                <a:spcPts val="3300"/>
              </a:lnSpc>
              <a:buFont typeface="Arial" panose="020B0604020202020204" pitchFamily="34" charset="0"/>
              <a:buChar char="•"/>
            </a:pPr>
            <a:r>
              <a:rPr lang="en-GB" sz="2400" b="1" dirty="0" smtClean="0">
                <a:solidFill>
                  <a:srgbClr val="0000CC"/>
                </a:solidFill>
              </a:rPr>
              <a:t>Involvement of international students</a:t>
            </a:r>
          </a:p>
          <a:p>
            <a:pPr marL="742950" lvl="1" indent="-285750" algn="just">
              <a:lnSpc>
                <a:spcPts val="3300"/>
              </a:lnSpc>
              <a:buFont typeface="Arial" panose="020B0604020202020204" pitchFamily="34" charset="0"/>
              <a:buChar char="•"/>
            </a:pPr>
            <a:r>
              <a:rPr lang="en-GB" sz="2400" b="1" dirty="0" smtClean="0">
                <a:solidFill>
                  <a:srgbClr val="0000CC"/>
                </a:solidFill>
              </a:rPr>
              <a:t>R&amp;D with Focus on </a:t>
            </a:r>
            <a:r>
              <a:rPr lang="en-GB" sz="2400" b="1" dirty="0">
                <a:solidFill>
                  <a:srgbClr val="0000CC"/>
                </a:solidFill>
              </a:rPr>
              <a:t>Decommissioning and </a:t>
            </a:r>
            <a:r>
              <a:rPr lang="en-GB" sz="2400" b="1" dirty="0" err="1">
                <a:solidFill>
                  <a:srgbClr val="0000CC"/>
                </a:solidFill>
              </a:rPr>
              <a:t>radwaste</a:t>
            </a:r>
            <a:r>
              <a:rPr lang="en-GB" sz="2400" b="1" dirty="0">
                <a:solidFill>
                  <a:srgbClr val="0000CC"/>
                </a:solidFill>
              </a:rPr>
              <a:t> </a:t>
            </a:r>
            <a:r>
              <a:rPr lang="en-GB" sz="2400" b="1" dirty="0" smtClean="0">
                <a:solidFill>
                  <a:srgbClr val="0000CC"/>
                </a:solidFill>
              </a:rPr>
              <a:t>disposal</a:t>
            </a:r>
            <a:endParaRPr lang="en-GB" b="1" i="1" dirty="0">
              <a:solidFill>
                <a:srgbClr val="0000CC"/>
              </a:solidFill>
            </a:endParaRPr>
          </a:p>
        </p:txBody>
      </p:sp>
    </p:spTree>
    <p:extLst>
      <p:ext uri="{BB962C8B-B14F-4D97-AF65-F5344CB8AC3E}">
        <p14:creationId xmlns:p14="http://schemas.microsoft.com/office/powerpoint/2010/main" val="3939089954"/>
      </p:ext>
    </p:extLst>
  </p:cSld>
  <p:clrMapOvr>
    <a:masterClrMapping/>
  </p:clrMapOvr>
  <p:transition spd="slow">
    <p:cover/>
  </p:transition>
  <p:timing>
    <p:tnLst>
      <p:par>
        <p:cTn id="1" dur="indefinite" restart="never" nodeType="tmRoot"/>
      </p:par>
    </p:tnLst>
  </p:timing>
</p:sld>
</file>

<file path=ppt/theme/theme1.xml><?xml version="1.0" encoding="utf-8"?>
<a:theme xmlns:a="http://schemas.openxmlformats.org/drawingml/2006/main" name="Modèle par défaut">
  <a:themeElements>
    <a:clrScheme name="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Modèle par défau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odèle par défau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odèle par défau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odèle par défau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odèle par défau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odèle par défau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odèle par défau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odèle par défau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odèle par défau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odèle par défau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odèle par défau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odèle par défau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9325</TotalTime>
  <Words>2798</Words>
  <Application>Microsoft Office PowerPoint</Application>
  <PresentationFormat>On-screen Show (4:3)</PresentationFormat>
  <Paragraphs>391</Paragraphs>
  <Slides>33</Slides>
  <Notes>7</Notes>
  <HiddenSlides>0</HiddenSlides>
  <MMClips>0</MMClips>
  <ScaleCrop>false</ScaleCrop>
  <HeadingPairs>
    <vt:vector size="4" baseType="variant">
      <vt:variant>
        <vt:lpstr>Theme</vt:lpstr>
      </vt:variant>
      <vt:variant>
        <vt:i4>1</vt:i4>
      </vt:variant>
      <vt:variant>
        <vt:lpstr>Slide Titles</vt:lpstr>
      </vt:variant>
      <vt:variant>
        <vt:i4>33</vt:i4>
      </vt:variant>
    </vt:vector>
  </HeadingPairs>
  <TitlesOfParts>
    <vt:vector size="34" baseType="lpstr">
      <vt:lpstr>Modèle par défaut</vt:lpstr>
      <vt:lpstr>Infrastructure Open Access Needs  for Nuclear Educational Purposes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Leading Gen. IV facilities @ CR Brasimone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CEA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JSAFIEH</dc:creator>
  <cp:lastModifiedBy>Walter Ambrosini</cp:lastModifiedBy>
  <cp:revision>515</cp:revision>
  <cp:lastPrinted>2014-02-10T17:28:07Z</cp:lastPrinted>
  <dcterms:created xsi:type="dcterms:W3CDTF">2008-05-01T17:15:49Z</dcterms:created>
  <dcterms:modified xsi:type="dcterms:W3CDTF">2015-01-28T14:24:04Z</dcterms:modified>
</cp:coreProperties>
</file>