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56" r:id="rId2"/>
    <p:sldId id="265" r:id="rId3"/>
    <p:sldId id="270" r:id="rId4"/>
    <p:sldId id="269" r:id="rId5"/>
    <p:sldId id="268" r:id="rId6"/>
    <p:sldId id="273" r:id="rId7"/>
    <p:sldId id="272" r:id="rId8"/>
    <p:sldId id="275" r:id="rId9"/>
    <p:sldId id="271" r:id="rId10"/>
    <p:sldId id="274" r:id="rId11"/>
    <p:sldId id="266" r:id="rId12"/>
    <p:sldId id="267" r:id="rId13"/>
  </p:sldIdLst>
  <p:sldSz cx="9144000" cy="6858000" type="screen4x3"/>
  <p:notesSz cx="6735763" cy="9866313"/>
  <p:defaultTextStyle>
    <a:defPPr>
      <a:defRPr lang="fr-FR"/>
    </a:defPPr>
    <a:lvl1pPr algn="l" rtl="0" fontAlgn="base">
      <a:spcBef>
        <a:spcPct val="0"/>
      </a:spcBef>
      <a:spcAft>
        <a:spcPct val="0"/>
      </a:spcAft>
      <a:defRPr b="1" kern="1200">
        <a:solidFill>
          <a:schemeClr val="tx1"/>
        </a:solidFill>
        <a:latin typeface="Arial" charset="0"/>
        <a:ea typeface="+mn-ea"/>
        <a:cs typeface="Arial" charset="0"/>
      </a:defRPr>
    </a:lvl1pPr>
    <a:lvl2pPr marL="457200" algn="l" rtl="0" fontAlgn="base">
      <a:spcBef>
        <a:spcPct val="0"/>
      </a:spcBef>
      <a:spcAft>
        <a:spcPct val="0"/>
      </a:spcAft>
      <a:defRPr b="1" kern="1200">
        <a:solidFill>
          <a:schemeClr val="tx1"/>
        </a:solidFill>
        <a:latin typeface="Arial" charset="0"/>
        <a:ea typeface="+mn-ea"/>
        <a:cs typeface="Arial" charset="0"/>
      </a:defRPr>
    </a:lvl2pPr>
    <a:lvl3pPr marL="914400" algn="l" rtl="0" fontAlgn="base">
      <a:spcBef>
        <a:spcPct val="0"/>
      </a:spcBef>
      <a:spcAft>
        <a:spcPct val="0"/>
      </a:spcAft>
      <a:defRPr b="1" kern="1200">
        <a:solidFill>
          <a:schemeClr val="tx1"/>
        </a:solidFill>
        <a:latin typeface="Arial" charset="0"/>
        <a:ea typeface="+mn-ea"/>
        <a:cs typeface="Arial" charset="0"/>
      </a:defRPr>
    </a:lvl3pPr>
    <a:lvl4pPr marL="1371600" algn="l" rtl="0" fontAlgn="base">
      <a:spcBef>
        <a:spcPct val="0"/>
      </a:spcBef>
      <a:spcAft>
        <a:spcPct val="0"/>
      </a:spcAft>
      <a:defRPr b="1" kern="1200">
        <a:solidFill>
          <a:schemeClr val="tx1"/>
        </a:solidFill>
        <a:latin typeface="Arial" charset="0"/>
        <a:ea typeface="+mn-ea"/>
        <a:cs typeface="Arial" charset="0"/>
      </a:defRPr>
    </a:lvl4pPr>
    <a:lvl5pPr marL="1828800" algn="l" rtl="0" fontAlgn="base">
      <a:spcBef>
        <a:spcPct val="0"/>
      </a:spcBef>
      <a:spcAft>
        <a:spcPct val="0"/>
      </a:spcAft>
      <a:defRPr b="1" kern="1200">
        <a:solidFill>
          <a:schemeClr val="tx1"/>
        </a:solidFill>
        <a:latin typeface="Arial" charset="0"/>
        <a:ea typeface="+mn-ea"/>
        <a:cs typeface="Arial" charset="0"/>
      </a:defRPr>
    </a:lvl5pPr>
    <a:lvl6pPr marL="2286000" algn="l" defTabSz="914400" rtl="0" eaLnBrk="1" latinLnBrk="0" hangingPunct="1">
      <a:defRPr b="1" kern="1200">
        <a:solidFill>
          <a:schemeClr val="tx1"/>
        </a:solidFill>
        <a:latin typeface="Arial" charset="0"/>
        <a:ea typeface="+mn-ea"/>
        <a:cs typeface="Arial" charset="0"/>
      </a:defRPr>
    </a:lvl6pPr>
    <a:lvl7pPr marL="2743200" algn="l" defTabSz="914400" rtl="0" eaLnBrk="1" latinLnBrk="0" hangingPunct="1">
      <a:defRPr b="1" kern="1200">
        <a:solidFill>
          <a:schemeClr val="tx1"/>
        </a:solidFill>
        <a:latin typeface="Arial" charset="0"/>
        <a:ea typeface="+mn-ea"/>
        <a:cs typeface="Arial" charset="0"/>
      </a:defRPr>
    </a:lvl7pPr>
    <a:lvl8pPr marL="3200400" algn="l" defTabSz="914400" rtl="0" eaLnBrk="1" latinLnBrk="0" hangingPunct="1">
      <a:defRPr b="1" kern="1200">
        <a:solidFill>
          <a:schemeClr val="tx1"/>
        </a:solidFill>
        <a:latin typeface="Arial" charset="0"/>
        <a:ea typeface="+mn-ea"/>
        <a:cs typeface="Arial" charset="0"/>
      </a:defRPr>
    </a:lvl8pPr>
    <a:lvl9pPr marL="3657600" algn="l" defTabSz="914400" rtl="0" eaLnBrk="1" latinLnBrk="0" hangingPunct="1">
      <a:defRPr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9400"/>
    <a:srgbClr val="003300"/>
    <a:srgbClr val="FF0000"/>
    <a:srgbClr val="0000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648" autoAdjust="0"/>
  </p:normalViewPr>
  <p:slideViewPr>
    <p:cSldViewPr>
      <p:cViewPr varScale="1">
        <p:scale>
          <a:sx n="85" d="100"/>
          <a:sy n="85" d="100"/>
        </p:scale>
        <p:origin x="-1440"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19565" cy="493868"/>
          </a:xfrm>
          <a:prstGeom prst="rect">
            <a:avLst/>
          </a:prstGeom>
          <a:noFill/>
          <a:ln w="9525">
            <a:noFill/>
            <a:miter lim="800000"/>
            <a:headEnd/>
            <a:tailEnd/>
          </a:ln>
          <a:effectLst/>
        </p:spPr>
        <p:txBody>
          <a:bodyPr vert="horz" wrap="square" lIns="90763" tIns="45382" rIns="90763" bIns="45382" numCol="1" anchor="t" anchorCtr="0" compatLnSpc="1">
            <a:prstTxWarp prst="textNoShape">
              <a:avLst/>
            </a:prstTxWarp>
          </a:bodyPr>
          <a:lstStyle>
            <a:lvl1pPr eaLnBrk="0" hangingPunct="0">
              <a:defRPr sz="1200" smtClean="0"/>
            </a:lvl1pPr>
          </a:lstStyle>
          <a:p>
            <a:pPr>
              <a:defRPr/>
            </a:pPr>
            <a:endParaRPr lang="fr-FR" dirty="0"/>
          </a:p>
        </p:txBody>
      </p:sp>
      <p:sp>
        <p:nvSpPr>
          <p:cNvPr id="12291" name="Rectangle 3"/>
          <p:cNvSpPr>
            <a:spLocks noGrp="1" noChangeArrowheads="1"/>
          </p:cNvSpPr>
          <p:nvPr>
            <p:ph type="dt" sz="quarter" idx="1"/>
          </p:nvPr>
        </p:nvSpPr>
        <p:spPr bwMode="auto">
          <a:xfrm>
            <a:off x="3814626" y="0"/>
            <a:ext cx="2919565" cy="493868"/>
          </a:xfrm>
          <a:prstGeom prst="rect">
            <a:avLst/>
          </a:prstGeom>
          <a:noFill/>
          <a:ln w="9525">
            <a:noFill/>
            <a:miter lim="800000"/>
            <a:headEnd/>
            <a:tailEnd/>
          </a:ln>
          <a:effectLst/>
        </p:spPr>
        <p:txBody>
          <a:bodyPr vert="horz" wrap="square" lIns="90763" tIns="45382" rIns="90763" bIns="45382" numCol="1" anchor="t" anchorCtr="0" compatLnSpc="1">
            <a:prstTxWarp prst="textNoShape">
              <a:avLst/>
            </a:prstTxWarp>
          </a:bodyPr>
          <a:lstStyle>
            <a:lvl1pPr algn="r" eaLnBrk="0" hangingPunct="0">
              <a:defRPr sz="1200" smtClean="0"/>
            </a:lvl1pPr>
          </a:lstStyle>
          <a:p>
            <a:pPr>
              <a:defRPr/>
            </a:pPr>
            <a:fld id="{B5CD3585-85CE-4B4D-AC3E-89E7D4B21318}" type="datetimeFigureOut">
              <a:rPr lang="fr-FR"/>
              <a:pPr>
                <a:defRPr/>
              </a:pPr>
              <a:t>26/01/2015</a:t>
            </a:fld>
            <a:endParaRPr lang="fr-FR" dirty="0"/>
          </a:p>
        </p:txBody>
      </p:sp>
      <p:sp>
        <p:nvSpPr>
          <p:cNvPr id="12292" name="Rectangle 4"/>
          <p:cNvSpPr>
            <a:spLocks noGrp="1" noChangeArrowheads="1"/>
          </p:cNvSpPr>
          <p:nvPr>
            <p:ph type="ftr" sz="quarter" idx="2"/>
          </p:nvPr>
        </p:nvSpPr>
        <p:spPr bwMode="auto">
          <a:xfrm>
            <a:off x="0" y="9370868"/>
            <a:ext cx="2919565" cy="493867"/>
          </a:xfrm>
          <a:prstGeom prst="rect">
            <a:avLst/>
          </a:prstGeom>
          <a:noFill/>
          <a:ln w="9525">
            <a:noFill/>
            <a:miter lim="800000"/>
            <a:headEnd/>
            <a:tailEnd/>
          </a:ln>
          <a:effectLst/>
        </p:spPr>
        <p:txBody>
          <a:bodyPr vert="horz" wrap="square" lIns="90763" tIns="45382" rIns="90763" bIns="45382" numCol="1" anchor="b" anchorCtr="0" compatLnSpc="1">
            <a:prstTxWarp prst="textNoShape">
              <a:avLst/>
            </a:prstTxWarp>
          </a:bodyPr>
          <a:lstStyle>
            <a:lvl1pPr eaLnBrk="0" hangingPunct="0">
              <a:defRPr sz="1200" smtClean="0"/>
            </a:lvl1pPr>
          </a:lstStyle>
          <a:p>
            <a:pPr>
              <a:defRPr/>
            </a:pPr>
            <a:endParaRPr lang="fr-FR" dirty="0"/>
          </a:p>
        </p:txBody>
      </p:sp>
      <p:sp>
        <p:nvSpPr>
          <p:cNvPr id="12293" name="Rectangle 5"/>
          <p:cNvSpPr>
            <a:spLocks noGrp="1" noChangeArrowheads="1"/>
          </p:cNvSpPr>
          <p:nvPr>
            <p:ph type="sldNum" sz="quarter" idx="3"/>
          </p:nvPr>
        </p:nvSpPr>
        <p:spPr bwMode="auto">
          <a:xfrm>
            <a:off x="3814626" y="9370868"/>
            <a:ext cx="2919565" cy="493867"/>
          </a:xfrm>
          <a:prstGeom prst="rect">
            <a:avLst/>
          </a:prstGeom>
          <a:noFill/>
          <a:ln w="9525">
            <a:noFill/>
            <a:miter lim="800000"/>
            <a:headEnd/>
            <a:tailEnd/>
          </a:ln>
          <a:effectLst/>
        </p:spPr>
        <p:txBody>
          <a:bodyPr vert="horz" wrap="square" lIns="90763" tIns="45382" rIns="90763" bIns="45382" numCol="1" anchor="b" anchorCtr="0" compatLnSpc="1">
            <a:prstTxWarp prst="textNoShape">
              <a:avLst/>
            </a:prstTxWarp>
          </a:bodyPr>
          <a:lstStyle>
            <a:lvl1pPr algn="r" eaLnBrk="0" hangingPunct="0">
              <a:defRPr sz="1200" smtClean="0"/>
            </a:lvl1pPr>
          </a:lstStyle>
          <a:p>
            <a:pPr>
              <a:defRPr/>
            </a:pPr>
            <a:fld id="{A991EEB1-14D0-40A4-878C-DFFE7CFDD2B9}" type="slidenum">
              <a:rPr lang="fr-FR"/>
              <a:pPr>
                <a:defRPr/>
              </a:pPr>
              <a:t>‹#›</a:t>
            </a:fld>
            <a:endParaRPr lang="fr-FR" dirty="0"/>
          </a:p>
        </p:txBody>
      </p:sp>
    </p:spTree>
    <p:extLst>
      <p:ext uri="{BB962C8B-B14F-4D97-AF65-F5344CB8AC3E}">
        <p14:creationId xmlns:p14="http://schemas.microsoft.com/office/powerpoint/2010/main" val="3958733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19565" cy="493868"/>
          </a:xfrm>
          <a:prstGeom prst="rect">
            <a:avLst/>
          </a:prstGeom>
          <a:noFill/>
          <a:ln>
            <a:noFill/>
          </a:ln>
          <a:effectLst/>
          <a:extLst/>
        </p:spPr>
        <p:txBody>
          <a:bodyPr vert="horz" wrap="square" lIns="90763" tIns="45382" rIns="90763" bIns="45382" numCol="1" anchor="t" anchorCtr="0" compatLnSpc="1">
            <a:prstTxWarp prst="textNoShape">
              <a:avLst/>
            </a:prstTxWarp>
          </a:bodyPr>
          <a:lstStyle>
            <a:lvl1pPr>
              <a:defRPr sz="1200" b="0"/>
            </a:lvl1pPr>
          </a:lstStyle>
          <a:p>
            <a:pPr>
              <a:defRPr/>
            </a:pPr>
            <a:endParaRPr lang="fr-FR" altLang="en-US" dirty="0"/>
          </a:p>
        </p:txBody>
      </p:sp>
      <p:sp>
        <p:nvSpPr>
          <p:cNvPr id="3075" name="Rectangle 3"/>
          <p:cNvSpPr>
            <a:spLocks noGrp="1" noChangeArrowheads="1"/>
          </p:cNvSpPr>
          <p:nvPr>
            <p:ph type="dt" idx="1"/>
          </p:nvPr>
        </p:nvSpPr>
        <p:spPr bwMode="auto">
          <a:xfrm>
            <a:off x="3814626" y="0"/>
            <a:ext cx="2919565" cy="493868"/>
          </a:xfrm>
          <a:prstGeom prst="rect">
            <a:avLst/>
          </a:prstGeom>
          <a:noFill/>
          <a:ln>
            <a:noFill/>
          </a:ln>
          <a:effectLst/>
          <a:extLst/>
        </p:spPr>
        <p:txBody>
          <a:bodyPr vert="horz" wrap="square" lIns="90763" tIns="45382" rIns="90763" bIns="45382" numCol="1" anchor="t" anchorCtr="0" compatLnSpc="1">
            <a:prstTxWarp prst="textNoShape">
              <a:avLst/>
            </a:prstTxWarp>
          </a:bodyPr>
          <a:lstStyle>
            <a:lvl1pPr algn="r">
              <a:defRPr sz="1200" b="0"/>
            </a:lvl1pPr>
          </a:lstStyle>
          <a:p>
            <a:pPr>
              <a:defRPr/>
            </a:pPr>
            <a:endParaRPr lang="fr-FR" altLang="en-US" dirty="0"/>
          </a:p>
        </p:txBody>
      </p:sp>
      <p:sp>
        <p:nvSpPr>
          <p:cNvPr id="10244" name="Rectangle 4"/>
          <p:cNvSpPr>
            <a:spLocks noGrp="1" noRot="1" noChangeAspect="1" noChangeArrowheads="1" noTextEdit="1"/>
          </p:cNvSpPr>
          <p:nvPr>
            <p:ph type="sldImg" idx="2"/>
          </p:nvPr>
        </p:nvSpPr>
        <p:spPr bwMode="auto">
          <a:xfrm>
            <a:off x="901700" y="739775"/>
            <a:ext cx="4932363" cy="370046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3262" y="4686223"/>
            <a:ext cx="5389240" cy="4440077"/>
          </a:xfrm>
          <a:prstGeom prst="rect">
            <a:avLst/>
          </a:prstGeom>
          <a:noFill/>
          <a:ln>
            <a:noFill/>
          </a:ln>
          <a:effectLst/>
          <a:extLst/>
        </p:spPr>
        <p:txBody>
          <a:bodyPr vert="horz" wrap="square" lIns="90763" tIns="45382" rIns="90763" bIns="45382" numCol="1" anchor="t" anchorCtr="0" compatLnSpc="1">
            <a:prstTxWarp prst="textNoShape">
              <a:avLst/>
            </a:prstTxWarp>
          </a:bodyPr>
          <a:lstStyle/>
          <a:p>
            <a:pPr lvl="0"/>
            <a:r>
              <a:rPr lang="fr-FR" altLang="en-US" noProof="0" smtClean="0"/>
              <a:t>Cliquez pour modifier les styles du texte du masque</a:t>
            </a:r>
          </a:p>
          <a:p>
            <a:pPr lvl="1"/>
            <a:r>
              <a:rPr lang="fr-FR" altLang="en-US" noProof="0" smtClean="0"/>
              <a:t>Deuxième niveau</a:t>
            </a:r>
          </a:p>
          <a:p>
            <a:pPr lvl="2"/>
            <a:r>
              <a:rPr lang="fr-FR" altLang="en-US" noProof="0" smtClean="0"/>
              <a:t>Troisième niveau</a:t>
            </a:r>
          </a:p>
          <a:p>
            <a:pPr lvl="3"/>
            <a:r>
              <a:rPr lang="fr-FR" altLang="en-US" noProof="0" smtClean="0"/>
              <a:t>Quatrième niveau</a:t>
            </a:r>
          </a:p>
          <a:p>
            <a:pPr lvl="4"/>
            <a:r>
              <a:rPr lang="fr-FR" altLang="en-US" noProof="0" smtClean="0"/>
              <a:t>Cinquième niveau</a:t>
            </a:r>
          </a:p>
        </p:txBody>
      </p:sp>
      <p:sp>
        <p:nvSpPr>
          <p:cNvPr id="3078" name="Rectangle 6"/>
          <p:cNvSpPr>
            <a:spLocks noGrp="1" noChangeArrowheads="1"/>
          </p:cNvSpPr>
          <p:nvPr>
            <p:ph type="ftr" sz="quarter" idx="4"/>
          </p:nvPr>
        </p:nvSpPr>
        <p:spPr bwMode="auto">
          <a:xfrm>
            <a:off x="0" y="9370868"/>
            <a:ext cx="2919565" cy="493867"/>
          </a:xfrm>
          <a:prstGeom prst="rect">
            <a:avLst/>
          </a:prstGeom>
          <a:noFill/>
          <a:ln>
            <a:noFill/>
          </a:ln>
          <a:effectLst/>
          <a:extLst/>
        </p:spPr>
        <p:txBody>
          <a:bodyPr vert="horz" wrap="square" lIns="90763" tIns="45382" rIns="90763" bIns="45382" numCol="1" anchor="b" anchorCtr="0" compatLnSpc="1">
            <a:prstTxWarp prst="textNoShape">
              <a:avLst/>
            </a:prstTxWarp>
          </a:bodyPr>
          <a:lstStyle>
            <a:lvl1pPr>
              <a:defRPr sz="1200" b="0"/>
            </a:lvl1pPr>
          </a:lstStyle>
          <a:p>
            <a:pPr>
              <a:defRPr/>
            </a:pPr>
            <a:endParaRPr lang="fr-FR" altLang="en-US" dirty="0"/>
          </a:p>
        </p:txBody>
      </p:sp>
      <p:sp>
        <p:nvSpPr>
          <p:cNvPr id="3079" name="Rectangle 7"/>
          <p:cNvSpPr>
            <a:spLocks noGrp="1" noChangeArrowheads="1"/>
          </p:cNvSpPr>
          <p:nvPr>
            <p:ph type="sldNum" sz="quarter" idx="5"/>
          </p:nvPr>
        </p:nvSpPr>
        <p:spPr bwMode="auto">
          <a:xfrm>
            <a:off x="3814626" y="9370868"/>
            <a:ext cx="2919565" cy="493867"/>
          </a:xfrm>
          <a:prstGeom prst="rect">
            <a:avLst/>
          </a:prstGeom>
          <a:noFill/>
          <a:ln>
            <a:noFill/>
          </a:ln>
          <a:effectLst/>
          <a:extLst/>
        </p:spPr>
        <p:txBody>
          <a:bodyPr vert="horz" wrap="square" lIns="90763" tIns="45382" rIns="90763" bIns="45382" numCol="1" anchor="b" anchorCtr="0" compatLnSpc="1">
            <a:prstTxWarp prst="textNoShape">
              <a:avLst/>
            </a:prstTxWarp>
          </a:bodyPr>
          <a:lstStyle>
            <a:lvl1pPr algn="r">
              <a:defRPr sz="1200" b="0"/>
            </a:lvl1pPr>
          </a:lstStyle>
          <a:p>
            <a:pPr>
              <a:defRPr/>
            </a:pPr>
            <a:fld id="{3643001B-D3B7-497A-A502-A66C560FCBA6}" type="slidenum">
              <a:rPr lang="fr-FR" altLang="en-US"/>
              <a:pPr>
                <a:defRPr/>
              </a:pPr>
              <a:t>‹#›</a:t>
            </a:fld>
            <a:endParaRPr lang="fr-FR" altLang="en-US" dirty="0"/>
          </a:p>
        </p:txBody>
      </p:sp>
    </p:spTree>
    <p:extLst>
      <p:ext uri="{BB962C8B-B14F-4D97-AF65-F5344CB8AC3E}">
        <p14:creationId xmlns:p14="http://schemas.microsoft.com/office/powerpoint/2010/main" val="23040732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8926EE74-96ED-42A7-AABC-953E81EF11D0}" type="slidenum">
              <a:rPr lang="fr-FR" altLang="en-US" smtClean="0"/>
              <a:pPr/>
              <a:t>1</a:t>
            </a:fld>
            <a:endParaRPr lang="fr-FR" altLang="en-US" dirty="0" smtClean="0"/>
          </a:p>
        </p:txBody>
      </p:sp>
      <p:sp>
        <p:nvSpPr>
          <p:cNvPr id="11267" name="Rectangle 2"/>
          <p:cNvSpPr>
            <a:spLocks noGrp="1" noRot="1" noChangeAspect="1" noChangeArrowheads="1" noTextEdit="1"/>
          </p:cNvSpPr>
          <p:nvPr>
            <p:ph type="sldImg"/>
          </p:nvPr>
        </p:nvSpPr>
        <p:spPr>
          <a:xfrm>
            <a:off x="901700" y="739775"/>
            <a:ext cx="4932363" cy="3700463"/>
          </a:xfrm>
          <a:ln/>
        </p:spPr>
      </p:sp>
      <p:sp>
        <p:nvSpPr>
          <p:cNvPr id="11268" name="Rectangle 3"/>
          <p:cNvSpPr>
            <a:spLocks noGrp="1" noChangeArrowheads="1"/>
          </p:cNvSpPr>
          <p:nvPr>
            <p:ph type="body" idx="1"/>
          </p:nvPr>
        </p:nvSpPr>
        <p:spPr>
          <a:noFill/>
        </p:spPr>
        <p:txBody>
          <a:bodyPr/>
          <a:lstStyle/>
          <a:p>
            <a:pPr eaLnBrk="1" hangingPunct="1"/>
            <a:endParaRPr lang="en-US" alt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en-US"/>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CC9B7F7-8D33-44B4-8E8C-D216D91D4781}" type="slidenum">
              <a:rPr lang="fr-FR" altLang="en-US"/>
              <a:pPr>
                <a:defRPr/>
              </a:pPr>
              <a:t>‹#›</a:t>
            </a:fld>
            <a:endParaRPr lang="fr-FR"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DF51C18-5136-455E-9E5E-7283AADE05A0}" type="slidenum">
              <a:rPr lang="fr-FR" altLang="en-US"/>
              <a:pPr>
                <a:defRPr/>
              </a:pPr>
              <a:t>‹#›</a:t>
            </a:fld>
            <a:endParaRPr lang="fr-FR"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173913" y="260350"/>
            <a:ext cx="1970087" cy="5822950"/>
          </a:xfrm>
        </p:spPr>
        <p:txBody>
          <a:bodyPr vert="eaVert"/>
          <a:lstStyle/>
          <a:p>
            <a:r>
              <a:rPr lang="fr-FR" smtClean="0"/>
              <a:t>Modifiez le style du titre</a:t>
            </a:r>
            <a:endParaRPr lang="en-US"/>
          </a:p>
        </p:txBody>
      </p:sp>
      <p:sp>
        <p:nvSpPr>
          <p:cNvPr id="3" name="Espace réservé du texte vertical 2"/>
          <p:cNvSpPr>
            <a:spLocks noGrp="1"/>
          </p:cNvSpPr>
          <p:nvPr>
            <p:ph type="body" orient="vert" idx="1"/>
          </p:nvPr>
        </p:nvSpPr>
        <p:spPr>
          <a:xfrm>
            <a:off x="1258888" y="260350"/>
            <a:ext cx="5762625" cy="582295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3BA4AB3-DCBD-4133-B9C5-7CD942C2E58E}" type="slidenum">
              <a:rPr lang="fr-FR" altLang="en-US"/>
              <a:pPr>
                <a:defRPr/>
              </a:pPr>
              <a:t>‹#›</a:t>
            </a:fld>
            <a:endParaRPr lang="fr-FR"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F92EF8F-7480-4A81-8EEB-5A56A970123D}" type="slidenum">
              <a:rPr lang="fr-FR" altLang="en-US"/>
              <a:pPr>
                <a:defRPr/>
              </a:pPr>
              <a:t>‹#›</a:t>
            </a:fld>
            <a:endParaRPr lang="fr-FR"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en-US"/>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2D12E04-8628-4E99-99DA-9B09AACF9940}" type="slidenum">
              <a:rPr lang="fr-FR" altLang="en-US"/>
              <a:pPr>
                <a:defRPr/>
              </a:pPr>
              <a:t>‹#›</a:t>
            </a:fld>
            <a:endParaRPr lang="fr-FR"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sz="half" idx="1"/>
          </p:nvPr>
        </p:nvSpPr>
        <p:spPr>
          <a:xfrm>
            <a:off x="1258888" y="1557338"/>
            <a:ext cx="3865562"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5276850" y="1557338"/>
            <a:ext cx="386715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55A8A29-0E98-47DE-B8BA-537E435FCEC1}" type="slidenum">
              <a:rPr lang="fr-FR" altLang="en-US"/>
              <a:pPr>
                <a:defRPr/>
              </a:pPr>
              <a:t>‹#›</a:t>
            </a:fld>
            <a:endParaRPr lang="fr-FR"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en-US"/>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39E51019-7887-4014-9F0F-009362001B0E}" type="slidenum">
              <a:rPr lang="fr-FR" altLang="en-US"/>
              <a:pPr>
                <a:defRPr/>
              </a:pPr>
              <a:t>‹#›</a:t>
            </a:fld>
            <a:endParaRPr lang="fr-FR"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C3CC848E-77AD-4241-8B39-1B4DA7421A48}" type="slidenum">
              <a:rPr lang="fr-FR" altLang="en-US"/>
              <a:pPr>
                <a:defRPr/>
              </a:pPr>
              <a:t>‹#›</a:t>
            </a:fld>
            <a:endParaRPr lang="fr-FR"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8B4DED04-D3BF-48BE-A102-C97694614555}" type="slidenum">
              <a:rPr lang="fr-FR" altLang="en-US"/>
              <a:pPr>
                <a:defRPr/>
              </a:pPr>
              <a:t>‹#›</a:t>
            </a:fld>
            <a:endParaRPr lang="fr-FR"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en-US"/>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2AB748B-4C2B-4CA1-BC1D-7BA7EEF623E4}" type="slidenum">
              <a:rPr lang="fr-FR" altLang="en-US"/>
              <a:pPr>
                <a:defRPr/>
              </a:pPr>
              <a:t>‹#›</a:t>
            </a:fld>
            <a:endParaRPr lang="fr-FR"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en-US"/>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6494533-A9E0-4C9A-BADF-EF441983AEDB}" type="slidenum">
              <a:rPr lang="fr-FR" altLang="en-US"/>
              <a:pPr>
                <a:defRPr/>
              </a:pPr>
              <a:t>‹#›</a:t>
            </a:fld>
            <a:endParaRPr lang="fr-FR"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58888" y="260350"/>
            <a:ext cx="4752975"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altLang="en-US" smtClean="0"/>
              <a:t> style du titre</a:t>
            </a:r>
          </a:p>
        </p:txBody>
      </p:sp>
      <p:sp>
        <p:nvSpPr>
          <p:cNvPr id="1027" name="Rectangle 3"/>
          <p:cNvSpPr>
            <a:spLocks noGrp="1" noChangeArrowheads="1"/>
          </p:cNvSpPr>
          <p:nvPr>
            <p:ph type="body" idx="1"/>
          </p:nvPr>
        </p:nvSpPr>
        <p:spPr bwMode="auto">
          <a:xfrm>
            <a:off x="1258888" y="1557338"/>
            <a:ext cx="7885112"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en-US" smtClean="0"/>
              <a:t>Cliquez pour modifier les styles du texte du masque</a:t>
            </a:r>
          </a:p>
          <a:p>
            <a:pPr lvl="1"/>
            <a:r>
              <a:rPr lang="fr-FR" altLang="en-US" smtClean="0"/>
              <a:t>Deuxième niveau</a:t>
            </a:r>
          </a:p>
          <a:p>
            <a:pPr lvl="2"/>
            <a:r>
              <a:rPr lang="fr-FR" altLang="en-US" smtClean="0"/>
              <a:t>Troisième niveau</a:t>
            </a:r>
          </a:p>
          <a:p>
            <a:pPr lvl="3"/>
            <a:r>
              <a:rPr lang="fr-FR" altLang="en-US" smtClean="0"/>
              <a:t>Quatrième niveau</a:t>
            </a:r>
          </a:p>
          <a:p>
            <a:pPr lvl="4"/>
            <a:r>
              <a:rPr lang="fr-FR" altLang="en-US" smtClean="0"/>
              <a:t>Cinquième niveau</a:t>
            </a:r>
          </a:p>
        </p:txBody>
      </p:sp>
      <p:sp>
        <p:nvSpPr>
          <p:cNvPr id="614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b="0"/>
            </a:lvl1pPr>
          </a:lstStyle>
          <a:p>
            <a:pPr>
              <a:defRPr/>
            </a:pPr>
            <a:endParaRPr lang="fr-FR" altLang="en-US" dirty="0"/>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fr-FR" altLang="en-US" dirty="0"/>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b="0"/>
            </a:lvl1pPr>
          </a:lstStyle>
          <a:p>
            <a:pPr>
              <a:defRPr/>
            </a:pPr>
            <a:fld id="{173609CC-4C87-453D-A141-C6E77F77D268}" type="slidenum">
              <a:rPr lang="fr-FR" altLang="en-US"/>
              <a:pPr>
                <a:defRPr/>
              </a:pPr>
              <a:t>‹#›</a:t>
            </a:fld>
            <a:endParaRPr lang="fr-FR" altLang="en-US" dirty="0"/>
          </a:p>
        </p:txBody>
      </p:sp>
      <p:pic>
        <p:nvPicPr>
          <p:cNvPr id="1031" name="Picture 7" descr="SNETP-border-2"/>
          <p:cNvPicPr>
            <a:picLocks noChangeAspect="1" noChangeArrowheads="1"/>
          </p:cNvPicPr>
          <p:nvPr/>
        </p:nvPicPr>
        <p:blipFill>
          <a:blip r:embed="rId13" cstate="print"/>
          <a:srcRect/>
          <a:stretch>
            <a:fillRect/>
          </a:stretch>
        </p:blipFill>
        <p:spPr bwMode="auto">
          <a:xfrm>
            <a:off x="0" y="1588"/>
            <a:ext cx="1258888" cy="6884987"/>
          </a:xfrm>
          <a:prstGeom prst="rect">
            <a:avLst/>
          </a:prstGeom>
          <a:noFill/>
          <a:ln w="9525">
            <a:noFill/>
            <a:miter lim="800000"/>
            <a:headEnd/>
            <a:tailEnd/>
          </a:ln>
        </p:spPr>
      </p:pic>
      <p:pic>
        <p:nvPicPr>
          <p:cNvPr id="1032" name="Picture 8" descr="logo final rvb small"/>
          <p:cNvPicPr>
            <a:picLocks noChangeAspect="1" noChangeArrowheads="1"/>
          </p:cNvPicPr>
          <p:nvPr/>
        </p:nvPicPr>
        <p:blipFill>
          <a:blip r:embed="rId14" cstate="print"/>
          <a:srcRect/>
          <a:stretch>
            <a:fillRect/>
          </a:stretch>
        </p:blipFill>
        <p:spPr bwMode="auto">
          <a:xfrm>
            <a:off x="6372225" y="0"/>
            <a:ext cx="2771775" cy="9048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Century Gothic" pitchFamily="34" charset="0"/>
          <a:cs typeface="Arial" charset="0"/>
        </a:defRPr>
      </a:lvl2pPr>
      <a:lvl3pPr algn="l" rtl="0" eaLnBrk="0" fontAlgn="base" hangingPunct="0">
        <a:spcBef>
          <a:spcPct val="0"/>
        </a:spcBef>
        <a:spcAft>
          <a:spcPct val="0"/>
        </a:spcAft>
        <a:defRPr sz="3200" b="1">
          <a:solidFill>
            <a:schemeClr val="tx2"/>
          </a:solidFill>
          <a:latin typeface="Century Gothic" pitchFamily="34" charset="0"/>
          <a:cs typeface="Arial" charset="0"/>
        </a:defRPr>
      </a:lvl3pPr>
      <a:lvl4pPr algn="l" rtl="0" eaLnBrk="0" fontAlgn="base" hangingPunct="0">
        <a:spcBef>
          <a:spcPct val="0"/>
        </a:spcBef>
        <a:spcAft>
          <a:spcPct val="0"/>
        </a:spcAft>
        <a:defRPr sz="3200" b="1">
          <a:solidFill>
            <a:schemeClr val="tx2"/>
          </a:solidFill>
          <a:latin typeface="Century Gothic" pitchFamily="34" charset="0"/>
          <a:cs typeface="Arial" charset="0"/>
        </a:defRPr>
      </a:lvl4pPr>
      <a:lvl5pPr algn="l" rtl="0" eaLnBrk="0" fontAlgn="base" hangingPunct="0">
        <a:spcBef>
          <a:spcPct val="0"/>
        </a:spcBef>
        <a:spcAft>
          <a:spcPct val="0"/>
        </a:spcAft>
        <a:defRPr sz="3200" b="1">
          <a:solidFill>
            <a:schemeClr val="tx2"/>
          </a:solidFill>
          <a:latin typeface="Century Gothic" pitchFamily="34" charset="0"/>
          <a:cs typeface="Arial" charset="0"/>
        </a:defRPr>
      </a:lvl5pPr>
      <a:lvl6pPr marL="457200" algn="l" rtl="0" fontAlgn="base">
        <a:spcBef>
          <a:spcPct val="0"/>
        </a:spcBef>
        <a:spcAft>
          <a:spcPct val="0"/>
        </a:spcAft>
        <a:defRPr sz="3200" b="1">
          <a:solidFill>
            <a:schemeClr val="tx2"/>
          </a:solidFill>
          <a:latin typeface="Century Gothic" pitchFamily="34" charset="0"/>
          <a:cs typeface="Arial" charset="0"/>
        </a:defRPr>
      </a:lvl6pPr>
      <a:lvl7pPr marL="914400" algn="l" rtl="0" fontAlgn="base">
        <a:spcBef>
          <a:spcPct val="0"/>
        </a:spcBef>
        <a:spcAft>
          <a:spcPct val="0"/>
        </a:spcAft>
        <a:defRPr sz="3200" b="1">
          <a:solidFill>
            <a:schemeClr val="tx2"/>
          </a:solidFill>
          <a:latin typeface="Century Gothic" pitchFamily="34" charset="0"/>
          <a:cs typeface="Arial" charset="0"/>
        </a:defRPr>
      </a:lvl7pPr>
      <a:lvl8pPr marL="1371600" algn="l" rtl="0" fontAlgn="base">
        <a:spcBef>
          <a:spcPct val="0"/>
        </a:spcBef>
        <a:spcAft>
          <a:spcPct val="0"/>
        </a:spcAft>
        <a:defRPr sz="3200" b="1">
          <a:solidFill>
            <a:schemeClr val="tx2"/>
          </a:solidFill>
          <a:latin typeface="Century Gothic" pitchFamily="34" charset="0"/>
          <a:cs typeface="Arial" charset="0"/>
        </a:defRPr>
      </a:lvl8pPr>
      <a:lvl9pPr marL="1828800" algn="l" rtl="0" fontAlgn="base">
        <a:spcBef>
          <a:spcPct val="0"/>
        </a:spcBef>
        <a:spcAft>
          <a:spcPct val="0"/>
        </a:spcAft>
        <a:defRPr sz="3200" b="1">
          <a:solidFill>
            <a:schemeClr val="tx2"/>
          </a:solidFill>
          <a:latin typeface="Century Gothic" pitchFamily="34" charset="0"/>
          <a:cs typeface="Arial" charset="0"/>
        </a:defRPr>
      </a:lvl9pPr>
    </p:titleStyle>
    <p:body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jp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hyperlink" Target="http://www.snetp.eu/nc2i/" TargetMode="Externa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snetp.eu/" TargetMode="External"/><Relationship Id="rId2" Type="http://schemas.openxmlformats.org/officeDocument/2006/relationships/hyperlink" Target="http://www.snetp.eu/nuclear-days/"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nugenia.org/"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8.jp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png"/><Relationship Id="rId2" Type="http://schemas.openxmlformats.org/officeDocument/2006/relationships/hyperlink" Target="http://www.snetp.eu/esnii/" TargetMode="External"/><Relationship Id="rId16" Type="http://schemas.openxmlformats.org/officeDocument/2006/relationships/image" Target="../media/image21.png"/><Relationship Id="rId20" Type="http://schemas.openxmlformats.org/officeDocument/2006/relationships/image" Target="../media/image25.png"/><Relationship Id="rId29"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9.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image" Target="../media/image33.png"/><Relationship Id="rId10" Type="http://schemas.openxmlformats.org/officeDocument/2006/relationships/image" Target="../media/image15.png"/><Relationship Id="rId19" Type="http://schemas.openxmlformats.org/officeDocument/2006/relationships/image" Target="../media/image24.png"/><Relationship Id="rId31" Type="http://schemas.openxmlformats.org/officeDocument/2006/relationships/image" Target="../media/image36.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32.png"/><Relationship Id="rId30"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Espace réservé du numéro de diapositive 5"/>
          <p:cNvSpPr>
            <a:spLocks noGrp="1"/>
          </p:cNvSpPr>
          <p:nvPr>
            <p:ph type="sldNum" sz="quarter" idx="12"/>
          </p:nvPr>
        </p:nvSpPr>
        <p:spPr>
          <a:noFill/>
          <a:ln>
            <a:miter lim="800000"/>
            <a:headEnd/>
            <a:tailEnd/>
          </a:ln>
        </p:spPr>
        <p:txBody>
          <a:bodyPr/>
          <a:lstStyle/>
          <a:p>
            <a:fld id="{291DD93D-AA3F-4E70-83F7-F77F7DFC18A6}" type="slidenum">
              <a:rPr lang="fr-FR" altLang="en-US" smtClean="0"/>
              <a:pPr/>
              <a:t>1</a:t>
            </a:fld>
            <a:endParaRPr lang="fr-FR" altLang="en-US" dirty="0" smtClean="0"/>
          </a:p>
        </p:txBody>
      </p:sp>
      <p:sp>
        <p:nvSpPr>
          <p:cNvPr id="2051" name="Rectangle 2"/>
          <p:cNvSpPr>
            <a:spLocks noGrp="1" noChangeArrowheads="1"/>
          </p:cNvSpPr>
          <p:nvPr>
            <p:ph type="ctrTitle"/>
          </p:nvPr>
        </p:nvSpPr>
        <p:spPr>
          <a:xfrm>
            <a:off x="1259632" y="980728"/>
            <a:ext cx="7560840" cy="3600400"/>
          </a:xfrm>
        </p:spPr>
        <p:txBody>
          <a:bodyPr/>
          <a:lstStyle/>
          <a:p>
            <a:pPr algn="ctr"/>
            <a:r>
              <a:rPr lang="en-GB" sz="2800" dirty="0" smtClean="0">
                <a:solidFill>
                  <a:srgbClr val="9B9E00"/>
                </a:solidFill>
                <a:latin typeface="+mn-lt"/>
                <a:ea typeface="+mn-ea"/>
                <a:cs typeface="+mn-cs"/>
              </a:rPr>
              <a:t>Forum </a:t>
            </a:r>
            <a:r>
              <a:rPr lang="en-GB" sz="2800" dirty="0">
                <a:solidFill>
                  <a:srgbClr val="9B9E00"/>
                </a:solidFill>
                <a:latin typeface="+mn-lt"/>
                <a:ea typeface="+mn-ea"/>
                <a:cs typeface="+mn-cs"/>
              </a:rPr>
              <a:t>on Access to Existing EU Nuclear Fission Research Infrastructure </a:t>
            </a:r>
            <a:r>
              <a:rPr lang="cs-CZ" sz="2800" dirty="0">
                <a:solidFill>
                  <a:srgbClr val="9B9E00"/>
                </a:solidFill>
                <a:latin typeface="+mn-lt"/>
                <a:ea typeface="+mn-ea"/>
                <a:cs typeface="+mn-cs"/>
              </a:rPr>
              <a:t/>
            </a:r>
            <a:br>
              <a:rPr lang="cs-CZ" sz="2800" dirty="0">
                <a:solidFill>
                  <a:srgbClr val="9B9E00"/>
                </a:solidFill>
                <a:latin typeface="+mn-lt"/>
                <a:ea typeface="+mn-ea"/>
                <a:cs typeface="+mn-cs"/>
              </a:rPr>
            </a:br>
            <a:r>
              <a:rPr lang="en-GB" sz="2000" dirty="0">
                <a:solidFill>
                  <a:srgbClr val="9B9E00"/>
                </a:solidFill>
                <a:latin typeface="+mn-lt"/>
                <a:ea typeface="+mn-ea"/>
                <a:cs typeface="+mn-cs"/>
              </a:rPr>
              <a:t>Brussels, 29 January 2015</a:t>
            </a:r>
            <a:br>
              <a:rPr lang="en-GB" sz="2000" dirty="0">
                <a:solidFill>
                  <a:srgbClr val="9B9E00"/>
                </a:solidFill>
                <a:latin typeface="+mn-lt"/>
                <a:ea typeface="+mn-ea"/>
                <a:cs typeface="+mn-cs"/>
              </a:rPr>
            </a:br>
            <a:r>
              <a:rPr lang="cs-CZ" sz="2000" dirty="0" smtClean="0">
                <a:solidFill>
                  <a:srgbClr val="9B9E00"/>
                </a:solidFill>
                <a:latin typeface="+mn-lt"/>
                <a:ea typeface="+mn-ea"/>
                <a:cs typeface="+mn-cs"/>
              </a:rPr>
              <a:t/>
            </a:r>
            <a:br>
              <a:rPr lang="cs-CZ" sz="2000" dirty="0" smtClean="0">
                <a:solidFill>
                  <a:srgbClr val="9B9E00"/>
                </a:solidFill>
                <a:latin typeface="+mn-lt"/>
                <a:ea typeface="+mn-ea"/>
                <a:cs typeface="+mn-cs"/>
              </a:rPr>
            </a:br>
            <a:r>
              <a:rPr lang="cs-CZ" altLang="en-US" sz="3600" dirty="0">
                <a:solidFill>
                  <a:srgbClr val="292929"/>
                </a:solidFill>
              </a:rPr>
              <a:t/>
            </a:r>
            <a:br>
              <a:rPr lang="cs-CZ" altLang="en-US" sz="3600" dirty="0">
                <a:solidFill>
                  <a:srgbClr val="292929"/>
                </a:solidFill>
              </a:rPr>
            </a:br>
            <a:r>
              <a:rPr lang="en-GB" sz="2400" dirty="0"/>
              <a:t>Infrastructure open access needs in the frame of the implementation of the Sustainable </a:t>
            </a:r>
            <a:r>
              <a:rPr lang="en-GB" sz="2400" dirty="0" smtClean="0"/>
              <a:t>Nuclear </a:t>
            </a:r>
            <a:r>
              <a:rPr lang="en-GB" sz="2400" dirty="0"/>
              <a:t>Technology Platform (SNETP) Roadmap (including ESNII, NUGENIA and NC2I)</a:t>
            </a:r>
            <a:endParaRPr lang="fr-FR" altLang="en-US" sz="2400" dirty="0" smtClean="0">
              <a:solidFill>
                <a:srgbClr val="292929"/>
              </a:solidFill>
            </a:endParaRPr>
          </a:p>
        </p:txBody>
      </p:sp>
      <p:sp>
        <p:nvSpPr>
          <p:cNvPr id="2052" name="Rectangle 3"/>
          <p:cNvSpPr>
            <a:spLocks noGrp="1" noChangeArrowheads="1"/>
          </p:cNvSpPr>
          <p:nvPr>
            <p:ph type="subTitle" idx="1"/>
          </p:nvPr>
        </p:nvSpPr>
        <p:spPr>
          <a:xfrm>
            <a:off x="1403350" y="5493072"/>
            <a:ext cx="6954838" cy="816248"/>
          </a:xfrm>
        </p:spPr>
        <p:txBody>
          <a:bodyPr/>
          <a:lstStyle/>
          <a:p>
            <a:pPr algn="l" eaLnBrk="1" hangingPunct="1"/>
            <a:r>
              <a:rPr lang="cs-CZ" altLang="en-US" sz="2000" b="1" dirty="0" smtClean="0">
                <a:solidFill>
                  <a:srgbClr val="9B9E00"/>
                </a:solidFill>
              </a:rPr>
              <a:t>František Pazdera</a:t>
            </a:r>
          </a:p>
          <a:p>
            <a:pPr algn="l" eaLnBrk="1" hangingPunct="1"/>
            <a:r>
              <a:rPr lang="en-GB" altLang="en-US" sz="2000" b="1" dirty="0" smtClean="0">
                <a:solidFill>
                  <a:srgbClr val="9B9E00"/>
                </a:solidFill>
              </a:rPr>
              <a:t>Chairman SNETP GB</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10</a:t>
            </a:fld>
            <a:endParaRPr lang="fr-FR" altLang="en-US" dirty="0" smtClean="0"/>
          </a:p>
        </p:txBody>
      </p:sp>
      <p:sp>
        <p:nvSpPr>
          <p:cNvPr id="3075" name="Rectangle 2"/>
          <p:cNvSpPr>
            <a:spLocks noGrp="1" noChangeArrowheads="1"/>
          </p:cNvSpPr>
          <p:nvPr>
            <p:ph type="title"/>
          </p:nvPr>
        </p:nvSpPr>
        <p:spPr>
          <a:xfrm>
            <a:off x="1258888" y="0"/>
            <a:ext cx="5545360" cy="1008063"/>
          </a:xfrm>
        </p:spPr>
        <p:txBody>
          <a:bodyPr/>
          <a:lstStyle/>
          <a:p>
            <a:pPr eaLnBrk="1" hangingPunct="1"/>
            <a:r>
              <a:rPr lang="en-GB" sz="2800" dirty="0" smtClean="0"/>
              <a:t>NC2I</a:t>
            </a:r>
            <a:endParaRPr lang="en-GB" altLang="en-US" sz="2800" dirty="0" smtClean="0"/>
          </a:p>
        </p:txBody>
      </p:sp>
      <p:sp>
        <p:nvSpPr>
          <p:cNvPr id="3076" name="Rectangle 3"/>
          <p:cNvSpPr>
            <a:spLocks noGrp="1" noChangeArrowheads="1"/>
          </p:cNvSpPr>
          <p:nvPr>
            <p:ph type="body" idx="1"/>
          </p:nvPr>
        </p:nvSpPr>
        <p:spPr>
          <a:xfrm>
            <a:off x="1259632" y="836713"/>
            <a:ext cx="7813675" cy="5472608"/>
          </a:xfrm>
        </p:spPr>
        <p:txBody>
          <a:bodyPr/>
          <a:lstStyle/>
          <a:p>
            <a:pPr marL="0" indent="0">
              <a:buNone/>
            </a:pPr>
            <a:r>
              <a:rPr lang="en-GB" sz="1600" b="1" dirty="0" smtClean="0">
                <a:solidFill>
                  <a:srgbClr val="0070C0"/>
                </a:solidFill>
              </a:rPr>
              <a:t>NC2I-R</a:t>
            </a:r>
            <a:r>
              <a:rPr lang="en-GB" sz="1600" dirty="0" smtClean="0">
                <a:solidFill>
                  <a:srgbClr val="0070C0"/>
                </a:solidFill>
              </a:rPr>
              <a:t> (Nuclear Cogeneration Industrial Initiative-Research)</a:t>
            </a:r>
            <a:r>
              <a:rPr lang="en-GB" sz="1600" dirty="0" smtClean="0"/>
              <a:t/>
            </a:r>
            <a:br>
              <a:rPr lang="en-GB" sz="1600" dirty="0" smtClean="0"/>
            </a:br>
            <a:r>
              <a:rPr lang="en-GB" sz="1600" dirty="0" smtClean="0"/>
              <a:t>Start date: 1 Oct 2013 - End date: 31 Sep 2015</a:t>
            </a:r>
          </a:p>
          <a:p>
            <a:pPr marL="0" indent="0">
              <a:spcBef>
                <a:spcPts val="600"/>
              </a:spcBef>
              <a:buNone/>
            </a:pPr>
            <a:r>
              <a:rPr lang="en-US" sz="1400" dirty="0" smtClean="0"/>
              <a:t>The </a:t>
            </a:r>
            <a:r>
              <a:rPr lang="en-US" sz="1400" dirty="0"/>
              <a:t>NC2I Concept Paper is currently being drafted and will soon be available</a:t>
            </a:r>
            <a:endParaRPr lang="cs-CZ" sz="1400" dirty="0"/>
          </a:p>
          <a:p>
            <a:pPr marL="0" indent="0">
              <a:buNone/>
            </a:pPr>
            <a:endParaRPr lang="en-GB" sz="1600" b="1" dirty="0">
              <a:solidFill>
                <a:srgbClr val="FF0000"/>
              </a:solidFill>
            </a:endParaRPr>
          </a:p>
          <a:p>
            <a:pPr marL="0" indent="0">
              <a:buNone/>
            </a:pPr>
            <a:endParaRPr lang="en-GB" sz="1600" b="1" dirty="0" smtClean="0">
              <a:solidFill>
                <a:srgbClr val="FF0000"/>
              </a:solidFill>
            </a:endParaRPr>
          </a:p>
          <a:p>
            <a:pPr marL="0" indent="0">
              <a:buNone/>
            </a:pPr>
            <a:endParaRPr lang="en-GB" sz="1600" b="1" dirty="0">
              <a:solidFill>
                <a:srgbClr val="FF0000"/>
              </a:solidFill>
            </a:endParaRPr>
          </a:p>
          <a:p>
            <a:pPr marL="0" indent="0">
              <a:buNone/>
            </a:pPr>
            <a:endParaRPr lang="en-GB" sz="1600" b="1" dirty="0" smtClean="0">
              <a:solidFill>
                <a:srgbClr val="FF0000"/>
              </a:solidFill>
            </a:endParaRPr>
          </a:p>
          <a:p>
            <a:pPr marL="0" indent="0">
              <a:buNone/>
            </a:pPr>
            <a:endParaRPr lang="en-GB" sz="1600" b="1" dirty="0">
              <a:solidFill>
                <a:srgbClr val="FF0000"/>
              </a:solidFill>
            </a:endParaRPr>
          </a:p>
          <a:p>
            <a:pPr marL="0" indent="0">
              <a:buNone/>
            </a:pPr>
            <a:endParaRPr lang="en-GB" sz="1600" b="1" dirty="0" smtClean="0">
              <a:solidFill>
                <a:srgbClr val="FF0000"/>
              </a:solidFill>
            </a:endParaRPr>
          </a:p>
          <a:p>
            <a:pPr marL="0" indent="0">
              <a:buNone/>
            </a:pPr>
            <a:endParaRPr lang="en-GB" sz="1600" b="1" dirty="0">
              <a:solidFill>
                <a:srgbClr val="FF0000"/>
              </a:solidFill>
            </a:endParaRPr>
          </a:p>
          <a:p>
            <a:pPr marL="0" indent="0">
              <a:buNone/>
            </a:pPr>
            <a:endParaRPr lang="en-GB" sz="1600" b="1" dirty="0" smtClean="0">
              <a:solidFill>
                <a:srgbClr val="FF0000"/>
              </a:solidFill>
            </a:endParaRPr>
          </a:p>
          <a:p>
            <a:pPr marL="0" indent="0">
              <a:buNone/>
            </a:pPr>
            <a:endParaRPr lang="en-GB" sz="1600" b="1" dirty="0">
              <a:solidFill>
                <a:srgbClr val="FF0000"/>
              </a:solidFill>
            </a:endParaRPr>
          </a:p>
          <a:p>
            <a:pPr marL="0" indent="0">
              <a:buNone/>
            </a:pPr>
            <a:r>
              <a:rPr lang="en-GB" sz="1600" dirty="0" smtClean="0"/>
              <a:t>The NC2I Task Force members:</a:t>
            </a:r>
            <a:endParaRPr lang="en-GB" sz="1600" b="1" dirty="0" smtClean="0">
              <a:solidFill>
                <a:srgbClr val="FF0000"/>
              </a:solidFill>
            </a:endParaRPr>
          </a:p>
          <a:p>
            <a:pPr marL="0" indent="0">
              <a:buNone/>
            </a:pPr>
            <a:endParaRPr lang="en-GB" sz="1600" b="1" dirty="0" smtClean="0">
              <a:solidFill>
                <a:srgbClr val="FF0000"/>
              </a:solidFill>
            </a:endParaRPr>
          </a:p>
          <a:p>
            <a:pPr marL="0" indent="0">
              <a:buNone/>
            </a:pPr>
            <a:endParaRPr lang="en-US" sz="1200" dirty="0" smtClean="0"/>
          </a:p>
          <a:p>
            <a:pPr marL="0" indent="0">
              <a:spcBef>
                <a:spcPts val="600"/>
              </a:spcBef>
              <a:buNone/>
            </a:pPr>
            <a:r>
              <a:rPr lang="en-GB" sz="1200" dirty="0" smtClean="0"/>
              <a:t>GEMINI</a:t>
            </a:r>
          </a:p>
          <a:p>
            <a:pPr marL="0" indent="0">
              <a:buNone/>
            </a:pPr>
            <a:r>
              <a:rPr lang="en-GB" sz="1200" dirty="0" smtClean="0"/>
              <a:t>In the US, the Next Generation Nuclear Plant (NGNP) programme targets an objective of licensing an HTR first-of-a-kind in the next decade. The NGNP Industry Alliance gathers industrial companies interested in the technology. In 2014, the NC2I and NGNP Alliance have established a transatlantic cooperation framework called GEMINI.  </a:t>
            </a:r>
            <a:endParaRPr lang="en-GB" sz="1200" b="1" dirty="0" smtClean="0">
              <a:solidFill>
                <a:srgbClr val="FF0000"/>
              </a:solidFill>
            </a:endParaRPr>
          </a:p>
          <a:p>
            <a:pPr marL="0" indent="0">
              <a:buNone/>
            </a:pPr>
            <a:endParaRPr lang="en-GB" sz="2000" b="1" dirty="0" smtClean="0">
              <a:solidFill>
                <a:srgbClr val="FF0000"/>
              </a:solidFill>
            </a:endParaRPr>
          </a:p>
        </p:txBody>
      </p:sp>
      <p:sp>
        <p:nvSpPr>
          <p:cNvPr id="5" name="Rectangle 3"/>
          <p:cNvSpPr txBox="1">
            <a:spLocks noChangeArrowheads="1"/>
          </p:cNvSpPr>
          <p:nvPr/>
        </p:nvSpPr>
        <p:spPr bwMode="auto">
          <a:xfrm>
            <a:off x="1330325" y="6453336"/>
            <a:ext cx="7813675" cy="2880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GB" sz="1000" dirty="0" smtClean="0">
                <a:hlinkClick r:id="rId2"/>
              </a:rPr>
              <a:t>* http</a:t>
            </a:r>
            <a:r>
              <a:rPr lang="en-GB" sz="1000" dirty="0">
                <a:hlinkClick r:id="rId2"/>
              </a:rPr>
              <a:t>://www.snetp.eu/nc2i</a:t>
            </a:r>
            <a:r>
              <a:rPr lang="en-GB" sz="1000" dirty="0" smtClean="0">
                <a:hlinkClick r:id="rId2"/>
              </a:rPr>
              <a:t>/</a:t>
            </a:r>
            <a:r>
              <a:rPr lang="en-GB" sz="1000" b="1" dirty="0" smtClean="0">
                <a:solidFill>
                  <a:srgbClr val="FF0000"/>
                </a:solidFill>
              </a:rPr>
              <a:t> </a:t>
            </a:r>
          </a:p>
        </p:txBody>
      </p:sp>
      <p:pic>
        <p:nvPicPr>
          <p:cNvPr id="6" name="Obrázek 5"/>
          <p:cNvPicPr/>
          <p:nvPr/>
        </p:nvPicPr>
        <p:blipFill>
          <a:blip r:embed="rId3">
            <a:extLst>
              <a:ext uri="{28A0092B-C50C-407E-A947-70E740481C1C}">
                <a14:useLocalDpi xmlns:a14="http://schemas.microsoft.com/office/drawing/2010/main" val="0"/>
              </a:ext>
            </a:extLst>
          </a:blip>
          <a:stretch>
            <a:fillRect/>
          </a:stretch>
        </p:blipFill>
        <p:spPr>
          <a:xfrm>
            <a:off x="2855912" y="44624"/>
            <a:ext cx="2724200" cy="792088"/>
          </a:xfrm>
          <a:prstGeom prst="rect">
            <a:avLst/>
          </a:prstGeom>
        </p:spPr>
      </p:pic>
      <p:pic>
        <p:nvPicPr>
          <p:cNvPr id="7" name="Obrázek 6"/>
          <p:cNvPicPr/>
          <p:nvPr/>
        </p:nvPicPr>
        <p:blipFill>
          <a:blip r:embed="rId4" cstate="print">
            <a:extLst>
              <a:ext uri="{28A0092B-C50C-407E-A947-70E740481C1C}">
                <a14:useLocalDpi xmlns:a14="http://schemas.microsoft.com/office/drawing/2010/main" val="0"/>
              </a:ext>
            </a:extLst>
          </a:blip>
          <a:stretch>
            <a:fillRect/>
          </a:stretch>
        </p:blipFill>
        <p:spPr>
          <a:xfrm>
            <a:off x="1330325" y="1700808"/>
            <a:ext cx="4579849" cy="2736304"/>
          </a:xfrm>
          <a:prstGeom prst="rect">
            <a:avLst/>
          </a:prstGeom>
        </p:spPr>
      </p:pic>
      <p:sp>
        <p:nvSpPr>
          <p:cNvPr id="2" name="Obdélník 1"/>
          <p:cNvSpPr/>
          <p:nvPr/>
        </p:nvSpPr>
        <p:spPr bwMode="auto">
          <a:xfrm>
            <a:off x="1330325" y="4653136"/>
            <a:ext cx="7634163" cy="432048"/>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cs-CZ" sz="1800" b="1" i="0" u="none" strike="noStrike" cap="none" normalizeH="0" baseline="0" dirty="0" smtClean="0">
              <a:ln>
                <a:noFill/>
              </a:ln>
              <a:solidFill>
                <a:schemeClr val="tx1"/>
              </a:solidFill>
              <a:effectLst/>
              <a:latin typeface="Arial" charset="0"/>
              <a:cs typeface="Arial" charset="0"/>
            </a:endParaRPr>
          </a:p>
        </p:txBody>
      </p:sp>
      <p:pic>
        <p:nvPicPr>
          <p:cNvPr id="3" name="Obrázek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3688" y="4653136"/>
            <a:ext cx="936104" cy="454011"/>
          </a:xfrm>
          <a:prstGeom prst="rect">
            <a:avLst/>
          </a:prstGeom>
        </p:spPr>
      </p:pic>
      <p:pic>
        <p:nvPicPr>
          <p:cNvPr id="4" name="Obrázek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31640" y="4653137"/>
            <a:ext cx="720080" cy="392444"/>
          </a:xfrm>
          <a:prstGeom prst="rect">
            <a:avLst/>
          </a:prstGeom>
        </p:spPr>
      </p:pic>
      <p:pic>
        <p:nvPicPr>
          <p:cNvPr id="8" name="Obrázek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96336" y="4601290"/>
            <a:ext cx="1152128" cy="627910"/>
          </a:xfrm>
          <a:prstGeom prst="rect">
            <a:avLst/>
          </a:prstGeom>
        </p:spPr>
      </p:pic>
      <p:pic>
        <p:nvPicPr>
          <p:cNvPr id="9" name="Obrázek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55776" y="4653136"/>
            <a:ext cx="682723" cy="454011"/>
          </a:xfrm>
          <a:prstGeom prst="rect">
            <a:avLst/>
          </a:prstGeom>
        </p:spPr>
      </p:pic>
      <p:pic>
        <p:nvPicPr>
          <p:cNvPr id="10" name="Obrázek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03848" y="4725144"/>
            <a:ext cx="1014164" cy="491870"/>
          </a:xfrm>
          <a:prstGeom prst="rect">
            <a:avLst/>
          </a:prstGeom>
        </p:spPr>
      </p:pic>
      <p:pic>
        <p:nvPicPr>
          <p:cNvPr id="11" name="Obrázek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139952" y="4702405"/>
            <a:ext cx="789236" cy="382779"/>
          </a:xfrm>
          <a:prstGeom prst="rect">
            <a:avLst/>
          </a:prstGeom>
        </p:spPr>
      </p:pic>
      <p:pic>
        <p:nvPicPr>
          <p:cNvPr id="12" name="Obrázek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860032" y="4653136"/>
            <a:ext cx="732132" cy="399012"/>
          </a:xfrm>
          <a:prstGeom prst="rect">
            <a:avLst/>
          </a:prstGeom>
        </p:spPr>
      </p:pic>
      <p:pic>
        <p:nvPicPr>
          <p:cNvPr id="13" name="Obrázek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592164" y="4713996"/>
            <a:ext cx="636020" cy="346631"/>
          </a:xfrm>
          <a:prstGeom prst="rect">
            <a:avLst/>
          </a:prstGeom>
        </p:spPr>
      </p:pic>
      <p:pic>
        <p:nvPicPr>
          <p:cNvPr id="15" name="Obrázek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28184" y="4744586"/>
            <a:ext cx="1296144" cy="628630"/>
          </a:xfrm>
          <a:prstGeom prst="rect">
            <a:avLst/>
          </a:prstGeom>
        </p:spPr>
      </p:pic>
      <p:sp>
        <p:nvSpPr>
          <p:cNvPr id="19" name="Obdélník 18"/>
          <p:cNvSpPr/>
          <p:nvPr/>
        </p:nvSpPr>
        <p:spPr bwMode="auto">
          <a:xfrm>
            <a:off x="6156176" y="1700808"/>
            <a:ext cx="2016224" cy="2826587"/>
          </a:xfrm>
          <a:prstGeom prst="rect">
            <a:avLst/>
          </a:prstGeom>
          <a:solidFill>
            <a:schemeClr val="bg2">
              <a:lumMod val="60000"/>
              <a:lumOff val="4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cs-CZ" sz="1800" b="1" i="0" u="none" strike="noStrike" cap="none" normalizeH="0" baseline="0" dirty="0" smtClean="0">
              <a:ln>
                <a:noFill/>
              </a:ln>
              <a:solidFill>
                <a:schemeClr val="tx1"/>
              </a:solidFill>
              <a:effectLst/>
              <a:latin typeface="Arial" charset="0"/>
              <a:cs typeface="Arial" charset="0"/>
            </a:endParaRPr>
          </a:p>
        </p:txBody>
      </p:sp>
      <p:pic>
        <p:nvPicPr>
          <p:cNvPr id="16"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228184" y="1772817"/>
            <a:ext cx="1869161" cy="2664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11376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11</a:t>
            </a:fld>
            <a:endParaRPr lang="fr-FR" altLang="en-US" dirty="0" smtClean="0"/>
          </a:p>
        </p:txBody>
      </p:sp>
      <p:sp>
        <p:nvSpPr>
          <p:cNvPr id="3076" name="Rectangle 3"/>
          <p:cNvSpPr>
            <a:spLocks noGrp="1" noChangeArrowheads="1"/>
          </p:cNvSpPr>
          <p:nvPr>
            <p:ph type="body" idx="1"/>
          </p:nvPr>
        </p:nvSpPr>
        <p:spPr>
          <a:xfrm>
            <a:off x="1259632" y="548680"/>
            <a:ext cx="7884368" cy="5760021"/>
          </a:xfrm>
        </p:spPr>
        <p:txBody>
          <a:bodyPr/>
          <a:lstStyle/>
          <a:p>
            <a:pPr marL="0" indent="0" eaLnBrk="1" hangingPunct="1">
              <a:lnSpc>
                <a:spcPct val="90000"/>
              </a:lnSpc>
              <a:buNone/>
            </a:pPr>
            <a:endParaRPr lang="cs-CZ" altLang="en-US" sz="800" b="1" dirty="0" smtClean="0"/>
          </a:p>
          <a:p>
            <a:pPr marL="457200" indent="-457200">
              <a:spcBef>
                <a:spcPts val="600"/>
              </a:spcBef>
              <a:buFont typeface="+mj-lt"/>
              <a:buAutoNum type="arabicPeriod"/>
            </a:pPr>
            <a:r>
              <a:rPr lang="en-GB" sz="1200" b="1" dirty="0" smtClean="0">
                <a:solidFill>
                  <a:schemeClr val="accent4"/>
                </a:solidFill>
              </a:rPr>
              <a:t>NUGENIA, ESNII and NC2I focus on the three main challenges of EU Energy in the nuclear energy field</a:t>
            </a:r>
          </a:p>
          <a:p>
            <a:pPr marL="457200" indent="-457200">
              <a:spcBef>
                <a:spcPts val="600"/>
              </a:spcBef>
              <a:buFont typeface="+mj-lt"/>
              <a:buAutoNum type="arabicPeriod"/>
            </a:pPr>
            <a:r>
              <a:rPr lang="en-GB" sz="1200" b="1" dirty="0" smtClean="0">
                <a:solidFill>
                  <a:schemeClr val="accent4"/>
                </a:solidFill>
              </a:rPr>
              <a:t>Variable Geometry needs to be recognise for effective cooperation</a:t>
            </a:r>
          </a:p>
          <a:p>
            <a:pPr marL="457200" indent="-457200">
              <a:spcBef>
                <a:spcPts val="600"/>
              </a:spcBef>
              <a:buFont typeface="+mj-lt"/>
              <a:buAutoNum type="arabicPeriod" startAt="3"/>
            </a:pPr>
            <a:r>
              <a:rPr lang="en-GB" sz="1200" b="1" dirty="0" smtClean="0">
                <a:solidFill>
                  <a:schemeClr val="accent4"/>
                </a:solidFill>
              </a:rPr>
              <a:t>Public money is of key importance for long term technology driven targets of ESNII, NUGENIA and NC2I. In case of NUGENIA, other technology driven targets, including safety, will also rely on further developed private-public partnerships, especially in case of resource constraints due to the context of electricity market</a:t>
            </a:r>
            <a:endParaRPr lang="en-GB" sz="1200" b="1" dirty="0" smtClean="0">
              <a:solidFill>
                <a:schemeClr val="accent4"/>
              </a:solidFill>
            </a:endParaRPr>
          </a:p>
          <a:p>
            <a:pPr marL="457200" indent="-457200">
              <a:spcBef>
                <a:spcPts val="600"/>
              </a:spcBef>
              <a:buFont typeface="+mj-lt"/>
              <a:buAutoNum type="arabicPeriod" startAt="3"/>
            </a:pPr>
            <a:r>
              <a:rPr lang="en-GB" sz="1200" b="1" dirty="0" smtClean="0">
                <a:solidFill>
                  <a:schemeClr val="accent4"/>
                </a:solidFill>
              </a:rPr>
              <a:t>EC </a:t>
            </a:r>
            <a:r>
              <a:rPr lang="en-GB" sz="1200" b="1" dirty="0" smtClean="0">
                <a:solidFill>
                  <a:schemeClr val="accent4"/>
                </a:solidFill>
              </a:rPr>
              <a:t>money are of key importance to push cohesion within EU to strengthen competitiveness of EU industry on global markets</a:t>
            </a:r>
          </a:p>
          <a:p>
            <a:pPr marL="457200" indent="-457200">
              <a:spcBef>
                <a:spcPts val="600"/>
              </a:spcBef>
              <a:buFont typeface="+mj-lt"/>
              <a:buAutoNum type="arabicPeriod" startAt="3"/>
            </a:pPr>
            <a:r>
              <a:rPr lang="en-GB" sz="1200" b="1" dirty="0" smtClean="0">
                <a:solidFill>
                  <a:schemeClr val="accent4"/>
                </a:solidFill>
              </a:rPr>
              <a:t>Appropriate instruments needs to be invented to co-financed (MSs, EU and industry) large long term demonstration projects</a:t>
            </a:r>
          </a:p>
          <a:p>
            <a:pPr marL="457200" indent="-457200">
              <a:spcBef>
                <a:spcPts val="600"/>
              </a:spcBef>
              <a:buFont typeface="+mj-lt"/>
              <a:buAutoNum type="arabicPeriod" startAt="3"/>
            </a:pPr>
            <a:r>
              <a:rPr lang="en-GB" sz="1200" b="1" dirty="0" smtClean="0">
                <a:solidFill>
                  <a:schemeClr val="accent4"/>
                </a:solidFill>
              </a:rPr>
              <a:t>SNTP will strengthen cooperation with MSs under variable geometry scheme </a:t>
            </a:r>
          </a:p>
          <a:p>
            <a:pPr marL="457200" indent="-457200">
              <a:spcBef>
                <a:spcPts val="600"/>
              </a:spcBef>
              <a:buFont typeface="+mj-lt"/>
              <a:buAutoNum type="arabicPeriod" startAt="3"/>
            </a:pPr>
            <a:r>
              <a:rPr lang="en-GB" sz="1200" b="1" dirty="0" smtClean="0">
                <a:solidFill>
                  <a:schemeClr val="accent4"/>
                </a:solidFill>
              </a:rPr>
              <a:t>NUGENIA is close to maturity, and feedback from implemented approach is necessary</a:t>
            </a:r>
          </a:p>
          <a:p>
            <a:pPr marL="457200" indent="-457200">
              <a:spcBef>
                <a:spcPts val="600"/>
              </a:spcBef>
              <a:buFont typeface="+mj-lt"/>
              <a:buAutoNum type="arabicPeriod" startAt="3"/>
            </a:pPr>
            <a:r>
              <a:rPr lang="en-GB" sz="1200" b="1" dirty="0" smtClean="0">
                <a:solidFill>
                  <a:schemeClr val="accent4"/>
                </a:solidFill>
              </a:rPr>
              <a:t>Existing and new infrastructure must be closely linked with the demonstration projects to be started</a:t>
            </a:r>
          </a:p>
          <a:p>
            <a:pPr marL="457200" indent="-457200">
              <a:spcBef>
                <a:spcPts val="600"/>
              </a:spcBef>
              <a:buFont typeface="+mj-lt"/>
              <a:buAutoNum type="arabicPeriod" startAt="3"/>
            </a:pPr>
            <a:r>
              <a:rPr lang="en-GB" sz="1200" b="1" dirty="0" smtClean="0">
                <a:solidFill>
                  <a:schemeClr val="accent4"/>
                </a:solidFill>
              </a:rPr>
              <a:t>New SNETP deployment strategy will focus on the needs and their financing</a:t>
            </a:r>
          </a:p>
          <a:p>
            <a:pPr marL="457200" indent="-457200">
              <a:spcBef>
                <a:spcPts val="600"/>
              </a:spcBef>
              <a:buFont typeface="+mj-lt"/>
              <a:buAutoNum type="arabicPeriod" startAt="3"/>
            </a:pPr>
            <a:r>
              <a:rPr lang="en-GB" sz="1200" b="1" dirty="0" smtClean="0">
                <a:solidFill>
                  <a:schemeClr val="accent4"/>
                </a:solidFill>
              </a:rPr>
              <a:t>FP7 projects </a:t>
            </a:r>
            <a:r>
              <a:rPr lang="en-GB" sz="1200" b="1" dirty="0">
                <a:solidFill>
                  <a:srgbClr val="0070C0"/>
                </a:solidFill>
              </a:rPr>
              <a:t>NUGENIA </a:t>
            </a:r>
            <a:r>
              <a:rPr lang="en-GB" sz="1200" b="1" dirty="0" smtClean="0">
                <a:solidFill>
                  <a:srgbClr val="0070C0"/>
                </a:solidFill>
              </a:rPr>
              <a:t>plus,</a:t>
            </a:r>
            <a:r>
              <a:rPr lang="en-GB" sz="1200" dirty="0" smtClean="0">
                <a:solidFill>
                  <a:srgbClr val="0070C0"/>
                </a:solidFill>
              </a:rPr>
              <a:t> </a:t>
            </a:r>
            <a:r>
              <a:rPr lang="cs-CZ" sz="1200" b="1" dirty="0" smtClean="0">
                <a:solidFill>
                  <a:srgbClr val="0070C0"/>
                </a:solidFill>
              </a:rPr>
              <a:t>ESNII plus</a:t>
            </a:r>
            <a:r>
              <a:rPr lang="en-US" sz="1200" b="1" dirty="0" smtClean="0">
                <a:solidFill>
                  <a:srgbClr val="0070C0"/>
                </a:solidFill>
              </a:rPr>
              <a:t> </a:t>
            </a:r>
            <a:r>
              <a:rPr lang="en-US" sz="1200" b="1" dirty="0" smtClean="0"/>
              <a:t>and</a:t>
            </a:r>
            <a:r>
              <a:rPr lang="en-US" sz="1200" b="1" dirty="0" smtClean="0">
                <a:solidFill>
                  <a:srgbClr val="0070C0"/>
                </a:solidFill>
              </a:rPr>
              <a:t> </a:t>
            </a:r>
            <a:r>
              <a:rPr lang="cs-CZ" sz="1200" b="1" dirty="0">
                <a:solidFill>
                  <a:srgbClr val="0070C0"/>
                </a:solidFill>
              </a:rPr>
              <a:t>NC2I-R</a:t>
            </a:r>
            <a:r>
              <a:rPr lang="cs-CZ" sz="1200" dirty="0" smtClean="0">
                <a:solidFill>
                  <a:srgbClr val="0070C0"/>
                </a:solidFill>
              </a:rPr>
              <a:t> </a:t>
            </a:r>
            <a:r>
              <a:rPr lang="en-US" sz="1200" b="1" dirty="0">
                <a:solidFill>
                  <a:schemeClr val="accent4"/>
                </a:solidFill>
              </a:rPr>
              <a:t>will deliver </a:t>
            </a:r>
            <a:r>
              <a:rPr lang="en-US" sz="1200" b="1" dirty="0" smtClean="0">
                <a:solidFill>
                  <a:schemeClr val="accent4"/>
                </a:solidFill>
              </a:rPr>
              <a:t>details </a:t>
            </a:r>
            <a:r>
              <a:rPr lang="en-US" sz="1200" b="1" dirty="0">
                <a:solidFill>
                  <a:schemeClr val="accent4"/>
                </a:solidFill>
              </a:rPr>
              <a:t>concerning the infrastructure </a:t>
            </a:r>
            <a:r>
              <a:rPr lang="en-US" sz="1200" b="1" dirty="0" smtClean="0">
                <a:solidFill>
                  <a:schemeClr val="accent4"/>
                </a:solidFill>
              </a:rPr>
              <a:t>needs</a:t>
            </a:r>
            <a:endParaRPr lang="cs-CZ" sz="1200" b="1" dirty="0" smtClean="0">
              <a:solidFill>
                <a:schemeClr val="accent4"/>
              </a:solidFill>
            </a:endParaRPr>
          </a:p>
          <a:p>
            <a:pPr marL="0" indent="0">
              <a:buNone/>
            </a:pPr>
            <a:r>
              <a:rPr lang="en-GB" sz="800" dirty="0" smtClean="0"/>
              <a:t>There are three key independent players to coordinate the long term utilization of nuclear</a:t>
            </a:r>
            <a:r>
              <a:rPr lang="cs-CZ" sz="800" dirty="0" smtClean="0"/>
              <a:t> </a:t>
            </a:r>
            <a:r>
              <a:rPr lang="en-GB" sz="800" dirty="0" smtClean="0"/>
              <a:t>energy e: (</a:t>
            </a:r>
            <a:r>
              <a:rPr lang="en-GB" sz="800" dirty="0" err="1" smtClean="0"/>
              <a:t>i</a:t>
            </a:r>
            <a:r>
              <a:rPr lang="en-GB" sz="800" dirty="0" smtClean="0"/>
              <a:t>) </a:t>
            </a:r>
            <a:r>
              <a:rPr lang="en-GB" sz="800" b="1" dirty="0" smtClean="0"/>
              <a:t>government, (ii) the owner(s)/operator(s) of NPPs, and (iii) the regulatory body.</a:t>
            </a:r>
          </a:p>
          <a:p>
            <a:pPr marL="0" indent="0">
              <a:buNone/>
            </a:pPr>
            <a:r>
              <a:rPr lang="en-GB" sz="800" dirty="0" smtClean="0"/>
              <a:t>The </a:t>
            </a:r>
            <a:r>
              <a:rPr lang="en-GB" sz="800" dirty="0"/>
              <a:t>responsibility for </a:t>
            </a:r>
            <a:r>
              <a:rPr lang="en-GB" sz="800" b="1" dirty="0"/>
              <a:t>safety is exclusively channelled </a:t>
            </a:r>
            <a:r>
              <a:rPr lang="en-GB" sz="800" dirty="0"/>
              <a:t>on the </a:t>
            </a:r>
            <a:r>
              <a:rPr lang="en-GB" sz="800" b="1" dirty="0"/>
              <a:t>owner/operator</a:t>
            </a:r>
            <a:r>
              <a:rPr lang="en-GB" sz="800" dirty="0"/>
              <a:t> and </a:t>
            </a:r>
            <a:r>
              <a:rPr lang="en-GB" sz="800" b="1" dirty="0"/>
              <a:t>supervision</a:t>
            </a:r>
            <a:r>
              <a:rPr lang="en-GB" sz="800" dirty="0"/>
              <a:t> on the </a:t>
            </a:r>
            <a:r>
              <a:rPr lang="en-GB" sz="800" b="1" dirty="0"/>
              <a:t>regulatory body</a:t>
            </a:r>
            <a:r>
              <a:rPr lang="en-GB" sz="800" dirty="0"/>
              <a:t>.</a:t>
            </a:r>
          </a:p>
          <a:p>
            <a:pPr marL="0" indent="0">
              <a:buNone/>
            </a:pPr>
            <a:r>
              <a:rPr lang="en-GB" sz="800" dirty="0"/>
              <a:t>Responsibility of necessary </a:t>
            </a:r>
            <a:r>
              <a:rPr lang="en-GB" sz="800" b="1" dirty="0"/>
              <a:t>infrastructure (IAEA defines 19 items for countries starting with nuclear energy</a:t>
            </a:r>
            <a:r>
              <a:rPr lang="en-GB" sz="800" b="1" dirty="0" smtClean="0"/>
              <a:t>)</a:t>
            </a:r>
            <a:r>
              <a:rPr lang="en-GB" sz="800" dirty="0" smtClean="0"/>
              <a:t> </a:t>
            </a:r>
            <a:r>
              <a:rPr lang="en-GB" sz="800" dirty="0"/>
              <a:t>is on the </a:t>
            </a:r>
            <a:r>
              <a:rPr lang="en-GB" sz="800" b="1" dirty="0"/>
              <a:t>Government and owner/operator</a:t>
            </a:r>
            <a:r>
              <a:rPr lang="en-GB" sz="800" dirty="0"/>
              <a:t>.</a:t>
            </a:r>
          </a:p>
          <a:p>
            <a:pPr marL="0" indent="0">
              <a:buNone/>
            </a:pPr>
            <a:r>
              <a:rPr lang="en-GB" sz="800" dirty="0"/>
              <a:t>The technology is provided by </a:t>
            </a:r>
            <a:r>
              <a:rPr lang="en-GB" sz="800" b="1" dirty="0"/>
              <a:t>vendor</a:t>
            </a:r>
            <a:r>
              <a:rPr lang="en-GB" sz="800" dirty="0"/>
              <a:t> (global player) with support of more and more </a:t>
            </a:r>
            <a:r>
              <a:rPr lang="en-GB" sz="800" b="1" dirty="0"/>
              <a:t>globalised supply chain</a:t>
            </a:r>
            <a:r>
              <a:rPr lang="en-GB" sz="800" dirty="0"/>
              <a:t>. </a:t>
            </a:r>
          </a:p>
          <a:p>
            <a:pPr marL="0" indent="0">
              <a:buNone/>
            </a:pPr>
            <a:r>
              <a:rPr lang="en-GB" sz="800" dirty="0"/>
              <a:t>Safety during whole lifetime is dependent on access of owner/operator to know-how</a:t>
            </a:r>
            <a:r>
              <a:rPr lang="cs-CZ" sz="800" dirty="0"/>
              <a:t>,</a:t>
            </a:r>
            <a:r>
              <a:rPr lang="en-GB" sz="800" dirty="0"/>
              <a:t> know-why, knowledge management and technical and R&amp;D support through whole lifetime of the NPP.</a:t>
            </a:r>
          </a:p>
          <a:p>
            <a:pPr marL="0" indent="0">
              <a:buNone/>
            </a:pPr>
            <a:r>
              <a:rPr lang="en-GB" sz="800" dirty="0"/>
              <a:t>Only </a:t>
            </a:r>
            <a:r>
              <a:rPr lang="en-GB" sz="800" b="1" dirty="0"/>
              <a:t>two long term stable financial resource exist</a:t>
            </a:r>
            <a:r>
              <a:rPr lang="en-GB" sz="800" dirty="0"/>
              <a:t> – income form </a:t>
            </a:r>
            <a:r>
              <a:rPr lang="en-GB" sz="800" b="1" dirty="0"/>
              <a:t>selling the electricity</a:t>
            </a:r>
            <a:r>
              <a:rPr lang="en-GB" sz="800" dirty="0"/>
              <a:t> and </a:t>
            </a:r>
            <a:r>
              <a:rPr lang="en-GB" sz="800" b="1" dirty="0"/>
              <a:t>public money </a:t>
            </a:r>
            <a:r>
              <a:rPr lang="en-GB" sz="800" dirty="0"/>
              <a:t>(direct or indirect - collected from operator).</a:t>
            </a:r>
          </a:p>
          <a:p>
            <a:pPr marL="0" indent="0">
              <a:buNone/>
            </a:pPr>
            <a:r>
              <a:rPr lang="en-GB" sz="1200" b="1" dirty="0" smtClean="0"/>
              <a:t>All this players and necessary infrastructure, as well as SNETP three pillars, needs R&amp;D support during development, construction, operation and decommissioning. </a:t>
            </a:r>
            <a:r>
              <a:rPr lang="en-GB" sz="1200" b="1" dirty="0" smtClean="0">
                <a:solidFill>
                  <a:srgbClr val="FF0000"/>
                </a:solidFill>
              </a:rPr>
              <a:t>Critical is availability of experts and facilities, they could be lost fast, but recovery will need lot of time, money and effort!</a:t>
            </a:r>
            <a:endParaRPr lang="en-GB" sz="1400" b="1" dirty="0" smtClean="0">
              <a:solidFill>
                <a:schemeClr val="accent4"/>
              </a:solidFill>
            </a:endParaRPr>
          </a:p>
        </p:txBody>
      </p:sp>
      <p:sp>
        <p:nvSpPr>
          <p:cNvPr id="6" name="Rectangle 2"/>
          <p:cNvSpPr>
            <a:spLocks noGrp="1" noChangeArrowheads="1"/>
          </p:cNvSpPr>
          <p:nvPr>
            <p:ph type="title"/>
          </p:nvPr>
        </p:nvSpPr>
        <p:spPr>
          <a:xfrm>
            <a:off x="1258888" y="0"/>
            <a:ext cx="5545360" cy="1008063"/>
          </a:xfrm>
        </p:spPr>
        <p:txBody>
          <a:bodyPr/>
          <a:lstStyle/>
          <a:p>
            <a:pPr eaLnBrk="1" hangingPunct="1"/>
            <a:r>
              <a:rPr lang="en-GB" sz="2800" dirty="0" smtClean="0"/>
              <a:t>Conclusions</a:t>
            </a:r>
            <a:endParaRPr lang="en-GB" altLang="en-US" sz="2800" dirty="0" smtClean="0"/>
          </a:p>
        </p:txBody>
      </p:sp>
    </p:spTree>
    <p:extLst>
      <p:ext uri="{BB962C8B-B14F-4D97-AF65-F5344CB8AC3E}">
        <p14:creationId xmlns:p14="http://schemas.microsoft.com/office/powerpoint/2010/main" val="19053748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12</a:t>
            </a:fld>
            <a:endParaRPr lang="fr-FR" altLang="en-US" dirty="0" smtClean="0"/>
          </a:p>
        </p:txBody>
      </p:sp>
      <p:sp>
        <p:nvSpPr>
          <p:cNvPr id="3076" name="Rectangle 3"/>
          <p:cNvSpPr>
            <a:spLocks noGrp="1" noChangeArrowheads="1"/>
          </p:cNvSpPr>
          <p:nvPr>
            <p:ph type="body" idx="1"/>
          </p:nvPr>
        </p:nvSpPr>
        <p:spPr>
          <a:xfrm>
            <a:off x="1259632" y="836712"/>
            <a:ext cx="7813675" cy="5688013"/>
          </a:xfrm>
        </p:spPr>
        <p:txBody>
          <a:bodyPr/>
          <a:lstStyle/>
          <a:p>
            <a:pPr marL="0" indent="0">
              <a:buNone/>
            </a:pPr>
            <a:endParaRPr lang="en-GB" sz="2400" b="1" dirty="0" smtClean="0">
              <a:solidFill>
                <a:schemeClr val="accent4"/>
              </a:solidFill>
            </a:endParaRPr>
          </a:p>
          <a:p>
            <a:pPr marL="0" indent="0">
              <a:buNone/>
            </a:pPr>
            <a:endParaRPr lang="en-GB" sz="2400" b="1" dirty="0" smtClean="0">
              <a:solidFill>
                <a:schemeClr val="accent4"/>
              </a:solidFill>
            </a:endParaRPr>
          </a:p>
          <a:p>
            <a:pPr marL="0" indent="0">
              <a:buNone/>
            </a:pPr>
            <a:endParaRPr lang="en-GB" sz="2400" b="1" dirty="0">
              <a:solidFill>
                <a:schemeClr val="accent4"/>
              </a:solidFill>
            </a:endParaRPr>
          </a:p>
          <a:p>
            <a:pPr marL="0" indent="0">
              <a:buNone/>
            </a:pPr>
            <a:endParaRPr lang="en-GB" sz="2400" b="1" dirty="0" smtClean="0">
              <a:solidFill>
                <a:schemeClr val="accent4"/>
              </a:solidFill>
            </a:endParaRPr>
          </a:p>
          <a:p>
            <a:pPr marL="0" indent="0">
              <a:buNone/>
            </a:pPr>
            <a:endParaRPr lang="en-GB" sz="2400" b="1" dirty="0">
              <a:solidFill>
                <a:schemeClr val="accent4"/>
              </a:solidFill>
            </a:endParaRPr>
          </a:p>
          <a:p>
            <a:pPr marL="0" indent="0">
              <a:buNone/>
            </a:pPr>
            <a:r>
              <a:rPr lang="en-GB" sz="4000" b="1" dirty="0" smtClean="0">
                <a:solidFill>
                  <a:schemeClr val="accent4"/>
                </a:solidFill>
              </a:rPr>
              <a:t>Thank you for your attention</a:t>
            </a:r>
            <a:endParaRPr lang="en-GB" sz="2400" b="1" dirty="0" smtClean="0">
              <a:solidFill>
                <a:schemeClr val="accent4"/>
              </a:solidFill>
            </a:endParaRPr>
          </a:p>
          <a:p>
            <a:pPr marL="0" indent="0">
              <a:buNone/>
            </a:pPr>
            <a:endParaRPr lang="en-GB" sz="2400" b="1" dirty="0">
              <a:solidFill>
                <a:schemeClr val="accent4"/>
              </a:solidFill>
            </a:endParaRPr>
          </a:p>
        </p:txBody>
      </p:sp>
    </p:spTree>
    <p:extLst>
      <p:ext uri="{BB962C8B-B14F-4D97-AF65-F5344CB8AC3E}">
        <p14:creationId xmlns:p14="http://schemas.microsoft.com/office/powerpoint/2010/main" val="19053748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2</a:t>
            </a:fld>
            <a:endParaRPr lang="fr-FR" altLang="en-US" dirty="0" smtClean="0"/>
          </a:p>
        </p:txBody>
      </p:sp>
      <p:sp>
        <p:nvSpPr>
          <p:cNvPr id="3075" name="Rectangle 2"/>
          <p:cNvSpPr>
            <a:spLocks noGrp="1" noChangeArrowheads="1"/>
          </p:cNvSpPr>
          <p:nvPr>
            <p:ph type="title"/>
          </p:nvPr>
        </p:nvSpPr>
        <p:spPr>
          <a:xfrm>
            <a:off x="1258888" y="0"/>
            <a:ext cx="5545360" cy="1008063"/>
          </a:xfrm>
        </p:spPr>
        <p:txBody>
          <a:bodyPr/>
          <a:lstStyle/>
          <a:p>
            <a:pPr eaLnBrk="1" hangingPunct="1"/>
            <a:r>
              <a:rPr lang="en-GB" sz="2800" dirty="0" smtClean="0"/>
              <a:t>EU Energy Challenges</a:t>
            </a:r>
            <a:endParaRPr lang="en-GB" altLang="en-US" sz="2800" dirty="0" smtClean="0"/>
          </a:p>
        </p:txBody>
      </p:sp>
      <p:sp>
        <p:nvSpPr>
          <p:cNvPr id="3076" name="Rectangle 3"/>
          <p:cNvSpPr>
            <a:spLocks noGrp="1" noChangeArrowheads="1"/>
          </p:cNvSpPr>
          <p:nvPr>
            <p:ph type="body" idx="1"/>
          </p:nvPr>
        </p:nvSpPr>
        <p:spPr>
          <a:xfrm>
            <a:off x="1259632" y="836712"/>
            <a:ext cx="7884368" cy="5544615"/>
          </a:xfrm>
        </p:spPr>
        <p:txBody>
          <a:bodyPr/>
          <a:lstStyle/>
          <a:p>
            <a:pPr marL="0" indent="0">
              <a:buNone/>
            </a:pPr>
            <a:r>
              <a:rPr lang="en-GB" sz="1500" dirty="0" smtClean="0"/>
              <a:t>Reliable and Secure, affordable, and sustainable energy for EU citizens and industry is top on the EU strategy list, and must be assure to maintain social peace and standard of life in EU.</a:t>
            </a:r>
          </a:p>
          <a:p>
            <a:pPr marL="0" indent="0">
              <a:buNone/>
            </a:pPr>
            <a:r>
              <a:rPr lang="en-GB" sz="1500" b="1" dirty="0" smtClean="0"/>
              <a:t>Security of supply being now top of the agenda*</a:t>
            </a:r>
          </a:p>
          <a:p>
            <a:r>
              <a:rPr lang="en-GB" sz="1500" b="1" dirty="0" smtClean="0"/>
              <a:t>Nuclear energy share on electricity production was in 2012 27%**. Can it be replaced without impact? No!</a:t>
            </a:r>
          </a:p>
          <a:p>
            <a:pPr lvl="1"/>
            <a:r>
              <a:rPr lang="en-GB" sz="1500" b="1" dirty="0" smtClean="0">
                <a:solidFill>
                  <a:srgbClr val="0070C0"/>
                </a:solidFill>
              </a:rPr>
              <a:t>We need to assure safe and efficient operation of existing fleet (GEN II).</a:t>
            </a:r>
          </a:p>
          <a:p>
            <a:pPr marL="457200" lvl="1" indent="0">
              <a:buNone/>
            </a:pPr>
            <a:r>
              <a:rPr lang="en-GB" sz="1500" b="1" dirty="0" smtClean="0"/>
              <a:t>Do we need new build</a:t>
            </a:r>
            <a:r>
              <a:rPr lang="cs-CZ" sz="1500" b="1" dirty="0" smtClean="0"/>
              <a:t>?</a:t>
            </a:r>
            <a:r>
              <a:rPr lang="en-GB" sz="1500" b="1" dirty="0" smtClean="0"/>
              <a:t> Yes to replace old, and to replace some fossil!</a:t>
            </a:r>
          </a:p>
          <a:p>
            <a:pPr lvl="1"/>
            <a:r>
              <a:rPr lang="en-GB" sz="1500" b="1" dirty="0" smtClean="0">
                <a:solidFill>
                  <a:srgbClr val="0070C0"/>
                </a:solidFill>
              </a:rPr>
              <a:t>We need to support effective construction and safe and efficient operation of GEN III.</a:t>
            </a:r>
          </a:p>
          <a:p>
            <a:r>
              <a:rPr lang="en-GB" sz="1500" b="1" dirty="0" smtClean="0"/>
              <a:t>EU is 68%** dependent on energy import, but has in depleted Uranium and spent nuclear fuel resources for </a:t>
            </a:r>
            <a:r>
              <a:rPr lang="en-GB" sz="1500" b="1" u="sng" dirty="0" smtClean="0"/>
              <a:t>thousands of years</a:t>
            </a:r>
            <a:r>
              <a:rPr lang="en-GB" sz="1500" b="1" dirty="0" smtClean="0"/>
              <a:t>. Do we need a technology for its utilization</a:t>
            </a:r>
            <a:r>
              <a:rPr lang="cs-CZ" sz="1500" b="1" dirty="0" smtClean="0"/>
              <a:t>?</a:t>
            </a:r>
            <a:r>
              <a:rPr lang="en-GB" sz="1500" b="1" dirty="0" smtClean="0"/>
              <a:t> Yes!</a:t>
            </a:r>
          </a:p>
          <a:p>
            <a:pPr lvl="1"/>
            <a:r>
              <a:rPr lang="en-GB" sz="1500" b="1" dirty="0" smtClean="0">
                <a:solidFill>
                  <a:srgbClr val="0070C0"/>
                </a:solidFill>
              </a:rPr>
              <a:t>We need to develop Fast Reactors with closed fuel cycle to be more independent and sustainable.</a:t>
            </a:r>
          </a:p>
          <a:p>
            <a:r>
              <a:rPr lang="en-GB" sz="1500" b="1" dirty="0" smtClean="0"/>
              <a:t>Almost 50%** of primary energy is for non electricity application, mainly fuel for transportation and heating. Can we exclude extension of nuclear energy for cogeneration? No!</a:t>
            </a:r>
          </a:p>
          <a:p>
            <a:pPr lvl="1"/>
            <a:r>
              <a:rPr lang="en-GB" sz="1500" b="1" dirty="0" smtClean="0">
                <a:solidFill>
                  <a:srgbClr val="0070C0"/>
                </a:solidFill>
              </a:rPr>
              <a:t>We needs to develop reactors for cogeneration purposes!</a:t>
            </a:r>
            <a:endParaRPr lang="en-GB" sz="1500" b="1" dirty="0">
              <a:solidFill>
                <a:srgbClr val="FF0000"/>
              </a:solidFill>
            </a:endParaRPr>
          </a:p>
          <a:p>
            <a:pPr marL="0" lvl="1" indent="0">
              <a:buNone/>
            </a:pPr>
            <a:r>
              <a:rPr lang="en-GB" sz="1500" dirty="0" smtClean="0">
                <a:solidFill>
                  <a:srgbClr val="FF0000"/>
                </a:solidFill>
              </a:rPr>
              <a:t>EU MSs have their specific</a:t>
            </a:r>
            <a:r>
              <a:rPr lang="cs-CZ" sz="1500" dirty="0" smtClean="0">
                <a:solidFill>
                  <a:srgbClr val="FF0000"/>
                </a:solidFill>
              </a:rPr>
              <a:t>s</a:t>
            </a:r>
            <a:r>
              <a:rPr lang="en-GB" sz="1500" dirty="0" smtClean="0">
                <a:solidFill>
                  <a:srgbClr val="FF0000"/>
                </a:solidFill>
              </a:rPr>
              <a:t>, some don‘t need nuclear (65% electricity form hydro – e.g. Austria), and some based on political reasons, and strong economy, are less sensitive to import of energy resource – </a:t>
            </a:r>
            <a:r>
              <a:rPr lang="cs-CZ" sz="1500" dirty="0" smtClean="0">
                <a:solidFill>
                  <a:srgbClr val="FF0000"/>
                </a:solidFill>
              </a:rPr>
              <a:t>eg. </a:t>
            </a:r>
            <a:r>
              <a:rPr lang="en-GB" sz="1500" dirty="0" smtClean="0">
                <a:solidFill>
                  <a:srgbClr val="FF0000"/>
                </a:solidFill>
              </a:rPr>
              <a:t>Germany. </a:t>
            </a:r>
            <a:r>
              <a:rPr lang="en-GB" sz="1500" b="1" dirty="0" smtClean="0">
                <a:solidFill>
                  <a:srgbClr val="FF0000"/>
                </a:solidFill>
              </a:rPr>
              <a:t>Variable geometry!</a:t>
            </a:r>
            <a:r>
              <a:rPr lang="cs-CZ" sz="1500" b="1" dirty="0" smtClean="0">
                <a:solidFill>
                  <a:srgbClr val="FF0000"/>
                </a:solidFill>
              </a:rPr>
              <a:t>!!</a:t>
            </a:r>
            <a:endParaRPr lang="en-GB" sz="1500" dirty="0" smtClean="0">
              <a:solidFill>
                <a:srgbClr val="0070C0"/>
              </a:solidFill>
            </a:endParaRPr>
          </a:p>
        </p:txBody>
      </p:sp>
      <p:sp>
        <p:nvSpPr>
          <p:cNvPr id="5" name="Rectangle 3"/>
          <p:cNvSpPr txBox="1">
            <a:spLocks noChangeArrowheads="1"/>
          </p:cNvSpPr>
          <p:nvPr/>
        </p:nvSpPr>
        <p:spPr bwMode="auto">
          <a:xfrm>
            <a:off x="1330325" y="6453336"/>
            <a:ext cx="7813675" cy="365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GB" sz="1000" b="1" dirty="0" smtClean="0"/>
              <a:t>*   </a:t>
            </a:r>
            <a:r>
              <a:rPr lang="en-US" sz="1000" b="0" i="1" dirty="0" smtClean="0"/>
              <a:t>[</a:t>
            </a:r>
            <a:r>
              <a:rPr lang="en-GB" sz="1000" b="0" i="1" dirty="0" smtClean="0"/>
              <a:t>COM(2014) 330 final], and [SWD(2014) 330 final/3]</a:t>
            </a:r>
          </a:p>
          <a:p>
            <a:pPr marL="0" indent="0">
              <a:buNone/>
            </a:pPr>
            <a:r>
              <a:rPr lang="en-GB" sz="1000" b="0" i="1" dirty="0" smtClean="0"/>
              <a:t>** </a:t>
            </a:r>
            <a:r>
              <a:rPr lang="en-GB" sz="1000" b="0" i="1" dirty="0"/>
              <a:t>EU energy in figures. Statistical Pocketbook 2014. European Union, 2014.</a:t>
            </a:r>
            <a:r>
              <a:rPr lang="en-GB" sz="1000" b="0" i="1" dirty="0" smtClean="0"/>
              <a:t>  </a:t>
            </a:r>
            <a:r>
              <a:rPr lang="en-GB" sz="1000" b="0" i="1" dirty="0" smtClean="0">
                <a:solidFill>
                  <a:srgbClr val="FF0000"/>
                </a:solidFill>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3</a:t>
            </a:fld>
            <a:endParaRPr lang="fr-FR" altLang="en-US" dirty="0" smtClean="0"/>
          </a:p>
        </p:txBody>
      </p:sp>
      <p:sp>
        <p:nvSpPr>
          <p:cNvPr id="3075" name="Rectangle 2"/>
          <p:cNvSpPr>
            <a:spLocks noGrp="1" noChangeArrowheads="1"/>
          </p:cNvSpPr>
          <p:nvPr>
            <p:ph type="title"/>
          </p:nvPr>
        </p:nvSpPr>
        <p:spPr>
          <a:xfrm>
            <a:off x="1258888" y="0"/>
            <a:ext cx="5833392" cy="1008063"/>
          </a:xfrm>
        </p:spPr>
        <p:txBody>
          <a:bodyPr/>
          <a:lstStyle/>
          <a:p>
            <a:pPr eaLnBrk="1" hangingPunct="1"/>
            <a:r>
              <a:rPr lang="en-GB" altLang="en-US" sz="2800" dirty="0" smtClean="0"/>
              <a:t>It needs R&amp;D and demonstration</a:t>
            </a:r>
          </a:p>
        </p:txBody>
      </p:sp>
      <p:sp>
        <p:nvSpPr>
          <p:cNvPr id="3076" name="Rectangle 3"/>
          <p:cNvSpPr>
            <a:spLocks noGrp="1" noChangeArrowheads="1"/>
          </p:cNvSpPr>
          <p:nvPr>
            <p:ph type="body" idx="1"/>
          </p:nvPr>
        </p:nvSpPr>
        <p:spPr>
          <a:xfrm>
            <a:off x="1259632" y="692696"/>
            <a:ext cx="7813675" cy="5256584"/>
          </a:xfrm>
        </p:spPr>
        <p:txBody>
          <a:bodyPr/>
          <a:lstStyle/>
          <a:p>
            <a:pPr marL="0" indent="0">
              <a:spcBef>
                <a:spcPts val="300"/>
              </a:spcBef>
              <a:buNone/>
            </a:pPr>
            <a:r>
              <a:rPr lang="en-GB" sz="1500" dirty="0"/>
              <a:t>The </a:t>
            </a:r>
            <a:r>
              <a:rPr lang="en-GB" sz="1500" dirty="0" smtClean="0"/>
              <a:t>SNETP (with </a:t>
            </a:r>
            <a:r>
              <a:rPr lang="en-GB" sz="1500" dirty="0"/>
              <a:t>more than 100 members from industry, research, </a:t>
            </a:r>
            <a:r>
              <a:rPr lang="en-GB" sz="1500" dirty="0" smtClean="0"/>
              <a:t>academia) founded </a:t>
            </a:r>
            <a:r>
              <a:rPr lang="en-GB" sz="1500" dirty="0"/>
              <a:t>in 2007 to support research, development and innovation for nuclear) defines its </a:t>
            </a:r>
            <a:r>
              <a:rPr lang="en-GB" sz="1500" b="1" dirty="0"/>
              <a:t>strategic orientations </a:t>
            </a:r>
            <a:r>
              <a:rPr lang="en-GB" sz="1500" dirty="0"/>
              <a:t>around </a:t>
            </a:r>
            <a:r>
              <a:rPr lang="en-GB" sz="1500" b="1" dirty="0"/>
              <a:t>3 technology pillars</a:t>
            </a:r>
            <a:r>
              <a:rPr lang="en-GB" sz="1500" dirty="0"/>
              <a:t>. For this, SNETP launched some specific </a:t>
            </a:r>
            <a:r>
              <a:rPr lang="en-GB" sz="1500" b="1" dirty="0"/>
              <a:t>task forces </a:t>
            </a:r>
            <a:r>
              <a:rPr lang="en-GB" sz="1500" dirty="0"/>
              <a:t>to implement the pillars and to tackle, also, the SET-Plan challenges</a:t>
            </a:r>
            <a:r>
              <a:rPr lang="en-GB" sz="1500" dirty="0" smtClean="0"/>
              <a:t>:</a:t>
            </a:r>
          </a:p>
          <a:p>
            <a:pPr marL="400050" indent="-400050">
              <a:spcBef>
                <a:spcPts val="300"/>
              </a:spcBef>
              <a:buFont typeface="+mj-lt"/>
              <a:buAutoNum type="romanLcPeriod"/>
            </a:pPr>
            <a:r>
              <a:rPr lang="en-GB" sz="1500" b="1" dirty="0" smtClean="0"/>
              <a:t>NUGENIA</a:t>
            </a:r>
            <a:r>
              <a:rPr lang="en-GB" sz="1500" dirty="0" smtClean="0"/>
              <a:t> </a:t>
            </a:r>
            <a:r>
              <a:rPr lang="en-GB" sz="1500" dirty="0"/>
              <a:t>covering </a:t>
            </a:r>
            <a:r>
              <a:rPr lang="en-GB" sz="1500" b="1" dirty="0"/>
              <a:t>Light Water Reactors - GEN II and III </a:t>
            </a:r>
            <a:r>
              <a:rPr lang="en-GB" sz="1500" dirty="0"/>
              <a:t>and which aim is to</a:t>
            </a:r>
            <a:r>
              <a:rPr lang="en-GB" sz="1500" b="1" dirty="0"/>
              <a:t>  </a:t>
            </a:r>
            <a:r>
              <a:rPr lang="en-GB" sz="1500" dirty="0"/>
              <a:t>“</a:t>
            </a:r>
            <a:r>
              <a:rPr lang="en-GB" sz="1500" i="1" dirty="0"/>
              <a:t>Maintain </a:t>
            </a:r>
            <a:r>
              <a:rPr lang="en-GB" sz="1500" i="1" dirty="0">
                <a:solidFill>
                  <a:srgbClr val="0070C0"/>
                </a:solidFill>
              </a:rPr>
              <a:t>and further develop safety, reliability &amp;</a:t>
            </a:r>
            <a:r>
              <a:rPr lang="en-GB" sz="1500" i="1" dirty="0"/>
              <a:t> competitiveness </a:t>
            </a:r>
            <a:r>
              <a:rPr lang="en-GB" sz="1500" i="1" dirty="0"/>
              <a:t>in fission technologies, together with long-term waste management solutions</a:t>
            </a:r>
            <a:r>
              <a:rPr lang="en-GB" sz="1500" dirty="0" smtClean="0"/>
              <a:t>”*;</a:t>
            </a:r>
          </a:p>
          <a:p>
            <a:pPr marL="400050" indent="-400050">
              <a:spcBef>
                <a:spcPts val="300"/>
              </a:spcBef>
              <a:buFont typeface="+mj-lt"/>
              <a:buAutoNum type="romanLcPeriod"/>
            </a:pPr>
            <a:r>
              <a:rPr lang="en-GB" sz="1500" b="1" dirty="0" smtClean="0"/>
              <a:t>ESNII</a:t>
            </a:r>
            <a:r>
              <a:rPr lang="en-GB" sz="1500" dirty="0" smtClean="0"/>
              <a:t> </a:t>
            </a:r>
            <a:r>
              <a:rPr lang="en-GB" sz="1500" dirty="0"/>
              <a:t>(European Sustainable Nuclear Industrial Initiative) covering</a:t>
            </a:r>
            <a:r>
              <a:rPr lang="en-GB" sz="1500" b="1" dirty="0"/>
              <a:t> Fast systems with closed fuel </a:t>
            </a:r>
            <a:r>
              <a:rPr lang="en-GB" sz="1500" b="1" dirty="0" smtClean="0"/>
              <a:t>cycle</a:t>
            </a:r>
            <a:r>
              <a:rPr lang="cs-CZ" sz="1500" b="1" dirty="0" smtClean="0"/>
              <a:t> (GEN IV)</a:t>
            </a:r>
            <a:r>
              <a:rPr lang="en-GB" sz="1500" b="1" dirty="0" smtClean="0"/>
              <a:t> </a:t>
            </a:r>
            <a:r>
              <a:rPr lang="en-GB" sz="1500" b="1" dirty="0"/>
              <a:t>– Sustainability </a:t>
            </a:r>
            <a:r>
              <a:rPr lang="en-GB" sz="1500" dirty="0"/>
              <a:t>and aiming to</a:t>
            </a:r>
            <a:r>
              <a:rPr lang="en-GB" sz="1500" b="1" dirty="0"/>
              <a:t> </a:t>
            </a:r>
            <a:r>
              <a:rPr lang="en-GB" sz="1500" dirty="0"/>
              <a:t>“</a:t>
            </a:r>
            <a:r>
              <a:rPr lang="en-GB" sz="1500" i="1" dirty="0"/>
              <a:t>Complete the preparations for the demonstration of a new generation (Gen-IV) of fission reactors for increased sustainability</a:t>
            </a:r>
            <a:r>
              <a:rPr lang="en-GB" sz="1500" dirty="0" smtClean="0"/>
              <a:t>”</a:t>
            </a:r>
            <a:r>
              <a:rPr lang="en-GB" sz="1500" baseline="30000" dirty="0"/>
              <a:t>*</a:t>
            </a:r>
            <a:r>
              <a:rPr lang="en-GB" sz="1500" dirty="0" smtClean="0"/>
              <a:t>; and</a:t>
            </a:r>
          </a:p>
          <a:p>
            <a:pPr marL="400050" indent="-400050">
              <a:spcBef>
                <a:spcPts val="300"/>
              </a:spcBef>
              <a:buFont typeface="+mj-lt"/>
              <a:buAutoNum type="romanLcPeriod"/>
            </a:pPr>
            <a:r>
              <a:rPr lang="en-GB" sz="1500" b="1" dirty="0" smtClean="0"/>
              <a:t>NC2I</a:t>
            </a:r>
            <a:r>
              <a:rPr lang="en-GB" sz="1500" dirty="0" smtClean="0"/>
              <a:t> </a:t>
            </a:r>
            <a:r>
              <a:rPr lang="en-GB" sz="1500" dirty="0"/>
              <a:t>(Nuclear Cogeneration Industrial Initiative) covering </a:t>
            </a:r>
            <a:r>
              <a:rPr lang="en-GB" sz="1500" b="1" dirty="0" smtClean="0"/>
              <a:t>High </a:t>
            </a:r>
            <a:r>
              <a:rPr lang="en-GB" sz="1500" b="1" dirty="0"/>
              <a:t>Temperature Reactors - Process heat, electricity and H</a:t>
            </a:r>
            <a:r>
              <a:rPr lang="en-GB" sz="1500" b="1" baseline="-25000" dirty="0"/>
              <a:t>2</a:t>
            </a:r>
            <a:r>
              <a:rPr lang="en-GB" sz="1500" dirty="0"/>
              <a:t> aiming at </a:t>
            </a:r>
            <a:r>
              <a:rPr lang="en-GB" sz="1500" dirty="0" smtClean="0"/>
              <a:t>testing “</a:t>
            </a:r>
            <a:r>
              <a:rPr lang="en-GB" sz="1500" i="1" dirty="0"/>
              <a:t>The first co-generation reactors” </a:t>
            </a:r>
            <a:r>
              <a:rPr lang="en-GB" sz="1500" i="1" dirty="0" smtClean="0"/>
              <a:t>, </a:t>
            </a:r>
            <a:r>
              <a:rPr lang="en-GB" sz="1500" dirty="0" smtClean="0"/>
              <a:t>which </a:t>
            </a:r>
            <a:r>
              <a:rPr lang="en-GB" sz="1500" i="1" dirty="0" smtClean="0"/>
              <a:t>“could </a:t>
            </a:r>
            <a:r>
              <a:rPr lang="en-GB" sz="1500" i="1" dirty="0"/>
              <a:t>(…) appear within the next decade as demonstration projects to test the technology for coupling with industrial processes</a:t>
            </a:r>
            <a:r>
              <a:rPr lang="en-GB" sz="1500" dirty="0" smtClean="0"/>
              <a:t>”.**</a:t>
            </a:r>
          </a:p>
          <a:p>
            <a:pPr marL="0" indent="0">
              <a:spcBef>
                <a:spcPts val="300"/>
              </a:spcBef>
              <a:buNone/>
            </a:pPr>
            <a:r>
              <a:rPr lang="en-GB" sz="1500" dirty="0"/>
              <a:t>The </a:t>
            </a:r>
            <a:r>
              <a:rPr lang="en-GB" sz="1500" b="1" dirty="0"/>
              <a:t>Integrated Roadmap</a:t>
            </a:r>
            <a:r>
              <a:rPr lang="en-GB" sz="1500" dirty="0"/>
              <a:t> together with the </a:t>
            </a:r>
            <a:r>
              <a:rPr lang="en-GB" sz="1500" b="1" dirty="0"/>
              <a:t>Action Plan</a:t>
            </a:r>
            <a:r>
              <a:rPr lang="en-GB" sz="1500" dirty="0"/>
              <a:t> are key actions of the </a:t>
            </a:r>
            <a:r>
              <a:rPr lang="en-GB" sz="1500" b="1" dirty="0"/>
              <a:t>European Commission’s Communication on Energy Technologies and </a:t>
            </a:r>
            <a:r>
              <a:rPr lang="en-GB" sz="1500" b="1" dirty="0" smtClean="0"/>
              <a:t>Innovation.</a:t>
            </a:r>
            <a:r>
              <a:rPr lang="en-GB" sz="1500" dirty="0" smtClean="0"/>
              <a:t>***</a:t>
            </a:r>
            <a:r>
              <a:rPr lang="en-GB" sz="1500" dirty="0" smtClean="0">
                <a:solidFill>
                  <a:srgbClr val="FF0000"/>
                </a:solidFill>
              </a:rPr>
              <a:t> </a:t>
            </a:r>
            <a:r>
              <a:rPr lang="en-GB" sz="1500" dirty="0" smtClean="0"/>
              <a:t>SNETP</a:t>
            </a:r>
            <a:r>
              <a:rPr lang="en-GB" sz="1500" dirty="0"/>
              <a:t>, through its pillars,  actively participated in the preparation of the „SET-Plan Integrated Roadmap</a:t>
            </a:r>
            <a:r>
              <a:rPr lang="en-GB" sz="1500" dirty="0" smtClean="0"/>
              <a:t>“****, and details are reflected in more details in SNETP (including NUGENIA, ESNII and NC2I) documents.</a:t>
            </a:r>
            <a:endParaRPr lang="cs-CZ" sz="1500" dirty="0"/>
          </a:p>
        </p:txBody>
      </p:sp>
      <p:sp>
        <p:nvSpPr>
          <p:cNvPr id="5" name="Rectangle 3"/>
          <p:cNvSpPr txBox="1">
            <a:spLocks noChangeArrowheads="1"/>
          </p:cNvSpPr>
          <p:nvPr/>
        </p:nvSpPr>
        <p:spPr bwMode="auto">
          <a:xfrm>
            <a:off x="1341125" y="5949280"/>
            <a:ext cx="7813675" cy="8696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GB" sz="1000" b="0" dirty="0" smtClean="0"/>
              <a:t>*       </a:t>
            </a:r>
            <a:r>
              <a:rPr lang="en-US" sz="1000" b="0" i="1" dirty="0" smtClean="0"/>
              <a:t>[</a:t>
            </a:r>
            <a:r>
              <a:rPr lang="en-US" sz="1000" b="0" i="1" dirty="0"/>
              <a:t>COM/2007/0723 final]</a:t>
            </a:r>
            <a:endParaRPr lang="cs-CZ" sz="1000" b="0" dirty="0"/>
          </a:p>
          <a:p>
            <a:pPr marL="0" indent="0">
              <a:buNone/>
            </a:pPr>
            <a:r>
              <a:rPr lang="en-US" sz="1000" b="0" i="1" dirty="0" smtClean="0"/>
              <a:t>**     [</a:t>
            </a:r>
            <a:r>
              <a:rPr lang="en-US" sz="1000" b="0" i="1" dirty="0"/>
              <a:t>COM/2009/0519 final</a:t>
            </a:r>
            <a:r>
              <a:rPr lang="en-US" sz="1000" b="0" i="1" dirty="0" smtClean="0"/>
              <a:t>]</a:t>
            </a:r>
          </a:p>
          <a:p>
            <a:pPr marL="0" indent="0">
              <a:buNone/>
            </a:pPr>
            <a:r>
              <a:rPr lang="en-US" sz="1000" b="0" i="1" dirty="0" smtClean="0"/>
              <a:t>***   </a:t>
            </a:r>
            <a:r>
              <a:rPr lang="en-GB" sz="1000" b="0" i="1" dirty="0" smtClean="0"/>
              <a:t>[COM(2013)253]</a:t>
            </a:r>
          </a:p>
          <a:p>
            <a:pPr marL="268288" indent="-268288">
              <a:buNone/>
            </a:pPr>
            <a:r>
              <a:rPr lang="en-GB" sz="1000" b="0" i="1" dirty="0" smtClean="0"/>
              <a:t>**** </a:t>
            </a:r>
            <a:r>
              <a:rPr lang="en-GB" sz="1000" b="0" i="1" dirty="0"/>
              <a:t>SET Plan Towards an Integrated Roadmap: Research </a:t>
            </a:r>
            <a:r>
              <a:rPr lang="en-US" sz="1000" b="0" i="1" dirty="0"/>
              <a:t>&amp; Innovation Challenges and Needs of the EU Energy System. JRC93056, December 2014.</a:t>
            </a:r>
            <a:r>
              <a:rPr lang="en-GB" sz="1000" b="0" i="1" dirty="0" smtClean="0"/>
              <a:t> </a:t>
            </a:r>
            <a:endParaRPr lang="en-GB" sz="1000" b="0" i="1" dirty="0"/>
          </a:p>
        </p:txBody>
      </p:sp>
    </p:spTree>
    <p:extLst>
      <p:ext uri="{BB962C8B-B14F-4D97-AF65-F5344CB8AC3E}">
        <p14:creationId xmlns:p14="http://schemas.microsoft.com/office/powerpoint/2010/main" val="6657884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4</a:t>
            </a:fld>
            <a:endParaRPr lang="fr-FR" altLang="en-US" dirty="0" smtClean="0"/>
          </a:p>
        </p:txBody>
      </p:sp>
      <p:sp>
        <p:nvSpPr>
          <p:cNvPr id="3075" name="Rectangle 2"/>
          <p:cNvSpPr>
            <a:spLocks noGrp="1" noChangeArrowheads="1"/>
          </p:cNvSpPr>
          <p:nvPr>
            <p:ph type="title"/>
          </p:nvPr>
        </p:nvSpPr>
        <p:spPr>
          <a:xfrm>
            <a:off x="1258888" y="0"/>
            <a:ext cx="5545360" cy="1008063"/>
          </a:xfrm>
        </p:spPr>
        <p:txBody>
          <a:bodyPr/>
          <a:lstStyle/>
          <a:p>
            <a:pPr eaLnBrk="1" hangingPunct="1"/>
            <a:r>
              <a:rPr lang="en-GB" altLang="en-US" sz="2800" dirty="0" smtClean="0"/>
              <a:t>Nuclear Energy Infrastructure</a:t>
            </a:r>
          </a:p>
        </p:txBody>
      </p:sp>
      <p:sp>
        <p:nvSpPr>
          <p:cNvPr id="3076" name="Rectangle 3"/>
          <p:cNvSpPr>
            <a:spLocks noGrp="1" noChangeArrowheads="1"/>
          </p:cNvSpPr>
          <p:nvPr>
            <p:ph type="body" idx="1"/>
          </p:nvPr>
        </p:nvSpPr>
        <p:spPr>
          <a:xfrm>
            <a:off x="1259632" y="836712"/>
            <a:ext cx="7813675" cy="5544615"/>
          </a:xfrm>
        </p:spPr>
        <p:txBody>
          <a:bodyPr/>
          <a:lstStyle/>
          <a:p>
            <a:pPr marL="0" indent="0">
              <a:buNone/>
            </a:pPr>
            <a:r>
              <a:rPr lang="en-GB" sz="1600" dirty="0" smtClean="0"/>
              <a:t>Nuclear energy requires very long term commitment on the National level, which must be reflected in National strategy. There are three key independent players to coordinate the activities:</a:t>
            </a:r>
          </a:p>
          <a:p>
            <a:r>
              <a:rPr lang="en-GB" sz="1400" b="1" dirty="0" smtClean="0"/>
              <a:t>government, </a:t>
            </a:r>
          </a:p>
          <a:p>
            <a:r>
              <a:rPr lang="en-GB" sz="1400" b="1" dirty="0" smtClean="0"/>
              <a:t>the owner</a:t>
            </a:r>
            <a:r>
              <a:rPr lang="cs-CZ" sz="1400" b="1" dirty="0" smtClean="0"/>
              <a:t>(s)</a:t>
            </a:r>
            <a:r>
              <a:rPr lang="en-GB" sz="1400" b="1" dirty="0" smtClean="0"/>
              <a:t>/operator</a:t>
            </a:r>
            <a:r>
              <a:rPr lang="cs-CZ" sz="1400" b="1" dirty="0" smtClean="0"/>
              <a:t>(s)</a:t>
            </a:r>
            <a:r>
              <a:rPr lang="en-GB" sz="1400" b="1" dirty="0" smtClean="0"/>
              <a:t> </a:t>
            </a:r>
            <a:r>
              <a:rPr lang="en-GB" sz="1400" b="1" dirty="0"/>
              <a:t>of </a:t>
            </a:r>
            <a:r>
              <a:rPr lang="en-GB" sz="1400" b="1" dirty="0" smtClean="0"/>
              <a:t>NPPs, and </a:t>
            </a:r>
          </a:p>
          <a:p>
            <a:r>
              <a:rPr lang="en-GB" sz="1400" b="1" dirty="0" smtClean="0"/>
              <a:t>the </a:t>
            </a:r>
            <a:r>
              <a:rPr lang="en-GB" sz="1400" b="1" dirty="0"/>
              <a:t>regulatory </a:t>
            </a:r>
            <a:r>
              <a:rPr lang="en-GB" sz="1400" b="1" dirty="0" smtClean="0"/>
              <a:t>body</a:t>
            </a:r>
          </a:p>
          <a:p>
            <a:pPr marL="0" indent="0">
              <a:buNone/>
            </a:pPr>
            <a:r>
              <a:rPr lang="en-GB" sz="1600" dirty="0" smtClean="0"/>
              <a:t>The responsibility for </a:t>
            </a:r>
            <a:r>
              <a:rPr lang="en-GB" sz="1600" b="1" dirty="0" smtClean="0"/>
              <a:t>safety is exclusively channelled </a:t>
            </a:r>
            <a:r>
              <a:rPr lang="en-GB" sz="1600" dirty="0" smtClean="0"/>
              <a:t>on the </a:t>
            </a:r>
            <a:r>
              <a:rPr lang="en-GB" sz="1600" b="1" dirty="0" smtClean="0"/>
              <a:t>owner/operator</a:t>
            </a:r>
            <a:r>
              <a:rPr lang="en-GB" sz="1600" dirty="0" smtClean="0"/>
              <a:t> and </a:t>
            </a:r>
            <a:r>
              <a:rPr lang="en-GB" sz="1600" b="1" dirty="0" smtClean="0"/>
              <a:t>supervision</a:t>
            </a:r>
            <a:r>
              <a:rPr lang="en-GB" sz="1600" dirty="0" smtClean="0"/>
              <a:t> on the </a:t>
            </a:r>
            <a:r>
              <a:rPr lang="en-GB" sz="1600" b="1" dirty="0" smtClean="0"/>
              <a:t>regulatory body</a:t>
            </a:r>
            <a:r>
              <a:rPr lang="en-GB" sz="1600" dirty="0" smtClean="0"/>
              <a:t>.</a:t>
            </a:r>
          </a:p>
          <a:p>
            <a:pPr marL="0" indent="0">
              <a:buNone/>
            </a:pPr>
            <a:r>
              <a:rPr lang="en-GB" sz="1600" dirty="0" smtClean="0"/>
              <a:t>Responsibility of necessary </a:t>
            </a:r>
            <a:r>
              <a:rPr lang="en-GB" sz="1600" b="1" dirty="0" smtClean="0"/>
              <a:t>infrastructure (IAEA defines 19 items for countries starting with nuclear energy)*</a:t>
            </a:r>
            <a:r>
              <a:rPr lang="en-GB" sz="1600" dirty="0" smtClean="0"/>
              <a:t> is on the </a:t>
            </a:r>
            <a:r>
              <a:rPr lang="en-GB" sz="1600" b="1" dirty="0" smtClean="0"/>
              <a:t>Government and owner/operator</a:t>
            </a:r>
            <a:r>
              <a:rPr lang="en-GB" sz="1600" dirty="0" smtClean="0"/>
              <a:t>.</a:t>
            </a:r>
          </a:p>
          <a:p>
            <a:pPr marL="0" indent="0">
              <a:buNone/>
            </a:pPr>
            <a:r>
              <a:rPr lang="en-GB" sz="1600" dirty="0" smtClean="0"/>
              <a:t>The technology is provided by </a:t>
            </a:r>
            <a:r>
              <a:rPr lang="en-GB" sz="1600" b="1" dirty="0" smtClean="0"/>
              <a:t>vendor</a:t>
            </a:r>
            <a:r>
              <a:rPr lang="en-GB" sz="1600" dirty="0" smtClean="0"/>
              <a:t> (global player) with support of more and more </a:t>
            </a:r>
            <a:r>
              <a:rPr lang="en-GB" sz="1600" b="1" dirty="0" smtClean="0"/>
              <a:t>globalised supply chain</a:t>
            </a:r>
            <a:r>
              <a:rPr lang="en-GB" sz="1600" dirty="0" smtClean="0"/>
              <a:t>. </a:t>
            </a:r>
          </a:p>
          <a:p>
            <a:pPr marL="0" indent="0">
              <a:buNone/>
            </a:pPr>
            <a:r>
              <a:rPr lang="en-GB" sz="1600" dirty="0" smtClean="0"/>
              <a:t>Safety during whole lifetime is dependent on access of owner/operator to know-how</a:t>
            </a:r>
            <a:r>
              <a:rPr lang="cs-CZ" sz="1600" dirty="0" smtClean="0"/>
              <a:t>,</a:t>
            </a:r>
            <a:r>
              <a:rPr lang="en-GB" sz="1600" dirty="0" smtClean="0"/>
              <a:t> know-why, knowledge management and technical and R&amp;D support through whole lifetime of the NPP.</a:t>
            </a:r>
          </a:p>
          <a:p>
            <a:pPr marL="0" indent="0">
              <a:buNone/>
            </a:pPr>
            <a:r>
              <a:rPr lang="en-GB" sz="1600" dirty="0" smtClean="0"/>
              <a:t>Only </a:t>
            </a:r>
            <a:r>
              <a:rPr lang="en-GB" sz="1600" b="1" dirty="0" smtClean="0"/>
              <a:t>two long term stable financial resource exist</a:t>
            </a:r>
            <a:r>
              <a:rPr lang="en-GB" sz="1600" dirty="0" smtClean="0"/>
              <a:t> – income form </a:t>
            </a:r>
            <a:r>
              <a:rPr lang="en-GB" sz="1600" b="1" dirty="0" smtClean="0"/>
              <a:t>selling the electricity</a:t>
            </a:r>
            <a:r>
              <a:rPr lang="en-GB" sz="1600" dirty="0" smtClean="0"/>
              <a:t> and </a:t>
            </a:r>
            <a:r>
              <a:rPr lang="en-GB" sz="1600" b="1" dirty="0" smtClean="0"/>
              <a:t>public money </a:t>
            </a:r>
            <a:r>
              <a:rPr lang="en-GB" sz="1600" dirty="0" smtClean="0"/>
              <a:t>(direct or indirect - collected from operator).</a:t>
            </a:r>
          </a:p>
          <a:p>
            <a:pPr marL="0" indent="0">
              <a:buNone/>
            </a:pPr>
            <a:r>
              <a:rPr lang="en-GB" sz="1600" b="1" dirty="0" smtClean="0">
                <a:solidFill>
                  <a:srgbClr val="FF0000"/>
                </a:solidFill>
              </a:rPr>
              <a:t>All this players and necessary infrastructure needs R&amp;D support during construction and operation. Critical is availability of experts and facilities, they could be lost fast, but recovery need lot of time</a:t>
            </a:r>
            <a:r>
              <a:rPr lang="cs-CZ" sz="1600" b="1" dirty="0" smtClean="0">
                <a:solidFill>
                  <a:srgbClr val="FF0000"/>
                </a:solidFill>
              </a:rPr>
              <a:t>, </a:t>
            </a:r>
            <a:r>
              <a:rPr lang="en-GB" sz="1600" b="1" dirty="0" smtClean="0">
                <a:solidFill>
                  <a:srgbClr val="FF0000"/>
                </a:solidFill>
              </a:rPr>
              <a:t>money and effort!</a:t>
            </a:r>
          </a:p>
          <a:p>
            <a:pPr marL="0" indent="0">
              <a:buNone/>
            </a:pPr>
            <a:r>
              <a:rPr lang="en-GB" sz="1600" b="1" dirty="0" smtClean="0"/>
              <a:t>Very specific situation is for development of new design. </a:t>
            </a:r>
          </a:p>
        </p:txBody>
      </p:sp>
      <p:sp>
        <p:nvSpPr>
          <p:cNvPr id="5" name="Rectangle 3"/>
          <p:cNvSpPr txBox="1">
            <a:spLocks noChangeArrowheads="1"/>
          </p:cNvSpPr>
          <p:nvPr/>
        </p:nvSpPr>
        <p:spPr bwMode="auto">
          <a:xfrm>
            <a:off x="1330325" y="6381328"/>
            <a:ext cx="7813675" cy="4376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FontTx/>
              <a:buNone/>
            </a:pPr>
            <a:r>
              <a:rPr lang="en-GB" sz="1000" b="0" dirty="0" smtClean="0"/>
              <a:t>* </a:t>
            </a:r>
            <a:r>
              <a:rPr lang="en-GB" sz="1000" b="0" i="1" dirty="0" smtClean="0"/>
              <a:t>Milestones in the Development of a National Infrastructure for Nuclear Power. IAEA Nuclear Energy Series No. NG-G-3.1. Vienna, 2007.</a:t>
            </a:r>
            <a:r>
              <a:rPr lang="en-GB" sz="1000" b="0" dirty="0" smtClean="0"/>
              <a:t> </a:t>
            </a:r>
            <a:endParaRPr lang="en-GB" sz="1000" b="0" dirty="0"/>
          </a:p>
        </p:txBody>
      </p:sp>
    </p:spTree>
    <p:extLst>
      <p:ext uri="{BB962C8B-B14F-4D97-AF65-F5344CB8AC3E}">
        <p14:creationId xmlns:p14="http://schemas.microsoft.com/office/powerpoint/2010/main" val="6657884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5</a:t>
            </a:fld>
            <a:endParaRPr lang="fr-FR" altLang="en-US" dirty="0" smtClean="0"/>
          </a:p>
        </p:txBody>
      </p:sp>
      <p:sp>
        <p:nvSpPr>
          <p:cNvPr id="3075" name="Rectangle 2"/>
          <p:cNvSpPr>
            <a:spLocks noGrp="1" noChangeArrowheads="1"/>
          </p:cNvSpPr>
          <p:nvPr>
            <p:ph type="title"/>
          </p:nvPr>
        </p:nvSpPr>
        <p:spPr>
          <a:xfrm>
            <a:off x="1258888" y="0"/>
            <a:ext cx="5545360" cy="1008063"/>
          </a:xfrm>
        </p:spPr>
        <p:txBody>
          <a:bodyPr/>
          <a:lstStyle/>
          <a:p>
            <a:pPr eaLnBrk="1" hangingPunct="1"/>
            <a:r>
              <a:rPr lang="en-GB" sz="2800" dirty="0" smtClean="0"/>
              <a:t>EU specific situation</a:t>
            </a:r>
            <a:endParaRPr lang="en-GB" altLang="en-US" sz="2800" dirty="0" smtClean="0"/>
          </a:p>
        </p:txBody>
      </p:sp>
      <p:sp>
        <p:nvSpPr>
          <p:cNvPr id="3076" name="Rectangle 3"/>
          <p:cNvSpPr>
            <a:spLocks noGrp="1" noChangeArrowheads="1"/>
          </p:cNvSpPr>
          <p:nvPr>
            <p:ph type="body" idx="1"/>
          </p:nvPr>
        </p:nvSpPr>
        <p:spPr>
          <a:xfrm>
            <a:off x="1259632" y="836713"/>
            <a:ext cx="7813675" cy="5400600"/>
          </a:xfrm>
        </p:spPr>
        <p:txBody>
          <a:bodyPr/>
          <a:lstStyle/>
          <a:p>
            <a:pPr marL="0" indent="0">
              <a:buNone/>
            </a:pPr>
            <a:r>
              <a:rPr lang="en-GB" sz="1600" b="1" dirty="0" smtClean="0"/>
              <a:t>More than half of EU MSs utilise, or plan to utilise nuclear energy. Their needs differ in space and time:</a:t>
            </a:r>
          </a:p>
          <a:p>
            <a:r>
              <a:rPr lang="en-GB" sz="1600" b="1" dirty="0" smtClean="0"/>
              <a:t>support for operation fleet; decommissioning; new build; or start with nuclear energy utilisation,</a:t>
            </a:r>
          </a:p>
          <a:p>
            <a:r>
              <a:rPr lang="en-GB" sz="1600" b="1" dirty="0" smtClean="0"/>
              <a:t>some relaying on foreign vendors, and some even without strong supply chain,</a:t>
            </a:r>
          </a:p>
          <a:p>
            <a:r>
              <a:rPr lang="en-GB" sz="1600" b="1" dirty="0" smtClean="0"/>
              <a:t>maintain or strengthen competitiveness of industry on globalised markets.</a:t>
            </a:r>
          </a:p>
          <a:p>
            <a:pPr marL="0" indent="0">
              <a:buNone/>
            </a:pPr>
            <a:r>
              <a:rPr lang="en-GB" sz="1600" b="1" dirty="0" smtClean="0"/>
              <a:t>As responsibility for safety is on the owner/operator, safety supervision on independent national regulator and government responsibility of long term sustainable national infrastructure, they all needs R&amp;D support, and cooperation on EU level is important.</a:t>
            </a:r>
          </a:p>
          <a:p>
            <a:pPr marL="0" indent="0">
              <a:buNone/>
            </a:pPr>
            <a:r>
              <a:rPr lang="en-GB" sz="1600" b="1" dirty="0" smtClean="0"/>
              <a:t>Vendors alone can’t finance new design, as it must meet utility requirements, regulatory safety requirements, and investment return from technology prepared for market implementation after 20 years is inacceptable risk. It needs cooperation and co-financing.</a:t>
            </a:r>
          </a:p>
          <a:p>
            <a:pPr marL="0" indent="0">
              <a:buNone/>
            </a:pPr>
            <a:r>
              <a:rPr lang="en-GB" sz="1600" b="1" dirty="0" smtClean="0"/>
              <a:t>The only secure financial resource (income from electricity selling) is lost under existing liberalised electricity market conditions.</a:t>
            </a:r>
          </a:p>
          <a:p>
            <a:pPr marL="0" indent="0">
              <a:buNone/>
            </a:pPr>
            <a:r>
              <a:rPr lang="en-GB" sz="1600" b="1" dirty="0" smtClean="0"/>
              <a:t>New development and assurance of sustainability of existing R</a:t>
            </a:r>
            <a:r>
              <a:rPr lang="en-US" sz="1600" b="1" dirty="0" smtClean="0"/>
              <a:t>&amp;</a:t>
            </a:r>
            <a:r>
              <a:rPr lang="cs-CZ" sz="1600" b="1" dirty="0" smtClean="0"/>
              <a:t>D </a:t>
            </a:r>
            <a:r>
              <a:rPr lang="en-US" sz="1600" b="1" dirty="0" smtClean="0"/>
              <a:t>Infrastructure need strategic coordination on the MSs level and EU level, and SNETP is doing it best to formulate and coordinate the EU wide R&amp;D needs in the three key pillars, important for support of EU Energy Policy and security of supply of energy for EU MSs.  </a:t>
            </a:r>
            <a:endParaRPr lang="en-GB" sz="1600" b="1" dirty="0" smtClean="0"/>
          </a:p>
        </p:txBody>
      </p:sp>
      <p:sp>
        <p:nvSpPr>
          <p:cNvPr id="5" name="Rectangle 3"/>
          <p:cNvSpPr txBox="1">
            <a:spLocks noChangeArrowheads="1"/>
          </p:cNvSpPr>
          <p:nvPr/>
        </p:nvSpPr>
        <p:spPr bwMode="auto">
          <a:xfrm>
            <a:off x="1330325" y="6231715"/>
            <a:ext cx="7813675" cy="5872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FontTx/>
              <a:buNone/>
            </a:pPr>
            <a:endParaRPr lang="en-GB" sz="2000" b="1" dirty="0" smtClean="0">
              <a:solidFill>
                <a:srgbClr val="FF0000"/>
              </a:solidFill>
            </a:endParaRPr>
          </a:p>
        </p:txBody>
      </p:sp>
    </p:spTree>
    <p:extLst>
      <p:ext uri="{BB962C8B-B14F-4D97-AF65-F5344CB8AC3E}">
        <p14:creationId xmlns:p14="http://schemas.microsoft.com/office/powerpoint/2010/main" val="6657884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6</a:t>
            </a:fld>
            <a:endParaRPr lang="fr-FR" altLang="en-US" dirty="0" smtClean="0"/>
          </a:p>
        </p:txBody>
      </p:sp>
      <p:sp>
        <p:nvSpPr>
          <p:cNvPr id="3075" name="Rectangle 2"/>
          <p:cNvSpPr>
            <a:spLocks noGrp="1" noChangeArrowheads="1"/>
          </p:cNvSpPr>
          <p:nvPr>
            <p:ph type="title"/>
          </p:nvPr>
        </p:nvSpPr>
        <p:spPr>
          <a:xfrm>
            <a:off x="1258888" y="0"/>
            <a:ext cx="5545360" cy="1008063"/>
          </a:xfrm>
        </p:spPr>
        <p:txBody>
          <a:bodyPr/>
          <a:lstStyle/>
          <a:p>
            <a:pPr eaLnBrk="1" hangingPunct="1"/>
            <a:r>
              <a:rPr lang="en-GB" sz="2800" dirty="0" smtClean="0"/>
              <a:t>Financing R</a:t>
            </a:r>
            <a:r>
              <a:rPr lang="en-US" sz="2800" dirty="0" smtClean="0"/>
              <a:t>&amp;</a:t>
            </a:r>
            <a:r>
              <a:rPr lang="cs-CZ" sz="2800" dirty="0" smtClean="0"/>
              <a:t>D </a:t>
            </a:r>
            <a:r>
              <a:rPr lang="en-GB" sz="2800" dirty="0" smtClean="0"/>
              <a:t>Infrastructure</a:t>
            </a:r>
            <a:endParaRPr lang="en-GB" altLang="en-US" sz="2800" dirty="0" smtClean="0"/>
          </a:p>
        </p:txBody>
      </p:sp>
      <p:sp>
        <p:nvSpPr>
          <p:cNvPr id="3076" name="Rectangle 3"/>
          <p:cNvSpPr>
            <a:spLocks noGrp="1" noChangeArrowheads="1"/>
          </p:cNvSpPr>
          <p:nvPr>
            <p:ph type="body" idx="1"/>
          </p:nvPr>
        </p:nvSpPr>
        <p:spPr>
          <a:xfrm>
            <a:off x="1259632" y="836713"/>
            <a:ext cx="7813675" cy="5400600"/>
          </a:xfrm>
        </p:spPr>
        <p:txBody>
          <a:bodyPr/>
          <a:lstStyle/>
          <a:p>
            <a:pPr marL="0" indent="0">
              <a:buNone/>
            </a:pPr>
            <a:r>
              <a:rPr lang="en-GB" sz="1600" b="1" dirty="0" smtClean="0"/>
              <a:t>All three pillars of SNETP focus:</a:t>
            </a:r>
          </a:p>
          <a:p>
            <a:pPr marL="457200" indent="-457200">
              <a:buFont typeface="+mj-lt"/>
              <a:buAutoNum type="alphaUcPeriod"/>
            </a:pPr>
            <a:r>
              <a:rPr lang="en-GB" sz="1400" b="1" dirty="0" smtClean="0"/>
              <a:t>GEN II/III,</a:t>
            </a:r>
          </a:p>
          <a:p>
            <a:pPr marL="457200" indent="-457200">
              <a:buFont typeface="+mj-lt"/>
              <a:buAutoNum type="alphaUcPeriod"/>
            </a:pPr>
            <a:r>
              <a:rPr lang="en-GB" sz="1400" b="1" dirty="0" smtClean="0"/>
              <a:t>Fast reactor with closed fuel cycle</a:t>
            </a:r>
            <a:r>
              <a:rPr lang="cs-CZ" sz="1400" b="1" dirty="0" smtClean="0"/>
              <a:t> (GEN IV)</a:t>
            </a:r>
            <a:r>
              <a:rPr lang="en-GB" sz="1400" b="1" dirty="0" smtClean="0"/>
              <a:t>, and</a:t>
            </a:r>
          </a:p>
          <a:p>
            <a:pPr marL="457200" indent="-457200">
              <a:buFont typeface="+mj-lt"/>
              <a:buAutoNum type="alphaUcPeriod"/>
            </a:pPr>
            <a:r>
              <a:rPr lang="en-GB" sz="1400" b="1" dirty="0" smtClean="0"/>
              <a:t>Reactor for cogeneration,</a:t>
            </a:r>
          </a:p>
          <a:p>
            <a:pPr marL="0" indent="0">
              <a:buNone/>
            </a:pPr>
            <a:r>
              <a:rPr lang="en-GB" sz="1600" b="1" dirty="0" smtClean="0"/>
              <a:t>Needs R</a:t>
            </a:r>
            <a:r>
              <a:rPr lang="en-US" sz="1600" b="1" dirty="0" smtClean="0"/>
              <a:t>&amp;D infrastructure, and this infrastructure must be in large extent shared by all three pillars. Supported to this infrastructure must be long term and well coordinated.</a:t>
            </a:r>
          </a:p>
          <a:p>
            <a:pPr>
              <a:buFont typeface="+mj-lt"/>
              <a:buAutoNum type="alphaUcPeriod"/>
            </a:pPr>
            <a:r>
              <a:rPr lang="en-US" sz="1600" b="1" dirty="0" smtClean="0"/>
              <a:t>NUGENIA coordinated the GEN II/III support could relay in high extent on industrial resources (if market correction is assured) with public money to support the governmental and regulator needs and EU wide cooperation. </a:t>
            </a:r>
          </a:p>
          <a:p>
            <a:pPr>
              <a:buFont typeface="+mj-lt"/>
              <a:buAutoNum type="alphaUcPeriod"/>
            </a:pPr>
            <a:r>
              <a:rPr lang="en-GB" sz="1600" b="1" dirty="0" smtClean="0"/>
              <a:t>Infrastructure support the ESNII initiative to develop the </a:t>
            </a:r>
            <a:r>
              <a:rPr lang="cs-CZ" sz="1600" b="1" dirty="0" smtClean="0"/>
              <a:t>GEN IV </a:t>
            </a:r>
            <a:r>
              <a:rPr lang="en-GB" sz="1600" b="1" dirty="0" smtClean="0"/>
              <a:t>Fast Reactor (FR) </a:t>
            </a:r>
            <a:r>
              <a:rPr lang="en-GB" sz="1600" b="1" dirty="0"/>
              <a:t>with closed fuel </a:t>
            </a:r>
            <a:r>
              <a:rPr lang="en-GB" sz="1600" b="1" dirty="0" smtClean="0"/>
              <a:t>cycle, needs to start with demonstration projects (Financing the ASTRID, </a:t>
            </a:r>
            <a:r>
              <a:rPr lang="cs-CZ" sz="1600" b="1" dirty="0" smtClean="0"/>
              <a:t>MYRRHA, </a:t>
            </a:r>
            <a:r>
              <a:rPr lang="en-GB" sz="1600" b="1" dirty="0" smtClean="0"/>
              <a:t>ALFRED and ALLEGRO), to properly focus the research initiatives on their needs.</a:t>
            </a:r>
          </a:p>
          <a:p>
            <a:pPr>
              <a:buFont typeface="+mj-lt"/>
              <a:buAutoNum type="alphaUcPeriod"/>
            </a:pPr>
            <a:r>
              <a:rPr lang="en-GB" sz="1600" b="1" dirty="0" smtClean="0"/>
              <a:t>In very similar situation as FR is NC2I with its target on Reactor for cogeneration.</a:t>
            </a:r>
          </a:p>
          <a:p>
            <a:pPr marL="0" indent="0">
              <a:buNone/>
            </a:pPr>
            <a:r>
              <a:rPr lang="en-US" sz="1600" b="1" dirty="0" smtClean="0"/>
              <a:t>Important is also to find appropriate instruments allowing co-financings not only the infrastructure support, but also the Project itself from public (EU and MSs) and private (industry) money on a long term strategic bases.</a:t>
            </a:r>
          </a:p>
        </p:txBody>
      </p:sp>
      <p:sp>
        <p:nvSpPr>
          <p:cNvPr id="5" name="Rectangle 3"/>
          <p:cNvSpPr txBox="1">
            <a:spLocks noChangeArrowheads="1"/>
          </p:cNvSpPr>
          <p:nvPr/>
        </p:nvSpPr>
        <p:spPr bwMode="auto">
          <a:xfrm>
            <a:off x="1330325" y="6231715"/>
            <a:ext cx="7813675" cy="5872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FontTx/>
              <a:buNone/>
            </a:pPr>
            <a:endParaRPr lang="en-GB" sz="2000" b="1" dirty="0" smtClean="0">
              <a:solidFill>
                <a:srgbClr val="FF0000"/>
              </a:solidFill>
            </a:endParaRPr>
          </a:p>
        </p:txBody>
      </p:sp>
    </p:spTree>
    <p:extLst>
      <p:ext uri="{BB962C8B-B14F-4D97-AF65-F5344CB8AC3E}">
        <p14:creationId xmlns:p14="http://schemas.microsoft.com/office/powerpoint/2010/main" val="41053469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7</a:t>
            </a:fld>
            <a:endParaRPr lang="fr-FR" altLang="en-US" dirty="0" smtClean="0"/>
          </a:p>
        </p:txBody>
      </p:sp>
      <p:sp>
        <p:nvSpPr>
          <p:cNvPr id="3075" name="Rectangle 2"/>
          <p:cNvSpPr>
            <a:spLocks noGrp="1" noChangeArrowheads="1"/>
          </p:cNvSpPr>
          <p:nvPr>
            <p:ph type="title"/>
          </p:nvPr>
        </p:nvSpPr>
        <p:spPr>
          <a:xfrm>
            <a:off x="1258888" y="0"/>
            <a:ext cx="5545360" cy="1008063"/>
          </a:xfrm>
        </p:spPr>
        <p:txBody>
          <a:bodyPr/>
          <a:lstStyle/>
          <a:p>
            <a:pPr eaLnBrk="1" hangingPunct="1"/>
            <a:r>
              <a:rPr lang="en-GB" sz="2800" dirty="0" smtClean="0"/>
              <a:t>Role of SNETP</a:t>
            </a:r>
            <a:endParaRPr lang="en-GB" altLang="en-US" sz="2800" dirty="0" smtClean="0"/>
          </a:p>
        </p:txBody>
      </p:sp>
      <p:sp>
        <p:nvSpPr>
          <p:cNvPr id="3076" name="Rectangle 3"/>
          <p:cNvSpPr>
            <a:spLocks noGrp="1" noChangeArrowheads="1"/>
          </p:cNvSpPr>
          <p:nvPr>
            <p:ph type="body" idx="1"/>
          </p:nvPr>
        </p:nvSpPr>
        <p:spPr>
          <a:xfrm>
            <a:off x="1259632" y="836713"/>
            <a:ext cx="7884368" cy="5400599"/>
          </a:xfrm>
        </p:spPr>
        <p:txBody>
          <a:bodyPr/>
          <a:lstStyle/>
          <a:p>
            <a:pPr marL="0" indent="0">
              <a:buNone/>
            </a:pPr>
            <a:r>
              <a:rPr lang="en-GB" sz="1600" b="1" dirty="0" smtClean="0"/>
              <a:t>Key role of SNETP is to harmonise the effort and assure utilisation of synergies as much as possible and keep stabile long term strategy necessary for sustainability.</a:t>
            </a:r>
          </a:p>
          <a:p>
            <a:pPr marL="0" indent="0">
              <a:buNone/>
            </a:pPr>
            <a:r>
              <a:rPr lang="en-GB" sz="1600" b="1" dirty="0" smtClean="0"/>
              <a:t>Base on our Vision Report* the SNETP prepared:</a:t>
            </a:r>
          </a:p>
          <a:p>
            <a:r>
              <a:rPr lang="en-GB" sz="1600" b="1" dirty="0" smtClean="0"/>
              <a:t>Strategic Research and Innovation Agenda updated in February 2013, and</a:t>
            </a:r>
          </a:p>
          <a:p>
            <a:r>
              <a:rPr lang="en-GB" sz="1600" b="1" dirty="0" smtClean="0"/>
              <a:t>Deployment strategy (2010), updated version to be issued 2015. </a:t>
            </a:r>
          </a:p>
          <a:p>
            <a:pPr marL="0" indent="0">
              <a:buNone/>
            </a:pPr>
            <a:endParaRPr lang="en-GB" sz="2000" b="1" dirty="0" smtClean="0">
              <a:solidFill>
                <a:srgbClr val="FF0000"/>
              </a:solidFill>
            </a:endParaRPr>
          </a:p>
          <a:p>
            <a:pPr marL="0" indent="0">
              <a:buNone/>
            </a:pPr>
            <a:endParaRPr lang="en-GB" sz="2000" b="1" dirty="0">
              <a:solidFill>
                <a:srgbClr val="FF0000"/>
              </a:solidFill>
            </a:endParaRPr>
          </a:p>
          <a:p>
            <a:pPr marL="0" indent="0">
              <a:buNone/>
            </a:pPr>
            <a:endParaRPr lang="en-GB" sz="2000" b="1" dirty="0" smtClean="0">
              <a:solidFill>
                <a:srgbClr val="FF0000"/>
              </a:solidFill>
            </a:endParaRPr>
          </a:p>
          <a:p>
            <a:pPr marL="0" indent="0">
              <a:buNone/>
            </a:pPr>
            <a:endParaRPr lang="en-GB" sz="2000" b="1" dirty="0">
              <a:solidFill>
                <a:srgbClr val="FF0000"/>
              </a:solidFill>
            </a:endParaRPr>
          </a:p>
          <a:p>
            <a:pPr marL="0" indent="0">
              <a:buNone/>
            </a:pPr>
            <a:endParaRPr lang="en-GB" sz="2000" b="1" dirty="0" smtClean="0">
              <a:solidFill>
                <a:srgbClr val="FF0000"/>
              </a:solidFill>
            </a:endParaRPr>
          </a:p>
          <a:p>
            <a:pPr marL="0" indent="0">
              <a:buNone/>
            </a:pPr>
            <a:endParaRPr lang="en-GB" sz="2000" b="1" dirty="0">
              <a:solidFill>
                <a:srgbClr val="FF0000"/>
              </a:solidFill>
            </a:endParaRPr>
          </a:p>
          <a:p>
            <a:pPr marL="0" indent="0">
              <a:buNone/>
            </a:pPr>
            <a:endParaRPr lang="en-GB" sz="1400" b="1" dirty="0" smtClean="0">
              <a:solidFill>
                <a:srgbClr val="FF0000"/>
              </a:solidFill>
            </a:endParaRPr>
          </a:p>
          <a:p>
            <a:pPr marL="0" indent="0">
              <a:buNone/>
            </a:pPr>
            <a:r>
              <a:rPr lang="en-US" sz="1400" b="1" dirty="0"/>
              <a:t>The European Nuclear Gen II, III, IV Days</a:t>
            </a:r>
            <a:r>
              <a:rPr lang="en-US" sz="1400" b="1" dirty="0" smtClean="0"/>
              <a:t>,</a:t>
            </a:r>
          </a:p>
          <a:p>
            <a:pPr marL="0" indent="0">
              <a:buNone/>
            </a:pPr>
            <a:r>
              <a:rPr lang="en-US" sz="1400" b="1" dirty="0" smtClean="0"/>
              <a:t>taking </a:t>
            </a:r>
            <a:r>
              <a:rPr lang="en-US" sz="1400" b="1" dirty="0"/>
              <a:t>place in Brussels from 17-19 </a:t>
            </a:r>
            <a:r>
              <a:rPr lang="en-US" sz="1400" b="1" dirty="0" smtClean="0"/>
              <a:t>March</a:t>
            </a:r>
            <a:r>
              <a:rPr lang="en-US" sz="1400" b="1" dirty="0"/>
              <a:t> </a:t>
            </a:r>
            <a:r>
              <a:rPr lang="en-US" sz="1400" b="1" dirty="0" smtClean="0"/>
              <a:t>2015.          </a:t>
            </a:r>
            <a:r>
              <a:rPr lang="en-US" sz="1200" b="1" dirty="0">
                <a:hlinkClick r:id="rId2"/>
              </a:rPr>
              <a:t>http://www.snetp.eu/nuclear-days</a:t>
            </a:r>
            <a:r>
              <a:rPr lang="en-US" sz="1200" b="1" dirty="0" smtClean="0">
                <a:hlinkClick r:id="rId2"/>
              </a:rPr>
              <a:t>/</a:t>
            </a:r>
            <a:endParaRPr lang="en-GB" sz="1200" b="1" dirty="0" smtClean="0">
              <a:solidFill>
                <a:srgbClr val="FF0000"/>
              </a:solidFill>
            </a:endParaRPr>
          </a:p>
          <a:p>
            <a:pPr marL="0" indent="0">
              <a:buNone/>
            </a:pPr>
            <a:r>
              <a:rPr lang="en-GB" sz="2000" b="1" dirty="0" smtClean="0">
                <a:solidFill>
                  <a:srgbClr val="FF0000"/>
                </a:solidFill>
              </a:rPr>
              <a:t>SNETP very appreciate cooperation with EC, both DG R</a:t>
            </a:r>
            <a:r>
              <a:rPr lang="en-US" sz="2000" b="1" dirty="0" smtClean="0">
                <a:solidFill>
                  <a:srgbClr val="FF0000"/>
                </a:solidFill>
              </a:rPr>
              <a:t>&amp;I and DG ENER, better coordination is necessary with corresponding MSs, supporting activities of NUGENIA, ESNII, and NC2I.</a:t>
            </a:r>
            <a:r>
              <a:rPr lang="cs-CZ" sz="2000" dirty="0" smtClean="0"/>
              <a:t> </a:t>
            </a:r>
            <a:endParaRPr lang="en-GB" sz="2000" b="1" dirty="0" smtClean="0">
              <a:solidFill>
                <a:srgbClr val="FF0000"/>
              </a:solidFill>
            </a:endParaRPr>
          </a:p>
        </p:txBody>
      </p:sp>
      <p:sp>
        <p:nvSpPr>
          <p:cNvPr id="5" name="Rectangle 3"/>
          <p:cNvSpPr txBox="1">
            <a:spLocks noChangeArrowheads="1"/>
          </p:cNvSpPr>
          <p:nvPr/>
        </p:nvSpPr>
        <p:spPr bwMode="auto">
          <a:xfrm>
            <a:off x="1330325" y="6453336"/>
            <a:ext cx="7813675" cy="365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GB" sz="1000" dirty="0" smtClean="0">
                <a:hlinkClick r:id="rId3"/>
              </a:rPr>
              <a:t>* http</a:t>
            </a:r>
            <a:r>
              <a:rPr lang="en-GB" sz="1000" dirty="0">
                <a:hlinkClick r:id="rId3"/>
              </a:rPr>
              <a:t>://</a:t>
            </a:r>
            <a:r>
              <a:rPr lang="en-GB" sz="1000" dirty="0" smtClean="0">
                <a:hlinkClick r:id="rId3"/>
              </a:rPr>
              <a:t>www.snetp.eu/</a:t>
            </a:r>
            <a:endParaRPr lang="en-GB" sz="1000" dirty="0" smtClean="0"/>
          </a:p>
          <a:p>
            <a:pPr>
              <a:buFont typeface="Arial" charset="0"/>
              <a:buChar char="•"/>
            </a:pPr>
            <a:endParaRPr lang="en-GB" sz="1000" b="1" dirty="0" smtClean="0">
              <a:solidFill>
                <a:srgbClr val="FF0000"/>
              </a:soli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2492896"/>
            <a:ext cx="1625815" cy="2304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5678" y="2492896"/>
            <a:ext cx="1617490" cy="2304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Obrázek 7"/>
          <p:cNvPicPr/>
          <p:nvPr/>
        </p:nvPicPr>
        <p:blipFill>
          <a:blip r:embed="rId6">
            <a:extLst>
              <a:ext uri="{28A0092B-C50C-407E-A947-70E740481C1C}">
                <a14:useLocalDpi xmlns:a14="http://schemas.microsoft.com/office/drawing/2010/main" val="0"/>
              </a:ext>
            </a:extLst>
          </a:blip>
          <a:stretch>
            <a:fillRect/>
          </a:stretch>
        </p:blipFill>
        <p:spPr>
          <a:xfrm>
            <a:off x="5481815" y="4537873"/>
            <a:ext cx="3554681" cy="835343"/>
          </a:xfrm>
          <a:prstGeom prst="rect">
            <a:avLst/>
          </a:prstGeom>
        </p:spPr>
      </p:pic>
    </p:spTree>
    <p:extLst>
      <p:ext uri="{BB962C8B-B14F-4D97-AF65-F5344CB8AC3E}">
        <p14:creationId xmlns:p14="http://schemas.microsoft.com/office/powerpoint/2010/main" val="41053469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body" idx="1"/>
          </p:nvPr>
        </p:nvSpPr>
        <p:spPr>
          <a:xfrm>
            <a:off x="1259632" y="836713"/>
            <a:ext cx="7813675" cy="5400600"/>
          </a:xfrm>
        </p:spPr>
        <p:txBody>
          <a:bodyPr/>
          <a:lstStyle/>
          <a:p>
            <a:pPr marL="0" indent="0">
              <a:buNone/>
            </a:pPr>
            <a:r>
              <a:rPr lang="en-GB" sz="1600" b="1" dirty="0" smtClean="0">
                <a:solidFill>
                  <a:srgbClr val="0070C0"/>
                </a:solidFill>
              </a:rPr>
              <a:t>NUGENIA plus</a:t>
            </a:r>
            <a:r>
              <a:rPr lang="en-GB" sz="1600" dirty="0" smtClean="0">
                <a:solidFill>
                  <a:srgbClr val="0070C0"/>
                </a:solidFill>
              </a:rPr>
              <a:t> (Preparing NUGENIA for Horizon 2020)</a:t>
            </a:r>
            <a:r>
              <a:rPr lang="en-GB" sz="1600" dirty="0" smtClean="0"/>
              <a:t/>
            </a:r>
            <a:br>
              <a:rPr lang="en-GB" sz="1600" dirty="0" smtClean="0"/>
            </a:br>
            <a:r>
              <a:rPr lang="en-GB" sz="1600" dirty="0" smtClean="0"/>
              <a:t>Start date: 1 Sep 2013 - End date: 31 Aug 2016</a:t>
            </a:r>
          </a:p>
          <a:p>
            <a:pPr marL="0" indent="0" eaLnBrk="1" hangingPunct="1">
              <a:buNone/>
            </a:pPr>
            <a:r>
              <a:rPr lang="en-GB" sz="1600" dirty="0" smtClean="0">
                <a:latin typeface="Century Gothic" pitchFamily="34" charset="0"/>
              </a:rPr>
              <a:t>NUGENIA </a:t>
            </a:r>
            <a:r>
              <a:rPr lang="en-GB" sz="1600" dirty="0" smtClean="0">
                <a:solidFill>
                  <a:srgbClr val="DE9400"/>
                </a:solidFill>
                <a:latin typeface="Century Gothic" pitchFamily="34" charset="0"/>
              </a:rPr>
              <a:t>mission </a:t>
            </a:r>
            <a:r>
              <a:rPr lang="en-GB" sz="1600" dirty="0" smtClean="0">
                <a:latin typeface="Century Gothic" pitchFamily="34" charset="0"/>
              </a:rPr>
              <a:t>is</a:t>
            </a:r>
            <a:r>
              <a:rPr lang="en-GB" sz="1600" dirty="0" smtClean="0">
                <a:solidFill>
                  <a:srgbClr val="DE9400"/>
                </a:solidFill>
                <a:latin typeface="Century Gothic" pitchFamily="34" charset="0"/>
              </a:rPr>
              <a:t> </a:t>
            </a:r>
            <a:r>
              <a:rPr lang="en-GB" sz="1600" dirty="0" smtClean="0">
                <a:latin typeface="Century Gothic" pitchFamily="34" charset="0"/>
              </a:rPr>
              <a:t>to be an integrated framework for safe, reliable and competitive Gen II &amp; III fission technologies, which: </a:t>
            </a:r>
          </a:p>
          <a:p>
            <a:pPr lvl="1" eaLnBrk="1" hangingPunct="1">
              <a:spcBef>
                <a:spcPct val="0"/>
              </a:spcBef>
            </a:pPr>
            <a:r>
              <a:rPr lang="en-GB" sz="1400" dirty="0" smtClean="0">
                <a:latin typeface="Century Gothic" pitchFamily="34" charset="0"/>
                <a:cs typeface="Arial" charset="0"/>
              </a:rPr>
              <a:t>Fosters collaboration between industry, SMEs, RTOs, academia and technical safety organisations </a:t>
            </a:r>
          </a:p>
          <a:p>
            <a:pPr lvl="1" eaLnBrk="1" hangingPunct="1">
              <a:spcBef>
                <a:spcPct val="0"/>
              </a:spcBef>
            </a:pPr>
            <a:r>
              <a:rPr lang="en-GB" sz="1400" dirty="0" smtClean="0">
                <a:latin typeface="Century Gothic" pitchFamily="34" charset="0"/>
                <a:cs typeface="Arial" charset="0"/>
              </a:rPr>
              <a:t>Builds knowledge and expertise </a:t>
            </a:r>
          </a:p>
          <a:p>
            <a:pPr lvl="1" eaLnBrk="1" hangingPunct="1">
              <a:spcBef>
                <a:spcPct val="0"/>
              </a:spcBef>
            </a:pPr>
            <a:r>
              <a:rPr lang="en-GB" sz="1400" dirty="0" smtClean="0">
                <a:latin typeface="Century Gothic" pitchFamily="34" charset="0"/>
                <a:cs typeface="Arial" charset="0"/>
              </a:rPr>
              <a:t>Generates results with added value</a:t>
            </a:r>
            <a:endParaRPr lang="en-GB" sz="1400" b="1" dirty="0" smtClean="0">
              <a:latin typeface="Century Gothic" pitchFamily="34" charset="0"/>
            </a:endParaRPr>
          </a:p>
          <a:p>
            <a:pPr marL="0" indent="0">
              <a:buNone/>
            </a:pPr>
            <a:r>
              <a:rPr lang="cs-CZ" sz="1400" b="1" dirty="0" smtClean="0">
                <a:latin typeface="Century Gothic" pitchFamily="34" charset="0"/>
              </a:rPr>
              <a:t>NUGENIA</a:t>
            </a:r>
            <a:r>
              <a:rPr lang="en-US" sz="1400" dirty="0" smtClean="0">
                <a:latin typeface="Century Gothic" pitchFamily="34" charset="0"/>
              </a:rPr>
              <a:t> Roadmap:</a:t>
            </a:r>
          </a:p>
          <a:p>
            <a:pPr marL="0" indent="0">
              <a:buNone/>
            </a:pPr>
            <a:endParaRPr lang="cs-CZ" sz="1400" dirty="0">
              <a:latin typeface="Century Gothic" pitchFamily="34" charset="0"/>
            </a:endParaRPr>
          </a:p>
          <a:p>
            <a:pPr marL="0" indent="0">
              <a:buNone/>
            </a:pPr>
            <a:endParaRPr lang="en-GB" sz="1600" b="1" dirty="0">
              <a:solidFill>
                <a:srgbClr val="FF0000"/>
              </a:solidFill>
            </a:endParaRPr>
          </a:p>
          <a:p>
            <a:pPr marL="0" indent="0">
              <a:buNone/>
            </a:pPr>
            <a:endParaRPr lang="en-GB" sz="1600" b="1" dirty="0" smtClean="0">
              <a:solidFill>
                <a:srgbClr val="FF0000"/>
              </a:solidFill>
            </a:endParaRPr>
          </a:p>
          <a:p>
            <a:pPr marL="0" indent="0">
              <a:buNone/>
            </a:pPr>
            <a:endParaRPr lang="en-GB" sz="1600" b="1" dirty="0">
              <a:solidFill>
                <a:srgbClr val="FF0000"/>
              </a:solidFill>
            </a:endParaRPr>
          </a:p>
          <a:p>
            <a:pPr marL="0" indent="0">
              <a:buNone/>
            </a:pPr>
            <a:endParaRPr lang="en-GB" sz="1600" b="1" dirty="0" smtClean="0">
              <a:solidFill>
                <a:srgbClr val="FF0000"/>
              </a:solidFill>
            </a:endParaRPr>
          </a:p>
          <a:p>
            <a:pPr marL="0" indent="0">
              <a:buNone/>
            </a:pPr>
            <a:endParaRPr lang="en-GB" sz="1600" b="1" dirty="0">
              <a:solidFill>
                <a:srgbClr val="FF0000"/>
              </a:solidFill>
            </a:endParaRPr>
          </a:p>
          <a:p>
            <a:pPr marL="0" indent="0">
              <a:buNone/>
            </a:pPr>
            <a:endParaRPr lang="en-GB" sz="1600" b="1" dirty="0" smtClean="0">
              <a:solidFill>
                <a:srgbClr val="FF0000"/>
              </a:solidFill>
            </a:endParaRPr>
          </a:p>
          <a:p>
            <a:pPr marL="0" indent="0">
              <a:buNone/>
            </a:pPr>
            <a:endParaRPr lang="en-GB" sz="1600" b="1" dirty="0">
              <a:solidFill>
                <a:srgbClr val="FF0000"/>
              </a:solidFill>
            </a:endParaRPr>
          </a:p>
          <a:p>
            <a:pPr marL="0" indent="0">
              <a:buNone/>
            </a:pPr>
            <a:endParaRPr lang="en-GB" sz="1600" b="1" dirty="0" smtClean="0">
              <a:solidFill>
                <a:srgbClr val="FF0000"/>
              </a:solidFill>
            </a:endParaRPr>
          </a:p>
          <a:p>
            <a:pPr marL="0" indent="0">
              <a:buNone/>
            </a:pPr>
            <a:endParaRPr lang="en-GB" sz="1600" b="1" dirty="0">
              <a:solidFill>
                <a:srgbClr val="FF0000"/>
              </a:solidFill>
            </a:endParaRPr>
          </a:p>
        </p:txBody>
      </p:sp>
      <p:sp>
        <p:nvSpPr>
          <p:cNvPr id="2" name="Obdélník 1"/>
          <p:cNvSpPr/>
          <p:nvPr/>
        </p:nvSpPr>
        <p:spPr bwMode="auto">
          <a:xfrm>
            <a:off x="1330325" y="2994153"/>
            <a:ext cx="2448272" cy="3456384"/>
          </a:xfrm>
          <a:prstGeom prst="rect">
            <a:avLst/>
          </a:prstGeom>
          <a:solidFill>
            <a:schemeClr val="bg2">
              <a:lumMod val="60000"/>
              <a:lumOff val="4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cs-CZ" sz="1800" b="1" i="0" u="none" strike="noStrike" cap="none" normalizeH="0" baseline="0" dirty="0" smtClean="0">
              <a:ln>
                <a:noFill/>
              </a:ln>
              <a:solidFill>
                <a:schemeClr val="tx1"/>
              </a:solidFill>
              <a:effectLst/>
              <a:latin typeface="Arial" charset="0"/>
              <a:cs typeface="Arial" charset="0"/>
            </a:endParaRPr>
          </a:p>
        </p:txBody>
      </p:sp>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8</a:t>
            </a:fld>
            <a:endParaRPr lang="fr-FR" altLang="en-US" dirty="0" smtClean="0"/>
          </a:p>
        </p:txBody>
      </p:sp>
      <p:sp>
        <p:nvSpPr>
          <p:cNvPr id="3075" name="Rectangle 2"/>
          <p:cNvSpPr>
            <a:spLocks noGrp="1" noChangeArrowheads="1"/>
          </p:cNvSpPr>
          <p:nvPr>
            <p:ph type="title"/>
          </p:nvPr>
        </p:nvSpPr>
        <p:spPr>
          <a:xfrm>
            <a:off x="1258888" y="0"/>
            <a:ext cx="5545360" cy="1008063"/>
          </a:xfrm>
        </p:spPr>
        <p:txBody>
          <a:bodyPr/>
          <a:lstStyle/>
          <a:p>
            <a:pPr eaLnBrk="1" hangingPunct="1"/>
            <a:r>
              <a:rPr lang="en-GB" sz="2800" dirty="0" smtClean="0"/>
              <a:t>NUGENIA</a:t>
            </a:r>
            <a:endParaRPr lang="en-GB" altLang="en-US" sz="2800" dirty="0" smtClean="0"/>
          </a:p>
        </p:txBody>
      </p:sp>
      <p:sp>
        <p:nvSpPr>
          <p:cNvPr id="5" name="Rectangle 3"/>
          <p:cNvSpPr txBox="1">
            <a:spLocks noChangeArrowheads="1"/>
          </p:cNvSpPr>
          <p:nvPr/>
        </p:nvSpPr>
        <p:spPr bwMode="auto">
          <a:xfrm>
            <a:off x="1330325" y="6450537"/>
            <a:ext cx="7813675" cy="2188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GB" sz="1000" dirty="0" smtClean="0">
                <a:hlinkClick r:id="rId2"/>
              </a:rPr>
              <a:t>* http</a:t>
            </a:r>
            <a:r>
              <a:rPr lang="en-GB" sz="1000" dirty="0">
                <a:hlinkClick r:id="rId2"/>
              </a:rPr>
              <a:t>://www.nugenia.org</a:t>
            </a:r>
            <a:r>
              <a:rPr lang="en-GB" sz="1000" dirty="0" smtClean="0">
                <a:hlinkClick r:id="rId2"/>
              </a:rPr>
              <a:t>/</a:t>
            </a:r>
            <a:endParaRPr lang="en-GB" sz="1000" b="1" dirty="0" smtClean="0">
              <a:solidFill>
                <a:srgbClr val="FF0000"/>
              </a:solidFill>
            </a:endParaRPr>
          </a:p>
        </p:txBody>
      </p:sp>
      <p:pic>
        <p:nvPicPr>
          <p:cNvPr id="6" name="Obrázek 5"/>
          <p:cNvPicPr/>
          <p:nvPr/>
        </p:nvPicPr>
        <p:blipFill>
          <a:blip r:embed="rId3" cstate="print">
            <a:extLst>
              <a:ext uri="{28A0092B-C50C-407E-A947-70E740481C1C}">
                <a14:useLocalDpi xmlns:a14="http://schemas.microsoft.com/office/drawing/2010/main" val="0"/>
              </a:ext>
            </a:extLst>
          </a:blip>
          <a:stretch>
            <a:fillRect/>
          </a:stretch>
        </p:blipFill>
        <p:spPr>
          <a:xfrm>
            <a:off x="3347865" y="0"/>
            <a:ext cx="2736303" cy="936103"/>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9473" y="3068960"/>
            <a:ext cx="2289975"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3"/>
          <p:cNvSpPr txBox="1">
            <a:spLocks noChangeArrowheads="1"/>
          </p:cNvSpPr>
          <p:nvPr/>
        </p:nvSpPr>
        <p:spPr bwMode="auto">
          <a:xfrm>
            <a:off x="3923929" y="2780928"/>
            <a:ext cx="2160239" cy="36696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lvl="1" indent="0" eaLnBrk="1" hangingPunct="1">
              <a:buFont typeface="Wingdings" pitchFamily="2" charset="2"/>
              <a:buNone/>
              <a:defRPr/>
            </a:pPr>
            <a:r>
              <a:rPr lang="fi-FI" sz="1200" dirty="0">
                <a:solidFill>
                  <a:srgbClr val="DE9400"/>
                </a:solidFill>
              </a:rPr>
              <a:t>Technical Areas:</a:t>
            </a:r>
            <a:endParaRPr lang="en-GB" sz="1200" dirty="0">
              <a:cs typeface="Arial" pitchFamily="34" charset="0"/>
            </a:endParaRPr>
          </a:p>
          <a:p>
            <a:pPr marL="268288" lvl="1" indent="-268288" eaLnBrk="1" hangingPunct="1">
              <a:buFont typeface="+mj-lt"/>
              <a:buAutoNum type="arabicPeriod"/>
              <a:defRPr/>
            </a:pPr>
            <a:r>
              <a:rPr lang="en-GB" sz="1200" dirty="0">
                <a:cs typeface="Arial" pitchFamily="34" charset="0"/>
              </a:rPr>
              <a:t>Safety and risk of NPPs</a:t>
            </a:r>
          </a:p>
          <a:p>
            <a:pPr marL="268288" lvl="1" indent="-268288" eaLnBrk="1" hangingPunct="1">
              <a:buFont typeface="+mj-lt"/>
              <a:buAutoNum type="arabicPeriod"/>
              <a:defRPr/>
            </a:pPr>
            <a:r>
              <a:rPr lang="fi-FI" sz="1200" dirty="0">
                <a:cs typeface="Arial" pitchFamily="34" charset="0"/>
              </a:rPr>
              <a:t>Severe accidents</a:t>
            </a:r>
          </a:p>
          <a:p>
            <a:pPr marL="268288" lvl="1" indent="-268288" eaLnBrk="1" hangingPunct="1">
              <a:buFont typeface="+mj-lt"/>
              <a:buAutoNum type="arabicPeriod"/>
              <a:defRPr/>
            </a:pPr>
            <a:r>
              <a:rPr lang="en-GB" sz="1200" dirty="0">
                <a:cs typeface="Arial" pitchFamily="34" charset="0"/>
              </a:rPr>
              <a:t>Core and reactor operation</a:t>
            </a:r>
          </a:p>
          <a:p>
            <a:pPr marL="268288" lvl="1" indent="-268288" eaLnBrk="1" hangingPunct="1">
              <a:buFont typeface="+mj-lt"/>
              <a:buAutoNum type="arabicPeriod"/>
              <a:defRPr/>
            </a:pPr>
            <a:r>
              <a:rPr lang="en-GB" sz="1200" dirty="0">
                <a:cs typeface="Arial" pitchFamily="34" charset="0"/>
              </a:rPr>
              <a:t>System and component integrity</a:t>
            </a:r>
          </a:p>
          <a:p>
            <a:pPr marL="268288" lvl="1" indent="-268288" eaLnBrk="1" hangingPunct="1">
              <a:buFont typeface="+mj-lt"/>
              <a:buAutoNum type="arabicPeriod"/>
              <a:defRPr/>
            </a:pPr>
            <a:r>
              <a:rPr lang="en-GB" sz="1200" dirty="0">
                <a:cs typeface="Arial" pitchFamily="34" charset="0"/>
              </a:rPr>
              <a:t>Fuel, waste and decommissioning</a:t>
            </a:r>
          </a:p>
          <a:p>
            <a:pPr marL="268288" lvl="1" indent="-268288" eaLnBrk="1" hangingPunct="1">
              <a:buFont typeface="+mj-lt"/>
              <a:buAutoNum type="arabicPeriod"/>
              <a:defRPr/>
            </a:pPr>
            <a:r>
              <a:rPr lang="fi-FI" sz="1200" dirty="0">
                <a:cs typeface="Arial" pitchFamily="34" charset="0"/>
              </a:rPr>
              <a:t>Innovative LWR design &amp; technology</a:t>
            </a:r>
          </a:p>
          <a:p>
            <a:pPr marL="268288" lvl="1" indent="-268288" eaLnBrk="1" hangingPunct="1">
              <a:buFont typeface="+mj-lt"/>
              <a:buAutoNum type="arabicPeriod"/>
              <a:defRPr/>
            </a:pPr>
            <a:r>
              <a:rPr lang="fi-FI" sz="1200" dirty="0">
                <a:cs typeface="Arial" pitchFamily="34" charset="0"/>
              </a:rPr>
              <a:t>Harmonisation</a:t>
            </a:r>
          </a:p>
          <a:p>
            <a:pPr marL="268288" lvl="1" indent="-268288" eaLnBrk="1" hangingPunct="1">
              <a:buFont typeface="+mj-lt"/>
              <a:buAutoNum type="arabicPeriod"/>
              <a:defRPr/>
            </a:pPr>
            <a:r>
              <a:rPr lang="fi-FI" sz="1200" dirty="0">
                <a:cs typeface="Arial" pitchFamily="34" charset="0"/>
              </a:rPr>
              <a:t>Inspection, Qualification and Risk-Informed Inspection Planning (ENIQ</a:t>
            </a:r>
            <a:r>
              <a:rPr lang="fi-FI" sz="1200" dirty="0" smtClean="0">
                <a:cs typeface="Arial" pitchFamily="34" charset="0"/>
              </a:rPr>
              <a:t>)</a:t>
            </a:r>
            <a:endParaRPr lang="fi-FI" sz="1200" dirty="0">
              <a:cs typeface="Arial" pitchFamily="34" charset="0"/>
            </a:endParaRPr>
          </a:p>
        </p:txBody>
      </p:sp>
      <p:sp>
        <p:nvSpPr>
          <p:cNvPr id="10" name="Rectangle 3"/>
          <p:cNvSpPr txBox="1">
            <a:spLocks noChangeArrowheads="1"/>
          </p:cNvSpPr>
          <p:nvPr/>
        </p:nvSpPr>
        <p:spPr bwMode="auto">
          <a:xfrm>
            <a:off x="6012160" y="2780928"/>
            <a:ext cx="3024336" cy="36696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defRPr/>
            </a:pPr>
            <a:r>
              <a:rPr lang="en-US" sz="1200" dirty="0">
                <a:solidFill>
                  <a:srgbClr val="DE9400"/>
                </a:solidFill>
              </a:rPr>
              <a:t>NUGENIA First pilot call for proposals via the FP7-NUGENIA+-project On the high level objectives listed in the roadmap:</a:t>
            </a:r>
          </a:p>
          <a:p>
            <a:pPr marL="177800" lvl="2" indent="-177800" eaLnBrk="1" hangingPunct="1">
              <a:buFont typeface="Wingdings" pitchFamily="2" charset="2"/>
              <a:buChar char="ü"/>
              <a:defRPr/>
            </a:pPr>
            <a:r>
              <a:rPr lang="en-GB" sz="1200" dirty="0" smtClean="0"/>
              <a:t>Improve safety in operation and by design</a:t>
            </a:r>
          </a:p>
          <a:p>
            <a:pPr marL="177800" lvl="2" indent="-177800" eaLnBrk="1" hangingPunct="1">
              <a:buFont typeface="Wingdings" pitchFamily="2" charset="2"/>
              <a:buChar char="ü"/>
              <a:defRPr/>
            </a:pPr>
            <a:r>
              <a:rPr lang="en-GB" sz="1200" dirty="0" smtClean="0"/>
              <a:t>High reliability and optimized functionality of systems</a:t>
            </a:r>
          </a:p>
          <a:p>
            <a:pPr marL="177800" lvl="2" indent="-177800" eaLnBrk="1" hangingPunct="1">
              <a:buFont typeface="Wingdings" pitchFamily="2" charset="2"/>
              <a:buChar char="ü"/>
              <a:defRPr/>
            </a:pPr>
            <a:r>
              <a:rPr lang="en-GB" sz="1200" dirty="0" smtClean="0"/>
              <a:t>High reliability of components </a:t>
            </a:r>
          </a:p>
          <a:p>
            <a:pPr marL="177800" lvl="2" indent="-177800" eaLnBrk="1" hangingPunct="1">
              <a:buFont typeface="Wingdings" pitchFamily="2" charset="2"/>
              <a:buChar char="ü"/>
              <a:defRPr/>
            </a:pPr>
            <a:r>
              <a:rPr lang="en-GB" sz="1200" dirty="0" smtClean="0"/>
              <a:t>Improve modelling of phenomena in NPPs</a:t>
            </a:r>
          </a:p>
          <a:p>
            <a:pPr marL="177800" lvl="2" indent="-177800" eaLnBrk="1" hangingPunct="1">
              <a:buFont typeface="Wingdings" pitchFamily="2" charset="2"/>
              <a:buChar char="ü"/>
              <a:defRPr/>
            </a:pPr>
            <a:r>
              <a:rPr lang="en-GB" sz="1200" dirty="0" smtClean="0"/>
              <a:t>Increase public awareness</a:t>
            </a:r>
          </a:p>
          <a:p>
            <a:pPr marL="177800" lvl="2" indent="-177800" eaLnBrk="1" hangingPunct="1">
              <a:buFont typeface="Wingdings" pitchFamily="2" charset="2"/>
              <a:buChar char="ü"/>
              <a:defRPr/>
            </a:pPr>
            <a:r>
              <a:rPr lang="en-GB" sz="1200" dirty="0" smtClean="0"/>
              <a:t>Efficient integration of NPPs in the energy mix</a:t>
            </a:r>
          </a:p>
          <a:p>
            <a:pPr marL="177800" lvl="2" indent="-177800" eaLnBrk="1" hangingPunct="1">
              <a:buFont typeface="Wingdings" pitchFamily="2" charset="2"/>
              <a:buChar char="ü"/>
              <a:defRPr/>
            </a:pPr>
            <a:r>
              <a:rPr lang="en-GB" sz="1200" dirty="0" smtClean="0"/>
              <a:t>Prepare the future to avoid technology obsolescence</a:t>
            </a:r>
          </a:p>
          <a:p>
            <a:pPr marL="177800" lvl="2" indent="-177800" eaLnBrk="1" hangingPunct="1">
              <a:buFont typeface="Wingdings" pitchFamily="2" charset="2"/>
              <a:buChar char="ü"/>
              <a:defRPr/>
            </a:pPr>
            <a:r>
              <a:rPr lang="en-GB" sz="1200" dirty="0" smtClean="0"/>
              <a:t>Performance and ageing of NPPs for long term operation</a:t>
            </a:r>
            <a:endParaRPr lang="en-GB" sz="1200" dirty="0"/>
          </a:p>
        </p:txBody>
      </p:sp>
    </p:spTree>
    <p:extLst>
      <p:ext uri="{BB962C8B-B14F-4D97-AF65-F5344CB8AC3E}">
        <p14:creationId xmlns:p14="http://schemas.microsoft.com/office/powerpoint/2010/main" val="3014017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Espace réservé du numéro de diapositive 5"/>
          <p:cNvSpPr>
            <a:spLocks noGrp="1"/>
          </p:cNvSpPr>
          <p:nvPr>
            <p:ph type="sldNum" sz="quarter" idx="12"/>
          </p:nvPr>
        </p:nvSpPr>
        <p:spPr>
          <a:noFill/>
          <a:ln>
            <a:miter lim="800000"/>
            <a:headEnd/>
            <a:tailEnd/>
          </a:ln>
        </p:spPr>
        <p:txBody>
          <a:bodyPr/>
          <a:lstStyle/>
          <a:p>
            <a:fld id="{CE7A9AEF-1CB4-47CA-A055-13F8B3B86EAF}" type="slidenum">
              <a:rPr lang="fr-FR" altLang="en-US" smtClean="0"/>
              <a:pPr/>
              <a:t>9</a:t>
            </a:fld>
            <a:endParaRPr lang="fr-FR" altLang="en-US" dirty="0" smtClean="0"/>
          </a:p>
        </p:txBody>
      </p:sp>
      <p:sp>
        <p:nvSpPr>
          <p:cNvPr id="3075" name="Rectangle 2"/>
          <p:cNvSpPr>
            <a:spLocks noGrp="1" noChangeArrowheads="1"/>
          </p:cNvSpPr>
          <p:nvPr>
            <p:ph type="title"/>
          </p:nvPr>
        </p:nvSpPr>
        <p:spPr>
          <a:xfrm>
            <a:off x="1258888" y="0"/>
            <a:ext cx="5545360" cy="1008063"/>
          </a:xfrm>
        </p:spPr>
        <p:txBody>
          <a:bodyPr/>
          <a:lstStyle/>
          <a:p>
            <a:pPr eaLnBrk="1" hangingPunct="1"/>
            <a:r>
              <a:rPr lang="en-GB" sz="2800" dirty="0" smtClean="0"/>
              <a:t>ESNII</a:t>
            </a:r>
            <a:endParaRPr lang="en-GB" altLang="en-US" sz="2800" dirty="0" smtClean="0"/>
          </a:p>
        </p:txBody>
      </p:sp>
      <p:sp>
        <p:nvSpPr>
          <p:cNvPr id="3076" name="Rectangle 3"/>
          <p:cNvSpPr>
            <a:spLocks noGrp="1" noChangeArrowheads="1"/>
          </p:cNvSpPr>
          <p:nvPr>
            <p:ph type="body" idx="1"/>
          </p:nvPr>
        </p:nvSpPr>
        <p:spPr>
          <a:xfrm>
            <a:off x="1259632" y="836713"/>
            <a:ext cx="7813675" cy="5616623"/>
          </a:xfrm>
        </p:spPr>
        <p:txBody>
          <a:bodyPr/>
          <a:lstStyle/>
          <a:p>
            <a:pPr marL="0" indent="0">
              <a:buNone/>
            </a:pPr>
            <a:r>
              <a:rPr lang="en-GB" sz="1600" b="1" dirty="0" smtClean="0">
                <a:solidFill>
                  <a:srgbClr val="0070C0"/>
                </a:solidFill>
              </a:rPr>
              <a:t>ESNII plus</a:t>
            </a:r>
            <a:r>
              <a:rPr lang="en-GB" sz="1600" dirty="0" smtClean="0">
                <a:solidFill>
                  <a:srgbClr val="0070C0"/>
                </a:solidFill>
              </a:rPr>
              <a:t> (Preparing ESNII for HORIZON 2020)</a:t>
            </a:r>
            <a:r>
              <a:rPr lang="en-GB" sz="1600" dirty="0" smtClean="0"/>
              <a:t/>
            </a:r>
            <a:br>
              <a:rPr lang="en-GB" sz="1600" dirty="0" smtClean="0"/>
            </a:br>
            <a:r>
              <a:rPr lang="en-GB" sz="1600" dirty="0" smtClean="0"/>
              <a:t>Start date: 1 Nov 2013 - End date: 31 Aug 2017</a:t>
            </a:r>
          </a:p>
          <a:p>
            <a:pPr marL="0" indent="0">
              <a:buNone/>
            </a:pPr>
            <a:endParaRPr lang="en-GB" sz="1600" b="1" dirty="0"/>
          </a:p>
          <a:p>
            <a:pPr marL="0" indent="0">
              <a:buNone/>
            </a:pPr>
            <a:endParaRPr lang="en-GB" sz="1600" b="1" dirty="0" smtClean="0"/>
          </a:p>
          <a:p>
            <a:pPr marL="0" indent="0">
              <a:buNone/>
            </a:pPr>
            <a:endParaRPr lang="en-GB" sz="1600" b="1" dirty="0" smtClean="0"/>
          </a:p>
          <a:p>
            <a:pPr marL="0" indent="0">
              <a:buNone/>
            </a:pPr>
            <a:endParaRPr lang="en-GB" sz="1600" b="1" dirty="0"/>
          </a:p>
          <a:p>
            <a:pPr marL="0" indent="0">
              <a:buNone/>
            </a:pPr>
            <a:endParaRPr lang="en-GB" sz="1600" b="1" dirty="0" smtClean="0"/>
          </a:p>
          <a:p>
            <a:pPr marL="0" indent="0">
              <a:buNone/>
            </a:pPr>
            <a:endParaRPr lang="en-GB" sz="1600" b="1" dirty="0"/>
          </a:p>
          <a:p>
            <a:pPr marL="0" indent="0">
              <a:buNone/>
            </a:pPr>
            <a:endParaRPr lang="en-GB" sz="1600" b="1" dirty="0" smtClean="0"/>
          </a:p>
          <a:p>
            <a:pPr marL="0" indent="0">
              <a:buNone/>
            </a:pPr>
            <a:endParaRPr lang="en-GB" sz="1600" b="1" dirty="0" smtClean="0"/>
          </a:p>
          <a:p>
            <a:pPr marL="0" indent="0">
              <a:buNone/>
            </a:pPr>
            <a:endParaRPr lang="en-GB" sz="1600" b="1" dirty="0"/>
          </a:p>
          <a:p>
            <a:pPr marL="0" indent="0">
              <a:buNone/>
            </a:pPr>
            <a:endParaRPr lang="en-GB" sz="1600" b="1" dirty="0"/>
          </a:p>
          <a:p>
            <a:pPr marL="0" indent="0">
              <a:buNone/>
            </a:pPr>
            <a:endParaRPr lang="en-GB" sz="1600" b="1" dirty="0" smtClean="0"/>
          </a:p>
          <a:p>
            <a:pPr marL="0" indent="0">
              <a:buNone/>
            </a:pPr>
            <a:endParaRPr lang="en-GB" sz="1600" dirty="0" smtClean="0"/>
          </a:p>
          <a:p>
            <a:pPr marL="0" indent="0">
              <a:spcBef>
                <a:spcPts val="0"/>
              </a:spcBef>
              <a:buNone/>
            </a:pPr>
            <a:r>
              <a:rPr lang="en-GB" sz="1600" dirty="0" smtClean="0"/>
              <a:t>The ESNII Task Force members:</a:t>
            </a:r>
            <a:endParaRPr lang="en-GB" sz="1600" b="1" dirty="0" smtClean="0">
              <a:solidFill>
                <a:srgbClr val="FF0000"/>
              </a:solidFill>
            </a:endParaRPr>
          </a:p>
        </p:txBody>
      </p:sp>
      <p:sp>
        <p:nvSpPr>
          <p:cNvPr id="5" name="Rectangle 3"/>
          <p:cNvSpPr txBox="1">
            <a:spLocks noChangeArrowheads="1"/>
          </p:cNvSpPr>
          <p:nvPr/>
        </p:nvSpPr>
        <p:spPr bwMode="auto">
          <a:xfrm>
            <a:off x="1330325" y="6453336"/>
            <a:ext cx="7813675" cy="2880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GB" sz="1000" dirty="0" smtClean="0">
                <a:hlinkClick r:id="rId2"/>
              </a:rPr>
              <a:t>* http</a:t>
            </a:r>
            <a:r>
              <a:rPr lang="en-GB" sz="1000" dirty="0">
                <a:hlinkClick r:id="rId2"/>
              </a:rPr>
              <a:t>://www.snetp.eu/esnii</a:t>
            </a:r>
            <a:r>
              <a:rPr lang="en-GB" sz="1000" dirty="0" smtClean="0">
                <a:hlinkClick r:id="rId2"/>
              </a:rPr>
              <a:t>/</a:t>
            </a:r>
            <a:r>
              <a:rPr lang="en-GB" sz="1000" b="1" dirty="0" smtClean="0">
                <a:solidFill>
                  <a:srgbClr val="FF0000"/>
                </a:solidFill>
              </a:rPr>
              <a:t> </a:t>
            </a:r>
          </a:p>
        </p:txBody>
      </p:sp>
      <p:pic>
        <p:nvPicPr>
          <p:cNvPr id="6" name="Obrázek 5"/>
          <p:cNvPicPr/>
          <p:nvPr/>
        </p:nvPicPr>
        <p:blipFill>
          <a:blip r:embed="rId3">
            <a:extLst>
              <a:ext uri="{28A0092B-C50C-407E-A947-70E740481C1C}">
                <a14:useLocalDpi xmlns:a14="http://schemas.microsoft.com/office/drawing/2010/main" val="0"/>
              </a:ext>
            </a:extLst>
          </a:blip>
          <a:stretch>
            <a:fillRect/>
          </a:stretch>
        </p:blipFill>
        <p:spPr>
          <a:xfrm>
            <a:off x="2855912" y="116632"/>
            <a:ext cx="3228256" cy="792088"/>
          </a:xfrm>
          <a:prstGeom prst="rect">
            <a:avLst/>
          </a:prstGeom>
        </p:spPr>
      </p:pic>
      <p:pic>
        <p:nvPicPr>
          <p:cNvPr id="8" name="Obrázek 7"/>
          <p:cNvPicPr/>
          <p:nvPr/>
        </p:nvPicPr>
        <p:blipFill>
          <a:blip r:embed="rId4">
            <a:extLst>
              <a:ext uri="{28A0092B-C50C-407E-A947-70E740481C1C}">
                <a14:useLocalDpi xmlns:a14="http://schemas.microsoft.com/office/drawing/2010/main" val="0"/>
              </a:ext>
            </a:extLst>
          </a:blip>
          <a:stretch>
            <a:fillRect/>
          </a:stretch>
        </p:blipFill>
        <p:spPr>
          <a:xfrm>
            <a:off x="1331640" y="1412776"/>
            <a:ext cx="4433152" cy="3384376"/>
          </a:xfrm>
          <a:prstGeom prst="rect">
            <a:avLst/>
          </a:prstGeom>
        </p:spPr>
      </p:pic>
      <p:sp>
        <p:nvSpPr>
          <p:cNvPr id="9" name="Obdélník 8"/>
          <p:cNvSpPr/>
          <p:nvPr/>
        </p:nvSpPr>
        <p:spPr bwMode="auto">
          <a:xfrm>
            <a:off x="1303976" y="5157192"/>
            <a:ext cx="7634163" cy="1296144"/>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cs-CZ" sz="1800" b="1" i="0" u="none" strike="noStrike" cap="none" normalizeH="0" baseline="0" dirty="0" smtClean="0">
              <a:ln>
                <a:noFill/>
              </a:ln>
              <a:solidFill>
                <a:schemeClr val="tx1"/>
              </a:solidFill>
              <a:effectLst/>
              <a:latin typeface="Arial" charset="0"/>
              <a:cs typeface="Arial" charset="0"/>
            </a:endParaRPr>
          </a:p>
        </p:txBody>
      </p:sp>
      <p:pic>
        <p:nvPicPr>
          <p:cNvPr id="409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62445" y="1232756"/>
            <a:ext cx="2649636"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Obrázek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95736" y="5229200"/>
            <a:ext cx="754311" cy="411100"/>
          </a:xfrm>
          <a:prstGeom prst="rect">
            <a:avLst/>
          </a:prstGeom>
        </p:spPr>
      </p:pic>
      <p:pic>
        <p:nvPicPr>
          <p:cNvPr id="3" name="Obrázek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42910" y="5229200"/>
            <a:ext cx="852826" cy="234527"/>
          </a:xfrm>
          <a:prstGeom prst="rect">
            <a:avLst/>
          </a:prstGeom>
        </p:spPr>
      </p:pic>
      <p:pic>
        <p:nvPicPr>
          <p:cNvPr id="4" name="Obrázek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87824" y="5229200"/>
            <a:ext cx="720080" cy="414046"/>
          </a:xfrm>
          <a:prstGeom prst="rect">
            <a:avLst/>
          </a:prstGeom>
        </p:spPr>
      </p:pic>
      <p:pic>
        <p:nvPicPr>
          <p:cNvPr id="10" name="Obrázek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07904" y="5229200"/>
            <a:ext cx="709538" cy="386698"/>
          </a:xfrm>
          <a:prstGeom prst="rect">
            <a:avLst/>
          </a:prstGeom>
        </p:spPr>
      </p:pic>
      <p:pic>
        <p:nvPicPr>
          <p:cNvPr id="11" name="Obrázek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00592" y="5194926"/>
            <a:ext cx="723512" cy="394314"/>
          </a:xfrm>
          <a:prstGeom prst="rect">
            <a:avLst/>
          </a:prstGeom>
        </p:spPr>
      </p:pic>
      <p:pic>
        <p:nvPicPr>
          <p:cNvPr id="12" name="Obrázek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184668" y="5226155"/>
            <a:ext cx="580124" cy="435093"/>
          </a:xfrm>
          <a:prstGeom prst="rect">
            <a:avLst/>
          </a:prstGeom>
        </p:spPr>
      </p:pic>
      <p:pic>
        <p:nvPicPr>
          <p:cNvPr id="13" name="Obrázek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11607" y="5186797"/>
            <a:ext cx="632601" cy="474451"/>
          </a:xfrm>
          <a:prstGeom prst="rect">
            <a:avLst/>
          </a:prstGeom>
        </p:spPr>
      </p:pic>
      <p:pic>
        <p:nvPicPr>
          <p:cNvPr id="14" name="Obrázek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516216" y="5217851"/>
            <a:ext cx="857541" cy="467360"/>
          </a:xfrm>
          <a:prstGeom prst="rect">
            <a:avLst/>
          </a:prstGeom>
        </p:spPr>
      </p:pic>
      <p:pic>
        <p:nvPicPr>
          <p:cNvPr id="15" name="Obrázek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297447" y="5201448"/>
            <a:ext cx="874953" cy="532007"/>
          </a:xfrm>
          <a:prstGeom prst="rect">
            <a:avLst/>
          </a:prstGeom>
        </p:spPr>
      </p:pic>
      <p:pic>
        <p:nvPicPr>
          <p:cNvPr id="16" name="Obrázek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172400" y="5229200"/>
            <a:ext cx="730385" cy="288502"/>
          </a:xfrm>
          <a:prstGeom prst="rect">
            <a:avLst/>
          </a:prstGeom>
        </p:spPr>
      </p:pic>
      <p:pic>
        <p:nvPicPr>
          <p:cNvPr id="17" name="Obrázek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03687" y="5661248"/>
            <a:ext cx="952500" cy="309563"/>
          </a:xfrm>
          <a:prstGeom prst="rect">
            <a:avLst/>
          </a:prstGeom>
        </p:spPr>
      </p:pic>
      <p:pic>
        <p:nvPicPr>
          <p:cNvPr id="18" name="Obrázek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51655" y="5589240"/>
            <a:ext cx="919708" cy="501241"/>
          </a:xfrm>
          <a:prstGeom prst="rect">
            <a:avLst/>
          </a:prstGeom>
        </p:spPr>
      </p:pic>
      <p:pic>
        <p:nvPicPr>
          <p:cNvPr id="21" name="Obrázek 2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417442" y="5589241"/>
            <a:ext cx="819720" cy="614790"/>
          </a:xfrm>
          <a:prstGeom prst="rect">
            <a:avLst/>
          </a:prstGeom>
        </p:spPr>
      </p:pic>
      <p:pic>
        <p:nvPicPr>
          <p:cNvPr id="22" name="Obrázek 2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20379" y="5674216"/>
            <a:ext cx="763789" cy="416265"/>
          </a:xfrm>
          <a:prstGeom prst="rect">
            <a:avLst/>
          </a:prstGeom>
        </p:spPr>
      </p:pic>
      <p:pic>
        <p:nvPicPr>
          <p:cNvPr id="23" name="Obrázek 2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967958" y="5680601"/>
            <a:ext cx="952500" cy="390525"/>
          </a:xfrm>
          <a:prstGeom prst="rect">
            <a:avLst/>
          </a:prstGeom>
        </p:spPr>
      </p:pic>
      <p:pic>
        <p:nvPicPr>
          <p:cNvPr id="24" name="Obrázek 2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732240" y="5445224"/>
            <a:ext cx="811996" cy="832296"/>
          </a:xfrm>
          <a:prstGeom prst="rect">
            <a:avLst/>
          </a:prstGeom>
        </p:spPr>
      </p:pic>
      <p:pic>
        <p:nvPicPr>
          <p:cNvPr id="25" name="Obrázek 24"/>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308304" y="5589240"/>
            <a:ext cx="891892" cy="486081"/>
          </a:xfrm>
          <a:prstGeom prst="rect">
            <a:avLst/>
          </a:prstGeom>
        </p:spPr>
      </p:pic>
      <p:pic>
        <p:nvPicPr>
          <p:cNvPr id="26" name="Obrázek 2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294893" y="6013321"/>
            <a:ext cx="1185898" cy="397276"/>
          </a:xfrm>
          <a:prstGeom prst="rect">
            <a:avLst/>
          </a:prstGeom>
        </p:spPr>
      </p:pic>
      <p:pic>
        <p:nvPicPr>
          <p:cNvPr id="27" name="Obrázek 26"/>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414734" y="5970811"/>
            <a:ext cx="849401" cy="530876"/>
          </a:xfrm>
          <a:prstGeom prst="rect">
            <a:avLst/>
          </a:prstGeom>
        </p:spPr>
      </p:pic>
      <p:pic>
        <p:nvPicPr>
          <p:cNvPr id="28" name="Obrázek 27"/>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8028384" y="5589240"/>
            <a:ext cx="874401" cy="427115"/>
          </a:xfrm>
          <a:prstGeom prst="rect">
            <a:avLst/>
          </a:prstGeom>
        </p:spPr>
      </p:pic>
      <p:pic>
        <p:nvPicPr>
          <p:cNvPr id="30" name="Obrázek 29"/>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619500" y="2909887"/>
            <a:ext cx="1905000" cy="1038225"/>
          </a:xfrm>
          <a:prstGeom prst="rect">
            <a:avLst/>
          </a:prstGeom>
        </p:spPr>
      </p:pic>
      <p:pic>
        <p:nvPicPr>
          <p:cNvPr id="31" name="Obrázek 30"/>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3626598" y="5662113"/>
            <a:ext cx="657370" cy="575199"/>
          </a:xfrm>
          <a:prstGeom prst="rect">
            <a:avLst/>
          </a:prstGeom>
        </p:spPr>
      </p:pic>
      <p:pic>
        <p:nvPicPr>
          <p:cNvPr id="4096" name="Obrázek 4095"/>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5252296" y="6093296"/>
            <a:ext cx="831872" cy="345227"/>
          </a:xfrm>
          <a:prstGeom prst="rect">
            <a:avLst/>
          </a:prstGeom>
        </p:spPr>
      </p:pic>
      <p:pic>
        <p:nvPicPr>
          <p:cNvPr id="4097" name="Obrázek 4096"/>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6588224" y="6021288"/>
            <a:ext cx="476250" cy="416719"/>
          </a:xfrm>
          <a:prstGeom prst="rect">
            <a:avLst/>
          </a:prstGeom>
        </p:spPr>
      </p:pic>
      <p:pic>
        <p:nvPicPr>
          <p:cNvPr id="4100" name="Obrázek 4099"/>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7083081" y="6087788"/>
            <a:ext cx="1162514" cy="319691"/>
          </a:xfrm>
          <a:prstGeom prst="rect">
            <a:avLst/>
          </a:prstGeom>
        </p:spPr>
      </p:pic>
      <p:pic>
        <p:nvPicPr>
          <p:cNvPr id="19" name="Obrázek 18"/>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4427984" y="6028152"/>
            <a:ext cx="655770" cy="409856"/>
          </a:xfrm>
          <a:prstGeom prst="rect">
            <a:avLst/>
          </a:prstGeom>
        </p:spPr>
      </p:pic>
    </p:spTree>
    <p:extLst>
      <p:ext uri="{BB962C8B-B14F-4D97-AF65-F5344CB8AC3E}">
        <p14:creationId xmlns:p14="http://schemas.microsoft.com/office/powerpoint/2010/main" val="4105346992"/>
      </p:ext>
    </p:extLst>
  </p:cSld>
  <p:clrMapOvr>
    <a:masterClrMapping/>
  </p:clrMapOvr>
  <p:timing>
    <p:tnLst>
      <p:par>
        <p:cTn id="1" dur="indefinite" restart="never" nodeType="tmRoot"/>
      </p:par>
    </p:tnLst>
  </p:timing>
</p:sld>
</file>

<file path=ppt/theme/theme1.xml><?xml version="1.0" encoding="utf-8"?>
<a:theme xmlns:a="http://schemas.openxmlformats.org/drawingml/2006/main" name="SNETP presentation model">
  <a:themeElements>
    <a:clrScheme name="SNETP presentation mod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NETP presentation model">
      <a:majorFont>
        <a:latin typeface="Century Gothic"/>
        <a:ea typeface=""/>
        <a:cs typeface="Arial"/>
      </a:majorFont>
      <a:minorFont>
        <a:latin typeface="Century Gothic"/>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alt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alt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SNETP presentation mod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NETP presentation mode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NETP presentation mode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NETP presentation mode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NETP presentation mode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NETP presentation mode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NETP presentation mode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NETP presentation mode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NETP presentation mode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NETP presentation mode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NETP presentation mode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NETP presentation mode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SNETP presentation model</Template>
  <TotalTime>1331</TotalTime>
  <Words>1961</Words>
  <Application>Microsoft Office PowerPoint</Application>
  <PresentationFormat>Předvádění na obrazovce (4:3)</PresentationFormat>
  <Paragraphs>181</Paragraphs>
  <Slides>12</Slides>
  <Notes>1</Notes>
  <HiddenSlides>0</HiddenSlides>
  <MMClips>0</MMClips>
  <ScaleCrop>false</ScaleCrop>
  <HeadingPairs>
    <vt:vector size="4" baseType="variant">
      <vt:variant>
        <vt:lpstr>Motiv</vt:lpstr>
      </vt:variant>
      <vt:variant>
        <vt:i4>1</vt:i4>
      </vt:variant>
      <vt:variant>
        <vt:lpstr>Nadpisy snímků</vt:lpstr>
      </vt:variant>
      <vt:variant>
        <vt:i4>12</vt:i4>
      </vt:variant>
    </vt:vector>
  </HeadingPairs>
  <TitlesOfParts>
    <vt:vector size="13" baseType="lpstr">
      <vt:lpstr>SNETP presentation model</vt:lpstr>
      <vt:lpstr>Forum on Access to Existing EU Nuclear Fission Research Infrastructure  Brussels, 29 January 2015   Infrastructure open access needs in the frame of the implementation of the Sustainable Nuclear Technology Platform (SNETP) Roadmap (including ESNII, NUGENIA and NC2I)</vt:lpstr>
      <vt:lpstr>EU Energy Challenges</vt:lpstr>
      <vt:lpstr>It needs R&amp;D and demonstration</vt:lpstr>
      <vt:lpstr>Nuclear Energy Infrastructure</vt:lpstr>
      <vt:lpstr>EU specific situation</vt:lpstr>
      <vt:lpstr>Financing R&amp;D Infrastructure</vt:lpstr>
      <vt:lpstr>Role of SNETP</vt:lpstr>
      <vt:lpstr>NUGENIA</vt:lpstr>
      <vt:lpstr>ESNII</vt:lpstr>
      <vt:lpstr>NC2I</vt:lpstr>
      <vt:lpstr>Conclusions</vt:lpstr>
      <vt:lpstr>Prezentace aplikace PowerPoint</vt:lpstr>
    </vt:vector>
  </TitlesOfParts>
  <Company>AREVA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title</dc:title>
  <dc:creator>mcaron-charles</dc:creator>
  <cp:lastModifiedBy>xxx</cp:lastModifiedBy>
  <cp:revision>125</cp:revision>
  <cp:lastPrinted>2015-01-25T21:52:24Z</cp:lastPrinted>
  <dcterms:created xsi:type="dcterms:W3CDTF">2010-09-28T15:50:42Z</dcterms:created>
  <dcterms:modified xsi:type="dcterms:W3CDTF">2015-01-26T20:20:42Z</dcterms:modified>
</cp:coreProperties>
</file>