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embeddings/oleObject4.bin" ContentType="application/vnd.openxmlformats-officedocument.oleObject"/>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embeddings/oleObject5.bin" ContentType="application/vnd.openxmlformats-officedocument.oleObject"/>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embeddings/oleObject2.bin" ContentType="application/vnd.openxmlformats-officedocument.oleObjec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 id="2147483660" r:id="rId2"/>
  </p:sldMasterIdLst>
  <p:notesMasterIdLst>
    <p:notesMasterId r:id="rId31"/>
  </p:notesMasterIdLst>
  <p:handoutMasterIdLst>
    <p:handoutMasterId r:id="rId32"/>
  </p:handoutMasterIdLst>
  <p:sldIdLst>
    <p:sldId id="335" r:id="rId3"/>
    <p:sldId id="257" r:id="rId4"/>
    <p:sldId id="277" r:id="rId5"/>
    <p:sldId id="258" r:id="rId6"/>
    <p:sldId id="279" r:id="rId7"/>
    <p:sldId id="298" r:id="rId8"/>
    <p:sldId id="280" r:id="rId9"/>
    <p:sldId id="299" r:id="rId10"/>
    <p:sldId id="284" r:id="rId11"/>
    <p:sldId id="281" r:id="rId12"/>
    <p:sldId id="282" r:id="rId13"/>
    <p:sldId id="283" r:id="rId14"/>
    <p:sldId id="327" r:id="rId15"/>
    <p:sldId id="328" r:id="rId16"/>
    <p:sldId id="341" r:id="rId17"/>
    <p:sldId id="337" r:id="rId18"/>
    <p:sldId id="324" r:id="rId19"/>
    <p:sldId id="350" r:id="rId20"/>
    <p:sldId id="351" r:id="rId21"/>
    <p:sldId id="333" r:id="rId22"/>
    <p:sldId id="345" r:id="rId23"/>
    <p:sldId id="355" r:id="rId24"/>
    <p:sldId id="346" r:id="rId25"/>
    <p:sldId id="352" r:id="rId26"/>
    <p:sldId id="353" r:id="rId27"/>
    <p:sldId id="288" r:id="rId28"/>
    <p:sldId id="289" r:id="rId29"/>
    <p:sldId id="348" r:id="rId30"/>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99"/>
    <a:srgbClr val="CCFFCC"/>
    <a:srgbClr val="FFE1FF"/>
    <a:srgbClr val="FFCCFF"/>
    <a:srgbClr val="CCFFFF"/>
    <a:srgbClr val="993300"/>
    <a:srgbClr val="FFFFFF"/>
    <a:srgbClr val="CC3300"/>
    <a:srgbClr val="99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19" autoAdjust="0"/>
    <p:restoredTop sz="94865" autoAdjust="0"/>
  </p:normalViewPr>
  <p:slideViewPr>
    <p:cSldViewPr showGuides="1">
      <p:cViewPr varScale="1">
        <p:scale>
          <a:sx n="123" d="100"/>
          <a:sy n="123" d="100"/>
        </p:scale>
        <p:origin x="-872" y="-104"/>
      </p:cViewPr>
      <p:guideLst>
        <p:guide orient="horz" pos="230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29" d="100"/>
          <a:sy n="29" d="100"/>
        </p:scale>
        <p:origin x="-2340" y="-108"/>
      </p:cViewPr>
      <p:guideLst>
        <p:guide orient="horz" pos="3223"/>
        <p:guide pos="2236"/>
      </p:guideLst>
    </p:cSldViewPr>
  </p:notesViewPr>
  <p:gridSpacing cx="46085125" cy="46085125"/>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363" cy="511731"/>
          </a:xfrm>
          <a:prstGeom prst="rect">
            <a:avLst/>
          </a:prstGeom>
        </p:spPr>
        <p:txBody>
          <a:bodyPr vert="horz" lIns="94320" tIns="47160" rIns="94320" bIns="4716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1294" y="1"/>
            <a:ext cx="3076363" cy="511731"/>
          </a:xfrm>
          <a:prstGeom prst="rect">
            <a:avLst/>
          </a:prstGeom>
        </p:spPr>
        <p:txBody>
          <a:bodyPr vert="horz" lIns="94320" tIns="47160" rIns="94320" bIns="47160" rtlCol="0"/>
          <a:lstStyle>
            <a:lvl1pPr algn="r">
              <a:defRPr sz="1200"/>
            </a:lvl1pPr>
          </a:lstStyle>
          <a:p>
            <a:fld id="{9D53E8AE-3D9E-4251-8325-72933E114047}" type="datetimeFigureOut">
              <a:rPr kumimoji="1" lang="ja-JP" altLang="en-US" smtClean="0"/>
              <a:pPr/>
              <a:t>15/10/12</a:t>
            </a:fld>
            <a:endParaRPr kumimoji="1" lang="ja-JP" altLang="en-US"/>
          </a:p>
        </p:txBody>
      </p:sp>
      <p:sp>
        <p:nvSpPr>
          <p:cNvPr id="4" name="フッター プレースホルダ 3"/>
          <p:cNvSpPr>
            <a:spLocks noGrp="1"/>
          </p:cNvSpPr>
          <p:nvPr>
            <p:ph type="ftr" sz="quarter" idx="2"/>
          </p:nvPr>
        </p:nvSpPr>
        <p:spPr>
          <a:xfrm>
            <a:off x="0" y="9721238"/>
            <a:ext cx="3076363" cy="511731"/>
          </a:xfrm>
          <a:prstGeom prst="rect">
            <a:avLst/>
          </a:prstGeom>
        </p:spPr>
        <p:txBody>
          <a:bodyPr vert="horz" lIns="94320" tIns="47160" rIns="94320" bIns="4716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1294" y="9721238"/>
            <a:ext cx="3076363" cy="511731"/>
          </a:xfrm>
          <a:prstGeom prst="rect">
            <a:avLst/>
          </a:prstGeom>
        </p:spPr>
        <p:txBody>
          <a:bodyPr vert="horz" lIns="94320" tIns="47160" rIns="94320" bIns="47160" rtlCol="0" anchor="b"/>
          <a:lstStyle>
            <a:lvl1pPr algn="r">
              <a:defRPr sz="1200"/>
            </a:lvl1pPr>
          </a:lstStyle>
          <a:p>
            <a:fld id="{DBCCAFF2-4EDC-4653-9143-D88E679426FE}" type="slidenum">
              <a:rPr kumimoji="1" lang="ja-JP" altLang="en-US" smtClean="0"/>
              <a:pPr/>
              <a:t>‹Nr.›</a:t>
            </a:fld>
            <a:endParaRPr kumimoji="1" lang="ja-JP"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363" cy="511731"/>
          </a:xfrm>
          <a:prstGeom prst="rect">
            <a:avLst/>
          </a:prstGeom>
        </p:spPr>
        <p:txBody>
          <a:bodyPr vert="horz" lIns="94320" tIns="47160" rIns="94320" bIns="47160"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4" y="1"/>
            <a:ext cx="3076363" cy="511731"/>
          </a:xfrm>
          <a:prstGeom prst="rect">
            <a:avLst/>
          </a:prstGeom>
        </p:spPr>
        <p:txBody>
          <a:bodyPr vert="horz" lIns="94320" tIns="47160" rIns="94320" bIns="47160" rtlCol="0"/>
          <a:lstStyle>
            <a:lvl1pPr algn="r">
              <a:defRPr sz="1200"/>
            </a:lvl1pPr>
          </a:lstStyle>
          <a:p>
            <a:fld id="{2831B92C-9E4D-4F6A-874B-065C5C6F3BC3}" type="datetimeFigureOut">
              <a:rPr kumimoji="1" lang="ja-JP" altLang="en-US" smtClean="0"/>
              <a:pPr/>
              <a:t>15/10/12</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ja-JP" altLang="en-US"/>
          </a:p>
        </p:txBody>
      </p:sp>
      <p:sp>
        <p:nvSpPr>
          <p:cNvPr id="5" name="ノート プレースホルダ 4"/>
          <p:cNvSpPr>
            <a:spLocks noGrp="1"/>
          </p:cNvSpPr>
          <p:nvPr>
            <p:ph type="body" sz="quarter" idx="3"/>
          </p:nvPr>
        </p:nvSpPr>
        <p:spPr>
          <a:xfrm>
            <a:off x="709930" y="4862265"/>
            <a:ext cx="5679440" cy="4605575"/>
          </a:xfrm>
          <a:prstGeom prst="rect">
            <a:avLst/>
          </a:prstGeom>
        </p:spPr>
        <p:txBody>
          <a:bodyPr vert="horz" lIns="94320" tIns="47160" rIns="94320" bIns="4716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238"/>
            <a:ext cx="3076363" cy="511731"/>
          </a:xfrm>
          <a:prstGeom prst="rect">
            <a:avLst/>
          </a:prstGeom>
        </p:spPr>
        <p:txBody>
          <a:bodyPr vert="horz" lIns="94320" tIns="47160" rIns="94320" bIns="4716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4" y="9721238"/>
            <a:ext cx="3076363" cy="511731"/>
          </a:xfrm>
          <a:prstGeom prst="rect">
            <a:avLst/>
          </a:prstGeom>
        </p:spPr>
        <p:txBody>
          <a:bodyPr vert="horz" lIns="94320" tIns="47160" rIns="94320" bIns="47160" rtlCol="0" anchor="b"/>
          <a:lstStyle>
            <a:lvl1pPr algn="r">
              <a:defRPr sz="1200"/>
            </a:lvl1pPr>
          </a:lstStyle>
          <a:p>
            <a:fld id="{42508C88-0FA8-4A69-96D5-75718153ED06}" type="slidenum">
              <a:rPr kumimoji="1" lang="ja-JP" altLang="en-US" smtClean="0"/>
              <a:pPr/>
              <a:t>‹Nr.›</a:t>
            </a:fld>
            <a:endParaRPr kumimoji="1" lang="ja-JP"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1960566-8AC5-4EBA-8C31-C27BD2B83727}"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2FD36C6-5F54-401D-B9FD-D49C9A77565B}"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EF0D28B-3C4D-46B5-A8C6-9B65CDAF5091}"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A581E91-01C5-449F-A970-DA4D277D3A5F}"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867E426-958E-4445-B116-29D2F08086A0}"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82F4362-28F1-4DBF-8592-451D616054E4}"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33403D1-5AC7-4A0A-A0E0-61674797B931}" type="datetime8">
              <a:rPr kumimoji="1" lang="en-US" altLang="ja-JP" smtClean="0"/>
              <a:pPr/>
              <a:t>15/10/12 08:58</a:t>
            </a:fld>
            <a:endParaRPr kumimoji="1" lang="ja-JP" altLang="en-US"/>
          </a:p>
        </p:txBody>
      </p:sp>
      <p:sp>
        <p:nvSpPr>
          <p:cNvPr id="6" name="フッター プレースホルダ 5"/>
          <p:cNvSpPr>
            <a:spLocks noGrp="1"/>
          </p:cNvSpPr>
          <p:nvPr>
            <p:ph type="ftr" sz="quarter" idx="11"/>
          </p:nvPr>
        </p:nvSpPr>
        <p:spPr/>
        <p:txBody>
          <a:bodyPr/>
          <a:lstStyle/>
          <a:p>
            <a:r>
              <a:rPr kumimoji="1" lang="en-GB" altLang="ja-JP" smtClean="0"/>
              <a:t>K.Soda/CEIDEN/10.15.2012</a:t>
            </a:r>
            <a:endParaRPr kumimoji="1" lang="ja-JP" altLang="en-US"/>
          </a:p>
        </p:txBody>
      </p:sp>
      <p:sp>
        <p:nvSpPr>
          <p:cNvPr id="7" name="スライド番号プレースホルダ 6"/>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0AE2A91-980C-4582-8EFB-882221AAAEC5}" type="datetime8">
              <a:rPr kumimoji="1" lang="en-US" altLang="ja-JP" smtClean="0"/>
              <a:pPr/>
              <a:t>15/10/12 08:58</a:t>
            </a:fld>
            <a:endParaRPr kumimoji="1" lang="ja-JP" altLang="en-US"/>
          </a:p>
        </p:txBody>
      </p:sp>
      <p:sp>
        <p:nvSpPr>
          <p:cNvPr id="8" name="フッター プレースホルダ 7"/>
          <p:cNvSpPr>
            <a:spLocks noGrp="1"/>
          </p:cNvSpPr>
          <p:nvPr>
            <p:ph type="ftr" sz="quarter" idx="11"/>
          </p:nvPr>
        </p:nvSpPr>
        <p:spPr/>
        <p:txBody>
          <a:bodyPr/>
          <a:lstStyle/>
          <a:p>
            <a:r>
              <a:rPr kumimoji="1" lang="en-GB" altLang="ja-JP" smtClean="0"/>
              <a:t>K.Soda/CEIDEN/10.15.2012</a:t>
            </a:r>
            <a:endParaRPr kumimoji="1" lang="ja-JP" altLang="en-US"/>
          </a:p>
        </p:txBody>
      </p:sp>
      <p:sp>
        <p:nvSpPr>
          <p:cNvPr id="9" name="スライド番号プレースホルダ 8"/>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0B29D5D-88CA-4A32-A177-999BB273F765}" type="datetime8">
              <a:rPr kumimoji="1" lang="en-US" altLang="ja-JP" smtClean="0"/>
              <a:pPr/>
              <a:t>15/10/12 08:58</a:t>
            </a:fld>
            <a:endParaRPr kumimoji="1" lang="ja-JP" altLang="en-US"/>
          </a:p>
        </p:txBody>
      </p:sp>
      <p:sp>
        <p:nvSpPr>
          <p:cNvPr id="4" name="フッター プレースホルダ 3"/>
          <p:cNvSpPr>
            <a:spLocks noGrp="1"/>
          </p:cNvSpPr>
          <p:nvPr>
            <p:ph type="ftr" sz="quarter" idx="11"/>
          </p:nvPr>
        </p:nvSpPr>
        <p:spPr/>
        <p:txBody>
          <a:bodyPr/>
          <a:lstStyle/>
          <a:p>
            <a:r>
              <a:rPr kumimoji="1" lang="en-GB" altLang="ja-JP" smtClean="0"/>
              <a:t>K.Soda/CEIDEN/10.15.2012</a:t>
            </a:r>
            <a:endParaRPr kumimoji="1" lang="ja-JP" altLang="en-US"/>
          </a:p>
        </p:txBody>
      </p:sp>
      <p:sp>
        <p:nvSpPr>
          <p:cNvPr id="5" name="スライド番号プレースホルダ 4"/>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4EA76FD-1ACF-45D7-8DD0-56D07F673144}" type="datetime8">
              <a:rPr kumimoji="1" lang="en-US" altLang="ja-JP" smtClean="0"/>
              <a:pPr/>
              <a:t>15/10/12 08:58</a:t>
            </a:fld>
            <a:endParaRPr kumimoji="1" lang="ja-JP" altLang="en-US"/>
          </a:p>
        </p:txBody>
      </p:sp>
      <p:sp>
        <p:nvSpPr>
          <p:cNvPr id="3" name="フッター プレースホルダ 2"/>
          <p:cNvSpPr>
            <a:spLocks noGrp="1"/>
          </p:cNvSpPr>
          <p:nvPr>
            <p:ph type="ftr" sz="quarter" idx="11"/>
          </p:nvPr>
        </p:nvSpPr>
        <p:spPr/>
        <p:txBody>
          <a:bodyPr/>
          <a:lstStyle/>
          <a:p>
            <a:r>
              <a:rPr kumimoji="1" lang="en-GB" altLang="ja-JP" smtClean="0"/>
              <a:t>K.Soda/CEIDEN/10.15.2012</a:t>
            </a:r>
            <a:endParaRPr kumimoji="1" lang="ja-JP" altLang="en-US"/>
          </a:p>
        </p:txBody>
      </p:sp>
      <p:sp>
        <p:nvSpPr>
          <p:cNvPr id="4" name="スライド番号プレースホルダ 3"/>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02E66C-B82B-4B08-B142-C4497E594179}" type="datetime8">
              <a:rPr kumimoji="1" lang="en-US" altLang="ja-JP" smtClean="0"/>
              <a:pPr/>
              <a:t>15/10/12 08:58</a:t>
            </a:fld>
            <a:endParaRPr kumimoji="1" lang="ja-JP" altLang="en-US"/>
          </a:p>
        </p:txBody>
      </p:sp>
      <p:sp>
        <p:nvSpPr>
          <p:cNvPr id="6" name="フッター プレースホルダ 5"/>
          <p:cNvSpPr>
            <a:spLocks noGrp="1"/>
          </p:cNvSpPr>
          <p:nvPr>
            <p:ph type="ftr" sz="quarter" idx="11"/>
          </p:nvPr>
        </p:nvSpPr>
        <p:spPr/>
        <p:txBody>
          <a:bodyPr/>
          <a:lstStyle/>
          <a:p>
            <a:r>
              <a:rPr kumimoji="1" lang="en-GB" altLang="ja-JP" smtClean="0"/>
              <a:t>K.Soda/CEIDEN/10.15.2012</a:t>
            </a:r>
            <a:endParaRPr kumimoji="1" lang="ja-JP" altLang="en-US"/>
          </a:p>
        </p:txBody>
      </p:sp>
      <p:sp>
        <p:nvSpPr>
          <p:cNvPr id="7" name="スライド番号プレースホルダ 6"/>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0DE516-F77F-4182-AB39-07CD64F206B0}"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lvl1pPr>
              <a:defRPr sz="1400" b="1"/>
            </a:lvl1pPr>
          </a:lstStyle>
          <a:p>
            <a:fld id="{4F1D1F17-AF0D-4330-84AA-A3C0AE45B7EC}" type="slidenum">
              <a:rPr lang="ja-JP" altLang="en-US" smtClean="0"/>
              <a:pPr/>
              <a:t>‹Nr.›</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6D4D019-1011-49BF-8EFA-E6F4CF9E84B7}" type="datetime8">
              <a:rPr kumimoji="1" lang="en-US" altLang="ja-JP" smtClean="0"/>
              <a:pPr/>
              <a:t>15/10/12 08:58</a:t>
            </a:fld>
            <a:endParaRPr kumimoji="1" lang="ja-JP" altLang="en-US"/>
          </a:p>
        </p:txBody>
      </p:sp>
      <p:sp>
        <p:nvSpPr>
          <p:cNvPr id="6" name="フッター プレースホルダ 5"/>
          <p:cNvSpPr>
            <a:spLocks noGrp="1"/>
          </p:cNvSpPr>
          <p:nvPr>
            <p:ph type="ftr" sz="quarter" idx="11"/>
          </p:nvPr>
        </p:nvSpPr>
        <p:spPr/>
        <p:txBody>
          <a:bodyPr/>
          <a:lstStyle/>
          <a:p>
            <a:r>
              <a:rPr kumimoji="1" lang="en-GB" altLang="ja-JP" smtClean="0"/>
              <a:t>K.Soda/CEIDEN/10.15.2012</a:t>
            </a:r>
            <a:endParaRPr kumimoji="1" lang="ja-JP" altLang="en-US"/>
          </a:p>
        </p:txBody>
      </p:sp>
      <p:sp>
        <p:nvSpPr>
          <p:cNvPr id="7" name="スライド番号プレースホルダ 6"/>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14E7DA-A869-4DA0-8587-A02A923B9528}"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E99797-6A5A-4816-A30E-38CE776E22A2}"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F6B9F7DC-81F2-459C-8F30-4A628C1664FE}" type="slidenum">
              <a:rPr kumimoji="1" lang="ja-JP" altLang="en-US" smtClean="0"/>
              <a:pPr/>
              <a:t>‹Nr.›</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4942578-DAC5-40C3-82AC-399F30885B20}" type="datetime8">
              <a:rPr kumimoji="1" lang="en-US" altLang="ja-JP" smtClean="0"/>
              <a:pPr/>
              <a:t>15/10/12 08:58</a:t>
            </a:fld>
            <a:endParaRPr kumimoji="1" lang="ja-JP" altLang="en-US"/>
          </a:p>
        </p:txBody>
      </p:sp>
      <p:sp>
        <p:nvSpPr>
          <p:cNvPr id="5" name="フッター プレースホルダ 4"/>
          <p:cNvSpPr>
            <a:spLocks noGrp="1"/>
          </p:cNvSpPr>
          <p:nvPr>
            <p:ph type="ftr" sz="quarter" idx="11"/>
          </p:nvPr>
        </p:nvSpPr>
        <p:spPr/>
        <p:txBody>
          <a:body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ED8DA42-A5E2-4A1D-8C94-4D2ED145FB88}" type="datetime8">
              <a:rPr kumimoji="1" lang="en-US" altLang="ja-JP" smtClean="0"/>
              <a:pPr/>
              <a:t>15/10/12 08:58</a:t>
            </a:fld>
            <a:endParaRPr kumimoji="1" lang="ja-JP" altLang="en-US"/>
          </a:p>
        </p:txBody>
      </p:sp>
      <p:sp>
        <p:nvSpPr>
          <p:cNvPr id="6" name="フッター プレースホルダ 5"/>
          <p:cNvSpPr>
            <a:spLocks noGrp="1"/>
          </p:cNvSpPr>
          <p:nvPr>
            <p:ph type="ftr" sz="quarter" idx="11"/>
          </p:nvPr>
        </p:nvSpPr>
        <p:spPr/>
        <p:txBody>
          <a:bodyPr/>
          <a:lstStyle/>
          <a:p>
            <a:r>
              <a:rPr kumimoji="1" lang="en-GB" altLang="ja-JP" smtClean="0"/>
              <a:t>K.Soda/CEIDEN/10.15.2012</a:t>
            </a:r>
            <a:endParaRPr kumimoji="1" lang="ja-JP" altLang="en-US"/>
          </a:p>
        </p:txBody>
      </p:sp>
      <p:sp>
        <p:nvSpPr>
          <p:cNvPr id="7" name="スライド番号プレースホルダ 6"/>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CCA9695-344F-46A7-9244-BC83F52000C0}" type="datetime8">
              <a:rPr kumimoji="1" lang="en-US" altLang="ja-JP" smtClean="0"/>
              <a:pPr/>
              <a:t>15/10/12 08:58</a:t>
            </a:fld>
            <a:endParaRPr kumimoji="1" lang="ja-JP" altLang="en-US"/>
          </a:p>
        </p:txBody>
      </p:sp>
      <p:sp>
        <p:nvSpPr>
          <p:cNvPr id="8" name="フッター プレースホルダ 7"/>
          <p:cNvSpPr>
            <a:spLocks noGrp="1"/>
          </p:cNvSpPr>
          <p:nvPr>
            <p:ph type="ftr" sz="quarter" idx="11"/>
          </p:nvPr>
        </p:nvSpPr>
        <p:spPr/>
        <p:txBody>
          <a:bodyPr/>
          <a:lstStyle/>
          <a:p>
            <a:r>
              <a:rPr kumimoji="1" lang="en-GB" altLang="ja-JP" smtClean="0"/>
              <a:t>K.Soda/CEIDEN/10.15.2012</a:t>
            </a:r>
            <a:endParaRPr kumimoji="1" lang="ja-JP" altLang="en-US"/>
          </a:p>
        </p:txBody>
      </p:sp>
      <p:sp>
        <p:nvSpPr>
          <p:cNvPr id="9" name="スライド番号プレースホルダ 8"/>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92DD795-BCF7-4784-96AB-B550FC06AE51}" type="datetime8">
              <a:rPr kumimoji="1" lang="en-US" altLang="ja-JP" smtClean="0"/>
              <a:pPr/>
              <a:t>15/10/12 08:58</a:t>
            </a:fld>
            <a:endParaRPr kumimoji="1" lang="ja-JP" altLang="en-US"/>
          </a:p>
        </p:txBody>
      </p:sp>
      <p:sp>
        <p:nvSpPr>
          <p:cNvPr id="4" name="フッター プレースホルダ 3"/>
          <p:cNvSpPr>
            <a:spLocks noGrp="1"/>
          </p:cNvSpPr>
          <p:nvPr>
            <p:ph type="ftr" sz="quarter" idx="11"/>
          </p:nvPr>
        </p:nvSpPr>
        <p:spPr/>
        <p:txBody>
          <a:bodyPr/>
          <a:lstStyle/>
          <a:p>
            <a:r>
              <a:rPr kumimoji="1" lang="en-GB" altLang="ja-JP" smtClean="0"/>
              <a:t>K.Soda/CEIDEN/10.15.2012</a:t>
            </a:r>
            <a:endParaRPr kumimoji="1" lang="ja-JP" altLang="en-US"/>
          </a:p>
        </p:txBody>
      </p:sp>
      <p:sp>
        <p:nvSpPr>
          <p:cNvPr id="5" name="スライド番号プレースホルダ 4"/>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2BF6118-6537-42AF-AECA-A9D764DFCC6A}" type="datetime8">
              <a:rPr kumimoji="1" lang="en-US" altLang="ja-JP" smtClean="0"/>
              <a:pPr/>
              <a:t>15/10/12 08:58</a:t>
            </a:fld>
            <a:endParaRPr kumimoji="1" lang="ja-JP" altLang="en-US"/>
          </a:p>
        </p:txBody>
      </p:sp>
      <p:sp>
        <p:nvSpPr>
          <p:cNvPr id="3" name="フッター プレースホルダ 2"/>
          <p:cNvSpPr>
            <a:spLocks noGrp="1"/>
          </p:cNvSpPr>
          <p:nvPr>
            <p:ph type="ftr" sz="quarter" idx="11"/>
          </p:nvPr>
        </p:nvSpPr>
        <p:spPr/>
        <p:txBody>
          <a:bodyPr/>
          <a:lstStyle/>
          <a:p>
            <a:r>
              <a:rPr kumimoji="1" lang="en-GB" altLang="ja-JP" smtClean="0"/>
              <a:t>K.Soda/CEIDEN/10.15.2012</a:t>
            </a:r>
            <a:endParaRPr kumimoji="1" lang="ja-JP" altLang="en-US"/>
          </a:p>
        </p:txBody>
      </p:sp>
      <p:sp>
        <p:nvSpPr>
          <p:cNvPr id="4" name="スライド番号プレースホルダ 3"/>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01F9337-5223-4135-A3BE-80C3013D20B0}" type="datetime8">
              <a:rPr kumimoji="1" lang="en-US" altLang="ja-JP" smtClean="0"/>
              <a:pPr/>
              <a:t>15/10/12 08:58</a:t>
            </a:fld>
            <a:endParaRPr kumimoji="1" lang="ja-JP" altLang="en-US"/>
          </a:p>
        </p:txBody>
      </p:sp>
      <p:sp>
        <p:nvSpPr>
          <p:cNvPr id="6" name="フッター プレースホルダ 5"/>
          <p:cNvSpPr>
            <a:spLocks noGrp="1"/>
          </p:cNvSpPr>
          <p:nvPr>
            <p:ph type="ftr" sz="quarter" idx="11"/>
          </p:nvPr>
        </p:nvSpPr>
        <p:spPr/>
        <p:txBody>
          <a:bodyPr/>
          <a:lstStyle/>
          <a:p>
            <a:r>
              <a:rPr kumimoji="1" lang="en-GB" altLang="ja-JP" smtClean="0"/>
              <a:t>K.Soda/CEIDEN/10.15.2012</a:t>
            </a:r>
            <a:endParaRPr kumimoji="1" lang="ja-JP" altLang="en-US"/>
          </a:p>
        </p:txBody>
      </p:sp>
      <p:sp>
        <p:nvSpPr>
          <p:cNvPr id="7" name="スライド番号プレースホルダ 6"/>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CDC98F-1D3B-4A9E-AE20-80C35483E64F}" type="datetime8">
              <a:rPr kumimoji="1" lang="en-US" altLang="ja-JP" smtClean="0"/>
              <a:pPr/>
              <a:t>15/10/12 08:58</a:t>
            </a:fld>
            <a:endParaRPr kumimoji="1" lang="ja-JP" altLang="en-US"/>
          </a:p>
        </p:txBody>
      </p:sp>
      <p:sp>
        <p:nvSpPr>
          <p:cNvPr id="6" name="フッター プレースホルダ 5"/>
          <p:cNvSpPr>
            <a:spLocks noGrp="1"/>
          </p:cNvSpPr>
          <p:nvPr>
            <p:ph type="ftr" sz="quarter" idx="11"/>
          </p:nvPr>
        </p:nvSpPr>
        <p:spPr/>
        <p:txBody>
          <a:bodyPr/>
          <a:lstStyle/>
          <a:p>
            <a:r>
              <a:rPr kumimoji="1" lang="en-GB" altLang="ja-JP" smtClean="0"/>
              <a:t>K.Soda/CEIDEN/10.15.2012</a:t>
            </a:r>
            <a:endParaRPr kumimoji="1" lang="ja-JP" altLang="en-US"/>
          </a:p>
        </p:txBody>
      </p:sp>
      <p:sp>
        <p:nvSpPr>
          <p:cNvPr id="7" name="スライド番号プレースホルダ 6"/>
          <p:cNvSpPr>
            <a:spLocks noGrp="1"/>
          </p:cNvSpPr>
          <p:nvPr>
            <p:ph type="sldNum" sz="quarter" idx="12"/>
          </p:nvPr>
        </p:nvSpPr>
        <p:spPr/>
        <p:txBody>
          <a:bodyPr/>
          <a:lstStyle/>
          <a:p>
            <a:fld id="{4F1D1F17-AF0D-4330-84AA-A3C0AE45B7EC}" type="slidenum">
              <a:rPr kumimoji="1" lang="ja-JP" altLang="en-US" smtClean="0"/>
              <a:pPr/>
              <a:t>‹Nr.›</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26771-2DE6-40FC-AAFC-71336A82E74A}" type="datetime8">
              <a:rPr kumimoji="1" lang="en-US" altLang="ja-JP" smtClean="0"/>
              <a:pPr/>
              <a:t>15/10/12 08:58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D1F17-AF0D-4330-84AA-A3C0AE45B7EC}" type="slidenum">
              <a:rPr kumimoji="1" lang="ja-JP" altLang="en-US" smtClean="0"/>
              <a:pPr/>
              <a:t>‹Nr.›</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ABF1D-6DCC-4643-9B9F-B3295513CAFC}" type="datetime8">
              <a:rPr kumimoji="1" lang="en-US" altLang="ja-JP" smtClean="0"/>
              <a:pPr/>
              <a:t>15/10/12 08:58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GB" altLang="ja-JP" smtClean="0"/>
              <a:t>K.Soda/CEIDEN/10.15.2012</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9F7DC-81F2-459C-8F30-4A628C1664FE}" type="slidenum">
              <a:rPr kumimoji="1" lang="ja-JP" altLang="en-US" smtClean="0"/>
              <a:pPr/>
              <a:t>‹Nr.›</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08720"/>
            <a:ext cx="7772400" cy="1470025"/>
          </a:xfrm>
        </p:spPr>
        <p:txBody>
          <a:bodyPr>
            <a:normAutofit/>
          </a:bodyPr>
          <a:lstStyle/>
          <a:p>
            <a:pPr lvl="0"/>
            <a:r>
              <a:rPr lang="en-US" altLang="ja-JP" b="1" dirty="0" smtClean="0"/>
              <a:t>Nuclear R&amp;D in Japan after </a:t>
            </a:r>
            <a:r>
              <a:rPr lang="ja-JP" altLang="en-US" b="1" dirty="0" smtClean="0"/>
              <a:t>　　　</a:t>
            </a:r>
            <a:r>
              <a:rPr lang="en-US" altLang="ja-JP" b="1" dirty="0" smtClean="0"/>
              <a:t>the Fukushima NPP Accident</a:t>
            </a:r>
            <a:endParaRPr kumimoji="1" lang="ja-JP" altLang="en-US" dirty="0"/>
          </a:p>
        </p:txBody>
      </p:sp>
      <p:sp>
        <p:nvSpPr>
          <p:cNvPr id="4" name="タイトル 1"/>
          <p:cNvSpPr txBox="1">
            <a:spLocks/>
          </p:cNvSpPr>
          <p:nvPr/>
        </p:nvSpPr>
        <p:spPr>
          <a:xfrm>
            <a:off x="685800" y="104373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1421650" y="3102929"/>
            <a:ext cx="6255695" cy="1631216"/>
          </a:xfrm>
          <a:prstGeom prst="rect">
            <a:avLst/>
          </a:prstGeom>
        </p:spPr>
        <p:txBody>
          <a:bodyPr wrap="square">
            <a:spAutoFit/>
          </a:bodyPr>
          <a:lstStyle/>
          <a:p>
            <a:pPr algn="ctr"/>
            <a:r>
              <a:rPr lang="en-US" altLang="ja-JP" sz="3600" b="1" dirty="0" smtClean="0"/>
              <a:t>Kunihisa Soda</a:t>
            </a:r>
          </a:p>
          <a:p>
            <a:pPr algn="ctr"/>
            <a:r>
              <a:rPr lang="en-US" altLang="ja-JP" sz="3200" b="1" dirty="0" smtClean="0"/>
              <a:t>Japan Atomic Energy Agency </a:t>
            </a:r>
          </a:p>
          <a:p>
            <a:pPr algn="ctr"/>
            <a:r>
              <a:rPr lang="en-US" altLang="ja-JP" sz="3200" b="1" dirty="0" smtClean="0"/>
              <a:t>Tokyo, Japan</a:t>
            </a:r>
          </a:p>
        </p:txBody>
      </p:sp>
      <p:sp>
        <p:nvSpPr>
          <p:cNvPr id="8" name="テキスト ボックス 7"/>
          <p:cNvSpPr txBox="1"/>
          <p:nvPr/>
        </p:nvSpPr>
        <p:spPr>
          <a:xfrm>
            <a:off x="611560" y="5724255"/>
            <a:ext cx="7875876" cy="646331"/>
          </a:xfrm>
          <a:prstGeom prst="rect">
            <a:avLst/>
          </a:prstGeom>
          <a:noFill/>
        </p:spPr>
        <p:txBody>
          <a:bodyPr wrap="square" rtlCol="0">
            <a:spAutoFit/>
          </a:bodyPr>
          <a:lstStyle/>
          <a:p>
            <a:pPr algn="ctr"/>
            <a:r>
              <a:rPr kumimoji="1" lang="en-US" altLang="ja-JP" dirty="0" smtClean="0"/>
              <a:t>Presented at the National Technology Forum for Nuclear Fission Energy,</a:t>
            </a:r>
          </a:p>
          <a:p>
            <a:pPr algn="ctr"/>
            <a:r>
              <a:rPr lang="en-US" altLang="ja-JP" dirty="0" smtClean="0"/>
              <a:t>CEIDEN,  </a:t>
            </a:r>
            <a:r>
              <a:rPr kumimoji="1" lang="en-US" altLang="ja-JP" dirty="0" smtClean="0"/>
              <a:t>Madrid, Spain,  October 15, 2012</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81075" y="3175"/>
            <a:ext cx="7100888" cy="3516313"/>
          </a:xfrm>
          <a:prstGeom prst="rect">
            <a:avLst/>
          </a:prstGeom>
          <a:noFill/>
          <a:ln w="9525">
            <a:noFill/>
            <a:miter lim="800000"/>
            <a:headEnd/>
            <a:tailEnd/>
          </a:ln>
        </p:spPr>
      </p:pic>
      <p:sp>
        <p:nvSpPr>
          <p:cNvPr id="4" name="正方形/長方形 3"/>
          <p:cNvSpPr/>
          <p:nvPr/>
        </p:nvSpPr>
        <p:spPr>
          <a:xfrm>
            <a:off x="971600" y="0"/>
            <a:ext cx="7808913" cy="153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正方形/長方形 14"/>
          <p:cNvSpPr/>
          <p:nvPr/>
        </p:nvSpPr>
        <p:spPr>
          <a:xfrm>
            <a:off x="746125" y="5634038"/>
            <a:ext cx="855663" cy="630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24" name="グループ化 23"/>
          <p:cNvGrpSpPr/>
          <p:nvPr/>
        </p:nvGrpSpPr>
        <p:grpSpPr>
          <a:xfrm>
            <a:off x="386535" y="2033845"/>
            <a:ext cx="8325665" cy="4139943"/>
            <a:chOff x="386535" y="2033845"/>
            <a:chExt cx="8325665" cy="4139943"/>
          </a:xfrm>
        </p:grpSpPr>
        <p:pic>
          <p:nvPicPr>
            <p:cNvPr id="14340" name="Picture 2"/>
            <p:cNvPicPr>
              <a:picLocks noChangeAspect="1" noChangeArrowheads="1"/>
            </p:cNvPicPr>
            <p:nvPr/>
          </p:nvPicPr>
          <p:blipFill>
            <a:blip r:embed="rId3" cstate="print"/>
            <a:srcRect/>
            <a:stretch>
              <a:fillRect/>
            </a:stretch>
          </p:blipFill>
          <p:spPr bwMode="auto">
            <a:xfrm>
              <a:off x="881063" y="3768725"/>
              <a:ext cx="7831137" cy="2270125"/>
            </a:xfrm>
            <a:prstGeom prst="rect">
              <a:avLst/>
            </a:prstGeom>
            <a:noFill/>
            <a:ln w="9525">
              <a:noFill/>
              <a:miter lim="800000"/>
              <a:headEnd/>
              <a:tailEnd/>
            </a:ln>
          </p:spPr>
        </p:pic>
        <p:sp>
          <p:nvSpPr>
            <p:cNvPr id="16" name="正方形/長方形 15"/>
            <p:cNvSpPr/>
            <p:nvPr/>
          </p:nvSpPr>
          <p:spPr>
            <a:xfrm>
              <a:off x="7993063" y="5678488"/>
              <a:ext cx="134937"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p:nvSpPr>
          <p:spPr>
            <a:xfrm>
              <a:off x="1646238" y="5768975"/>
              <a:ext cx="6391275" cy="31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344" name="テキスト ボックス 18"/>
            <p:cNvSpPr txBox="1">
              <a:spLocks noChangeArrowheads="1"/>
            </p:cNvSpPr>
            <p:nvPr/>
          </p:nvSpPr>
          <p:spPr bwMode="auto">
            <a:xfrm>
              <a:off x="1150938" y="2879725"/>
              <a:ext cx="720725" cy="369888"/>
            </a:xfrm>
            <a:prstGeom prst="rect">
              <a:avLst/>
            </a:prstGeom>
            <a:solidFill>
              <a:schemeClr val="bg1"/>
            </a:solidFill>
            <a:ln w="9525">
              <a:noFill/>
              <a:miter lim="800000"/>
              <a:headEnd/>
              <a:tailEnd/>
            </a:ln>
          </p:spPr>
          <p:txBody>
            <a:bodyPr>
              <a:spAutoFit/>
            </a:bodyPr>
            <a:lstStyle/>
            <a:p>
              <a:pPr algn="r"/>
              <a:r>
                <a:rPr lang="en-US" altLang="ja-JP" sz="900">
                  <a:latin typeface="Arial Narrow" pitchFamily="34" charset="0"/>
                </a:rPr>
                <a:t>Base level</a:t>
              </a:r>
            </a:p>
            <a:p>
              <a:pPr algn="r"/>
              <a:r>
                <a:rPr lang="en-US" altLang="ja-JP" sz="900">
                  <a:latin typeface="Arial Narrow" pitchFamily="34" charset="0"/>
                </a:rPr>
                <a:t>O.P.  0m</a:t>
              </a:r>
              <a:endParaRPr lang="ja-JP" altLang="en-US" sz="900">
                <a:latin typeface="Arial Narrow" pitchFamily="34" charset="0"/>
              </a:endParaRPr>
            </a:p>
          </p:txBody>
        </p:sp>
        <p:sp>
          <p:nvSpPr>
            <p:cNvPr id="14345" name="テキスト ボックス 20"/>
            <p:cNvSpPr txBox="1">
              <a:spLocks noChangeArrowheads="1"/>
            </p:cNvSpPr>
            <p:nvPr/>
          </p:nvSpPr>
          <p:spPr bwMode="auto">
            <a:xfrm>
              <a:off x="1106488" y="5049838"/>
              <a:ext cx="720725" cy="368300"/>
            </a:xfrm>
            <a:prstGeom prst="rect">
              <a:avLst/>
            </a:prstGeom>
            <a:solidFill>
              <a:schemeClr val="bg1"/>
            </a:solidFill>
            <a:ln w="9525">
              <a:noFill/>
              <a:miter lim="800000"/>
              <a:headEnd/>
              <a:tailEnd/>
            </a:ln>
          </p:spPr>
          <p:txBody>
            <a:bodyPr>
              <a:spAutoFit/>
            </a:bodyPr>
            <a:lstStyle/>
            <a:p>
              <a:pPr algn="r"/>
              <a:r>
                <a:rPr lang="en-US" altLang="ja-JP" sz="900">
                  <a:latin typeface="Arial Narrow" pitchFamily="34" charset="0"/>
                </a:rPr>
                <a:t>Base level</a:t>
              </a:r>
            </a:p>
            <a:p>
              <a:pPr algn="r"/>
              <a:r>
                <a:rPr lang="en-US" altLang="ja-JP" sz="900">
                  <a:latin typeface="Arial Narrow" pitchFamily="34" charset="0"/>
                </a:rPr>
                <a:t>O.P.  0m</a:t>
              </a:r>
              <a:endParaRPr lang="ja-JP" altLang="en-US" sz="900">
                <a:latin typeface="Arial Narrow" pitchFamily="34" charset="0"/>
              </a:endParaRPr>
            </a:p>
          </p:txBody>
        </p:sp>
        <p:sp>
          <p:nvSpPr>
            <p:cNvPr id="23" name="下矢印 22"/>
            <p:cNvSpPr/>
            <p:nvPr/>
          </p:nvSpPr>
          <p:spPr>
            <a:xfrm rot="20552839">
              <a:off x="1709738" y="4705350"/>
              <a:ext cx="180975" cy="45085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347" name="テキスト ボックス 21"/>
            <p:cNvSpPr txBox="1">
              <a:spLocks noChangeArrowheads="1"/>
            </p:cNvSpPr>
            <p:nvPr/>
          </p:nvSpPr>
          <p:spPr bwMode="auto">
            <a:xfrm>
              <a:off x="521551" y="4223991"/>
              <a:ext cx="1440600" cy="600164"/>
            </a:xfrm>
            <a:prstGeom prst="rect">
              <a:avLst/>
            </a:prstGeom>
            <a:solidFill>
              <a:srgbClr val="FFFF00"/>
            </a:solidFill>
            <a:ln w="9525">
              <a:solidFill>
                <a:srgbClr val="FF0000"/>
              </a:solidFill>
              <a:miter lim="800000"/>
              <a:headEnd/>
              <a:tailEnd/>
            </a:ln>
          </p:spPr>
          <p:txBody>
            <a:bodyPr wrap="square">
              <a:spAutoFit/>
            </a:bodyPr>
            <a:lstStyle/>
            <a:p>
              <a:pPr algn="ctr"/>
              <a:r>
                <a:rPr lang="en-US" altLang="ja-JP" sz="1100" b="1" dirty="0">
                  <a:latin typeface="Arial Narrow" pitchFamily="34" charset="0"/>
                  <a:ea typeface="Gulim" pitchFamily="34" charset="-127"/>
                </a:rPr>
                <a:t>Postulated  highest</a:t>
              </a:r>
            </a:p>
            <a:p>
              <a:pPr algn="ctr"/>
              <a:r>
                <a:rPr lang="en-US" altLang="ja-JP" sz="1100" b="1" dirty="0">
                  <a:latin typeface="Arial Narrow" pitchFamily="34" charset="0"/>
                  <a:ea typeface="Gulim" pitchFamily="34" charset="-127"/>
                </a:rPr>
                <a:t>Tsunami water level</a:t>
              </a:r>
            </a:p>
            <a:p>
              <a:pPr algn="ctr"/>
              <a:r>
                <a:rPr lang="en-US" altLang="ja-JP" sz="1100" b="1" dirty="0">
                  <a:latin typeface="Arial Narrow" pitchFamily="34" charset="0"/>
                  <a:ea typeface="Gulim" pitchFamily="34" charset="-127"/>
                </a:rPr>
                <a:t>O.P. +</a:t>
              </a:r>
              <a:r>
                <a:rPr lang="en-US" altLang="ja-JP" sz="1100" b="1" dirty="0" err="1">
                  <a:latin typeface="Arial Narrow" pitchFamily="34" charset="0"/>
                  <a:ea typeface="Gulim" pitchFamily="34" charset="-127"/>
                </a:rPr>
                <a:t>5.2m</a:t>
              </a:r>
              <a:endParaRPr lang="ja-JP" altLang="en-US" sz="1100" b="1" dirty="0">
                <a:latin typeface="Arial Narrow" pitchFamily="34" charset="0"/>
                <a:ea typeface="Gulim" pitchFamily="34" charset="-127"/>
              </a:endParaRPr>
            </a:p>
          </p:txBody>
        </p:sp>
        <p:sp>
          <p:nvSpPr>
            <p:cNvPr id="25" name="下矢印 24"/>
            <p:cNvSpPr/>
            <p:nvPr/>
          </p:nvSpPr>
          <p:spPr>
            <a:xfrm rot="20552839">
              <a:off x="1825625" y="2592388"/>
              <a:ext cx="174625" cy="3175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349" name="テキスト ボックス 17"/>
            <p:cNvSpPr txBox="1">
              <a:spLocks noChangeArrowheads="1"/>
            </p:cNvSpPr>
            <p:nvPr/>
          </p:nvSpPr>
          <p:spPr bwMode="auto">
            <a:xfrm>
              <a:off x="386535" y="2033845"/>
              <a:ext cx="1620066" cy="600164"/>
            </a:xfrm>
            <a:prstGeom prst="rect">
              <a:avLst/>
            </a:prstGeom>
            <a:solidFill>
              <a:srgbClr val="FFFF00"/>
            </a:solidFill>
            <a:ln w="9525">
              <a:solidFill>
                <a:srgbClr val="FF0000"/>
              </a:solidFill>
              <a:miter lim="800000"/>
              <a:headEnd/>
              <a:tailEnd/>
            </a:ln>
          </p:spPr>
          <p:txBody>
            <a:bodyPr wrap="square">
              <a:spAutoFit/>
            </a:bodyPr>
            <a:lstStyle/>
            <a:p>
              <a:pPr algn="ctr"/>
              <a:r>
                <a:rPr lang="en-US" altLang="ja-JP" sz="1100" b="1" dirty="0">
                  <a:latin typeface="Arial Narrow" pitchFamily="34" charset="0"/>
                  <a:ea typeface="Gulim" pitchFamily="34" charset="-127"/>
                </a:rPr>
                <a:t>Postulated  highest</a:t>
              </a:r>
            </a:p>
            <a:p>
              <a:pPr algn="ctr"/>
              <a:r>
                <a:rPr lang="en-US" altLang="ja-JP" sz="1100" b="1" dirty="0">
                  <a:latin typeface="Arial Narrow" pitchFamily="34" charset="0"/>
                  <a:ea typeface="Gulim" pitchFamily="34" charset="-127"/>
                </a:rPr>
                <a:t>Tsunami water level</a:t>
              </a:r>
            </a:p>
            <a:p>
              <a:pPr algn="ctr"/>
              <a:r>
                <a:rPr lang="en-US" altLang="ja-JP" sz="1100" b="1" dirty="0">
                  <a:latin typeface="Arial Narrow" pitchFamily="34" charset="0"/>
                  <a:ea typeface="Gulim" pitchFamily="34" charset="-127"/>
                </a:rPr>
                <a:t>O.P. +</a:t>
              </a:r>
              <a:r>
                <a:rPr lang="en-US" altLang="ja-JP" sz="1100" b="1" dirty="0" err="1">
                  <a:latin typeface="Arial Narrow" pitchFamily="34" charset="0"/>
                  <a:ea typeface="Gulim" pitchFamily="34" charset="-127"/>
                </a:rPr>
                <a:t>6.1m</a:t>
              </a:r>
              <a:endParaRPr lang="ja-JP" altLang="en-US" sz="1100" b="1" dirty="0">
                <a:latin typeface="Arial Narrow" pitchFamily="34" charset="0"/>
                <a:ea typeface="Gulim" pitchFamily="34" charset="-127"/>
              </a:endParaRPr>
            </a:p>
          </p:txBody>
        </p:sp>
      </p:grpSp>
      <p:sp>
        <p:nvSpPr>
          <p:cNvPr id="2" name="タイトル 1"/>
          <p:cNvSpPr>
            <a:spLocks noGrp="1"/>
          </p:cNvSpPr>
          <p:nvPr>
            <p:ph type="title"/>
          </p:nvPr>
        </p:nvSpPr>
        <p:spPr>
          <a:xfrm>
            <a:off x="457200" y="260350"/>
            <a:ext cx="8229600" cy="1143000"/>
          </a:xfrm>
        </p:spPr>
        <p:txBody>
          <a:bodyPr rtlCol="0">
            <a:normAutofit fontScale="90000"/>
          </a:bodyPr>
          <a:lstStyle/>
          <a:p>
            <a:pPr algn="l" eaLnBrk="1" fontAlgn="auto" hangingPunct="1">
              <a:spcAft>
                <a:spcPts val="0"/>
              </a:spcAft>
              <a:defRPr/>
            </a:pPr>
            <a:r>
              <a:rPr lang="en-US" altLang="ja-JP" sz="4000" b="1" dirty="0" smtClean="0"/>
              <a:t>Tsunami </a:t>
            </a:r>
            <a:r>
              <a:rPr lang="en-US" altLang="ja-JP" b="1" dirty="0" smtClean="0"/>
              <a:t/>
            </a:r>
            <a:br>
              <a:rPr lang="en-US" altLang="ja-JP" b="1" dirty="0" smtClean="0"/>
            </a:br>
            <a:r>
              <a:rPr lang="en-US" altLang="ja-JP" sz="3100" b="1" i="1" dirty="0" smtClean="0">
                <a:solidFill>
                  <a:srgbClr val="C00000"/>
                </a:solidFill>
              </a:rPr>
              <a:t>At Fukushima Daiichi and </a:t>
            </a:r>
            <a:r>
              <a:rPr lang="en-US" altLang="ja-JP" sz="3100" b="1" i="1" dirty="0" err="1" smtClean="0">
                <a:solidFill>
                  <a:srgbClr val="C00000"/>
                </a:solidFill>
              </a:rPr>
              <a:t>Daini</a:t>
            </a:r>
            <a:r>
              <a:rPr lang="en-US" altLang="ja-JP" sz="3100" b="1" i="1" dirty="0" smtClean="0">
                <a:solidFill>
                  <a:srgbClr val="C00000"/>
                </a:solidFill>
              </a:rPr>
              <a:t> NPP</a:t>
            </a:r>
            <a:endParaRPr lang="ja-JP" altLang="en-US" sz="3100" b="1" i="1" dirty="0">
              <a:solidFill>
                <a:srgbClr val="C00000"/>
              </a:solidFill>
            </a:endParaRPr>
          </a:p>
        </p:txBody>
      </p:sp>
      <p:sp>
        <p:nvSpPr>
          <p:cNvPr id="26" name="スライド番号プレースホルダ 25"/>
          <p:cNvSpPr>
            <a:spLocks noGrp="1"/>
          </p:cNvSpPr>
          <p:nvPr>
            <p:ph type="sldNum" sz="quarter" idx="12"/>
          </p:nvPr>
        </p:nvSpPr>
        <p:spPr/>
        <p:txBody>
          <a:bodyPr/>
          <a:lstStyle/>
          <a:p>
            <a:fld id="{4F1D1F17-AF0D-4330-84AA-A3C0AE45B7EC}" type="slidenum">
              <a:rPr kumimoji="1" lang="ja-JP" altLang="en-US" smtClean="0"/>
              <a:pPr/>
              <a:t>10</a:t>
            </a:fld>
            <a:endParaRPr kumimoji="1" lang="ja-JP" altLang="en-US"/>
          </a:p>
        </p:txBody>
      </p:sp>
      <p:sp>
        <p:nvSpPr>
          <p:cNvPr id="27" name="フッター プレースホルダ 26"/>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正方形/長方形 14"/>
          <p:cNvSpPr/>
          <p:nvPr/>
        </p:nvSpPr>
        <p:spPr>
          <a:xfrm>
            <a:off x="746125" y="728663"/>
            <a:ext cx="7381875" cy="90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テキスト ボックス 13"/>
          <p:cNvSpPr txBox="1"/>
          <p:nvPr/>
        </p:nvSpPr>
        <p:spPr>
          <a:xfrm rot="19079195">
            <a:off x="6780213" y="700088"/>
            <a:ext cx="592137" cy="368300"/>
          </a:xfrm>
          <a:prstGeom prst="rect">
            <a:avLst/>
          </a:prstGeom>
          <a:solidFill>
            <a:schemeClr val="accent5">
              <a:lumMod val="20000"/>
              <a:lumOff val="80000"/>
            </a:schemeClr>
          </a:solidFill>
          <a:ln>
            <a:solidFill>
              <a:srgbClr val="C00000"/>
            </a:solidFill>
          </a:ln>
        </p:spPr>
        <p:txBody>
          <a:bodyPr>
            <a:spAutoFit/>
          </a:bodyPr>
          <a:lstStyle/>
          <a:p>
            <a:pPr fontAlgn="auto">
              <a:spcBef>
                <a:spcPts val="0"/>
              </a:spcBef>
              <a:spcAft>
                <a:spcPts val="0"/>
              </a:spcAft>
              <a:defRPr/>
            </a:pPr>
            <a:r>
              <a:rPr lang="en-US" altLang="ja-JP" b="1" dirty="0">
                <a:latin typeface="+mn-lt"/>
                <a:ea typeface="+mn-ea"/>
              </a:rPr>
              <a:t>OK</a:t>
            </a:r>
            <a:endParaRPr lang="ja-JP" altLang="en-US" b="1" dirty="0">
              <a:latin typeface="+mn-lt"/>
              <a:ea typeface="+mn-ea"/>
            </a:endParaRPr>
          </a:p>
        </p:txBody>
      </p:sp>
      <p:sp>
        <p:nvSpPr>
          <p:cNvPr id="32" name="正方形/長方形 31"/>
          <p:cNvSpPr/>
          <p:nvPr/>
        </p:nvSpPr>
        <p:spPr>
          <a:xfrm>
            <a:off x="1079500" y="6056313"/>
            <a:ext cx="1169988"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29" name="グループ化 28"/>
          <p:cNvGrpSpPr/>
          <p:nvPr/>
        </p:nvGrpSpPr>
        <p:grpSpPr>
          <a:xfrm>
            <a:off x="904081" y="904379"/>
            <a:ext cx="7335838" cy="5408018"/>
            <a:chOff x="927100" y="946745"/>
            <a:chExt cx="7335838" cy="5408018"/>
          </a:xfrm>
        </p:grpSpPr>
        <p:graphicFrame>
          <p:nvGraphicFramePr>
            <p:cNvPr id="1026" name="Object 1"/>
            <p:cNvGraphicFramePr>
              <a:graphicFrameLocks noChangeAspect="1"/>
            </p:cNvGraphicFramePr>
            <p:nvPr/>
          </p:nvGraphicFramePr>
          <p:xfrm>
            <a:off x="971550" y="946745"/>
            <a:ext cx="7200900" cy="5362575"/>
          </p:xfrm>
          <a:graphic>
            <a:graphicData uri="http://schemas.openxmlformats.org/presentationml/2006/ole">
              <p:oleObj spid="_x0000_s26626" name="Acrobat Document" r:id="rId3" imgW="8140700" imgH="6108700" progId="">
                <p:embed/>
              </p:oleObj>
            </a:graphicData>
          </a:graphic>
        </p:graphicFrame>
        <p:sp>
          <p:nvSpPr>
            <p:cNvPr id="16" name="テキスト ボックス 15"/>
            <p:cNvSpPr txBox="1"/>
            <p:nvPr/>
          </p:nvSpPr>
          <p:spPr>
            <a:xfrm>
              <a:off x="1106488" y="1628775"/>
              <a:ext cx="1709737" cy="369888"/>
            </a:xfrm>
            <a:prstGeom prst="rect">
              <a:avLst/>
            </a:prstGeom>
            <a:solidFill>
              <a:srgbClr val="FFE1FF"/>
            </a:solidFill>
            <a:ln w="28575">
              <a:solidFill>
                <a:srgbClr val="C00000"/>
              </a:solidFill>
            </a:ln>
          </p:spPr>
          <p:txBody>
            <a:bodyPr>
              <a:spAutoFit/>
            </a:bodyPr>
            <a:lstStyle/>
            <a:p>
              <a:pPr fontAlgn="auto">
                <a:spcBef>
                  <a:spcPts val="0"/>
                </a:spcBef>
                <a:spcAft>
                  <a:spcPts val="0"/>
                </a:spcAft>
                <a:defRPr/>
              </a:pPr>
              <a:r>
                <a:rPr lang="en-US" altLang="ja-JP" b="1" dirty="0" err="1">
                  <a:latin typeface="+mj-lt"/>
                  <a:ea typeface="+mn-ea"/>
                </a:rPr>
                <a:t>Onagawa</a:t>
              </a:r>
              <a:r>
                <a:rPr lang="en-US" altLang="ja-JP" b="1" dirty="0">
                  <a:latin typeface="+mj-lt"/>
                  <a:ea typeface="+mn-ea"/>
                </a:rPr>
                <a:t> NPS</a:t>
              </a:r>
              <a:endParaRPr lang="ja-JP" altLang="en-US" b="1" dirty="0">
                <a:latin typeface="+mj-lt"/>
                <a:ea typeface="+mn-ea"/>
              </a:endParaRPr>
            </a:p>
          </p:txBody>
        </p:sp>
        <p:sp>
          <p:nvSpPr>
            <p:cNvPr id="18" name="正方形/長方形 17"/>
            <p:cNvSpPr/>
            <p:nvPr/>
          </p:nvSpPr>
          <p:spPr>
            <a:xfrm>
              <a:off x="7002463" y="6038850"/>
              <a:ext cx="1260475" cy="315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正方形/長方形 18"/>
            <p:cNvSpPr/>
            <p:nvPr/>
          </p:nvSpPr>
          <p:spPr>
            <a:xfrm>
              <a:off x="927100" y="5903913"/>
              <a:ext cx="1169988"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33" name="テキスト ボックス 20"/>
            <p:cNvSpPr txBox="1">
              <a:spLocks noChangeArrowheads="1"/>
            </p:cNvSpPr>
            <p:nvPr/>
          </p:nvSpPr>
          <p:spPr bwMode="auto">
            <a:xfrm>
              <a:off x="1061610" y="2258870"/>
              <a:ext cx="1260475" cy="600075"/>
            </a:xfrm>
            <a:prstGeom prst="rect">
              <a:avLst/>
            </a:prstGeom>
            <a:solidFill>
              <a:srgbClr val="FFFF00"/>
            </a:solidFill>
            <a:ln w="9525">
              <a:solidFill>
                <a:srgbClr val="FF0000"/>
              </a:solidFill>
              <a:miter lim="800000"/>
              <a:headEnd/>
              <a:tailEnd/>
            </a:ln>
          </p:spPr>
          <p:txBody>
            <a:bodyPr>
              <a:spAutoFit/>
            </a:bodyPr>
            <a:lstStyle/>
            <a:p>
              <a:pPr algn="ctr"/>
              <a:r>
                <a:rPr lang="en-US" altLang="ja-JP" sz="1100" dirty="0">
                  <a:latin typeface="Arial Narrow" pitchFamily="34" charset="0"/>
                  <a:ea typeface="Gulim" pitchFamily="34" charset="-127"/>
                </a:rPr>
                <a:t>Postulated  highest</a:t>
              </a:r>
            </a:p>
            <a:p>
              <a:pPr algn="ctr"/>
              <a:r>
                <a:rPr lang="en-US" altLang="ja-JP" sz="1100" dirty="0">
                  <a:latin typeface="Arial Narrow" pitchFamily="34" charset="0"/>
                  <a:ea typeface="Gulim" pitchFamily="34" charset="-127"/>
                </a:rPr>
                <a:t>Tsunami water level</a:t>
              </a:r>
            </a:p>
            <a:p>
              <a:pPr algn="ctr"/>
              <a:r>
                <a:rPr lang="en-US" altLang="ja-JP" sz="1100" b="1" dirty="0">
                  <a:latin typeface="Arial Narrow" pitchFamily="34" charset="0"/>
                  <a:ea typeface="Gulim" pitchFamily="34" charset="-127"/>
                </a:rPr>
                <a:t>O.P. +</a:t>
              </a:r>
              <a:r>
                <a:rPr lang="en-US" altLang="ja-JP" sz="1100" b="1" dirty="0" err="1">
                  <a:latin typeface="Arial Narrow" pitchFamily="34" charset="0"/>
                  <a:ea typeface="Gulim" pitchFamily="34" charset="-127"/>
                </a:rPr>
                <a:t>9.1m</a:t>
              </a:r>
              <a:endParaRPr lang="ja-JP" altLang="en-US" sz="1100" b="1" dirty="0">
                <a:latin typeface="Arial Narrow" pitchFamily="34" charset="0"/>
                <a:ea typeface="Gulim" pitchFamily="34" charset="-127"/>
              </a:endParaRPr>
            </a:p>
          </p:txBody>
        </p:sp>
        <p:sp>
          <p:nvSpPr>
            <p:cNvPr id="23" name="右矢印 22"/>
            <p:cNvSpPr/>
            <p:nvPr/>
          </p:nvSpPr>
          <p:spPr>
            <a:xfrm flipV="1">
              <a:off x="2232025" y="4508165"/>
              <a:ext cx="449263" cy="1809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右矢印 25"/>
            <p:cNvSpPr/>
            <p:nvPr/>
          </p:nvSpPr>
          <p:spPr>
            <a:xfrm flipV="1">
              <a:off x="2366755" y="2528900"/>
              <a:ext cx="225425" cy="1793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正方形/長方形 23"/>
            <p:cNvSpPr/>
            <p:nvPr/>
          </p:nvSpPr>
          <p:spPr>
            <a:xfrm>
              <a:off x="1196975" y="3878263"/>
              <a:ext cx="1979613" cy="22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テキスト ボックス 16"/>
            <p:cNvSpPr txBox="1"/>
            <p:nvPr/>
          </p:nvSpPr>
          <p:spPr>
            <a:xfrm>
              <a:off x="1106488" y="3734187"/>
              <a:ext cx="1665287" cy="369888"/>
            </a:xfrm>
            <a:prstGeom prst="rect">
              <a:avLst/>
            </a:prstGeom>
            <a:solidFill>
              <a:srgbClr val="FFE1FF"/>
            </a:solidFill>
            <a:ln w="28575">
              <a:solidFill>
                <a:srgbClr val="C00000"/>
              </a:solidFill>
            </a:ln>
          </p:spPr>
          <p:txBody>
            <a:bodyPr>
              <a:spAutoFit/>
            </a:bodyPr>
            <a:lstStyle/>
            <a:p>
              <a:pPr fontAlgn="auto">
                <a:spcBef>
                  <a:spcPts val="0"/>
                </a:spcBef>
                <a:spcAft>
                  <a:spcPts val="0"/>
                </a:spcAft>
                <a:defRPr/>
              </a:pPr>
              <a:r>
                <a:rPr lang="en-US" altLang="ja-JP" b="1" dirty="0">
                  <a:latin typeface="+mj-lt"/>
                  <a:ea typeface="+mn-ea"/>
                </a:rPr>
                <a:t>Tokai </a:t>
              </a:r>
              <a:r>
                <a:rPr lang="en-US" altLang="ja-JP" b="1" dirty="0" err="1">
                  <a:latin typeface="+mj-lt"/>
                  <a:ea typeface="+mn-ea"/>
                </a:rPr>
                <a:t>Daini</a:t>
              </a:r>
              <a:r>
                <a:rPr lang="en-US" altLang="ja-JP" b="1" dirty="0">
                  <a:latin typeface="+mj-lt"/>
                  <a:ea typeface="+mn-ea"/>
                </a:rPr>
                <a:t> NPS</a:t>
              </a:r>
              <a:endParaRPr lang="ja-JP" altLang="en-US" b="1" dirty="0">
                <a:latin typeface="+mj-lt"/>
                <a:ea typeface="+mn-ea"/>
              </a:endParaRPr>
            </a:p>
          </p:txBody>
        </p:sp>
        <p:sp>
          <p:nvSpPr>
            <p:cNvPr id="1038" name="テキスト ボックス 21"/>
            <p:cNvSpPr txBox="1">
              <a:spLocks noChangeArrowheads="1"/>
            </p:cNvSpPr>
            <p:nvPr/>
          </p:nvSpPr>
          <p:spPr bwMode="auto">
            <a:xfrm>
              <a:off x="1062038" y="4269085"/>
              <a:ext cx="1260475" cy="600075"/>
            </a:xfrm>
            <a:prstGeom prst="rect">
              <a:avLst/>
            </a:prstGeom>
            <a:solidFill>
              <a:srgbClr val="FFFF00"/>
            </a:solidFill>
            <a:ln w="9525">
              <a:solidFill>
                <a:srgbClr val="FF0000"/>
              </a:solidFill>
              <a:miter lim="800000"/>
              <a:headEnd/>
              <a:tailEnd/>
            </a:ln>
          </p:spPr>
          <p:txBody>
            <a:bodyPr>
              <a:spAutoFit/>
            </a:bodyPr>
            <a:lstStyle/>
            <a:p>
              <a:pPr algn="ctr"/>
              <a:r>
                <a:rPr lang="en-US" altLang="ja-JP" sz="1100">
                  <a:latin typeface="Arial Narrow" pitchFamily="34" charset="0"/>
                  <a:ea typeface="Gulim" pitchFamily="34" charset="-127"/>
                </a:rPr>
                <a:t>Postulated  highest</a:t>
              </a:r>
            </a:p>
            <a:p>
              <a:pPr algn="ctr"/>
              <a:r>
                <a:rPr lang="en-US" altLang="ja-JP" sz="1100">
                  <a:latin typeface="Arial Narrow" pitchFamily="34" charset="0"/>
                  <a:ea typeface="Gulim" pitchFamily="34" charset="-127"/>
                </a:rPr>
                <a:t>Tsunami water level</a:t>
              </a:r>
            </a:p>
            <a:p>
              <a:pPr algn="ctr"/>
              <a:r>
                <a:rPr lang="en-US" altLang="ja-JP" sz="1100" b="1">
                  <a:latin typeface="Arial Narrow" pitchFamily="34" charset="0"/>
                  <a:ea typeface="Gulim" pitchFamily="34" charset="-127"/>
                </a:rPr>
                <a:t>T.P. +4.9m</a:t>
              </a:r>
              <a:endParaRPr lang="ja-JP" altLang="en-US" sz="1100" b="1">
                <a:latin typeface="Arial Narrow" pitchFamily="34" charset="0"/>
                <a:ea typeface="Gulim" pitchFamily="34" charset="-127"/>
              </a:endParaRPr>
            </a:p>
          </p:txBody>
        </p:sp>
        <p:sp>
          <p:nvSpPr>
            <p:cNvPr id="33" name="テキスト ボックス 32"/>
            <p:cNvSpPr txBox="1"/>
            <p:nvPr/>
          </p:nvSpPr>
          <p:spPr>
            <a:xfrm>
              <a:off x="3131838" y="1688006"/>
              <a:ext cx="1305147" cy="523220"/>
            </a:xfrm>
            <a:prstGeom prst="rect">
              <a:avLst/>
            </a:prstGeom>
            <a:solidFill>
              <a:srgbClr val="FFE1FF"/>
            </a:solidFill>
            <a:ln w="28575">
              <a:solidFill>
                <a:schemeClr val="tx1"/>
              </a:solidFill>
            </a:ln>
          </p:spPr>
          <p:txBody>
            <a:bodyPr wrap="square" rtlCol="0">
              <a:spAutoFit/>
            </a:bodyPr>
            <a:lstStyle/>
            <a:p>
              <a:pPr algn="ctr"/>
              <a:r>
                <a:rPr kumimoji="1" lang="en-US" altLang="ja-JP" sz="1400" b="1" dirty="0" smtClean="0"/>
                <a:t>Ground Level at 13.8 m</a:t>
              </a:r>
              <a:endParaRPr kumimoji="1" lang="ja-JP" altLang="en-US" sz="1400" b="1" dirty="0"/>
            </a:p>
          </p:txBody>
        </p:sp>
        <p:sp>
          <p:nvSpPr>
            <p:cNvPr id="34" name="テキスト ボックス 33"/>
            <p:cNvSpPr txBox="1"/>
            <p:nvPr/>
          </p:nvSpPr>
          <p:spPr>
            <a:xfrm>
              <a:off x="3671900" y="3744035"/>
              <a:ext cx="1305145" cy="523220"/>
            </a:xfrm>
            <a:prstGeom prst="rect">
              <a:avLst/>
            </a:prstGeom>
            <a:solidFill>
              <a:srgbClr val="FFE1FF"/>
            </a:solidFill>
            <a:ln w="28575">
              <a:solidFill>
                <a:schemeClr val="tx1"/>
              </a:solidFill>
            </a:ln>
          </p:spPr>
          <p:txBody>
            <a:bodyPr wrap="square" rtlCol="0">
              <a:spAutoFit/>
            </a:bodyPr>
            <a:lstStyle/>
            <a:p>
              <a:pPr algn="ctr"/>
              <a:r>
                <a:rPr lang="en-US" altLang="ja-JP" sz="1400" b="1" dirty="0" smtClean="0"/>
                <a:t>Addition of  partition wall </a:t>
              </a:r>
              <a:endParaRPr kumimoji="1" lang="ja-JP" altLang="en-US" sz="1400" b="1" dirty="0"/>
            </a:p>
          </p:txBody>
        </p:sp>
      </p:grpSp>
      <p:sp>
        <p:nvSpPr>
          <p:cNvPr id="28" name="正方形/長方形 27"/>
          <p:cNvSpPr/>
          <p:nvPr/>
        </p:nvSpPr>
        <p:spPr>
          <a:xfrm>
            <a:off x="926595" y="1133745"/>
            <a:ext cx="7155795" cy="45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43635"/>
            <a:ext cx="8229600" cy="1350150"/>
          </a:xfrm>
          <a:solidFill>
            <a:schemeClr val="bg1"/>
          </a:solidFill>
        </p:spPr>
        <p:txBody>
          <a:bodyPr rtlCol="0">
            <a:normAutofit/>
          </a:bodyPr>
          <a:lstStyle/>
          <a:p>
            <a:pPr algn="l" eaLnBrk="1" fontAlgn="auto" hangingPunct="1">
              <a:spcAft>
                <a:spcPts val="0"/>
              </a:spcAft>
              <a:defRPr/>
            </a:pPr>
            <a:r>
              <a:rPr lang="en-US" altLang="ja-JP" sz="3600" b="1" dirty="0" smtClean="0"/>
              <a:t>Tsunami</a:t>
            </a:r>
            <a:r>
              <a:rPr lang="en-US" altLang="ja-JP" sz="4000" b="1" dirty="0" smtClean="0"/>
              <a:t> </a:t>
            </a:r>
            <a:r>
              <a:rPr lang="en-US" altLang="ja-JP" b="1" dirty="0" smtClean="0"/>
              <a:t/>
            </a:r>
            <a:br>
              <a:rPr lang="en-US" altLang="ja-JP" b="1" dirty="0" smtClean="0"/>
            </a:br>
            <a:r>
              <a:rPr lang="en-US" altLang="ja-JP" sz="2800" b="1" i="1" dirty="0" smtClean="0">
                <a:solidFill>
                  <a:srgbClr val="C00000"/>
                </a:solidFill>
              </a:rPr>
              <a:t>At </a:t>
            </a:r>
            <a:r>
              <a:rPr lang="en-US" altLang="ja-JP" sz="2800" b="1" i="1" dirty="0" err="1" smtClean="0">
                <a:solidFill>
                  <a:srgbClr val="C00000"/>
                </a:solidFill>
              </a:rPr>
              <a:t>Onagawa</a:t>
            </a:r>
            <a:r>
              <a:rPr lang="en-US" altLang="ja-JP" sz="2800" b="1" i="1" dirty="0" smtClean="0">
                <a:solidFill>
                  <a:srgbClr val="C00000"/>
                </a:solidFill>
              </a:rPr>
              <a:t> NPP</a:t>
            </a:r>
            <a:r>
              <a:rPr lang="ja-JP" altLang="en-US" sz="2800" b="1" i="1" dirty="0" smtClean="0">
                <a:solidFill>
                  <a:srgbClr val="C00000"/>
                </a:solidFill>
              </a:rPr>
              <a:t> </a:t>
            </a:r>
            <a:r>
              <a:rPr lang="en-US" altLang="ja-JP" sz="2800" b="1" i="1" dirty="0" smtClean="0">
                <a:solidFill>
                  <a:srgbClr val="C00000"/>
                </a:solidFill>
              </a:rPr>
              <a:t>and Tokai </a:t>
            </a:r>
            <a:r>
              <a:rPr lang="en-US" altLang="ja-JP" sz="2800" b="1" i="1" dirty="0" err="1" smtClean="0">
                <a:solidFill>
                  <a:srgbClr val="C00000"/>
                </a:solidFill>
              </a:rPr>
              <a:t>Daini</a:t>
            </a:r>
            <a:r>
              <a:rPr lang="en-US" altLang="ja-JP" sz="2800" b="1" i="1" dirty="0" smtClean="0">
                <a:solidFill>
                  <a:srgbClr val="C00000"/>
                </a:solidFill>
              </a:rPr>
              <a:t> NPP</a:t>
            </a:r>
            <a:endParaRPr lang="ja-JP" altLang="en-US" sz="2800" b="1" i="1" dirty="0">
              <a:solidFill>
                <a:srgbClr val="C00000"/>
              </a:solidFill>
            </a:endParaRPr>
          </a:p>
        </p:txBody>
      </p:sp>
      <p:sp>
        <p:nvSpPr>
          <p:cNvPr id="25" name="テキスト ボックス 24"/>
          <p:cNvSpPr txBox="1"/>
          <p:nvPr/>
        </p:nvSpPr>
        <p:spPr>
          <a:xfrm>
            <a:off x="656565" y="5662989"/>
            <a:ext cx="7740860" cy="646331"/>
          </a:xfrm>
          <a:prstGeom prst="rect">
            <a:avLst/>
          </a:prstGeom>
          <a:solidFill>
            <a:schemeClr val="bg1"/>
          </a:solidFill>
          <a:ln>
            <a:solidFill>
              <a:srgbClr val="C00000"/>
            </a:solidFill>
          </a:ln>
        </p:spPr>
        <p:txBody>
          <a:bodyPr wrap="square" rtlCol="0">
            <a:spAutoFit/>
          </a:bodyPr>
          <a:lstStyle/>
          <a:p>
            <a:r>
              <a:rPr lang="en-US" altLang="ja-JP" dirty="0" smtClean="0"/>
              <a:t>Note:  Safety conscious and defense in depth approach  saved  NPP at </a:t>
            </a:r>
            <a:r>
              <a:rPr lang="en-US" altLang="ja-JP" dirty="0" err="1" smtClean="0"/>
              <a:t>Onagawa</a:t>
            </a:r>
            <a:r>
              <a:rPr lang="en-US" altLang="ja-JP" dirty="0" smtClean="0"/>
              <a:t> and Tokai </a:t>
            </a:r>
            <a:r>
              <a:rPr lang="en-US" altLang="ja-JP" dirty="0" err="1" smtClean="0"/>
              <a:t>Daini</a:t>
            </a:r>
            <a:r>
              <a:rPr lang="en-US" altLang="ja-JP" dirty="0" smtClean="0"/>
              <a:t> from the tsunami .</a:t>
            </a:r>
            <a:endParaRPr kumimoji="1" lang="ja-JP" altLang="en-US" dirty="0"/>
          </a:p>
        </p:txBody>
      </p:sp>
      <p:sp>
        <p:nvSpPr>
          <p:cNvPr id="36" name="スライド番号プレースホルダ 35"/>
          <p:cNvSpPr>
            <a:spLocks noGrp="1"/>
          </p:cNvSpPr>
          <p:nvPr>
            <p:ph type="sldNum" sz="quarter" idx="12"/>
          </p:nvPr>
        </p:nvSpPr>
        <p:spPr/>
        <p:txBody>
          <a:bodyPr/>
          <a:lstStyle/>
          <a:p>
            <a:fld id="{4F1D1F17-AF0D-4330-84AA-A3C0AE45B7EC}" type="slidenum">
              <a:rPr kumimoji="1" lang="ja-JP" altLang="en-US" smtClean="0"/>
              <a:pPr/>
              <a:t>11</a:t>
            </a:fld>
            <a:endParaRPr kumimoji="1" lang="ja-JP" altLang="en-US" dirty="0"/>
          </a:p>
        </p:txBody>
      </p:sp>
      <p:sp>
        <p:nvSpPr>
          <p:cNvPr id="39" name="フッター プレースホルダ 38"/>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algn="l" eaLnBrk="1" hangingPunct="1"/>
            <a:r>
              <a:rPr lang="en-US" altLang="ja-JP" sz="3600" b="1" dirty="0" smtClean="0"/>
              <a:t>Damage by Tsunami</a:t>
            </a:r>
            <a:br>
              <a:rPr lang="en-US" altLang="ja-JP" sz="3600" b="1" dirty="0" smtClean="0"/>
            </a:br>
            <a:r>
              <a:rPr lang="en-US" altLang="ja-JP" sz="2800" b="1" i="1" dirty="0" smtClean="0">
                <a:solidFill>
                  <a:srgbClr val="C00000"/>
                </a:solidFill>
              </a:rPr>
              <a:t>Comparison of damages to NPS </a:t>
            </a:r>
            <a:endParaRPr lang="ja-JP" altLang="en-US" sz="2800" b="1" i="1" baseline="30000" dirty="0" smtClean="0">
              <a:solidFill>
                <a:srgbClr val="C00000"/>
              </a:solidFill>
            </a:endParaRPr>
          </a:p>
        </p:txBody>
      </p:sp>
      <p:graphicFrame>
        <p:nvGraphicFramePr>
          <p:cNvPr id="7" name="表 6"/>
          <p:cNvGraphicFramePr>
            <a:graphicFrameLocks noGrp="1"/>
          </p:cNvGraphicFramePr>
          <p:nvPr/>
        </p:nvGraphicFramePr>
        <p:xfrm>
          <a:off x="566738" y="1494393"/>
          <a:ext cx="8010889" cy="4405702"/>
        </p:xfrm>
        <a:graphic>
          <a:graphicData uri="http://schemas.openxmlformats.org/drawingml/2006/table">
            <a:tbl>
              <a:tblPr/>
              <a:tblGrid>
                <a:gridCol w="1620180"/>
                <a:gridCol w="1755194"/>
                <a:gridCol w="1755195"/>
                <a:gridCol w="1440160"/>
                <a:gridCol w="1440160"/>
              </a:tblGrid>
              <a:tr h="555366">
                <a:tc>
                  <a:txBody>
                    <a:bodyPr/>
                    <a:lstStyle/>
                    <a:p>
                      <a:pPr algn="ctr" fontAlgn="ctr"/>
                      <a:r>
                        <a:rPr lang="ja-JP" altLang="en-US" sz="1600" b="0" i="0" u="none" strike="noStrike" dirty="0">
                          <a:solidFill>
                            <a:srgbClr val="000000"/>
                          </a:solidFill>
                          <a:latin typeface="Arial"/>
                        </a:rPr>
                        <a:t>　</a:t>
                      </a:r>
                      <a:r>
                        <a:rPr lang="en-US" altLang="ja-JP" sz="1800" b="1" i="0" u="none" strike="noStrike" dirty="0" smtClean="0">
                          <a:solidFill>
                            <a:srgbClr val="000000"/>
                          </a:solidFill>
                          <a:latin typeface="Arial"/>
                        </a:rPr>
                        <a:t>NPS</a:t>
                      </a:r>
                      <a:endParaRPr lang="ja-JP" altLang="en-US" sz="1800" b="1" i="0" u="none" strike="noStrike" dirty="0">
                        <a:solidFill>
                          <a:srgbClr val="000000"/>
                        </a:solidFill>
                        <a:latin typeface="Arial"/>
                      </a:endParaRPr>
                    </a:p>
                  </a:txBody>
                  <a:tcPr marL="8709" marR="8709"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Arial"/>
                        </a:rPr>
                        <a:t>Fukushima Daiichi </a:t>
                      </a:r>
                    </a:p>
                  </a:txBody>
                  <a:tcPr marL="8709" marR="8709" marT="87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dirty="0">
                          <a:solidFill>
                            <a:srgbClr val="000000"/>
                          </a:solidFill>
                          <a:latin typeface="Arial"/>
                        </a:rPr>
                        <a:t>Fukushima </a:t>
                      </a:r>
                      <a:endParaRPr lang="en-GB" sz="1600" b="1" i="0" u="none" strike="noStrike" dirty="0" smtClean="0">
                        <a:solidFill>
                          <a:srgbClr val="000000"/>
                        </a:solidFill>
                        <a:latin typeface="Arial"/>
                      </a:endParaRPr>
                    </a:p>
                    <a:p>
                      <a:pPr algn="ctr" fontAlgn="ctr"/>
                      <a:r>
                        <a:rPr lang="en-GB" sz="1600" b="1" i="0" u="none" strike="noStrike" dirty="0" err="1" smtClean="0">
                          <a:solidFill>
                            <a:srgbClr val="000000"/>
                          </a:solidFill>
                          <a:latin typeface="Arial"/>
                        </a:rPr>
                        <a:t>Daini</a:t>
                      </a:r>
                      <a:r>
                        <a:rPr lang="en-GB" sz="1600" b="1" i="0" u="none" strike="noStrike" dirty="0" smtClean="0">
                          <a:solidFill>
                            <a:srgbClr val="000000"/>
                          </a:solidFill>
                          <a:latin typeface="Arial"/>
                        </a:rPr>
                        <a:t> </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dirty="0" err="1">
                          <a:solidFill>
                            <a:srgbClr val="000000"/>
                          </a:solidFill>
                          <a:latin typeface="Arial"/>
                        </a:rPr>
                        <a:t>Onagawa</a:t>
                      </a:r>
                      <a:r>
                        <a:rPr lang="en-GB" sz="1600" b="1" i="0" u="none" strike="noStrike" dirty="0">
                          <a:solidFill>
                            <a:srgbClr val="000000"/>
                          </a:solidFill>
                          <a:latin typeface="Arial"/>
                        </a:rPr>
                        <a:t> </a:t>
                      </a: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Arial"/>
                        </a:rPr>
                        <a:t>Tokai </a:t>
                      </a:r>
                      <a:r>
                        <a:rPr lang="en-GB" sz="1600" b="1" i="0" u="none" strike="noStrike" dirty="0" err="1">
                          <a:solidFill>
                            <a:srgbClr val="000000"/>
                          </a:solidFill>
                          <a:latin typeface="Arial"/>
                        </a:rPr>
                        <a:t>Daini</a:t>
                      </a:r>
                      <a:r>
                        <a:rPr lang="en-GB" sz="1600" b="1" i="0" u="none" strike="noStrike" dirty="0">
                          <a:solidFill>
                            <a:srgbClr val="000000"/>
                          </a:solidFill>
                          <a:latin typeface="Arial"/>
                        </a:rPr>
                        <a:t> </a:t>
                      </a:r>
                    </a:p>
                  </a:txBody>
                  <a:tcPr marL="8709" marR="8709" marT="87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651">
                <a:tc>
                  <a:txBody>
                    <a:bodyPr/>
                    <a:lstStyle/>
                    <a:p>
                      <a:pPr algn="l" fontAlgn="ctr"/>
                      <a:r>
                        <a:rPr lang="en-GB" sz="1600" b="1" i="0" u="none" strike="noStrike" dirty="0" smtClean="0">
                          <a:solidFill>
                            <a:srgbClr val="000000"/>
                          </a:solidFill>
                          <a:latin typeface="Arial"/>
                        </a:rPr>
                        <a:t>  Ground </a:t>
                      </a:r>
                      <a:r>
                        <a:rPr lang="en-GB" sz="1600" b="1" i="0" u="none" strike="noStrike" dirty="0">
                          <a:solidFill>
                            <a:srgbClr val="000000"/>
                          </a:solidFill>
                          <a:latin typeface="Arial"/>
                        </a:rPr>
                        <a:t>Level</a:t>
                      </a:r>
                    </a:p>
                  </a:txBody>
                  <a:tcPr marL="8709" marR="8709"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err="1" smtClean="0">
                          <a:solidFill>
                            <a:srgbClr val="000000"/>
                          </a:solidFill>
                          <a:latin typeface="Arial"/>
                        </a:rPr>
                        <a:t>10m</a:t>
                      </a:r>
                      <a:r>
                        <a:rPr lang="en-US" sz="1600" b="1" i="0" u="none" strike="noStrike" dirty="0" smtClean="0">
                          <a:solidFill>
                            <a:srgbClr val="000000"/>
                          </a:solidFill>
                          <a:latin typeface="Arial"/>
                        </a:rPr>
                        <a:t> </a:t>
                      </a:r>
                      <a:r>
                        <a:rPr lang="en-US" sz="1400" b="0" i="1" u="none" strike="noStrike" dirty="0" smtClean="0">
                          <a:solidFill>
                            <a:srgbClr val="000000"/>
                          </a:solidFill>
                          <a:latin typeface="Arial"/>
                        </a:rPr>
                        <a:t>(Unit </a:t>
                      </a:r>
                      <a:r>
                        <a:rPr lang="en-US" sz="1400" b="0" i="1" u="none" strike="noStrike" dirty="0">
                          <a:solidFill>
                            <a:srgbClr val="000000"/>
                          </a:solidFill>
                          <a:latin typeface="Arial"/>
                        </a:rPr>
                        <a:t>1 to</a:t>
                      </a:r>
                      <a:r>
                        <a:rPr lang="en-US" sz="1400" b="1" i="1" u="none" strike="noStrike" dirty="0">
                          <a:solidFill>
                            <a:srgbClr val="000000"/>
                          </a:solidFill>
                          <a:latin typeface="Arial"/>
                        </a:rPr>
                        <a:t> </a:t>
                      </a:r>
                      <a:r>
                        <a:rPr lang="en-US" sz="1400" b="0" i="1" u="none" strike="noStrike" dirty="0">
                          <a:solidFill>
                            <a:srgbClr val="000000"/>
                          </a:solidFill>
                          <a:latin typeface="Arial"/>
                        </a:rPr>
                        <a:t>4)</a:t>
                      </a:r>
                      <a:r>
                        <a:rPr lang="en-US" sz="1600" b="1" i="0" u="none" strike="noStrike" dirty="0">
                          <a:solidFill>
                            <a:srgbClr val="000000"/>
                          </a:solidFill>
                          <a:latin typeface="Arial"/>
                        </a:rPr>
                        <a:t> </a:t>
                      </a:r>
                      <a:r>
                        <a:rPr lang="en-US" sz="1600" b="1" i="0" u="none" strike="noStrike" dirty="0" smtClean="0">
                          <a:solidFill>
                            <a:srgbClr val="000000"/>
                          </a:solidFill>
                          <a:latin typeface="Arial"/>
                        </a:rPr>
                        <a:t>  </a:t>
                      </a:r>
                      <a:r>
                        <a:rPr lang="en-US" sz="1600" b="1" i="0" u="none" strike="noStrike" dirty="0" err="1" smtClean="0">
                          <a:solidFill>
                            <a:srgbClr val="000000"/>
                          </a:solidFill>
                          <a:latin typeface="Arial"/>
                        </a:rPr>
                        <a:t>13m</a:t>
                      </a:r>
                      <a:r>
                        <a:rPr lang="en-US" sz="1400" b="0" i="1" u="none" strike="noStrike" dirty="0" smtClean="0">
                          <a:solidFill>
                            <a:srgbClr val="000000"/>
                          </a:solidFill>
                          <a:latin typeface="Arial"/>
                        </a:rPr>
                        <a:t> (</a:t>
                      </a:r>
                      <a:r>
                        <a:rPr lang="en-US" sz="1400" b="0" i="1" u="none" strike="noStrike" dirty="0">
                          <a:solidFill>
                            <a:srgbClr val="000000"/>
                          </a:solidFill>
                          <a:latin typeface="Arial"/>
                        </a:rPr>
                        <a:t>Unit 5 to 6)</a:t>
                      </a:r>
                    </a:p>
                  </a:txBody>
                  <a:tcPr marL="8709" marR="8709" marT="87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dirty="0" err="1">
                          <a:solidFill>
                            <a:srgbClr val="000000"/>
                          </a:solidFill>
                          <a:latin typeface="Arial"/>
                        </a:rPr>
                        <a:t>12m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ctr" fontAlgn="ctr"/>
                      <a:r>
                        <a:rPr lang="en-GB" sz="1600" b="1" i="0" u="none" strike="noStrike" dirty="0" err="1" smtClean="0">
                          <a:solidFill>
                            <a:srgbClr val="000000"/>
                          </a:solidFill>
                          <a:latin typeface="Arial"/>
                        </a:rPr>
                        <a:t>13.8m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smtClean="0">
                          <a:solidFill>
                            <a:srgbClr val="000000"/>
                          </a:solidFill>
                          <a:latin typeface="Arial"/>
                        </a:rPr>
                        <a:t>8 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000">
                <a:tc>
                  <a:txBody>
                    <a:bodyPr/>
                    <a:lstStyle/>
                    <a:p>
                      <a:pPr marL="87313" indent="-87313" algn="l" fontAlgn="ctr"/>
                      <a:r>
                        <a:rPr lang="en-GB" sz="1600" b="1" i="0" u="none" strike="noStrike" dirty="0" smtClean="0">
                          <a:solidFill>
                            <a:srgbClr val="000000"/>
                          </a:solidFill>
                          <a:latin typeface="Arial"/>
                        </a:rPr>
                        <a:t>  Inundation</a:t>
                      </a:r>
                      <a:r>
                        <a:rPr lang="en-GB" sz="1600" b="1" i="0" u="none" strike="noStrike" baseline="0" dirty="0" smtClean="0">
                          <a:solidFill>
                            <a:srgbClr val="000000"/>
                          </a:solidFill>
                          <a:latin typeface="Arial"/>
                        </a:rPr>
                        <a:t> H</a:t>
                      </a:r>
                    </a:p>
                    <a:p>
                      <a:pPr marL="87313" indent="-87313" algn="l" fontAlgn="ctr"/>
                      <a:r>
                        <a:rPr lang="en-GB" sz="1600" b="1" i="0" u="none" strike="noStrike" baseline="0" dirty="0" smtClean="0">
                          <a:solidFill>
                            <a:srgbClr val="000000"/>
                          </a:solidFill>
                          <a:latin typeface="Arial"/>
                        </a:rPr>
                        <a:t>  (</a:t>
                      </a:r>
                      <a:r>
                        <a:rPr lang="en-GB" sz="1600" b="1" i="0" u="none" strike="noStrike" dirty="0" smtClean="0">
                          <a:solidFill>
                            <a:srgbClr val="000000"/>
                          </a:solidFill>
                          <a:latin typeface="Arial"/>
                        </a:rPr>
                        <a:t>Postulated)    </a:t>
                      </a:r>
                      <a:endParaRPr lang="en-GB" sz="1600" b="0" i="0" u="none" strike="noStrike" dirty="0">
                        <a:solidFill>
                          <a:srgbClr val="000000"/>
                        </a:solidFill>
                        <a:latin typeface="Arial"/>
                      </a:endParaRPr>
                    </a:p>
                  </a:txBody>
                  <a:tcPr marL="8709" marR="8709"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Arial"/>
                        </a:rPr>
                        <a:t>5.4 to </a:t>
                      </a:r>
                      <a:r>
                        <a:rPr lang="en-GB" sz="1600" b="1" i="0" u="none" strike="noStrike" dirty="0" err="1">
                          <a:solidFill>
                            <a:srgbClr val="000000"/>
                          </a:solidFill>
                          <a:latin typeface="Arial"/>
                        </a:rPr>
                        <a:t>5.7m</a:t>
                      </a:r>
                      <a:endParaRPr lang="en-GB" sz="1600" b="1" i="0" u="none" strike="noStrike" dirty="0">
                        <a:solidFill>
                          <a:srgbClr val="000000"/>
                        </a:solidFill>
                        <a:latin typeface="Arial"/>
                      </a:endParaRPr>
                    </a:p>
                  </a:txBody>
                  <a:tcPr marL="8709" marR="8709" marT="87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dirty="0">
                          <a:solidFill>
                            <a:srgbClr val="000000"/>
                          </a:solidFill>
                          <a:latin typeface="Arial"/>
                        </a:rPr>
                        <a:t>5.1 to </a:t>
                      </a:r>
                      <a:r>
                        <a:rPr lang="en-GB" sz="1600" b="1" i="0" u="none" strike="noStrike" dirty="0" err="1">
                          <a:solidFill>
                            <a:srgbClr val="000000"/>
                          </a:solidFill>
                          <a:latin typeface="Arial"/>
                        </a:rPr>
                        <a:t>5.2m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dirty="0" err="1">
                          <a:solidFill>
                            <a:srgbClr val="000000"/>
                          </a:solidFill>
                          <a:latin typeface="Arial"/>
                        </a:rPr>
                        <a:t>9.1m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600" b="1" i="0" u="none" strike="noStrike" dirty="0" err="1">
                          <a:solidFill>
                            <a:srgbClr val="000000"/>
                          </a:solidFill>
                          <a:latin typeface="Arial"/>
                        </a:rPr>
                        <a:t>4.9m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630635">
                <a:tc>
                  <a:txBody>
                    <a:bodyPr/>
                    <a:lstStyle/>
                    <a:p>
                      <a:pPr marL="87313" indent="-87313" algn="l" fontAlgn="ctr"/>
                      <a:r>
                        <a:rPr lang="en-GB" sz="1600" b="1" i="0" u="none" strike="noStrike" dirty="0" smtClean="0">
                          <a:solidFill>
                            <a:srgbClr val="000000"/>
                          </a:solidFill>
                          <a:latin typeface="Arial"/>
                        </a:rPr>
                        <a:t>  Inundation H</a:t>
                      </a:r>
                    </a:p>
                    <a:p>
                      <a:pPr marL="87313" indent="-87313" algn="l" fontAlgn="ctr"/>
                      <a:r>
                        <a:rPr lang="en-GB" sz="1600" b="1" i="0" u="none" strike="noStrike" dirty="0" smtClean="0">
                          <a:solidFill>
                            <a:srgbClr val="000000"/>
                          </a:solidFill>
                          <a:latin typeface="Arial"/>
                        </a:rPr>
                        <a:t>  (Observed) </a:t>
                      </a:r>
                      <a:endParaRPr lang="en-GB" sz="1600" b="0" i="0" u="none" strike="noStrike" dirty="0">
                        <a:solidFill>
                          <a:srgbClr val="000000"/>
                        </a:solidFill>
                        <a:latin typeface="Arial"/>
                      </a:endParaRPr>
                    </a:p>
                  </a:txBody>
                  <a:tcPr marL="8709" marR="8709"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Arial"/>
                        </a:rPr>
                        <a:t>14 to </a:t>
                      </a:r>
                      <a:r>
                        <a:rPr lang="en-GB" sz="1600" b="1" i="0" u="none" strike="noStrike" dirty="0" err="1">
                          <a:solidFill>
                            <a:srgbClr val="000000"/>
                          </a:solidFill>
                          <a:latin typeface="Arial"/>
                        </a:rPr>
                        <a:t>15m</a:t>
                      </a:r>
                      <a:endParaRPr lang="en-GB" sz="1600" b="1" i="0" u="none" strike="noStrike" dirty="0">
                        <a:solidFill>
                          <a:srgbClr val="000000"/>
                        </a:solidFill>
                        <a:latin typeface="Arial"/>
                      </a:endParaRPr>
                    </a:p>
                  </a:txBody>
                  <a:tcPr marL="8709" marR="8709" marT="87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dirty="0" smtClean="0">
                          <a:solidFill>
                            <a:srgbClr val="000000"/>
                          </a:solidFill>
                          <a:latin typeface="Arial"/>
                        </a:rPr>
                        <a:t>6.5 </a:t>
                      </a:r>
                      <a:r>
                        <a:rPr lang="en-GB" sz="1600" b="1" i="0" u="none" strike="noStrike" dirty="0">
                          <a:solidFill>
                            <a:srgbClr val="000000"/>
                          </a:solidFill>
                          <a:latin typeface="Arial"/>
                        </a:rPr>
                        <a:t>to </a:t>
                      </a:r>
                      <a:r>
                        <a:rPr lang="en-GB" sz="1600" b="1" i="0" u="none" strike="noStrike" dirty="0" err="1" smtClean="0">
                          <a:solidFill>
                            <a:srgbClr val="000000"/>
                          </a:solidFill>
                          <a:latin typeface="Arial"/>
                        </a:rPr>
                        <a:t>7m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1" i="0" u="none" strike="noStrike">
                          <a:solidFill>
                            <a:srgbClr val="000000"/>
                          </a:solidFill>
                          <a:latin typeface="Arial"/>
                        </a:rPr>
                        <a:t>13m</a:t>
                      </a:r>
                    </a:p>
                  </a:txBody>
                  <a:tcPr marL="8709" marR="8709" marT="8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err="1">
                          <a:solidFill>
                            <a:srgbClr val="000000"/>
                          </a:solidFill>
                          <a:latin typeface="Arial"/>
                        </a:rPr>
                        <a:t>5.4m</a:t>
                      </a:r>
                      <a:endParaRPr lang="en-GB" sz="1600" b="1" i="0" u="none" strike="noStrike" dirty="0">
                        <a:solidFill>
                          <a:srgbClr val="000000"/>
                        </a:solidFill>
                        <a:latin typeface="Arial"/>
                      </a:endParaRPr>
                    </a:p>
                  </a:txBody>
                  <a:tcPr marL="8709" marR="8709" marT="87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050">
                <a:tc>
                  <a:txBody>
                    <a:bodyPr/>
                    <a:lstStyle/>
                    <a:p>
                      <a:pPr algn="l" fontAlgn="t"/>
                      <a:r>
                        <a:rPr lang="en-GB" sz="1600" b="1" i="0" u="none" strike="noStrike" baseline="0" dirty="0" smtClean="0">
                          <a:solidFill>
                            <a:srgbClr val="000000"/>
                          </a:solidFill>
                          <a:latin typeface="Arial"/>
                        </a:rPr>
                        <a:t>  </a:t>
                      </a:r>
                      <a:r>
                        <a:rPr lang="en-GB" sz="1600" b="1" i="0" u="none" strike="noStrike" dirty="0" smtClean="0">
                          <a:solidFill>
                            <a:srgbClr val="000000"/>
                          </a:solidFill>
                          <a:latin typeface="Arial"/>
                        </a:rPr>
                        <a:t>External</a:t>
                      </a:r>
                      <a:r>
                        <a:rPr lang="en-GB" sz="1600" b="1" i="0" u="none" strike="noStrike" baseline="0" dirty="0" smtClean="0">
                          <a:solidFill>
                            <a:srgbClr val="000000"/>
                          </a:solidFill>
                          <a:latin typeface="Arial"/>
                        </a:rPr>
                        <a:t> Power</a:t>
                      </a:r>
                    </a:p>
                    <a:p>
                      <a:pPr algn="l" fontAlgn="t"/>
                      <a:r>
                        <a:rPr lang="en-GB" sz="1600" b="1" i="0" u="none" strike="noStrike" baseline="0" dirty="0" smtClean="0">
                          <a:solidFill>
                            <a:srgbClr val="000000"/>
                          </a:solidFill>
                          <a:latin typeface="Arial"/>
                        </a:rPr>
                        <a:t>  Emergency</a:t>
                      </a:r>
                      <a:r>
                        <a:rPr lang="ja-JP" altLang="en-US" sz="1600" b="1" i="0" u="none" strike="noStrike" baseline="0" dirty="0" smtClean="0">
                          <a:solidFill>
                            <a:srgbClr val="000000"/>
                          </a:solidFill>
                          <a:latin typeface="Arial"/>
                        </a:rPr>
                        <a:t>　</a:t>
                      </a:r>
                      <a:endParaRPr lang="en-GB" sz="1600" b="1" i="0" u="none" strike="noStrike" baseline="0" dirty="0" smtClean="0">
                        <a:solidFill>
                          <a:srgbClr val="000000"/>
                        </a:solidFill>
                        <a:latin typeface="Arial"/>
                      </a:endParaRPr>
                    </a:p>
                    <a:p>
                      <a:pPr algn="l" fontAlgn="t"/>
                      <a:r>
                        <a:rPr lang="en-GB" sz="1600" b="1" i="0" u="none" strike="noStrike" baseline="0" dirty="0" smtClean="0">
                          <a:solidFill>
                            <a:srgbClr val="000000"/>
                          </a:solidFill>
                          <a:latin typeface="Arial"/>
                        </a:rPr>
                        <a:t>  Generators</a:t>
                      </a:r>
                    </a:p>
                    <a:p>
                      <a:pPr marL="87313" indent="0" algn="l" fontAlgn="t"/>
                      <a:endParaRPr lang="en-GB" sz="1600" b="1" i="0" u="none" strike="noStrike" baseline="0" dirty="0" smtClean="0">
                        <a:solidFill>
                          <a:srgbClr val="000000"/>
                        </a:solidFill>
                        <a:latin typeface="Arial"/>
                      </a:endParaRPr>
                    </a:p>
                    <a:p>
                      <a:pPr marL="87313" indent="0" algn="l" fontAlgn="t"/>
                      <a:r>
                        <a:rPr lang="en-GB" sz="1600" b="1" i="0" u="none" strike="noStrike" baseline="0" dirty="0" smtClean="0">
                          <a:solidFill>
                            <a:srgbClr val="000000"/>
                          </a:solidFill>
                          <a:latin typeface="Arial"/>
                        </a:rPr>
                        <a:t>Cooling</a:t>
                      </a:r>
                    </a:p>
                    <a:p>
                      <a:pPr marL="87313" indent="0" algn="l" fontAlgn="t"/>
                      <a:endParaRPr lang="en-GB" sz="1600" b="1" i="0" u="none" strike="noStrike" baseline="0" dirty="0" smtClean="0">
                        <a:solidFill>
                          <a:srgbClr val="000000"/>
                        </a:solidFill>
                        <a:latin typeface="Arial"/>
                      </a:endParaRPr>
                    </a:p>
                    <a:p>
                      <a:pPr marL="87313" indent="0" algn="l" fontAlgn="t"/>
                      <a:endParaRPr lang="en-GB" sz="1600" b="1" i="0" u="none" strike="noStrike" baseline="0" dirty="0" smtClean="0">
                        <a:solidFill>
                          <a:srgbClr val="000000"/>
                        </a:solidFill>
                        <a:latin typeface="Arial"/>
                      </a:endParaRPr>
                    </a:p>
                    <a:p>
                      <a:pPr algn="l" fontAlgn="t"/>
                      <a:endParaRPr lang="en-GB" sz="1600" b="1" i="0" u="none" strike="noStrike" baseline="0" dirty="0" smtClean="0">
                        <a:solidFill>
                          <a:srgbClr val="000000"/>
                        </a:solidFill>
                        <a:latin typeface="Arial"/>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ctr" fontAlgn="t"/>
                      <a:r>
                        <a:rPr lang="en-US" sz="1600" b="1" i="0" u="none" strike="noStrike" dirty="0" smtClean="0">
                          <a:solidFill>
                            <a:srgbClr val="000000"/>
                          </a:solidFill>
                          <a:latin typeface="Arial"/>
                        </a:rPr>
                        <a:t>0/6 </a:t>
                      </a:r>
                    </a:p>
                    <a:p>
                      <a:pPr marL="87313" indent="0" algn="l" fontAlgn="t"/>
                      <a:r>
                        <a:rPr lang="en-US" sz="1600" b="1" i="0" u="none" strike="noStrike" dirty="0" smtClean="0">
                          <a:solidFill>
                            <a:srgbClr val="000000"/>
                          </a:solidFill>
                          <a:latin typeface="Arial"/>
                        </a:rPr>
                        <a:t>  0/8</a:t>
                      </a:r>
                      <a:r>
                        <a:rPr lang="en-US" sz="1600" b="0" i="0" u="none" strike="noStrike" dirty="0" smtClean="0">
                          <a:solidFill>
                            <a:srgbClr val="000000"/>
                          </a:solidFill>
                          <a:latin typeface="Arial"/>
                        </a:rPr>
                        <a:t>  </a:t>
                      </a:r>
                      <a:r>
                        <a:rPr lang="en-US" sz="1600" b="0" i="1" u="none" strike="noStrike" dirty="0" smtClean="0">
                          <a:solidFill>
                            <a:srgbClr val="000000"/>
                          </a:solidFill>
                          <a:latin typeface="Arial"/>
                        </a:rPr>
                        <a:t>U1 to U4</a:t>
                      </a:r>
                      <a:endParaRPr lang="en-US" sz="1600" b="0" i="1" u="none" strike="noStrike" dirty="0">
                        <a:solidFill>
                          <a:srgbClr val="000000"/>
                        </a:solidFill>
                        <a:latin typeface="Arial"/>
                      </a:endParaRPr>
                    </a:p>
                    <a:p>
                      <a:pPr marL="87313" indent="0" algn="l" fontAlgn="t"/>
                      <a:r>
                        <a:rPr lang="ja-JP" altLang="en-US" sz="1600" b="1" i="0" u="none" strike="noStrike" dirty="0" smtClean="0">
                          <a:solidFill>
                            <a:srgbClr val="000000"/>
                          </a:solidFill>
                          <a:latin typeface="Arial"/>
                        </a:rPr>
                        <a:t>　</a:t>
                      </a:r>
                      <a:r>
                        <a:rPr lang="en-US" sz="1600" b="1" i="0" u="none" strike="noStrike" dirty="0" smtClean="0">
                          <a:solidFill>
                            <a:srgbClr val="000000"/>
                          </a:solidFill>
                          <a:latin typeface="Arial"/>
                        </a:rPr>
                        <a:t>1/5  </a:t>
                      </a:r>
                      <a:r>
                        <a:rPr lang="en-US" sz="1600" b="0" i="1" u="none" strike="noStrike" dirty="0" smtClean="0">
                          <a:solidFill>
                            <a:srgbClr val="000000"/>
                          </a:solidFill>
                          <a:latin typeface="Arial"/>
                        </a:rPr>
                        <a:t>U5, U6</a:t>
                      </a:r>
                    </a:p>
                    <a:p>
                      <a:pPr marL="174625" indent="0" algn="l" fontAlgn="t"/>
                      <a:r>
                        <a:rPr lang="en-US" altLang="ja-JP" sz="1600" b="0" i="0" u="none" strike="noStrike" dirty="0" smtClean="0">
                          <a:solidFill>
                            <a:srgbClr val="000000"/>
                          </a:solidFill>
                          <a:latin typeface="Arial"/>
                        </a:rPr>
                        <a:t>In</a:t>
                      </a:r>
                      <a:r>
                        <a:rPr lang="en-US" sz="1600" b="0" i="0" u="none" strike="noStrike" dirty="0" smtClean="0">
                          <a:solidFill>
                            <a:srgbClr val="000000"/>
                          </a:solidFill>
                          <a:latin typeface="Arial"/>
                        </a:rPr>
                        <a:t>jection  N.A </a:t>
                      </a:r>
                      <a:r>
                        <a:rPr lang="en-US" sz="1600" b="0" i="1" u="none" strike="noStrike" dirty="0" smtClean="0">
                          <a:solidFill>
                            <a:srgbClr val="000000"/>
                          </a:solidFill>
                          <a:latin typeface="Arial"/>
                        </a:rPr>
                        <a:t>(U1 to U4)</a:t>
                      </a:r>
                    </a:p>
                    <a:p>
                      <a:pPr marL="174625" indent="0" algn="l" fontAlgn="t"/>
                      <a:r>
                        <a:rPr lang="en-US" sz="1600" b="0" i="0" u="none" strike="noStrike" dirty="0" smtClean="0">
                          <a:solidFill>
                            <a:srgbClr val="000000"/>
                          </a:solidFill>
                          <a:latin typeface="Arial"/>
                        </a:rPr>
                        <a:t>Lost seawater PMP  </a:t>
                      </a:r>
                      <a:r>
                        <a:rPr lang="en-US" sz="1600" b="0" i="1" u="none" strike="noStrike" dirty="0" smtClean="0">
                          <a:solidFill>
                            <a:srgbClr val="000000"/>
                          </a:solidFill>
                          <a:latin typeface="Arial"/>
                        </a:rPr>
                        <a:t>(U5, </a:t>
                      </a:r>
                      <a:r>
                        <a:rPr lang="en-US" altLang="ja-JP" sz="1600" b="0" i="1" u="none" strike="noStrike" dirty="0" smtClean="0">
                          <a:solidFill>
                            <a:srgbClr val="000000"/>
                          </a:solidFill>
                          <a:latin typeface="Arial"/>
                        </a:rPr>
                        <a:t>U</a:t>
                      </a:r>
                      <a:r>
                        <a:rPr lang="en-US" sz="1600" b="0" i="1" u="none" strike="noStrike" dirty="0" smtClean="0">
                          <a:solidFill>
                            <a:srgbClr val="000000"/>
                          </a:solidFill>
                          <a:latin typeface="Arial"/>
                        </a:rPr>
                        <a:t>6)</a:t>
                      </a:r>
                    </a:p>
                  </a:txBody>
                  <a:tcPr marL="8709" marR="8709" marT="87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87313" indent="0" algn="ctr" fontAlgn="t">
                        <a:tabLst>
                          <a:tab pos="711200" algn="l"/>
                        </a:tabLst>
                      </a:pPr>
                      <a:r>
                        <a:rPr lang="en-US" altLang="ja-JP" sz="1600" b="1" i="0" u="none" strike="noStrike" dirty="0" smtClean="0">
                          <a:solidFill>
                            <a:srgbClr val="000000"/>
                          </a:solidFill>
                          <a:latin typeface="Arial"/>
                        </a:rPr>
                        <a:t>1/4</a:t>
                      </a:r>
                    </a:p>
                    <a:p>
                      <a:pPr marL="87313" indent="0" algn="ctr" fontAlgn="t"/>
                      <a:endParaRPr lang="en-US" altLang="ja-JP" sz="1600" b="1" i="0" u="none" strike="noStrike" dirty="0" smtClean="0">
                        <a:solidFill>
                          <a:srgbClr val="000000"/>
                        </a:solidFill>
                        <a:latin typeface="Arial"/>
                      </a:endParaRPr>
                    </a:p>
                    <a:p>
                      <a:pPr marL="87313" indent="0" algn="ctr" fontAlgn="t"/>
                      <a:r>
                        <a:rPr lang="en-US" altLang="ja-JP" sz="1600" b="1" i="0" u="none" strike="noStrike" dirty="0" smtClean="0">
                          <a:solidFill>
                            <a:srgbClr val="000000"/>
                          </a:solidFill>
                          <a:latin typeface="Arial"/>
                        </a:rPr>
                        <a:t>3/12</a:t>
                      </a:r>
                    </a:p>
                    <a:p>
                      <a:pPr marL="87313" indent="0" algn="l" fontAlgn="t"/>
                      <a:r>
                        <a:rPr lang="en-US" altLang="ja-JP" sz="1600" b="0" i="0" u="none" strike="noStrike" dirty="0" smtClean="0">
                          <a:solidFill>
                            <a:srgbClr val="000000"/>
                          </a:solidFill>
                          <a:latin typeface="Arial"/>
                        </a:rPr>
                        <a:t>Lost seawater PMP</a:t>
                      </a:r>
                      <a:r>
                        <a:rPr lang="ja-JP" altLang="en-US" sz="1600" b="0" i="1" u="none" strike="noStrike" dirty="0" smtClean="0">
                          <a:solidFill>
                            <a:srgbClr val="000000"/>
                          </a:solidFill>
                          <a:latin typeface="Arial"/>
                        </a:rPr>
                        <a:t>（</a:t>
                      </a:r>
                      <a:r>
                        <a:rPr lang="en-US" altLang="ja-JP" sz="1600" b="0" i="1" u="none" strike="noStrike" dirty="0" smtClean="0">
                          <a:solidFill>
                            <a:srgbClr val="000000"/>
                          </a:solidFill>
                          <a:latin typeface="Arial"/>
                        </a:rPr>
                        <a:t>U1,U2,U4)</a:t>
                      </a:r>
                      <a:endParaRPr lang="en-US" altLang="ja-JP" sz="1400" b="0" i="1" u="none" strike="noStrike" dirty="0">
                        <a:solidFill>
                          <a:srgbClr val="000000"/>
                        </a:solidFill>
                        <a:latin typeface="Arial"/>
                      </a:endParaRPr>
                    </a:p>
                  </a:txBody>
                  <a:tcPr marL="8709" marR="8709" marT="87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87313" indent="-87313" algn="ctr" fontAlgn="t"/>
                      <a:r>
                        <a:rPr lang="en-US" sz="1600" b="1" i="0" u="none" strike="noStrike" baseline="0" dirty="0" smtClean="0">
                          <a:solidFill>
                            <a:srgbClr val="000000"/>
                          </a:solidFill>
                          <a:latin typeface="Arial"/>
                        </a:rPr>
                        <a:t>1/5</a:t>
                      </a:r>
                    </a:p>
                    <a:p>
                      <a:pPr marL="87313" indent="-87313" algn="ctr" fontAlgn="t"/>
                      <a:endParaRPr lang="en-US" sz="1600" b="1" i="0" u="none" strike="noStrike" baseline="0" dirty="0" smtClean="0">
                        <a:solidFill>
                          <a:srgbClr val="000000"/>
                        </a:solidFill>
                        <a:latin typeface="Arial"/>
                      </a:endParaRPr>
                    </a:p>
                    <a:p>
                      <a:pPr marL="87313" indent="-87313" algn="ctr" fontAlgn="t"/>
                      <a:r>
                        <a:rPr lang="en-US" sz="1600" b="1" i="0" u="none" strike="noStrike" baseline="0" dirty="0" smtClean="0">
                          <a:solidFill>
                            <a:srgbClr val="000000"/>
                          </a:solidFill>
                          <a:latin typeface="Arial"/>
                        </a:rPr>
                        <a:t>6/8</a:t>
                      </a:r>
                      <a:endParaRPr lang="en-US" sz="1600" b="0" i="0" u="none" strike="noStrike" baseline="0" dirty="0" smtClean="0">
                        <a:solidFill>
                          <a:srgbClr val="000000"/>
                        </a:solidFill>
                        <a:latin typeface="Arial"/>
                      </a:endParaRPr>
                    </a:p>
                    <a:p>
                      <a:pPr marL="87313" indent="-87313" algn="ctr" fontAlgn="t"/>
                      <a:r>
                        <a:rPr lang="en-US" sz="1600" b="0" i="0" u="none" strike="noStrike" baseline="0" dirty="0" smtClean="0">
                          <a:solidFill>
                            <a:srgbClr val="000000"/>
                          </a:solidFill>
                          <a:latin typeface="Arial"/>
                        </a:rPr>
                        <a:t>Continued</a:t>
                      </a:r>
                    </a:p>
                    <a:p>
                      <a:pPr marL="87313" indent="-87313" algn="ctr" fontAlgn="t"/>
                      <a:endParaRPr lang="en-US" sz="1600" b="0" i="0" u="none" strike="noStrike" baseline="0" dirty="0">
                        <a:solidFill>
                          <a:srgbClr val="000000"/>
                        </a:solidFill>
                        <a:latin typeface="Arial"/>
                      </a:endParaRPr>
                    </a:p>
                  </a:txBody>
                  <a:tcPr marL="8709" marR="8709" marT="87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87313" algn="ctr" fontAlgn="t"/>
                      <a:r>
                        <a:rPr lang="en-US" sz="1600" b="1" i="0" u="none" strike="noStrike" dirty="0" smtClean="0">
                          <a:solidFill>
                            <a:srgbClr val="000000"/>
                          </a:solidFill>
                          <a:latin typeface="Arial"/>
                        </a:rPr>
                        <a:t>0/3</a:t>
                      </a:r>
                    </a:p>
                    <a:p>
                      <a:pPr marL="87313" indent="-87313" algn="ctr" fontAlgn="t"/>
                      <a:endParaRPr lang="en-US" sz="1600" b="1" i="0" u="none" strike="noStrike" dirty="0" smtClean="0">
                        <a:solidFill>
                          <a:srgbClr val="000000"/>
                        </a:solidFill>
                        <a:latin typeface="Arial"/>
                      </a:endParaRPr>
                    </a:p>
                    <a:p>
                      <a:pPr marL="87313" indent="-87313" algn="ctr" fontAlgn="t"/>
                      <a:r>
                        <a:rPr lang="en-US" sz="1600" b="1" i="0" u="none" strike="noStrike" dirty="0" smtClean="0">
                          <a:solidFill>
                            <a:srgbClr val="000000"/>
                          </a:solidFill>
                          <a:latin typeface="Arial"/>
                        </a:rPr>
                        <a:t>2/3</a:t>
                      </a:r>
                      <a:endParaRPr lang="en-US" sz="1600" b="0" i="0" u="none" strike="noStrike" dirty="0" smtClean="0">
                        <a:solidFill>
                          <a:srgbClr val="000000"/>
                        </a:solidFill>
                        <a:latin typeface="Arial"/>
                      </a:endParaRPr>
                    </a:p>
                    <a:p>
                      <a:pPr marL="87313" indent="-87313" algn="ctr" fontAlgn="t"/>
                      <a:r>
                        <a:rPr lang="en-US" sz="1600" b="0" i="0" u="none" strike="noStrike" dirty="0" smtClean="0">
                          <a:solidFill>
                            <a:srgbClr val="000000"/>
                          </a:solidFill>
                          <a:latin typeface="Arial"/>
                        </a:rPr>
                        <a:t>Continued</a:t>
                      </a:r>
                    </a:p>
                    <a:p>
                      <a:pPr marL="87313" indent="-87313" algn="ctr" fontAlgn="t"/>
                      <a:endParaRPr lang="en-US" sz="1600" b="0" i="0" u="none" strike="noStrike" dirty="0" smtClean="0">
                        <a:solidFill>
                          <a:srgbClr val="000000"/>
                        </a:solidFill>
                        <a:latin typeface="Arial"/>
                      </a:endParaRPr>
                    </a:p>
                    <a:p>
                      <a:pPr marL="87313" indent="-87313" algn="ctr" fontAlgn="t"/>
                      <a:endParaRPr lang="en-US" sz="1600" b="0" i="0" u="none" strike="noStrike" dirty="0" smtClean="0">
                        <a:solidFill>
                          <a:srgbClr val="000000"/>
                        </a:solidFill>
                        <a:latin typeface="Arial"/>
                      </a:endParaRPr>
                    </a:p>
                    <a:p>
                      <a:pPr marL="87313" indent="-87313" algn="ctr" fontAlgn="t"/>
                      <a:endParaRPr lang="en-US" sz="1600" b="0" i="0" u="none" strike="noStrike" dirty="0">
                        <a:solidFill>
                          <a:srgbClr val="000000"/>
                        </a:solidFill>
                        <a:latin typeface="Arial"/>
                      </a:endParaRPr>
                    </a:p>
                  </a:txBody>
                  <a:tcPr marL="8709" marR="8709" marT="870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テキスト ボックス 7"/>
          <p:cNvSpPr txBox="1"/>
          <p:nvPr/>
        </p:nvSpPr>
        <p:spPr>
          <a:xfrm>
            <a:off x="566555" y="5589240"/>
            <a:ext cx="8010891" cy="646331"/>
          </a:xfrm>
          <a:prstGeom prst="rect">
            <a:avLst/>
          </a:prstGeom>
          <a:solidFill>
            <a:srgbClr val="CCFFCC"/>
          </a:solidFill>
          <a:ln>
            <a:solidFill>
              <a:srgbClr val="C00000"/>
            </a:solidFill>
          </a:ln>
        </p:spPr>
        <p:txBody>
          <a:bodyPr wrap="square" rtlCol="0">
            <a:spAutoFit/>
          </a:bodyPr>
          <a:lstStyle/>
          <a:p>
            <a:r>
              <a:rPr lang="en-US" altLang="ja-JP" i="1" dirty="0" smtClean="0"/>
              <a:t>Note:  Safety conscious and defense in depth approach  saved  NPP at </a:t>
            </a:r>
            <a:r>
              <a:rPr lang="en-US" altLang="ja-JP" i="1" dirty="0" err="1" smtClean="0"/>
              <a:t>Onagawa</a:t>
            </a:r>
            <a:r>
              <a:rPr lang="en-US" altLang="ja-JP" i="1" dirty="0" smtClean="0"/>
              <a:t> and Tokai </a:t>
            </a:r>
            <a:r>
              <a:rPr lang="en-US" altLang="ja-JP" i="1" dirty="0" err="1" smtClean="0"/>
              <a:t>Daini</a:t>
            </a:r>
            <a:r>
              <a:rPr lang="en-US" altLang="ja-JP" i="1" dirty="0" smtClean="0"/>
              <a:t> from the tsunami .</a:t>
            </a:r>
            <a:endParaRPr kumimoji="1" lang="ja-JP" altLang="en-US" i="1" dirty="0"/>
          </a:p>
        </p:txBody>
      </p:sp>
      <p:sp>
        <p:nvSpPr>
          <p:cNvPr id="13" name="スライド番号プレースホルダ 12"/>
          <p:cNvSpPr>
            <a:spLocks noGrp="1"/>
          </p:cNvSpPr>
          <p:nvPr>
            <p:ph type="sldNum" sz="quarter" idx="12"/>
          </p:nvPr>
        </p:nvSpPr>
        <p:spPr/>
        <p:txBody>
          <a:bodyPr/>
          <a:lstStyle/>
          <a:p>
            <a:fld id="{4F1D1F17-AF0D-4330-84AA-A3C0AE45B7EC}" type="slidenum">
              <a:rPr kumimoji="1" lang="ja-JP" altLang="en-US" smtClean="0"/>
              <a:pPr/>
              <a:t>12</a:t>
            </a:fld>
            <a:endParaRPr kumimoji="1" lang="ja-JP" altLang="en-US"/>
          </a:p>
        </p:txBody>
      </p:sp>
      <p:sp>
        <p:nvSpPr>
          <p:cNvPr id="16" name="フッター プレースホルダ 15"/>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96525" y="1468322"/>
            <a:ext cx="8460940" cy="4525963"/>
          </a:xfrm>
        </p:spPr>
        <p:txBody>
          <a:bodyPr>
            <a:noAutofit/>
          </a:bodyPr>
          <a:lstStyle/>
          <a:p>
            <a:r>
              <a:rPr lang="en-US" altLang="ja-JP" sz="2600" b="1" dirty="0" smtClean="0">
                <a:latin typeface="+mj-lt"/>
              </a:rPr>
              <a:t>External Hazard beyond the design basis</a:t>
            </a:r>
          </a:p>
          <a:p>
            <a:pPr lvl="1"/>
            <a:r>
              <a:rPr lang="en-US" altLang="ja-JP" sz="2200" dirty="0" smtClean="0"/>
              <a:t>Earthquake, tsunami, typhoon, flood, volcano etc.</a:t>
            </a:r>
          </a:p>
          <a:p>
            <a:pPr lvl="1"/>
            <a:r>
              <a:rPr lang="en-US" altLang="ja-JP" sz="2200" dirty="0" smtClean="0"/>
              <a:t>Man made hazard</a:t>
            </a:r>
          </a:p>
          <a:p>
            <a:r>
              <a:rPr lang="en-US" altLang="ja-JP" sz="2600" b="1" dirty="0" smtClean="0"/>
              <a:t>Accident Management to prevent and mitigate severe accident </a:t>
            </a:r>
          </a:p>
          <a:p>
            <a:pPr lvl="1"/>
            <a:r>
              <a:rPr lang="en-US" altLang="ja-JP" sz="2200" dirty="0" smtClean="0"/>
              <a:t>Mitigate accident consequences and prevent severe accident  to protect the public and the environment.</a:t>
            </a:r>
          </a:p>
          <a:p>
            <a:pPr lvl="1"/>
            <a:r>
              <a:rPr lang="en-US" altLang="ja-JP" sz="2200" dirty="0" smtClean="0"/>
              <a:t>Secure availability of Engineering systems, Emergency power and cooling water supply, Communication tools, operators, Instrumentations to provide information to operators etc.</a:t>
            </a:r>
          </a:p>
          <a:p>
            <a:pPr lvl="1"/>
            <a:r>
              <a:rPr lang="en-US" altLang="ja-JP" sz="2200" dirty="0" smtClean="0"/>
              <a:t>Be aware of independency as well as inter-dependency at multiple unit site.</a:t>
            </a:r>
            <a:endParaRPr lang="en-US" altLang="ja-JP" sz="2400" dirty="0" smtClean="0"/>
          </a:p>
        </p:txBody>
      </p:sp>
      <p:sp>
        <p:nvSpPr>
          <p:cNvPr id="11" name="タイトル 8"/>
          <p:cNvSpPr>
            <a:spLocks noGrp="1"/>
          </p:cNvSpPr>
          <p:nvPr>
            <p:ph type="title"/>
          </p:nvPr>
        </p:nvSpPr>
        <p:spPr>
          <a:xfrm>
            <a:off x="457199" y="274638"/>
            <a:ext cx="8480286" cy="1143000"/>
          </a:xfrm>
        </p:spPr>
        <p:txBody>
          <a:bodyPr>
            <a:noAutofit/>
          </a:bodyPr>
          <a:lstStyle/>
          <a:p>
            <a:pPr lvl="1" algn="l" rtl="0">
              <a:spcBef>
                <a:spcPct val="0"/>
              </a:spcBef>
            </a:pPr>
            <a:r>
              <a:rPr lang="en-US" altLang="ja-JP" sz="3600" b="1" dirty="0" smtClean="0">
                <a:latin typeface="+mj-lt"/>
              </a:rPr>
              <a:t>Safety Issues after the FK*NPP Accident</a:t>
            </a:r>
            <a:r>
              <a:rPr lang="en-US" altLang="ja-JP" sz="2800" b="1" i="1" dirty="0" smtClean="0">
                <a:solidFill>
                  <a:srgbClr val="993300"/>
                </a:solidFill>
                <a:latin typeface="+mj-lt"/>
              </a:rPr>
              <a:t> Issues of importance for nuclear safety  </a:t>
            </a:r>
            <a:r>
              <a:rPr lang="en-US" altLang="ja-JP" sz="2000" b="1" i="1" dirty="0" smtClean="0">
                <a:solidFill>
                  <a:srgbClr val="993300"/>
                </a:solidFill>
              </a:rPr>
              <a:t>(1/2)</a:t>
            </a:r>
            <a:endParaRPr kumimoji="1" lang="ja-JP" altLang="en-US" sz="3600" b="1" dirty="0">
              <a:solidFill>
                <a:srgbClr val="993300"/>
              </a:solidFill>
            </a:endParaRPr>
          </a:p>
        </p:txBody>
      </p:sp>
      <p:sp>
        <p:nvSpPr>
          <p:cNvPr id="13" name="スライド番号プレースホルダ 12"/>
          <p:cNvSpPr>
            <a:spLocks noGrp="1"/>
          </p:cNvSpPr>
          <p:nvPr>
            <p:ph type="sldNum" sz="quarter" idx="12"/>
          </p:nvPr>
        </p:nvSpPr>
        <p:spPr/>
        <p:txBody>
          <a:bodyPr/>
          <a:lstStyle/>
          <a:p>
            <a:fld id="{4F1D1F17-AF0D-4330-84AA-A3C0AE45B7EC}" type="slidenum">
              <a:rPr lang="ja-JP" altLang="en-US" smtClean="0"/>
              <a:pPr/>
              <a:t>13</a:t>
            </a:fld>
            <a:endParaRPr lang="ja-JP" altLang="en-US" dirty="0"/>
          </a:p>
        </p:txBody>
      </p:sp>
      <p:sp>
        <p:nvSpPr>
          <p:cNvPr id="14" name="フッター プレースホルダ 13"/>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96525" y="1493785"/>
            <a:ext cx="8550950" cy="3105345"/>
          </a:xfrm>
        </p:spPr>
        <p:txBody>
          <a:bodyPr>
            <a:noAutofit/>
          </a:bodyPr>
          <a:lstStyle/>
          <a:p>
            <a:r>
              <a:rPr lang="en-US" altLang="ja-JP" sz="2600" b="1" dirty="0" smtClean="0"/>
              <a:t>Crisis Management </a:t>
            </a:r>
          </a:p>
          <a:p>
            <a:pPr lvl="1"/>
            <a:r>
              <a:rPr lang="en-US" altLang="ja-JP" sz="2400" dirty="0" smtClean="0"/>
              <a:t>Protection of the public and workers from radiation hazard </a:t>
            </a:r>
          </a:p>
          <a:p>
            <a:pPr lvl="1"/>
            <a:r>
              <a:rPr lang="en-US" altLang="ja-JP" sz="2400" dirty="0" smtClean="0"/>
              <a:t>Coordination among the central and local governments, operating organization, regulatory bodies, expert teams etc.</a:t>
            </a:r>
          </a:p>
          <a:p>
            <a:r>
              <a:rPr kumimoji="1" lang="en-US" altLang="ja-JP" sz="2600" b="1" dirty="0" smtClean="0"/>
              <a:t>International cooperation and information exchange</a:t>
            </a:r>
          </a:p>
          <a:p>
            <a:pPr lvl="1"/>
            <a:r>
              <a:rPr lang="en-US" altLang="ja-JP" sz="2400" dirty="0" smtClean="0"/>
              <a:t>Exchange of information and experience</a:t>
            </a:r>
            <a:r>
              <a:rPr lang="ja-JP" altLang="en-US" sz="2400" dirty="0" smtClean="0"/>
              <a:t> </a:t>
            </a:r>
            <a:endParaRPr lang="en-US" altLang="ja-JP" sz="2400" dirty="0" smtClean="0"/>
          </a:p>
        </p:txBody>
      </p:sp>
      <p:sp>
        <p:nvSpPr>
          <p:cNvPr id="11" name="タイトル 8"/>
          <p:cNvSpPr>
            <a:spLocks noGrp="1"/>
          </p:cNvSpPr>
          <p:nvPr>
            <p:ph type="title"/>
          </p:nvPr>
        </p:nvSpPr>
        <p:spPr/>
        <p:txBody>
          <a:bodyPr>
            <a:noAutofit/>
          </a:bodyPr>
          <a:lstStyle/>
          <a:p>
            <a:pPr lvl="1" algn="l" rtl="0">
              <a:spcBef>
                <a:spcPct val="0"/>
              </a:spcBef>
            </a:pPr>
            <a:r>
              <a:rPr lang="en-US" altLang="ja-JP" sz="3600" b="1" dirty="0" smtClean="0">
                <a:latin typeface="+mj-lt"/>
              </a:rPr>
              <a:t>Safety Issues after the FK*NPP Accident</a:t>
            </a:r>
            <a:r>
              <a:rPr lang="en-US" altLang="ja-JP" sz="2800" b="1" i="1" dirty="0" smtClean="0">
                <a:solidFill>
                  <a:srgbClr val="993300"/>
                </a:solidFill>
                <a:latin typeface="+mj-lt"/>
              </a:rPr>
              <a:t> Issues of importance for nuclear safety  </a:t>
            </a:r>
            <a:r>
              <a:rPr lang="en-US" altLang="ja-JP" sz="2000" b="1" i="1" dirty="0" smtClean="0">
                <a:solidFill>
                  <a:srgbClr val="993300"/>
                </a:solidFill>
              </a:rPr>
              <a:t>(2/2)</a:t>
            </a:r>
            <a:endParaRPr kumimoji="1" lang="ja-JP" altLang="en-US" sz="3600" b="1" dirty="0">
              <a:solidFill>
                <a:srgbClr val="993300"/>
              </a:solidFill>
            </a:endParaRPr>
          </a:p>
        </p:txBody>
      </p:sp>
      <p:sp>
        <p:nvSpPr>
          <p:cNvPr id="10" name="スライド番号プレースホルダ 9"/>
          <p:cNvSpPr>
            <a:spLocks noGrp="1"/>
          </p:cNvSpPr>
          <p:nvPr>
            <p:ph type="sldNum" sz="quarter" idx="12"/>
          </p:nvPr>
        </p:nvSpPr>
        <p:spPr/>
        <p:txBody>
          <a:bodyPr/>
          <a:lstStyle/>
          <a:p>
            <a:fld id="{4F1D1F17-AF0D-4330-84AA-A3C0AE45B7EC}" type="slidenum">
              <a:rPr lang="ja-JP" altLang="en-US" smtClean="0"/>
              <a:pPr/>
              <a:t>14</a:t>
            </a:fld>
            <a:endParaRPr lang="ja-JP" altLang="en-US" dirty="0"/>
          </a:p>
        </p:txBody>
      </p:sp>
      <p:sp>
        <p:nvSpPr>
          <p:cNvPr id="12" name="フッター プレースホルダ 11"/>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664115"/>
          </a:xfrm>
        </p:spPr>
        <p:txBody>
          <a:bodyPr>
            <a:normAutofit fontScale="92500" lnSpcReduction="10000"/>
          </a:bodyPr>
          <a:lstStyle/>
          <a:p>
            <a:r>
              <a:rPr lang="en-US" altLang="ja-JP" sz="2800" dirty="0" smtClean="0"/>
              <a:t>The two committees of the Diet and of the Cabinet for investigation of the Fukushima Nuclear Power Plants were established in 2011 to investigate  causes and mitigation of the accident and decisions by TEPCO, the Regulators and the government.</a:t>
            </a:r>
          </a:p>
          <a:p>
            <a:r>
              <a:rPr lang="en-US" altLang="ja-JP" sz="2800" dirty="0" smtClean="0"/>
              <a:t>The two committees, the Diet and the Cabinet Investigation Committees have published their final report in July 2012 and made recommendations to the Government  concerning safety issues of concern for the  use of nuclear energy.  </a:t>
            </a:r>
          </a:p>
          <a:p>
            <a:r>
              <a:rPr lang="en-US" altLang="ja-JP" sz="2800" dirty="0" smtClean="0"/>
              <a:t>All reports are publicly available in Japanese language. Summary reports are available in English.</a:t>
            </a:r>
            <a:endParaRPr lang="en-US" altLang="ja-JP" sz="2800" i="1" dirty="0" smtClean="0"/>
          </a:p>
          <a:p>
            <a:pPr lvl="1">
              <a:buNone/>
            </a:pPr>
            <a:endParaRPr lang="en-US" altLang="ja-JP" dirty="0" smtClean="0"/>
          </a:p>
        </p:txBody>
      </p:sp>
      <p:sp>
        <p:nvSpPr>
          <p:cNvPr id="4" name="タイトル 3"/>
          <p:cNvSpPr>
            <a:spLocks noGrp="1"/>
          </p:cNvSpPr>
          <p:nvPr>
            <p:ph type="title"/>
          </p:nvPr>
        </p:nvSpPr>
        <p:spPr>
          <a:xfrm>
            <a:off x="431540" y="274638"/>
            <a:ext cx="7965885" cy="1143000"/>
          </a:xfrm>
        </p:spPr>
        <p:txBody>
          <a:bodyPr>
            <a:normAutofit fontScale="90000"/>
          </a:bodyPr>
          <a:lstStyle/>
          <a:p>
            <a:pPr algn="l"/>
            <a:r>
              <a:rPr lang="en-US" altLang="ja-JP" sz="4000" b="1" dirty="0" smtClean="0"/>
              <a:t>Safety Issues After the FK* NPP Accident</a:t>
            </a:r>
            <a:r>
              <a:rPr lang="en-US" altLang="ja-JP" b="1" dirty="0" smtClean="0"/>
              <a:t/>
            </a:r>
            <a:br>
              <a:rPr lang="en-US" altLang="ja-JP" b="1" dirty="0" smtClean="0"/>
            </a:br>
            <a:r>
              <a:rPr lang="en-US" altLang="ja-JP" sz="3100" b="1" i="1" dirty="0" smtClean="0">
                <a:solidFill>
                  <a:srgbClr val="C00000"/>
                </a:solidFill>
              </a:rPr>
              <a:t>Investigation by the Government Committees</a:t>
            </a:r>
            <a:endParaRPr kumimoji="1" lang="ja-JP" altLang="en-US" i="1" dirty="0"/>
          </a:p>
        </p:txBody>
      </p:sp>
      <p:sp>
        <p:nvSpPr>
          <p:cNvPr id="10" name="スライド番号プレースホルダ 9"/>
          <p:cNvSpPr>
            <a:spLocks noGrp="1"/>
          </p:cNvSpPr>
          <p:nvPr>
            <p:ph type="sldNum" sz="quarter" idx="12"/>
          </p:nvPr>
        </p:nvSpPr>
        <p:spPr/>
        <p:txBody>
          <a:bodyPr/>
          <a:lstStyle/>
          <a:p>
            <a:fld id="{4F1D1F17-AF0D-4330-84AA-A3C0AE45B7EC}" type="slidenum">
              <a:rPr lang="ja-JP" altLang="en-US" smtClean="0"/>
              <a:pPr/>
              <a:t>15</a:t>
            </a:fld>
            <a:endParaRPr lang="ja-JP" altLang="en-US" dirty="0"/>
          </a:p>
        </p:txBody>
      </p:sp>
      <p:sp>
        <p:nvSpPr>
          <p:cNvPr id="11" name="フッター プレースホルダ 10"/>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92500" lnSpcReduction="10000"/>
          </a:bodyPr>
          <a:lstStyle/>
          <a:p>
            <a:r>
              <a:rPr lang="en-US" altLang="ja-JP" sz="2800" dirty="0" smtClean="0"/>
              <a:t>In order to prevent future disasters, fundamental reforms must take place. These reforms must cover both the structure of the electric power industry and the structure of the related government and regulatory agencies as well as the operation processes. They must cover both normal and emergency situations.</a:t>
            </a:r>
            <a:endParaRPr lang="en-GB" altLang="ja-JP" sz="2800" b="1" dirty="0" smtClean="0"/>
          </a:p>
          <a:p>
            <a:r>
              <a:rPr lang="en-GB" altLang="ja-JP" sz="2800" dirty="0" smtClean="0"/>
              <a:t>Safety concerns include;</a:t>
            </a:r>
          </a:p>
          <a:p>
            <a:pPr lvl="1"/>
            <a:r>
              <a:rPr lang="en-GB" altLang="ja-JP" sz="2600" dirty="0" smtClean="0"/>
              <a:t>A “man-made” disaster</a:t>
            </a:r>
            <a:r>
              <a:rPr lang="en-US" altLang="ja-JP" sz="2600" dirty="0" smtClean="0"/>
              <a:t>, </a:t>
            </a:r>
            <a:r>
              <a:rPr lang="en-GB" altLang="ja-JP" sz="2600" dirty="0" smtClean="0"/>
              <a:t>Earthquake damage, Evaluation of operational problems, Emergency response issues, Evacuation issues, </a:t>
            </a:r>
            <a:r>
              <a:rPr lang="en-US" altLang="ja-JP" sz="2600" dirty="0" smtClean="0"/>
              <a:t>Continuing public health and welfare issues, </a:t>
            </a:r>
            <a:r>
              <a:rPr lang="en-GB" altLang="ja-JP" sz="2600" dirty="0" smtClean="0"/>
              <a:t>Reforming the regulators, Reforming the operator, Reforming laws and regulations , Cosmetic solutions</a:t>
            </a:r>
            <a:endParaRPr lang="ja-JP" altLang="en-US" sz="2600" dirty="0"/>
          </a:p>
        </p:txBody>
      </p:sp>
      <p:sp>
        <p:nvSpPr>
          <p:cNvPr id="4" name="タイトル 3"/>
          <p:cNvSpPr>
            <a:spLocks noGrp="1"/>
          </p:cNvSpPr>
          <p:nvPr>
            <p:ph type="title"/>
          </p:nvPr>
        </p:nvSpPr>
        <p:spPr>
          <a:xfrm>
            <a:off x="431540" y="274638"/>
            <a:ext cx="8235915" cy="1143000"/>
          </a:xfrm>
        </p:spPr>
        <p:txBody>
          <a:bodyPr>
            <a:noAutofit/>
          </a:bodyPr>
          <a:lstStyle/>
          <a:p>
            <a:pPr algn="l"/>
            <a:r>
              <a:rPr lang="en-US" altLang="ja-JP" sz="3600" b="1" dirty="0" smtClean="0"/>
              <a:t>Recommendation</a:t>
            </a:r>
            <a:br>
              <a:rPr lang="en-US" altLang="ja-JP" sz="3600" b="1" dirty="0" smtClean="0"/>
            </a:br>
            <a:r>
              <a:rPr lang="en-US" altLang="ja-JP" sz="2800" b="1" i="1" dirty="0" smtClean="0">
                <a:solidFill>
                  <a:srgbClr val="C00000"/>
                </a:solidFill>
              </a:rPr>
              <a:t>The Diet Investigation Committee</a:t>
            </a:r>
            <a:endParaRPr kumimoji="1" lang="ja-JP" altLang="en-US" sz="2800" i="1" dirty="0">
              <a:solidFill>
                <a:srgbClr val="C00000"/>
              </a:solidFill>
            </a:endParaRPr>
          </a:p>
        </p:txBody>
      </p:sp>
      <p:sp>
        <p:nvSpPr>
          <p:cNvPr id="10" name="スライド番号プレースホルダ 9"/>
          <p:cNvSpPr>
            <a:spLocks noGrp="1"/>
          </p:cNvSpPr>
          <p:nvPr>
            <p:ph type="sldNum" sz="quarter" idx="12"/>
          </p:nvPr>
        </p:nvSpPr>
        <p:spPr/>
        <p:txBody>
          <a:bodyPr/>
          <a:lstStyle/>
          <a:p>
            <a:fld id="{4F1D1F17-AF0D-4330-84AA-A3C0AE45B7EC}" type="slidenum">
              <a:rPr lang="ja-JP" altLang="en-US" smtClean="0"/>
              <a:pPr/>
              <a:t>16</a:t>
            </a:fld>
            <a:endParaRPr lang="ja-JP" altLang="en-US" dirty="0"/>
          </a:p>
        </p:txBody>
      </p:sp>
      <p:sp>
        <p:nvSpPr>
          <p:cNvPr id="11" name="フッター プレースホルダ 10"/>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pPr marL="355600" indent="-355600">
              <a:lnSpc>
                <a:spcPct val="90000"/>
              </a:lnSpc>
            </a:pPr>
            <a:r>
              <a:rPr lang="en-US" altLang="ja-JP" sz="2600" dirty="0" smtClean="0"/>
              <a:t>In order to prevent recurrence of a nuclear disaster and mitigating its damage, the committee recommends </a:t>
            </a:r>
            <a:r>
              <a:rPr lang="en-GB" altLang="ja-JP" sz="2600" dirty="0" smtClean="0"/>
              <a:t> </a:t>
            </a:r>
          </a:p>
          <a:p>
            <a:pPr marL="896938" lvl="1" indent="-496888">
              <a:lnSpc>
                <a:spcPct val="90000"/>
              </a:lnSpc>
              <a:buNone/>
            </a:pPr>
            <a:r>
              <a:rPr lang="en-US" altLang="ja-JP" sz="2400" dirty="0" smtClean="0"/>
              <a:t>(1) 	Basic stance for safety measures and disaster Preparedness,</a:t>
            </a:r>
          </a:p>
          <a:p>
            <a:pPr marL="400050" lvl="1" indent="0">
              <a:lnSpc>
                <a:spcPct val="90000"/>
              </a:lnSpc>
              <a:buNone/>
            </a:pPr>
            <a:r>
              <a:rPr lang="en-US" altLang="ja-JP" sz="2400" dirty="0" smtClean="0"/>
              <a:t>(2) 	Safety measures regarding nuclear power generation, </a:t>
            </a:r>
          </a:p>
          <a:p>
            <a:pPr marL="400050" lvl="1" indent="0">
              <a:lnSpc>
                <a:spcPct val="90000"/>
              </a:lnSpc>
              <a:buNone/>
            </a:pPr>
            <a:r>
              <a:rPr lang="en-US" altLang="ja-JP" sz="2400" dirty="0" smtClean="0"/>
              <a:t>(3) 	Nuclear disaster response systems, </a:t>
            </a:r>
          </a:p>
          <a:p>
            <a:pPr marL="400050" lvl="1" indent="0">
              <a:lnSpc>
                <a:spcPct val="90000"/>
              </a:lnSpc>
              <a:buNone/>
            </a:pPr>
            <a:r>
              <a:rPr lang="en-GB" altLang="ja-JP" sz="2400" dirty="0" smtClean="0"/>
              <a:t>(4) 	Damage prevention and mitigation,</a:t>
            </a:r>
          </a:p>
          <a:p>
            <a:pPr marL="400050" lvl="1" indent="0">
              <a:lnSpc>
                <a:spcPct val="90000"/>
              </a:lnSpc>
              <a:buNone/>
            </a:pPr>
            <a:r>
              <a:rPr lang="en-US" altLang="ja-JP" sz="2400" dirty="0" smtClean="0"/>
              <a:t>(5)	</a:t>
            </a:r>
            <a:r>
              <a:rPr lang="en-US" altLang="ja-JP" sz="2400" b="1" dirty="0" smtClean="0"/>
              <a:t>Harmonization with international practices</a:t>
            </a:r>
            <a:r>
              <a:rPr lang="en-US" altLang="ja-JP" sz="2400" dirty="0" smtClean="0"/>
              <a:t>,</a:t>
            </a:r>
          </a:p>
          <a:p>
            <a:pPr marL="400050" lvl="1" indent="0">
              <a:lnSpc>
                <a:spcPct val="90000"/>
              </a:lnSpc>
              <a:buNone/>
            </a:pPr>
            <a:r>
              <a:rPr lang="en-GB" altLang="ja-JP" sz="2400" dirty="0" smtClean="0"/>
              <a:t>(6) 	Relevant organizations, and  </a:t>
            </a:r>
          </a:p>
          <a:p>
            <a:pPr marL="400050" lvl="1" indent="0">
              <a:lnSpc>
                <a:spcPct val="90000"/>
              </a:lnSpc>
              <a:buNone/>
            </a:pPr>
            <a:r>
              <a:rPr lang="en-US" altLang="ja-JP" sz="2400" dirty="0" smtClean="0"/>
              <a:t>(7) 	</a:t>
            </a:r>
            <a:r>
              <a:rPr lang="en-US" altLang="ja-JP" sz="2400" b="1" dirty="0" smtClean="0"/>
              <a:t>Continued investigation of accident causes and damage</a:t>
            </a:r>
            <a:r>
              <a:rPr lang="en-US" altLang="ja-JP" sz="2400" dirty="0" smtClean="0"/>
              <a:t>. </a:t>
            </a:r>
          </a:p>
          <a:p>
            <a:pPr>
              <a:buNone/>
            </a:pPr>
            <a:endParaRPr lang="en-US" altLang="ja-JP" dirty="0" smtClean="0"/>
          </a:p>
          <a:p>
            <a:endParaRPr kumimoji="1" lang="en-US" altLang="ja-JP" dirty="0" smtClean="0"/>
          </a:p>
          <a:p>
            <a:endParaRPr kumimoji="1" lang="ja-JP" altLang="en-US" dirty="0"/>
          </a:p>
        </p:txBody>
      </p:sp>
      <p:sp>
        <p:nvSpPr>
          <p:cNvPr id="10" name="タイトル 9"/>
          <p:cNvSpPr>
            <a:spLocks noGrp="1"/>
          </p:cNvSpPr>
          <p:nvPr>
            <p:ph type="title"/>
          </p:nvPr>
        </p:nvSpPr>
        <p:spPr/>
        <p:txBody>
          <a:bodyPr>
            <a:noAutofit/>
          </a:bodyPr>
          <a:lstStyle/>
          <a:p>
            <a:pPr algn="l"/>
            <a:r>
              <a:rPr lang="en-US" altLang="ja-JP" sz="3600" b="1" dirty="0" smtClean="0"/>
              <a:t>Recommendation</a:t>
            </a:r>
            <a:br>
              <a:rPr lang="en-US" altLang="ja-JP" sz="3600" b="1" dirty="0" smtClean="0"/>
            </a:br>
            <a:r>
              <a:rPr lang="en-US" altLang="ja-JP" sz="2800" b="1" i="1" dirty="0" smtClean="0">
                <a:solidFill>
                  <a:srgbClr val="C00000"/>
                </a:solidFill>
              </a:rPr>
              <a:t>The Cabinet Investigation Committee</a:t>
            </a:r>
            <a:endParaRPr kumimoji="1" lang="ja-JP" altLang="en-US" sz="2800" dirty="0"/>
          </a:p>
        </p:txBody>
      </p:sp>
      <p:sp>
        <p:nvSpPr>
          <p:cNvPr id="14" name="スライド番号プレースホルダ 13"/>
          <p:cNvSpPr>
            <a:spLocks noGrp="1"/>
          </p:cNvSpPr>
          <p:nvPr>
            <p:ph type="sldNum" sz="quarter" idx="12"/>
          </p:nvPr>
        </p:nvSpPr>
        <p:spPr/>
        <p:txBody>
          <a:bodyPr/>
          <a:lstStyle/>
          <a:p>
            <a:fld id="{4F1D1F17-AF0D-4330-84AA-A3C0AE45B7EC}" type="slidenum">
              <a:rPr lang="ja-JP" altLang="en-US" smtClean="0"/>
              <a:pPr/>
              <a:t>17</a:t>
            </a:fld>
            <a:endParaRPr lang="ja-JP" altLang="en-US" dirty="0"/>
          </a:p>
        </p:txBody>
      </p:sp>
      <p:sp>
        <p:nvSpPr>
          <p:cNvPr id="15" name="フッター プレースホルダ 14"/>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コンテンツ プレースホルダ 2"/>
          <p:cNvSpPr>
            <a:spLocks noGrp="1"/>
          </p:cNvSpPr>
          <p:nvPr>
            <p:ph idx="1"/>
          </p:nvPr>
        </p:nvSpPr>
        <p:spPr>
          <a:xfrm>
            <a:off x="457200" y="1628800"/>
            <a:ext cx="8229600" cy="4590510"/>
          </a:xfrm>
        </p:spPr>
        <p:txBody>
          <a:bodyPr>
            <a:normAutofit/>
          </a:bodyPr>
          <a:lstStyle/>
          <a:p>
            <a:r>
              <a:rPr lang="en-US" altLang="ja-JP" sz="2600" dirty="0" smtClean="0"/>
              <a:t>NRA was established on September 19, 2012, as an independent commission body affiliated to Ministry of the Environment (MOE) by separating nuclear regulation function (NISA) from nuclear promotion function of Ministry of Economy, Trade and Industry (METI).</a:t>
            </a:r>
          </a:p>
          <a:p>
            <a:r>
              <a:rPr lang="en-US" altLang="ja-JP" sz="2600" dirty="0" smtClean="0"/>
              <a:t>NRA consists of Chairman and four commissioners with secretariat and supporting administrative agencies.</a:t>
            </a:r>
          </a:p>
        </p:txBody>
      </p:sp>
      <p:sp>
        <p:nvSpPr>
          <p:cNvPr id="10" name="タイトル 8"/>
          <p:cNvSpPr txBox="1">
            <a:spLocks/>
          </p:cNvSpPr>
          <p:nvPr/>
        </p:nvSpPr>
        <p:spPr>
          <a:xfrm>
            <a:off x="251520" y="233645"/>
            <a:ext cx="8730970" cy="1143000"/>
          </a:xfrm>
          <a:prstGeom prst="rect">
            <a:avLst/>
          </a:prstGeom>
        </p:spPr>
        <p:txBody>
          <a:bodyPr vert="horz" lIns="91440" tIns="45720" rIns="91440" bIns="45720" rtlCol="0" anchor="ctr">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endParaRPr kumimoji="1" lang="ja-JP" altLang="en-US" sz="3600" b="1" i="0" u="none" strike="noStrike" kern="0" cap="none" spc="0" normalizeH="0" baseline="0" noProof="0" dirty="0">
              <a:ln>
                <a:noFill/>
              </a:ln>
              <a:solidFill>
                <a:sysClr val="windowText" lastClr="000000"/>
              </a:solidFill>
              <a:effectLst/>
              <a:uLnTx/>
              <a:uFillTx/>
            </a:endParaRPr>
          </a:p>
        </p:txBody>
      </p:sp>
      <p:sp>
        <p:nvSpPr>
          <p:cNvPr id="12" name="タイトル 11"/>
          <p:cNvSpPr>
            <a:spLocks noGrp="1"/>
          </p:cNvSpPr>
          <p:nvPr>
            <p:ph type="title"/>
          </p:nvPr>
        </p:nvSpPr>
        <p:spPr>
          <a:xfrm>
            <a:off x="431540" y="274638"/>
            <a:ext cx="8370930" cy="1143000"/>
          </a:xfrm>
        </p:spPr>
        <p:txBody>
          <a:bodyPr>
            <a:noAutofit/>
          </a:bodyPr>
          <a:lstStyle/>
          <a:p>
            <a:pPr lvl="1" algn="l" rtl="0">
              <a:spcBef>
                <a:spcPct val="0"/>
              </a:spcBef>
              <a:tabLst>
                <a:tab pos="0" algn="l"/>
              </a:tabLst>
            </a:pPr>
            <a:r>
              <a:rPr kumimoji="1" lang="en-US" altLang="ja-JP" sz="3600" b="1" dirty="0" smtClean="0">
                <a:solidFill>
                  <a:schemeClr val="tx1"/>
                </a:solidFill>
                <a:latin typeface="+mj-lt"/>
              </a:rPr>
              <a:t>Nuclear Regulation Authority (NRA) </a:t>
            </a:r>
            <a:r>
              <a:rPr kumimoji="1" lang="en-US" altLang="ja-JP" sz="2800" b="1" i="1" dirty="0" smtClean="0">
                <a:solidFill>
                  <a:srgbClr val="C00000"/>
                </a:solidFill>
                <a:latin typeface="+mj-lt"/>
              </a:rPr>
              <a:t/>
            </a:r>
            <a:br>
              <a:rPr kumimoji="1" lang="en-US" altLang="ja-JP" sz="2800" b="1" i="1" dirty="0" smtClean="0">
                <a:solidFill>
                  <a:srgbClr val="C00000"/>
                </a:solidFill>
                <a:latin typeface="+mj-lt"/>
              </a:rPr>
            </a:br>
            <a:r>
              <a:rPr kumimoji="1" lang="en-US" altLang="ja-JP" sz="2800" b="1" i="1" dirty="0" smtClean="0">
                <a:solidFill>
                  <a:srgbClr val="C00000"/>
                </a:solidFill>
                <a:latin typeface="+mj-lt"/>
              </a:rPr>
              <a:t>New Nuclear Regulatory Organization of Japan</a:t>
            </a:r>
            <a:endParaRPr kumimoji="1" lang="ja-JP" altLang="en-US" sz="2800" b="1" i="1" dirty="0">
              <a:solidFill>
                <a:srgbClr val="C00000"/>
              </a:solidFill>
              <a:latin typeface="+mj-lt"/>
            </a:endParaRPr>
          </a:p>
        </p:txBody>
      </p:sp>
      <p:sp>
        <p:nvSpPr>
          <p:cNvPr id="15" name="スライド番号プレースホルダ 14"/>
          <p:cNvSpPr>
            <a:spLocks noGrp="1"/>
          </p:cNvSpPr>
          <p:nvPr>
            <p:ph type="sldNum" sz="quarter" idx="12"/>
          </p:nvPr>
        </p:nvSpPr>
        <p:spPr/>
        <p:txBody>
          <a:bodyPr/>
          <a:lstStyle/>
          <a:p>
            <a:fld id="{4F1D1F17-AF0D-4330-84AA-A3C0AE45B7EC}" type="slidenum">
              <a:rPr lang="ja-JP" altLang="en-US" smtClean="0"/>
              <a:pPr/>
              <a:t>18</a:t>
            </a:fld>
            <a:endParaRPr lang="ja-JP" altLang="en-US" dirty="0"/>
          </a:p>
        </p:txBody>
      </p:sp>
      <p:sp>
        <p:nvSpPr>
          <p:cNvPr id="16" name="フッター プレースホルダ 15"/>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051720" y="1133745"/>
          <a:ext cx="5627938" cy="5310590"/>
        </p:xfrm>
        <a:graphic>
          <a:graphicData uri="http://schemas.openxmlformats.org/presentationml/2006/ole">
            <p:oleObj spid="_x0000_s153602" name="Acrobat Document" r:id="rId3" imgW="1676400" imgH="1968500" progId="">
              <p:embed/>
            </p:oleObj>
          </a:graphicData>
        </a:graphic>
      </p:graphicFrame>
      <p:sp>
        <p:nvSpPr>
          <p:cNvPr id="2" name="タイトル 1"/>
          <p:cNvSpPr>
            <a:spLocks noGrp="1"/>
          </p:cNvSpPr>
          <p:nvPr>
            <p:ph type="title"/>
          </p:nvPr>
        </p:nvSpPr>
        <p:spPr/>
        <p:txBody>
          <a:bodyPr>
            <a:noAutofit/>
          </a:bodyPr>
          <a:lstStyle/>
          <a:p>
            <a:r>
              <a:rPr kumimoji="1" lang="en-US" altLang="ja-JP" sz="3600" b="1" dirty="0" smtClean="0"/>
              <a:t>New </a:t>
            </a:r>
            <a:r>
              <a:rPr lang="en-US" altLang="ja-JP" sz="3600" b="1" dirty="0" smtClean="0"/>
              <a:t>Regulatory </a:t>
            </a:r>
            <a:r>
              <a:rPr kumimoji="1" lang="en-US" altLang="ja-JP" sz="3600" b="1" dirty="0" smtClean="0"/>
              <a:t>Organization</a:t>
            </a:r>
            <a:r>
              <a:rPr kumimoji="1" lang="ja-JP" altLang="en-US" sz="3600" b="1" dirty="0" err="1" smtClean="0"/>
              <a:t>ｓ</a:t>
            </a:r>
            <a:r>
              <a:rPr kumimoji="1" lang="en-US" altLang="ja-JP" sz="3600" dirty="0" smtClean="0"/>
              <a:t/>
            </a:r>
            <a:br>
              <a:rPr kumimoji="1" lang="en-US" altLang="ja-JP" sz="3600" dirty="0" smtClean="0"/>
            </a:br>
            <a:endParaRPr kumimoji="1" lang="ja-JP" altLang="en-US" sz="3600" dirty="0"/>
          </a:p>
        </p:txBody>
      </p:sp>
      <p:sp>
        <p:nvSpPr>
          <p:cNvPr id="3" name="コンテンツ プレースホルダ 2"/>
          <p:cNvSpPr>
            <a:spLocks noGrp="1"/>
          </p:cNvSpPr>
          <p:nvPr>
            <p:ph idx="1"/>
          </p:nvPr>
        </p:nvSpPr>
        <p:spPr/>
        <p:txBody>
          <a:bodyPr/>
          <a:lstStyle/>
          <a:p>
            <a:endParaRPr kumimoji="1" lang="en-US" altLang="ja-JP" dirty="0" smtClean="0"/>
          </a:p>
          <a:p>
            <a:endParaRPr lang="en-US" altLang="ja-JP" dirty="0" smtClean="0"/>
          </a:p>
          <a:p>
            <a:pPr>
              <a:buNone/>
            </a:pPr>
            <a:endParaRPr kumimoji="1" lang="en-US" altLang="ja-JP" dirty="0" smtClean="0"/>
          </a:p>
          <a:p>
            <a:endParaRPr lang="en-US" altLang="ja-JP" dirty="0" smtClean="0"/>
          </a:p>
          <a:p>
            <a:endParaRPr kumimoji="1" lang="en-US" altLang="ja-JP" dirty="0" smtClean="0"/>
          </a:p>
          <a:p>
            <a:pPr>
              <a:buNone/>
            </a:pPr>
            <a:endParaRPr kumimoji="1" lang="en-US" altLang="ja-JP" dirty="0" smtClean="0"/>
          </a:p>
          <a:p>
            <a:endParaRPr lang="en-US" altLang="ja-JP" dirty="0" smtClean="0"/>
          </a:p>
          <a:p>
            <a:endParaRPr kumimoji="1" lang="en-US" altLang="ja-JP" dirty="0" smtClean="0"/>
          </a:p>
          <a:p>
            <a:endParaRPr lang="ja-JP" altLang="en-US" dirty="0" smtClean="0"/>
          </a:p>
          <a:p>
            <a:endParaRPr kumimoji="1" lang="ja-JP" altLang="en-US" dirty="0"/>
          </a:p>
        </p:txBody>
      </p:sp>
      <p:sp>
        <p:nvSpPr>
          <p:cNvPr id="6" name="正方形/長方形 5"/>
          <p:cNvSpPr/>
          <p:nvPr/>
        </p:nvSpPr>
        <p:spPr>
          <a:xfrm>
            <a:off x="1826695" y="818710"/>
            <a:ext cx="6300700" cy="585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11560" y="809418"/>
            <a:ext cx="7830870" cy="369332"/>
          </a:xfrm>
          <a:prstGeom prst="rect">
            <a:avLst/>
          </a:prstGeom>
        </p:spPr>
        <p:txBody>
          <a:bodyPr wrap="square">
            <a:spAutoFit/>
          </a:bodyPr>
          <a:lstStyle/>
          <a:p>
            <a:pPr algn="ctr">
              <a:buNone/>
            </a:pPr>
            <a:r>
              <a:rPr lang="en-US" altLang="ja-JP" i="1" dirty="0" smtClean="0"/>
              <a:t>Ref: http://www.nsr.go.jp/archive/nisa/english/files/Sideevent_handout.html</a:t>
            </a:r>
          </a:p>
        </p:txBody>
      </p:sp>
      <p:sp>
        <p:nvSpPr>
          <p:cNvPr id="25" name="正方形/長方形 24"/>
          <p:cNvSpPr/>
          <p:nvPr/>
        </p:nvSpPr>
        <p:spPr>
          <a:xfrm>
            <a:off x="1916705" y="1178750"/>
            <a:ext cx="6300700" cy="517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2006715" y="1943835"/>
            <a:ext cx="4545505" cy="26102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flipV="1">
            <a:off x="3806915" y="4284095"/>
            <a:ext cx="0" cy="585066"/>
          </a:xfrm>
          <a:prstGeom prst="line">
            <a:avLst/>
          </a:prstGeom>
          <a:ln w="635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2861810" y="4284095"/>
            <a:ext cx="0" cy="585065"/>
          </a:xfrm>
          <a:prstGeom prst="line">
            <a:avLst/>
          </a:prstGeom>
          <a:ln w="635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391980" y="5400218"/>
            <a:ext cx="4140460" cy="954107"/>
          </a:xfrm>
          <a:prstGeom prst="rect">
            <a:avLst/>
          </a:prstGeom>
          <a:noFill/>
        </p:spPr>
        <p:txBody>
          <a:bodyPr wrap="square" rtlCol="0">
            <a:spAutoFit/>
          </a:bodyPr>
          <a:lstStyle/>
          <a:p>
            <a:r>
              <a:rPr kumimoji="1" lang="en-US" altLang="ja-JP" sz="1400" dirty="0" smtClean="0"/>
              <a:t>Note:  Independent Administrative Agencies</a:t>
            </a:r>
          </a:p>
          <a:p>
            <a:r>
              <a:rPr kumimoji="1" lang="en-US" altLang="ja-JP" sz="1400" dirty="0" smtClean="0"/>
              <a:t>1)  Japan Atomic Energy Agency (</a:t>
            </a:r>
            <a:r>
              <a:rPr kumimoji="1" lang="en-US" altLang="ja-JP" sz="1400" b="1" dirty="0" smtClean="0"/>
              <a:t>JAEA</a:t>
            </a:r>
            <a:r>
              <a:rPr kumimoji="1" lang="en-US" altLang="ja-JP" sz="1400" dirty="0" smtClean="0"/>
              <a:t>), </a:t>
            </a:r>
          </a:p>
          <a:p>
            <a:r>
              <a:rPr kumimoji="1" lang="en-US" altLang="ja-JP" sz="1400" dirty="0" smtClean="0"/>
              <a:t>2) National Institute of Radiological Sciences (</a:t>
            </a:r>
            <a:r>
              <a:rPr kumimoji="1" lang="en-US" altLang="ja-JP" sz="1400" b="1" dirty="0" smtClean="0"/>
              <a:t>NIRS</a:t>
            </a:r>
            <a:r>
              <a:rPr kumimoji="1" lang="en-US" altLang="ja-JP" sz="1400" dirty="0" smtClean="0"/>
              <a:t>),  3) Japan </a:t>
            </a:r>
            <a:r>
              <a:rPr lang="en-US" altLang="ja-JP" sz="1400" dirty="0" smtClean="0"/>
              <a:t>Nuclear Energy Safety Organization (</a:t>
            </a:r>
            <a:r>
              <a:rPr lang="en-US" altLang="ja-JP" sz="1400" b="1" dirty="0" smtClean="0"/>
              <a:t>JNES</a:t>
            </a:r>
            <a:r>
              <a:rPr lang="en-US" altLang="ja-JP" sz="1400" dirty="0" smtClean="0"/>
              <a:t>)</a:t>
            </a:r>
            <a:endParaRPr kumimoji="1" lang="ja-JP" altLang="en-US" sz="1400" dirty="0"/>
          </a:p>
        </p:txBody>
      </p:sp>
      <p:cxnSp>
        <p:nvCxnSpPr>
          <p:cNvPr id="64" name="直線コネクタ 63"/>
          <p:cNvCxnSpPr/>
          <p:nvPr/>
        </p:nvCxnSpPr>
        <p:spPr>
          <a:xfrm flipV="1">
            <a:off x="5607114" y="4329100"/>
            <a:ext cx="1" cy="540061"/>
          </a:xfrm>
          <a:prstGeom prst="line">
            <a:avLst/>
          </a:prstGeom>
          <a:ln w="635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グループ化 40"/>
          <p:cNvGrpSpPr/>
          <p:nvPr/>
        </p:nvGrpSpPr>
        <p:grpSpPr>
          <a:xfrm>
            <a:off x="1804192" y="1988840"/>
            <a:ext cx="6233192" cy="4215953"/>
            <a:chOff x="1804192" y="2123855"/>
            <a:chExt cx="6233192" cy="4215953"/>
          </a:xfrm>
        </p:grpSpPr>
        <p:sp>
          <p:nvSpPr>
            <p:cNvPr id="12" name="角丸四角形 11"/>
            <p:cNvSpPr/>
            <p:nvPr/>
          </p:nvSpPr>
          <p:spPr>
            <a:xfrm>
              <a:off x="2344252" y="3023955"/>
              <a:ext cx="4005445" cy="1440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671899" y="3564015"/>
              <a:ext cx="1395155" cy="400110"/>
            </a:xfrm>
            <a:prstGeom prst="rect">
              <a:avLst/>
            </a:prstGeom>
            <a:solidFill>
              <a:schemeClr val="accent5">
                <a:lumMod val="20000"/>
                <a:lumOff val="80000"/>
              </a:schemeClr>
            </a:solidFill>
          </p:spPr>
          <p:txBody>
            <a:bodyPr wrap="square" rtlCol="0">
              <a:spAutoFit/>
            </a:bodyPr>
            <a:lstStyle/>
            <a:p>
              <a:pPr algn="ctr"/>
              <a:r>
                <a:rPr kumimoji="1" lang="en-US" altLang="ja-JP" sz="2000" b="1" dirty="0" smtClean="0"/>
                <a:t>secretariat</a:t>
              </a:r>
              <a:endParaRPr kumimoji="1" lang="ja-JP" altLang="en-US" sz="2000" b="1" dirty="0"/>
            </a:p>
          </p:txBody>
        </p:sp>
        <p:sp>
          <p:nvSpPr>
            <p:cNvPr id="16" name="テキスト ボックス 15"/>
            <p:cNvSpPr txBox="1"/>
            <p:nvPr/>
          </p:nvSpPr>
          <p:spPr>
            <a:xfrm>
              <a:off x="4414482" y="4869161"/>
              <a:ext cx="2047728" cy="646331"/>
            </a:xfrm>
            <a:prstGeom prst="rect">
              <a:avLst/>
            </a:prstGeom>
            <a:solidFill>
              <a:schemeClr val="accent5">
                <a:lumMod val="20000"/>
                <a:lumOff val="80000"/>
              </a:schemeClr>
            </a:solidFill>
            <a:ln>
              <a:solidFill>
                <a:schemeClr val="accent1"/>
              </a:solidFill>
            </a:ln>
          </p:spPr>
          <p:txBody>
            <a:bodyPr wrap="square" rtlCol="0">
              <a:spAutoFit/>
            </a:bodyPr>
            <a:lstStyle/>
            <a:p>
              <a:r>
                <a:rPr kumimoji="1" lang="en-US" altLang="ja-JP" b="1" dirty="0" smtClean="0"/>
                <a:t>JNES</a:t>
              </a:r>
              <a:r>
                <a:rPr kumimoji="1" lang="en-US" altLang="ja-JP" b="1" baseline="30000" dirty="0" smtClean="0"/>
                <a:t>(3)</a:t>
              </a:r>
              <a:endParaRPr kumimoji="1" lang="en-US" altLang="ja-JP" b="1" dirty="0" smtClean="0"/>
            </a:p>
            <a:p>
              <a:endParaRPr kumimoji="1" lang="ja-JP" altLang="en-US" b="1" dirty="0"/>
            </a:p>
          </p:txBody>
        </p:sp>
        <p:sp>
          <p:nvSpPr>
            <p:cNvPr id="11" name="右カーブ矢印 10"/>
            <p:cNvSpPr/>
            <p:nvPr/>
          </p:nvSpPr>
          <p:spPr>
            <a:xfrm rot="8475919">
              <a:off x="5479466" y="3025413"/>
              <a:ext cx="1135335" cy="2076925"/>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2276744" y="2123855"/>
              <a:ext cx="4185465" cy="954107"/>
            </a:xfrm>
            <a:prstGeom prst="rect">
              <a:avLst/>
            </a:prstGeom>
            <a:solidFill>
              <a:schemeClr val="accent6">
                <a:lumMod val="20000"/>
                <a:lumOff val="80000"/>
              </a:schemeClr>
            </a:solidFill>
            <a:ln w="28575">
              <a:solidFill>
                <a:schemeClr val="accent1"/>
              </a:solidFill>
            </a:ln>
          </p:spPr>
          <p:txBody>
            <a:bodyPr wrap="square" rtlCol="0">
              <a:spAutoFit/>
            </a:bodyPr>
            <a:lstStyle/>
            <a:p>
              <a:pPr algn="ctr"/>
              <a:r>
                <a:rPr kumimoji="1" lang="en-US" altLang="ja-JP" sz="2000" b="1" dirty="0" smtClean="0"/>
                <a:t>Nuclear Regulation Authority </a:t>
              </a:r>
              <a:r>
                <a:rPr lang="en-US" altLang="ja-JP" sz="2000" b="1" dirty="0" smtClean="0"/>
                <a:t>(NRA)</a:t>
              </a:r>
            </a:p>
            <a:p>
              <a:pPr algn="ctr"/>
              <a:r>
                <a:rPr lang="en-US" altLang="ja-JP" dirty="0" smtClean="0"/>
                <a:t> Commission: Chairman and </a:t>
              </a:r>
            </a:p>
            <a:p>
              <a:pPr algn="ctr"/>
              <a:r>
                <a:rPr lang="en-US" altLang="ja-JP" dirty="0" smtClean="0"/>
                <a:t>     4 Commissioners</a:t>
              </a:r>
              <a:endParaRPr kumimoji="1" lang="ja-JP" altLang="en-US" b="1" dirty="0"/>
            </a:p>
          </p:txBody>
        </p:sp>
        <p:sp>
          <p:nvSpPr>
            <p:cNvPr id="18" name="正方形/長方形 17"/>
            <p:cNvSpPr/>
            <p:nvPr/>
          </p:nvSpPr>
          <p:spPr>
            <a:xfrm>
              <a:off x="1804192" y="5319210"/>
              <a:ext cx="2565285" cy="45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984212" y="5724255"/>
              <a:ext cx="2205245" cy="615553"/>
            </a:xfrm>
            <a:prstGeom prst="rect">
              <a:avLst/>
            </a:prstGeom>
            <a:solidFill>
              <a:srgbClr val="99FF99"/>
            </a:solidFill>
            <a:ln>
              <a:solidFill>
                <a:schemeClr val="accent1"/>
              </a:solidFill>
            </a:ln>
          </p:spPr>
          <p:txBody>
            <a:bodyPr wrap="square" rtlCol="0">
              <a:spAutoFit/>
            </a:bodyPr>
            <a:lstStyle/>
            <a:p>
              <a:r>
                <a:rPr kumimoji="1" lang="en-US" altLang="ja-JP" b="1" dirty="0" smtClean="0"/>
                <a:t>NIRS</a:t>
              </a:r>
              <a:r>
                <a:rPr kumimoji="1" lang="en-US" altLang="ja-JP" b="1" baseline="30000" dirty="0" smtClean="0"/>
                <a:t>(2)</a:t>
              </a:r>
              <a:endParaRPr kumimoji="1" lang="en-US" altLang="ja-JP" b="1" dirty="0" smtClean="0"/>
            </a:p>
            <a:p>
              <a:r>
                <a:rPr lang="en-US" altLang="ja-JP" sz="1600" dirty="0" smtClean="0"/>
                <a:t>Radiation Research etc.</a:t>
              </a:r>
              <a:endParaRPr kumimoji="1" lang="ja-JP" altLang="en-US" sz="1600" dirty="0"/>
            </a:p>
          </p:txBody>
        </p:sp>
        <p:cxnSp>
          <p:nvCxnSpPr>
            <p:cNvPr id="20" name="直線コネクタ 19"/>
            <p:cNvCxnSpPr/>
            <p:nvPr/>
          </p:nvCxnSpPr>
          <p:spPr>
            <a:xfrm flipV="1">
              <a:off x="3806915" y="5409220"/>
              <a:ext cx="0" cy="315035"/>
            </a:xfrm>
            <a:prstGeom prst="line">
              <a:avLst/>
            </a:prstGeom>
            <a:ln w="635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84212" y="4883677"/>
              <a:ext cx="2205245" cy="615553"/>
            </a:xfrm>
            <a:prstGeom prst="rect">
              <a:avLst/>
            </a:prstGeom>
            <a:solidFill>
              <a:srgbClr val="99FF99"/>
            </a:solidFill>
            <a:ln>
              <a:solidFill>
                <a:schemeClr val="accent1"/>
              </a:solidFill>
            </a:ln>
          </p:spPr>
          <p:txBody>
            <a:bodyPr wrap="square" rtlCol="0">
              <a:spAutoFit/>
            </a:bodyPr>
            <a:lstStyle/>
            <a:p>
              <a:r>
                <a:rPr kumimoji="1" lang="en-US" altLang="ja-JP" b="1" dirty="0" smtClean="0"/>
                <a:t>JAEA</a:t>
              </a:r>
              <a:r>
                <a:rPr kumimoji="1" lang="en-US" altLang="ja-JP" b="1" baseline="30000" dirty="0" smtClean="0"/>
                <a:t>(1)</a:t>
              </a:r>
            </a:p>
            <a:p>
              <a:r>
                <a:rPr lang="en-US" altLang="ja-JP" sz="1600" dirty="0" smtClean="0"/>
                <a:t>Nuclear Research etc.</a:t>
              </a:r>
              <a:endParaRPr kumimoji="1" lang="ja-JP" altLang="en-US" sz="1600" dirty="0"/>
            </a:p>
          </p:txBody>
        </p:sp>
        <p:sp>
          <p:nvSpPr>
            <p:cNvPr id="10" name="テキスト ボックス 9"/>
            <p:cNvSpPr txBox="1"/>
            <p:nvPr/>
          </p:nvSpPr>
          <p:spPr>
            <a:xfrm>
              <a:off x="5652120" y="3834044"/>
              <a:ext cx="2385264" cy="523220"/>
            </a:xfrm>
            <a:prstGeom prst="rect">
              <a:avLst/>
            </a:prstGeom>
            <a:solidFill>
              <a:srgbClr val="FFFFFF"/>
            </a:solidFill>
            <a:ln w="12700">
              <a:solidFill>
                <a:schemeClr val="tx1"/>
              </a:solidFill>
            </a:ln>
          </p:spPr>
          <p:txBody>
            <a:bodyPr wrap="square" rtlCol="0">
              <a:spAutoFit/>
            </a:bodyPr>
            <a:lstStyle/>
            <a:p>
              <a:r>
                <a:rPr kumimoji="1" lang="en-US" altLang="ja-JP" sz="1400" b="1" dirty="0" smtClean="0"/>
                <a:t>Merged into NRA after necessary legal arrangements</a:t>
              </a:r>
              <a:endParaRPr kumimoji="1" lang="ja-JP" altLang="en-US" sz="1400" b="1" dirty="0"/>
            </a:p>
          </p:txBody>
        </p:sp>
      </p:grpSp>
      <p:grpSp>
        <p:nvGrpSpPr>
          <p:cNvPr id="7" name="グループ化 39"/>
          <p:cNvGrpSpPr/>
          <p:nvPr/>
        </p:nvGrpSpPr>
        <p:grpSpPr>
          <a:xfrm>
            <a:off x="1894202" y="1318700"/>
            <a:ext cx="4860540" cy="625135"/>
            <a:chOff x="1894202" y="1318700"/>
            <a:chExt cx="4860540" cy="625135"/>
          </a:xfrm>
        </p:grpSpPr>
        <p:sp>
          <p:nvSpPr>
            <p:cNvPr id="17" name="正方形/長方形 16"/>
            <p:cNvSpPr/>
            <p:nvPr/>
          </p:nvSpPr>
          <p:spPr>
            <a:xfrm>
              <a:off x="1894202" y="1358770"/>
              <a:ext cx="4860540" cy="4500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flipV="1">
              <a:off x="4256965" y="1403776"/>
              <a:ext cx="0" cy="540059"/>
            </a:xfrm>
            <a:prstGeom prst="line">
              <a:avLst/>
            </a:prstGeom>
            <a:ln w="635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141730" y="1318700"/>
              <a:ext cx="4455495" cy="400110"/>
            </a:xfrm>
            <a:prstGeom prst="rect">
              <a:avLst/>
            </a:prstGeom>
            <a:solidFill>
              <a:schemeClr val="accent6">
                <a:lumMod val="20000"/>
                <a:lumOff val="80000"/>
              </a:schemeClr>
            </a:solidFill>
            <a:ln w="28575">
              <a:solidFill>
                <a:schemeClr val="accent1"/>
              </a:solidFill>
            </a:ln>
          </p:spPr>
          <p:txBody>
            <a:bodyPr wrap="square" rtlCol="0">
              <a:spAutoFit/>
            </a:bodyPr>
            <a:lstStyle/>
            <a:p>
              <a:pPr algn="ctr"/>
              <a:r>
                <a:rPr kumimoji="1" lang="en-US" altLang="ja-JP" sz="2000" b="1" dirty="0" smtClean="0"/>
                <a:t>Ministry of the Environment  (MOE)</a:t>
              </a:r>
              <a:endParaRPr kumimoji="1" lang="ja-JP" altLang="en-US" sz="2000" b="1" dirty="0"/>
            </a:p>
          </p:txBody>
        </p:sp>
      </p:grpSp>
      <p:sp>
        <p:nvSpPr>
          <p:cNvPr id="38" name="スライド番号プレースホルダ 37"/>
          <p:cNvSpPr>
            <a:spLocks noGrp="1"/>
          </p:cNvSpPr>
          <p:nvPr>
            <p:ph type="sldNum" sz="quarter" idx="12"/>
          </p:nvPr>
        </p:nvSpPr>
        <p:spPr/>
        <p:txBody>
          <a:bodyPr/>
          <a:lstStyle/>
          <a:p>
            <a:fld id="{4F1D1F17-AF0D-4330-84AA-A3C0AE45B7EC}" type="slidenum">
              <a:rPr lang="ja-JP" altLang="en-US" smtClean="0"/>
              <a:pPr/>
              <a:t>19</a:t>
            </a:fld>
            <a:endParaRPr lang="ja-JP" altLang="en-US" dirty="0"/>
          </a:p>
        </p:txBody>
      </p:sp>
      <p:sp>
        <p:nvSpPr>
          <p:cNvPr id="40" name="フッター プレースホルダ 39"/>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b="1" dirty="0" smtClean="0"/>
              <a:t>Contents</a:t>
            </a:r>
            <a:endParaRPr kumimoji="1" lang="ja-JP" altLang="en-US" sz="3600" b="1" dirty="0"/>
          </a:p>
        </p:txBody>
      </p:sp>
      <p:sp>
        <p:nvSpPr>
          <p:cNvPr id="3" name="コンテンツ プレースホルダ 2"/>
          <p:cNvSpPr>
            <a:spLocks noGrp="1"/>
          </p:cNvSpPr>
          <p:nvPr>
            <p:ph idx="1"/>
          </p:nvPr>
        </p:nvSpPr>
        <p:spPr>
          <a:xfrm>
            <a:off x="457200" y="1268760"/>
            <a:ext cx="8229600" cy="4950550"/>
          </a:xfrm>
        </p:spPr>
        <p:txBody>
          <a:bodyPr>
            <a:noAutofit/>
          </a:bodyPr>
          <a:lstStyle/>
          <a:p>
            <a:pPr>
              <a:lnSpc>
                <a:spcPct val="85000"/>
              </a:lnSpc>
            </a:pPr>
            <a:r>
              <a:rPr lang="en-US" altLang="ja-JP" sz="2600" b="1" dirty="0" smtClean="0"/>
              <a:t>Nuclear Power Generation in Japan</a:t>
            </a:r>
          </a:p>
          <a:p>
            <a:pPr lvl="1">
              <a:lnSpc>
                <a:spcPct val="85000"/>
              </a:lnSpc>
            </a:pPr>
            <a:r>
              <a:rPr lang="en-US" altLang="ja-JP" sz="2400" dirty="0" smtClean="0"/>
              <a:t>Before and after the Fukushima NPP accident</a:t>
            </a:r>
          </a:p>
          <a:p>
            <a:pPr>
              <a:lnSpc>
                <a:spcPct val="85000"/>
              </a:lnSpc>
            </a:pPr>
            <a:r>
              <a:rPr lang="en-US" altLang="ja-JP" sz="2600" b="1" dirty="0" smtClean="0"/>
              <a:t>Safety</a:t>
            </a:r>
            <a:r>
              <a:rPr lang="ja-JP" altLang="en-US" sz="2600" b="1" dirty="0" smtClean="0"/>
              <a:t> </a:t>
            </a:r>
            <a:r>
              <a:rPr lang="en-US" altLang="ja-JP" sz="2600" b="1" dirty="0" smtClean="0"/>
              <a:t>Issues after the Fukushima NPP Accident</a:t>
            </a:r>
          </a:p>
          <a:p>
            <a:pPr lvl="1">
              <a:lnSpc>
                <a:spcPct val="85000"/>
              </a:lnSpc>
            </a:pPr>
            <a:r>
              <a:rPr lang="en-US" altLang="ja-JP" sz="2400" dirty="0" smtClean="0"/>
              <a:t>Tohoku Pacific Ocean Earthquake</a:t>
            </a:r>
          </a:p>
          <a:p>
            <a:pPr lvl="1">
              <a:lnSpc>
                <a:spcPct val="85000"/>
              </a:lnSpc>
            </a:pPr>
            <a:r>
              <a:rPr lang="en-US" altLang="ja-JP" sz="2400" dirty="0" smtClean="0"/>
              <a:t>Issues of Importance for Nuclear Safety</a:t>
            </a:r>
          </a:p>
          <a:p>
            <a:pPr lvl="1">
              <a:lnSpc>
                <a:spcPct val="85000"/>
              </a:lnSpc>
            </a:pPr>
            <a:r>
              <a:rPr lang="en-US" altLang="ja-JP" sz="2400" dirty="0" smtClean="0"/>
              <a:t>Recommendation of the Investigation Committees</a:t>
            </a:r>
          </a:p>
          <a:p>
            <a:pPr lvl="1">
              <a:lnSpc>
                <a:spcPct val="85000"/>
              </a:lnSpc>
            </a:pPr>
            <a:r>
              <a:rPr lang="en-US" altLang="ja-JP" sz="2400" dirty="0" smtClean="0"/>
              <a:t>New Regulatory Organization of Japan</a:t>
            </a:r>
          </a:p>
          <a:p>
            <a:pPr>
              <a:lnSpc>
                <a:spcPct val="85000"/>
              </a:lnSpc>
            </a:pPr>
            <a:r>
              <a:rPr lang="en-US" altLang="ja-JP" sz="2600" b="1" dirty="0" smtClean="0"/>
              <a:t>Research and Development for Nuclear Safety</a:t>
            </a:r>
          </a:p>
          <a:p>
            <a:pPr lvl="1">
              <a:lnSpc>
                <a:spcPct val="85000"/>
              </a:lnSpc>
            </a:pPr>
            <a:r>
              <a:rPr lang="en-US" altLang="ja-JP" sz="2400" dirty="0" smtClean="0"/>
              <a:t>Towards High Level of Safety</a:t>
            </a:r>
          </a:p>
          <a:p>
            <a:pPr lvl="1">
              <a:lnSpc>
                <a:spcPct val="85000"/>
              </a:lnSpc>
            </a:pPr>
            <a:r>
              <a:rPr lang="en-US" altLang="ja-JP" sz="2400" dirty="0" smtClean="0"/>
              <a:t>Decommission of Fukushima Dai-</a:t>
            </a:r>
            <a:r>
              <a:rPr lang="en-US" altLang="ja-JP" sz="2400" dirty="0" err="1" smtClean="0"/>
              <a:t>ichi</a:t>
            </a:r>
            <a:r>
              <a:rPr lang="en-US" altLang="ja-JP" sz="2400" dirty="0" smtClean="0"/>
              <a:t> NPP</a:t>
            </a:r>
          </a:p>
          <a:p>
            <a:pPr lvl="1">
              <a:lnSpc>
                <a:spcPct val="85000"/>
              </a:lnSpc>
            </a:pPr>
            <a:r>
              <a:rPr lang="en-US" altLang="ja-JP" sz="2400" dirty="0" smtClean="0"/>
              <a:t>For future </a:t>
            </a:r>
          </a:p>
        </p:txBody>
      </p:sp>
      <p:sp>
        <p:nvSpPr>
          <p:cNvPr id="10" name="スライド番号プレースホルダ 9"/>
          <p:cNvSpPr>
            <a:spLocks noGrp="1"/>
          </p:cNvSpPr>
          <p:nvPr>
            <p:ph type="sldNum" sz="quarter" idx="12"/>
          </p:nvPr>
        </p:nvSpPr>
        <p:spPr/>
        <p:txBody>
          <a:bodyPr/>
          <a:lstStyle/>
          <a:p>
            <a:fld id="{4F1D1F17-AF0D-4330-84AA-A3C0AE45B7EC}" type="slidenum">
              <a:rPr lang="ja-JP" altLang="en-US" smtClean="0"/>
              <a:pPr/>
              <a:t>2</a:t>
            </a:fld>
            <a:endParaRPr lang="ja-JP" altLang="en-US" dirty="0"/>
          </a:p>
        </p:txBody>
      </p:sp>
      <p:sp>
        <p:nvSpPr>
          <p:cNvPr id="11" name="フッター プレースホルダ 10"/>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530" y="274638"/>
            <a:ext cx="8686800" cy="1143000"/>
          </a:xfrm>
        </p:spPr>
        <p:txBody>
          <a:bodyPr>
            <a:noAutofit/>
          </a:bodyPr>
          <a:lstStyle/>
          <a:p>
            <a:pPr algn="l"/>
            <a:r>
              <a:rPr lang="en-US" altLang="ja-JP" sz="3600" b="1" dirty="0" smtClean="0"/>
              <a:t>Safety Issues after the FK* NPP Accident</a:t>
            </a:r>
            <a:br>
              <a:rPr lang="en-US" altLang="ja-JP" sz="3600" b="1" dirty="0" smtClean="0"/>
            </a:br>
            <a:r>
              <a:rPr lang="en-US" altLang="ja-JP" sz="2800" b="1" i="1" dirty="0" smtClean="0">
                <a:solidFill>
                  <a:srgbClr val="C00000"/>
                </a:solidFill>
              </a:rPr>
              <a:t>International Organizations</a:t>
            </a:r>
            <a:endParaRPr kumimoji="1" lang="ja-JP" altLang="en-US" sz="2800" b="1" i="1" dirty="0">
              <a:solidFill>
                <a:srgbClr val="C00000"/>
              </a:solidFill>
            </a:endParaRPr>
          </a:p>
        </p:txBody>
      </p:sp>
      <p:sp>
        <p:nvSpPr>
          <p:cNvPr id="3" name="コンテンツ プレースホルダ 2"/>
          <p:cNvSpPr>
            <a:spLocks noGrp="1"/>
          </p:cNvSpPr>
          <p:nvPr>
            <p:ph idx="1"/>
          </p:nvPr>
        </p:nvSpPr>
        <p:spPr/>
        <p:txBody>
          <a:bodyPr>
            <a:normAutofit/>
          </a:bodyPr>
          <a:lstStyle/>
          <a:p>
            <a:r>
              <a:rPr lang="en-US" altLang="ja-JP" dirty="0" smtClean="0"/>
              <a:t> IAEA</a:t>
            </a:r>
          </a:p>
          <a:p>
            <a:pPr lvl="1"/>
            <a:r>
              <a:rPr lang="en-US" altLang="ja-JP" dirty="0" smtClean="0"/>
              <a:t>Side events at GC, Special meeting at CNS </a:t>
            </a:r>
          </a:p>
          <a:p>
            <a:pPr lvl="1"/>
            <a:r>
              <a:rPr lang="en-US" altLang="ja-JP" dirty="0" smtClean="0"/>
              <a:t>Release of status report etc.</a:t>
            </a:r>
          </a:p>
          <a:p>
            <a:r>
              <a:rPr lang="en-US" altLang="ja-JP" dirty="0" smtClean="0"/>
              <a:t> NEA </a:t>
            </a:r>
          </a:p>
          <a:p>
            <a:pPr lvl="1"/>
            <a:r>
              <a:rPr lang="en-US" altLang="ja-JP" dirty="0" smtClean="0"/>
              <a:t>Special task group on Fukushima</a:t>
            </a:r>
          </a:p>
          <a:p>
            <a:pPr lvl="1"/>
            <a:r>
              <a:rPr lang="en-US" altLang="ja-JP" dirty="0" smtClean="0"/>
              <a:t>Integrated activities among CSNI, CNRA, CRPPH etc. on the Fukushima Safety Issues</a:t>
            </a:r>
            <a:endParaRPr kumimoji="1" lang="en-US" altLang="ja-JP" dirty="0" smtClean="0"/>
          </a:p>
          <a:p>
            <a:endParaRPr kumimoji="1" lang="ja-JP" altLang="en-US" dirty="0"/>
          </a:p>
        </p:txBody>
      </p:sp>
      <p:sp>
        <p:nvSpPr>
          <p:cNvPr id="13" name="スライド番号プレースホルダ 12"/>
          <p:cNvSpPr>
            <a:spLocks noGrp="1"/>
          </p:cNvSpPr>
          <p:nvPr>
            <p:ph type="sldNum" sz="quarter" idx="12"/>
          </p:nvPr>
        </p:nvSpPr>
        <p:spPr/>
        <p:txBody>
          <a:bodyPr/>
          <a:lstStyle/>
          <a:p>
            <a:fld id="{4F1D1F17-AF0D-4330-84AA-A3C0AE45B7EC}" type="slidenum">
              <a:rPr lang="ja-JP" altLang="en-US" smtClean="0"/>
              <a:pPr/>
              <a:t>20</a:t>
            </a:fld>
            <a:endParaRPr lang="ja-JP" altLang="en-US" dirty="0"/>
          </a:p>
        </p:txBody>
      </p:sp>
      <p:sp>
        <p:nvSpPr>
          <p:cNvPr id="14" name="フッター プレースホルダ 13"/>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1530" y="1468322"/>
            <a:ext cx="8460940" cy="4525963"/>
          </a:xfrm>
        </p:spPr>
        <p:txBody>
          <a:bodyPr>
            <a:noAutofit/>
          </a:bodyPr>
          <a:lstStyle/>
          <a:p>
            <a:r>
              <a:rPr lang="en-US" altLang="ja-JP" sz="2600" b="1" dirty="0" smtClean="0">
                <a:latin typeface="+mj-lt"/>
              </a:rPr>
              <a:t>External Hazard beyond the design basis</a:t>
            </a:r>
          </a:p>
          <a:p>
            <a:pPr lvl="1"/>
            <a:r>
              <a:rPr lang="en-US" altLang="ja-JP" sz="2400" dirty="0" smtClean="0"/>
              <a:t>Investigation of potential source of natural hazard and development of advanced technology for early detections should be continued.</a:t>
            </a:r>
          </a:p>
          <a:p>
            <a:pPr lvl="1"/>
            <a:r>
              <a:rPr lang="en-US" altLang="ja-JP" sz="2400" dirty="0" smtClean="0"/>
              <a:t>Exchange and share of information should be continued.</a:t>
            </a:r>
          </a:p>
          <a:p>
            <a:pPr marL="342900" lvl="1" indent="-342900">
              <a:buFont typeface="Arial" pitchFamily="34" charset="0"/>
              <a:buChar char="•"/>
            </a:pPr>
            <a:r>
              <a:rPr lang="en-US" altLang="ja-JP" sz="2600" b="1" dirty="0" smtClean="0"/>
              <a:t>Multiple Unit Site</a:t>
            </a:r>
          </a:p>
          <a:p>
            <a:pPr marL="742950" lvl="2" indent="-342900">
              <a:buFont typeface="Calibri" pitchFamily="34" charset="0"/>
              <a:buChar char="–"/>
            </a:pPr>
            <a:r>
              <a:rPr lang="en-US" altLang="ja-JP" dirty="0" smtClean="0"/>
              <a:t>Lessons learned from the Fukushima clearly showed some difficulty of separating multiple unit sites in the case of accident caused by common phenomena, for this case, earthquake and tsunami.  R&amp;D should include careful investigation at multiple plant site.</a:t>
            </a:r>
          </a:p>
          <a:p>
            <a:endParaRPr lang="en-US" altLang="ja-JP" sz="2600" dirty="0" smtClean="0"/>
          </a:p>
        </p:txBody>
      </p:sp>
      <p:sp>
        <p:nvSpPr>
          <p:cNvPr id="12" name="タイトル 11"/>
          <p:cNvSpPr>
            <a:spLocks noGrp="1"/>
          </p:cNvSpPr>
          <p:nvPr>
            <p:ph type="title"/>
          </p:nvPr>
        </p:nvSpPr>
        <p:spPr>
          <a:xfrm>
            <a:off x="341530" y="274638"/>
            <a:ext cx="8435281" cy="1143000"/>
          </a:xfrm>
        </p:spPr>
        <p:txBody>
          <a:bodyPr>
            <a:normAutofit fontScale="90000"/>
          </a:bodyPr>
          <a:lstStyle/>
          <a:p>
            <a:pPr algn="l"/>
            <a:r>
              <a:rPr lang="en-US" altLang="ja-JP" sz="3800" b="1" dirty="0" smtClean="0"/>
              <a:t>Research and Development for Nuclear Safety</a:t>
            </a:r>
            <a:r>
              <a:rPr lang="en-US" altLang="ja-JP" sz="4000" b="1" dirty="0" smtClean="0"/>
              <a:t/>
            </a:r>
            <a:br>
              <a:rPr lang="en-US" altLang="ja-JP" sz="4000" b="1" dirty="0" smtClean="0"/>
            </a:br>
            <a:r>
              <a:rPr lang="en-US" altLang="ja-JP" sz="3100" b="1" i="1" dirty="0" smtClean="0">
                <a:solidFill>
                  <a:srgbClr val="993300"/>
                </a:solidFill>
              </a:rPr>
              <a:t>To achieve higher level of safety and reliability </a:t>
            </a:r>
            <a:endParaRPr kumimoji="1" lang="ja-JP" altLang="en-US" sz="3100" dirty="0"/>
          </a:p>
        </p:txBody>
      </p:sp>
      <p:sp>
        <p:nvSpPr>
          <p:cNvPr id="14" name="スライド番号プレースホルダ 13"/>
          <p:cNvSpPr>
            <a:spLocks noGrp="1"/>
          </p:cNvSpPr>
          <p:nvPr>
            <p:ph type="sldNum" sz="quarter" idx="12"/>
          </p:nvPr>
        </p:nvSpPr>
        <p:spPr/>
        <p:txBody>
          <a:bodyPr/>
          <a:lstStyle/>
          <a:p>
            <a:fld id="{4F1D1F17-AF0D-4330-84AA-A3C0AE45B7EC}" type="slidenum">
              <a:rPr lang="ja-JP" altLang="en-US" smtClean="0"/>
              <a:pPr/>
              <a:t>21</a:t>
            </a:fld>
            <a:endParaRPr lang="ja-JP" altLang="en-US" dirty="0"/>
          </a:p>
        </p:txBody>
      </p:sp>
      <p:sp>
        <p:nvSpPr>
          <p:cNvPr id="15" name="フッター プレースホルダ 14"/>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1530" y="1538790"/>
            <a:ext cx="8415935" cy="4815535"/>
          </a:xfrm>
        </p:spPr>
        <p:txBody>
          <a:bodyPr>
            <a:normAutofit fontScale="70000" lnSpcReduction="20000"/>
          </a:bodyPr>
          <a:lstStyle/>
          <a:p>
            <a:pPr>
              <a:lnSpc>
                <a:spcPct val="95000"/>
              </a:lnSpc>
            </a:pPr>
            <a:r>
              <a:rPr lang="en-US" altLang="ja-JP" sz="3700" b="1" dirty="0" smtClean="0"/>
              <a:t>Accident Management to prevent and mitigate severe  accident </a:t>
            </a:r>
          </a:p>
          <a:p>
            <a:pPr lvl="1">
              <a:lnSpc>
                <a:spcPct val="110000"/>
              </a:lnSpc>
            </a:pPr>
            <a:r>
              <a:rPr lang="en-US" altLang="ja-JP" sz="3100" dirty="0" smtClean="0"/>
              <a:t>Development of technology to mitigate accident sequence should be continued to enhance level of safety by taking lessons learned from the past experience.</a:t>
            </a:r>
          </a:p>
          <a:p>
            <a:pPr lvl="1">
              <a:lnSpc>
                <a:spcPct val="110000"/>
              </a:lnSpc>
            </a:pPr>
            <a:r>
              <a:rPr lang="en-US" altLang="ja-JP" sz="3100" dirty="0" smtClean="0"/>
              <a:t>Careful consideration must be made not only to systems and components of importance, but to auxiliary systems and components supporting the important ones.  R&amp;D for improving reliability is encouraged.</a:t>
            </a:r>
          </a:p>
          <a:p>
            <a:pPr>
              <a:lnSpc>
                <a:spcPct val="110000"/>
              </a:lnSpc>
            </a:pPr>
            <a:r>
              <a:rPr lang="en-US" altLang="ja-JP" sz="3700" b="1" dirty="0" smtClean="0"/>
              <a:t>Continued investigation of accident causes and damage</a:t>
            </a:r>
          </a:p>
          <a:p>
            <a:pPr lvl="1">
              <a:lnSpc>
                <a:spcPct val="110000"/>
              </a:lnSpc>
            </a:pPr>
            <a:r>
              <a:rPr lang="en-US" altLang="ja-JP" sz="3100" dirty="0" smtClean="0"/>
              <a:t>It seems that no unknown severe accident phenomena or events have been observed. Investigation of the plant site is necessary and careful investigation of all units must be carried out to find out any evidence during the decommission process. </a:t>
            </a:r>
            <a:endParaRPr kumimoji="1" lang="ja-JP" altLang="en-US" dirty="0"/>
          </a:p>
        </p:txBody>
      </p:sp>
      <p:sp>
        <p:nvSpPr>
          <p:cNvPr id="4" name="タイトル 11"/>
          <p:cNvSpPr>
            <a:spLocks noGrp="1"/>
          </p:cNvSpPr>
          <p:nvPr>
            <p:ph type="title"/>
          </p:nvPr>
        </p:nvSpPr>
        <p:spPr>
          <a:xfrm>
            <a:off x="341530" y="274638"/>
            <a:ext cx="8480285" cy="1143000"/>
          </a:xfrm>
        </p:spPr>
        <p:txBody>
          <a:bodyPr>
            <a:normAutofit fontScale="90000"/>
          </a:bodyPr>
          <a:lstStyle/>
          <a:p>
            <a:pPr algn="l"/>
            <a:r>
              <a:rPr lang="en-US" altLang="ja-JP" sz="3800" b="1" dirty="0" smtClean="0"/>
              <a:t>Research and Development for Nuclear Safety</a:t>
            </a:r>
            <a:r>
              <a:rPr lang="en-US" altLang="ja-JP" sz="4000" b="1" dirty="0" smtClean="0"/>
              <a:t/>
            </a:r>
            <a:br>
              <a:rPr lang="en-US" altLang="ja-JP" sz="4000" b="1" dirty="0" smtClean="0"/>
            </a:br>
            <a:r>
              <a:rPr lang="en-US" altLang="ja-JP" sz="3100" b="1" i="1" dirty="0" smtClean="0">
                <a:solidFill>
                  <a:srgbClr val="993300"/>
                </a:solidFill>
              </a:rPr>
              <a:t>To achieve higher level of safety and reliability </a:t>
            </a:r>
            <a:endParaRPr kumimoji="1" lang="ja-JP" altLang="en-US" sz="3100" dirty="0"/>
          </a:p>
        </p:txBody>
      </p:sp>
      <p:sp>
        <p:nvSpPr>
          <p:cNvPr id="8" name="スライド番号プレースホルダ 7"/>
          <p:cNvSpPr>
            <a:spLocks noGrp="1"/>
          </p:cNvSpPr>
          <p:nvPr>
            <p:ph type="sldNum" sz="quarter" idx="12"/>
          </p:nvPr>
        </p:nvSpPr>
        <p:spPr/>
        <p:txBody>
          <a:bodyPr/>
          <a:lstStyle/>
          <a:p>
            <a:fld id="{4F1D1F17-AF0D-4330-84AA-A3C0AE45B7EC}" type="slidenum">
              <a:rPr lang="ja-JP" altLang="en-US" smtClean="0"/>
              <a:pPr/>
              <a:t>22</a:t>
            </a:fld>
            <a:endParaRPr lang="ja-JP" altLang="en-US" dirty="0"/>
          </a:p>
        </p:txBody>
      </p:sp>
      <p:sp>
        <p:nvSpPr>
          <p:cNvPr id="9" name="フッター プレースホルダ 8"/>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96525" y="1493785"/>
            <a:ext cx="8640960" cy="4680520"/>
          </a:xfrm>
        </p:spPr>
        <p:txBody>
          <a:bodyPr>
            <a:noAutofit/>
          </a:bodyPr>
          <a:lstStyle/>
          <a:p>
            <a:pPr>
              <a:lnSpc>
                <a:spcPct val="90000"/>
              </a:lnSpc>
            </a:pPr>
            <a:r>
              <a:rPr lang="en-US" altLang="ja-JP" sz="2600" b="1" dirty="0" smtClean="0"/>
              <a:t>Crisis Management </a:t>
            </a:r>
          </a:p>
          <a:p>
            <a:pPr lvl="1">
              <a:lnSpc>
                <a:spcPct val="90000"/>
              </a:lnSpc>
            </a:pPr>
            <a:r>
              <a:rPr lang="en-US" altLang="ja-JP" sz="2400" dirty="0" smtClean="0"/>
              <a:t>Reliable and dependable systems must be prepared to inform the public and the rest of the world about accident. </a:t>
            </a:r>
            <a:r>
              <a:rPr lang="en-US" altLang="ja-JP" sz="2400" dirty="0" err="1" smtClean="0"/>
              <a:t>Lates</a:t>
            </a:r>
            <a:r>
              <a:rPr lang="en-US" altLang="ja-JP" sz="2400" dirty="0" smtClean="0"/>
              <a:t> knowledge must be adopted for this purpose.</a:t>
            </a:r>
          </a:p>
          <a:p>
            <a:pPr lvl="1">
              <a:lnSpc>
                <a:spcPct val="90000"/>
              </a:lnSpc>
            </a:pPr>
            <a:r>
              <a:rPr lang="en-US" altLang="ja-JP" sz="2400" dirty="0" smtClean="0"/>
              <a:t>Preparation for crisis management must be established before accident occurs.</a:t>
            </a:r>
          </a:p>
          <a:p>
            <a:pPr>
              <a:lnSpc>
                <a:spcPct val="90000"/>
              </a:lnSpc>
            </a:pPr>
            <a:r>
              <a:rPr kumimoji="1" lang="en-US" altLang="ja-JP" sz="2600" b="1" dirty="0" smtClean="0"/>
              <a:t>International cooperation and information exchange</a:t>
            </a:r>
          </a:p>
          <a:p>
            <a:pPr lvl="1">
              <a:lnSpc>
                <a:spcPct val="90000"/>
              </a:lnSpc>
            </a:pPr>
            <a:r>
              <a:rPr lang="en-US" altLang="ja-JP" sz="2400" dirty="0" smtClean="0"/>
              <a:t>Method of information dissemination must be improved by taking into the latest technology for this purpose.</a:t>
            </a:r>
          </a:p>
          <a:p>
            <a:pPr>
              <a:lnSpc>
                <a:spcPct val="90000"/>
              </a:lnSpc>
            </a:pPr>
            <a:r>
              <a:rPr lang="en-US" altLang="ja-JP" sz="2600" b="1" dirty="0" smtClean="0"/>
              <a:t>Transfer knowledge and secure experts and skilled workers</a:t>
            </a:r>
          </a:p>
          <a:p>
            <a:pPr lvl="1">
              <a:lnSpc>
                <a:spcPct val="90000"/>
              </a:lnSpc>
            </a:pPr>
            <a:r>
              <a:rPr lang="en-US" altLang="ja-JP" sz="2200" dirty="0" smtClean="0"/>
              <a:t>Knowledge must be transferred to next generation to keep safe operation of NPP around the world.</a:t>
            </a:r>
          </a:p>
        </p:txBody>
      </p:sp>
      <p:sp>
        <p:nvSpPr>
          <p:cNvPr id="12" name="タイトル 11"/>
          <p:cNvSpPr>
            <a:spLocks noGrp="1"/>
          </p:cNvSpPr>
          <p:nvPr>
            <p:ph type="title"/>
          </p:nvPr>
        </p:nvSpPr>
        <p:spPr>
          <a:xfrm>
            <a:off x="341530" y="274638"/>
            <a:ext cx="8480285" cy="1143000"/>
          </a:xfrm>
        </p:spPr>
        <p:txBody>
          <a:bodyPr>
            <a:normAutofit fontScale="90000"/>
          </a:bodyPr>
          <a:lstStyle/>
          <a:p>
            <a:pPr algn="l"/>
            <a:r>
              <a:rPr lang="en-US" altLang="ja-JP" sz="3800" b="1" dirty="0" smtClean="0"/>
              <a:t>Research and Development for Nuclear Safety</a:t>
            </a:r>
            <a:r>
              <a:rPr lang="en-US" altLang="ja-JP" sz="4000" b="1" dirty="0" smtClean="0"/>
              <a:t/>
            </a:r>
            <a:br>
              <a:rPr lang="en-US" altLang="ja-JP" sz="4000" b="1" dirty="0" smtClean="0"/>
            </a:br>
            <a:r>
              <a:rPr lang="en-US" altLang="ja-JP" sz="3100" b="1" i="1" dirty="0" smtClean="0">
                <a:solidFill>
                  <a:srgbClr val="993300"/>
                </a:solidFill>
              </a:rPr>
              <a:t> To achieve higher level of safety and reliability </a:t>
            </a:r>
            <a:endParaRPr kumimoji="1" lang="ja-JP" altLang="en-US" sz="3100" dirty="0"/>
          </a:p>
        </p:txBody>
      </p:sp>
      <p:sp>
        <p:nvSpPr>
          <p:cNvPr id="14" name="スライド番号プレースホルダ 13"/>
          <p:cNvSpPr>
            <a:spLocks noGrp="1"/>
          </p:cNvSpPr>
          <p:nvPr>
            <p:ph type="sldNum" sz="quarter" idx="12"/>
          </p:nvPr>
        </p:nvSpPr>
        <p:spPr/>
        <p:txBody>
          <a:bodyPr/>
          <a:lstStyle/>
          <a:p>
            <a:fld id="{4F1D1F17-AF0D-4330-84AA-A3C0AE45B7EC}" type="slidenum">
              <a:rPr lang="ja-JP" altLang="en-US" smtClean="0"/>
              <a:pPr/>
              <a:t>23</a:t>
            </a:fld>
            <a:endParaRPr lang="ja-JP" altLang="en-US" dirty="0"/>
          </a:p>
        </p:txBody>
      </p:sp>
      <p:sp>
        <p:nvSpPr>
          <p:cNvPr id="15" name="フッター プレースホルダ 14"/>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87313" y="-654050"/>
          <a:ext cx="9056687" cy="6378575"/>
        </p:xfrm>
        <a:graphic>
          <a:graphicData uri="http://schemas.openxmlformats.org/presentationml/2006/ole">
            <p:oleObj spid="_x0000_s154626" name="Acrobat Document" r:id="rId3" imgW="9512300" imgH="6731000" progId="">
              <p:embed/>
            </p:oleObj>
          </a:graphicData>
        </a:graphic>
      </p:graphicFrame>
      <p:sp>
        <p:nvSpPr>
          <p:cNvPr id="7" name="正方形/長方形 6"/>
          <p:cNvSpPr/>
          <p:nvPr/>
        </p:nvSpPr>
        <p:spPr>
          <a:xfrm>
            <a:off x="409575" y="323850"/>
            <a:ext cx="8483600" cy="11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8307388" y="5634038"/>
            <a:ext cx="314325" cy="45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p:nvSpPr>
        <p:spPr>
          <a:xfrm>
            <a:off x="8397875" y="4868863"/>
            <a:ext cx="360363" cy="585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151" name="テキスト ボックス 12"/>
          <p:cNvSpPr txBox="1">
            <a:spLocks noChangeArrowheads="1"/>
          </p:cNvSpPr>
          <p:nvPr/>
        </p:nvSpPr>
        <p:spPr bwMode="auto">
          <a:xfrm>
            <a:off x="2006600" y="5573713"/>
            <a:ext cx="6030913" cy="646112"/>
          </a:xfrm>
          <a:prstGeom prst="rect">
            <a:avLst/>
          </a:prstGeom>
          <a:solidFill>
            <a:srgbClr val="FFFFCC"/>
          </a:solidFill>
          <a:ln w="9525">
            <a:solidFill>
              <a:srgbClr val="FF0000"/>
            </a:solidFill>
            <a:miter lim="800000"/>
            <a:headEnd/>
            <a:tailEnd/>
          </a:ln>
        </p:spPr>
        <p:txBody>
          <a:bodyPr>
            <a:spAutoFit/>
          </a:bodyPr>
          <a:lstStyle/>
          <a:p>
            <a:r>
              <a:rPr lang="en-US" altLang="ja-JP" b="1" i="1">
                <a:latin typeface="Calibri" pitchFamily="34" charset="0"/>
              </a:rPr>
              <a:t>R&amp;D for new technology is needed for achieving goals of                            the Mid-and-Long Term Roadmap. </a:t>
            </a:r>
            <a:endParaRPr lang="ja-JP" altLang="en-US" b="1" i="1">
              <a:latin typeface="Calibri" pitchFamily="34" charset="0"/>
            </a:endParaRPr>
          </a:p>
        </p:txBody>
      </p:sp>
      <p:grpSp>
        <p:nvGrpSpPr>
          <p:cNvPr id="2" name="グループ化 19"/>
          <p:cNvGrpSpPr>
            <a:grpSpLocks/>
          </p:cNvGrpSpPr>
          <p:nvPr/>
        </p:nvGrpSpPr>
        <p:grpSpPr bwMode="auto">
          <a:xfrm>
            <a:off x="0" y="-892175"/>
            <a:ext cx="9144000" cy="1260475"/>
            <a:chOff x="0" y="-891480"/>
            <a:chExt cx="9144000" cy="1260139"/>
          </a:xfrm>
        </p:grpSpPr>
        <p:sp>
          <p:nvSpPr>
            <p:cNvPr id="14" name="正方形/長方形 13"/>
            <p:cNvSpPr/>
            <p:nvPr/>
          </p:nvSpPr>
          <p:spPr>
            <a:xfrm>
              <a:off x="0" y="-891480"/>
              <a:ext cx="9144000" cy="1260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p:nvSpPr>
          <p:spPr>
            <a:xfrm>
              <a:off x="0" y="-891480"/>
              <a:ext cx="9144000" cy="891937"/>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6153" name="テキスト ボックス 15"/>
          <p:cNvSpPr txBox="1">
            <a:spLocks noChangeArrowheads="1"/>
          </p:cNvSpPr>
          <p:nvPr/>
        </p:nvSpPr>
        <p:spPr bwMode="auto">
          <a:xfrm>
            <a:off x="1062038" y="1370013"/>
            <a:ext cx="1889125" cy="493712"/>
          </a:xfrm>
          <a:prstGeom prst="rect">
            <a:avLst/>
          </a:prstGeom>
          <a:solidFill>
            <a:schemeClr val="bg1"/>
          </a:solidFill>
          <a:ln w="9525">
            <a:noFill/>
            <a:miter lim="800000"/>
            <a:headEnd/>
            <a:tailEnd/>
          </a:ln>
        </p:spPr>
        <p:txBody>
          <a:bodyPr tIns="36000" bIns="36000" anchor="ctr">
            <a:spAutoFit/>
          </a:bodyPr>
          <a:lstStyle/>
          <a:p>
            <a:pPr algn="ctr">
              <a:lnSpc>
                <a:spcPct val="70000"/>
              </a:lnSpc>
            </a:pPr>
            <a:r>
              <a:rPr lang="en-US" altLang="ja-JP" sz="2000" b="1" i="1" dirty="0">
                <a:solidFill>
                  <a:srgbClr val="C00000"/>
                </a:solidFill>
                <a:latin typeface="Calibri" pitchFamily="34" charset="0"/>
              </a:rPr>
              <a:t>Present</a:t>
            </a:r>
          </a:p>
          <a:p>
            <a:pPr algn="ctr">
              <a:lnSpc>
                <a:spcPct val="70000"/>
              </a:lnSpc>
            </a:pPr>
            <a:r>
              <a:rPr lang="en-US" altLang="ja-JP" sz="1400" b="1" i="1" dirty="0">
                <a:solidFill>
                  <a:srgbClr val="C00000"/>
                </a:solidFill>
                <a:latin typeface="Calibri" pitchFamily="34" charset="0"/>
              </a:rPr>
              <a:t>(Completion of Step 2)</a:t>
            </a:r>
            <a:r>
              <a:rPr lang="en-US" altLang="ja-JP" b="1" i="1" dirty="0">
                <a:solidFill>
                  <a:srgbClr val="C00000"/>
                </a:solidFill>
                <a:latin typeface="Calibri" pitchFamily="34" charset="0"/>
              </a:rPr>
              <a:t>    </a:t>
            </a:r>
            <a:endParaRPr lang="ja-JP" altLang="en-US" b="1" i="1" dirty="0">
              <a:solidFill>
                <a:srgbClr val="C00000"/>
              </a:solidFill>
              <a:latin typeface="Calibri" pitchFamily="34" charset="0"/>
            </a:endParaRPr>
          </a:p>
        </p:txBody>
      </p:sp>
      <p:sp>
        <p:nvSpPr>
          <p:cNvPr id="6154" name="テキスト ボックス 18"/>
          <p:cNvSpPr txBox="1">
            <a:spLocks noChangeArrowheads="1"/>
          </p:cNvSpPr>
          <p:nvPr/>
        </p:nvSpPr>
        <p:spPr bwMode="auto">
          <a:xfrm>
            <a:off x="3249613" y="1584325"/>
            <a:ext cx="1457325" cy="323850"/>
          </a:xfrm>
          <a:prstGeom prst="rect">
            <a:avLst/>
          </a:prstGeom>
          <a:solidFill>
            <a:schemeClr val="bg1"/>
          </a:solidFill>
          <a:ln w="9525">
            <a:noFill/>
            <a:miter lim="800000"/>
            <a:headEnd/>
            <a:tailEnd/>
          </a:ln>
        </p:spPr>
        <p:txBody>
          <a:bodyPr wrap="none" tIns="36000" bIns="36000" anchor="ctr">
            <a:spAutoFit/>
          </a:bodyPr>
          <a:lstStyle/>
          <a:p>
            <a:pPr algn="ctr">
              <a:lnSpc>
                <a:spcPct val="80000"/>
              </a:lnSpc>
            </a:pPr>
            <a:r>
              <a:rPr lang="en-US" altLang="ja-JP" sz="2000" b="1" i="1" dirty="0">
                <a:solidFill>
                  <a:srgbClr val="C00000"/>
                </a:solidFill>
                <a:latin typeface="Calibri" pitchFamily="34" charset="0"/>
              </a:rPr>
              <a:t>Within 2 Yrs</a:t>
            </a:r>
            <a:endParaRPr lang="ja-JP" altLang="en-US" sz="2000" b="1" i="1" dirty="0">
              <a:solidFill>
                <a:srgbClr val="C00000"/>
              </a:solidFill>
              <a:latin typeface="Calibri" pitchFamily="34" charset="0"/>
            </a:endParaRPr>
          </a:p>
        </p:txBody>
      </p:sp>
      <p:sp>
        <p:nvSpPr>
          <p:cNvPr id="6155" name="テキスト ボックス 20"/>
          <p:cNvSpPr txBox="1">
            <a:spLocks noChangeArrowheads="1"/>
          </p:cNvSpPr>
          <p:nvPr/>
        </p:nvSpPr>
        <p:spPr bwMode="auto">
          <a:xfrm>
            <a:off x="5292725" y="1598613"/>
            <a:ext cx="1709738" cy="344487"/>
          </a:xfrm>
          <a:prstGeom prst="rect">
            <a:avLst/>
          </a:prstGeom>
          <a:solidFill>
            <a:schemeClr val="bg1"/>
          </a:solidFill>
          <a:ln w="9525">
            <a:noFill/>
            <a:miter lim="800000"/>
            <a:headEnd/>
            <a:tailEnd/>
          </a:ln>
        </p:spPr>
        <p:txBody>
          <a:bodyPr>
            <a:spAutoFit/>
          </a:bodyPr>
          <a:lstStyle/>
          <a:p>
            <a:pPr algn="ctr">
              <a:lnSpc>
                <a:spcPct val="80000"/>
              </a:lnSpc>
            </a:pPr>
            <a:r>
              <a:rPr lang="en-US" altLang="ja-JP" sz="2000" b="1" i="1" dirty="0">
                <a:solidFill>
                  <a:srgbClr val="C00000"/>
                </a:solidFill>
                <a:latin typeface="Calibri" pitchFamily="34" charset="0"/>
              </a:rPr>
              <a:t>Within 10 Yrs   </a:t>
            </a:r>
            <a:endParaRPr lang="ja-JP" altLang="en-US" sz="2000" b="1" i="1" dirty="0">
              <a:solidFill>
                <a:srgbClr val="C00000"/>
              </a:solidFill>
              <a:latin typeface="Calibri" pitchFamily="34" charset="0"/>
            </a:endParaRPr>
          </a:p>
        </p:txBody>
      </p:sp>
      <p:sp>
        <p:nvSpPr>
          <p:cNvPr id="6156" name="テキスト ボックス 21"/>
          <p:cNvSpPr txBox="1">
            <a:spLocks noChangeArrowheads="1"/>
          </p:cNvSpPr>
          <p:nvPr/>
        </p:nvSpPr>
        <p:spPr bwMode="auto">
          <a:xfrm>
            <a:off x="7046913" y="1584325"/>
            <a:ext cx="1782762" cy="344488"/>
          </a:xfrm>
          <a:prstGeom prst="rect">
            <a:avLst/>
          </a:prstGeom>
          <a:solidFill>
            <a:schemeClr val="bg1"/>
          </a:solidFill>
          <a:ln w="9525">
            <a:noFill/>
            <a:miter lim="800000"/>
            <a:headEnd/>
            <a:tailEnd/>
          </a:ln>
        </p:spPr>
        <p:txBody>
          <a:bodyPr>
            <a:spAutoFit/>
          </a:bodyPr>
          <a:lstStyle/>
          <a:p>
            <a:pPr algn="r">
              <a:lnSpc>
                <a:spcPct val="80000"/>
              </a:lnSpc>
            </a:pPr>
            <a:r>
              <a:rPr lang="en-US" altLang="ja-JP" sz="2000" b="1" i="1" dirty="0">
                <a:solidFill>
                  <a:srgbClr val="CC3300"/>
                </a:solidFill>
                <a:latin typeface="Calibri" pitchFamily="34" charset="0"/>
              </a:rPr>
              <a:t>After 30-40 Yrs</a:t>
            </a:r>
            <a:endParaRPr lang="ja-JP" altLang="en-US" sz="2000" b="1" i="1" dirty="0">
              <a:solidFill>
                <a:srgbClr val="CC3300"/>
              </a:solidFill>
              <a:latin typeface="Calibri" pitchFamily="34" charset="0"/>
            </a:endParaRPr>
          </a:p>
        </p:txBody>
      </p:sp>
      <p:sp>
        <p:nvSpPr>
          <p:cNvPr id="20" name="タイトル 9"/>
          <p:cNvSpPr>
            <a:spLocks noGrp="1"/>
          </p:cNvSpPr>
          <p:nvPr>
            <p:ph type="title"/>
          </p:nvPr>
        </p:nvSpPr>
        <p:spPr/>
        <p:txBody>
          <a:bodyPr>
            <a:normAutofit fontScale="90000"/>
          </a:bodyPr>
          <a:lstStyle/>
          <a:p>
            <a:pPr algn="l"/>
            <a:r>
              <a:rPr kumimoji="1" lang="en-US" altLang="ja-JP" sz="4000" b="1" dirty="0" smtClean="0"/>
              <a:t>Decommission of the Fukushima NPP</a:t>
            </a:r>
            <a:br>
              <a:rPr kumimoji="1" lang="en-US" altLang="ja-JP" sz="4000" b="1" dirty="0" smtClean="0"/>
            </a:br>
            <a:r>
              <a:rPr lang="en-US" altLang="ja-JP" sz="3100" b="1" i="1" dirty="0" smtClean="0">
                <a:solidFill>
                  <a:srgbClr val="C00000"/>
                </a:solidFill>
              </a:rPr>
              <a:t>Mid-and-Long Term Roadmap for the FK-Daiichi 1-4 </a:t>
            </a:r>
            <a:endParaRPr kumimoji="1" lang="ja-JP" altLang="en-US" b="1" i="1" dirty="0">
              <a:solidFill>
                <a:srgbClr val="C00000"/>
              </a:solidFill>
            </a:endParaRPr>
          </a:p>
        </p:txBody>
      </p:sp>
      <p:sp>
        <p:nvSpPr>
          <p:cNvPr id="19" name="テキスト ボックス 18"/>
          <p:cNvSpPr txBox="1"/>
          <p:nvPr/>
        </p:nvSpPr>
        <p:spPr>
          <a:xfrm>
            <a:off x="611560" y="2654913"/>
            <a:ext cx="1395156" cy="954107"/>
          </a:xfrm>
          <a:prstGeom prst="rect">
            <a:avLst/>
          </a:prstGeom>
          <a:noFill/>
        </p:spPr>
        <p:txBody>
          <a:bodyPr wrap="square" rtlCol="0">
            <a:spAutoFit/>
          </a:bodyPr>
          <a:lstStyle/>
          <a:p>
            <a:r>
              <a:rPr kumimoji="1" lang="en-US" altLang="ja-JP" sz="1400" b="1" dirty="0" smtClean="0"/>
              <a:t>Step 1: </a:t>
            </a:r>
          </a:p>
          <a:p>
            <a:r>
              <a:rPr kumimoji="1" lang="en-US" altLang="ja-JP" sz="1400" b="1" dirty="0" smtClean="0"/>
              <a:t>Under control</a:t>
            </a:r>
          </a:p>
          <a:p>
            <a:r>
              <a:rPr lang="en-US" altLang="ja-JP" sz="1400" b="1" dirty="0" smtClean="0"/>
              <a:t>Step 2: </a:t>
            </a:r>
          </a:p>
          <a:p>
            <a:r>
              <a:rPr lang="en-US" altLang="ja-JP" sz="1400" b="1" dirty="0" smtClean="0"/>
              <a:t>Cold shutdown </a:t>
            </a:r>
            <a:endParaRPr kumimoji="1" lang="ja-JP" altLang="en-US" sz="1400" b="1" dirty="0"/>
          </a:p>
        </p:txBody>
      </p:sp>
      <p:sp>
        <p:nvSpPr>
          <p:cNvPr id="26" name="スライド番号プレースホルダ 25"/>
          <p:cNvSpPr>
            <a:spLocks noGrp="1"/>
          </p:cNvSpPr>
          <p:nvPr>
            <p:ph type="sldNum" sz="quarter" idx="12"/>
          </p:nvPr>
        </p:nvSpPr>
        <p:spPr/>
        <p:txBody>
          <a:bodyPr/>
          <a:lstStyle/>
          <a:p>
            <a:fld id="{4F1D1F17-AF0D-4330-84AA-A3C0AE45B7EC}" type="slidenum">
              <a:rPr lang="ja-JP" altLang="en-US" smtClean="0"/>
              <a:pPr/>
              <a:t>24</a:t>
            </a:fld>
            <a:endParaRPr lang="ja-JP" altLang="en-US" dirty="0"/>
          </a:p>
        </p:txBody>
      </p:sp>
      <p:sp>
        <p:nvSpPr>
          <p:cNvPr id="28" name="フッター プレースホルダ 27"/>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コンテンツ プレースホルダ 6"/>
          <p:cNvSpPr>
            <a:spLocks noGrp="1"/>
          </p:cNvSpPr>
          <p:nvPr>
            <p:ph idx="1"/>
          </p:nvPr>
        </p:nvSpPr>
        <p:spPr>
          <a:xfrm>
            <a:off x="457200" y="1493838"/>
            <a:ext cx="8229600" cy="4525962"/>
          </a:xfrm>
        </p:spPr>
        <p:txBody>
          <a:bodyPr rtlCol="0">
            <a:normAutofit fontScale="92500" lnSpcReduction="20000"/>
          </a:bodyPr>
          <a:lstStyle/>
          <a:p>
            <a:pPr eaLnBrk="1" fontAlgn="auto" hangingPunct="1">
              <a:spcAft>
                <a:spcPts val="0"/>
              </a:spcAft>
              <a:buFont typeface="Arial" pitchFamily="34" charset="0"/>
              <a:buNone/>
              <a:defRPr/>
            </a:pPr>
            <a:r>
              <a:rPr lang="en-US" altLang="ja-JP" sz="2600" b="1" dirty="0" smtClean="0"/>
              <a:t>Phase 1 </a:t>
            </a:r>
            <a:r>
              <a:rPr lang="en-US" altLang="ja-JP" sz="2600" i="1" dirty="0" smtClean="0"/>
              <a:t>(within 2 years*): </a:t>
            </a:r>
          </a:p>
          <a:p>
            <a:pPr eaLnBrk="1" fontAlgn="auto" hangingPunct="1">
              <a:spcAft>
                <a:spcPts val="0"/>
              </a:spcAft>
              <a:buFont typeface="Arial" pitchFamily="34" charset="0"/>
              <a:buNone/>
              <a:defRPr/>
            </a:pPr>
            <a:r>
              <a:rPr lang="en-US" altLang="ja-JP" sz="2600" dirty="0" smtClean="0"/>
              <a:t>	</a:t>
            </a:r>
            <a:r>
              <a:rPr lang="en-US" altLang="ja-JP" sz="2600" b="1" i="1" dirty="0" smtClean="0"/>
              <a:t>From the end of Step 2 to start of fuel removal      </a:t>
            </a:r>
          </a:p>
          <a:p>
            <a:pPr lvl="1" eaLnBrk="1" fontAlgn="auto" hangingPunct="1">
              <a:spcAft>
                <a:spcPts val="0"/>
              </a:spcAft>
              <a:buFont typeface="Arial" pitchFamily="34" charset="0"/>
              <a:buChar char="–"/>
              <a:defRPr/>
            </a:pPr>
            <a:r>
              <a:rPr lang="en-US" altLang="ja-JP" sz="2200" dirty="0" smtClean="0"/>
              <a:t>Fuel removal from the spent fuel pool  (Unit 4) </a:t>
            </a:r>
          </a:p>
          <a:p>
            <a:pPr lvl="1" indent="-295275" eaLnBrk="1" fontAlgn="auto" hangingPunct="1">
              <a:spcAft>
                <a:spcPts val="0"/>
              </a:spcAft>
              <a:buFont typeface="Arial" pitchFamily="34" charset="0"/>
              <a:buChar char="–"/>
              <a:defRPr/>
            </a:pPr>
            <a:r>
              <a:rPr lang="en-US" altLang="ja-JP" sz="2200" dirty="0" smtClean="0"/>
              <a:t>R&amp;D for RW processing and disposals</a:t>
            </a:r>
          </a:p>
          <a:p>
            <a:pPr eaLnBrk="1" fontAlgn="auto" hangingPunct="1">
              <a:spcAft>
                <a:spcPts val="0"/>
              </a:spcAft>
              <a:buFont typeface="Arial" pitchFamily="34" charset="0"/>
              <a:buNone/>
              <a:defRPr/>
            </a:pPr>
            <a:r>
              <a:rPr lang="en-US" altLang="ja-JP" sz="2600" b="1" dirty="0" smtClean="0"/>
              <a:t>Phase 2 </a:t>
            </a:r>
            <a:r>
              <a:rPr lang="en-US" altLang="ja-JP" sz="2600" i="1" dirty="0" smtClean="0"/>
              <a:t>(within 10 years*)</a:t>
            </a:r>
            <a:endParaRPr lang="en-US" altLang="ja-JP" sz="2600" b="1" i="1" dirty="0" smtClean="0"/>
          </a:p>
          <a:p>
            <a:pPr eaLnBrk="1" fontAlgn="auto" hangingPunct="1">
              <a:spcAft>
                <a:spcPts val="0"/>
              </a:spcAft>
              <a:buFont typeface="Arial" pitchFamily="34" charset="0"/>
              <a:buNone/>
              <a:defRPr/>
            </a:pPr>
            <a:r>
              <a:rPr lang="en-US" altLang="ja-JP" sz="2600" b="1" i="1" dirty="0" smtClean="0"/>
              <a:t>	From the end of Phase 1 to start fuel debris removal</a:t>
            </a:r>
          </a:p>
          <a:p>
            <a:pPr marL="765175" lvl="1" indent="-365125" eaLnBrk="1" fontAlgn="auto" hangingPunct="1">
              <a:spcAft>
                <a:spcPts val="0"/>
              </a:spcAft>
              <a:buFont typeface="Arial" pitchFamily="34" charset="0"/>
              <a:buChar char="–"/>
              <a:defRPr/>
            </a:pPr>
            <a:r>
              <a:rPr lang="en-US" altLang="ja-JP" sz="2200" dirty="0" smtClean="0"/>
              <a:t>Fuel debris removal</a:t>
            </a:r>
          </a:p>
          <a:p>
            <a:pPr marL="765175" lvl="1" indent="-365125" eaLnBrk="1" fontAlgn="auto" hangingPunct="1">
              <a:spcAft>
                <a:spcPts val="0"/>
              </a:spcAft>
              <a:buFont typeface="Arial" pitchFamily="34" charset="0"/>
              <a:buChar char="–"/>
              <a:defRPr/>
            </a:pPr>
            <a:r>
              <a:rPr lang="en-US" altLang="ja-JP" sz="2200" dirty="0" smtClean="0"/>
              <a:t>R&amp;D for RW processing and  debris removal</a:t>
            </a:r>
          </a:p>
          <a:p>
            <a:pPr marL="365125" indent="-365125" eaLnBrk="1" fontAlgn="auto" hangingPunct="1">
              <a:spcAft>
                <a:spcPts val="0"/>
              </a:spcAft>
              <a:buFont typeface="Arial" pitchFamily="34" charset="0"/>
              <a:buNone/>
              <a:defRPr/>
            </a:pPr>
            <a:r>
              <a:rPr lang="en-US" altLang="ja-JP" sz="2600" b="1" dirty="0" smtClean="0"/>
              <a:t>Phase 3</a:t>
            </a:r>
            <a:r>
              <a:rPr lang="en-US" altLang="ja-JP" sz="2600" dirty="0" smtClean="0"/>
              <a:t> </a:t>
            </a:r>
            <a:r>
              <a:rPr lang="en-US" altLang="ja-JP" sz="2600" i="1" dirty="0" smtClean="0"/>
              <a:t>(within 30 to 40 years*) </a:t>
            </a:r>
          </a:p>
          <a:p>
            <a:pPr marL="365125" indent="-365125" eaLnBrk="1" fontAlgn="auto" hangingPunct="1">
              <a:spcAft>
                <a:spcPts val="0"/>
              </a:spcAft>
              <a:buFont typeface="Arial" pitchFamily="34" charset="0"/>
              <a:buNone/>
              <a:defRPr/>
            </a:pPr>
            <a:r>
              <a:rPr lang="en-US" altLang="ja-JP" sz="2600" b="1" i="1" dirty="0" smtClean="0"/>
              <a:t>	From the end of Phase 2 to the end of decommissioning </a:t>
            </a:r>
          </a:p>
          <a:p>
            <a:pPr marL="765175" lvl="1" indent="-365125" eaLnBrk="1" fontAlgn="auto" hangingPunct="1">
              <a:spcAft>
                <a:spcPts val="0"/>
              </a:spcAft>
              <a:buFont typeface="Arial" pitchFamily="34" charset="0"/>
              <a:buChar char="–"/>
              <a:defRPr/>
            </a:pPr>
            <a:r>
              <a:rPr lang="en-US" altLang="ja-JP" sz="2200" dirty="0" smtClean="0"/>
              <a:t>Complete removal of fuel debris (20 to 25 years*)</a:t>
            </a:r>
          </a:p>
          <a:p>
            <a:pPr marL="765175" lvl="1" indent="-365125" eaLnBrk="1" fontAlgn="auto" hangingPunct="1">
              <a:spcAft>
                <a:spcPts val="0"/>
              </a:spcAft>
              <a:buFont typeface="Arial" pitchFamily="34" charset="0"/>
              <a:buChar char="–"/>
              <a:defRPr/>
            </a:pPr>
            <a:r>
              <a:rPr lang="en-US" altLang="ja-JP" sz="2200" dirty="0" smtClean="0"/>
              <a:t>Complete decommissioning  (30 to 40 years*)</a:t>
            </a:r>
          </a:p>
          <a:p>
            <a:pPr marL="765175" lvl="1" indent="-365125" eaLnBrk="1" fontAlgn="auto" hangingPunct="1">
              <a:spcAft>
                <a:spcPts val="0"/>
              </a:spcAft>
              <a:buFont typeface="Arial" pitchFamily="34" charset="0"/>
              <a:buChar char="–"/>
              <a:defRPr/>
            </a:pPr>
            <a:r>
              <a:rPr lang="en-US" altLang="ja-JP" sz="2200" dirty="0" smtClean="0"/>
              <a:t>Implement RW processing and disposal</a:t>
            </a:r>
          </a:p>
        </p:txBody>
      </p:sp>
      <p:sp>
        <p:nvSpPr>
          <p:cNvPr id="21509" name="テキスト ボックス 11"/>
          <p:cNvSpPr txBox="1">
            <a:spLocks noChangeArrowheads="1"/>
          </p:cNvSpPr>
          <p:nvPr/>
        </p:nvSpPr>
        <p:spPr bwMode="auto">
          <a:xfrm>
            <a:off x="566738" y="5815013"/>
            <a:ext cx="7291387" cy="368300"/>
          </a:xfrm>
          <a:prstGeom prst="rect">
            <a:avLst/>
          </a:prstGeom>
          <a:noFill/>
          <a:ln w="9525">
            <a:noFill/>
            <a:miter lim="800000"/>
            <a:headEnd/>
            <a:tailEnd/>
          </a:ln>
        </p:spPr>
        <p:txBody>
          <a:bodyPr>
            <a:spAutoFit/>
          </a:bodyPr>
          <a:lstStyle/>
          <a:p>
            <a:r>
              <a:rPr lang="en-US" altLang="ja-JP" i="1">
                <a:latin typeface="Calibri" pitchFamily="34" charset="0"/>
              </a:rPr>
              <a:t>Note: (*)  Years after the completion of Step 2</a:t>
            </a:r>
            <a:endParaRPr lang="ja-JP" altLang="en-US" i="1">
              <a:latin typeface="Calibri" pitchFamily="34" charset="0"/>
            </a:endParaRPr>
          </a:p>
        </p:txBody>
      </p:sp>
      <p:sp>
        <p:nvSpPr>
          <p:cNvPr id="10" name="タイトル 9"/>
          <p:cNvSpPr>
            <a:spLocks noGrp="1"/>
          </p:cNvSpPr>
          <p:nvPr>
            <p:ph type="title"/>
          </p:nvPr>
        </p:nvSpPr>
        <p:spPr/>
        <p:txBody>
          <a:bodyPr>
            <a:normAutofit fontScale="90000"/>
          </a:bodyPr>
          <a:lstStyle/>
          <a:p>
            <a:pPr algn="l"/>
            <a:r>
              <a:rPr kumimoji="1" lang="en-US" altLang="ja-JP" sz="4000" b="1" dirty="0" smtClean="0"/>
              <a:t>Decommission of the Fukushima NPP</a:t>
            </a:r>
            <a:br>
              <a:rPr kumimoji="1" lang="en-US" altLang="ja-JP" sz="4000" b="1" dirty="0" smtClean="0"/>
            </a:br>
            <a:r>
              <a:rPr lang="en-US" altLang="ja-JP" sz="3100" b="1" i="1" dirty="0" smtClean="0">
                <a:solidFill>
                  <a:srgbClr val="CC3300"/>
                </a:solidFill>
              </a:rPr>
              <a:t>Mid-and-Long</a:t>
            </a:r>
            <a:r>
              <a:rPr lang="ja-JP" altLang="en-US" sz="3100" b="1" i="1" dirty="0" smtClean="0">
                <a:solidFill>
                  <a:srgbClr val="CC3300"/>
                </a:solidFill>
              </a:rPr>
              <a:t> </a:t>
            </a:r>
            <a:r>
              <a:rPr lang="en-US" altLang="ja-JP" sz="3100" b="1" i="1" dirty="0" smtClean="0">
                <a:solidFill>
                  <a:srgbClr val="CC3300"/>
                </a:solidFill>
              </a:rPr>
              <a:t>Term Roadmap for the FK-Daiichi 1-4 </a:t>
            </a:r>
            <a:endParaRPr kumimoji="1" lang="ja-JP" altLang="en-US" b="1" i="1" dirty="0">
              <a:solidFill>
                <a:srgbClr val="CC3300"/>
              </a:solidFill>
            </a:endParaRPr>
          </a:p>
        </p:txBody>
      </p:sp>
      <p:sp>
        <p:nvSpPr>
          <p:cNvPr id="14" name="スライド番号プレースホルダ 13"/>
          <p:cNvSpPr>
            <a:spLocks noGrp="1"/>
          </p:cNvSpPr>
          <p:nvPr>
            <p:ph type="sldNum" sz="quarter" idx="12"/>
          </p:nvPr>
        </p:nvSpPr>
        <p:spPr/>
        <p:txBody>
          <a:bodyPr/>
          <a:lstStyle/>
          <a:p>
            <a:fld id="{4F1D1F17-AF0D-4330-84AA-A3C0AE45B7EC}" type="slidenum">
              <a:rPr lang="ja-JP" altLang="en-US" smtClean="0"/>
              <a:pPr/>
              <a:t>25</a:t>
            </a:fld>
            <a:endParaRPr lang="ja-JP" altLang="en-US" dirty="0"/>
          </a:p>
        </p:txBody>
      </p:sp>
      <p:sp>
        <p:nvSpPr>
          <p:cNvPr id="15" name="フッター プレースホルダ 14"/>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タイトル 1"/>
          <p:cNvSpPr>
            <a:spLocks noGrp="1"/>
          </p:cNvSpPr>
          <p:nvPr>
            <p:ph type="title"/>
          </p:nvPr>
        </p:nvSpPr>
        <p:spPr>
          <a:ln>
            <a:solidFill>
              <a:srgbClr val="FFFFFF"/>
            </a:solidFill>
          </a:ln>
        </p:spPr>
        <p:txBody>
          <a:bodyPr/>
          <a:lstStyle/>
          <a:p>
            <a:pPr eaLnBrk="1" hangingPunct="1"/>
            <a:r>
              <a:rPr lang="en-US" altLang="ja-JP" smtClean="0"/>
              <a:t>R&amp;D</a:t>
            </a:r>
            <a:endParaRPr lang="ja-JP" altLang="en-US" smtClean="0"/>
          </a:p>
        </p:txBody>
      </p:sp>
      <p:graphicFrame>
        <p:nvGraphicFramePr>
          <p:cNvPr id="7170" name="Object 2"/>
          <p:cNvGraphicFramePr>
            <a:graphicFrameLocks noChangeAspect="1"/>
          </p:cNvGraphicFramePr>
          <p:nvPr/>
        </p:nvGraphicFramePr>
        <p:xfrm>
          <a:off x="561975" y="819150"/>
          <a:ext cx="8020050" cy="5667375"/>
        </p:xfrm>
        <a:graphic>
          <a:graphicData uri="http://schemas.openxmlformats.org/presentationml/2006/ole">
            <p:oleObj spid="_x0000_s28674" name="Acrobat Document" r:id="rId3" imgW="9512300" imgH="6731000" progId="">
              <p:embed/>
            </p:oleObj>
          </a:graphicData>
        </a:graphic>
      </p:graphicFrame>
      <p:sp>
        <p:nvSpPr>
          <p:cNvPr id="7" name="タイトル 1"/>
          <p:cNvSpPr txBox="1">
            <a:spLocks/>
          </p:cNvSpPr>
          <p:nvPr/>
        </p:nvSpPr>
        <p:spPr>
          <a:xfrm>
            <a:off x="547688" y="323850"/>
            <a:ext cx="8029575" cy="1143000"/>
          </a:xfrm>
          <a:prstGeom prst="rect">
            <a:avLst/>
          </a:prstGeom>
          <a:solidFill>
            <a:schemeClr val="bg1"/>
          </a:solidFill>
          <a:ln>
            <a:noFill/>
          </a:ln>
        </p:spPr>
        <p:txBody>
          <a:bodyPr anchor="ctr">
            <a:normAutofit/>
          </a:bodyPr>
          <a:lstStyle/>
          <a:p>
            <a:pPr fontAlgn="auto">
              <a:spcAft>
                <a:spcPts val="0"/>
              </a:spcAft>
              <a:defRPr/>
            </a:pPr>
            <a:r>
              <a:rPr lang="en-US" altLang="ja-JP" sz="3600" b="1" dirty="0" smtClean="0">
                <a:latin typeface="+mn-lt"/>
                <a:ea typeface="+mn-ea"/>
              </a:rPr>
              <a:t>R&amp;D for Decommission Process </a:t>
            </a:r>
            <a:r>
              <a:rPr lang="en-US" altLang="ja-JP" sz="3600" b="1" dirty="0">
                <a:latin typeface="+mn-lt"/>
                <a:ea typeface="+mn-ea"/>
              </a:rPr>
              <a:t/>
            </a:r>
            <a:br>
              <a:rPr lang="en-US" altLang="ja-JP" sz="3600" b="1" dirty="0">
                <a:latin typeface="+mn-lt"/>
                <a:ea typeface="+mn-ea"/>
              </a:rPr>
            </a:br>
            <a:r>
              <a:rPr lang="en-US" altLang="ja-JP" sz="2800" b="1" i="1" dirty="0">
                <a:solidFill>
                  <a:srgbClr val="C00000"/>
                </a:solidFill>
                <a:latin typeface="+mj-lt"/>
                <a:ea typeface="+mj-ea"/>
                <a:cs typeface="+mj-cs"/>
              </a:rPr>
              <a:t>Removal of Fuel Debris</a:t>
            </a:r>
            <a:endParaRPr lang="ja-JP" altLang="en-US" sz="2800" i="1" dirty="0">
              <a:solidFill>
                <a:srgbClr val="C00000"/>
              </a:solidFill>
              <a:latin typeface="+mj-lt"/>
              <a:ea typeface="+mj-ea"/>
              <a:cs typeface="+mj-cs"/>
            </a:endParaRPr>
          </a:p>
        </p:txBody>
      </p:sp>
      <p:sp>
        <p:nvSpPr>
          <p:cNvPr id="10" name="正方形/長方形 9"/>
          <p:cNvSpPr/>
          <p:nvPr/>
        </p:nvSpPr>
        <p:spPr>
          <a:xfrm>
            <a:off x="7993063" y="6038850"/>
            <a:ext cx="404812"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テキスト ボックス 10"/>
          <p:cNvSpPr txBox="1"/>
          <p:nvPr/>
        </p:nvSpPr>
        <p:spPr>
          <a:xfrm>
            <a:off x="971550" y="1403350"/>
            <a:ext cx="3195638" cy="339725"/>
          </a:xfrm>
          <a:prstGeom prst="rect">
            <a:avLst/>
          </a:prstGeom>
          <a:solidFill>
            <a:schemeClr val="accent6">
              <a:lumMod val="20000"/>
              <a:lumOff val="80000"/>
            </a:schemeClr>
          </a:solidFill>
          <a:ln>
            <a:solidFill>
              <a:srgbClr val="FC1228"/>
            </a:solidFill>
          </a:ln>
        </p:spPr>
        <p:txBody>
          <a:bodyPr>
            <a:spAutoFit/>
          </a:bodyPr>
          <a:lstStyle/>
          <a:p>
            <a:pPr fontAlgn="auto">
              <a:spcBef>
                <a:spcPts val="0"/>
              </a:spcBef>
              <a:spcAft>
                <a:spcPts val="0"/>
              </a:spcAft>
              <a:defRPr/>
            </a:pPr>
            <a:r>
              <a:rPr lang="en-US" altLang="ja-JP" sz="1600" b="1" dirty="0">
                <a:latin typeface="+mn-lt"/>
                <a:ea typeface="+mn-ea"/>
              </a:rPr>
              <a:t>1. Properties Investigation</a:t>
            </a:r>
            <a:endParaRPr lang="ja-JP" altLang="en-US" sz="1600" b="1" dirty="0">
              <a:latin typeface="+mn-lt"/>
              <a:ea typeface="+mn-ea"/>
            </a:endParaRPr>
          </a:p>
        </p:txBody>
      </p:sp>
      <p:sp>
        <p:nvSpPr>
          <p:cNvPr id="12" name="テキスト ボックス 11"/>
          <p:cNvSpPr txBox="1"/>
          <p:nvPr/>
        </p:nvSpPr>
        <p:spPr>
          <a:xfrm>
            <a:off x="1016000" y="3698875"/>
            <a:ext cx="3195638" cy="338138"/>
          </a:xfrm>
          <a:prstGeom prst="rect">
            <a:avLst/>
          </a:prstGeom>
          <a:solidFill>
            <a:schemeClr val="accent6">
              <a:lumMod val="20000"/>
              <a:lumOff val="80000"/>
            </a:schemeClr>
          </a:solidFill>
          <a:ln>
            <a:solidFill>
              <a:srgbClr val="FC1228"/>
            </a:solidFill>
          </a:ln>
        </p:spPr>
        <p:txBody>
          <a:bodyPr>
            <a:spAutoFit/>
          </a:bodyPr>
          <a:lstStyle/>
          <a:p>
            <a:pPr fontAlgn="auto">
              <a:spcBef>
                <a:spcPts val="0"/>
              </a:spcBef>
              <a:spcAft>
                <a:spcPts val="0"/>
              </a:spcAft>
              <a:defRPr/>
            </a:pPr>
            <a:r>
              <a:rPr lang="en-US" altLang="ja-JP" sz="1600" b="1" dirty="0">
                <a:latin typeface="+mn-lt"/>
                <a:ea typeface="+mn-ea"/>
              </a:rPr>
              <a:t>3. Processing Technologies</a:t>
            </a:r>
            <a:endParaRPr lang="ja-JP" altLang="en-US" sz="1600" b="1" dirty="0">
              <a:latin typeface="+mn-lt"/>
              <a:ea typeface="+mn-ea"/>
            </a:endParaRPr>
          </a:p>
        </p:txBody>
      </p:sp>
      <p:sp>
        <p:nvSpPr>
          <p:cNvPr id="13" name="テキスト ボックス 12"/>
          <p:cNvSpPr txBox="1"/>
          <p:nvPr/>
        </p:nvSpPr>
        <p:spPr>
          <a:xfrm>
            <a:off x="4932363" y="1425575"/>
            <a:ext cx="3195637" cy="338138"/>
          </a:xfrm>
          <a:prstGeom prst="rect">
            <a:avLst/>
          </a:prstGeom>
          <a:solidFill>
            <a:schemeClr val="accent6">
              <a:lumMod val="20000"/>
              <a:lumOff val="80000"/>
            </a:schemeClr>
          </a:solidFill>
          <a:ln>
            <a:solidFill>
              <a:srgbClr val="FC1228"/>
            </a:solidFill>
          </a:ln>
        </p:spPr>
        <p:txBody>
          <a:bodyPr>
            <a:spAutoFit/>
          </a:bodyPr>
          <a:lstStyle/>
          <a:p>
            <a:pPr fontAlgn="auto">
              <a:spcBef>
                <a:spcPts val="0"/>
              </a:spcBef>
              <a:spcAft>
                <a:spcPts val="0"/>
              </a:spcAft>
              <a:defRPr/>
            </a:pPr>
            <a:r>
              <a:rPr lang="en-US" altLang="ja-JP" sz="1600" b="1" dirty="0">
                <a:latin typeface="+mn-lt"/>
                <a:ea typeface="+mn-ea"/>
              </a:rPr>
              <a:t>2. Long-term Storage Technologies</a:t>
            </a:r>
            <a:endParaRPr lang="ja-JP" altLang="en-US" sz="1600" b="1" dirty="0">
              <a:latin typeface="+mn-lt"/>
              <a:ea typeface="+mn-ea"/>
            </a:endParaRPr>
          </a:p>
        </p:txBody>
      </p:sp>
      <p:sp>
        <p:nvSpPr>
          <p:cNvPr id="14" name="テキスト ボックス 13"/>
          <p:cNvSpPr txBox="1"/>
          <p:nvPr/>
        </p:nvSpPr>
        <p:spPr>
          <a:xfrm>
            <a:off x="4932363" y="3698875"/>
            <a:ext cx="3195637" cy="338138"/>
          </a:xfrm>
          <a:prstGeom prst="rect">
            <a:avLst/>
          </a:prstGeom>
          <a:solidFill>
            <a:schemeClr val="accent6">
              <a:lumMod val="20000"/>
              <a:lumOff val="80000"/>
            </a:schemeClr>
          </a:solidFill>
          <a:ln>
            <a:solidFill>
              <a:srgbClr val="FC1228"/>
            </a:solidFill>
          </a:ln>
        </p:spPr>
        <p:txBody>
          <a:bodyPr>
            <a:spAutoFit/>
          </a:bodyPr>
          <a:lstStyle/>
          <a:p>
            <a:pPr fontAlgn="auto">
              <a:spcBef>
                <a:spcPts val="0"/>
              </a:spcBef>
              <a:spcAft>
                <a:spcPts val="0"/>
              </a:spcAft>
              <a:defRPr/>
            </a:pPr>
            <a:r>
              <a:rPr lang="en-US" altLang="ja-JP" sz="1600" b="1" dirty="0">
                <a:latin typeface="+mn-lt"/>
                <a:ea typeface="+mn-ea"/>
              </a:rPr>
              <a:t>4. Disposal Technologies</a:t>
            </a:r>
            <a:endParaRPr lang="ja-JP" altLang="en-US" sz="1600" b="1" dirty="0">
              <a:latin typeface="+mn-lt"/>
              <a:ea typeface="+mn-ea"/>
            </a:endParaRPr>
          </a:p>
        </p:txBody>
      </p:sp>
      <p:sp>
        <p:nvSpPr>
          <p:cNvPr id="21" name="スライド番号プレースホルダ 20"/>
          <p:cNvSpPr>
            <a:spLocks noGrp="1"/>
          </p:cNvSpPr>
          <p:nvPr>
            <p:ph type="sldNum" sz="quarter" idx="12"/>
          </p:nvPr>
        </p:nvSpPr>
        <p:spPr/>
        <p:txBody>
          <a:bodyPr/>
          <a:lstStyle/>
          <a:p>
            <a:fld id="{4F1D1F17-AF0D-4330-84AA-A3C0AE45B7EC}" type="slidenum">
              <a:rPr lang="ja-JP" altLang="en-US" smtClean="0"/>
              <a:pPr/>
              <a:t>26</a:t>
            </a:fld>
            <a:endParaRPr lang="ja-JP" altLang="en-US" dirty="0"/>
          </a:p>
        </p:txBody>
      </p:sp>
      <p:sp>
        <p:nvSpPr>
          <p:cNvPr id="22" name="フッター プレースホルダ 21"/>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581025" y="863600"/>
          <a:ext cx="7981950" cy="5640388"/>
        </p:xfrm>
        <a:graphic>
          <a:graphicData uri="http://schemas.openxmlformats.org/presentationml/2006/ole">
            <p:oleObj spid="_x0000_s29698" name="Acrobat Document" r:id="rId3" imgW="9512300" imgH="6731000" progId="">
              <p:embed/>
            </p:oleObj>
          </a:graphicData>
        </a:graphic>
      </p:graphicFrame>
      <p:sp>
        <p:nvSpPr>
          <p:cNvPr id="10" name="正方形/長方形 9"/>
          <p:cNvSpPr/>
          <p:nvPr/>
        </p:nvSpPr>
        <p:spPr>
          <a:xfrm>
            <a:off x="7993063" y="6038850"/>
            <a:ext cx="404812"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テキスト ボックス 10"/>
          <p:cNvSpPr txBox="1"/>
          <p:nvPr/>
        </p:nvSpPr>
        <p:spPr>
          <a:xfrm>
            <a:off x="1557338" y="2259013"/>
            <a:ext cx="1800225" cy="460375"/>
          </a:xfrm>
          <a:prstGeom prst="rect">
            <a:avLst/>
          </a:prstGeom>
          <a:solidFill>
            <a:schemeClr val="accent6">
              <a:lumMod val="20000"/>
              <a:lumOff val="80000"/>
            </a:schemeClr>
          </a:solidFill>
          <a:ln w="28575">
            <a:solidFill>
              <a:srgbClr val="FC1228"/>
            </a:solidFill>
          </a:ln>
        </p:spPr>
        <p:txBody>
          <a:bodyPr>
            <a:spAutoFit/>
          </a:bodyPr>
          <a:lstStyle/>
          <a:p>
            <a:pPr fontAlgn="auto">
              <a:lnSpc>
                <a:spcPts val="1400"/>
              </a:lnSpc>
              <a:spcBef>
                <a:spcPts val="0"/>
              </a:spcBef>
              <a:spcAft>
                <a:spcPts val="0"/>
              </a:spcAft>
              <a:defRPr/>
            </a:pPr>
            <a:r>
              <a:rPr lang="en-US" altLang="ja-JP" sz="1600" b="1" dirty="0">
                <a:latin typeface="+mn-lt"/>
                <a:ea typeface="+mn-ea"/>
              </a:rPr>
              <a:t>Remote Decontamination</a:t>
            </a:r>
            <a:endParaRPr lang="ja-JP" altLang="en-US" sz="1600" b="1" dirty="0">
              <a:latin typeface="+mn-lt"/>
              <a:ea typeface="+mn-ea"/>
            </a:endParaRPr>
          </a:p>
        </p:txBody>
      </p:sp>
      <p:sp>
        <p:nvSpPr>
          <p:cNvPr id="13" name="テキスト ボックス 12"/>
          <p:cNvSpPr txBox="1"/>
          <p:nvPr/>
        </p:nvSpPr>
        <p:spPr>
          <a:xfrm>
            <a:off x="971550" y="4076700"/>
            <a:ext cx="2474913" cy="584200"/>
          </a:xfrm>
          <a:prstGeom prst="rect">
            <a:avLst/>
          </a:prstGeom>
          <a:solidFill>
            <a:schemeClr val="accent6">
              <a:lumMod val="20000"/>
              <a:lumOff val="80000"/>
            </a:schemeClr>
          </a:solidFill>
          <a:ln w="28575">
            <a:solidFill>
              <a:srgbClr val="FC1228"/>
            </a:solidFill>
          </a:ln>
        </p:spPr>
        <p:txBody>
          <a:bodyPr>
            <a:spAutoFit/>
          </a:bodyPr>
          <a:lstStyle/>
          <a:p>
            <a:pPr fontAlgn="auto">
              <a:spcBef>
                <a:spcPts val="0"/>
              </a:spcBef>
              <a:spcAft>
                <a:spcPts val="0"/>
              </a:spcAft>
              <a:defRPr/>
            </a:pPr>
            <a:r>
              <a:rPr lang="en-US" altLang="ja-JP" sz="1600" b="1" dirty="0">
                <a:latin typeface="+mn-lt"/>
                <a:ea typeface="+mn-ea"/>
              </a:rPr>
              <a:t>Remote survey of  the inside of PCV</a:t>
            </a:r>
            <a:endParaRPr lang="ja-JP" altLang="en-US" sz="1600" b="1" dirty="0">
              <a:latin typeface="+mn-lt"/>
              <a:ea typeface="+mn-ea"/>
            </a:endParaRPr>
          </a:p>
        </p:txBody>
      </p:sp>
      <p:sp>
        <p:nvSpPr>
          <p:cNvPr id="14" name="テキスト ボックス 13"/>
          <p:cNvSpPr txBox="1"/>
          <p:nvPr/>
        </p:nvSpPr>
        <p:spPr>
          <a:xfrm>
            <a:off x="6372225" y="1989138"/>
            <a:ext cx="1439863" cy="1077912"/>
          </a:xfrm>
          <a:prstGeom prst="rect">
            <a:avLst/>
          </a:prstGeom>
          <a:solidFill>
            <a:schemeClr val="accent6">
              <a:lumMod val="20000"/>
              <a:lumOff val="80000"/>
            </a:schemeClr>
          </a:solidFill>
          <a:ln w="28575">
            <a:solidFill>
              <a:srgbClr val="FC1228"/>
            </a:solidFill>
          </a:ln>
        </p:spPr>
        <p:txBody>
          <a:bodyPr>
            <a:spAutoFit/>
          </a:bodyPr>
          <a:lstStyle/>
          <a:p>
            <a:pPr fontAlgn="auto">
              <a:spcBef>
                <a:spcPts val="0"/>
              </a:spcBef>
              <a:spcAft>
                <a:spcPts val="0"/>
              </a:spcAft>
              <a:defRPr/>
            </a:pPr>
            <a:r>
              <a:rPr lang="en-US" altLang="ja-JP" sz="1600" b="1" dirty="0">
                <a:latin typeface="+mn-lt"/>
                <a:ea typeface="+mn-ea"/>
              </a:rPr>
              <a:t>Survey leak locations and their size in PCV</a:t>
            </a:r>
            <a:endParaRPr lang="ja-JP" altLang="en-US" sz="1600" b="1" dirty="0">
              <a:latin typeface="+mn-lt"/>
              <a:ea typeface="+mn-ea"/>
            </a:endParaRPr>
          </a:p>
        </p:txBody>
      </p:sp>
      <p:sp>
        <p:nvSpPr>
          <p:cNvPr id="15" name="テキスト ボックス 14"/>
          <p:cNvSpPr txBox="1"/>
          <p:nvPr/>
        </p:nvSpPr>
        <p:spPr>
          <a:xfrm>
            <a:off x="3627438" y="3608388"/>
            <a:ext cx="1619250" cy="338137"/>
          </a:xfrm>
          <a:prstGeom prst="rect">
            <a:avLst/>
          </a:prstGeom>
          <a:solidFill>
            <a:schemeClr val="accent6">
              <a:lumMod val="20000"/>
              <a:lumOff val="80000"/>
            </a:schemeClr>
          </a:solidFill>
          <a:ln w="28575">
            <a:solidFill>
              <a:srgbClr val="FC1228"/>
            </a:solidFill>
          </a:ln>
        </p:spPr>
        <p:txBody>
          <a:bodyPr>
            <a:spAutoFit/>
          </a:bodyPr>
          <a:lstStyle/>
          <a:p>
            <a:pPr fontAlgn="auto">
              <a:spcBef>
                <a:spcPts val="0"/>
              </a:spcBef>
              <a:spcAft>
                <a:spcPts val="0"/>
              </a:spcAft>
              <a:defRPr/>
            </a:pPr>
            <a:r>
              <a:rPr lang="en-US" altLang="ja-JP" sz="1600" b="1" dirty="0">
                <a:latin typeface="+mn-lt"/>
                <a:ea typeface="+mn-ea"/>
              </a:rPr>
              <a:t>Re-enforce  PCV </a:t>
            </a:r>
            <a:endParaRPr lang="ja-JP" altLang="en-US" sz="1600" b="1" dirty="0">
              <a:latin typeface="+mn-lt"/>
              <a:ea typeface="+mn-ea"/>
            </a:endParaRPr>
          </a:p>
        </p:txBody>
      </p:sp>
      <p:sp>
        <p:nvSpPr>
          <p:cNvPr id="16" name="正方形/長方形 15"/>
          <p:cNvSpPr/>
          <p:nvPr/>
        </p:nvSpPr>
        <p:spPr>
          <a:xfrm>
            <a:off x="8037513" y="5454650"/>
            <a:ext cx="269875" cy="17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01" name="テキスト ボックス 20"/>
          <p:cNvSpPr txBox="1">
            <a:spLocks noChangeArrowheads="1"/>
          </p:cNvSpPr>
          <p:nvPr/>
        </p:nvSpPr>
        <p:spPr bwMode="auto">
          <a:xfrm>
            <a:off x="7407275" y="944563"/>
            <a:ext cx="1079500" cy="369887"/>
          </a:xfrm>
          <a:prstGeom prst="rect">
            <a:avLst/>
          </a:prstGeom>
          <a:noFill/>
          <a:ln w="9525">
            <a:noFill/>
            <a:miter lim="800000"/>
            <a:headEnd/>
            <a:tailEnd/>
          </a:ln>
        </p:spPr>
        <p:txBody>
          <a:bodyPr>
            <a:spAutoFit/>
          </a:bodyPr>
          <a:lstStyle/>
          <a:p>
            <a:r>
              <a:rPr lang="en-US" altLang="ja-JP" b="1" i="1">
                <a:latin typeface="Calibri" pitchFamily="34" charset="0"/>
              </a:rPr>
              <a:t>(Ref. 4.4)</a:t>
            </a:r>
            <a:endParaRPr lang="ja-JP" altLang="en-US" b="1" i="1">
              <a:latin typeface="Calibri" pitchFamily="34" charset="0"/>
            </a:endParaRPr>
          </a:p>
        </p:txBody>
      </p:sp>
      <p:sp>
        <p:nvSpPr>
          <p:cNvPr id="8202" name="タイトル 1"/>
          <p:cNvSpPr>
            <a:spLocks noGrp="1"/>
          </p:cNvSpPr>
          <p:nvPr>
            <p:ph type="title"/>
          </p:nvPr>
        </p:nvSpPr>
        <p:spPr>
          <a:solidFill>
            <a:schemeClr val="bg1"/>
          </a:solidFill>
        </p:spPr>
        <p:txBody>
          <a:bodyPr>
            <a:normAutofit/>
          </a:bodyPr>
          <a:lstStyle/>
          <a:p>
            <a:pPr algn="l" eaLnBrk="1" hangingPunct="1"/>
            <a:r>
              <a:rPr lang="en-US" altLang="ja-JP" sz="3600" b="1" dirty="0" smtClean="0"/>
              <a:t>R&amp;D for Decommission Process</a:t>
            </a:r>
            <a:br>
              <a:rPr lang="en-US" altLang="ja-JP" sz="3600" b="1" dirty="0" smtClean="0"/>
            </a:br>
            <a:r>
              <a:rPr lang="en-US" altLang="ja-JP" sz="2800" b="1" i="1" dirty="0" smtClean="0">
                <a:solidFill>
                  <a:srgbClr val="C00000"/>
                </a:solidFill>
              </a:rPr>
              <a:t>Radioactive waste processing and disposal</a:t>
            </a:r>
            <a:endParaRPr lang="ja-JP" altLang="en-US" sz="2800" i="1" dirty="0" smtClean="0">
              <a:solidFill>
                <a:srgbClr val="C00000"/>
              </a:solidFill>
            </a:endParaRPr>
          </a:p>
        </p:txBody>
      </p:sp>
      <p:sp>
        <p:nvSpPr>
          <p:cNvPr id="23" name="スライド番号プレースホルダ 22"/>
          <p:cNvSpPr>
            <a:spLocks noGrp="1"/>
          </p:cNvSpPr>
          <p:nvPr>
            <p:ph type="sldNum" sz="quarter" idx="12"/>
          </p:nvPr>
        </p:nvSpPr>
        <p:spPr/>
        <p:txBody>
          <a:bodyPr/>
          <a:lstStyle/>
          <a:p>
            <a:fld id="{4F1D1F17-AF0D-4330-84AA-A3C0AE45B7EC}" type="slidenum">
              <a:rPr lang="ja-JP" altLang="en-US" smtClean="0"/>
              <a:pPr/>
              <a:t>27</a:t>
            </a:fld>
            <a:endParaRPr lang="ja-JP" altLang="en-US" dirty="0"/>
          </a:p>
        </p:txBody>
      </p:sp>
      <p:sp>
        <p:nvSpPr>
          <p:cNvPr id="24" name="フッター プレースホルダ 23"/>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テキスト ボックス 4"/>
          <p:cNvSpPr txBox="1"/>
          <p:nvPr/>
        </p:nvSpPr>
        <p:spPr>
          <a:xfrm>
            <a:off x="971600" y="2348880"/>
            <a:ext cx="7155795" cy="1877437"/>
          </a:xfrm>
          <a:prstGeom prst="rect">
            <a:avLst/>
          </a:prstGeom>
          <a:noFill/>
        </p:spPr>
        <p:txBody>
          <a:bodyPr wrap="square" rtlCol="0">
            <a:spAutoFit/>
          </a:bodyPr>
          <a:lstStyle/>
          <a:p>
            <a:pPr algn="ctr"/>
            <a:r>
              <a:rPr lang="en-US" altLang="ja-JP" sz="4400" b="1" dirty="0" smtClean="0"/>
              <a:t>End of Presentation</a:t>
            </a:r>
          </a:p>
          <a:p>
            <a:pPr algn="ctr"/>
            <a:endParaRPr kumimoji="1" lang="en-US" altLang="ja-JP" sz="3600" b="1" dirty="0" smtClean="0"/>
          </a:p>
          <a:p>
            <a:pPr algn="ctr"/>
            <a:r>
              <a:rPr lang="en-US" altLang="ja-JP" sz="3600" b="1" dirty="0" smtClean="0"/>
              <a:t>Thank you for your attention</a:t>
            </a:r>
            <a:r>
              <a:rPr lang="en-US" altLang="ja-JP" dirty="0" smtClean="0"/>
              <a:t>.</a:t>
            </a:r>
            <a:endParaRPr kumimoji="1" lang="ja-JP" altLang="en-US" dirty="0"/>
          </a:p>
        </p:txBody>
      </p:sp>
      <p:sp>
        <p:nvSpPr>
          <p:cNvPr id="7" name="スライド番号プレースホルダ 6"/>
          <p:cNvSpPr>
            <a:spLocks noGrp="1"/>
          </p:cNvSpPr>
          <p:nvPr>
            <p:ph type="sldNum" sz="quarter" idx="12"/>
          </p:nvPr>
        </p:nvSpPr>
        <p:spPr/>
        <p:txBody>
          <a:bodyPr/>
          <a:lstStyle/>
          <a:p>
            <a:fld id="{4F1D1F17-AF0D-4330-84AA-A3C0AE45B7EC}" type="slidenum">
              <a:rPr kumimoji="1" lang="ja-JP" altLang="en-US" smtClean="0"/>
              <a:pPr/>
              <a:t>28</a:t>
            </a:fld>
            <a:endParaRPr kumimoji="1" lang="ja-JP" altLang="en-US"/>
          </a:p>
        </p:txBody>
      </p:sp>
      <p:sp>
        <p:nvSpPr>
          <p:cNvPr id="8" name="フッター プレースホルダ 7"/>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1073"/>
          <p:cNvSpPr>
            <a:spLocks noGrp="1" noChangeArrowheads="1"/>
          </p:cNvSpPr>
          <p:nvPr>
            <p:ph type="body" idx="1"/>
          </p:nvPr>
        </p:nvSpPr>
        <p:spPr>
          <a:noFill/>
        </p:spPr>
        <p:txBody>
          <a:bodyPr/>
          <a:lstStyle/>
          <a:p>
            <a:pPr marL="300552" indent="-300552" defTabSz="801472">
              <a:buNone/>
            </a:pPr>
            <a:r>
              <a:rPr lang="ja-JP" altLang="en-US" dirty="0" smtClean="0"/>
              <a:t>　</a:t>
            </a:r>
            <a:endParaRPr lang="en-US" altLang="ja-JP" dirty="0" smtClean="0"/>
          </a:p>
        </p:txBody>
      </p:sp>
      <p:pic>
        <p:nvPicPr>
          <p:cNvPr id="2052" name="Picture 1074" descr="4-4map"/>
          <p:cNvPicPr>
            <a:picLocks noChangeAspect="1" noChangeArrowheads="1"/>
          </p:cNvPicPr>
          <p:nvPr/>
        </p:nvPicPr>
        <p:blipFill>
          <a:blip r:embed="rId2" cstate="print"/>
          <a:srcRect/>
          <a:stretch>
            <a:fillRect/>
          </a:stretch>
        </p:blipFill>
        <p:spPr bwMode="auto">
          <a:xfrm>
            <a:off x="2522203" y="1749417"/>
            <a:ext cx="3396420" cy="3153269"/>
          </a:xfrm>
          <a:prstGeom prst="rect">
            <a:avLst/>
          </a:prstGeom>
          <a:noFill/>
          <a:ln w="9525">
            <a:noFill/>
            <a:miter lim="800000"/>
            <a:headEnd/>
            <a:tailEnd/>
          </a:ln>
        </p:spPr>
      </p:pic>
      <p:grpSp>
        <p:nvGrpSpPr>
          <p:cNvPr id="2" name="Group 1075"/>
          <p:cNvGrpSpPr>
            <a:grpSpLocks/>
          </p:cNvGrpSpPr>
          <p:nvPr/>
        </p:nvGrpSpPr>
        <p:grpSpPr bwMode="auto">
          <a:xfrm>
            <a:off x="3496874" y="1249789"/>
            <a:ext cx="228057" cy="230376"/>
            <a:chOff x="3216" y="3024"/>
            <a:chExt cx="192" cy="183"/>
          </a:xfrm>
        </p:grpSpPr>
        <p:sp>
          <p:nvSpPr>
            <p:cNvPr id="2415" name="Text Box 107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416" name="AutoShape 107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 name="Group 1078"/>
          <p:cNvGrpSpPr>
            <a:grpSpLocks/>
          </p:cNvGrpSpPr>
          <p:nvPr/>
        </p:nvGrpSpPr>
        <p:grpSpPr bwMode="auto">
          <a:xfrm>
            <a:off x="3757511" y="1251229"/>
            <a:ext cx="228057" cy="230376"/>
            <a:chOff x="3216" y="3024"/>
            <a:chExt cx="192" cy="183"/>
          </a:xfrm>
        </p:grpSpPr>
        <p:sp>
          <p:nvSpPr>
            <p:cNvPr id="2413" name="Text Box 1079"/>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2</a:t>
              </a:r>
            </a:p>
          </p:txBody>
        </p:sp>
        <p:sp>
          <p:nvSpPr>
            <p:cNvPr id="2414" name="AutoShape 1080"/>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sp>
        <p:nvSpPr>
          <p:cNvPr id="2055" name="Text Box 1081"/>
          <p:cNvSpPr txBox="1">
            <a:spLocks noChangeArrowheads="1"/>
          </p:cNvSpPr>
          <p:nvPr/>
        </p:nvSpPr>
        <p:spPr bwMode="auto">
          <a:xfrm>
            <a:off x="549781" y="1200834"/>
            <a:ext cx="1662915" cy="188652"/>
          </a:xfrm>
          <a:prstGeom prst="rect">
            <a:avLst/>
          </a:prstGeom>
          <a:noFill/>
          <a:ln w="9525">
            <a:noFill/>
            <a:miter lim="800000"/>
            <a:headEnd/>
            <a:tailEnd/>
          </a:ln>
        </p:spPr>
        <p:txBody>
          <a:bodyPr lIns="80147" tIns="40074" rIns="80147" bIns="40074">
            <a:spAutoFit/>
          </a:bodyPr>
          <a:lstStyle/>
          <a:p>
            <a:pPr algn="l"/>
            <a:r>
              <a:rPr lang="zh-TW" altLang="en-US" sz="700" dirty="0"/>
              <a:t>東京電力</a:t>
            </a:r>
            <a:r>
              <a:rPr lang="en-US" altLang="ja-JP" sz="700" dirty="0"/>
              <a:t>(</a:t>
            </a:r>
            <a:r>
              <a:rPr lang="zh-TW" altLang="en-US" sz="700" dirty="0"/>
              <a:t>株</a:t>
            </a:r>
            <a:r>
              <a:rPr lang="en-US" altLang="ja-JP" sz="700" dirty="0"/>
              <a:t>)</a:t>
            </a:r>
            <a:r>
              <a:rPr lang="zh-TW" altLang="en-US" sz="700" dirty="0"/>
              <a:t>柏崎刈羽原子力発電所</a:t>
            </a:r>
            <a:endParaRPr lang="ja-JP" altLang="en-US" sz="700" dirty="0"/>
          </a:p>
        </p:txBody>
      </p:sp>
      <p:sp>
        <p:nvSpPr>
          <p:cNvPr id="2056" name="Text Box 1082"/>
          <p:cNvSpPr txBox="1">
            <a:spLocks noChangeArrowheads="1"/>
          </p:cNvSpPr>
          <p:nvPr/>
        </p:nvSpPr>
        <p:spPr bwMode="auto">
          <a:xfrm>
            <a:off x="611560" y="1718810"/>
            <a:ext cx="1662915" cy="188652"/>
          </a:xfrm>
          <a:prstGeom prst="rect">
            <a:avLst/>
          </a:prstGeom>
          <a:noFill/>
          <a:ln w="9525">
            <a:noFill/>
            <a:miter lim="800000"/>
            <a:headEnd/>
            <a:tailEnd/>
          </a:ln>
        </p:spPr>
        <p:txBody>
          <a:bodyPr lIns="80147" tIns="40074" rIns="80147" bIns="40074">
            <a:spAutoFit/>
          </a:bodyPr>
          <a:lstStyle/>
          <a:p>
            <a:pPr algn="l"/>
            <a:r>
              <a:rPr lang="zh-TW" altLang="en-US" sz="700" dirty="0"/>
              <a:t>北陸電力</a:t>
            </a:r>
            <a:r>
              <a:rPr lang="en-US" altLang="ja-JP" sz="700" dirty="0"/>
              <a:t>(</a:t>
            </a:r>
            <a:r>
              <a:rPr lang="zh-TW" altLang="en-US" sz="700" dirty="0"/>
              <a:t>株</a:t>
            </a:r>
            <a:r>
              <a:rPr lang="en-US" altLang="ja-JP" sz="700" dirty="0"/>
              <a:t>)</a:t>
            </a:r>
            <a:r>
              <a:rPr lang="zh-TW" altLang="en-US" sz="700" dirty="0"/>
              <a:t>志賀原子力発電所</a:t>
            </a:r>
            <a:endParaRPr lang="ja-JP" altLang="en-US" sz="700" dirty="0"/>
          </a:p>
        </p:txBody>
      </p:sp>
      <p:sp>
        <p:nvSpPr>
          <p:cNvPr id="2057" name="Text Box 1083"/>
          <p:cNvSpPr txBox="1">
            <a:spLocks noChangeArrowheads="1"/>
          </p:cNvSpPr>
          <p:nvPr/>
        </p:nvSpPr>
        <p:spPr bwMode="auto">
          <a:xfrm>
            <a:off x="549781" y="2190010"/>
            <a:ext cx="1662915" cy="188652"/>
          </a:xfrm>
          <a:prstGeom prst="rect">
            <a:avLst/>
          </a:prstGeom>
          <a:noFill/>
          <a:ln w="9525">
            <a:noFill/>
            <a:miter lim="800000"/>
            <a:headEnd/>
            <a:tailEnd/>
          </a:ln>
        </p:spPr>
        <p:txBody>
          <a:bodyPr lIns="80147" tIns="40074" rIns="80147" bIns="40074">
            <a:spAutoFit/>
          </a:bodyPr>
          <a:lstStyle/>
          <a:p>
            <a:pPr algn="l"/>
            <a:r>
              <a:rPr lang="zh-TW" altLang="en-US" sz="700" dirty="0"/>
              <a:t>日本原子力発電</a:t>
            </a:r>
            <a:r>
              <a:rPr lang="en-US" altLang="ja-JP" sz="700" dirty="0"/>
              <a:t>(</a:t>
            </a:r>
            <a:r>
              <a:rPr lang="zh-TW" altLang="en-US" sz="700" dirty="0"/>
              <a:t>株</a:t>
            </a:r>
            <a:r>
              <a:rPr lang="en-US" altLang="ja-JP" sz="700" dirty="0"/>
              <a:t>)</a:t>
            </a:r>
            <a:r>
              <a:rPr lang="zh-TW" altLang="en-US" sz="700" dirty="0"/>
              <a:t>敦賀発電所</a:t>
            </a:r>
            <a:endParaRPr lang="ja-JP" altLang="en-US" sz="700" dirty="0"/>
          </a:p>
        </p:txBody>
      </p:sp>
      <p:sp>
        <p:nvSpPr>
          <p:cNvPr id="2058" name="Text Box 1084"/>
          <p:cNvSpPr txBox="1">
            <a:spLocks noChangeArrowheads="1"/>
          </p:cNvSpPr>
          <p:nvPr/>
        </p:nvSpPr>
        <p:spPr bwMode="auto">
          <a:xfrm>
            <a:off x="549781" y="2662281"/>
            <a:ext cx="1662915" cy="188652"/>
          </a:xfrm>
          <a:prstGeom prst="rect">
            <a:avLst/>
          </a:prstGeom>
          <a:noFill/>
          <a:ln w="9525">
            <a:noFill/>
            <a:miter lim="800000"/>
            <a:headEnd/>
            <a:tailEnd/>
          </a:ln>
        </p:spPr>
        <p:txBody>
          <a:bodyPr lIns="80147" tIns="40074" rIns="80147" bIns="40074">
            <a:spAutoFit/>
          </a:bodyPr>
          <a:lstStyle/>
          <a:p>
            <a:pPr algn="l"/>
            <a:r>
              <a:rPr lang="zh-TW" altLang="en-US" sz="700" dirty="0"/>
              <a:t>関西電力</a:t>
            </a:r>
            <a:r>
              <a:rPr lang="en-US" altLang="ja-JP" sz="700" dirty="0"/>
              <a:t>(</a:t>
            </a:r>
            <a:r>
              <a:rPr lang="zh-TW" altLang="en-US" sz="700" dirty="0"/>
              <a:t>株</a:t>
            </a:r>
            <a:r>
              <a:rPr lang="en-US" altLang="ja-JP" sz="700" dirty="0"/>
              <a:t>)</a:t>
            </a:r>
            <a:r>
              <a:rPr lang="zh-TW" altLang="en-US" sz="700" dirty="0"/>
              <a:t>美浜発電所</a:t>
            </a:r>
            <a:endParaRPr lang="ja-JP" altLang="en-US" sz="700" dirty="0"/>
          </a:p>
        </p:txBody>
      </p:sp>
      <p:sp>
        <p:nvSpPr>
          <p:cNvPr id="2059" name="Text Box 1085"/>
          <p:cNvSpPr txBox="1">
            <a:spLocks noChangeArrowheads="1"/>
          </p:cNvSpPr>
          <p:nvPr/>
        </p:nvSpPr>
        <p:spPr bwMode="auto">
          <a:xfrm>
            <a:off x="549781" y="3098555"/>
            <a:ext cx="1662915" cy="188652"/>
          </a:xfrm>
          <a:prstGeom prst="rect">
            <a:avLst/>
          </a:prstGeom>
          <a:noFill/>
          <a:ln w="9525">
            <a:noFill/>
            <a:miter lim="800000"/>
            <a:headEnd/>
            <a:tailEnd/>
          </a:ln>
        </p:spPr>
        <p:txBody>
          <a:bodyPr lIns="80147" tIns="40074" rIns="80147" bIns="40074">
            <a:spAutoFit/>
          </a:bodyPr>
          <a:lstStyle/>
          <a:p>
            <a:pPr algn="l"/>
            <a:r>
              <a:rPr lang="zh-TW" altLang="en-US" sz="700" dirty="0"/>
              <a:t>関西電力</a:t>
            </a:r>
            <a:r>
              <a:rPr lang="en-US" altLang="ja-JP" sz="700" dirty="0"/>
              <a:t>(</a:t>
            </a:r>
            <a:r>
              <a:rPr lang="zh-TW" altLang="en-US" sz="700" dirty="0"/>
              <a:t>株</a:t>
            </a:r>
            <a:r>
              <a:rPr lang="en-US" altLang="ja-JP" sz="700" dirty="0"/>
              <a:t>)</a:t>
            </a:r>
            <a:r>
              <a:rPr lang="zh-TW" altLang="en-US" sz="700" dirty="0"/>
              <a:t>大飯発電所</a:t>
            </a:r>
            <a:endParaRPr lang="ja-JP" altLang="en-US" sz="700" dirty="0"/>
          </a:p>
        </p:txBody>
      </p:sp>
      <p:sp>
        <p:nvSpPr>
          <p:cNvPr id="2060" name="Text Box 1086"/>
          <p:cNvSpPr txBox="1">
            <a:spLocks noChangeArrowheads="1"/>
          </p:cNvSpPr>
          <p:nvPr/>
        </p:nvSpPr>
        <p:spPr bwMode="auto">
          <a:xfrm>
            <a:off x="549781" y="4506727"/>
            <a:ext cx="1662915" cy="188652"/>
          </a:xfrm>
          <a:prstGeom prst="rect">
            <a:avLst/>
          </a:prstGeom>
          <a:noFill/>
          <a:ln w="9525">
            <a:noFill/>
            <a:miter lim="800000"/>
            <a:headEnd/>
            <a:tailEnd/>
          </a:ln>
        </p:spPr>
        <p:txBody>
          <a:bodyPr lIns="80147" tIns="40074" rIns="80147" bIns="40074">
            <a:spAutoFit/>
          </a:bodyPr>
          <a:lstStyle/>
          <a:p>
            <a:pPr algn="l"/>
            <a:r>
              <a:rPr lang="zh-TW" altLang="en-US" sz="700" dirty="0"/>
              <a:t>中国電力</a:t>
            </a:r>
            <a:r>
              <a:rPr lang="en-US" altLang="ja-JP" sz="700" dirty="0"/>
              <a:t>(</a:t>
            </a:r>
            <a:r>
              <a:rPr lang="zh-TW" altLang="en-US" sz="700" dirty="0"/>
              <a:t>株</a:t>
            </a:r>
            <a:r>
              <a:rPr lang="en-US" altLang="ja-JP" sz="700" dirty="0"/>
              <a:t>)</a:t>
            </a:r>
            <a:r>
              <a:rPr lang="ja-JP" altLang="en-US" sz="700" dirty="0"/>
              <a:t>上関原子力発電所</a:t>
            </a:r>
          </a:p>
        </p:txBody>
      </p:sp>
      <p:sp>
        <p:nvSpPr>
          <p:cNvPr id="2061" name="Text Box 1087"/>
          <p:cNvSpPr txBox="1">
            <a:spLocks noChangeArrowheads="1"/>
          </p:cNvSpPr>
          <p:nvPr/>
        </p:nvSpPr>
        <p:spPr bwMode="auto">
          <a:xfrm>
            <a:off x="549781" y="4960279"/>
            <a:ext cx="1662915" cy="194379"/>
          </a:xfrm>
          <a:prstGeom prst="rect">
            <a:avLst/>
          </a:prstGeom>
          <a:noFill/>
          <a:ln w="9525">
            <a:noFill/>
            <a:miter lim="800000"/>
            <a:headEnd/>
            <a:tailEnd/>
          </a:ln>
        </p:spPr>
        <p:txBody>
          <a:bodyPr wrap="none" lIns="80147" tIns="40074" rIns="80147" bIns="40074" anchor="b"/>
          <a:lstStyle/>
          <a:p>
            <a:pPr algn="l"/>
            <a:r>
              <a:rPr lang="zh-TW" altLang="en-US" sz="700" dirty="0"/>
              <a:t>九州電力</a:t>
            </a:r>
            <a:r>
              <a:rPr lang="en-US" altLang="ja-JP" sz="700" dirty="0"/>
              <a:t>(</a:t>
            </a:r>
            <a:r>
              <a:rPr lang="zh-TW" altLang="en-US" sz="700" dirty="0"/>
              <a:t>株</a:t>
            </a:r>
            <a:r>
              <a:rPr lang="en-US" altLang="ja-JP" sz="700" dirty="0"/>
              <a:t>)</a:t>
            </a:r>
            <a:r>
              <a:rPr lang="zh-TW" altLang="en-US" sz="700" dirty="0"/>
              <a:t>玄海原子力発電所</a:t>
            </a:r>
            <a:endParaRPr lang="ja-JP" altLang="en-US" sz="700" dirty="0"/>
          </a:p>
        </p:txBody>
      </p:sp>
      <p:sp>
        <p:nvSpPr>
          <p:cNvPr id="2062" name="Text Box 1088"/>
          <p:cNvSpPr txBox="1">
            <a:spLocks noChangeArrowheads="1"/>
          </p:cNvSpPr>
          <p:nvPr/>
        </p:nvSpPr>
        <p:spPr bwMode="auto">
          <a:xfrm>
            <a:off x="3395064" y="1059729"/>
            <a:ext cx="1782374" cy="188652"/>
          </a:xfrm>
          <a:prstGeom prst="rect">
            <a:avLst/>
          </a:prstGeom>
          <a:noFill/>
          <a:ln w="9525">
            <a:noFill/>
            <a:miter lim="800000"/>
            <a:headEnd/>
            <a:tailEnd/>
          </a:ln>
        </p:spPr>
        <p:txBody>
          <a:bodyPr lIns="80147" tIns="40074" rIns="80147" bIns="40074">
            <a:spAutoFit/>
          </a:bodyPr>
          <a:lstStyle/>
          <a:p>
            <a:pPr algn="l"/>
            <a:r>
              <a:rPr lang="zh-TW" altLang="en-US" sz="700" dirty="0"/>
              <a:t>東北電力</a:t>
            </a:r>
            <a:r>
              <a:rPr lang="en-US" altLang="ja-JP" sz="700" dirty="0"/>
              <a:t>(</a:t>
            </a:r>
            <a:r>
              <a:rPr lang="zh-TW" altLang="en-US" sz="700" dirty="0"/>
              <a:t>株</a:t>
            </a:r>
            <a:r>
              <a:rPr lang="en-US" altLang="ja-JP" sz="700" dirty="0"/>
              <a:t>)</a:t>
            </a:r>
            <a:r>
              <a:rPr lang="zh-TW" altLang="en-US" sz="700" dirty="0"/>
              <a:t>東通原子力発電所</a:t>
            </a:r>
            <a:endParaRPr lang="ja-JP" altLang="en-US" sz="700" dirty="0"/>
          </a:p>
        </p:txBody>
      </p:sp>
      <p:sp>
        <p:nvSpPr>
          <p:cNvPr id="2063" name="Text Box 1089"/>
          <p:cNvSpPr txBox="1">
            <a:spLocks noChangeArrowheads="1"/>
          </p:cNvSpPr>
          <p:nvPr/>
        </p:nvSpPr>
        <p:spPr bwMode="auto">
          <a:xfrm>
            <a:off x="5367485" y="1082767"/>
            <a:ext cx="1662916" cy="188652"/>
          </a:xfrm>
          <a:prstGeom prst="rect">
            <a:avLst/>
          </a:prstGeom>
          <a:noFill/>
          <a:ln w="9525">
            <a:noFill/>
            <a:miter lim="800000"/>
            <a:headEnd/>
            <a:tailEnd/>
          </a:ln>
        </p:spPr>
        <p:txBody>
          <a:bodyPr lIns="80147" tIns="40074" rIns="80147" bIns="40074">
            <a:spAutoFit/>
          </a:bodyPr>
          <a:lstStyle/>
          <a:p>
            <a:pPr algn="l"/>
            <a:r>
              <a:rPr lang="zh-TW" altLang="en-US" sz="700" dirty="0"/>
              <a:t>北海道電力</a:t>
            </a:r>
            <a:r>
              <a:rPr lang="en-US" altLang="ja-JP" sz="700" dirty="0"/>
              <a:t>(</a:t>
            </a:r>
            <a:r>
              <a:rPr lang="zh-TW" altLang="en-US" sz="700" dirty="0"/>
              <a:t>株</a:t>
            </a:r>
            <a:r>
              <a:rPr lang="en-US" altLang="ja-JP" sz="700" dirty="0"/>
              <a:t>)</a:t>
            </a:r>
            <a:r>
              <a:rPr lang="zh-TW" altLang="en-US" sz="700" dirty="0"/>
              <a:t>泊発電所</a:t>
            </a:r>
            <a:endParaRPr lang="ja-JP" altLang="en-US" sz="700" dirty="0"/>
          </a:p>
        </p:txBody>
      </p:sp>
      <p:sp>
        <p:nvSpPr>
          <p:cNvPr id="2064" name="Text Box 1090"/>
          <p:cNvSpPr txBox="1">
            <a:spLocks noChangeArrowheads="1"/>
          </p:cNvSpPr>
          <p:nvPr/>
        </p:nvSpPr>
        <p:spPr bwMode="auto">
          <a:xfrm>
            <a:off x="3395064" y="1573755"/>
            <a:ext cx="1766084" cy="188652"/>
          </a:xfrm>
          <a:prstGeom prst="rect">
            <a:avLst/>
          </a:prstGeom>
          <a:noFill/>
          <a:ln w="9525">
            <a:noFill/>
            <a:miter lim="800000"/>
            <a:headEnd/>
            <a:tailEnd/>
          </a:ln>
        </p:spPr>
        <p:txBody>
          <a:bodyPr lIns="80147" tIns="40074" rIns="80147" bIns="40074">
            <a:spAutoFit/>
          </a:bodyPr>
          <a:lstStyle/>
          <a:p>
            <a:pPr algn="l"/>
            <a:r>
              <a:rPr lang="zh-TW" altLang="en-US" sz="700" dirty="0"/>
              <a:t>東京電力</a:t>
            </a:r>
            <a:r>
              <a:rPr lang="en-US" altLang="ja-JP" sz="700" dirty="0"/>
              <a:t>(</a:t>
            </a:r>
            <a:r>
              <a:rPr lang="zh-TW" altLang="en-US" sz="700" dirty="0"/>
              <a:t>株</a:t>
            </a:r>
            <a:r>
              <a:rPr lang="en-US" altLang="ja-JP" sz="700" dirty="0"/>
              <a:t>)</a:t>
            </a:r>
            <a:r>
              <a:rPr lang="zh-TW" altLang="en-US" sz="700" dirty="0"/>
              <a:t>東通原子力発電所</a:t>
            </a:r>
            <a:endParaRPr lang="ja-JP" altLang="en-US" sz="700" dirty="0"/>
          </a:p>
        </p:txBody>
      </p:sp>
      <p:sp>
        <p:nvSpPr>
          <p:cNvPr id="2065" name="Text Box 1091"/>
          <p:cNvSpPr txBox="1">
            <a:spLocks noChangeArrowheads="1"/>
          </p:cNvSpPr>
          <p:nvPr/>
        </p:nvSpPr>
        <p:spPr bwMode="auto">
          <a:xfrm>
            <a:off x="3225378" y="4796137"/>
            <a:ext cx="1726717" cy="188652"/>
          </a:xfrm>
          <a:prstGeom prst="rect">
            <a:avLst/>
          </a:prstGeom>
          <a:noFill/>
          <a:ln w="9525">
            <a:noFill/>
            <a:miter lim="800000"/>
            <a:headEnd/>
            <a:tailEnd/>
          </a:ln>
        </p:spPr>
        <p:txBody>
          <a:bodyPr lIns="80147" tIns="40074" rIns="80147" bIns="40074">
            <a:spAutoFit/>
          </a:bodyPr>
          <a:lstStyle/>
          <a:p>
            <a:pPr algn="l"/>
            <a:r>
              <a:rPr lang="zh-TW" altLang="en-US" sz="700" dirty="0"/>
              <a:t>九州電力</a:t>
            </a:r>
            <a:r>
              <a:rPr lang="en-US" altLang="ja-JP" sz="700" dirty="0"/>
              <a:t>(</a:t>
            </a:r>
            <a:r>
              <a:rPr lang="zh-TW" altLang="en-US" sz="700" dirty="0"/>
              <a:t>株</a:t>
            </a:r>
            <a:r>
              <a:rPr lang="en-US" altLang="ja-JP" sz="700" dirty="0"/>
              <a:t>)</a:t>
            </a:r>
            <a:r>
              <a:rPr lang="zh-TW" altLang="en-US" sz="700" dirty="0"/>
              <a:t>川内原子力発電所</a:t>
            </a:r>
            <a:endParaRPr lang="ja-JP" altLang="en-US" sz="700" dirty="0"/>
          </a:p>
        </p:txBody>
      </p:sp>
      <p:sp>
        <p:nvSpPr>
          <p:cNvPr id="2066" name="Text Box 1092"/>
          <p:cNvSpPr txBox="1">
            <a:spLocks noChangeArrowheads="1"/>
          </p:cNvSpPr>
          <p:nvPr/>
        </p:nvSpPr>
        <p:spPr bwMode="auto">
          <a:xfrm>
            <a:off x="6969314" y="1107244"/>
            <a:ext cx="1662916" cy="188652"/>
          </a:xfrm>
          <a:prstGeom prst="rect">
            <a:avLst/>
          </a:prstGeom>
          <a:noFill/>
          <a:ln w="9525">
            <a:noFill/>
            <a:miter lim="800000"/>
            <a:headEnd/>
            <a:tailEnd/>
          </a:ln>
        </p:spPr>
        <p:txBody>
          <a:bodyPr lIns="80147" tIns="40074" rIns="80147" bIns="40074">
            <a:spAutoFit/>
          </a:bodyPr>
          <a:lstStyle/>
          <a:p>
            <a:pPr algn="r"/>
            <a:r>
              <a:rPr lang="zh-TW" altLang="en-US" sz="700" dirty="0"/>
              <a:t>電源開発</a:t>
            </a:r>
            <a:r>
              <a:rPr lang="en-US" altLang="ja-JP" sz="700" dirty="0"/>
              <a:t>(</a:t>
            </a:r>
            <a:r>
              <a:rPr lang="zh-TW" altLang="en-US" sz="700" dirty="0"/>
              <a:t>株</a:t>
            </a:r>
            <a:r>
              <a:rPr lang="en-US" altLang="ja-JP" sz="700" dirty="0"/>
              <a:t>)</a:t>
            </a:r>
            <a:r>
              <a:rPr lang="zh-TW" altLang="en-US" sz="700" dirty="0"/>
              <a:t>大間原子力発電所</a:t>
            </a:r>
            <a:endParaRPr lang="ja-JP" altLang="en-US" sz="700" dirty="0"/>
          </a:p>
        </p:txBody>
      </p:sp>
      <p:sp>
        <p:nvSpPr>
          <p:cNvPr id="2067" name="Text Box 1093"/>
          <p:cNvSpPr txBox="1">
            <a:spLocks noChangeArrowheads="1"/>
          </p:cNvSpPr>
          <p:nvPr/>
        </p:nvSpPr>
        <p:spPr bwMode="auto">
          <a:xfrm>
            <a:off x="7080627" y="1801251"/>
            <a:ext cx="1551603" cy="188652"/>
          </a:xfrm>
          <a:prstGeom prst="rect">
            <a:avLst/>
          </a:prstGeom>
          <a:noFill/>
          <a:ln w="9525">
            <a:noFill/>
            <a:miter lim="800000"/>
            <a:headEnd/>
            <a:tailEnd/>
          </a:ln>
        </p:spPr>
        <p:txBody>
          <a:bodyPr lIns="80147" tIns="40074" rIns="80147" bIns="40074">
            <a:spAutoFit/>
          </a:bodyPr>
          <a:lstStyle/>
          <a:p>
            <a:pPr algn="r"/>
            <a:r>
              <a:rPr lang="zh-TW" altLang="en-US" sz="700" dirty="0"/>
              <a:t>東北電力</a:t>
            </a:r>
            <a:r>
              <a:rPr lang="en-US" altLang="ja-JP" sz="700" dirty="0"/>
              <a:t>(</a:t>
            </a:r>
            <a:r>
              <a:rPr lang="zh-TW" altLang="en-US" sz="700" dirty="0"/>
              <a:t>株</a:t>
            </a:r>
            <a:r>
              <a:rPr lang="en-US" altLang="ja-JP" sz="700" dirty="0"/>
              <a:t>)</a:t>
            </a:r>
            <a:r>
              <a:rPr lang="zh-TW" altLang="en-US" sz="700" dirty="0"/>
              <a:t>女川原子力発電所</a:t>
            </a:r>
            <a:endParaRPr lang="ja-JP" altLang="en-US" sz="700" dirty="0"/>
          </a:p>
        </p:txBody>
      </p:sp>
      <p:sp>
        <p:nvSpPr>
          <p:cNvPr id="2068" name="Text Box 1094"/>
          <p:cNvSpPr txBox="1">
            <a:spLocks noChangeArrowheads="1"/>
          </p:cNvSpPr>
          <p:nvPr/>
        </p:nvSpPr>
        <p:spPr bwMode="auto">
          <a:xfrm>
            <a:off x="6969314" y="2297999"/>
            <a:ext cx="1662916" cy="188652"/>
          </a:xfrm>
          <a:prstGeom prst="rect">
            <a:avLst/>
          </a:prstGeom>
          <a:noFill/>
          <a:ln w="9525">
            <a:noFill/>
            <a:miter lim="800000"/>
            <a:headEnd/>
            <a:tailEnd/>
          </a:ln>
        </p:spPr>
        <p:txBody>
          <a:bodyPr lIns="80147" tIns="40074" rIns="80147" bIns="40074">
            <a:spAutoFit/>
          </a:bodyPr>
          <a:lstStyle/>
          <a:p>
            <a:pPr algn="r"/>
            <a:r>
              <a:rPr lang="ja-JP" altLang="en-US" sz="700" dirty="0"/>
              <a:t>東北電力</a:t>
            </a:r>
            <a:r>
              <a:rPr lang="en-US" altLang="ja-JP" sz="700" dirty="0"/>
              <a:t>(</a:t>
            </a:r>
            <a:r>
              <a:rPr lang="ja-JP" altLang="en-US" sz="700" dirty="0"/>
              <a:t>株</a:t>
            </a:r>
            <a:r>
              <a:rPr lang="en-US" altLang="ja-JP" sz="700" dirty="0"/>
              <a:t>)</a:t>
            </a:r>
            <a:r>
              <a:rPr lang="ja-JP" altLang="en-US" sz="700" dirty="0"/>
              <a:t>浪江･小高原子力発電所</a:t>
            </a:r>
          </a:p>
        </p:txBody>
      </p:sp>
      <p:sp>
        <p:nvSpPr>
          <p:cNvPr id="2069" name="Text Box 1095"/>
          <p:cNvSpPr txBox="1">
            <a:spLocks noChangeArrowheads="1"/>
          </p:cNvSpPr>
          <p:nvPr/>
        </p:nvSpPr>
        <p:spPr bwMode="auto">
          <a:xfrm>
            <a:off x="6969314" y="2804826"/>
            <a:ext cx="1662916" cy="188652"/>
          </a:xfrm>
          <a:prstGeom prst="rect">
            <a:avLst/>
          </a:prstGeom>
          <a:noFill/>
          <a:ln w="9525">
            <a:noFill/>
            <a:miter lim="800000"/>
            <a:headEnd/>
            <a:tailEnd/>
          </a:ln>
        </p:spPr>
        <p:txBody>
          <a:bodyPr lIns="80147" tIns="40074" rIns="80147" bIns="40074">
            <a:spAutoFit/>
          </a:bodyPr>
          <a:lstStyle/>
          <a:p>
            <a:pPr algn="r"/>
            <a:r>
              <a:rPr lang="zh-TW" altLang="en-US" sz="700" dirty="0"/>
              <a:t>東京電力</a:t>
            </a:r>
            <a:r>
              <a:rPr lang="en-US" altLang="ja-JP" sz="700" dirty="0"/>
              <a:t>(</a:t>
            </a:r>
            <a:r>
              <a:rPr lang="zh-TW" altLang="en-US" sz="700" dirty="0"/>
              <a:t>株</a:t>
            </a:r>
            <a:r>
              <a:rPr lang="en-US" altLang="ja-JP" sz="700" dirty="0"/>
              <a:t>)</a:t>
            </a:r>
            <a:r>
              <a:rPr lang="zh-TW" altLang="en-US" sz="700" dirty="0"/>
              <a:t>福島第一原子力発電所</a:t>
            </a:r>
            <a:endParaRPr lang="ja-JP" altLang="en-US" sz="700" dirty="0"/>
          </a:p>
        </p:txBody>
      </p:sp>
      <p:sp>
        <p:nvSpPr>
          <p:cNvPr id="2070" name="Text Box 1096"/>
          <p:cNvSpPr txBox="1">
            <a:spLocks noChangeArrowheads="1"/>
          </p:cNvSpPr>
          <p:nvPr/>
        </p:nvSpPr>
        <p:spPr bwMode="auto">
          <a:xfrm>
            <a:off x="6969314" y="3324611"/>
            <a:ext cx="1662916" cy="188652"/>
          </a:xfrm>
          <a:prstGeom prst="rect">
            <a:avLst/>
          </a:prstGeom>
          <a:noFill/>
          <a:ln w="9525">
            <a:noFill/>
            <a:miter lim="800000"/>
            <a:headEnd/>
            <a:tailEnd/>
          </a:ln>
        </p:spPr>
        <p:txBody>
          <a:bodyPr lIns="80147" tIns="40074" rIns="80147" bIns="40074">
            <a:spAutoFit/>
          </a:bodyPr>
          <a:lstStyle/>
          <a:p>
            <a:pPr algn="r"/>
            <a:r>
              <a:rPr lang="zh-TW" altLang="en-US" sz="700" dirty="0"/>
              <a:t>東京電力</a:t>
            </a:r>
            <a:r>
              <a:rPr lang="en-US" altLang="ja-JP" sz="700" dirty="0"/>
              <a:t>(</a:t>
            </a:r>
            <a:r>
              <a:rPr lang="zh-TW" altLang="en-US" sz="700" dirty="0"/>
              <a:t>株</a:t>
            </a:r>
            <a:r>
              <a:rPr lang="en-US" altLang="ja-JP" sz="700" dirty="0"/>
              <a:t>)</a:t>
            </a:r>
            <a:r>
              <a:rPr lang="zh-TW" altLang="en-US" sz="700" dirty="0"/>
              <a:t>福島第二原子力発電所</a:t>
            </a:r>
            <a:endParaRPr lang="ja-JP" altLang="en-US" sz="700" dirty="0"/>
          </a:p>
        </p:txBody>
      </p:sp>
      <p:sp>
        <p:nvSpPr>
          <p:cNvPr id="2071" name="Text Box 1097"/>
          <p:cNvSpPr txBox="1">
            <a:spLocks noChangeArrowheads="1"/>
          </p:cNvSpPr>
          <p:nvPr/>
        </p:nvSpPr>
        <p:spPr bwMode="auto">
          <a:xfrm>
            <a:off x="6969314" y="3815600"/>
            <a:ext cx="1662916" cy="188652"/>
          </a:xfrm>
          <a:prstGeom prst="rect">
            <a:avLst/>
          </a:prstGeom>
          <a:noFill/>
          <a:ln w="9525">
            <a:noFill/>
            <a:miter lim="800000"/>
            <a:headEnd/>
            <a:tailEnd/>
          </a:ln>
        </p:spPr>
        <p:txBody>
          <a:bodyPr lIns="80147" tIns="40074" rIns="80147" bIns="40074">
            <a:spAutoFit/>
          </a:bodyPr>
          <a:lstStyle/>
          <a:p>
            <a:pPr algn="r"/>
            <a:r>
              <a:rPr lang="zh-TW" altLang="en-US" sz="700" dirty="0"/>
              <a:t>日本原子力発電</a:t>
            </a:r>
            <a:r>
              <a:rPr lang="en-US" altLang="ja-JP" sz="700" dirty="0"/>
              <a:t>(</a:t>
            </a:r>
            <a:r>
              <a:rPr lang="zh-TW" altLang="en-US" sz="700" dirty="0"/>
              <a:t>株</a:t>
            </a:r>
            <a:r>
              <a:rPr lang="en-US" altLang="ja-JP" sz="700" dirty="0"/>
              <a:t>)</a:t>
            </a:r>
            <a:r>
              <a:rPr lang="zh-TW" altLang="en-US" sz="700" dirty="0"/>
              <a:t>東海第二発電所</a:t>
            </a:r>
            <a:endParaRPr lang="ja-JP" altLang="en-US" sz="700" dirty="0"/>
          </a:p>
        </p:txBody>
      </p:sp>
      <p:sp>
        <p:nvSpPr>
          <p:cNvPr id="2072" name="Text Box 1098"/>
          <p:cNvSpPr txBox="1">
            <a:spLocks noChangeArrowheads="1"/>
          </p:cNvSpPr>
          <p:nvPr/>
        </p:nvSpPr>
        <p:spPr bwMode="auto">
          <a:xfrm>
            <a:off x="6969314" y="4331065"/>
            <a:ext cx="1662916" cy="188652"/>
          </a:xfrm>
          <a:prstGeom prst="rect">
            <a:avLst/>
          </a:prstGeom>
          <a:noFill/>
          <a:ln w="9525">
            <a:noFill/>
            <a:miter lim="800000"/>
            <a:headEnd/>
            <a:tailEnd/>
          </a:ln>
        </p:spPr>
        <p:txBody>
          <a:bodyPr lIns="80147" tIns="40074" rIns="80147" bIns="40074">
            <a:spAutoFit/>
          </a:bodyPr>
          <a:lstStyle/>
          <a:p>
            <a:pPr algn="r"/>
            <a:r>
              <a:rPr lang="zh-TW" altLang="en-US" sz="700" dirty="0"/>
              <a:t>中部電力</a:t>
            </a:r>
            <a:r>
              <a:rPr lang="en-US" altLang="ja-JP" sz="700" dirty="0"/>
              <a:t>(</a:t>
            </a:r>
            <a:r>
              <a:rPr lang="zh-TW" altLang="en-US" sz="700" dirty="0"/>
              <a:t>株</a:t>
            </a:r>
            <a:r>
              <a:rPr lang="en-US" altLang="ja-JP" sz="700" dirty="0"/>
              <a:t>)</a:t>
            </a:r>
            <a:r>
              <a:rPr lang="zh-TW" altLang="en-US" sz="700" dirty="0"/>
              <a:t>浜岡原子力発電所</a:t>
            </a:r>
            <a:endParaRPr lang="ja-JP" altLang="en-US" sz="700" dirty="0"/>
          </a:p>
        </p:txBody>
      </p:sp>
      <p:sp>
        <p:nvSpPr>
          <p:cNvPr id="2073" name="Text Box 1099"/>
          <p:cNvSpPr txBox="1">
            <a:spLocks noChangeArrowheads="1"/>
          </p:cNvSpPr>
          <p:nvPr/>
        </p:nvSpPr>
        <p:spPr bwMode="auto">
          <a:xfrm>
            <a:off x="6969314" y="4793257"/>
            <a:ext cx="1662916" cy="188652"/>
          </a:xfrm>
          <a:prstGeom prst="rect">
            <a:avLst/>
          </a:prstGeom>
          <a:noFill/>
          <a:ln w="9525">
            <a:noFill/>
            <a:miter lim="800000"/>
            <a:headEnd/>
            <a:tailEnd/>
          </a:ln>
        </p:spPr>
        <p:txBody>
          <a:bodyPr lIns="80147" tIns="40074" rIns="80147" bIns="40074">
            <a:spAutoFit/>
          </a:bodyPr>
          <a:lstStyle/>
          <a:p>
            <a:pPr algn="r"/>
            <a:r>
              <a:rPr lang="zh-TW" altLang="en-US" sz="700" dirty="0"/>
              <a:t>四国電力</a:t>
            </a:r>
            <a:r>
              <a:rPr lang="en-US" altLang="ja-JP" sz="700" dirty="0"/>
              <a:t>(</a:t>
            </a:r>
            <a:r>
              <a:rPr lang="zh-TW" altLang="en-US" sz="700" dirty="0"/>
              <a:t>株</a:t>
            </a:r>
            <a:r>
              <a:rPr lang="en-US" altLang="ja-JP" sz="700" dirty="0"/>
              <a:t>)</a:t>
            </a:r>
            <a:r>
              <a:rPr lang="zh-TW" altLang="en-US" sz="700" dirty="0"/>
              <a:t>伊方発電所</a:t>
            </a:r>
            <a:endParaRPr lang="ja-JP" altLang="en-US" sz="700" dirty="0"/>
          </a:p>
        </p:txBody>
      </p:sp>
      <p:sp>
        <p:nvSpPr>
          <p:cNvPr id="2074" name="Text Box 1100"/>
          <p:cNvSpPr txBox="1">
            <a:spLocks noChangeArrowheads="1"/>
          </p:cNvSpPr>
          <p:nvPr/>
        </p:nvSpPr>
        <p:spPr bwMode="auto">
          <a:xfrm>
            <a:off x="1571965" y="5508862"/>
            <a:ext cx="894581" cy="221737"/>
          </a:xfrm>
          <a:prstGeom prst="rect">
            <a:avLst/>
          </a:prstGeom>
          <a:noFill/>
          <a:ln w="9525">
            <a:noFill/>
            <a:miter lim="800000"/>
            <a:headEnd/>
            <a:tailEnd/>
          </a:ln>
        </p:spPr>
        <p:txBody>
          <a:bodyPr lIns="80147" tIns="40074" rIns="80147" bIns="40074">
            <a:spAutoFit/>
          </a:bodyPr>
          <a:lstStyle/>
          <a:p>
            <a:r>
              <a:rPr lang="ja-JP" altLang="en-US" sz="900" dirty="0"/>
              <a:t>出力規模</a:t>
            </a:r>
          </a:p>
        </p:txBody>
      </p:sp>
      <p:sp>
        <p:nvSpPr>
          <p:cNvPr id="2075" name="Text Box 1101"/>
          <p:cNvSpPr txBox="1">
            <a:spLocks noChangeArrowheads="1"/>
          </p:cNvSpPr>
          <p:nvPr/>
        </p:nvSpPr>
        <p:spPr bwMode="auto">
          <a:xfrm>
            <a:off x="3074698" y="5880342"/>
            <a:ext cx="894580" cy="204041"/>
          </a:xfrm>
          <a:prstGeom prst="rect">
            <a:avLst/>
          </a:prstGeom>
          <a:noFill/>
          <a:ln w="9525">
            <a:noFill/>
            <a:miter lim="800000"/>
            <a:headEnd/>
            <a:tailEnd/>
          </a:ln>
        </p:spPr>
        <p:txBody>
          <a:bodyPr lIns="80147" tIns="40074" rIns="80147" bIns="40074">
            <a:spAutoFit/>
          </a:bodyPr>
          <a:lstStyle/>
          <a:p>
            <a:r>
              <a:rPr lang="en-US" altLang="ja-JP" sz="800" dirty="0"/>
              <a:t>100</a:t>
            </a:r>
            <a:r>
              <a:rPr lang="ja-JP" altLang="en-US" sz="800" dirty="0"/>
              <a:t>万</a:t>
            </a:r>
            <a:r>
              <a:rPr lang="en-US" altLang="ja-JP" sz="800" dirty="0"/>
              <a:t>kW</a:t>
            </a:r>
            <a:r>
              <a:rPr lang="ja-JP" altLang="en-US" sz="800" dirty="0"/>
              <a:t>以上</a:t>
            </a:r>
          </a:p>
        </p:txBody>
      </p:sp>
      <p:sp>
        <p:nvSpPr>
          <p:cNvPr id="2076" name="Text Box 1102"/>
          <p:cNvSpPr txBox="1">
            <a:spLocks noChangeArrowheads="1"/>
          </p:cNvSpPr>
          <p:nvPr/>
        </p:nvSpPr>
        <p:spPr bwMode="auto">
          <a:xfrm>
            <a:off x="2333512" y="5880342"/>
            <a:ext cx="894580" cy="204041"/>
          </a:xfrm>
          <a:prstGeom prst="rect">
            <a:avLst/>
          </a:prstGeom>
          <a:noFill/>
          <a:ln w="9525">
            <a:noFill/>
            <a:miter lim="800000"/>
            <a:headEnd/>
            <a:tailEnd/>
          </a:ln>
        </p:spPr>
        <p:txBody>
          <a:bodyPr lIns="80147" tIns="40074" rIns="80147" bIns="40074">
            <a:spAutoFit/>
          </a:bodyPr>
          <a:lstStyle/>
          <a:p>
            <a:r>
              <a:rPr lang="en-US" altLang="ja-JP" sz="800" dirty="0" err="1"/>
              <a:t>100</a:t>
            </a:r>
            <a:r>
              <a:rPr lang="en-US" sz="800" dirty="0" err="1"/>
              <a:t>万</a:t>
            </a:r>
            <a:r>
              <a:rPr lang="en-US" altLang="ja-JP" sz="800" dirty="0" err="1"/>
              <a:t>kW</a:t>
            </a:r>
            <a:r>
              <a:rPr lang="en-US" sz="800" dirty="0" err="1"/>
              <a:t>未満</a:t>
            </a:r>
            <a:endParaRPr lang="ja-JP" altLang="en-US" sz="800" dirty="0"/>
          </a:p>
        </p:txBody>
      </p:sp>
      <p:sp>
        <p:nvSpPr>
          <p:cNvPr id="2077" name="Text Box 1103"/>
          <p:cNvSpPr txBox="1">
            <a:spLocks noChangeArrowheads="1"/>
          </p:cNvSpPr>
          <p:nvPr/>
        </p:nvSpPr>
        <p:spPr bwMode="auto">
          <a:xfrm>
            <a:off x="1585540" y="5880342"/>
            <a:ext cx="894581" cy="204041"/>
          </a:xfrm>
          <a:prstGeom prst="rect">
            <a:avLst/>
          </a:prstGeom>
          <a:noFill/>
          <a:ln w="9525">
            <a:noFill/>
            <a:miter lim="800000"/>
            <a:headEnd/>
            <a:tailEnd/>
          </a:ln>
        </p:spPr>
        <p:txBody>
          <a:bodyPr lIns="80147" tIns="40074" rIns="80147" bIns="40074">
            <a:spAutoFit/>
          </a:bodyPr>
          <a:lstStyle/>
          <a:p>
            <a:r>
              <a:rPr lang="en-US" altLang="ja-JP" sz="800" dirty="0" err="1"/>
              <a:t>50</a:t>
            </a:r>
            <a:r>
              <a:rPr lang="en-US" sz="800" dirty="0" err="1"/>
              <a:t>万</a:t>
            </a:r>
            <a:r>
              <a:rPr lang="en-US" altLang="ja-JP" sz="800" dirty="0" err="1"/>
              <a:t>kW</a:t>
            </a:r>
            <a:r>
              <a:rPr lang="en-US" sz="800" dirty="0" err="1"/>
              <a:t>未満</a:t>
            </a:r>
            <a:endParaRPr lang="ja-JP" altLang="en-US" sz="800" dirty="0"/>
          </a:p>
        </p:txBody>
      </p:sp>
      <p:sp>
        <p:nvSpPr>
          <p:cNvPr id="2078" name="Text Box 1104"/>
          <p:cNvSpPr txBox="1">
            <a:spLocks noChangeArrowheads="1"/>
          </p:cNvSpPr>
          <p:nvPr/>
        </p:nvSpPr>
        <p:spPr bwMode="auto">
          <a:xfrm>
            <a:off x="4424035" y="5835707"/>
            <a:ext cx="818561" cy="236135"/>
          </a:xfrm>
          <a:prstGeom prst="rect">
            <a:avLst/>
          </a:prstGeom>
          <a:noFill/>
          <a:ln w="9525">
            <a:noFill/>
            <a:miter lim="800000"/>
            <a:headEnd/>
            <a:tailEnd/>
          </a:ln>
        </p:spPr>
        <p:txBody>
          <a:bodyPr lIns="80147" tIns="40074" rIns="80147" bIns="40074">
            <a:spAutoFit/>
          </a:bodyPr>
          <a:lstStyle/>
          <a:p>
            <a:pPr algn="l"/>
            <a:r>
              <a:rPr lang="zh-TW" altLang="en-US" sz="1000" dirty="0"/>
              <a:t>着工準備中</a:t>
            </a:r>
            <a:endParaRPr lang="ja-JP" altLang="en-US" sz="1000" dirty="0"/>
          </a:p>
        </p:txBody>
      </p:sp>
      <p:sp>
        <p:nvSpPr>
          <p:cNvPr id="2079" name="Text Box 1105"/>
          <p:cNvSpPr txBox="1">
            <a:spLocks noChangeArrowheads="1"/>
          </p:cNvSpPr>
          <p:nvPr/>
        </p:nvSpPr>
        <p:spPr bwMode="auto">
          <a:xfrm>
            <a:off x="4424035" y="5648527"/>
            <a:ext cx="818561" cy="236135"/>
          </a:xfrm>
          <a:prstGeom prst="rect">
            <a:avLst/>
          </a:prstGeom>
          <a:noFill/>
          <a:ln w="9525">
            <a:noFill/>
            <a:miter lim="800000"/>
            <a:headEnd/>
            <a:tailEnd/>
          </a:ln>
        </p:spPr>
        <p:txBody>
          <a:bodyPr lIns="80147" tIns="40074" rIns="80147" bIns="40074">
            <a:spAutoFit/>
          </a:bodyPr>
          <a:lstStyle/>
          <a:p>
            <a:pPr algn="l"/>
            <a:r>
              <a:rPr lang="zh-TW" altLang="en-US" sz="1000" dirty="0"/>
              <a:t>建設中</a:t>
            </a:r>
            <a:endParaRPr lang="ja-JP" altLang="en-US" sz="1000" dirty="0"/>
          </a:p>
        </p:txBody>
      </p:sp>
      <p:sp>
        <p:nvSpPr>
          <p:cNvPr id="2080" name="Text Box 1106"/>
          <p:cNvSpPr txBox="1">
            <a:spLocks noChangeArrowheads="1"/>
          </p:cNvSpPr>
          <p:nvPr/>
        </p:nvSpPr>
        <p:spPr bwMode="auto">
          <a:xfrm>
            <a:off x="4424035" y="5452708"/>
            <a:ext cx="818561" cy="236135"/>
          </a:xfrm>
          <a:prstGeom prst="rect">
            <a:avLst/>
          </a:prstGeom>
          <a:noFill/>
          <a:ln w="9525">
            <a:noFill/>
            <a:miter lim="800000"/>
            <a:headEnd/>
            <a:tailEnd/>
          </a:ln>
        </p:spPr>
        <p:txBody>
          <a:bodyPr lIns="80147" tIns="40074" rIns="80147" bIns="40074">
            <a:spAutoFit/>
          </a:bodyPr>
          <a:lstStyle/>
          <a:p>
            <a:pPr algn="l"/>
            <a:r>
              <a:rPr lang="zh-TW" altLang="en-US" sz="1000" dirty="0"/>
              <a:t>運転中</a:t>
            </a:r>
            <a:endParaRPr lang="ja-JP" altLang="en-US" sz="1000" dirty="0"/>
          </a:p>
        </p:txBody>
      </p:sp>
      <p:graphicFrame>
        <p:nvGraphicFramePr>
          <p:cNvPr id="372819" name="Group 1107"/>
          <p:cNvGraphicFramePr>
            <a:graphicFrameLocks noGrp="1"/>
          </p:cNvGraphicFramePr>
          <p:nvPr/>
        </p:nvGraphicFramePr>
        <p:xfrm>
          <a:off x="5423142" y="5422471"/>
          <a:ext cx="2158397" cy="633535"/>
        </p:xfrm>
        <a:graphic>
          <a:graphicData uri="http://schemas.openxmlformats.org/drawingml/2006/table">
            <a:tbl>
              <a:tblPr/>
              <a:tblGrid>
                <a:gridCol w="768335"/>
                <a:gridCol w="537563"/>
                <a:gridCol w="852499"/>
              </a:tblGrid>
              <a:tr h="126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ja-JP" sz="7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rPr>
                        <a:t>基　数</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700" b="0" i="0" u="none" strike="noStrike" cap="none" normalizeH="0" baseline="0" smtClean="0">
                          <a:ln>
                            <a:noFill/>
                          </a:ln>
                          <a:solidFill>
                            <a:schemeClr val="tx1"/>
                          </a:solidFill>
                          <a:effectLst/>
                          <a:latin typeface="ＭＳ ゴシック" pitchFamily="49" charset="-128"/>
                          <a:ea typeface="ＭＳ ゴシック" pitchFamily="49" charset="-128"/>
                        </a:rPr>
                        <a:t>合計出力</a:t>
                      </a: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0" lang="zh-TW" altLang="en-US" sz="700" b="0" i="0" u="none" strike="noStrike" cap="none" normalizeH="0" baseline="0" smtClean="0">
                          <a:ln>
                            <a:noFill/>
                          </a:ln>
                          <a:solidFill>
                            <a:schemeClr val="tx1"/>
                          </a:solidFill>
                          <a:effectLst/>
                          <a:latin typeface="ＭＳ ゴシック" pitchFamily="49" charset="-128"/>
                          <a:ea typeface="ＭＳ ゴシック" pitchFamily="49" charset="-128"/>
                        </a:rPr>
                        <a:t>万</a:t>
                      </a:r>
                      <a:r>
                        <a:rPr kumimoji="0" lang="en-US" altLang="zh-TW" sz="700" b="0" i="0" u="none" strike="noStrike" cap="none" normalizeH="0" baseline="0" smtClean="0">
                          <a:ln>
                            <a:noFill/>
                          </a:ln>
                          <a:solidFill>
                            <a:schemeClr val="tx1"/>
                          </a:solidFill>
                          <a:effectLst/>
                          <a:latin typeface="ＭＳ ゴシック" pitchFamily="49" charset="-128"/>
                          <a:ea typeface="ＭＳ ゴシック" pitchFamily="49" charset="-128"/>
                        </a:rPr>
                        <a:t>kW</a:t>
                      </a: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26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rPr>
                        <a:t>運　転　中</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D5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54</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D5E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4884.7</a:t>
                      </a:r>
                    </a:p>
                  </a:txBody>
                  <a:tcPr marL="0" marR="61568"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D5EF"/>
                    </a:solidFill>
                  </a:tcPr>
                </a:tc>
              </a:tr>
              <a:tr h="126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rPr>
                        <a:t>建　設　中</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pattFill prst="wdUpDiag">
                      <a:fgClr>
                        <a:srgbClr val="E5C2DC"/>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 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pattFill prst="wdUpDiag">
                      <a:fgClr>
                        <a:srgbClr val="E5C2DC"/>
                      </a:fgClr>
                      <a:bgClr>
                        <a:srgbClr val="FFFFFF"/>
                      </a:bgClr>
                    </a:patt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275.6</a:t>
                      </a:r>
                    </a:p>
                  </a:txBody>
                  <a:tcPr marL="0" marR="61568"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pattFill prst="wdUpDiag">
                      <a:fgClr>
                        <a:srgbClr val="E5C2DC"/>
                      </a:fgClr>
                      <a:bgClr>
                        <a:srgbClr val="FFFFFF"/>
                      </a:bgClr>
                    </a:pattFill>
                  </a:tcPr>
                </a:tc>
              </a:tr>
              <a:tr h="126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700" b="0" i="0" u="none" strike="noStrike" cap="none" normalizeH="0" baseline="0" smtClean="0">
                          <a:ln>
                            <a:noFill/>
                          </a:ln>
                          <a:solidFill>
                            <a:schemeClr val="tx1"/>
                          </a:solidFill>
                          <a:effectLst/>
                          <a:latin typeface="ＭＳ ゴシック" pitchFamily="49" charset="-128"/>
                          <a:ea typeface="ＭＳ ゴシック" pitchFamily="49" charset="-128"/>
                        </a:rPr>
                        <a:t>着工準備中</a:t>
                      </a:r>
                      <a:endParaRPr kumimoji="0"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12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1,655.2</a:t>
                      </a:r>
                    </a:p>
                  </a:txBody>
                  <a:tcPr marL="0" marR="61568"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r>
              <a:tr h="126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rPr>
                        <a:t>合　　計</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BE5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68</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BE5D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700" b="0" i="0" u="none" strike="noStrike" cap="none" normalizeH="0" baseline="0" smtClean="0">
                          <a:ln>
                            <a:noFill/>
                          </a:ln>
                          <a:solidFill>
                            <a:schemeClr val="tx1"/>
                          </a:solidFill>
                          <a:effectLst/>
                          <a:latin typeface="ＭＳ ゴシック" pitchFamily="49" charset="-128"/>
                          <a:ea typeface="ＭＳ ゴシック" pitchFamily="49" charset="-128"/>
                        </a:rPr>
                        <a:t>6,815.5</a:t>
                      </a:r>
                    </a:p>
                  </a:txBody>
                  <a:tcPr marL="0" marR="61568"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BE5D1"/>
                    </a:solidFill>
                  </a:tcPr>
                </a:tc>
              </a:tr>
            </a:tbl>
          </a:graphicData>
        </a:graphic>
      </p:graphicFrame>
      <p:grpSp>
        <p:nvGrpSpPr>
          <p:cNvPr id="4" name="Group 1133"/>
          <p:cNvGrpSpPr>
            <a:grpSpLocks/>
          </p:cNvGrpSpPr>
          <p:nvPr/>
        </p:nvGrpSpPr>
        <p:grpSpPr bwMode="auto">
          <a:xfrm>
            <a:off x="3836245" y="5007794"/>
            <a:ext cx="195477" cy="197260"/>
            <a:chOff x="3216" y="3024"/>
            <a:chExt cx="192" cy="183"/>
          </a:xfrm>
        </p:grpSpPr>
        <p:sp>
          <p:nvSpPr>
            <p:cNvPr id="2411" name="Text Box 1134"/>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412" name="AutoShape 1135"/>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5" name="Group 1136"/>
          <p:cNvGrpSpPr>
            <a:grpSpLocks/>
          </p:cNvGrpSpPr>
          <p:nvPr/>
        </p:nvGrpSpPr>
        <p:grpSpPr bwMode="auto">
          <a:xfrm>
            <a:off x="4064302" y="5007794"/>
            <a:ext cx="195477" cy="197260"/>
            <a:chOff x="3216" y="3024"/>
            <a:chExt cx="192" cy="183"/>
          </a:xfrm>
        </p:grpSpPr>
        <p:sp>
          <p:nvSpPr>
            <p:cNvPr id="2409" name="Text Box 1137"/>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410" name="AutoShape 1138"/>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6" name="Group 1139"/>
          <p:cNvGrpSpPr>
            <a:grpSpLocks/>
          </p:cNvGrpSpPr>
          <p:nvPr/>
        </p:nvGrpSpPr>
        <p:grpSpPr bwMode="auto">
          <a:xfrm>
            <a:off x="7878827" y="4970358"/>
            <a:ext cx="195477" cy="197260"/>
            <a:chOff x="3216" y="3024"/>
            <a:chExt cx="192" cy="183"/>
          </a:xfrm>
        </p:grpSpPr>
        <p:sp>
          <p:nvSpPr>
            <p:cNvPr id="2407" name="Text Box 114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408" name="AutoShape 114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7" name="Group 1142"/>
          <p:cNvGrpSpPr>
            <a:grpSpLocks/>
          </p:cNvGrpSpPr>
          <p:nvPr/>
        </p:nvGrpSpPr>
        <p:grpSpPr bwMode="auto">
          <a:xfrm>
            <a:off x="8117744" y="4970358"/>
            <a:ext cx="195477" cy="197260"/>
            <a:chOff x="3216" y="3024"/>
            <a:chExt cx="192" cy="183"/>
          </a:xfrm>
        </p:grpSpPr>
        <p:sp>
          <p:nvSpPr>
            <p:cNvPr id="2405" name="Text Box 1143"/>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406" name="AutoShape 1144"/>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8" name="Group 1145"/>
          <p:cNvGrpSpPr>
            <a:grpSpLocks/>
          </p:cNvGrpSpPr>
          <p:nvPr/>
        </p:nvGrpSpPr>
        <p:grpSpPr bwMode="auto">
          <a:xfrm>
            <a:off x="8356661" y="4970358"/>
            <a:ext cx="195477" cy="197260"/>
            <a:chOff x="3216" y="3024"/>
            <a:chExt cx="192" cy="183"/>
          </a:xfrm>
        </p:grpSpPr>
        <p:sp>
          <p:nvSpPr>
            <p:cNvPr id="2403" name="Text Box 114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404" name="AutoShape 114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9" name="Group 1148"/>
          <p:cNvGrpSpPr>
            <a:grpSpLocks/>
          </p:cNvGrpSpPr>
          <p:nvPr/>
        </p:nvGrpSpPr>
        <p:grpSpPr bwMode="auto">
          <a:xfrm>
            <a:off x="7525881" y="4503847"/>
            <a:ext cx="228057" cy="230376"/>
            <a:chOff x="3216" y="3024"/>
            <a:chExt cx="192" cy="183"/>
          </a:xfrm>
        </p:grpSpPr>
        <p:sp>
          <p:nvSpPr>
            <p:cNvPr id="2401" name="Text Box 1149"/>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402" name="AutoShape 1150"/>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0" name="Group 1151"/>
          <p:cNvGrpSpPr>
            <a:grpSpLocks/>
          </p:cNvGrpSpPr>
          <p:nvPr/>
        </p:nvGrpSpPr>
        <p:grpSpPr bwMode="auto">
          <a:xfrm>
            <a:off x="7791948" y="4503847"/>
            <a:ext cx="228057" cy="230376"/>
            <a:chOff x="3216" y="3024"/>
            <a:chExt cx="192" cy="183"/>
          </a:xfrm>
        </p:grpSpPr>
        <p:sp>
          <p:nvSpPr>
            <p:cNvPr id="2399" name="Text Box 1152"/>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400" name="AutoShape 1153"/>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1" name="Group 1154"/>
          <p:cNvGrpSpPr>
            <a:grpSpLocks/>
          </p:cNvGrpSpPr>
          <p:nvPr/>
        </p:nvGrpSpPr>
        <p:grpSpPr bwMode="auto">
          <a:xfrm>
            <a:off x="8052584" y="4503847"/>
            <a:ext cx="228057" cy="230376"/>
            <a:chOff x="3216" y="3024"/>
            <a:chExt cx="192" cy="183"/>
          </a:xfrm>
        </p:grpSpPr>
        <p:sp>
          <p:nvSpPr>
            <p:cNvPr id="2397" name="Text Box 115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5</a:t>
              </a:r>
            </a:p>
          </p:txBody>
        </p:sp>
        <p:sp>
          <p:nvSpPr>
            <p:cNvPr id="2398" name="AutoShape 115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2" name="Group 1157"/>
          <p:cNvGrpSpPr>
            <a:grpSpLocks/>
          </p:cNvGrpSpPr>
          <p:nvPr/>
        </p:nvGrpSpPr>
        <p:grpSpPr bwMode="auto">
          <a:xfrm>
            <a:off x="8324081" y="3979742"/>
            <a:ext cx="228057" cy="230376"/>
            <a:chOff x="3216" y="3024"/>
            <a:chExt cx="192" cy="183"/>
          </a:xfrm>
        </p:grpSpPr>
        <p:sp>
          <p:nvSpPr>
            <p:cNvPr id="2395" name="Text Box 1158"/>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endParaRPr lang="ja-JP" altLang="ja-JP" sz="700" dirty="0"/>
            </a:p>
          </p:txBody>
        </p:sp>
        <p:sp>
          <p:nvSpPr>
            <p:cNvPr id="2396" name="AutoShape 1159"/>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3" name="Group 1160"/>
          <p:cNvGrpSpPr>
            <a:grpSpLocks/>
          </p:cNvGrpSpPr>
          <p:nvPr/>
        </p:nvGrpSpPr>
        <p:grpSpPr bwMode="auto">
          <a:xfrm>
            <a:off x="7797378" y="3495953"/>
            <a:ext cx="228057" cy="230376"/>
            <a:chOff x="3216" y="3024"/>
            <a:chExt cx="192" cy="183"/>
          </a:xfrm>
        </p:grpSpPr>
        <p:sp>
          <p:nvSpPr>
            <p:cNvPr id="2393" name="Text Box 1161"/>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94" name="AutoShape 1162"/>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4" name="Group 1163"/>
          <p:cNvGrpSpPr>
            <a:grpSpLocks/>
          </p:cNvGrpSpPr>
          <p:nvPr/>
        </p:nvGrpSpPr>
        <p:grpSpPr bwMode="auto">
          <a:xfrm>
            <a:off x="8063444" y="3495953"/>
            <a:ext cx="228057" cy="230376"/>
            <a:chOff x="3216" y="3024"/>
            <a:chExt cx="192" cy="183"/>
          </a:xfrm>
        </p:grpSpPr>
        <p:sp>
          <p:nvSpPr>
            <p:cNvPr id="2391" name="Text Box 1164"/>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92" name="AutoShape 1165"/>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5" name="Group 1166"/>
          <p:cNvGrpSpPr>
            <a:grpSpLocks/>
          </p:cNvGrpSpPr>
          <p:nvPr/>
        </p:nvGrpSpPr>
        <p:grpSpPr bwMode="auto">
          <a:xfrm>
            <a:off x="8324081" y="3495953"/>
            <a:ext cx="228057" cy="230376"/>
            <a:chOff x="3216" y="3024"/>
            <a:chExt cx="192" cy="183"/>
          </a:xfrm>
        </p:grpSpPr>
        <p:sp>
          <p:nvSpPr>
            <p:cNvPr id="2389" name="Text Box 1167"/>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390" name="AutoShape 1168"/>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6" name="Group 1169"/>
          <p:cNvGrpSpPr>
            <a:grpSpLocks/>
          </p:cNvGrpSpPr>
          <p:nvPr/>
        </p:nvGrpSpPr>
        <p:grpSpPr bwMode="auto">
          <a:xfrm>
            <a:off x="7542171" y="3495953"/>
            <a:ext cx="228057" cy="230376"/>
            <a:chOff x="3216" y="3024"/>
            <a:chExt cx="192" cy="183"/>
          </a:xfrm>
        </p:grpSpPr>
        <p:sp>
          <p:nvSpPr>
            <p:cNvPr id="2387" name="Text Box 117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88" name="AutoShape 117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7" name="Group 1172"/>
          <p:cNvGrpSpPr>
            <a:grpSpLocks/>
          </p:cNvGrpSpPr>
          <p:nvPr/>
        </p:nvGrpSpPr>
        <p:grpSpPr bwMode="auto">
          <a:xfrm>
            <a:off x="7797378" y="2980487"/>
            <a:ext cx="228057" cy="230376"/>
            <a:chOff x="3216" y="3024"/>
            <a:chExt cx="192" cy="183"/>
          </a:xfrm>
        </p:grpSpPr>
        <p:sp>
          <p:nvSpPr>
            <p:cNvPr id="2385" name="Text Box 1173"/>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6</a:t>
              </a:r>
            </a:p>
          </p:txBody>
        </p:sp>
        <p:sp>
          <p:nvSpPr>
            <p:cNvPr id="2386" name="AutoShape 1174"/>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18" name="Group 1175"/>
          <p:cNvGrpSpPr>
            <a:grpSpLocks/>
          </p:cNvGrpSpPr>
          <p:nvPr/>
        </p:nvGrpSpPr>
        <p:grpSpPr bwMode="auto">
          <a:xfrm>
            <a:off x="8063444" y="2980487"/>
            <a:ext cx="228057" cy="230376"/>
            <a:chOff x="3216" y="3024"/>
            <a:chExt cx="192" cy="183"/>
          </a:xfrm>
        </p:grpSpPr>
        <p:sp>
          <p:nvSpPr>
            <p:cNvPr id="2383" name="Text Box 1176"/>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7</a:t>
              </a:r>
            </a:p>
          </p:txBody>
        </p:sp>
        <p:sp>
          <p:nvSpPr>
            <p:cNvPr id="2384" name="AutoShape 1177"/>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19" name="Group 1178"/>
          <p:cNvGrpSpPr>
            <a:grpSpLocks/>
          </p:cNvGrpSpPr>
          <p:nvPr/>
        </p:nvGrpSpPr>
        <p:grpSpPr bwMode="auto">
          <a:xfrm>
            <a:off x="8324081" y="2980487"/>
            <a:ext cx="228057" cy="230376"/>
            <a:chOff x="3216" y="3024"/>
            <a:chExt cx="192" cy="183"/>
          </a:xfrm>
        </p:grpSpPr>
        <p:sp>
          <p:nvSpPr>
            <p:cNvPr id="2381" name="Text Box 1179"/>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8</a:t>
              </a:r>
            </a:p>
          </p:txBody>
        </p:sp>
        <p:sp>
          <p:nvSpPr>
            <p:cNvPr id="2382" name="AutoShape 1180"/>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20" name="Group 1181"/>
          <p:cNvGrpSpPr>
            <a:grpSpLocks/>
          </p:cNvGrpSpPr>
          <p:nvPr/>
        </p:nvGrpSpPr>
        <p:grpSpPr bwMode="auto">
          <a:xfrm>
            <a:off x="7096917" y="3012163"/>
            <a:ext cx="195477" cy="197260"/>
            <a:chOff x="3216" y="3024"/>
            <a:chExt cx="192" cy="183"/>
          </a:xfrm>
        </p:grpSpPr>
        <p:sp>
          <p:nvSpPr>
            <p:cNvPr id="2379" name="Text Box 1182"/>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80" name="AutoShape 1183"/>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1" name="Group 1184"/>
          <p:cNvGrpSpPr>
            <a:grpSpLocks/>
          </p:cNvGrpSpPr>
          <p:nvPr/>
        </p:nvGrpSpPr>
        <p:grpSpPr bwMode="auto">
          <a:xfrm>
            <a:off x="7335834" y="3012163"/>
            <a:ext cx="195477" cy="197260"/>
            <a:chOff x="3216" y="3024"/>
            <a:chExt cx="192" cy="183"/>
          </a:xfrm>
        </p:grpSpPr>
        <p:sp>
          <p:nvSpPr>
            <p:cNvPr id="2377" name="Text Box 118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378" name="AutoShape 118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2" name="Group 1187"/>
          <p:cNvGrpSpPr>
            <a:grpSpLocks/>
          </p:cNvGrpSpPr>
          <p:nvPr/>
        </p:nvGrpSpPr>
        <p:grpSpPr bwMode="auto">
          <a:xfrm>
            <a:off x="7574751" y="3012163"/>
            <a:ext cx="195477" cy="197260"/>
            <a:chOff x="3216" y="3024"/>
            <a:chExt cx="192" cy="183"/>
          </a:xfrm>
        </p:grpSpPr>
        <p:sp>
          <p:nvSpPr>
            <p:cNvPr id="2375" name="Text Box 1188"/>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5</a:t>
              </a:r>
            </a:p>
          </p:txBody>
        </p:sp>
        <p:sp>
          <p:nvSpPr>
            <p:cNvPr id="2376" name="AutoShape 1189"/>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3" name="Group 1190"/>
          <p:cNvGrpSpPr>
            <a:grpSpLocks/>
          </p:cNvGrpSpPr>
          <p:nvPr/>
        </p:nvGrpSpPr>
        <p:grpSpPr bwMode="auto">
          <a:xfrm>
            <a:off x="6673383" y="3059679"/>
            <a:ext cx="149323" cy="149744"/>
            <a:chOff x="3216" y="3024"/>
            <a:chExt cx="192" cy="183"/>
          </a:xfrm>
        </p:grpSpPr>
        <p:sp>
          <p:nvSpPr>
            <p:cNvPr id="2373" name="Text Box 1191"/>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74" name="AutoShape 1192"/>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 name="Group 1193"/>
          <p:cNvGrpSpPr>
            <a:grpSpLocks/>
          </p:cNvGrpSpPr>
          <p:nvPr/>
        </p:nvGrpSpPr>
        <p:grpSpPr bwMode="auto">
          <a:xfrm>
            <a:off x="6860715" y="3012163"/>
            <a:ext cx="195477" cy="197260"/>
            <a:chOff x="3216" y="3024"/>
            <a:chExt cx="192" cy="183"/>
          </a:xfrm>
        </p:grpSpPr>
        <p:sp>
          <p:nvSpPr>
            <p:cNvPr id="2371" name="Text Box 1194"/>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72" name="AutoShape 1195"/>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5" name="Group 1196"/>
          <p:cNvGrpSpPr>
            <a:grpSpLocks/>
          </p:cNvGrpSpPr>
          <p:nvPr/>
        </p:nvGrpSpPr>
        <p:grpSpPr bwMode="auto">
          <a:xfrm>
            <a:off x="4288287" y="4977557"/>
            <a:ext cx="228057" cy="230376"/>
            <a:chOff x="3216" y="3024"/>
            <a:chExt cx="192" cy="183"/>
          </a:xfrm>
        </p:grpSpPr>
        <p:sp>
          <p:nvSpPr>
            <p:cNvPr id="2369" name="Text Box 1197"/>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endParaRPr lang="ja-JP" altLang="ja-JP" sz="700" dirty="0"/>
            </a:p>
          </p:txBody>
        </p:sp>
        <p:sp>
          <p:nvSpPr>
            <p:cNvPr id="2370" name="AutoShape 1198"/>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26" name="Group 1199"/>
          <p:cNvGrpSpPr>
            <a:grpSpLocks/>
          </p:cNvGrpSpPr>
          <p:nvPr/>
        </p:nvGrpSpPr>
        <p:grpSpPr bwMode="auto">
          <a:xfrm>
            <a:off x="8347159" y="1978352"/>
            <a:ext cx="195477" cy="197260"/>
            <a:chOff x="3216" y="3024"/>
            <a:chExt cx="192" cy="183"/>
          </a:xfrm>
        </p:grpSpPr>
        <p:sp>
          <p:nvSpPr>
            <p:cNvPr id="2367" name="Text Box 120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68" name="AutoShape 120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7" name="Group 1202"/>
          <p:cNvGrpSpPr>
            <a:grpSpLocks/>
          </p:cNvGrpSpPr>
          <p:nvPr/>
        </p:nvGrpSpPr>
        <p:grpSpPr bwMode="auto">
          <a:xfrm>
            <a:off x="7891045" y="1978352"/>
            <a:ext cx="195477" cy="197260"/>
            <a:chOff x="3216" y="3024"/>
            <a:chExt cx="192" cy="183"/>
          </a:xfrm>
        </p:grpSpPr>
        <p:sp>
          <p:nvSpPr>
            <p:cNvPr id="2365" name="Text Box 1203"/>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66" name="AutoShape 1204"/>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8" name="Group 1205"/>
          <p:cNvGrpSpPr>
            <a:grpSpLocks/>
          </p:cNvGrpSpPr>
          <p:nvPr/>
        </p:nvGrpSpPr>
        <p:grpSpPr bwMode="auto">
          <a:xfrm>
            <a:off x="8119102" y="1978352"/>
            <a:ext cx="195477" cy="197260"/>
            <a:chOff x="3216" y="3024"/>
            <a:chExt cx="192" cy="183"/>
          </a:xfrm>
        </p:grpSpPr>
        <p:sp>
          <p:nvSpPr>
            <p:cNvPr id="2363" name="Text Box 120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64" name="AutoShape 120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9" name="Group 1208"/>
          <p:cNvGrpSpPr>
            <a:grpSpLocks/>
          </p:cNvGrpSpPr>
          <p:nvPr/>
        </p:nvGrpSpPr>
        <p:grpSpPr bwMode="auto">
          <a:xfrm>
            <a:off x="8324081" y="1278586"/>
            <a:ext cx="228057" cy="230376"/>
            <a:chOff x="3216" y="3024"/>
            <a:chExt cx="192" cy="183"/>
          </a:xfrm>
        </p:grpSpPr>
        <p:sp>
          <p:nvSpPr>
            <p:cNvPr id="2361" name="Text Box 1209" descr="右上がり対角線 (太)"/>
            <p:cNvSpPr txBox="1">
              <a:spLocks noChangeArrowheads="1"/>
            </p:cNvSpPr>
            <p:nvPr/>
          </p:nvSpPr>
          <p:spPr bwMode="auto">
            <a:xfrm>
              <a:off x="3217" y="3072"/>
              <a:ext cx="191" cy="135"/>
            </a:xfrm>
            <a:prstGeom prst="rect">
              <a:avLst/>
            </a:prstGeom>
            <a:pattFill prst="wdUpDiag">
              <a:fgClr>
                <a:srgbClr val="E5C2DC"/>
              </a:fgClr>
              <a:bgClr>
                <a:srgbClr val="FFFFFF"/>
              </a:bgClr>
            </a:pattFill>
            <a:ln w="3175">
              <a:solidFill>
                <a:schemeClr val="tx1"/>
              </a:solidFill>
              <a:miter lim="800000"/>
              <a:headEnd/>
              <a:tailEnd/>
            </a:ln>
          </p:spPr>
          <p:txBody>
            <a:bodyPr wrap="none" anchor="ctr"/>
            <a:lstStyle/>
            <a:p>
              <a:endParaRPr lang="ja-JP" altLang="ja-JP" sz="700" dirty="0"/>
            </a:p>
          </p:txBody>
        </p:sp>
        <p:sp>
          <p:nvSpPr>
            <p:cNvPr id="2362" name="AutoShape 1210" descr="右上がり対角線 (太)"/>
            <p:cNvSpPr>
              <a:spLocks noChangeArrowheads="1"/>
            </p:cNvSpPr>
            <p:nvPr/>
          </p:nvSpPr>
          <p:spPr bwMode="auto">
            <a:xfrm rot="-5400000">
              <a:off x="3288" y="2952"/>
              <a:ext cx="48" cy="192"/>
            </a:xfrm>
            <a:prstGeom prst="flowChartDelay">
              <a:avLst/>
            </a:prstGeom>
            <a:pattFill prst="wdUpDiag">
              <a:fgClr>
                <a:srgbClr val="E5C2DC"/>
              </a:fgClr>
              <a:bgClr>
                <a:srgbClr val="FFFFFF"/>
              </a:bgClr>
            </a:pattFill>
            <a:ln w="3175">
              <a:solidFill>
                <a:schemeClr val="tx1"/>
              </a:solidFill>
              <a:miter lim="800000"/>
              <a:headEnd/>
              <a:tailEnd/>
            </a:ln>
          </p:spPr>
          <p:txBody>
            <a:bodyPr wrap="none" anchor="ctr"/>
            <a:lstStyle/>
            <a:p>
              <a:endParaRPr lang="ja-JP" altLang="en-US"/>
            </a:p>
          </p:txBody>
        </p:sp>
      </p:grpSp>
      <p:grpSp>
        <p:nvGrpSpPr>
          <p:cNvPr id="30" name="Group 1211"/>
          <p:cNvGrpSpPr>
            <a:grpSpLocks/>
          </p:cNvGrpSpPr>
          <p:nvPr/>
        </p:nvGrpSpPr>
        <p:grpSpPr bwMode="auto">
          <a:xfrm>
            <a:off x="5739435" y="1284345"/>
            <a:ext cx="195477" cy="197260"/>
            <a:chOff x="3216" y="3024"/>
            <a:chExt cx="192" cy="183"/>
          </a:xfrm>
        </p:grpSpPr>
        <p:sp>
          <p:nvSpPr>
            <p:cNvPr id="2359" name="Text Box 1212"/>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60" name="AutoShape 1213"/>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1" name="Group 1214"/>
          <p:cNvGrpSpPr>
            <a:grpSpLocks/>
          </p:cNvGrpSpPr>
          <p:nvPr/>
        </p:nvGrpSpPr>
        <p:grpSpPr bwMode="auto">
          <a:xfrm>
            <a:off x="5967492" y="1284345"/>
            <a:ext cx="195477" cy="197260"/>
            <a:chOff x="3216" y="3024"/>
            <a:chExt cx="192" cy="183"/>
          </a:xfrm>
        </p:grpSpPr>
        <p:sp>
          <p:nvSpPr>
            <p:cNvPr id="2357" name="Text Box 121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58" name="AutoShape 121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214" name="Group 1217"/>
          <p:cNvGrpSpPr>
            <a:grpSpLocks/>
          </p:cNvGrpSpPr>
          <p:nvPr/>
        </p:nvGrpSpPr>
        <p:grpSpPr bwMode="auto">
          <a:xfrm>
            <a:off x="3502304" y="1750856"/>
            <a:ext cx="228057" cy="230376"/>
            <a:chOff x="3216" y="3024"/>
            <a:chExt cx="192" cy="183"/>
          </a:xfrm>
        </p:grpSpPr>
        <p:sp>
          <p:nvSpPr>
            <p:cNvPr id="2355" name="Text Box 1218"/>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1</a:t>
              </a:r>
            </a:p>
          </p:txBody>
        </p:sp>
        <p:sp>
          <p:nvSpPr>
            <p:cNvPr id="2356" name="AutoShape 1219"/>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2227" name="Group 1220"/>
          <p:cNvGrpSpPr>
            <a:grpSpLocks/>
          </p:cNvGrpSpPr>
          <p:nvPr/>
        </p:nvGrpSpPr>
        <p:grpSpPr bwMode="auto">
          <a:xfrm>
            <a:off x="3768371" y="1750856"/>
            <a:ext cx="228057" cy="230376"/>
            <a:chOff x="3216" y="3024"/>
            <a:chExt cx="192" cy="183"/>
          </a:xfrm>
        </p:grpSpPr>
        <p:sp>
          <p:nvSpPr>
            <p:cNvPr id="2353" name="Text Box 1221"/>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2</a:t>
              </a:r>
            </a:p>
          </p:txBody>
        </p:sp>
        <p:sp>
          <p:nvSpPr>
            <p:cNvPr id="2354" name="AutoShape 1222"/>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2228" name="Group 1223"/>
          <p:cNvGrpSpPr>
            <a:grpSpLocks/>
          </p:cNvGrpSpPr>
          <p:nvPr/>
        </p:nvGrpSpPr>
        <p:grpSpPr bwMode="auto">
          <a:xfrm>
            <a:off x="885078" y="1375056"/>
            <a:ext cx="228057" cy="230376"/>
            <a:chOff x="3216" y="3024"/>
            <a:chExt cx="192" cy="183"/>
          </a:xfrm>
        </p:grpSpPr>
        <p:sp>
          <p:nvSpPr>
            <p:cNvPr id="2351" name="Text Box 1224"/>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52" name="AutoShape 1225"/>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291" name="Group 1226"/>
          <p:cNvGrpSpPr>
            <a:grpSpLocks/>
          </p:cNvGrpSpPr>
          <p:nvPr/>
        </p:nvGrpSpPr>
        <p:grpSpPr bwMode="auto">
          <a:xfrm>
            <a:off x="1151145" y="1375056"/>
            <a:ext cx="228057" cy="230376"/>
            <a:chOff x="3216" y="3024"/>
            <a:chExt cx="192" cy="183"/>
          </a:xfrm>
        </p:grpSpPr>
        <p:sp>
          <p:nvSpPr>
            <p:cNvPr id="2349" name="Text Box 1227"/>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50" name="AutoShape 1228"/>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292" name="Group 1229"/>
          <p:cNvGrpSpPr>
            <a:grpSpLocks/>
          </p:cNvGrpSpPr>
          <p:nvPr/>
        </p:nvGrpSpPr>
        <p:grpSpPr bwMode="auto">
          <a:xfrm>
            <a:off x="1411781" y="1375056"/>
            <a:ext cx="228057" cy="230376"/>
            <a:chOff x="3216" y="3024"/>
            <a:chExt cx="192" cy="183"/>
          </a:xfrm>
        </p:grpSpPr>
        <p:sp>
          <p:nvSpPr>
            <p:cNvPr id="2347" name="Text Box 123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348" name="AutoShape 123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293" name="Group 1232"/>
          <p:cNvGrpSpPr>
            <a:grpSpLocks/>
          </p:cNvGrpSpPr>
          <p:nvPr/>
        </p:nvGrpSpPr>
        <p:grpSpPr bwMode="auto">
          <a:xfrm>
            <a:off x="629872" y="1375056"/>
            <a:ext cx="228057" cy="230376"/>
            <a:chOff x="3216" y="3024"/>
            <a:chExt cx="192" cy="183"/>
          </a:xfrm>
        </p:grpSpPr>
        <p:sp>
          <p:nvSpPr>
            <p:cNvPr id="2345" name="Text Box 1233"/>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46" name="AutoShape 1234"/>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301" name="Group 1235"/>
          <p:cNvGrpSpPr>
            <a:grpSpLocks/>
          </p:cNvGrpSpPr>
          <p:nvPr/>
        </p:nvGrpSpPr>
        <p:grpSpPr bwMode="auto">
          <a:xfrm>
            <a:off x="1672418" y="1375056"/>
            <a:ext cx="228057" cy="230376"/>
            <a:chOff x="3216" y="3024"/>
            <a:chExt cx="192" cy="183"/>
          </a:xfrm>
        </p:grpSpPr>
        <p:sp>
          <p:nvSpPr>
            <p:cNvPr id="2343" name="Text Box 123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5</a:t>
              </a:r>
            </a:p>
          </p:txBody>
        </p:sp>
        <p:sp>
          <p:nvSpPr>
            <p:cNvPr id="2344" name="AutoShape 123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302" name="Group 1238"/>
          <p:cNvGrpSpPr>
            <a:grpSpLocks/>
          </p:cNvGrpSpPr>
          <p:nvPr/>
        </p:nvGrpSpPr>
        <p:grpSpPr bwMode="auto">
          <a:xfrm>
            <a:off x="1938485" y="1375056"/>
            <a:ext cx="228057" cy="230376"/>
            <a:chOff x="3216" y="3024"/>
            <a:chExt cx="192" cy="183"/>
          </a:xfrm>
        </p:grpSpPr>
        <p:sp>
          <p:nvSpPr>
            <p:cNvPr id="2341" name="Text Box 1239"/>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6</a:t>
              </a:r>
            </a:p>
          </p:txBody>
        </p:sp>
        <p:sp>
          <p:nvSpPr>
            <p:cNvPr id="2342" name="AutoShape 1240"/>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303" name="Group 1241"/>
          <p:cNvGrpSpPr>
            <a:grpSpLocks/>
          </p:cNvGrpSpPr>
          <p:nvPr/>
        </p:nvGrpSpPr>
        <p:grpSpPr bwMode="auto">
          <a:xfrm>
            <a:off x="2199121" y="1375056"/>
            <a:ext cx="228057" cy="230376"/>
            <a:chOff x="3216" y="3024"/>
            <a:chExt cx="192" cy="183"/>
          </a:xfrm>
        </p:grpSpPr>
        <p:sp>
          <p:nvSpPr>
            <p:cNvPr id="2339" name="Text Box 1242"/>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7</a:t>
              </a:r>
            </a:p>
          </p:txBody>
        </p:sp>
        <p:sp>
          <p:nvSpPr>
            <p:cNvPr id="2340" name="AutoShape 1243"/>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304" name="Group 1244"/>
          <p:cNvGrpSpPr>
            <a:grpSpLocks/>
          </p:cNvGrpSpPr>
          <p:nvPr/>
        </p:nvGrpSpPr>
        <p:grpSpPr bwMode="auto">
          <a:xfrm>
            <a:off x="855214" y="1886202"/>
            <a:ext cx="228057" cy="230376"/>
            <a:chOff x="3216" y="3024"/>
            <a:chExt cx="192" cy="183"/>
          </a:xfrm>
        </p:grpSpPr>
        <p:sp>
          <p:nvSpPr>
            <p:cNvPr id="2337" name="Text Box 124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38" name="AutoShape 124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17" name="Group 1247"/>
          <p:cNvGrpSpPr>
            <a:grpSpLocks/>
          </p:cNvGrpSpPr>
          <p:nvPr/>
        </p:nvGrpSpPr>
        <p:grpSpPr bwMode="auto">
          <a:xfrm>
            <a:off x="632587" y="1917878"/>
            <a:ext cx="195477" cy="197260"/>
            <a:chOff x="3216" y="3024"/>
            <a:chExt cx="192" cy="183"/>
          </a:xfrm>
        </p:grpSpPr>
        <p:sp>
          <p:nvSpPr>
            <p:cNvPr id="2335" name="Text Box 1248"/>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36" name="AutoShape 1249"/>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18" name="Group 1250"/>
          <p:cNvGrpSpPr>
            <a:grpSpLocks/>
          </p:cNvGrpSpPr>
          <p:nvPr/>
        </p:nvGrpSpPr>
        <p:grpSpPr bwMode="auto">
          <a:xfrm>
            <a:off x="815847" y="2374311"/>
            <a:ext cx="228057" cy="230376"/>
            <a:chOff x="3216" y="3024"/>
            <a:chExt cx="192" cy="183"/>
          </a:xfrm>
        </p:grpSpPr>
        <p:sp>
          <p:nvSpPr>
            <p:cNvPr id="2333" name="Text Box 1251"/>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34" name="AutoShape 1252"/>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19" name="Group 1253"/>
          <p:cNvGrpSpPr>
            <a:grpSpLocks/>
          </p:cNvGrpSpPr>
          <p:nvPr/>
        </p:nvGrpSpPr>
        <p:grpSpPr bwMode="auto">
          <a:xfrm>
            <a:off x="1081914" y="2372871"/>
            <a:ext cx="228057" cy="230376"/>
            <a:chOff x="3216" y="3024"/>
            <a:chExt cx="192" cy="183"/>
          </a:xfrm>
        </p:grpSpPr>
        <p:sp>
          <p:nvSpPr>
            <p:cNvPr id="2331" name="Text Box 1254"/>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3</a:t>
              </a:r>
            </a:p>
          </p:txBody>
        </p:sp>
        <p:sp>
          <p:nvSpPr>
            <p:cNvPr id="2332" name="AutoShape 1255"/>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2420" name="Group 1256"/>
          <p:cNvGrpSpPr>
            <a:grpSpLocks/>
          </p:cNvGrpSpPr>
          <p:nvPr/>
        </p:nvGrpSpPr>
        <p:grpSpPr bwMode="auto">
          <a:xfrm>
            <a:off x="1342550" y="2374311"/>
            <a:ext cx="228057" cy="230376"/>
            <a:chOff x="3216" y="3024"/>
            <a:chExt cx="192" cy="183"/>
          </a:xfrm>
        </p:grpSpPr>
        <p:sp>
          <p:nvSpPr>
            <p:cNvPr id="2329" name="Text Box 1257"/>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4</a:t>
              </a:r>
            </a:p>
          </p:txBody>
        </p:sp>
        <p:sp>
          <p:nvSpPr>
            <p:cNvPr id="2330" name="AutoShape 1258"/>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2421" name="Group 1259"/>
          <p:cNvGrpSpPr>
            <a:grpSpLocks/>
          </p:cNvGrpSpPr>
          <p:nvPr/>
        </p:nvGrpSpPr>
        <p:grpSpPr bwMode="auto">
          <a:xfrm>
            <a:off x="632587" y="2446304"/>
            <a:ext cx="149323" cy="149744"/>
            <a:chOff x="3216" y="3024"/>
            <a:chExt cx="192" cy="183"/>
          </a:xfrm>
        </p:grpSpPr>
        <p:sp>
          <p:nvSpPr>
            <p:cNvPr id="2327" name="Text Box 126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28" name="AutoShape 126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2" name="Group 1262"/>
          <p:cNvGrpSpPr>
            <a:grpSpLocks/>
          </p:cNvGrpSpPr>
          <p:nvPr/>
        </p:nvGrpSpPr>
        <p:grpSpPr bwMode="auto">
          <a:xfrm>
            <a:off x="1060194" y="2830742"/>
            <a:ext cx="195477" cy="197260"/>
            <a:chOff x="3216" y="3024"/>
            <a:chExt cx="192" cy="183"/>
          </a:xfrm>
        </p:grpSpPr>
        <p:sp>
          <p:nvSpPr>
            <p:cNvPr id="2325" name="Text Box 1263"/>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26" name="AutoShape 1264"/>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3" name="Group 1265"/>
          <p:cNvGrpSpPr>
            <a:grpSpLocks/>
          </p:cNvGrpSpPr>
          <p:nvPr/>
        </p:nvGrpSpPr>
        <p:grpSpPr bwMode="auto">
          <a:xfrm>
            <a:off x="636660" y="2878258"/>
            <a:ext cx="149323" cy="149744"/>
            <a:chOff x="3216" y="3024"/>
            <a:chExt cx="192" cy="183"/>
          </a:xfrm>
        </p:grpSpPr>
        <p:sp>
          <p:nvSpPr>
            <p:cNvPr id="2323" name="Text Box 126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24" name="AutoShape 126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4" name="Group 1268"/>
          <p:cNvGrpSpPr>
            <a:grpSpLocks/>
          </p:cNvGrpSpPr>
          <p:nvPr/>
        </p:nvGrpSpPr>
        <p:grpSpPr bwMode="auto">
          <a:xfrm>
            <a:off x="823992" y="2830742"/>
            <a:ext cx="195477" cy="197260"/>
            <a:chOff x="3216" y="3024"/>
            <a:chExt cx="192" cy="183"/>
          </a:xfrm>
        </p:grpSpPr>
        <p:sp>
          <p:nvSpPr>
            <p:cNvPr id="2321" name="Text Box 1269"/>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22" name="AutoShape 1270"/>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5" name="Group 1271"/>
          <p:cNvGrpSpPr>
            <a:grpSpLocks/>
          </p:cNvGrpSpPr>
          <p:nvPr/>
        </p:nvGrpSpPr>
        <p:grpSpPr bwMode="auto">
          <a:xfrm>
            <a:off x="885078" y="3275656"/>
            <a:ext cx="228057" cy="230376"/>
            <a:chOff x="3216" y="3024"/>
            <a:chExt cx="192" cy="183"/>
          </a:xfrm>
        </p:grpSpPr>
        <p:sp>
          <p:nvSpPr>
            <p:cNvPr id="2319" name="Text Box 1272"/>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20" name="AutoShape 1273"/>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6" name="Group 1274"/>
          <p:cNvGrpSpPr>
            <a:grpSpLocks/>
          </p:cNvGrpSpPr>
          <p:nvPr/>
        </p:nvGrpSpPr>
        <p:grpSpPr bwMode="auto">
          <a:xfrm>
            <a:off x="1151145" y="3275656"/>
            <a:ext cx="228057" cy="230376"/>
            <a:chOff x="3216" y="3024"/>
            <a:chExt cx="192" cy="183"/>
          </a:xfrm>
        </p:grpSpPr>
        <p:sp>
          <p:nvSpPr>
            <p:cNvPr id="2317" name="Text Box 127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18" name="AutoShape 127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7" name="Group 1277"/>
          <p:cNvGrpSpPr>
            <a:grpSpLocks/>
          </p:cNvGrpSpPr>
          <p:nvPr/>
        </p:nvGrpSpPr>
        <p:grpSpPr bwMode="auto">
          <a:xfrm>
            <a:off x="1411781" y="3275656"/>
            <a:ext cx="228057" cy="230376"/>
            <a:chOff x="3216" y="3024"/>
            <a:chExt cx="192" cy="183"/>
          </a:xfrm>
        </p:grpSpPr>
        <p:sp>
          <p:nvSpPr>
            <p:cNvPr id="2315" name="Text Box 1278"/>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316" name="AutoShape 1279"/>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8" name="Group 1280"/>
          <p:cNvGrpSpPr>
            <a:grpSpLocks/>
          </p:cNvGrpSpPr>
          <p:nvPr/>
        </p:nvGrpSpPr>
        <p:grpSpPr bwMode="auto">
          <a:xfrm>
            <a:off x="629872" y="3275656"/>
            <a:ext cx="228057" cy="230376"/>
            <a:chOff x="3216" y="3024"/>
            <a:chExt cx="192" cy="183"/>
          </a:xfrm>
        </p:grpSpPr>
        <p:sp>
          <p:nvSpPr>
            <p:cNvPr id="2313" name="Text Box 1281"/>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14" name="AutoShape 1282"/>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29" name="Group 1283"/>
          <p:cNvGrpSpPr>
            <a:grpSpLocks/>
          </p:cNvGrpSpPr>
          <p:nvPr/>
        </p:nvGrpSpPr>
        <p:grpSpPr bwMode="auto">
          <a:xfrm>
            <a:off x="553853" y="3590983"/>
            <a:ext cx="1662916" cy="368601"/>
            <a:chOff x="405" y="2488"/>
            <a:chExt cx="1225" cy="256"/>
          </a:xfrm>
        </p:grpSpPr>
        <p:sp>
          <p:nvSpPr>
            <p:cNvPr id="2300" name="Text Box 1284"/>
            <p:cNvSpPr txBox="1">
              <a:spLocks noChangeArrowheads="1"/>
            </p:cNvSpPr>
            <p:nvPr/>
          </p:nvSpPr>
          <p:spPr bwMode="auto">
            <a:xfrm>
              <a:off x="405" y="2488"/>
              <a:ext cx="1225" cy="139"/>
            </a:xfrm>
            <a:prstGeom prst="rect">
              <a:avLst/>
            </a:prstGeom>
            <a:noFill/>
            <a:ln w="9525">
              <a:noFill/>
              <a:miter lim="800000"/>
              <a:headEnd/>
              <a:tailEnd/>
            </a:ln>
          </p:spPr>
          <p:txBody>
            <a:bodyPr>
              <a:spAutoFit/>
            </a:bodyPr>
            <a:lstStyle/>
            <a:p>
              <a:pPr algn="l"/>
              <a:r>
                <a:rPr lang="zh-TW" altLang="en-US" sz="700" dirty="0"/>
                <a:t>関西電力</a:t>
              </a:r>
              <a:r>
                <a:rPr lang="en-US" altLang="ja-JP" sz="700" dirty="0"/>
                <a:t>(</a:t>
              </a:r>
              <a:r>
                <a:rPr lang="ja-JP" altLang="en-US" sz="700" dirty="0"/>
                <a:t>株</a:t>
              </a:r>
              <a:r>
                <a:rPr lang="en-US" altLang="ja-JP" sz="700" dirty="0"/>
                <a:t>)</a:t>
              </a:r>
              <a:r>
                <a:rPr lang="ja-JP" altLang="en-US" sz="700" dirty="0"/>
                <a:t>高</a:t>
              </a:r>
              <a:r>
                <a:rPr lang="zh-TW" altLang="en-US" sz="700" dirty="0"/>
                <a:t>浜発電所</a:t>
              </a:r>
              <a:endParaRPr lang="ja-JP" altLang="en-US" sz="700" dirty="0"/>
            </a:p>
          </p:txBody>
        </p:sp>
        <p:grpSp>
          <p:nvGrpSpPr>
            <p:cNvPr id="2430" name="Group 1285"/>
            <p:cNvGrpSpPr>
              <a:grpSpLocks/>
            </p:cNvGrpSpPr>
            <p:nvPr/>
          </p:nvGrpSpPr>
          <p:grpSpPr bwMode="auto">
            <a:xfrm>
              <a:off x="801" y="2607"/>
              <a:ext cx="144" cy="137"/>
              <a:chOff x="3216" y="3024"/>
              <a:chExt cx="192" cy="183"/>
            </a:xfrm>
          </p:grpSpPr>
          <p:sp>
            <p:nvSpPr>
              <p:cNvPr id="2311" name="Text Box 128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312" name="AutoShape 128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431" name="Group 1288"/>
            <p:cNvGrpSpPr>
              <a:grpSpLocks/>
            </p:cNvGrpSpPr>
            <p:nvPr/>
          </p:nvGrpSpPr>
          <p:grpSpPr bwMode="auto">
            <a:xfrm>
              <a:off x="969" y="2607"/>
              <a:ext cx="144" cy="137"/>
              <a:chOff x="3216" y="3024"/>
              <a:chExt cx="192" cy="183"/>
            </a:xfrm>
          </p:grpSpPr>
          <p:sp>
            <p:nvSpPr>
              <p:cNvPr id="2309" name="Text Box 1289"/>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310" name="AutoShape 1290"/>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00" name="Group 1291"/>
            <p:cNvGrpSpPr>
              <a:grpSpLocks/>
            </p:cNvGrpSpPr>
            <p:nvPr/>
          </p:nvGrpSpPr>
          <p:grpSpPr bwMode="auto">
            <a:xfrm>
              <a:off x="465" y="2607"/>
              <a:ext cx="144" cy="137"/>
              <a:chOff x="3216" y="3024"/>
              <a:chExt cx="192" cy="183"/>
            </a:xfrm>
          </p:grpSpPr>
          <p:sp>
            <p:nvSpPr>
              <p:cNvPr id="2307" name="Text Box 1292"/>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308" name="AutoShape 1293"/>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01" name="Group 1294"/>
            <p:cNvGrpSpPr>
              <a:grpSpLocks/>
            </p:cNvGrpSpPr>
            <p:nvPr/>
          </p:nvGrpSpPr>
          <p:grpSpPr bwMode="auto">
            <a:xfrm>
              <a:off x="633" y="2607"/>
              <a:ext cx="144" cy="137"/>
              <a:chOff x="3216" y="3024"/>
              <a:chExt cx="192" cy="183"/>
            </a:xfrm>
          </p:grpSpPr>
          <p:sp>
            <p:nvSpPr>
              <p:cNvPr id="2305" name="Text Box 129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306" name="AutoShape 129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grpSp>
        <p:nvGrpSpPr>
          <p:cNvPr id="372802" name="Group 1297"/>
          <p:cNvGrpSpPr>
            <a:grpSpLocks/>
          </p:cNvGrpSpPr>
          <p:nvPr/>
        </p:nvGrpSpPr>
        <p:grpSpPr bwMode="auto">
          <a:xfrm>
            <a:off x="553853" y="4038777"/>
            <a:ext cx="1662916" cy="400278"/>
            <a:chOff x="405" y="2811"/>
            <a:chExt cx="1225" cy="278"/>
          </a:xfrm>
        </p:grpSpPr>
        <p:sp>
          <p:nvSpPr>
            <p:cNvPr id="2290" name="Text Box 1298"/>
            <p:cNvSpPr txBox="1">
              <a:spLocks noChangeArrowheads="1"/>
            </p:cNvSpPr>
            <p:nvPr/>
          </p:nvSpPr>
          <p:spPr bwMode="auto">
            <a:xfrm>
              <a:off x="405" y="2811"/>
              <a:ext cx="1225" cy="139"/>
            </a:xfrm>
            <a:prstGeom prst="rect">
              <a:avLst/>
            </a:prstGeom>
            <a:noFill/>
            <a:ln w="9525">
              <a:noFill/>
              <a:miter lim="800000"/>
              <a:headEnd/>
              <a:tailEnd/>
            </a:ln>
          </p:spPr>
          <p:txBody>
            <a:bodyPr>
              <a:spAutoFit/>
            </a:bodyPr>
            <a:lstStyle/>
            <a:p>
              <a:pPr algn="l"/>
              <a:r>
                <a:rPr lang="zh-TW" altLang="en-US" sz="700" dirty="0"/>
                <a:t>中国電力</a:t>
              </a:r>
              <a:r>
                <a:rPr lang="en-US" altLang="ja-JP" sz="700" dirty="0"/>
                <a:t>(</a:t>
              </a:r>
              <a:r>
                <a:rPr lang="zh-TW" altLang="en-US" sz="700" dirty="0"/>
                <a:t>株</a:t>
              </a:r>
              <a:r>
                <a:rPr lang="en-US" altLang="ja-JP" sz="700" dirty="0"/>
                <a:t>)</a:t>
              </a:r>
              <a:r>
                <a:rPr lang="zh-TW" altLang="en-US" sz="700" dirty="0"/>
                <a:t>島根原子力発電所</a:t>
              </a:r>
              <a:endParaRPr lang="ja-JP" altLang="en-US" sz="700" dirty="0"/>
            </a:p>
          </p:txBody>
        </p:sp>
        <p:grpSp>
          <p:nvGrpSpPr>
            <p:cNvPr id="372803" name="Group 1299"/>
            <p:cNvGrpSpPr>
              <a:grpSpLocks/>
            </p:cNvGrpSpPr>
            <p:nvPr/>
          </p:nvGrpSpPr>
          <p:grpSpPr bwMode="auto">
            <a:xfrm>
              <a:off x="466" y="2981"/>
              <a:ext cx="110" cy="104"/>
              <a:chOff x="3216" y="3024"/>
              <a:chExt cx="192" cy="183"/>
            </a:xfrm>
          </p:grpSpPr>
          <p:sp>
            <p:nvSpPr>
              <p:cNvPr id="2298" name="Text Box 130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299" name="AutoShape 130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04" name="Group 1302"/>
            <p:cNvGrpSpPr>
              <a:grpSpLocks/>
            </p:cNvGrpSpPr>
            <p:nvPr/>
          </p:nvGrpSpPr>
          <p:grpSpPr bwMode="auto">
            <a:xfrm>
              <a:off x="604" y="2952"/>
              <a:ext cx="144" cy="137"/>
              <a:chOff x="3216" y="3024"/>
              <a:chExt cx="192" cy="183"/>
            </a:xfrm>
          </p:grpSpPr>
          <p:sp>
            <p:nvSpPr>
              <p:cNvPr id="2296" name="Text Box 1303"/>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297" name="AutoShape 1304"/>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05" name="Group 1305"/>
            <p:cNvGrpSpPr>
              <a:grpSpLocks/>
            </p:cNvGrpSpPr>
            <p:nvPr/>
          </p:nvGrpSpPr>
          <p:grpSpPr bwMode="auto">
            <a:xfrm>
              <a:off x="777" y="2929"/>
              <a:ext cx="168" cy="160"/>
              <a:chOff x="3216" y="3024"/>
              <a:chExt cx="192" cy="183"/>
            </a:xfrm>
          </p:grpSpPr>
          <p:sp>
            <p:nvSpPr>
              <p:cNvPr id="2294" name="Text Box 1306" descr="右上がり対角線 (太)"/>
              <p:cNvSpPr txBox="1">
                <a:spLocks noChangeArrowheads="1"/>
              </p:cNvSpPr>
              <p:nvPr/>
            </p:nvSpPr>
            <p:spPr bwMode="auto">
              <a:xfrm>
                <a:off x="3217" y="3072"/>
                <a:ext cx="191" cy="135"/>
              </a:xfrm>
              <a:prstGeom prst="rect">
                <a:avLst/>
              </a:prstGeom>
              <a:pattFill prst="wdUpDiag">
                <a:fgClr>
                  <a:srgbClr val="E5C2DC"/>
                </a:fgClr>
                <a:bgClr>
                  <a:srgbClr val="FFFFFF"/>
                </a:bgClr>
              </a:pattFill>
              <a:ln w="3175">
                <a:solidFill>
                  <a:schemeClr val="tx1"/>
                </a:solidFill>
                <a:miter lim="800000"/>
                <a:headEnd/>
                <a:tailEnd/>
              </a:ln>
            </p:spPr>
            <p:txBody>
              <a:bodyPr wrap="none" anchor="ctr"/>
              <a:lstStyle/>
              <a:p>
                <a:r>
                  <a:rPr lang="en-US" altLang="ja-JP" sz="700" dirty="0"/>
                  <a:t>3</a:t>
                </a:r>
              </a:p>
            </p:txBody>
          </p:sp>
          <p:sp>
            <p:nvSpPr>
              <p:cNvPr id="2295" name="AutoShape 1307" descr="右上がり対角線 (太)"/>
              <p:cNvSpPr>
                <a:spLocks noChangeArrowheads="1"/>
              </p:cNvSpPr>
              <p:nvPr/>
            </p:nvSpPr>
            <p:spPr bwMode="auto">
              <a:xfrm rot="-5400000">
                <a:off x="3288" y="2952"/>
                <a:ext cx="48" cy="192"/>
              </a:xfrm>
              <a:prstGeom prst="flowChartDelay">
                <a:avLst/>
              </a:prstGeom>
              <a:pattFill prst="wdUpDiag">
                <a:fgClr>
                  <a:srgbClr val="E5C2DC"/>
                </a:fgClr>
                <a:bgClr>
                  <a:srgbClr val="FFFFFF"/>
                </a:bgClr>
              </a:pattFill>
              <a:ln w="3175">
                <a:solidFill>
                  <a:schemeClr val="tx1"/>
                </a:solidFill>
                <a:miter lim="800000"/>
                <a:headEnd/>
                <a:tailEnd/>
              </a:ln>
            </p:spPr>
            <p:txBody>
              <a:bodyPr wrap="none" anchor="ctr"/>
              <a:lstStyle/>
              <a:p>
                <a:endParaRPr lang="ja-JP" altLang="en-US"/>
              </a:p>
            </p:txBody>
          </p:sp>
        </p:grpSp>
      </p:grpSp>
      <p:grpSp>
        <p:nvGrpSpPr>
          <p:cNvPr id="372806" name="Group 1308"/>
          <p:cNvGrpSpPr>
            <a:grpSpLocks/>
          </p:cNvGrpSpPr>
          <p:nvPr/>
        </p:nvGrpSpPr>
        <p:grpSpPr bwMode="auto">
          <a:xfrm>
            <a:off x="885078" y="4686708"/>
            <a:ext cx="228057" cy="230376"/>
            <a:chOff x="3216" y="3024"/>
            <a:chExt cx="192" cy="183"/>
          </a:xfrm>
        </p:grpSpPr>
        <p:sp>
          <p:nvSpPr>
            <p:cNvPr id="2288" name="Text Box 1309"/>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2</a:t>
              </a:r>
            </a:p>
          </p:txBody>
        </p:sp>
        <p:sp>
          <p:nvSpPr>
            <p:cNvPr id="2289" name="AutoShape 1310"/>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372807" name="Group 1311"/>
          <p:cNvGrpSpPr>
            <a:grpSpLocks/>
          </p:cNvGrpSpPr>
          <p:nvPr/>
        </p:nvGrpSpPr>
        <p:grpSpPr bwMode="auto">
          <a:xfrm>
            <a:off x="629872" y="4686708"/>
            <a:ext cx="228057" cy="230376"/>
            <a:chOff x="3216" y="3024"/>
            <a:chExt cx="192" cy="183"/>
          </a:xfrm>
        </p:grpSpPr>
        <p:sp>
          <p:nvSpPr>
            <p:cNvPr id="2286" name="Text Box 1312"/>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1</a:t>
              </a:r>
            </a:p>
          </p:txBody>
        </p:sp>
        <p:sp>
          <p:nvSpPr>
            <p:cNvPr id="2287" name="AutoShape 1313"/>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grpSp>
        <p:nvGrpSpPr>
          <p:cNvPr id="372808" name="Group 1314"/>
          <p:cNvGrpSpPr>
            <a:grpSpLocks/>
          </p:cNvGrpSpPr>
          <p:nvPr/>
        </p:nvGrpSpPr>
        <p:grpSpPr bwMode="auto">
          <a:xfrm>
            <a:off x="631230" y="5171937"/>
            <a:ext cx="195477" cy="197260"/>
            <a:chOff x="3216" y="3024"/>
            <a:chExt cx="192" cy="183"/>
          </a:xfrm>
        </p:grpSpPr>
        <p:sp>
          <p:nvSpPr>
            <p:cNvPr id="2284" name="Text Box 1315"/>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1</a:t>
              </a:r>
            </a:p>
          </p:txBody>
        </p:sp>
        <p:sp>
          <p:nvSpPr>
            <p:cNvPr id="2285" name="AutoShape 1316"/>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09" name="Group 1317"/>
          <p:cNvGrpSpPr>
            <a:grpSpLocks/>
          </p:cNvGrpSpPr>
          <p:nvPr/>
        </p:nvGrpSpPr>
        <p:grpSpPr bwMode="auto">
          <a:xfrm>
            <a:off x="859287" y="5171937"/>
            <a:ext cx="195477" cy="197260"/>
            <a:chOff x="3216" y="3024"/>
            <a:chExt cx="192" cy="183"/>
          </a:xfrm>
        </p:grpSpPr>
        <p:sp>
          <p:nvSpPr>
            <p:cNvPr id="2282" name="Text Box 1318"/>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2</a:t>
              </a:r>
            </a:p>
          </p:txBody>
        </p:sp>
        <p:sp>
          <p:nvSpPr>
            <p:cNvPr id="2283" name="AutoShape 1319"/>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10" name="Group 1320"/>
          <p:cNvGrpSpPr>
            <a:grpSpLocks/>
          </p:cNvGrpSpPr>
          <p:nvPr/>
        </p:nvGrpSpPr>
        <p:grpSpPr bwMode="auto">
          <a:xfrm>
            <a:off x="1091416" y="5138821"/>
            <a:ext cx="228057" cy="230376"/>
            <a:chOff x="3216" y="3024"/>
            <a:chExt cx="192" cy="183"/>
          </a:xfrm>
        </p:grpSpPr>
        <p:sp>
          <p:nvSpPr>
            <p:cNvPr id="2280" name="Text Box 1321"/>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281" name="AutoShape 1322"/>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11" name="Group 1323"/>
          <p:cNvGrpSpPr>
            <a:grpSpLocks/>
          </p:cNvGrpSpPr>
          <p:nvPr/>
        </p:nvGrpSpPr>
        <p:grpSpPr bwMode="auto">
          <a:xfrm>
            <a:off x="1352052" y="5138821"/>
            <a:ext cx="228057" cy="230376"/>
            <a:chOff x="3216" y="3024"/>
            <a:chExt cx="192" cy="183"/>
          </a:xfrm>
        </p:grpSpPr>
        <p:sp>
          <p:nvSpPr>
            <p:cNvPr id="2278" name="Text Box 1324"/>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4</a:t>
              </a:r>
            </a:p>
          </p:txBody>
        </p:sp>
        <p:sp>
          <p:nvSpPr>
            <p:cNvPr id="2279" name="AutoShape 1325"/>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12" name="Group 1326"/>
          <p:cNvGrpSpPr>
            <a:grpSpLocks/>
          </p:cNvGrpSpPr>
          <p:nvPr/>
        </p:nvGrpSpPr>
        <p:grpSpPr bwMode="auto">
          <a:xfrm>
            <a:off x="1957490" y="5759395"/>
            <a:ext cx="149323" cy="149744"/>
            <a:chOff x="3216" y="3024"/>
            <a:chExt cx="192" cy="183"/>
          </a:xfrm>
        </p:grpSpPr>
        <p:sp>
          <p:nvSpPr>
            <p:cNvPr id="2276" name="Text Box 1327"/>
            <p:cNvSpPr txBox="1">
              <a:spLocks noChangeArrowheads="1"/>
            </p:cNvSpPr>
            <p:nvPr/>
          </p:nvSpPr>
          <p:spPr bwMode="auto">
            <a:xfrm>
              <a:off x="3217" y="3072"/>
              <a:ext cx="191" cy="135"/>
            </a:xfrm>
            <a:prstGeom prst="rect">
              <a:avLst/>
            </a:prstGeom>
            <a:noFill/>
            <a:ln w="3175">
              <a:solidFill>
                <a:schemeClr val="tx1"/>
              </a:solidFill>
              <a:miter lim="800000"/>
              <a:headEnd/>
              <a:tailEnd/>
            </a:ln>
          </p:spPr>
          <p:txBody>
            <a:bodyPr wrap="none" anchor="ctr"/>
            <a:lstStyle/>
            <a:p>
              <a:endParaRPr lang="ja-JP" altLang="ja-JP" sz="700" dirty="0"/>
            </a:p>
          </p:txBody>
        </p:sp>
        <p:sp>
          <p:nvSpPr>
            <p:cNvPr id="2277" name="AutoShape 1328"/>
            <p:cNvSpPr>
              <a:spLocks noChangeArrowheads="1"/>
            </p:cNvSpPr>
            <p:nvPr/>
          </p:nvSpPr>
          <p:spPr bwMode="auto">
            <a:xfrm rot="-5400000">
              <a:off x="3288" y="2952"/>
              <a:ext cx="48" cy="192"/>
            </a:xfrm>
            <a:prstGeom prst="flowChartDelay">
              <a:avLst/>
            </a:prstGeom>
            <a:noFill/>
            <a:ln w="3175">
              <a:solidFill>
                <a:schemeClr val="tx1"/>
              </a:solidFill>
              <a:miter lim="800000"/>
              <a:headEnd/>
              <a:tailEnd/>
            </a:ln>
          </p:spPr>
          <p:txBody>
            <a:bodyPr wrap="none" anchor="ctr"/>
            <a:lstStyle/>
            <a:p>
              <a:endParaRPr lang="ja-JP" altLang="en-US"/>
            </a:p>
          </p:txBody>
        </p:sp>
      </p:grpSp>
      <p:grpSp>
        <p:nvGrpSpPr>
          <p:cNvPr id="372813" name="Group 1329"/>
          <p:cNvGrpSpPr>
            <a:grpSpLocks/>
          </p:cNvGrpSpPr>
          <p:nvPr/>
        </p:nvGrpSpPr>
        <p:grpSpPr bwMode="auto">
          <a:xfrm>
            <a:off x="2701390" y="5711881"/>
            <a:ext cx="195477" cy="197259"/>
            <a:chOff x="3216" y="3024"/>
            <a:chExt cx="192" cy="183"/>
          </a:xfrm>
        </p:grpSpPr>
        <p:sp>
          <p:nvSpPr>
            <p:cNvPr id="2274" name="Text Box 1330"/>
            <p:cNvSpPr txBox="1">
              <a:spLocks noChangeArrowheads="1"/>
            </p:cNvSpPr>
            <p:nvPr/>
          </p:nvSpPr>
          <p:spPr bwMode="auto">
            <a:xfrm>
              <a:off x="3217" y="3072"/>
              <a:ext cx="191" cy="135"/>
            </a:xfrm>
            <a:prstGeom prst="rect">
              <a:avLst/>
            </a:prstGeom>
            <a:noFill/>
            <a:ln w="3175">
              <a:solidFill>
                <a:schemeClr val="tx1"/>
              </a:solidFill>
              <a:miter lim="800000"/>
              <a:headEnd/>
              <a:tailEnd/>
            </a:ln>
          </p:spPr>
          <p:txBody>
            <a:bodyPr wrap="none" anchor="ctr"/>
            <a:lstStyle/>
            <a:p>
              <a:endParaRPr lang="ja-JP" altLang="ja-JP" sz="700" dirty="0"/>
            </a:p>
          </p:txBody>
        </p:sp>
        <p:sp>
          <p:nvSpPr>
            <p:cNvPr id="2275" name="AutoShape 1331"/>
            <p:cNvSpPr>
              <a:spLocks noChangeArrowheads="1"/>
            </p:cNvSpPr>
            <p:nvPr/>
          </p:nvSpPr>
          <p:spPr bwMode="auto">
            <a:xfrm rot="-5400000">
              <a:off x="3288" y="2952"/>
              <a:ext cx="48" cy="192"/>
            </a:xfrm>
            <a:prstGeom prst="flowChartDelay">
              <a:avLst/>
            </a:prstGeom>
            <a:noFill/>
            <a:ln w="3175">
              <a:solidFill>
                <a:schemeClr val="tx1"/>
              </a:solidFill>
              <a:miter lim="800000"/>
              <a:headEnd/>
              <a:tailEnd/>
            </a:ln>
          </p:spPr>
          <p:txBody>
            <a:bodyPr wrap="none" anchor="ctr"/>
            <a:lstStyle/>
            <a:p>
              <a:endParaRPr lang="ja-JP" altLang="en-US"/>
            </a:p>
          </p:txBody>
        </p:sp>
      </p:grpSp>
      <p:grpSp>
        <p:nvGrpSpPr>
          <p:cNvPr id="372814" name="Group 1332"/>
          <p:cNvGrpSpPr>
            <a:grpSpLocks/>
          </p:cNvGrpSpPr>
          <p:nvPr/>
        </p:nvGrpSpPr>
        <p:grpSpPr bwMode="auto">
          <a:xfrm>
            <a:off x="3411353" y="5675884"/>
            <a:ext cx="228057" cy="230376"/>
            <a:chOff x="3216" y="3024"/>
            <a:chExt cx="192" cy="183"/>
          </a:xfrm>
        </p:grpSpPr>
        <p:sp>
          <p:nvSpPr>
            <p:cNvPr id="2272" name="Text Box 1333"/>
            <p:cNvSpPr txBox="1">
              <a:spLocks noChangeArrowheads="1"/>
            </p:cNvSpPr>
            <p:nvPr/>
          </p:nvSpPr>
          <p:spPr bwMode="auto">
            <a:xfrm>
              <a:off x="3217" y="3072"/>
              <a:ext cx="191" cy="135"/>
            </a:xfrm>
            <a:prstGeom prst="rect">
              <a:avLst/>
            </a:prstGeom>
            <a:noFill/>
            <a:ln w="3175">
              <a:solidFill>
                <a:schemeClr val="tx1"/>
              </a:solidFill>
              <a:miter lim="800000"/>
              <a:headEnd/>
              <a:tailEnd/>
            </a:ln>
          </p:spPr>
          <p:txBody>
            <a:bodyPr wrap="none" anchor="ctr"/>
            <a:lstStyle/>
            <a:p>
              <a:endParaRPr lang="ja-JP" altLang="ja-JP" sz="700" dirty="0"/>
            </a:p>
          </p:txBody>
        </p:sp>
        <p:sp>
          <p:nvSpPr>
            <p:cNvPr id="2273" name="AutoShape 1334"/>
            <p:cNvSpPr>
              <a:spLocks noChangeArrowheads="1"/>
            </p:cNvSpPr>
            <p:nvPr/>
          </p:nvSpPr>
          <p:spPr bwMode="auto">
            <a:xfrm rot="-5400000">
              <a:off x="3288" y="2952"/>
              <a:ext cx="48" cy="192"/>
            </a:xfrm>
            <a:prstGeom prst="flowChartDelay">
              <a:avLst/>
            </a:prstGeom>
            <a:noFill/>
            <a:ln w="3175">
              <a:solidFill>
                <a:schemeClr val="tx1"/>
              </a:solidFill>
              <a:miter lim="800000"/>
              <a:headEnd/>
              <a:tailEnd/>
            </a:ln>
          </p:spPr>
          <p:txBody>
            <a:bodyPr wrap="none" anchor="ctr"/>
            <a:lstStyle/>
            <a:p>
              <a:endParaRPr lang="ja-JP" altLang="en-US"/>
            </a:p>
          </p:txBody>
        </p:sp>
      </p:grpSp>
      <p:grpSp>
        <p:nvGrpSpPr>
          <p:cNvPr id="372815" name="Group 1335"/>
          <p:cNvGrpSpPr>
            <a:grpSpLocks/>
          </p:cNvGrpSpPr>
          <p:nvPr/>
        </p:nvGrpSpPr>
        <p:grpSpPr bwMode="auto">
          <a:xfrm>
            <a:off x="4172901" y="5508861"/>
            <a:ext cx="149323" cy="149744"/>
            <a:chOff x="3216" y="3024"/>
            <a:chExt cx="192" cy="183"/>
          </a:xfrm>
        </p:grpSpPr>
        <p:sp>
          <p:nvSpPr>
            <p:cNvPr id="2270" name="Text Box 1336"/>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endParaRPr lang="ja-JP" altLang="ja-JP" sz="700" dirty="0"/>
            </a:p>
          </p:txBody>
        </p:sp>
        <p:sp>
          <p:nvSpPr>
            <p:cNvPr id="2271" name="AutoShape 1337"/>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372816" name="Group 1338"/>
          <p:cNvGrpSpPr>
            <a:grpSpLocks/>
          </p:cNvGrpSpPr>
          <p:nvPr/>
        </p:nvGrpSpPr>
        <p:grpSpPr bwMode="auto">
          <a:xfrm>
            <a:off x="4172901" y="5687403"/>
            <a:ext cx="149323" cy="149744"/>
            <a:chOff x="3216" y="3024"/>
            <a:chExt cx="192" cy="183"/>
          </a:xfrm>
        </p:grpSpPr>
        <p:sp>
          <p:nvSpPr>
            <p:cNvPr id="2268" name="Text Box 1339" descr="右上がり対角線 (太)"/>
            <p:cNvSpPr txBox="1">
              <a:spLocks noChangeArrowheads="1"/>
            </p:cNvSpPr>
            <p:nvPr/>
          </p:nvSpPr>
          <p:spPr bwMode="auto">
            <a:xfrm>
              <a:off x="3217" y="3072"/>
              <a:ext cx="191" cy="135"/>
            </a:xfrm>
            <a:prstGeom prst="rect">
              <a:avLst/>
            </a:prstGeom>
            <a:pattFill prst="wdUpDiag">
              <a:fgClr>
                <a:srgbClr val="E5C2DC"/>
              </a:fgClr>
              <a:bgClr>
                <a:srgbClr val="FFFFFF"/>
              </a:bgClr>
            </a:pattFill>
            <a:ln w="3175">
              <a:solidFill>
                <a:schemeClr val="tx1"/>
              </a:solidFill>
              <a:miter lim="800000"/>
              <a:headEnd/>
              <a:tailEnd/>
            </a:ln>
          </p:spPr>
          <p:txBody>
            <a:bodyPr wrap="none" anchor="ctr"/>
            <a:lstStyle/>
            <a:p>
              <a:endParaRPr lang="ja-JP" altLang="ja-JP" sz="700" dirty="0"/>
            </a:p>
          </p:txBody>
        </p:sp>
        <p:sp>
          <p:nvSpPr>
            <p:cNvPr id="2269" name="AutoShape 1340" descr="右上がり対角線 (太)"/>
            <p:cNvSpPr>
              <a:spLocks noChangeArrowheads="1"/>
            </p:cNvSpPr>
            <p:nvPr/>
          </p:nvSpPr>
          <p:spPr bwMode="auto">
            <a:xfrm rot="-5400000">
              <a:off x="3288" y="2952"/>
              <a:ext cx="48" cy="192"/>
            </a:xfrm>
            <a:prstGeom prst="flowChartDelay">
              <a:avLst/>
            </a:prstGeom>
            <a:pattFill prst="wdUpDiag">
              <a:fgClr>
                <a:srgbClr val="E5C2DC"/>
              </a:fgClr>
              <a:bgClr>
                <a:srgbClr val="FFFFFF"/>
              </a:bgClr>
            </a:pattFill>
            <a:ln w="3175">
              <a:solidFill>
                <a:schemeClr val="tx1"/>
              </a:solidFill>
              <a:miter lim="800000"/>
              <a:headEnd/>
              <a:tailEnd/>
            </a:ln>
          </p:spPr>
          <p:txBody>
            <a:bodyPr wrap="none" anchor="ctr"/>
            <a:lstStyle/>
            <a:p>
              <a:endParaRPr lang="ja-JP" altLang="en-US"/>
            </a:p>
          </p:txBody>
        </p:sp>
      </p:grpSp>
      <p:grpSp>
        <p:nvGrpSpPr>
          <p:cNvPr id="372817" name="Group 1341"/>
          <p:cNvGrpSpPr>
            <a:grpSpLocks/>
          </p:cNvGrpSpPr>
          <p:nvPr/>
        </p:nvGrpSpPr>
        <p:grpSpPr bwMode="auto">
          <a:xfrm>
            <a:off x="4172901" y="5876023"/>
            <a:ext cx="149323" cy="149744"/>
            <a:chOff x="3216" y="3024"/>
            <a:chExt cx="192" cy="183"/>
          </a:xfrm>
        </p:grpSpPr>
        <p:sp>
          <p:nvSpPr>
            <p:cNvPr id="2266" name="Text Box 1342"/>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endParaRPr lang="ja-JP" altLang="ja-JP" sz="700" dirty="0"/>
            </a:p>
          </p:txBody>
        </p:sp>
        <p:sp>
          <p:nvSpPr>
            <p:cNvPr id="2267" name="AutoShape 1343"/>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sp>
        <p:nvSpPr>
          <p:cNvPr id="2171" name="Rectangle 1344"/>
          <p:cNvSpPr>
            <a:spLocks noChangeArrowheads="1"/>
          </p:cNvSpPr>
          <p:nvPr/>
        </p:nvSpPr>
        <p:spPr bwMode="auto">
          <a:xfrm>
            <a:off x="3988283" y="5419591"/>
            <a:ext cx="1335762" cy="642173"/>
          </a:xfrm>
          <a:prstGeom prst="rect">
            <a:avLst/>
          </a:prstGeom>
          <a:noFill/>
          <a:ln w="3175">
            <a:solidFill>
              <a:schemeClr val="tx1"/>
            </a:solidFill>
            <a:miter lim="800000"/>
            <a:headEnd/>
            <a:tailEnd/>
          </a:ln>
        </p:spPr>
        <p:txBody>
          <a:bodyPr wrap="none" lIns="80147" tIns="40074" rIns="80147" bIns="40074" anchor="ctr"/>
          <a:lstStyle/>
          <a:p>
            <a:endParaRPr lang="ja-JP" altLang="en-US"/>
          </a:p>
        </p:txBody>
      </p:sp>
      <p:sp>
        <p:nvSpPr>
          <p:cNvPr id="2172" name="Rectangle 1345"/>
          <p:cNvSpPr>
            <a:spLocks noChangeArrowheads="1"/>
          </p:cNvSpPr>
          <p:nvPr/>
        </p:nvSpPr>
        <p:spPr bwMode="auto">
          <a:xfrm>
            <a:off x="1675133" y="5520380"/>
            <a:ext cx="2204551" cy="541383"/>
          </a:xfrm>
          <a:prstGeom prst="rect">
            <a:avLst/>
          </a:prstGeom>
          <a:noFill/>
          <a:ln w="3175">
            <a:solidFill>
              <a:schemeClr val="tx1"/>
            </a:solidFill>
            <a:miter lim="800000"/>
            <a:headEnd/>
            <a:tailEnd/>
          </a:ln>
        </p:spPr>
        <p:txBody>
          <a:bodyPr wrap="none" lIns="80147" tIns="40074" rIns="80147" bIns="40074" anchor="ctr"/>
          <a:lstStyle/>
          <a:p>
            <a:endParaRPr lang="ja-JP" altLang="en-US"/>
          </a:p>
        </p:txBody>
      </p:sp>
      <p:grpSp>
        <p:nvGrpSpPr>
          <p:cNvPr id="372818" name="Group 1346"/>
          <p:cNvGrpSpPr>
            <a:grpSpLocks/>
          </p:cNvGrpSpPr>
          <p:nvPr/>
        </p:nvGrpSpPr>
        <p:grpSpPr bwMode="auto">
          <a:xfrm>
            <a:off x="3382846" y="4267712"/>
            <a:ext cx="5163862" cy="944541"/>
            <a:chOff x="2016" y="2832"/>
            <a:chExt cx="3168" cy="672"/>
          </a:xfrm>
        </p:grpSpPr>
        <p:sp>
          <p:nvSpPr>
            <p:cNvPr id="2264" name="Line 1347"/>
            <p:cNvSpPr>
              <a:spLocks noChangeShapeType="1"/>
            </p:cNvSpPr>
            <p:nvPr/>
          </p:nvSpPr>
          <p:spPr bwMode="auto">
            <a:xfrm flipH="1">
              <a:off x="3792" y="3504"/>
              <a:ext cx="1392" cy="0"/>
            </a:xfrm>
            <a:prstGeom prst="line">
              <a:avLst/>
            </a:prstGeom>
            <a:noFill/>
            <a:ln w="9525">
              <a:solidFill>
                <a:schemeClr val="tx1"/>
              </a:solidFill>
              <a:round/>
              <a:headEnd/>
              <a:tailEnd/>
            </a:ln>
          </p:spPr>
          <p:txBody>
            <a:bodyPr wrap="none" anchor="ctr"/>
            <a:lstStyle/>
            <a:p>
              <a:endParaRPr lang="ja-JP" altLang="en-US"/>
            </a:p>
          </p:txBody>
        </p:sp>
        <p:sp>
          <p:nvSpPr>
            <p:cNvPr id="2265" name="Line 1348"/>
            <p:cNvSpPr>
              <a:spLocks noChangeShapeType="1"/>
            </p:cNvSpPr>
            <p:nvPr/>
          </p:nvSpPr>
          <p:spPr bwMode="auto">
            <a:xfrm flipH="1" flipV="1">
              <a:off x="2016" y="2832"/>
              <a:ext cx="1776" cy="672"/>
            </a:xfrm>
            <a:prstGeom prst="line">
              <a:avLst/>
            </a:prstGeom>
            <a:noFill/>
            <a:ln w="9525">
              <a:solidFill>
                <a:schemeClr val="tx1"/>
              </a:solidFill>
              <a:round/>
              <a:headEnd/>
              <a:tailEnd/>
            </a:ln>
          </p:spPr>
          <p:txBody>
            <a:bodyPr wrap="none" anchor="ctr"/>
            <a:lstStyle/>
            <a:p>
              <a:endParaRPr lang="ja-JP" altLang="en-US"/>
            </a:p>
          </p:txBody>
        </p:sp>
      </p:grpSp>
      <p:grpSp>
        <p:nvGrpSpPr>
          <p:cNvPr id="372820" name="Group 1349"/>
          <p:cNvGrpSpPr>
            <a:grpSpLocks/>
          </p:cNvGrpSpPr>
          <p:nvPr/>
        </p:nvGrpSpPr>
        <p:grpSpPr bwMode="auto">
          <a:xfrm>
            <a:off x="4657522" y="3965344"/>
            <a:ext cx="3894616" cy="809195"/>
            <a:chOff x="2928" y="2632"/>
            <a:chExt cx="2256" cy="568"/>
          </a:xfrm>
        </p:grpSpPr>
        <p:sp>
          <p:nvSpPr>
            <p:cNvPr id="2262" name="Line 1350"/>
            <p:cNvSpPr>
              <a:spLocks noChangeShapeType="1"/>
            </p:cNvSpPr>
            <p:nvPr/>
          </p:nvSpPr>
          <p:spPr bwMode="auto">
            <a:xfrm flipH="1">
              <a:off x="3788" y="3200"/>
              <a:ext cx="1396" cy="0"/>
            </a:xfrm>
            <a:prstGeom prst="line">
              <a:avLst/>
            </a:prstGeom>
            <a:noFill/>
            <a:ln w="9525">
              <a:solidFill>
                <a:schemeClr val="tx1"/>
              </a:solidFill>
              <a:round/>
              <a:headEnd/>
              <a:tailEnd/>
            </a:ln>
          </p:spPr>
          <p:txBody>
            <a:bodyPr wrap="none" anchor="ctr"/>
            <a:lstStyle/>
            <a:p>
              <a:endParaRPr lang="ja-JP" altLang="en-US"/>
            </a:p>
          </p:txBody>
        </p:sp>
        <p:sp>
          <p:nvSpPr>
            <p:cNvPr id="2263" name="Line 1351"/>
            <p:cNvSpPr>
              <a:spLocks noChangeShapeType="1"/>
            </p:cNvSpPr>
            <p:nvPr/>
          </p:nvSpPr>
          <p:spPr bwMode="auto">
            <a:xfrm flipH="1" flipV="1">
              <a:off x="2928" y="2632"/>
              <a:ext cx="860" cy="568"/>
            </a:xfrm>
            <a:prstGeom prst="line">
              <a:avLst/>
            </a:prstGeom>
            <a:noFill/>
            <a:ln w="9525">
              <a:solidFill>
                <a:schemeClr val="tx1"/>
              </a:solidFill>
              <a:round/>
              <a:headEnd/>
              <a:tailEnd/>
            </a:ln>
          </p:spPr>
          <p:txBody>
            <a:bodyPr wrap="none" anchor="ctr"/>
            <a:lstStyle/>
            <a:p>
              <a:endParaRPr lang="ja-JP" altLang="en-US"/>
            </a:p>
          </p:txBody>
        </p:sp>
      </p:grpSp>
      <p:grpSp>
        <p:nvGrpSpPr>
          <p:cNvPr id="372821" name="Group 1352"/>
          <p:cNvGrpSpPr>
            <a:grpSpLocks/>
          </p:cNvGrpSpPr>
          <p:nvPr/>
        </p:nvGrpSpPr>
        <p:grpSpPr bwMode="auto">
          <a:xfrm>
            <a:off x="5131283" y="3634178"/>
            <a:ext cx="3420855" cy="616255"/>
            <a:chOff x="3304" y="2424"/>
            <a:chExt cx="1880" cy="416"/>
          </a:xfrm>
        </p:grpSpPr>
        <p:sp>
          <p:nvSpPr>
            <p:cNvPr id="2260" name="Line 1353"/>
            <p:cNvSpPr>
              <a:spLocks noChangeShapeType="1"/>
            </p:cNvSpPr>
            <p:nvPr/>
          </p:nvSpPr>
          <p:spPr bwMode="auto">
            <a:xfrm flipH="1">
              <a:off x="3788" y="2840"/>
              <a:ext cx="1396" cy="0"/>
            </a:xfrm>
            <a:prstGeom prst="line">
              <a:avLst/>
            </a:prstGeom>
            <a:noFill/>
            <a:ln w="9525">
              <a:solidFill>
                <a:schemeClr val="tx1"/>
              </a:solidFill>
              <a:round/>
              <a:headEnd/>
              <a:tailEnd/>
            </a:ln>
          </p:spPr>
          <p:txBody>
            <a:bodyPr wrap="none" anchor="ctr"/>
            <a:lstStyle/>
            <a:p>
              <a:endParaRPr lang="ja-JP" altLang="en-US"/>
            </a:p>
          </p:txBody>
        </p:sp>
        <p:sp>
          <p:nvSpPr>
            <p:cNvPr id="2261" name="Line 1354"/>
            <p:cNvSpPr>
              <a:spLocks noChangeShapeType="1"/>
            </p:cNvSpPr>
            <p:nvPr/>
          </p:nvSpPr>
          <p:spPr bwMode="auto">
            <a:xfrm flipH="1" flipV="1">
              <a:off x="3304" y="2424"/>
              <a:ext cx="484" cy="416"/>
            </a:xfrm>
            <a:prstGeom prst="line">
              <a:avLst/>
            </a:prstGeom>
            <a:noFill/>
            <a:ln w="9525">
              <a:solidFill>
                <a:schemeClr val="tx1"/>
              </a:solidFill>
              <a:round/>
              <a:headEnd/>
              <a:tailEnd/>
            </a:ln>
          </p:spPr>
          <p:txBody>
            <a:bodyPr wrap="none" anchor="ctr"/>
            <a:lstStyle/>
            <a:p>
              <a:endParaRPr lang="ja-JP" altLang="en-US"/>
            </a:p>
          </p:txBody>
        </p:sp>
      </p:grpSp>
      <p:grpSp>
        <p:nvGrpSpPr>
          <p:cNvPr id="372822" name="Group 1355"/>
          <p:cNvGrpSpPr>
            <a:grpSpLocks/>
          </p:cNvGrpSpPr>
          <p:nvPr/>
        </p:nvGrpSpPr>
        <p:grpSpPr bwMode="auto">
          <a:xfrm>
            <a:off x="5143501" y="3511792"/>
            <a:ext cx="3408637" cy="254853"/>
            <a:chOff x="3320" y="2336"/>
            <a:chExt cx="1864" cy="168"/>
          </a:xfrm>
        </p:grpSpPr>
        <p:sp>
          <p:nvSpPr>
            <p:cNvPr id="2258" name="Line 1356"/>
            <p:cNvSpPr>
              <a:spLocks noChangeShapeType="1"/>
            </p:cNvSpPr>
            <p:nvPr/>
          </p:nvSpPr>
          <p:spPr bwMode="auto">
            <a:xfrm flipH="1">
              <a:off x="3788" y="2504"/>
              <a:ext cx="1396" cy="0"/>
            </a:xfrm>
            <a:prstGeom prst="line">
              <a:avLst/>
            </a:prstGeom>
            <a:noFill/>
            <a:ln w="9525">
              <a:solidFill>
                <a:schemeClr val="tx1"/>
              </a:solidFill>
              <a:round/>
              <a:headEnd/>
              <a:tailEnd/>
            </a:ln>
          </p:spPr>
          <p:txBody>
            <a:bodyPr wrap="none" anchor="ctr"/>
            <a:lstStyle/>
            <a:p>
              <a:endParaRPr lang="ja-JP" altLang="en-US"/>
            </a:p>
          </p:txBody>
        </p:sp>
        <p:sp>
          <p:nvSpPr>
            <p:cNvPr id="2259" name="Line 1357"/>
            <p:cNvSpPr>
              <a:spLocks noChangeShapeType="1"/>
            </p:cNvSpPr>
            <p:nvPr/>
          </p:nvSpPr>
          <p:spPr bwMode="auto">
            <a:xfrm flipH="1" flipV="1">
              <a:off x="3320" y="2336"/>
              <a:ext cx="468" cy="168"/>
            </a:xfrm>
            <a:prstGeom prst="line">
              <a:avLst/>
            </a:prstGeom>
            <a:noFill/>
            <a:ln w="9525">
              <a:solidFill>
                <a:schemeClr val="tx1"/>
              </a:solidFill>
              <a:round/>
              <a:headEnd/>
              <a:tailEnd/>
            </a:ln>
          </p:spPr>
          <p:txBody>
            <a:bodyPr wrap="none" anchor="ctr"/>
            <a:lstStyle/>
            <a:p>
              <a:endParaRPr lang="ja-JP" altLang="en-US"/>
            </a:p>
          </p:txBody>
        </p:sp>
      </p:grpSp>
      <p:grpSp>
        <p:nvGrpSpPr>
          <p:cNvPr id="372823" name="Group 1358"/>
          <p:cNvGrpSpPr>
            <a:grpSpLocks/>
          </p:cNvGrpSpPr>
          <p:nvPr/>
        </p:nvGrpSpPr>
        <p:grpSpPr bwMode="auto">
          <a:xfrm>
            <a:off x="5180152" y="3254058"/>
            <a:ext cx="3377416" cy="191500"/>
            <a:chOff x="3336" y="2144"/>
            <a:chExt cx="1848" cy="128"/>
          </a:xfrm>
        </p:grpSpPr>
        <p:sp>
          <p:nvSpPr>
            <p:cNvPr id="2256" name="Line 1359"/>
            <p:cNvSpPr>
              <a:spLocks noChangeShapeType="1"/>
            </p:cNvSpPr>
            <p:nvPr/>
          </p:nvSpPr>
          <p:spPr bwMode="auto">
            <a:xfrm flipH="1">
              <a:off x="3788" y="2144"/>
              <a:ext cx="1396" cy="0"/>
            </a:xfrm>
            <a:prstGeom prst="line">
              <a:avLst/>
            </a:prstGeom>
            <a:noFill/>
            <a:ln w="9525">
              <a:solidFill>
                <a:schemeClr val="tx1"/>
              </a:solidFill>
              <a:round/>
              <a:headEnd/>
              <a:tailEnd/>
            </a:ln>
          </p:spPr>
          <p:txBody>
            <a:bodyPr wrap="none" anchor="ctr"/>
            <a:lstStyle/>
            <a:p>
              <a:endParaRPr lang="ja-JP" altLang="en-US"/>
            </a:p>
          </p:txBody>
        </p:sp>
        <p:sp>
          <p:nvSpPr>
            <p:cNvPr id="2257" name="Line 1360"/>
            <p:cNvSpPr>
              <a:spLocks noChangeShapeType="1"/>
            </p:cNvSpPr>
            <p:nvPr/>
          </p:nvSpPr>
          <p:spPr bwMode="auto">
            <a:xfrm flipH="1">
              <a:off x="3336" y="2144"/>
              <a:ext cx="452" cy="128"/>
            </a:xfrm>
            <a:prstGeom prst="line">
              <a:avLst/>
            </a:prstGeom>
            <a:noFill/>
            <a:ln w="9525">
              <a:solidFill>
                <a:schemeClr val="tx1"/>
              </a:solidFill>
              <a:round/>
              <a:headEnd/>
              <a:tailEnd/>
            </a:ln>
          </p:spPr>
          <p:txBody>
            <a:bodyPr wrap="none" anchor="ctr"/>
            <a:lstStyle/>
            <a:p>
              <a:endParaRPr lang="ja-JP" altLang="en-US"/>
            </a:p>
          </p:txBody>
        </p:sp>
      </p:grpSp>
      <p:grpSp>
        <p:nvGrpSpPr>
          <p:cNvPr id="372824" name="Group 1361"/>
          <p:cNvGrpSpPr>
            <a:grpSpLocks/>
          </p:cNvGrpSpPr>
          <p:nvPr/>
        </p:nvGrpSpPr>
        <p:grpSpPr bwMode="auto">
          <a:xfrm>
            <a:off x="5184225" y="2735713"/>
            <a:ext cx="3373343" cy="637853"/>
            <a:chOff x="3336" y="1784"/>
            <a:chExt cx="1848" cy="424"/>
          </a:xfrm>
        </p:grpSpPr>
        <p:sp>
          <p:nvSpPr>
            <p:cNvPr id="2254" name="Line 1362"/>
            <p:cNvSpPr>
              <a:spLocks noChangeShapeType="1"/>
            </p:cNvSpPr>
            <p:nvPr/>
          </p:nvSpPr>
          <p:spPr bwMode="auto">
            <a:xfrm flipH="1">
              <a:off x="3788" y="1784"/>
              <a:ext cx="1396" cy="0"/>
            </a:xfrm>
            <a:prstGeom prst="line">
              <a:avLst/>
            </a:prstGeom>
            <a:noFill/>
            <a:ln w="9525">
              <a:solidFill>
                <a:schemeClr val="tx1"/>
              </a:solidFill>
              <a:round/>
              <a:headEnd/>
              <a:tailEnd/>
            </a:ln>
          </p:spPr>
          <p:txBody>
            <a:bodyPr wrap="none" anchor="ctr"/>
            <a:lstStyle/>
            <a:p>
              <a:endParaRPr lang="ja-JP" altLang="en-US"/>
            </a:p>
          </p:txBody>
        </p:sp>
        <p:sp>
          <p:nvSpPr>
            <p:cNvPr id="2255" name="Line 1363"/>
            <p:cNvSpPr>
              <a:spLocks noChangeShapeType="1"/>
            </p:cNvSpPr>
            <p:nvPr/>
          </p:nvSpPr>
          <p:spPr bwMode="auto">
            <a:xfrm flipH="1">
              <a:off x="3336" y="1784"/>
              <a:ext cx="452" cy="424"/>
            </a:xfrm>
            <a:prstGeom prst="line">
              <a:avLst/>
            </a:prstGeom>
            <a:noFill/>
            <a:ln w="9525">
              <a:solidFill>
                <a:schemeClr val="tx1"/>
              </a:solidFill>
              <a:round/>
              <a:headEnd/>
              <a:tailEnd/>
            </a:ln>
          </p:spPr>
          <p:txBody>
            <a:bodyPr wrap="none" anchor="ctr"/>
            <a:lstStyle/>
            <a:p>
              <a:endParaRPr lang="ja-JP" altLang="en-US"/>
            </a:p>
          </p:txBody>
        </p:sp>
      </p:grpSp>
      <p:grpSp>
        <p:nvGrpSpPr>
          <p:cNvPr id="372825" name="Group 1364"/>
          <p:cNvGrpSpPr>
            <a:grpSpLocks/>
          </p:cNvGrpSpPr>
          <p:nvPr/>
        </p:nvGrpSpPr>
        <p:grpSpPr bwMode="auto">
          <a:xfrm>
            <a:off x="5279249" y="2211608"/>
            <a:ext cx="3267459" cy="987736"/>
            <a:chOff x="3392" y="1424"/>
            <a:chExt cx="1792" cy="672"/>
          </a:xfrm>
        </p:grpSpPr>
        <p:sp>
          <p:nvSpPr>
            <p:cNvPr id="2252" name="Line 1365"/>
            <p:cNvSpPr>
              <a:spLocks noChangeShapeType="1"/>
            </p:cNvSpPr>
            <p:nvPr/>
          </p:nvSpPr>
          <p:spPr bwMode="auto">
            <a:xfrm flipH="1">
              <a:off x="3788" y="1424"/>
              <a:ext cx="1396" cy="0"/>
            </a:xfrm>
            <a:prstGeom prst="line">
              <a:avLst/>
            </a:prstGeom>
            <a:noFill/>
            <a:ln w="9525">
              <a:solidFill>
                <a:schemeClr val="tx1"/>
              </a:solidFill>
              <a:round/>
              <a:headEnd/>
              <a:tailEnd/>
            </a:ln>
          </p:spPr>
          <p:txBody>
            <a:bodyPr wrap="none" anchor="ctr"/>
            <a:lstStyle/>
            <a:p>
              <a:endParaRPr lang="ja-JP" altLang="en-US"/>
            </a:p>
          </p:txBody>
        </p:sp>
        <p:sp>
          <p:nvSpPr>
            <p:cNvPr id="2253" name="Line 1366"/>
            <p:cNvSpPr>
              <a:spLocks noChangeShapeType="1"/>
            </p:cNvSpPr>
            <p:nvPr/>
          </p:nvSpPr>
          <p:spPr bwMode="auto">
            <a:xfrm flipH="1">
              <a:off x="3392" y="1424"/>
              <a:ext cx="396" cy="672"/>
            </a:xfrm>
            <a:prstGeom prst="line">
              <a:avLst/>
            </a:prstGeom>
            <a:noFill/>
            <a:ln w="9525">
              <a:solidFill>
                <a:schemeClr val="tx1"/>
              </a:solidFill>
              <a:round/>
              <a:headEnd/>
              <a:tailEnd/>
            </a:ln>
          </p:spPr>
          <p:txBody>
            <a:bodyPr wrap="none" anchor="ctr"/>
            <a:lstStyle/>
            <a:p>
              <a:endParaRPr lang="ja-JP" altLang="en-US"/>
            </a:p>
          </p:txBody>
        </p:sp>
      </p:grpSp>
      <p:grpSp>
        <p:nvGrpSpPr>
          <p:cNvPr id="372826" name="Group 1367"/>
          <p:cNvGrpSpPr>
            <a:grpSpLocks/>
          </p:cNvGrpSpPr>
          <p:nvPr/>
        </p:nvGrpSpPr>
        <p:grpSpPr bwMode="auto">
          <a:xfrm>
            <a:off x="5056622" y="1555037"/>
            <a:ext cx="3495516" cy="1006455"/>
            <a:chOff x="3242" y="1024"/>
            <a:chExt cx="1942" cy="634"/>
          </a:xfrm>
        </p:grpSpPr>
        <p:sp>
          <p:nvSpPr>
            <p:cNvPr id="2250" name="Line 1368"/>
            <p:cNvSpPr>
              <a:spLocks noChangeShapeType="1"/>
            </p:cNvSpPr>
            <p:nvPr/>
          </p:nvSpPr>
          <p:spPr bwMode="auto">
            <a:xfrm flipH="1">
              <a:off x="4250" y="1024"/>
              <a:ext cx="934" cy="0"/>
            </a:xfrm>
            <a:prstGeom prst="line">
              <a:avLst/>
            </a:prstGeom>
            <a:noFill/>
            <a:ln w="9525">
              <a:solidFill>
                <a:schemeClr val="tx1"/>
              </a:solidFill>
              <a:round/>
              <a:headEnd/>
              <a:tailEnd/>
            </a:ln>
          </p:spPr>
          <p:txBody>
            <a:bodyPr wrap="none" anchor="ctr"/>
            <a:lstStyle/>
            <a:p>
              <a:endParaRPr lang="ja-JP" altLang="en-US"/>
            </a:p>
          </p:txBody>
        </p:sp>
        <p:sp>
          <p:nvSpPr>
            <p:cNvPr id="2251" name="Line 1369"/>
            <p:cNvSpPr>
              <a:spLocks noChangeShapeType="1"/>
            </p:cNvSpPr>
            <p:nvPr/>
          </p:nvSpPr>
          <p:spPr bwMode="auto">
            <a:xfrm flipH="1">
              <a:off x="3242" y="1024"/>
              <a:ext cx="1002" cy="634"/>
            </a:xfrm>
            <a:prstGeom prst="line">
              <a:avLst/>
            </a:prstGeom>
            <a:noFill/>
            <a:ln w="9525">
              <a:solidFill>
                <a:schemeClr val="tx1"/>
              </a:solidFill>
              <a:round/>
              <a:headEnd/>
              <a:tailEnd/>
            </a:ln>
          </p:spPr>
          <p:txBody>
            <a:bodyPr wrap="none" anchor="ctr"/>
            <a:lstStyle/>
            <a:p>
              <a:endParaRPr lang="ja-JP" altLang="en-US"/>
            </a:p>
          </p:txBody>
        </p:sp>
      </p:grpSp>
      <p:grpSp>
        <p:nvGrpSpPr>
          <p:cNvPr id="372827" name="Group 1370"/>
          <p:cNvGrpSpPr>
            <a:grpSpLocks/>
          </p:cNvGrpSpPr>
          <p:nvPr/>
        </p:nvGrpSpPr>
        <p:grpSpPr bwMode="auto">
          <a:xfrm>
            <a:off x="2910442" y="4595998"/>
            <a:ext cx="1615404" cy="643613"/>
            <a:chOff x="1696" y="3096"/>
            <a:chExt cx="1112" cy="416"/>
          </a:xfrm>
        </p:grpSpPr>
        <p:sp>
          <p:nvSpPr>
            <p:cNvPr id="2248" name="Line 1371"/>
            <p:cNvSpPr>
              <a:spLocks noChangeShapeType="1"/>
            </p:cNvSpPr>
            <p:nvPr/>
          </p:nvSpPr>
          <p:spPr bwMode="auto">
            <a:xfrm flipH="1">
              <a:off x="1828" y="3512"/>
              <a:ext cx="980" cy="0"/>
            </a:xfrm>
            <a:prstGeom prst="line">
              <a:avLst/>
            </a:prstGeom>
            <a:noFill/>
            <a:ln w="9525">
              <a:solidFill>
                <a:schemeClr val="tx1"/>
              </a:solidFill>
              <a:round/>
              <a:headEnd/>
              <a:tailEnd/>
            </a:ln>
          </p:spPr>
          <p:txBody>
            <a:bodyPr wrap="none" anchor="ctr"/>
            <a:lstStyle/>
            <a:p>
              <a:endParaRPr lang="ja-JP" altLang="en-US"/>
            </a:p>
          </p:txBody>
        </p:sp>
        <p:sp>
          <p:nvSpPr>
            <p:cNvPr id="2249" name="Line 1372"/>
            <p:cNvSpPr>
              <a:spLocks noChangeShapeType="1"/>
            </p:cNvSpPr>
            <p:nvPr/>
          </p:nvSpPr>
          <p:spPr bwMode="auto">
            <a:xfrm flipH="1" flipV="1">
              <a:off x="1696" y="3096"/>
              <a:ext cx="132" cy="416"/>
            </a:xfrm>
            <a:prstGeom prst="line">
              <a:avLst/>
            </a:prstGeom>
            <a:noFill/>
            <a:ln w="9525">
              <a:solidFill>
                <a:schemeClr val="tx1"/>
              </a:solidFill>
              <a:round/>
              <a:headEnd/>
              <a:tailEnd/>
            </a:ln>
          </p:spPr>
          <p:txBody>
            <a:bodyPr wrap="none" anchor="ctr"/>
            <a:lstStyle/>
            <a:p>
              <a:endParaRPr lang="ja-JP" altLang="en-US"/>
            </a:p>
          </p:txBody>
        </p:sp>
      </p:grpSp>
      <p:grpSp>
        <p:nvGrpSpPr>
          <p:cNvPr id="372828" name="Group 1373"/>
          <p:cNvGrpSpPr>
            <a:grpSpLocks/>
          </p:cNvGrpSpPr>
          <p:nvPr/>
        </p:nvGrpSpPr>
        <p:grpSpPr bwMode="auto">
          <a:xfrm>
            <a:off x="635302" y="4279231"/>
            <a:ext cx="2167899" cy="1133161"/>
            <a:chOff x="576" y="2880"/>
            <a:chExt cx="993" cy="485"/>
          </a:xfrm>
        </p:grpSpPr>
        <p:sp>
          <p:nvSpPr>
            <p:cNvPr id="2246" name="Line 1374"/>
            <p:cNvSpPr>
              <a:spLocks noChangeShapeType="1"/>
            </p:cNvSpPr>
            <p:nvPr/>
          </p:nvSpPr>
          <p:spPr bwMode="auto">
            <a:xfrm>
              <a:off x="1569" y="2880"/>
              <a:ext cx="0" cy="480"/>
            </a:xfrm>
            <a:prstGeom prst="line">
              <a:avLst/>
            </a:prstGeom>
            <a:noFill/>
            <a:ln w="9525">
              <a:solidFill>
                <a:schemeClr val="tx1"/>
              </a:solidFill>
              <a:round/>
              <a:headEnd/>
              <a:tailEnd/>
            </a:ln>
          </p:spPr>
          <p:txBody>
            <a:bodyPr wrap="none" anchor="ctr"/>
            <a:lstStyle/>
            <a:p>
              <a:endParaRPr lang="ja-JP" altLang="en-US"/>
            </a:p>
          </p:txBody>
        </p:sp>
        <p:sp>
          <p:nvSpPr>
            <p:cNvPr id="2247" name="Line 1375"/>
            <p:cNvSpPr>
              <a:spLocks noChangeShapeType="1"/>
            </p:cNvSpPr>
            <p:nvPr/>
          </p:nvSpPr>
          <p:spPr bwMode="auto">
            <a:xfrm>
              <a:off x="576" y="3365"/>
              <a:ext cx="992" cy="0"/>
            </a:xfrm>
            <a:prstGeom prst="line">
              <a:avLst/>
            </a:prstGeom>
            <a:noFill/>
            <a:ln w="9525">
              <a:solidFill>
                <a:schemeClr val="tx1"/>
              </a:solidFill>
              <a:round/>
              <a:headEnd/>
              <a:tailEnd/>
            </a:ln>
          </p:spPr>
          <p:txBody>
            <a:bodyPr wrap="none" anchor="ctr"/>
            <a:lstStyle/>
            <a:p>
              <a:endParaRPr lang="ja-JP" altLang="en-US"/>
            </a:p>
          </p:txBody>
        </p:sp>
      </p:grpSp>
      <p:sp>
        <p:nvSpPr>
          <p:cNvPr id="2183" name="Line 1376"/>
          <p:cNvSpPr>
            <a:spLocks noChangeShapeType="1"/>
          </p:cNvSpPr>
          <p:nvPr/>
        </p:nvSpPr>
        <p:spPr bwMode="auto">
          <a:xfrm>
            <a:off x="627157" y="3546348"/>
            <a:ext cx="3036688" cy="0"/>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84" name="Line 1377"/>
          <p:cNvSpPr>
            <a:spLocks noChangeShapeType="1"/>
          </p:cNvSpPr>
          <p:nvPr/>
        </p:nvSpPr>
        <p:spPr bwMode="auto">
          <a:xfrm>
            <a:off x="3666560" y="3546348"/>
            <a:ext cx="423534" cy="283650"/>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85" name="Line 1378"/>
          <p:cNvSpPr>
            <a:spLocks noChangeShapeType="1"/>
          </p:cNvSpPr>
          <p:nvPr/>
        </p:nvSpPr>
        <p:spPr bwMode="auto">
          <a:xfrm>
            <a:off x="625800" y="3072637"/>
            <a:ext cx="2568356" cy="0"/>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86" name="Line 1379"/>
          <p:cNvSpPr>
            <a:spLocks noChangeShapeType="1"/>
          </p:cNvSpPr>
          <p:nvPr/>
        </p:nvSpPr>
        <p:spPr bwMode="auto">
          <a:xfrm>
            <a:off x="3196871" y="3072637"/>
            <a:ext cx="954310" cy="732883"/>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87" name="Line 1380"/>
          <p:cNvSpPr>
            <a:spLocks noChangeShapeType="1"/>
          </p:cNvSpPr>
          <p:nvPr/>
        </p:nvSpPr>
        <p:spPr bwMode="auto">
          <a:xfrm>
            <a:off x="631230" y="2646442"/>
            <a:ext cx="2343014" cy="0"/>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88" name="Line 1381"/>
          <p:cNvSpPr>
            <a:spLocks noChangeShapeType="1"/>
          </p:cNvSpPr>
          <p:nvPr/>
        </p:nvSpPr>
        <p:spPr bwMode="auto">
          <a:xfrm>
            <a:off x="2978316" y="2646442"/>
            <a:ext cx="1213589" cy="1108684"/>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89" name="Line 1382"/>
          <p:cNvSpPr>
            <a:spLocks noChangeShapeType="1"/>
          </p:cNvSpPr>
          <p:nvPr/>
        </p:nvSpPr>
        <p:spPr bwMode="auto">
          <a:xfrm>
            <a:off x="625800" y="2159773"/>
            <a:ext cx="2336226" cy="0"/>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90" name="Line 1383"/>
          <p:cNvSpPr>
            <a:spLocks noChangeShapeType="1"/>
          </p:cNvSpPr>
          <p:nvPr/>
        </p:nvSpPr>
        <p:spPr bwMode="auto">
          <a:xfrm>
            <a:off x="2963385" y="2161214"/>
            <a:ext cx="1342549" cy="1343378"/>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91" name="Line 1384"/>
          <p:cNvSpPr>
            <a:spLocks noChangeShapeType="1"/>
          </p:cNvSpPr>
          <p:nvPr/>
        </p:nvSpPr>
        <p:spPr bwMode="auto">
          <a:xfrm flipV="1">
            <a:off x="629872" y="1644307"/>
            <a:ext cx="2269710" cy="1440"/>
          </a:xfrm>
          <a:prstGeom prst="line">
            <a:avLst/>
          </a:prstGeom>
          <a:noFill/>
          <a:ln w="9525">
            <a:solidFill>
              <a:schemeClr val="tx1"/>
            </a:solidFill>
            <a:round/>
            <a:headEnd/>
            <a:tailEnd/>
          </a:ln>
        </p:spPr>
        <p:txBody>
          <a:bodyPr wrap="none" lIns="80147" tIns="40074" rIns="80147" bIns="40074" anchor="ctr"/>
          <a:lstStyle/>
          <a:p>
            <a:endParaRPr lang="ja-JP" altLang="en-US"/>
          </a:p>
        </p:txBody>
      </p:sp>
      <p:sp>
        <p:nvSpPr>
          <p:cNvPr id="2192" name="Line 1385"/>
          <p:cNvSpPr>
            <a:spLocks noChangeShapeType="1"/>
          </p:cNvSpPr>
          <p:nvPr/>
        </p:nvSpPr>
        <p:spPr bwMode="auto">
          <a:xfrm>
            <a:off x="2903655" y="1647187"/>
            <a:ext cx="1668345" cy="1857405"/>
          </a:xfrm>
          <a:prstGeom prst="line">
            <a:avLst/>
          </a:prstGeom>
          <a:noFill/>
          <a:ln w="9525">
            <a:solidFill>
              <a:schemeClr val="tx1"/>
            </a:solidFill>
            <a:round/>
            <a:headEnd/>
            <a:tailEnd/>
          </a:ln>
        </p:spPr>
        <p:txBody>
          <a:bodyPr wrap="none" lIns="80147" tIns="40074" rIns="80147" bIns="40074" anchor="ctr"/>
          <a:lstStyle/>
          <a:p>
            <a:endParaRPr lang="ja-JP" altLang="en-US"/>
          </a:p>
        </p:txBody>
      </p:sp>
      <p:grpSp>
        <p:nvGrpSpPr>
          <p:cNvPr id="372829" name="Group 1386"/>
          <p:cNvGrpSpPr>
            <a:grpSpLocks/>
          </p:cNvGrpSpPr>
          <p:nvPr/>
        </p:nvGrpSpPr>
        <p:grpSpPr bwMode="auto">
          <a:xfrm>
            <a:off x="3496874" y="1520480"/>
            <a:ext cx="1238024" cy="1088526"/>
            <a:chOff x="2160" y="944"/>
            <a:chExt cx="832" cy="756"/>
          </a:xfrm>
        </p:grpSpPr>
        <p:sp>
          <p:nvSpPr>
            <p:cNvPr id="2244" name="Line 1387"/>
            <p:cNvSpPr>
              <a:spLocks noChangeShapeType="1"/>
            </p:cNvSpPr>
            <p:nvPr/>
          </p:nvSpPr>
          <p:spPr bwMode="auto">
            <a:xfrm>
              <a:off x="2160" y="944"/>
              <a:ext cx="832" cy="0"/>
            </a:xfrm>
            <a:prstGeom prst="line">
              <a:avLst/>
            </a:prstGeom>
            <a:noFill/>
            <a:ln w="9525">
              <a:solidFill>
                <a:schemeClr val="tx1"/>
              </a:solidFill>
              <a:round/>
              <a:headEnd/>
              <a:tailEnd/>
            </a:ln>
          </p:spPr>
          <p:txBody>
            <a:bodyPr wrap="none" anchor="ctr"/>
            <a:lstStyle/>
            <a:p>
              <a:endParaRPr lang="ja-JP" altLang="en-US"/>
            </a:p>
          </p:txBody>
        </p:sp>
        <p:sp>
          <p:nvSpPr>
            <p:cNvPr id="2245" name="Line 1388"/>
            <p:cNvSpPr>
              <a:spLocks noChangeShapeType="1"/>
            </p:cNvSpPr>
            <p:nvPr/>
          </p:nvSpPr>
          <p:spPr bwMode="auto">
            <a:xfrm>
              <a:off x="2992" y="948"/>
              <a:ext cx="0" cy="752"/>
            </a:xfrm>
            <a:prstGeom prst="line">
              <a:avLst/>
            </a:prstGeom>
            <a:noFill/>
            <a:ln w="9525">
              <a:solidFill>
                <a:schemeClr val="tx1"/>
              </a:solidFill>
              <a:round/>
              <a:headEnd/>
              <a:tailEnd/>
            </a:ln>
          </p:spPr>
          <p:txBody>
            <a:bodyPr wrap="none" anchor="ctr"/>
            <a:lstStyle/>
            <a:p>
              <a:endParaRPr lang="ja-JP" altLang="en-US"/>
            </a:p>
          </p:txBody>
        </p:sp>
      </p:grpSp>
      <p:grpSp>
        <p:nvGrpSpPr>
          <p:cNvPr id="372830" name="Group 1389"/>
          <p:cNvGrpSpPr>
            <a:grpSpLocks/>
          </p:cNvGrpSpPr>
          <p:nvPr/>
        </p:nvGrpSpPr>
        <p:grpSpPr bwMode="auto">
          <a:xfrm>
            <a:off x="3496874" y="2021547"/>
            <a:ext cx="1620834" cy="593218"/>
            <a:chOff x="2172" y="1292"/>
            <a:chExt cx="1102" cy="412"/>
          </a:xfrm>
        </p:grpSpPr>
        <p:sp>
          <p:nvSpPr>
            <p:cNvPr id="2241" name="Line 1390"/>
            <p:cNvSpPr>
              <a:spLocks noChangeShapeType="1"/>
            </p:cNvSpPr>
            <p:nvPr/>
          </p:nvSpPr>
          <p:spPr bwMode="auto">
            <a:xfrm>
              <a:off x="2172" y="1292"/>
              <a:ext cx="740" cy="0"/>
            </a:xfrm>
            <a:prstGeom prst="line">
              <a:avLst/>
            </a:prstGeom>
            <a:noFill/>
            <a:ln w="9525">
              <a:solidFill>
                <a:schemeClr val="tx1"/>
              </a:solidFill>
              <a:round/>
              <a:headEnd/>
              <a:tailEnd/>
            </a:ln>
          </p:spPr>
          <p:txBody>
            <a:bodyPr wrap="none" anchor="ctr"/>
            <a:lstStyle/>
            <a:p>
              <a:endParaRPr lang="ja-JP" altLang="en-US"/>
            </a:p>
          </p:txBody>
        </p:sp>
        <p:sp>
          <p:nvSpPr>
            <p:cNvPr id="2242" name="Line 1391"/>
            <p:cNvSpPr>
              <a:spLocks noChangeShapeType="1"/>
            </p:cNvSpPr>
            <p:nvPr/>
          </p:nvSpPr>
          <p:spPr bwMode="auto">
            <a:xfrm>
              <a:off x="2912" y="1296"/>
              <a:ext cx="0" cy="408"/>
            </a:xfrm>
            <a:prstGeom prst="line">
              <a:avLst/>
            </a:prstGeom>
            <a:noFill/>
            <a:ln w="9525">
              <a:solidFill>
                <a:schemeClr val="tx1"/>
              </a:solidFill>
              <a:round/>
              <a:headEnd/>
              <a:tailEnd/>
            </a:ln>
          </p:spPr>
          <p:txBody>
            <a:bodyPr wrap="none" anchor="ctr"/>
            <a:lstStyle/>
            <a:p>
              <a:endParaRPr lang="ja-JP" altLang="en-US"/>
            </a:p>
          </p:txBody>
        </p:sp>
        <p:sp>
          <p:nvSpPr>
            <p:cNvPr id="2243" name="Line 1392"/>
            <p:cNvSpPr>
              <a:spLocks noChangeShapeType="1"/>
            </p:cNvSpPr>
            <p:nvPr/>
          </p:nvSpPr>
          <p:spPr bwMode="auto">
            <a:xfrm>
              <a:off x="2910" y="1702"/>
              <a:ext cx="364" cy="0"/>
            </a:xfrm>
            <a:prstGeom prst="line">
              <a:avLst/>
            </a:prstGeom>
            <a:noFill/>
            <a:ln w="9525">
              <a:solidFill>
                <a:schemeClr val="tx1"/>
              </a:solidFill>
              <a:round/>
              <a:headEnd/>
              <a:tailEnd/>
            </a:ln>
          </p:spPr>
          <p:txBody>
            <a:bodyPr wrap="none" anchor="ctr"/>
            <a:lstStyle/>
            <a:p>
              <a:endParaRPr lang="ja-JP" altLang="en-US"/>
            </a:p>
          </p:txBody>
        </p:sp>
      </p:grpSp>
      <p:grpSp>
        <p:nvGrpSpPr>
          <p:cNvPr id="372831" name="Group 1393"/>
          <p:cNvGrpSpPr>
            <a:grpSpLocks/>
          </p:cNvGrpSpPr>
          <p:nvPr/>
        </p:nvGrpSpPr>
        <p:grpSpPr bwMode="auto">
          <a:xfrm>
            <a:off x="4908656" y="1526240"/>
            <a:ext cx="1520380" cy="748721"/>
            <a:chOff x="3120" y="1028"/>
            <a:chExt cx="704" cy="440"/>
          </a:xfrm>
        </p:grpSpPr>
        <p:sp>
          <p:nvSpPr>
            <p:cNvPr id="2239" name="Line 1394"/>
            <p:cNvSpPr>
              <a:spLocks noChangeShapeType="1"/>
            </p:cNvSpPr>
            <p:nvPr/>
          </p:nvSpPr>
          <p:spPr bwMode="auto">
            <a:xfrm flipH="1">
              <a:off x="3120" y="1028"/>
              <a:ext cx="704" cy="0"/>
            </a:xfrm>
            <a:prstGeom prst="line">
              <a:avLst/>
            </a:prstGeom>
            <a:noFill/>
            <a:ln w="9525">
              <a:solidFill>
                <a:schemeClr val="tx1"/>
              </a:solidFill>
              <a:round/>
              <a:headEnd/>
              <a:tailEnd/>
            </a:ln>
          </p:spPr>
          <p:txBody>
            <a:bodyPr wrap="none" anchor="ctr"/>
            <a:lstStyle/>
            <a:p>
              <a:endParaRPr lang="ja-JP" altLang="en-US"/>
            </a:p>
          </p:txBody>
        </p:sp>
        <p:sp>
          <p:nvSpPr>
            <p:cNvPr id="2240" name="Line 1395"/>
            <p:cNvSpPr>
              <a:spLocks noChangeShapeType="1"/>
            </p:cNvSpPr>
            <p:nvPr/>
          </p:nvSpPr>
          <p:spPr bwMode="auto">
            <a:xfrm>
              <a:off x="3120" y="1028"/>
              <a:ext cx="0" cy="440"/>
            </a:xfrm>
            <a:prstGeom prst="line">
              <a:avLst/>
            </a:prstGeom>
            <a:noFill/>
            <a:ln w="9525">
              <a:solidFill>
                <a:schemeClr val="tx1"/>
              </a:solidFill>
              <a:round/>
              <a:headEnd/>
              <a:tailEnd/>
            </a:ln>
          </p:spPr>
          <p:txBody>
            <a:bodyPr wrap="none" anchor="ctr"/>
            <a:lstStyle/>
            <a:p>
              <a:endParaRPr lang="ja-JP" altLang="en-US"/>
            </a:p>
          </p:txBody>
        </p:sp>
      </p:grpSp>
      <p:sp>
        <p:nvSpPr>
          <p:cNvPr id="2196" name="Oval 1396"/>
          <p:cNvSpPr>
            <a:spLocks noChangeArrowheads="1"/>
          </p:cNvSpPr>
          <p:nvPr/>
        </p:nvSpPr>
        <p:spPr bwMode="auto">
          <a:xfrm>
            <a:off x="4533991" y="3470036"/>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197" name="Oval 1397"/>
          <p:cNvSpPr>
            <a:spLocks noChangeArrowheads="1"/>
          </p:cNvSpPr>
          <p:nvPr/>
        </p:nvSpPr>
        <p:spPr bwMode="auto">
          <a:xfrm>
            <a:off x="4876076" y="2234646"/>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198" name="Oval 1398"/>
          <p:cNvSpPr>
            <a:spLocks noChangeArrowheads="1"/>
          </p:cNvSpPr>
          <p:nvPr/>
        </p:nvSpPr>
        <p:spPr bwMode="auto">
          <a:xfrm>
            <a:off x="5009110" y="2531255"/>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199" name="Oval 1399"/>
          <p:cNvSpPr>
            <a:spLocks noChangeArrowheads="1"/>
          </p:cNvSpPr>
          <p:nvPr/>
        </p:nvSpPr>
        <p:spPr bwMode="auto">
          <a:xfrm>
            <a:off x="5109563" y="2585969"/>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0" name="Oval 1400"/>
          <p:cNvSpPr>
            <a:spLocks noChangeArrowheads="1"/>
          </p:cNvSpPr>
          <p:nvPr/>
        </p:nvSpPr>
        <p:spPr bwMode="auto">
          <a:xfrm>
            <a:off x="5248027" y="3156149"/>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1" name="Oval 1401"/>
          <p:cNvSpPr>
            <a:spLocks noChangeArrowheads="1"/>
          </p:cNvSpPr>
          <p:nvPr/>
        </p:nvSpPr>
        <p:spPr bwMode="auto">
          <a:xfrm>
            <a:off x="5155718" y="3331811"/>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2" name="Oval 1402"/>
          <p:cNvSpPr>
            <a:spLocks noChangeArrowheads="1"/>
          </p:cNvSpPr>
          <p:nvPr/>
        </p:nvSpPr>
        <p:spPr bwMode="auto">
          <a:xfrm>
            <a:off x="5158433" y="3409562"/>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3" name="Oval 1403"/>
          <p:cNvSpPr>
            <a:spLocks noChangeArrowheads="1"/>
          </p:cNvSpPr>
          <p:nvPr/>
        </p:nvSpPr>
        <p:spPr bwMode="auto">
          <a:xfrm>
            <a:off x="5120423" y="3478675"/>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4" name="Oval 1404"/>
          <p:cNvSpPr>
            <a:spLocks noChangeArrowheads="1"/>
          </p:cNvSpPr>
          <p:nvPr/>
        </p:nvSpPr>
        <p:spPr bwMode="auto">
          <a:xfrm>
            <a:off x="5098704" y="3599622"/>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5" name="Oval 1405"/>
          <p:cNvSpPr>
            <a:spLocks noChangeArrowheads="1"/>
          </p:cNvSpPr>
          <p:nvPr/>
        </p:nvSpPr>
        <p:spPr bwMode="auto">
          <a:xfrm>
            <a:off x="4627657" y="3922149"/>
            <a:ext cx="63801"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6" name="Oval 1406"/>
          <p:cNvSpPr>
            <a:spLocks noChangeArrowheads="1"/>
          </p:cNvSpPr>
          <p:nvPr/>
        </p:nvSpPr>
        <p:spPr bwMode="auto">
          <a:xfrm>
            <a:off x="4278784" y="3472916"/>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7" name="Oval 1407"/>
          <p:cNvSpPr>
            <a:spLocks noChangeArrowheads="1"/>
          </p:cNvSpPr>
          <p:nvPr/>
        </p:nvSpPr>
        <p:spPr bwMode="auto">
          <a:xfrm>
            <a:off x="4153896" y="3729209"/>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8" name="Oval 1408"/>
          <p:cNvSpPr>
            <a:spLocks noChangeArrowheads="1"/>
          </p:cNvSpPr>
          <p:nvPr/>
        </p:nvSpPr>
        <p:spPr bwMode="auto">
          <a:xfrm>
            <a:off x="4115886" y="3775284"/>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09" name="Oval 1409"/>
          <p:cNvSpPr>
            <a:spLocks noChangeArrowheads="1"/>
          </p:cNvSpPr>
          <p:nvPr/>
        </p:nvSpPr>
        <p:spPr bwMode="auto">
          <a:xfrm>
            <a:off x="4058872" y="3801201"/>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10" name="Oval 1410"/>
          <p:cNvSpPr>
            <a:spLocks noChangeArrowheads="1"/>
          </p:cNvSpPr>
          <p:nvPr/>
        </p:nvSpPr>
        <p:spPr bwMode="auto">
          <a:xfrm>
            <a:off x="3336692" y="4218757"/>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11" name="Oval 1411"/>
          <p:cNvSpPr>
            <a:spLocks noChangeArrowheads="1"/>
          </p:cNvSpPr>
          <p:nvPr/>
        </p:nvSpPr>
        <p:spPr bwMode="auto">
          <a:xfrm>
            <a:off x="2867003" y="4547043"/>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12" name="Oval 1412"/>
          <p:cNvSpPr>
            <a:spLocks noChangeArrowheads="1"/>
          </p:cNvSpPr>
          <p:nvPr/>
        </p:nvSpPr>
        <p:spPr bwMode="auto">
          <a:xfrm>
            <a:off x="2771979" y="4224517"/>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13" name="Text Box 1413"/>
          <p:cNvSpPr txBox="1">
            <a:spLocks noChangeArrowheads="1"/>
          </p:cNvSpPr>
          <p:nvPr/>
        </p:nvSpPr>
        <p:spPr bwMode="auto">
          <a:xfrm>
            <a:off x="1588254" y="6068963"/>
            <a:ext cx="5864323" cy="204041"/>
          </a:xfrm>
          <a:prstGeom prst="rect">
            <a:avLst/>
          </a:prstGeom>
          <a:noFill/>
          <a:ln w="9525">
            <a:noFill/>
            <a:miter lim="800000"/>
            <a:headEnd/>
            <a:tailEnd/>
          </a:ln>
        </p:spPr>
        <p:txBody>
          <a:bodyPr lIns="80147" tIns="40074" rIns="80147" bIns="40074">
            <a:spAutoFit/>
          </a:bodyPr>
          <a:lstStyle/>
          <a:p>
            <a:pPr algn="l"/>
            <a:r>
              <a:rPr lang="ja-JP" altLang="en-US" sz="800" dirty="0"/>
              <a:t>運転終了：日本原子力発電（株）東海発電所 </a:t>
            </a:r>
            <a:r>
              <a:rPr lang="en-US" altLang="ja-JP" sz="800" dirty="0"/>
              <a:t>1998.3.31</a:t>
            </a:r>
            <a:r>
              <a:rPr lang="ja-JP" altLang="en-US" sz="800" dirty="0"/>
              <a:t>／中部電力（株）浜岡原子力発電所</a:t>
            </a:r>
            <a:r>
              <a:rPr lang="en-US" altLang="ja-JP" sz="800" dirty="0"/>
              <a:t>1</a:t>
            </a:r>
            <a:r>
              <a:rPr lang="ja-JP" altLang="en-US" sz="800" dirty="0" err="1"/>
              <a:t>、</a:t>
            </a:r>
            <a:r>
              <a:rPr lang="en-US" altLang="ja-JP" sz="800" dirty="0"/>
              <a:t>2</a:t>
            </a:r>
            <a:r>
              <a:rPr lang="ja-JP" altLang="en-US" sz="800" dirty="0"/>
              <a:t>号機 </a:t>
            </a:r>
            <a:r>
              <a:rPr lang="en-US" altLang="ja-JP" sz="800" dirty="0"/>
              <a:t>2009.1.30</a:t>
            </a:r>
          </a:p>
        </p:txBody>
      </p:sp>
      <p:grpSp>
        <p:nvGrpSpPr>
          <p:cNvPr id="2048" name="Group 1414"/>
          <p:cNvGrpSpPr>
            <a:grpSpLocks/>
          </p:cNvGrpSpPr>
          <p:nvPr/>
        </p:nvGrpSpPr>
        <p:grpSpPr bwMode="auto">
          <a:xfrm>
            <a:off x="8324081" y="4503847"/>
            <a:ext cx="228057" cy="230376"/>
            <a:chOff x="3216" y="3024"/>
            <a:chExt cx="192" cy="183"/>
          </a:xfrm>
        </p:grpSpPr>
        <p:sp>
          <p:nvSpPr>
            <p:cNvPr id="2237" name="Text Box 1415"/>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r>
                <a:rPr lang="en-US" altLang="ja-JP" sz="700" dirty="0"/>
                <a:t>6</a:t>
              </a:r>
            </a:p>
          </p:txBody>
        </p:sp>
        <p:sp>
          <p:nvSpPr>
            <p:cNvPr id="2238" name="AutoShape 1416"/>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sp>
        <p:nvSpPr>
          <p:cNvPr id="2215" name="Line 1417"/>
          <p:cNvSpPr>
            <a:spLocks noChangeShapeType="1"/>
          </p:cNvSpPr>
          <p:nvPr/>
        </p:nvSpPr>
        <p:spPr bwMode="auto">
          <a:xfrm>
            <a:off x="639375" y="4954520"/>
            <a:ext cx="2015861" cy="0"/>
          </a:xfrm>
          <a:prstGeom prst="line">
            <a:avLst/>
          </a:prstGeom>
          <a:noFill/>
          <a:ln w="9525">
            <a:solidFill>
              <a:srgbClr val="000000"/>
            </a:solidFill>
            <a:round/>
            <a:headEnd/>
            <a:tailEnd/>
          </a:ln>
        </p:spPr>
        <p:txBody>
          <a:bodyPr lIns="80147" tIns="40074" rIns="80147" bIns="40074"/>
          <a:lstStyle/>
          <a:p>
            <a:endParaRPr lang="ja-JP" altLang="en-US"/>
          </a:p>
        </p:txBody>
      </p:sp>
      <p:sp>
        <p:nvSpPr>
          <p:cNvPr id="2216" name="Line 1418"/>
          <p:cNvSpPr>
            <a:spLocks noChangeShapeType="1"/>
          </p:cNvSpPr>
          <p:nvPr/>
        </p:nvSpPr>
        <p:spPr bwMode="auto">
          <a:xfrm flipV="1">
            <a:off x="2655235" y="4166923"/>
            <a:ext cx="0" cy="787598"/>
          </a:xfrm>
          <a:prstGeom prst="line">
            <a:avLst/>
          </a:prstGeom>
          <a:noFill/>
          <a:ln w="9525">
            <a:solidFill>
              <a:srgbClr val="000000"/>
            </a:solidFill>
            <a:round/>
            <a:headEnd/>
            <a:tailEnd/>
          </a:ln>
        </p:spPr>
        <p:txBody>
          <a:bodyPr lIns="80147" tIns="40074" rIns="80147" bIns="40074"/>
          <a:lstStyle/>
          <a:p>
            <a:endParaRPr lang="ja-JP" altLang="en-US"/>
          </a:p>
        </p:txBody>
      </p:sp>
      <p:sp>
        <p:nvSpPr>
          <p:cNvPr id="2217" name="Line 1419"/>
          <p:cNvSpPr>
            <a:spLocks noChangeShapeType="1"/>
          </p:cNvSpPr>
          <p:nvPr/>
        </p:nvSpPr>
        <p:spPr bwMode="auto">
          <a:xfrm>
            <a:off x="2655235" y="4164043"/>
            <a:ext cx="643447" cy="0"/>
          </a:xfrm>
          <a:prstGeom prst="line">
            <a:avLst/>
          </a:prstGeom>
          <a:noFill/>
          <a:ln w="9525">
            <a:solidFill>
              <a:srgbClr val="000000"/>
            </a:solidFill>
            <a:round/>
            <a:headEnd/>
            <a:tailEnd/>
          </a:ln>
        </p:spPr>
        <p:txBody>
          <a:bodyPr lIns="80147" tIns="40074" rIns="80147" bIns="40074"/>
          <a:lstStyle/>
          <a:p>
            <a:endParaRPr lang="ja-JP" altLang="en-US"/>
          </a:p>
        </p:txBody>
      </p:sp>
      <p:sp>
        <p:nvSpPr>
          <p:cNvPr id="2218" name="Oval 1420"/>
          <p:cNvSpPr>
            <a:spLocks noChangeArrowheads="1"/>
          </p:cNvSpPr>
          <p:nvPr/>
        </p:nvSpPr>
        <p:spPr bwMode="auto">
          <a:xfrm>
            <a:off x="3260673" y="4126607"/>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2219" name="Line 1421"/>
          <p:cNvSpPr>
            <a:spLocks noChangeShapeType="1"/>
          </p:cNvSpPr>
          <p:nvPr/>
        </p:nvSpPr>
        <p:spPr bwMode="auto">
          <a:xfrm>
            <a:off x="635302" y="3986942"/>
            <a:ext cx="1440289" cy="0"/>
          </a:xfrm>
          <a:prstGeom prst="line">
            <a:avLst/>
          </a:prstGeom>
          <a:noFill/>
          <a:ln w="9525">
            <a:solidFill>
              <a:srgbClr val="000000"/>
            </a:solidFill>
            <a:round/>
            <a:headEnd/>
            <a:tailEnd/>
          </a:ln>
        </p:spPr>
        <p:txBody>
          <a:bodyPr lIns="80147" tIns="40074" rIns="80147" bIns="40074"/>
          <a:lstStyle/>
          <a:p>
            <a:endParaRPr lang="ja-JP" altLang="en-US"/>
          </a:p>
        </p:txBody>
      </p:sp>
      <p:sp>
        <p:nvSpPr>
          <p:cNvPr id="2220" name="Line 1422"/>
          <p:cNvSpPr>
            <a:spLocks noChangeShapeType="1"/>
          </p:cNvSpPr>
          <p:nvPr/>
        </p:nvSpPr>
        <p:spPr bwMode="auto">
          <a:xfrm flipH="1">
            <a:off x="2076948" y="3710491"/>
            <a:ext cx="1605902" cy="0"/>
          </a:xfrm>
          <a:prstGeom prst="line">
            <a:avLst/>
          </a:prstGeom>
          <a:noFill/>
          <a:ln w="9525">
            <a:solidFill>
              <a:srgbClr val="000000"/>
            </a:solidFill>
            <a:round/>
            <a:headEnd/>
            <a:tailEnd/>
          </a:ln>
        </p:spPr>
        <p:txBody>
          <a:bodyPr lIns="80147" tIns="40074" rIns="80147" bIns="40074"/>
          <a:lstStyle/>
          <a:p>
            <a:endParaRPr lang="ja-JP" altLang="en-US"/>
          </a:p>
        </p:txBody>
      </p:sp>
      <p:sp>
        <p:nvSpPr>
          <p:cNvPr id="2221" name="Line 1423"/>
          <p:cNvSpPr>
            <a:spLocks noChangeShapeType="1"/>
          </p:cNvSpPr>
          <p:nvPr/>
        </p:nvSpPr>
        <p:spPr bwMode="auto">
          <a:xfrm flipV="1">
            <a:off x="2076948" y="3714810"/>
            <a:ext cx="0" cy="272132"/>
          </a:xfrm>
          <a:prstGeom prst="line">
            <a:avLst/>
          </a:prstGeom>
          <a:noFill/>
          <a:ln w="9525">
            <a:solidFill>
              <a:srgbClr val="000000"/>
            </a:solidFill>
            <a:round/>
            <a:headEnd/>
            <a:tailEnd/>
          </a:ln>
        </p:spPr>
        <p:txBody>
          <a:bodyPr lIns="80147" tIns="40074" rIns="80147" bIns="40074"/>
          <a:lstStyle/>
          <a:p>
            <a:endParaRPr lang="ja-JP" altLang="en-US"/>
          </a:p>
        </p:txBody>
      </p:sp>
      <p:sp>
        <p:nvSpPr>
          <p:cNvPr id="2222" name="Line 1424"/>
          <p:cNvSpPr>
            <a:spLocks noChangeShapeType="1"/>
          </p:cNvSpPr>
          <p:nvPr/>
        </p:nvSpPr>
        <p:spPr bwMode="auto">
          <a:xfrm flipH="1">
            <a:off x="2385097" y="3844396"/>
            <a:ext cx="1123995" cy="0"/>
          </a:xfrm>
          <a:prstGeom prst="line">
            <a:avLst/>
          </a:prstGeom>
          <a:noFill/>
          <a:ln w="9525">
            <a:solidFill>
              <a:srgbClr val="000000"/>
            </a:solidFill>
            <a:round/>
            <a:headEnd/>
            <a:tailEnd/>
          </a:ln>
        </p:spPr>
        <p:txBody>
          <a:bodyPr lIns="80147" tIns="40074" rIns="80147" bIns="40074"/>
          <a:lstStyle/>
          <a:p>
            <a:endParaRPr lang="ja-JP" altLang="en-US"/>
          </a:p>
        </p:txBody>
      </p:sp>
      <p:sp>
        <p:nvSpPr>
          <p:cNvPr id="2223" name="Line 1425"/>
          <p:cNvSpPr>
            <a:spLocks noChangeShapeType="1"/>
          </p:cNvSpPr>
          <p:nvPr/>
        </p:nvSpPr>
        <p:spPr bwMode="auto">
          <a:xfrm>
            <a:off x="2385097" y="3845837"/>
            <a:ext cx="0" cy="632093"/>
          </a:xfrm>
          <a:prstGeom prst="line">
            <a:avLst/>
          </a:prstGeom>
          <a:noFill/>
          <a:ln w="9525">
            <a:solidFill>
              <a:srgbClr val="000000"/>
            </a:solidFill>
            <a:round/>
            <a:headEnd/>
            <a:tailEnd/>
          </a:ln>
        </p:spPr>
        <p:txBody>
          <a:bodyPr lIns="80147" tIns="40074" rIns="80147" bIns="40074"/>
          <a:lstStyle/>
          <a:p>
            <a:endParaRPr lang="ja-JP" altLang="en-US"/>
          </a:p>
        </p:txBody>
      </p:sp>
      <p:sp>
        <p:nvSpPr>
          <p:cNvPr id="2224" name="Line 1426"/>
          <p:cNvSpPr>
            <a:spLocks noChangeShapeType="1"/>
          </p:cNvSpPr>
          <p:nvPr/>
        </p:nvSpPr>
        <p:spPr bwMode="auto">
          <a:xfrm flipH="1">
            <a:off x="627157" y="4480809"/>
            <a:ext cx="1759297" cy="0"/>
          </a:xfrm>
          <a:prstGeom prst="line">
            <a:avLst/>
          </a:prstGeom>
          <a:noFill/>
          <a:ln w="9525">
            <a:solidFill>
              <a:srgbClr val="000000"/>
            </a:solidFill>
            <a:round/>
            <a:headEnd/>
            <a:tailEnd/>
          </a:ln>
        </p:spPr>
        <p:txBody>
          <a:bodyPr lIns="80147" tIns="40074" rIns="80147" bIns="40074"/>
          <a:lstStyle/>
          <a:p>
            <a:endParaRPr lang="ja-JP" altLang="en-US"/>
          </a:p>
        </p:txBody>
      </p:sp>
      <p:sp>
        <p:nvSpPr>
          <p:cNvPr id="2225" name="Oval 1427"/>
          <p:cNvSpPr>
            <a:spLocks noChangeArrowheads="1"/>
          </p:cNvSpPr>
          <p:nvPr/>
        </p:nvSpPr>
        <p:spPr bwMode="auto">
          <a:xfrm>
            <a:off x="3477870" y="3806961"/>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grpSp>
        <p:nvGrpSpPr>
          <p:cNvPr id="2049" name="Group 1429"/>
          <p:cNvGrpSpPr>
            <a:grpSpLocks/>
          </p:cNvGrpSpPr>
          <p:nvPr/>
        </p:nvGrpSpPr>
        <p:grpSpPr bwMode="auto">
          <a:xfrm>
            <a:off x="6194192" y="1284345"/>
            <a:ext cx="195477" cy="197260"/>
            <a:chOff x="3216" y="3024"/>
            <a:chExt cx="192" cy="183"/>
          </a:xfrm>
        </p:grpSpPr>
        <p:sp>
          <p:nvSpPr>
            <p:cNvPr id="2235" name="Text Box 1430"/>
            <p:cNvSpPr txBox="1">
              <a:spLocks noChangeArrowheads="1"/>
            </p:cNvSpPr>
            <p:nvPr/>
          </p:nvSpPr>
          <p:spPr bwMode="auto">
            <a:xfrm>
              <a:off x="3217" y="3072"/>
              <a:ext cx="191" cy="135"/>
            </a:xfrm>
            <a:prstGeom prst="rect">
              <a:avLst/>
            </a:prstGeom>
            <a:solidFill>
              <a:srgbClr val="BBD5EF"/>
            </a:solidFill>
            <a:ln w="3175">
              <a:solidFill>
                <a:schemeClr val="tx1"/>
              </a:solidFill>
              <a:miter lim="800000"/>
              <a:headEnd/>
              <a:tailEnd/>
            </a:ln>
          </p:spPr>
          <p:txBody>
            <a:bodyPr wrap="none" anchor="ctr"/>
            <a:lstStyle/>
            <a:p>
              <a:r>
                <a:rPr lang="en-US" altLang="ja-JP" sz="700" dirty="0"/>
                <a:t>3</a:t>
              </a:r>
            </a:p>
          </p:txBody>
        </p:sp>
        <p:sp>
          <p:nvSpPr>
            <p:cNvPr id="2236" name="AutoShape 1431"/>
            <p:cNvSpPr>
              <a:spLocks noChangeArrowheads="1"/>
            </p:cNvSpPr>
            <p:nvPr/>
          </p:nvSpPr>
          <p:spPr bwMode="auto">
            <a:xfrm rot="-5400000">
              <a:off x="3288" y="2952"/>
              <a:ext cx="48" cy="192"/>
            </a:xfrm>
            <a:prstGeom prst="flowChartDelay">
              <a:avLst/>
            </a:prstGeom>
            <a:solidFill>
              <a:srgbClr val="BBD5EF"/>
            </a:solidFill>
            <a:ln w="3175">
              <a:solidFill>
                <a:schemeClr val="tx1"/>
              </a:solidFill>
              <a:miter lim="800000"/>
              <a:headEnd/>
              <a:tailEnd/>
            </a:ln>
          </p:spPr>
          <p:txBody>
            <a:bodyPr wrap="none" anchor="ctr"/>
            <a:lstStyle/>
            <a:p>
              <a:endParaRPr lang="ja-JP" altLang="en-US"/>
            </a:p>
          </p:txBody>
        </p:sp>
      </p:grpSp>
      <p:grpSp>
        <p:nvGrpSpPr>
          <p:cNvPr id="2053" name="Group 1432"/>
          <p:cNvGrpSpPr>
            <a:grpSpLocks/>
          </p:cNvGrpSpPr>
          <p:nvPr/>
        </p:nvGrpSpPr>
        <p:grpSpPr bwMode="auto">
          <a:xfrm>
            <a:off x="8359376" y="2495259"/>
            <a:ext cx="195477" cy="197259"/>
            <a:chOff x="3216" y="3024"/>
            <a:chExt cx="192" cy="183"/>
          </a:xfrm>
        </p:grpSpPr>
        <p:sp>
          <p:nvSpPr>
            <p:cNvPr id="2233" name="Text Box 1433"/>
            <p:cNvSpPr txBox="1">
              <a:spLocks noChangeArrowheads="1"/>
            </p:cNvSpPr>
            <p:nvPr/>
          </p:nvSpPr>
          <p:spPr bwMode="auto">
            <a:xfrm>
              <a:off x="3217" y="3072"/>
              <a:ext cx="191" cy="135"/>
            </a:xfrm>
            <a:prstGeom prst="rect">
              <a:avLst/>
            </a:prstGeom>
            <a:solidFill>
              <a:srgbClr val="FFFF84"/>
            </a:solidFill>
            <a:ln w="3175">
              <a:solidFill>
                <a:schemeClr val="tx1"/>
              </a:solidFill>
              <a:miter lim="800000"/>
              <a:headEnd/>
              <a:tailEnd/>
            </a:ln>
          </p:spPr>
          <p:txBody>
            <a:bodyPr wrap="none" anchor="ctr"/>
            <a:lstStyle/>
            <a:p>
              <a:endParaRPr lang="ja-JP" altLang="ja-JP" sz="700" dirty="0"/>
            </a:p>
          </p:txBody>
        </p:sp>
        <p:sp>
          <p:nvSpPr>
            <p:cNvPr id="2234" name="AutoShape 1434"/>
            <p:cNvSpPr>
              <a:spLocks noChangeArrowheads="1"/>
            </p:cNvSpPr>
            <p:nvPr/>
          </p:nvSpPr>
          <p:spPr bwMode="auto">
            <a:xfrm rot="-5400000">
              <a:off x="3288" y="2952"/>
              <a:ext cx="48" cy="192"/>
            </a:xfrm>
            <a:prstGeom prst="flowChartDelay">
              <a:avLst/>
            </a:prstGeom>
            <a:solidFill>
              <a:srgbClr val="FFFF84"/>
            </a:solidFill>
            <a:ln w="3175">
              <a:solidFill>
                <a:schemeClr val="tx1"/>
              </a:solidFill>
              <a:miter lim="800000"/>
              <a:headEnd/>
              <a:tailEnd/>
            </a:ln>
          </p:spPr>
          <p:txBody>
            <a:bodyPr wrap="none" anchor="ctr"/>
            <a:lstStyle/>
            <a:p>
              <a:endParaRPr lang="ja-JP" altLang="en-US"/>
            </a:p>
          </p:txBody>
        </p:sp>
      </p:grpSp>
      <p:sp>
        <p:nvSpPr>
          <p:cNvPr id="2229" name="Text Box 1435"/>
          <p:cNvSpPr txBox="1">
            <a:spLocks noChangeArrowheads="1"/>
          </p:cNvSpPr>
          <p:nvPr/>
        </p:nvSpPr>
        <p:spPr bwMode="auto">
          <a:xfrm>
            <a:off x="4300504" y="5079786"/>
            <a:ext cx="204195" cy="107722"/>
          </a:xfrm>
          <a:prstGeom prst="rect">
            <a:avLst/>
          </a:prstGeom>
          <a:noFill/>
          <a:ln w="6350" algn="ctr">
            <a:noFill/>
            <a:miter lim="800000"/>
            <a:headEnd type="none" w="sm" len="sm"/>
            <a:tailEnd type="none" w="sm" len="sm"/>
          </a:ln>
        </p:spPr>
        <p:txBody>
          <a:bodyPr wrap="none" lIns="78885" tIns="0" rIns="78885" bIns="0">
            <a:spAutoFit/>
          </a:bodyPr>
          <a:lstStyle/>
          <a:p>
            <a:pPr defTabSz="914179"/>
            <a:r>
              <a:rPr lang="en-US" altLang="ja-JP" sz="700" dirty="0"/>
              <a:t>3</a:t>
            </a:r>
          </a:p>
        </p:txBody>
      </p:sp>
      <p:sp>
        <p:nvSpPr>
          <p:cNvPr id="2230" name="Line 1436"/>
          <p:cNvSpPr>
            <a:spLocks noChangeShapeType="1"/>
          </p:cNvSpPr>
          <p:nvPr/>
        </p:nvSpPr>
        <p:spPr bwMode="auto">
          <a:xfrm>
            <a:off x="3685565" y="3709051"/>
            <a:ext cx="344800" cy="125267"/>
          </a:xfrm>
          <a:prstGeom prst="line">
            <a:avLst/>
          </a:prstGeom>
          <a:noFill/>
          <a:ln w="9525">
            <a:solidFill>
              <a:schemeClr val="tx1"/>
            </a:solidFill>
            <a:round/>
            <a:headEnd type="none" w="sm" len="sm"/>
            <a:tailEnd type="none" w="sm" len="sm"/>
          </a:ln>
        </p:spPr>
        <p:txBody>
          <a:bodyPr lIns="78885" tIns="0" rIns="0" bIns="0" anchor="ctr"/>
          <a:lstStyle/>
          <a:p>
            <a:endParaRPr lang="ja-JP" altLang="en-US"/>
          </a:p>
        </p:txBody>
      </p:sp>
      <p:sp>
        <p:nvSpPr>
          <p:cNvPr id="2231" name="Oval 1437"/>
          <p:cNvSpPr>
            <a:spLocks noChangeArrowheads="1"/>
          </p:cNvSpPr>
          <p:nvPr/>
        </p:nvSpPr>
        <p:spPr bwMode="auto">
          <a:xfrm>
            <a:off x="3996428" y="3801201"/>
            <a:ext cx="63802" cy="67673"/>
          </a:xfrm>
          <a:prstGeom prst="ellipse">
            <a:avLst/>
          </a:prstGeom>
          <a:solidFill>
            <a:srgbClr val="408AF8"/>
          </a:solidFill>
          <a:ln w="9525">
            <a:noFill/>
            <a:round/>
            <a:headEnd/>
            <a:tailEnd/>
          </a:ln>
        </p:spPr>
        <p:txBody>
          <a:bodyPr wrap="none" lIns="80147" tIns="40074" rIns="80147" bIns="40074" anchor="ctr"/>
          <a:lstStyle/>
          <a:p>
            <a:endParaRPr lang="ja-JP" altLang="en-US"/>
          </a:p>
        </p:txBody>
      </p:sp>
      <p:sp>
        <p:nvSpPr>
          <p:cNvPr id="346" name="テキスト ボックス 345"/>
          <p:cNvSpPr txBox="1"/>
          <p:nvPr/>
        </p:nvSpPr>
        <p:spPr>
          <a:xfrm>
            <a:off x="3086835" y="2714435"/>
            <a:ext cx="2925325" cy="1569660"/>
          </a:xfrm>
          <a:prstGeom prst="rect">
            <a:avLst/>
          </a:prstGeom>
          <a:solidFill>
            <a:srgbClr val="FFE1FF">
              <a:alpha val="64706"/>
            </a:srgbClr>
          </a:solidFill>
          <a:ln w="38100">
            <a:solidFill>
              <a:schemeClr val="tx2"/>
            </a:solidFill>
          </a:ln>
        </p:spPr>
        <p:txBody>
          <a:bodyPr wrap="square" rtlCol="0">
            <a:spAutoFit/>
          </a:bodyPr>
          <a:lstStyle/>
          <a:p>
            <a:pPr>
              <a:tabLst>
                <a:tab pos="1436688" algn="l"/>
              </a:tabLst>
            </a:pPr>
            <a:r>
              <a:rPr kumimoji="1" lang="en-US" altLang="ja-JP" b="1" dirty="0" smtClean="0"/>
              <a:t>Operation	 54	 48.8 GW</a:t>
            </a:r>
          </a:p>
          <a:p>
            <a:pPr>
              <a:tabLst>
                <a:tab pos="1436688" algn="l"/>
              </a:tabLst>
            </a:pPr>
            <a:r>
              <a:rPr lang="en-US" altLang="ja-JP" b="1" dirty="0" smtClean="0"/>
              <a:t>Construction	   2	   2.8</a:t>
            </a:r>
          </a:p>
          <a:p>
            <a:pPr>
              <a:tabLst>
                <a:tab pos="1436688" algn="l"/>
              </a:tabLst>
            </a:pPr>
            <a:r>
              <a:rPr kumimoji="1" lang="en-US" altLang="ja-JP" b="1" dirty="0" smtClean="0"/>
              <a:t>Preparation	 12	 16.6</a:t>
            </a:r>
          </a:p>
          <a:p>
            <a:pPr>
              <a:tabLst>
                <a:tab pos="1436688" algn="l"/>
              </a:tabLst>
            </a:pPr>
            <a:r>
              <a:rPr lang="en-US" altLang="ja-JP" b="1" dirty="0" smtClean="0"/>
              <a:t>Total	 68	 68.2</a:t>
            </a:r>
          </a:p>
          <a:p>
            <a:pPr>
              <a:tabLst>
                <a:tab pos="1436688" algn="l"/>
              </a:tabLst>
            </a:pPr>
            <a:r>
              <a:rPr lang="en-US" altLang="ja-JP" sz="1200" b="1" dirty="0" smtClean="0"/>
              <a:t>For commercial nuclear power generation as of March 31, 2010*</a:t>
            </a:r>
            <a:endParaRPr kumimoji="1" lang="ja-JP" altLang="en-US" sz="1200" b="1" dirty="0"/>
          </a:p>
        </p:txBody>
      </p:sp>
      <p:sp>
        <p:nvSpPr>
          <p:cNvPr id="347" name="タイトル 346"/>
          <p:cNvSpPr>
            <a:spLocks noGrp="1"/>
          </p:cNvSpPr>
          <p:nvPr>
            <p:ph type="title"/>
          </p:nvPr>
        </p:nvSpPr>
        <p:spPr/>
        <p:txBody>
          <a:bodyPr/>
          <a:lstStyle/>
          <a:p>
            <a:r>
              <a:rPr kumimoji="1" lang="ja-JP" altLang="en-US" dirty="0" smtClean="0"/>
              <a:t>　　　</a:t>
            </a:r>
            <a:endParaRPr kumimoji="1" lang="ja-JP" altLang="en-US" dirty="0"/>
          </a:p>
        </p:txBody>
      </p:sp>
      <p:sp>
        <p:nvSpPr>
          <p:cNvPr id="348" name="テキスト ボックス 347"/>
          <p:cNvSpPr txBox="1"/>
          <p:nvPr/>
        </p:nvSpPr>
        <p:spPr>
          <a:xfrm>
            <a:off x="161510" y="773705"/>
            <a:ext cx="7947374" cy="338554"/>
          </a:xfrm>
          <a:prstGeom prst="rect">
            <a:avLst/>
          </a:prstGeom>
          <a:solidFill>
            <a:schemeClr val="bg1"/>
          </a:solidFill>
          <a:ln>
            <a:noFill/>
          </a:ln>
        </p:spPr>
        <p:txBody>
          <a:bodyPr wrap="square" rtlCol="0">
            <a:spAutoFit/>
          </a:bodyPr>
          <a:lstStyle/>
          <a:p>
            <a:pPr algn="ctr"/>
            <a:r>
              <a:rPr lang="en-US" altLang="ja-JP" sz="1600" dirty="0" smtClean="0">
                <a:latin typeface="+mj-lt"/>
              </a:rPr>
              <a:t>Ref.  Agency for Natural Resources and Energy, “Nuclear Energy 2010”, March 31, 2010</a:t>
            </a:r>
            <a:endParaRPr kumimoji="1" lang="ja-JP" altLang="en-US" sz="1600" dirty="0">
              <a:latin typeface="+mj-lt"/>
            </a:endParaRPr>
          </a:p>
        </p:txBody>
      </p:sp>
      <p:sp>
        <p:nvSpPr>
          <p:cNvPr id="350" name="タイトル 1"/>
          <p:cNvSpPr txBox="1">
            <a:spLocks/>
          </p:cNvSpPr>
          <p:nvPr/>
        </p:nvSpPr>
        <p:spPr>
          <a:xfrm>
            <a:off x="457200" y="-8139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3600" b="1" i="0" u="none" strike="noStrike" kern="1200" cap="none" spc="0" normalizeH="0" baseline="0" noProof="0" dirty="0" smtClean="0">
                <a:ln>
                  <a:noFill/>
                </a:ln>
                <a:solidFill>
                  <a:schemeClr val="tx1"/>
                </a:solidFill>
                <a:effectLst/>
                <a:uLnTx/>
                <a:uFillTx/>
                <a:latin typeface="+mj-lt"/>
                <a:ea typeface="+mj-ea"/>
                <a:cs typeface="+mj-cs"/>
              </a:rPr>
              <a:t>Nuclear Power Generation in Japan</a:t>
            </a:r>
            <a:endParaRPr kumimoji="1" lang="ja-JP" alt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353" name="スライド番号プレースホルダ 352"/>
          <p:cNvSpPr>
            <a:spLocks noGrp="1"/>
          </p:cNvSpPr>
          <p:nvPr>
            <p:ph type="sldNum" sz="quarter" idx="12"/>
          </p:nvPr>
        </p:nvSpPr>
        <p:spPr/>
        <p:txBody>
          <a:bodyPr/>
          <a:lstStyle/>
          <a:p>
            <a:fld id="{4F1D1F17-AF0D-4330-84AA-A3C0AE45B7EC}" type="slidenum">
              <a:rPr lang="ja-JP" altLang="en-US" smtClean="0"/>
              <a:pPr/>
              <a:t>3</a:t>
            </a:fld>
            <a:endParaRPr lang="ja-JP" altLang="en-US" dirty="0"/>
          </a:p>
        </p:txBody>
      </p:sp>
      <p:sp>
        <p:nvSpPr>
          <p:cNvPr id="354" name="フッター プレースホルダ 353"/>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en-US" altLang="ja-JP" sz="4000" b="1" dirty="0" smtClean="0"/>
              <a:t>Nuclear Power Generation in Japan</a:t>
            </a:r>
            <a:br>
              <a:rPr lang="en-US" altLang="ja-JP" sz="4000" b="1" dirty="0" smtClean="0"/>
            </a:br>
            <a:r>
              <a:rPr lang="en-US" altLang="ja-JP" sz="3100" b="1" i="1" dirty="0" smtClean="0">
                <a:solidFill>
                  <a:srgbClr val="C00000"/>
                </a:solidFill>
              </a:rPr>
              <a:t>Before and After the Fukushima NPP Accident</a:t>
            </a:r>
            <a:endParaRPr kumimoji="1" lang="ja-JP" altLang="en-US" sz="3100" b="1" i="1" dirty="0">
              <a:solidFill>
                <a:srgbClr val="C00000"/>
              </a:solidFill>
            </a:endParaRPr>
          </a:p>
        </p:txBody>
      </p:sp>
      <p:sp>
        <p:nvSpPr>
          <p:cNvPr id="3" name="コンテンツ プレースホルダ 2"/>
          <p:cNvSpPr>
            <a:spLocks noGrp="1"/>
          </p:cNvSpPr>
          <p:nvPr>
            <p:ph idx="1"/>
          </p:nvPr>
        </p:nvSpPr>
        <p:spPr>
          <a:xfrm>
            <a:off x="206515" y="1600200"/>
            <a:ext cx="8685965" cy="4619110"/>
          </a:xfrm>
        </p:spPr>
        <p:txBody>
          <a:bodyPr>
            <a:normAutofit fontScale="85000" lnSpcReduction="10000"/>
          </a:bodyPr>
          <a:lstStyle/>
          <a:p>
            <a:pPr>
              <a:tabLst>
                <a:tab pos="4216400" algn="l"/>
                <a:tab pos="4572000" algn="l"/>
              </a:tabLst>
            </a:pPr>
            <a:r>
              <a:rPr lang="en-US" altLang="ja-JP" sz="3100" b="1" dirty="0" smtClean="0"/>
              <a:t>Before the Accident</a:t>
            </a:r>
          </a:p>
          <a:p>
            <a:pPr lvl="1">
              <a:tabLst>
                <a:tab pos="4216400" algn="l"/>
                <a:tab pos="4843463" algn="l"/>
              </a:tabLst>
            </a:pPr>
            <a:r>
              <a:rPr lang="en-US" altLang="ja-JP" sz="2600" dirty="0" smtClean="0"/>
              <a:t>Operation  	54  	BWR(26), ABWR(4), PWR(24)</a:t>
            </a:r>
          </a:p>
          <a:p>
            <a:pPr lvl="1">
              <a:tabLst>
                <a:tab pos="4216400" algn="l"/>
                <a:tab pos="4843463" algn="l"/>
              </a:tabLst>
            </a:pPr>
            <a:r>
              <a:rPr lang="en-US" altLang="ja-JP" sz="2600" dirty="0" smtClean="0"/>
              <a:t>Under construction  	</a:t>
            </a:r>
            <a:r>
              <a:rPr lang="ja-JP" altLang="en-US" sz="2600" dirty="0" smtClean="0"/>
              <a:t>　</a:t>
            </a:r>
            <a:r>
              <a:rPr lang="en-US" altLang="ja-JP" sz="2600" dirty="0" smtClean="0"/>
              <a:t>2 	ABWR(1), Full MOX ABWR(1)</a:t>
            </a:r>
          </a:p>
          <a:p>
            <a:pPr lvl="1">
              <a:tabLst>
                <a:tab pos="4216400" algn="l"/>
                <a:tab pos="4843463" algn="l"/>
              </a:tabLst>
            </a:pPr>
            <a:r>
              <a:rPr lang="en-US" altLang="ja-JP" sz="2600" dirty="0" smtClean="0"/>
              <a:t>Preparation for construction 	 12  	BWR(9), PWR(3) at 8 sites</a:t>
            </a:r>
          </a:p>
          <a:p>
            <a:pPr marL="722313" lvl="1" indent="-265113">
              <a:tabLst>
                <a:tab pos="4216400" algn="l"/>
                <a:tab pos="4572000" algn="l"/>
              </a:tabLst>
            </a:pPr>
            <a:r>
              <a:rPr lang="en-US" altLang="ja-JP" sz="2600" dirty="0" smtClean="0"/>
              <a:t>Sources of power generation (%) in 2009:                                            </a:t>
            </a:r>
          </a:p>
          <a:p>
            <a:pPr marL="722313" lvl="1" indent="-265113">
              <a:buNone/>
            </a:pPr>
            <a:r>
              <a:rPr lang="en-US" altLang="ja-JP" sz="2600" dirty="0" smtClean="0"/>
              <a:t>	  		Nuclear (29),  Natural Gas (29), Coal (25), Hydro (8), Oil (7)   </a:t>
            </a:r>
          </a:p>
          <a:p>
            <a:pPr>
              <a:tabLst>
                <a:tab pos="4216400" algn="l"/>
                <a:tab pos="4572000" algn="l"/>
              </a:tabLst>
            </a:pPr>
            <a:r>
              <a:rPr lang="en-US" altLang="ja-JP" sz="3100" b="1" dirty="0" smtClean="0"/>
              <a:t>After the Accident</a:t>
            </a:r>
          </a:p>
          <a:p>
            <a:pPr lvl="1">
              <a:tabLst>
                <a:tab pos="4216400" algn="l"/>
                <a:tab pos="4656138" algn="l"/>
              </a:tabLst>
            </a:pPr>
            <a:r>
              <a:rPr lang="en-US" altLang="ja-JP" sz="2600" dirty="0" smtClean="0"/>
              <a:t>Termination of operation  	4	Fukushima</a:t>
            </a:r>
            <a:r>
              <a:rPr lang="ja-JP" altLang="en-US" sz="2600" dirty="0" smtClean="0"/>
              <a:t> </a:t>
            </a:r>
            <a:r>
              <a:rPr lang="en-US" altLang="ja-JP" sz="2600" dirty="0" smtClean="0"/>
              <a:t>Daiichi 1-4  </a:t>
            </a:r>
            <a:r>
              <a:rPr lang="en-US" altLang="ja-JP" sz="2400" i="1" dirty="0" smtClean="0"/>
              <a:t>(April 2012)    </a:t>
            </a:r>
          </a:p>
          <a:p>
            <a:pPr lvl="1">
              <a:tabLst>
                <a:tab pos="4216400" algn="l"/>
                <a:tab pos="4656138" algn="l"/>
              </a:tabLst>
            </a:pPr>
            <a:r>
              <a:rPr lang="en-US" altLang="ja-JP" sz="2600" dirty="0" smtClean="0"/>
              <a:t>Restart of operation	2	</a:t>
            </a:r>
            <a:r>
              <a:rPr lang="en-US" altLang="ja-JP" sz="2600" dirty="0" err="1" smtClean="0"/>
              <a:t>Ohi</a:t>
            </a:r>
            <a:r>
              <a:rPr lang="en-US" altLang="ja-JP" sz="2600" dirty="0" smtClean="0"/>
              <a:t>-3 and 4 (PWR)  </a:t>
            </a:r>
            <a:r>
              <a:rPr lang="en-US" altLang="ja-JP" sz="2400" i="1" dirty="0" smtClean="0"/>
              <a:t>(July</a:t>
            </a:r>
            <a:r>
              <a:rPr lang="ja-JP" altLang="en-US" sz="2400" i="1" dirty="0" smtClean="0"/>
              <a:t> </a:t>
            </a:r>
            <a:r>
              <a:rPr lang="en-US" altLang="ja-JP" sz="2400" i="1" dirty="0" smtClean="0"/>
              <a:t>2012)</a:t>
            </a:r>
          </a:p>
          <a:p>
            <a:pPr lvl="1">
              <a:tabLst>
                <a:tab pos="4216400" algn="l"/>
                <a:tab pos="4656138" algn="l"/>
              </a:tabLst>
            </a:pPr>
            <a:r>
              <a:rPr lang="en-US" altLang="ja-JP" sz="2600" dirty="0" smtClean="0"/>
              <a:t>Construction continues 	2	</a:t>
            </a:r>
            <a:r>
              <a:rPr lang="en-US" altLang="ja-JP" sz="2600" dirty="0" err="1" smtClean="0"/>
              <a:t>Ohma</a:t>
            </a:r>
            <a:r>
              <a:rPr lang="en-US" altLang="ja-JP" sz="2600" dirty="0" smtClean="0"/>
              <a:t>-1 (Full MOX ABWR) , 			Shimane-3 (ABWR) </a:t>
            </a:r>
            <a:r>
              <a:rPr lang="en-US" altLang="ja-JP" sz="2600" i="1" dirty="0" smtClean="0"/>
              <a:t>(</a:t>
            </a:r>
            <a:r>
              <a:rPr lang="en-US" altLang="ja-JP" sz="2400" i="1" dirty="0" smtClean="0"/>
              <a:t>Sept 2012)</a:t>
            </a:r>
          </a:p>
          <a:p>
            <a:pPr lvl="1">
              <a:buNone/>
              <a:tabLst>
                <a:tab pos="4216400" algn="l"/>
                <a:tab pos="4572000" algn="l"/>
              </a:tabLst>
            </a:pPr>
            <a:endParaRPr lang="en-US" altLang="ja-JP" sz="2600" dirty="0" smtClean="0"/>
          </a:p>
        </p:txBody>
      </p:sp>
      <p:sp>
        <p:nvSpPr>
          <p:cNvPr id="12" name="スライド番号プレースホルダ 11"/>
          <p:cNvSpPr>
            <a:spLocks noGrp="1"/>
          </p:cNvSpPr>
          <p:nvPr>
            <p:ph type="sldNum" sz="quarter" idx="12"/>
          </p:nvPr>
        </p:nvSpPr>
        <p:spPr/>
        <p:txBody>
          <a:bodyPr/>
          <a:lstStyle/>
          <a:p>
            <a:fld id="{4F1D1F17-AF0D-4330-84AA-A3C0AE45B7EC}" type="slidenum">
              <a:rPr lang="ja-JP" altLang="en-US" smtClean="0"/>
              <a:pPr/>
              <a:t>4</a:t>
            </a:fld>
            <a:endParaRPr lang="ja-JP" altLang="en-US" dirty="0"/>
          </a:p>
        </p:txBody>
      </p:sp>
      <p:sp>
        <p:nvSpPr>
          <p:cNvPr id="13" name="フッター プレースホルダ 12"/>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529" y="98630"/>
            <a:ext cx="8595955" cy="1143000"/>
          </a:xfrm>
        </p:spPr>
        <p:txBody>
          <a:bodyPr rtlCol="0">
            <a:noAutofit/>
          </a:bodyPr>
          <a:lstStyle/>
          <a:p>
            <a:pPr algn="l" eaLnBrk="1" fontAlgn="auto" hangingPunct="1">
              <a:lnSpc>
                <a:spcPct val="90000"/>
              </a:lnSpc>
              <a:spcAft>
                <a:spcPts val="0"/>
              </a:spcAft>
              <a:tabLst>
                <a:tab pos="528638" algn="l"/>
              </a:tabLst>
              <a:defRPr/>
            </a:pPr>
            <a:r>
              <a:rPr lang="en-US" altLang="ja-JP" sz="3600" b="1" dirty="0" smtClean="0"/>
              <a:t>Safety Issues after the FK* NPP Accident</a:t>
            </a:r>
            <a:br>
              <a:rPr lang="en-US" altLang="ja-JP" sz="3600" b="1" dirty="0" smtClean="0"/>
            </a:br>
            <a:r>
              <a:rPr lang="en-US" altLang="ja-JP" sz="2800" b="1" i="1" dirty="0" smtClean="0">
                <a:solidFill>
                  <a:srgbClr val="C00000"/>
                </a:solidFill>
              </a:rPr>
              <a:t>Tohoku Pacific Ocean Earthquake</a:t>
            </a:r>
            <a:endParaRPr lang="ja-JP" altLang="en-US" sz="2400" b="1" dirty="0"/>
          </a:p>
        </p:txBody>
      </p:sp>
      <p:pic>
        <p:nvPicPr>
          <p:cNvPr id="12291" name="Picture 2"/>
          <p:cNvPicPr>
            <a:picLocks noChangeAspect="1" noChangeArrowheads="1"/>
          </p:cNvPicPr>
          <p:nvPr/>
        </p:nvPicPr>
        <p:blipFill>
          <a:blip r:embed="rId3" cstate="print"/>
          <a:srcRect/>
          <a:stretch>
            <a:fillRect/>
          </a:stretch>
        </p:blipFill>
        <p:spPr bwMode="auto">
          <a:xfrm>
            <a:off x="854490" y="1593890"/>
            <a:ext cx="8128000" cy="4670425"/>
          </a:xfrm>
          <a:prstGeom prst="rect">
            <a:avLst/>
          </a:prstGeom>
          <a:noFill/>
          <a:ln w="9525">
            <a:noFill/>
            <a:miter lim="800000"/>
            <a:headEnd/>
            <a:tailEnd/>
          </a:ln>
        </p:spPr>
      </p:pic>
      <p:sp>
        <p:nvSpPr>
          <p:cNvPr id="6" name="正方形/長方形 5"/>
          <p:cNvSpPr/>
          <p:nvPr/>
        </p:nvSpPr>
        <p:spPr>
          <a:xfrm>
            <a:off x="657225" y="1403350"/>
            <a:ext cx="7785100" cy="4951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3" name="グループ化 14"/>
          <p:cNvGrpSpPr>
            <a:grpSpLocks/>
          </p:cNvGrpSpPr>
          <p:nvPr/>
        </p:nvGrpSpPr>
        <p:grpSpPr bwMode="auto">
          <a:xfrm>
            <a:off x="2501900" y="4089400"/>
            <a:ext cx="1755775" cy="1770063"/>
            <a:chOff x="2681790" y="4059070"/>
            <a:chExt cx="1755194" cy="1769496"/>
          </a:xfrm>
        </p:grpSpPr>
        <p:sp>
          <p:nvSpPr>
            <p:cNvPr id="5" name="星 5 4"/>
            <p:cNvSpPr/>
            <p:nvPr/>
          </p:nvSpPr>
          <p:spPr>
            <a:xfrm>
              <a:off x="2861119" y="4958895"/>
              <a:ext cx="225350" cy="195199"/>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星 5 6"/>
            <p:cNvSpPr/>
            <p:nvPr/>
          </p:nvSpPr>
          <p:spPr>
            <a:xfrm>
              <a:off x="2681790" y="5634953"/>
              <a:ext cx="225350" cy="193613"/>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四角形吹き出し 9"/>
            <p:cNvSpPr/>
            <p:nvPr/>
          </p:nvSpPr>
          <p:spPr>
            <a:xfrm>
              <a:off x="3086469" y="5544494"/>
              <a:ext cx="1125165" cy="225353"/>
            </a:xfrm>
            <a:prstGeom prst="wedgeRectCallout">
              <a:avLst>
                <a:gd name="adj1" fmla="val -72675"/>
                <a:gd name="adj2" fmla="val 27933"/>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四角形吹き出し 10"/>
            <p:cNvSpPr/>
            <p:nvPr/>
          </p:nvSpPr>
          <p:spPr>
            <a:xfrm>
              <a:off x="3267384" y="4059070"/>
              <a:ext cx="990272" cy="269789"/>
            </a:xfrm>
            <a:prstGeom prst="wedgeRectCallout">
              <a:avLst>
                <a:gd name="adj1" fmla="val -77962"/>
                <a:gd name="adj2" fmla="val 314003"/>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303" name="テキスト ボックス 11"/>
            <p:cNvSpPr txBox="1">
              <a:spLocks noChangeArrowheads="1"/>
            </p:cNvSpPr>
            <p:nvPr/>
          </p:nvSpPr>
          <p:spPr bwMode="auto">
            <a:xfrm>
              <a:off x="3221849" y="4059070"/>
              <a:ext cx="1215135" cy="276999"/>
            </a:xfrm>
            <a:prstGeom prst="rect">
              <a:avLst/>
            </a:prstGeom>
            <a:noFill/>
            <a:ln w="9525">
              <a:noFill/>
              <a:miter lim="800000"/>
              <a:headEnd/>
              <a:tailEnd/>
            </a:ln>
          </p:spPr>
          <p:txBody>
            <a:bodyPr>
              <a:spAutoFit/>
            </a:bodyPr>
            <a:lstStyle/>
            <a:p>
              <a:r>
                <a:rPr lang="en-US" altLang="ja-JP" sz="1200" b="1">
                  <a:latin typeface="Calibri" pitchFamily="34" charset="0"/>
                </a:rPr>
                <a:t>Onagawa NPS</a:t>
              </a:r>
              <a:endParaRPr lang="ja-JP" altLang="en-US" sz="1200" b="1">
                <a:latin typeface="Calibri" pitchFamily="34" charset="0"/>
              </a:endParaRPr>
            </a:p>
          </p:txBody>
        </p:sp>
        <p:sp>
          <p:nvSpPr>
            <p:cNvPr id="14" name="テキスト ボックス 13"/>
            <p:cNvSpPr txBox="1"/>
            <p:nvPr/>
          </p:nvSpPr>
          <p:spPr>
            <a:xfrm>
              <a:off x="3042034" y="5536560"/>
              <a:ext cx="1260058" cy="277723"/>
            </a:xfrm>
            <a:prstGeom prst="rect">
              <a:avLst/>
            </a:prstGeom>
            <a:noFill/>
          </p:spPr>
          <p:txBody>
            <a:bodyPr>
              <a:spAutoFit/>
            </a:bodyPr>
            <a:lstStyle/>
            <a:p>
              <a:pPr fontAlgn="auto">
                <a:spcBef>
                  <a:spcPts val="0"/>
                </a:spcBef>
                <a:spcAft>
                  <a:spcPts val="0"/>
                </a:spcAft>
                <a:defRPr/>
              </a:pPr>
              <a:r>
                <a:rPr lang="en-US" altLang="ja-JP" sz="1200" b="1" dirty="0">
                  <a:latin typeface="+mj-lt"/>
                  <a:ea typeface="+mn-ea"/>
                </a:rPr>
                <a:t>Tokai </a:t>
              </a:r>
              <a:r>
                <a:rPr lang="en-US" altLang="ja-JP" sz="1200" b="1" dirty="0" err="1">
                  <a:latin typeface="+mj-lt"/>
                  <a:ea typeface="+mn-ea"/>
                </a:rPr>
                <a:t>Daini</a:t>
              </a:r>
              <a:r>
                <a:rPr lang="en-US" altLang="ja-JP" sz="1200" b="1" dirty="0">
                  <a:latin typeface="+mj-lt"/>
                  <a:ea typeface="+mn-ea"/>
                </a:rPr>
                <a:t> NPS</a:t>
              </a:r>
              <a:endParaRPr lang="ja-JP" altLang="en-US" sz="1200" b="1" dirty="0">
                <a:latin typeface="+mj-lt"/>
                <a:ea typeface="+mn-ea"/>
              </a:endParaRPr>
            </a:p>
          </p:txBody>
        </p:sp>
      </p:grpSp>
      <p:sp>
        <p:nvSpPr>
          <p:cNvPr id="17" name="テキスト ボックス 16"/>
          <p:cNvSpPr txBox="1"/>
          <p:nvPr/>
        </p:nvSpPr>
        <p:spPr>
          <a:xfrm>
            <a:off x="1150938" y="3249613"/>
            <a:ext cx="1395412" cy="368300"/>
          </a:xfrm>
          <a:prstGeom prst="rect">
            <a:avLst/>
          </a:prstGeom>
          <a:solidFill>
            <a:srgbClr val="FFFCBB"/>
          </a:solidFill>
          <a:ln>
            <a:solidFill>
              <a:srgbClr val="FF3300"/>
            </a:solidFill>
          </a:ln>
        </p:spPr>
        <p:txBody>
          <a:bodyPr>
            <a:spAutoFit/>
          </a:bodyPr>
          <a:lstStyle/>
          <a:p>
            <a:pPr algn="ctr" fontAlgn="auto">
              <a:spcBef>
                <a:spcPts val="0"/>
              </a:spcBef>
              <a:spcAft>
                <a:spcPts val="0"/>
              </a:spcAft>
              <a:defRPr/>
            </a:pPr>
            <a:r>
              <a:rPr lang="en-US" altLang="ja-JP" b="1" dirty="0">
                <a:latin typeface="+mj-lt"/>
                <a:ea typeface="+mn-ea"/>
              </a:rPr>
              <a:t>Epicenter </a:t>
            </a:r>
            <a:endParaRPr lang="ja-JP" altLang="en-US" b="1" dirty="0">
              <a:latin typeface="+mj-lt"/>
              <a:ea typeface="+mn-ea"/>
            </a:endParaRPr>
          </a:p>
        </p:txBody>
      </p:sp>
      <p:sp>
        <p:nvSpPr>
          <p:cNvPr id="19" name="正方形/長方形 18"/>
          <p:cNvSpPr/>
          <p:nvPr/>
        </p:nvSpPr>
        <p:spPr>
          <a:xfrm>
            <a:off x="2096725" y="1133745"/>
            <a:ext cx="4863704" cy="430887"/>
          </a:xfrm>
          <a:prstGeom prst="rect">
            <a:avLst/>
          </a:prstGeom>
          <a:solidFill>
            <a:schemeClr val="accent6">
              <a:lumMod val="20000"/>
              <a:lumOff val="80000"/>
            </a:schemeClr>
          </a:solidFill>
          <a:ln>
            <a:solidFill>
              <a:schemeClr val="tx1"/>
            </a:solidFill>
          </a:ln>
        </p:spPr>
        <p:txBody>
          <a:bodyPr wrap="none">
            <a:spAutoFit/>
          </a:bodyPr>
          <a:lstStyle/>
          <a:p>
            <a:r>
              <a:rPr lang="en-US" altLang="ja-JP" sz="2200" b="1" dirty="0" smtClean="0">
                <a:latin typeface="+mj-lt"/>
              </a:rPr>
              <a:t>External hazard beyond the design basis</a:t>
            </a:r>
            <a:endParaRPr lang="ja-JP" altLang="en-US" sz="2200" dirty="0">
              <a:latin typeface="+mj-lt"/>
            </a:endParaRPr>
          </a:p>
        </p:txBody>
      </p:sp>
      <p:sp>
        <p:nvSpPr>
          <p:cNvPr id="21" name="テキスト ボックス 20"/>
          <p:cNvSpPr txBox="1"/>
          <p:nvPr/>
        </p:nvSpPr>
        <p:spPr>
          <a:xfrm>
            <a:off x="6057165" y="683695"/>
            <a:ext cx="2655295" cy="369332"/>
          </a:xfrm>
          <a:prstGeom prst="rect">
            <a:avLst/>
          </a:prstGeom>
          <a:noFill/>
        </p:spPr>
        <p:txBody>
          <a:bodyPr wrap="square" rtlCol="0">
            <a:spAutoFit/>
          </a:bodyPr>
          <a:lstStyle/>
          <a:p>
            <a:r>
              <a:rPr lang="en-US" altLang="ja-JP" b="1" i="1" dirty="0" smtClean="0"/>
              <a:t> (* denotes  Fukushima)</a:t>
            </a:r>
            <a:endParaRPr kumimoji="1" lang="ja-JP" altLang="en-US" b="1" i="1" dirty="0"/>
          </a:p>
        </p:txBody>
      </p:sp>
      <p:sp>
        <p:nvSpPr>
          <p:cNvPr id="25" name="スライド番号プレースホルダ 24"/>
          <p:cNvSpPr>
            <a:spLocks noGrp="1"/>
          </p:cNvSpPr>
          <p:nvPr>
            <p:ph type="sldNum" sz="quarter" idx="12"/>
          </p:nvPr>
        </p:nvSpPr>
        <p:spPr/>
        <p:txBody>
          <a:bodyPr/>
          <a:lstStyle/>
          <a:p>
            <a:fld id="{4F1D1F17-AF0D-4330-84AA-A3C0AE45B7EC}" type="slidenum">
              <a:rPr lang="ja-JP" altLang="en-US" smtClean="0"/>
              <a:pPr/>
              <a:t>5</a:t>
            </a:fld>
            <a:endParaRPr lang="ja-JP" altLang="en-US" dirty="0"/>
          </a:p>
        </p:txBody>
      </p:sp>
      <p:sp>
        <p:nvSpPr>
          <p:cNvPr id="26" name="フッター プレースホルダ 25"/>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タイトル 1"/>
          <p:cNvSpPr txBox="1">
            <a:spLocks/>
          </p:cNvSpPr>
          <p:nvPr/>
        </p:nvSpPr>
        <p:spPr bwMode="auto">
          <a:xfrm>
            <a:off x="457200" y="45867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smtClean="0">
              <a:ln>
                <a:noFill/>
              </a:ln>
              <a:solidFill>
                <a:schemeClr val="accent2"/>
              </a:solidFill>
              <a:effectLst/>
              <a:uLnTx/>
              <a:uFillTx/>
              <a:latin typeface="+mj-lt"/>
              <a:ea typeface="+mj-ea"/>
              <a:cs typeface="+mj-cs"/>
            </a:endParaRPr>
          </a:p>
        </p:txBody>
      </p:sp>
      <p:sp>
        <p:nvSpPr>
          <p:cNvPr id="46" name="タイトル 1"/>
          <p:cNvSpPr txBox="1">
            <a:spLocks/>
          </p:cNvSpPr>
          <p:nvPr/>
        </p:nvSpPr>
        <p:spPr bwMode="auto">
          <a:xfrm>
            <a:off x="457200" y="32365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smtClean="0">
                <a:ln>
                  <a:noFill/>
                </a:ln>
                <a:solidFill>
                  <a:schemeClr val="tx1"/>
                </a:solidFill>
                <a:effectLst/>
                <a:uLnTx/>
                <a:uFillTx/>
                <a:latin typeface="+mj-lt"/>
                <a:ea typeface="+mj-ea"/>
                <a:cs typeface="+mj-cs"/>
              </a:rPr>
              <a:t>Tohoku Pacific Ocean Earthquake</a:t>
            </a:r>
            <a:br>
              <a:rPr kumimoji="1" lang="en-US" altLang="ja-JP" sz="3600" b="1"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2800" b="1" i="1" u="none" strike="noStrike" kern="1200" cap="none" spc="0" normalizeH="0" noProof="0" dirty="0" smtClean="0">
                <a:ln>
                  <a:noFill/>
                </a:ln>
                <a:solidFill>
                  <a:srgbClr val="C00000"/>
                </a:solidFill>
                <a:effectLst/>
                <a:uLnTx/>
                <a:uFillTx/>
                <a:latin typeface="+mj-lt"/>
                <a:ea typeface="+mj-ea"/>
                <a:cs typeface="+mj-cs"/>
              </a:rPr>
              <a:t>Typical Earthquakes and </a:t>
            </a:r>
            <a:r>
              <a:rPr kumimoji="1" lang="en-US" altLang="ja-JP" sz="2800" b="1" i="1" u="none" strike="noStrike" kern="1200" cap="none" spc="0" normalizeH="0" baseline="0" noProof="0" dirty="0" smtClean="0">
                <a:ln>
                  <a:noFill/>
                </a:ln>
                <a:solidFill>
                  <a:srgbClr val="C00000"/>
                </a:solidFill>
                <a:effectLst/>
                <a:uLnTx/>
                <a:uFillTx/>
                <a:latin typeface="+mj-lt"/>
                <a:ea typeface="+mj-ea"/>
                <a:cs typeface="+mj-cs"/>
              </a:rPr>
              <a:t>Active Faults</a:t>
            </a:r>
            <a:endParaRPr kumimoji="1" lang="ja-JP" altLang="en-US" sz="2800" b="0" i="0" u="none" strike="noStrike" kern="1200" cap="none" spc="0" normalizeH="0" baseline="0" noProof="0" dirty="0" smtClean="0">
              <a:ln>
                <a:noFill/>
              </a:ln>
              <a:solidFill>
                <a:schemeClr val="accent2"/>
              </a:solidFill>
              <a:effectLst/>
              <a:uLnTx/>
              <a:uFillTx/>
              <a:latin typeface="+mj-lt"/>
              <a:ea typeface="+mj-ea"/>
              <a:cs typeface="+mj-cs"/>
            </a:endParaRPr>
          </a:p>
        </p:txBody>
      </p:sp>
      <p:grpSp>
        <p:nvGrpSpPr>
          <p:cNvPr id="2" name="グループ化 73"/>
          <p:cNvGrpSpPr/>
          <p:nvPr/>
        </p:nvGrpSpPr>
        <p:grpSpPr>
          <a:xfrm>
            <a:off x="522235" y="1522586"/>
            <a:ext cx="8325240" cy="4471699"/>
            <a:chOff x="386535" y="1432576"/>
            <a:chExt cx="8325240" cy="4471699"/>
          </a:xfrm>
        </p:grpSpPr>
        <p:grpSp>
          <p:nvGrpSpPr>
            <p:cNvPr id="3" name="グループ化 72"/>
            <p:cNvGrpSpPr/>
            <p:nvPr/>
          </p:nvGrpSpPr>
          <p:grpSpPr>
            <a:xfrm>
              <a:off x="386535" y="4980945"/>
              <a:ext cx="8325240" cy="923330"/>
              <a:chOff x="386535" y="4980945"/>
              <a:chExt cx="8325240" cy="923330"/>
            </a:xfrm>
          </p:grpSpPr>
          <p:sp>
            <p:nvSpPr>
              <p:cNvPr id="3109" name="Text Box 40"/>
              <p:cNvSpPr txBox="1">
                <a:spLocks noChangeArrowheads="1"/>
              </p:cNvSpPr>
              <p:nvPr/>
            </p:nvSpPr>
            <p:spPr bwMode="auto">
              <a:xfrm>
                <a:off x="386535" y="4980945"/>
                <a:ext cx="8325240" cy="923330"/>
              </a:xfrm>
              <a:prstGeom prst="rect">
                <a:avLst/>
              </a:prstGeom>
              <a:noFill/>
              <a:ln w="9525">
                <a:noFill/>
                <a:miter lim="800000"/>
                <a:headEnd/>
                <a:tailEnd/>
              </a:ln>
            </p:spPr>
            <p:txBody>
              <a:bodyPr wrap="square">
                <a:spAutoFit/>
              </a:bodyPr>
              <a:lstStyle/>
              <a:p>
                <a:pPr>
                  <a:spcBef>
                    <a:spcPct val="50000"/>
                  </a:spcBef>
                </a:pPr>
                <a:r>
                  <a:rPr lang="en-US" altLang="ja-JP" sz="2400" b="1" dirty="0">
                    <a:solidFill>
                      <a:srgbClr val="C00000"/>
                    </a:solidFill>
                    <a:latin typeface="Calibri" pitchFamily="34" charset="0"/>
                  </a:rPr>
                  <a:t>Earthquakes </a:t>
                </a:r>
                <a:r>
                  <a:rPr lang="en-US" altLang="ja-JP" sz="2400" dirty="0" smtClean="0">
                    <a:latin typeface="Calibri" pitchFamily="34" charset="0"/>
                  </a:rPr>
                  <a:t>:          </a:t>
                </a:r>
                <a:r>
                  <a:rPr lang="en-US" altLang="ja-JP" sz="2400" dirty="0" smtClean="0">
                    <a:solidFill>
                      <a:schemeClr val="folHlink"/>
                    </a:solidFill>
                    <a:latin typeface="Calibri" pitchFamily="34" charset="0"/>
                  </a:rPr>
                  <a:t>            </a:t>
                </a:r>
              </a:p>
              <a:p>
                <a:pPr>
                  <a:spcBef>
                    <a:spcPct val="50000"/>
                  </a:spcBef>
                </a:pPr>
                <a:r>
                  <a:rPr lang="en-US" altLang="ja-JP" sz="2000" b="1" dirty="0" smtClean="0">
                    <a:latin typeface="Calibri" pitchFamily="34" charset="0"/>
                  </a:rPr>
                  <a:t>           Inter Plate  E.Q. ,Inland,          Intra </a:t>
                </a:r>
                <a:r>
                  <a:rPr lang="en-US" altLang="ja-JP" sz="2000" b="1" dirty="0">
                    <a:latin typeface="Calibri" pitchFamily="34" charset="0"/>
                  </a:rPr>
                  <a:t>Plate  </a:t>
                </a:r>
                <a:r>
                  <a:rPr lang="en-US" altLang="ja-JP" sz="2000" b="1" dirty="0" smtClean="0">
                    <a:latin typeface="Calibri" pitchFamily="34" charset="0"/>
                  </a:rPr>
                  <a:t>E.Q.,</a:t>
                </a:r>
                <a:r>
                  <a:rPr lang="en-US" altLang="ja-JP" sz="2000" b="1" dirty="0" smtClean="0">
                    <a:solidFill>
                      <a:schemeClr val="folHlink"/>
                    </a:solidFill>
                    <a:latin typeface="Calibri" pitchFamily="34" charset="0"/>
                  </a:rPr>
                  <a:t>          </a:t>
                </a:r>
                <a:r>
                  <a:rPr lang="en-US" altLang="ja-JP" sz="2000" b="1" dirty="0" smtClean="0">
                    <a:latin typeface="Calibri" pitchFamily="34" charset="0"/>
                  </a:rPr>
                  <a:t>Inside-crust  E.Q</a:t>
                </a:r>
                <a:r>
                  <a:rPr lang="en-US" altLang="ja-JP" sz="2000" b="1" dirty="0">
                    <a:latin typeface="Calibri" pitchFamily="34" charset="0"/>
                  </a:rPr>
                  <a:t>.</a:t>
                </a:r>
              </a:p>
            </p:txBody>
          </p:sp>
          <p:sp>
            <p:nvSpPr>
              <p:cNvPr id="64" name="十二角形 63"/>
              <p:cNvSpPr/>
              <p:nvPr/>
            </p:nvSpPr>
            <p:spPr>
              <a:xfrm>
                <a:off x="656566" y="5499230"/>
                <a:ext cx="360039" cy="360039"/>
              </a:xfrm>
              <a:prstGeom prst="dodec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C00000"/>
                    </a:solidFill>
                  </a:rPr>
                  <a:t>1</a:t>
                </a:r>
                <a:endParaRPr kumimoji="1" lang="ja-JP" altLang="en-US" sz="2000" b="1" dirty="0">
                  <a:solidFill>
                    <a:srgbClr val="C00000"/>
                  </a:solidFill>
                </a:endParaRPr>
              </a:p>
            </p:txBody>
          </p:sp>
          <p:sp>
            <p:nvSpPr>
              <p:cNvPr id="67" name="十二角形 66"/>
              <p:cNvSpPr/>
              <p:nvPr/>
            </p:nvSpPr>
            <p:spPr>
              <a:xfrm>
                <a:off x="6012161" y="5499231"/>
                <a:ext cx="360039" cy="360039"/>
              </a:xfrm>
              <a:prstGeom prst="dodec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C00000"/>
                    </a:solidFill>
                  </a:rPr>
                  <a:t>3</a:t>
                </a:r>
                <a:endParaRPr kumimoji="1" lang="ja-JP" altLang="en-US" sz="2000" b="1" dirty="0">
                  <a:solidFill>
                    <a:srgbClr val="C00000"/>
                  </a:solidFill>
                </a:endParaRPr>
              </a:p>
            </p:txBody>
          </p:sp>
          <p:sp>
            <p:nvSpPr>
              <p:cNvPr id="68" name="十二角形 67"/>
              <p:cNvSpPr/>
              <p:nvPr/>
            </p:nvSpPr>
            <p:spPr>
              <a:xfrm>
                <a:off x="3716220" y="5499231"/>
                <a:ext cx="360039" cy="360039"/>
              </a:xfrm>
              <a:prstGeom prst="dodec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rgbClr val="C00000"/>
                    </a:solidFill>
                  </a:rPr>
                  <a:t>2</a:t>
                </a:r>
                <a:endParaRPr kumimoji="1" lang="ja-JP" altLang="en-US" sz="2000" b="1" dirty="0">
                  <a:solidFill>
                    <a:srgbClr val="C00000"/>
                  </a:solidFill>
                </a:endParaRPr>
              </a:p>
            </p:txBody>
          </p:sp>
        </p:grpSp>
        <p:grpSp>
          <p:nvGrpSpPr>
            <p:cNvPr id="4" name="グループ化 69"/>
            <p:cNvGrpSpPr/>
            <p:nvPr/>
          </p:nvGrpSpPr>
          <p:grpSpPr>
            <a:xfrm>
              <a:off x="1556665" y="1432576"/>
              <a:ext cx="6660740" cy="3436584"/>
              <a:chOff x="1556665" y="2287671"/>
              <a:chExt cx="6660740" cy="3436584"/>
            </a:xfrm>
          </p:grpSpPr>
          <p:pic>
            <p:nvPicPr>
              <p:cNvPr id="3078" name="Picture 6"/>
              <p:cNvPicPr>
                <a:picLocks noChangeArrowheads="1"/>
              </p:cNvPicPr>
              <p:nvPr/>
            </p:nvPicPr>
            <p:blipFill>
              <a:blip r:embed="rId2" cstate="print"/>
              <a:srcRect/>
              <a:stretch>
                <a:fillRect/>
              </a:stretch>
            </p:blipFill>
            <p:spPr bwMode="auto">
              <a:xfrm>
                <a:off x="1748483" y="2846194"/>
                <a:ext cx="4848742" cy="2878061"/>
              </a:xfrm>
              <a:prstGeom prst="rect">
                <a:avLst/>
              </a:prstGeom>
              <a:noFill/>
              <a:ln w="9525">
                <a:noFill/>
                <a:miter lim="800000"/>
                <a:headEnd/>
                <a:tailEnd/>
              </a:ln>
            </p:spPr>
          </p:pic>
          <p:sp>
            <p:nvSpPr>
              <p:cNvPr id="3087" name="Rectangle 16"/>
              <p:cNvSpPr>
                <a:spLocks noChangeAspect="1" noChangeArrowheads="1"/>
              </p:cNvSpPr>
              <p:nvPr/>
            </p:nvSpPr>
            <p:spPr bwMode="auto">
              <a:xfrm>
                <a:off x="1556665" y="5184195"/>
                <a:ext cx="1800200" cy="316488"/>
              </a:xfrm>
              <a:prstGeom prst="rect">
                <a:avLst/>
              </a:prstGeom>
              <a:solidFill>
                <a:srgbClr val="FFFFCC"/>
              </a:solidFill>
              <a:ln w="9525">
                <a:solidFill>
                  <a:schemeClr val="tx1"/>
                </a:solidFill>
                <a:miter lim="800000"/>
                <a:headEnd/>
                <a:tailEnd/>
              </a:ln>
            </p:spPr>
            <p:txBody>
              <a:bodyPr wrap="square" lIns="36000" tIns="36000" rIns="36000" bIns="36000" anchor="ctr" anchorCtr="0">
                <a:spAutoFit/>
              </a:bodyPr>
              <a:lstStyle/>
              <a:p>
                <a:pPr algn="just">
                  <a:lnSpc>
                    <a:spcPct val="88000"/>
                  </a:lnSpc>
                </a:pPr>
                <a:r>
                  <a:rPr lang="en-US" altLang="ja-JP" b="1" dirty="0" smtClean="0">
                    <a:latin typeface="+mj-lt"/>
                    <a:ea typeface="ＭＳ 明朝" pitchFamily="17" charset="-128"/>
                  </a:rPr>
                  <a:t>Plate </a:t>
                </a:r>
                <a:r>
                  <a:rPr lang="en-US" altLang="ja-JP" b="1" dirty="0" err="1" smtClean="0">
                    <a:latin typeface="+mj-lt"/>
                    <a:ea typeface="ＭＳ 明朝" pitchFamily="17" charset="-128"/>
                  </a:rPr>
                  <a:t>Subduction</a:t>
                </a:r>
                <a:endParaRPr lang="en-US" altLang="ja-JP" b="1" dirty="0">
                  <a:latin typeface="+mj-lt"/>
                </a:endParaRPr>
              </a:p>
            </p:txBody>
          </p:sp>
          <p:cxnSp>
            <p:nvCxnSpPr>
              <p:cNvPr id="3077" name="AutoShape 5"/>
              <p:cNvCxnSpPr>
                <a:cxnSpLocks noChangeShapeType="1"/>
              </p:cNvCxnSpPr>
              <p:nvPr/>
            </p:nvCxnSpPr>
            <p:spPr bwMode="auto">
              <a:xfrm flipH="1" flipV="1">
                <a:off x="4397610" y="2823319"/>
                <a:ext cx="601722" cy="0"/>
              </a:xfrm>
              <a:prstGeom prst="straightConnector1">
                <a:avLst/>
              </a:prstGeom>
              <a:noFill/>
              <a:ln w="12700">
                <a:solidFill>
                  <a:srgbClr val="000000"/>
                </a:solidFill>
                <a:round/>
                <a:headEnd/>
                <a:tailEnd/>
              </a:ln>
            </p:spPr>
          </p:cxnSp>
          <p:sp>
            <p:nvSpPr>
              <p:cNvPr id="3079" name="Rectangle 7"/>
              <p:cNvSpPr>
                <a:spLocks noChangeAspect="1" noChangeArrowheads="1"/>
              </p:cNvSpPr>
              <p:nvPr/>
            </p:nvSpPr>
            <p:spPr bwMode="auto">
              <a:xfrm>
                <a:off x="5136839" y="2287671"/>
                <a:ext cx="72768" cy="349702"/>
              </a:xfrm>
              <a:prstGeom prst="rect">
                <a:avLst/>
              </a:prstGeom>
              <a:noFill/>
              <a:ln w="9525">
                <a:noFill/>
                <a:miter lim="800000"/>
                <a:headEnd/>
                <a:tailEnd/>
              </a:ln>
            </p:spPr>
            <p:txBody>
              <a:bodyPr wrap="none" lIns="36000" tIns="36000" rIns="36000" bIns="36000" anchor="ctr" anchorCtr="0">
                <a:spAutoFit/>
              </a:bodyPr>
              <a:lstStyle/>
              <a:p>
                <a:pPr algn="just"/>
                <a:endParaRPr lang="ja-JP" altLang="ja-JP" b="1">
                  <a:latin typeface="+mj-lt"/>
                </a:endParaRPr>
              </a:p>
            </p:txBody>
          </p:sp>
          <p:sp>
            <p:nvSpPr>
              <p:cNvPr id="3080" name="Rectangle 8"/>
              <p:cNvSpPr>
                <a:spLocks noChangeAspect="1" noChangeArrowheads="1"/>
              </p:cNvSpPr>
              <p:nvPr/>
            </p:nvSpPr>
            <p:spPr bwMode="auto">
              <a:xfrm>
                <a:off x="1600985" y="2584243"/>
                <a:ext cx="1222698" cy="349702"/>
              </a:xfrm>
              <a:prstGeom prst="rect">
                <a:avLst/>
              </a:prstGeom>
              <a:solidFill>
                <a:schemeClr val="accent6">
                  <a:lumMod val="40000"/>
                  <a:lumOff val="60000"/>
                </a:schemeClr>
              </a:solidFill>
              <a:ln w="12700">
                <a:solidFill>
                  <a:schemeClr val="tx1"/>
                </a:solidFill>
                <a:miter lim="800000"/>
                <a:headEnd/>
                <a:tailEnd/>
              </a:ln>
            </p:spPr>
            <p:txBody>
              <a:bodyPr wrap="none" lIns="36000" tIns="36000" rIns="36000" bIns="36000" anchor="ctr" anchorCtr="0">
                <a:spAutoFit/>
              </a:bodyPr>
              <a:lstStyle/>
              <a:p>
                <a:pPr algn="just"/>
                <a:r>
                  <a:rPr lang="en-US" altLang="ja-JP" b="1" dirty="0">
                    <a:latin typeface="+mj-lt"/>
                    <a:ea typeface="ＭＳ 明朝" pitchFamily="17" charset="-128"/>
                  </a:rPr>
                  <a:t>Inland Crust</a:t>
                </a:r>
                <a:endParaRPr lang="en-US" altLang="ja-JP" b="1" dirty="0">
                  <a:latin typeface="+mj-lt"/>
                </a:endParaRPr>
              </a:p>
            </p:txBody>
          </p:sp>
          <p:sp>
            <p:nvSpPr>
              <p:cNvPr id="3081" name="Rectangle 9"/>
              <p:cNvSpPr>
                <a:spLocks noChangeAspect="1" noChangeArrowheads="1"/>
              </p:cNvSpPr>
              <p:nvPr/>
            </p:nvSpPr>
            <p:spPr bwMode="auto">
              <a:xfrm>
                <a:off x="7047275" y="3533238"/>
                <a:ext cx="1170130" cy="688256"/>
              </a:xfrm>
              <a:prstGeom prst="rect">
                <a:avLst/>
              </a:prstGeom>
              <a:noFill/>
              <a:ln w="9525">
                <a:noFill/>
                <a:miter lim="800000"/>
                <a:headEnd/>
                <a:tailEnd/>
              </a:ln>
            </p:spPr>
            <p:txBody>
              <a:bodyPr wrap="square" lIns="36000" tIns="36000" rIns="36000" bIns="36000" anchor="ctr" anchorCtr="0">
                <a:spAutoFit/>
              </a:bodyPr>
              <a:lstStyle/>
              <a:p>
                <a:pPr algn="just"/>
                <a:r>
                  <a:rPr lang="en-US" altLang="ja-JP" sz="2000" b="1" dirty="0">
                    <a:latin typeface="+mj-lt"/>
                    <a:ea typeface="ＭＳ 明朝" pitchFamily="17" charset="-128"/>
                  </a:rPr>
                  <a:t>Oceanic Plate</a:t>
                </a:r>
                <a:endParaRPr lang="en-US" altLang="ja-JP" sz="2000" b="1" dirty="0">
                  <a:latin typeface="+mj-lt"/>
                </a:endParaRPr>
              </a:p>
            </p:txBody>
          </p:sp>
          <p:sp>
            <p:nvSpPr>
              <p:cNvPr id="3085" name="AutoShape 13"/>
              <p:cNvSpPr>
                <a:spLocks/>
              </p:cNvSpPr>
              <p:nvPr/>
            </p:nvSpPr>
            <p:spPr bwMode="auto">
              <a:xfrm>
                <a:off x="6697770" y="3614682"/>
                <a:ext cx="204369" cy="467685"/>
              </a:xfrm>
              <a:prstGeom prst="rightBrace">
                <a:avLst>
                  <a:gd name="adj1" fmla="val 23519"/>
                  <a:gd name="adj2" fmla="val 50000"/>
                </a:avLst>
              </a:prstGeom>
              <a:noFill/>
              <a:ln w="38100">
                <a:solidFill>
                  <a:srgbClr val="000000"/>
                </a:solidFill>
                <a:round/>
                <a:headEnd/>
                <a:tailEnd/>
              </a:ln>
            </p:spPr>
            <p:txBody>
              <a:bodyPr wrap="none" lIns="36000" tIns="36000" rIns="36000" bIns="36000" anchor="ctr" anchorCtr="0">
                <a:spAutoFit/>
              </a:bodyPr>
              <a:lstStyle/>
              <a:p>
                <a:endParaRPr lang="ja-JP" altLang="en-US" sz="2400" b="1" dirty="0">
                  <a:latin typeface="+mj-lt"/>
                </a:endParaRPr>
              </a:p>
            </p:txBody>
          </p:sp>
          <p:sp>
            <p:nvSpPr>
              <p:cNvPr id="3088" name="Rectangle 17"/>
              <p:cNvSpPr>
                <a:spLocks noChangeAspect="1" noChangeArrowheads="1"/>
              </p:cNvSpPr>
              <p:nvPr/>
            </p:nvSpPr>
            <p:spPr bwMode="auto">
              <a:xfrm>
                <a:off x="4572000" y="4779150"/>
                <a:ext cx="1726022" cy="316488"/>
              </a:xfrm>
              <a:prstGeom prst="rect">
                <a:avLst/>
              </a:prstGeom>
              <a:solidFill>
                <a:srgbClr val="FFFFCC"/>
              </a:solidFill>
              <a:ln w="9525">
                <a:solidFill>
                  <a:schemeClr val="tx1"/>
                </a:solidFill>
                <a:miter lim="800000"/>
                <a:headEnd/>
                <a:tailEnd/>
              </a:ln>
            </p:spPr>
            <p:txBody>
              <a:bodyPr wrap="square" lIns="36000" tIns="36000" rIns="36000" bIns="36000" anchor="ctr" anchorCtr="0">
                <a:spAutoFit/>
              </a:bodyPr>
              <a:lstStyle/>
              <a:p>
                <a:pPr algn="just">
                  <a:lnSpc>
                    <a:spcPct val="88000"/>
                  </a:lnSpc>
                </a:pPr>
                <a:r>
                  <a:rPr lang="en-US" altLang="ja-JP" b="1" dirty="0">
                    <a:latin typeface="+mj-lt"/>
                    <a:ea typeface="ＭＳ 明朝" pitchFamily="17" charset="-128"/>
                  </a:rPr>
                  <a:t>Plate Movement</a:t>
                </a:r>
                <a:endParaRPr lang="en-US" altLang="ja-JP" b="1" dirty="0">
                  <a:latin typeface="+mj-lt"/>
                </a:endParaRPr>
              </a:p>
            </p:txBody>
          </p:sp>
          <p:cxnSp>
            <p:nvCxnSpPr>
              <p:cNvPr id="3089" name="AutoShape 18"/>
              <p:cNvCxnSpPr>
                <a:cxnSpLocks noChangeShapeType="1"/>
              </p:cNvCxnSpPr>
              <p:nvPr/>
            </p:nvCxnSpPr>
            <p:spPr bwMode="auto">
              <a:xfrm flipH="1">
                <a:off x="4439931" y="4100147"/>
                <a:ext cx="204255" cy="341042"/>
              </a:xfrm>
              <a:prstGeom prst="straightConnector1">
                <a:avLst/>
              </a:prstGeom>
              <a:noFill/>
              <a:ln w="19050">
                <a:solidFill>
                  <a:srgbClr val="FF0000"/>
                </a:solidFill>
                <a:round/>
                <a:headEnd/>
                <a:tailEnd/>
              </a:ln>
            </p:spPr>
          </p:cxnSp>
          <p:sp>
            <p:nvSpPr>
              <p:cNvPr id="3090" name="AutoShape 19"/>
              <p:cNvSpPr>
                <a:spLocks noChangeArrowheads="1"/>
              </p:cNvSpPr>
              <p:nvPr/>
            </p:nvSpPr>
            <p:spPr bwMode="auto">
              <a:xfrm>
                <a:off x="4887035" y="4149080"/>
                <a:ext cx="720080" cy="511253"/>
              </a:xfrm>
              <a:prstGeom prst="leftArrow">
                <a:avLst>
                  <a:gd name="adj1" fmla="val 50000"/>
                  <a:gd name="adj2" fmla="val 46680"/>
                </a:avLst>
              </a:prstGeom>
              <a:noFill/>
              <a:ln w="28575">
                <a:solidFill>
                  <a:schemeClr val="tx1"/>
                </a:solidFill>
                <a:miter lim="800000"/>
                <a:headEnd/>
                <a:tailEnd/>
              </a:ln>
            </p:spPr>
            <p:txBody>
              <a:bodyPr wrap="square" lIns="36000" tIns="36000" rIns="36000" bIns="36000" anchor="ctr" anchorCtr="0">
                <a:spAutoFit/>
              </a:bodyPr>
              <a:lstStyle/>
              <a:p>
                <a:endParaRPr lang="ja-JP" altLang="en-US" sz="1200" b="1" dirty="0">
                  <a:latin typeface="+mj-lt"/>
                </a:endParaRPr>
              </a:p>
            </p:txBody>
          </p:sp>
          <p:sp>
            <p:nvSpPr>
              <p:cNvPr id="3091" name="AutoShape 20"/>
              <p:cNvSpPr>
                <a:spLocks noChangeArrowheads="1"/>
              </p:cNvSpPr>
              <p:nvPr/>
            </p:nvSpPr>
            <p:spPr bwMode="auto">
              <a:xfrm rot="19983237">
                <a:off x="2611662" y="4520527"/>
                <a:ext cx="696200" cy="572392"/>
              </a:xfrm>
              <a:prstGeom prst="leftArrow">
                <a:avLst>
                  <a:gd name="adj1" fmla="val 50000"/>
                  <a:gd name="adj2" fmla="val 46680"/>
                </a:avLst>
              </a:prstGeom>
              <a:noFill/>
              <a:ln w="28575">
                <a:solidFill>
                  <a:srgbClr val="000000"/>
                </a:solidFill>
                <a:miter lim="800000"/>
                <a:headEnd/>
                <a:tailEnd/>
              </a:ln>
            </p:spPr>
            <p:txBody>
              <a:bodyPr wrap="square" lIns="36000" tIns="36000" rIns="36000" bIns="36000" anchor="ctr" anchorCtr="0">
                <a:spAutoFit/>
              </a:bodyPr>
              <a:lstStyle/>
              <a:p>
                <a:endParaRPr lang="ja-JP" altLang="en-US" sz="1400" b="1" dirty="0">
                  <a:latin typeface="+mj-lt"/>
                </a:endParaRPr>
              </a:p>
            </p:txBody>
          </p:sp>
          <p:grpSp>
            <p:nvGrpSpPr>
              <p:cNvPr id="5" name="グループ化 53"/>
              <p:cNvGrpSpPr/>
              <p:nvPr/>
            </p:nvGrpSpPr>
            <p:grpSpPr>
              <a:xfrm>
                <a:off x="3644995" y="4278986"/>
                <a:ext cx="246577" cy="176759"/>
                <a:chOff x="3644995" y="4278986"/>
                <a:chExt cx="246577" cy="176759"/>
              </a:xfrm>
            </p:grpSpPr>
            <p:cxnSp>
              <p:nvCxnSpPr>
                <p:cNvPr id="3112" name="AutoShape 22"/>
                <p:cNvCxnSpPr>
                  <a:cxnSpLocks noChangeShapeType="1"/>
                </p:cNvCxnSpPr>
                <p:nvPr/>
              </p:nvCxnSpPr>
              <p:spPr bwMode="auto">
                <a:xfrm rot="13200000" flipH="1" flipV="1">
                  <a:off x="3644995" y="4414298"/>
                  <a:ext cx="246577" cy="41447"/>
                </a:xfrm>
                <a:prstGeom prst="straightConnector1">
                  <a:avLst/>
                </a:prstGeom>
                <a:noFill/>
                <a:ln w="9525">
                  <a:solidFill>
                    <a:srgbClr val="FF0000"/>
                  </a:solidFill>
                  <a:round/>
                  <a:headEnd/>
                  <a:tailEnd/>
                </a:ln>
              </p:spPr>
            </p:cxnSp>
            <p:cxnSp>
              <p:nvCxnSpPr>
                <p:cNvPr id="3113" name="AutoShape 23"/>
                <p:cNvCxnSpPr>
                  <a:cxnSpLocks noChangeShapeType="1"/>
                </p:cNvCxnSpPr>
                <p:nvPr/>
              </p:nvCxnSpPr>
              <p:spPr bwMode="auto">
                <a:xfrm rot="13200000" flipH="1">
                  <a:off x="3674994" y="4278986"/>
                  <a:ext cx="78290" cy="51199"/>
                </a:xfrm>
                <a:prstGeom prst="straightConnector1">
                  <a:avLst/>
                </a:prstGeom>
                <a:noFill/>
                <a:ln w="9525">
                  <a:solidFill>
                    <a:srgbClr val="FF0000"/>
                  </a:solidFill>
                  <a:round/>
                  <a:headEnd/>
                  <a:tailEnd/>
                </a:ln>
              </p:spPr>
            </p:cxnSp>
          </p:grpSp>
          <p:cxnSp>
            <p:nvCxnSpPr>
              <p:cNvPr id="3093" name="AutoShape 24"/>
              <p:cNvCxnSpPr>
                <a:cxnSpLocks noChangeShapeType="1"/>
              </p:cNvCxnSpPr>
              <p:nvPr/>
            </p:nvCxnSpPr>
            <p:spPr bwMode="auto">
              <a:xfrm flipH="1" flipV="1">
                <a:off x="3825327" y="4672015"/>
                <a:ext cx="458193" cy="365996"/>
              </a:xfrm>
              <a:prstGeom prst="straightConnector1">
                <a:avLst/>
              </a:prstGeom>
              <a:noFill/>
              <a:ln w="12700">
                <a:solidFill>
                  <a:srgbClr val="000000"/>
                </a:solidFill>
                <a:round/>
                <a:headEnd/>
                <a:tailEnd/>
              </a:ln>
            </p:spPr>
          </p:cxnSp>
          <p:cxnSp>
            <p:nvCxnSpPr>
              <p:cNvPr id="3094" name="AutoShape 25"/>
              <p:cNvCxnSpPr>
                <a:cxnSpLocks noChangeShapeType="1"/>
              </p:cNvCxnSpPr>
              <p:nvPr/>
            </p:nvCxnSpPr>
            <p:spPr bwMode="auto">
              <a:xfrm rot="16200000" flipH="1" flipV="1">
                <a:off x="4101621" y="4719942"/>
                <a:ext cx="490768" cy="145371"/>
              </a:xfrm>
              <a:prstGeom prst="straightConnector1">
                <a:avLst/>
              </a:prstGeom>
              <a:noFill/>
              <a:ln w="12700">
                <a:solidFill>
                  <a:srgbClr val="000000"/>
                </a:solidFill>
                <a:round/>
                <a:headEnd/>
                <a:tailEnd/>
              </a:ln>
            </p:spPr>
          </p:cxnSp>
          <p:cxnSp>
            <p:nvCxnSpPr>
              <p:cNvPr id="3095" name="AutoShape 26"/>
              <p:cNvCxnSpPr>
                <a:cxnSpLocks noChangeShapeType="1"/>
              </p:cNvCxnSpPr>
              <p:nvPr/>
            </p:nvCxnSpPr>
            <p:spPr bwMode="auto">
              <a:xfrm flipH="1">
                <a:off x="4171272" y="2825398"/>
                <a:ext cx="233697" cy="488689"/>
              </a:xfrm>
              <a:prstGeom prst="straightConnector1">
                <a:avLst/>
              </a:prstGeom>
              <a:noFill/>
              <a:ln w="12700">
                <a:solidFill>
                  <a:srgbClr val="000000"/>
                </a:solidFill>
                <a:round/>
                <a:headEnd/>
                <a:tailEnd/>
              </a:ln>
            </p:spPr>
          </p:cxnSp>
          <p:cxnSp>
            <p:nvCxnSpPr>
              <p:cNvPr id="3096" name="AutoShape 27"/>
              <p:cNvCxnSpPr>
                <a:cxnSpLocks noChangeShapeType="1"/>
              </p:cNvCxnSpPr>
              <p:nvPr/>
            </p:nvCxnSpPr>
            <p:spPr bwMode="auto">
              <a:xfrm flipH="1">
                <a:off x="6287421" y="3314087"/>
                <a:ext cx="233697" cy="486609"/>
              </a:xfrm>
              <a:prstGeom prst="straightConnector1">
                <a:avLst/>
              </a:prstGeom>
              <a:noFill/>
              <a:ln w="12700">
                <a:solidFill>
                  <a:srgbClr val="000000"/>
                </a:solidFill>
                <a:round/>
                <a:headEnd/>
                <a:tailEnd/>
              </a:ln>
            </p:spPr>
          </p:cxnSp>
          <p:cxnSp>
            <p:nvCxnSpPr>
              <p:cNvPr id="3099" name="AutoShape 30"/>
              <p:cNvCxnSpPr>
                <a:cxnSpLocks noChangeShapeType="1"/>
              </p:cNvCxnSpPr>
              <p:nvPr/>
            </p:nvCxnSpPr>
            <p:spPr bwMode="auto">
              <a:xfrm flipH="1">
                <a:off x="6521118" y="3309928"/>
                <a:ext cx="916384" cy="0"/>
              </a:xfrm>
              <a:prstGeom prst="straightConnector1">
                <a:avLst/>
              </a:prstGeom>
              <a:noFill/>
              <a:ln w="12700">
                <a:solidFill>
                  <a:srgbClr val="000000"/>
                </a:solidFill>
                <a:round/>
                <a:headEnd/>
                <a:tailEnd/>
              </a:ln>
            </p:spPr>
          </p:cxnSp>
          <p:cxnSp>
            <p:nvCxnSpPr>
              <p:cNvPr id="3100" name="AutoShape 31"/>
              <p:cNvCxnSpPr>
                <a:cxnSpLocks noChangeShapeType="1"/>
              </p:cNvCxnSpPr>
              <p:nvPr/>
            </p:nvCxnSpPr>
            <p:spPr bwMode="auto">
              <a:xfrm flipV="1">
                <a:off x="3987259" y="4185407"/>
                <a:ext cx="248418" cy="41590"/>
              </a:xfrm>
              <a:prstGeom prst="straightConnector1">
                <a:avLst/>
              </a:prstGeom>
              <a:noFill/>
              <a:ln w="6350">
                <a:solidFill>
                  <a:srgbClr val="FF0000"/>
                </a:solidFill>
                <a:round/>
                <a:headEnd/>
                <a:tailEnd/>
              </a:ln>
            </p:spPr>
          </p:cxnSp>
          <p:cxnSp>
            <p:nvCxnSpPr>
              <p:cNvPr id="3101" name="AutoShape 32"/>
              <p:cNvCxnSpPr>
                <a:cxnSpLocks noChangeShapeType="1"/>
              </p:cNvCxnSpPr>
              <p:nvPr/>
            </p:nvCxnSpPr>
            <p:spPr bwMode="auto">
              <a:xfrm>
                <a:off x="3996460" y="4224919"/>
                <a:ext cx="79125" cy="51987"/>
              </a:xfrm>
              <a:prstGeom prst="straightConnector1">
                <a:avLst/>
              </a:prstGeom>
              <a:noFill/>
              <a:ln w="6350">
                <a:solidFill>
                  <a:srgbClr val="FF0000"/>
                </a:solidFill>
                <a:round/>
                <a:headEnd/>
                <a:tailEnd/>
              </a:ln>
            </p:spPr>
          </p:cxnSp>
          <p:cxnSp>
            <p:nvCxnSpPr>
              <p:cNvPr id="3102" name="AutoShape 33"/>
              <p:cNvCxnSpPr>
                <a:cxnSpLocks noChangeShapeType="1"/>
              </p:cNvCxnSpPr>
              <p:nvPr/>
            </p:nvCxnSpPr>
            <p:spPr bwMode="auto">
              <a:xfrm rot="18600000" flipH="1" flipV="1">
                <a:off x="4374949" y="4325371"/>
                <a:ext cx="409666" cy="25762"/>
              </a:xfrm>
              <a:prstGeom prst="straightConnector1">
                <a:avLst/>
              </a:prstGeom>
              <a:noFill/>
              <a:ln w="9525">
                <a:solidFill>
                  <a:srgbClr val="FF0000"/>
                </a:solidFill>
                <a:round/>
                <a:headEnd/>
                <a:tailEnd/>
              </a:ln>
            </p:spPr>
          </p:cxnSp>
          <p:cxnSp>
            <p:nvCxnSpPr>
              <p:cNvPr id="3103" name="AutoShape 34"/>
              <p:cNvCxnSpPr>
                <a:cxnSpLocks noChangeShapeType="1"/>
              </p:cNvCxnSpPr>
              <p:nvPr/>
            </p:nvCxnSpPr>
            <p:spPr bwMode="auto">
              <a:xfrm rot="18600000" flipH="1">
                <a:off x="4583281" y="4256067"/>
                <a:ext cx="131011" cy="31282"/>
              </a:xfrm>
              <a:prstGeom prst="straightConnector1">
                <a:avLst/>
              </a:prstGeom>
              <a:noFill/>
              <a:ln w="9525">
                <a:solidFill>
                  <a:srgbClr val="FF0000"/>
                </a:solidFill>
                <a:round/>
                <a:headEnd/>
                <a:tailEnd/>
              </a:ln>
            </p:spPr>
          </p:cxnSp>
          <p:cxnSp>
            <p:nvCxnSpPr>
              <p:cNvPr id="3104" name="AutoShape 35"/>
              <p:cNvCxnSpPr>
                <a:cxnSpLocks noChangeShapeType="1"/>
              </p:cNvCxnSpPr>
              <p:nvPr/>
            </p:nvCxnSpPr>
            <p:spPr bwMode="auto">
              <a:xfrm rot="7800000" flipH="1" flipV="1">
                <a:off x="4271101" y="4243229"/>
                <a:ext cx="407587" cy="25762"/>
              </a:xfrm>
              <a:prstGeom prst="straightConnector1">
                <a:avLst/>
              </a:prstGeom>
              <a:noFill/>
              <a:ln w="9525">
                <a:solidFill>
                  <a:srgbClr val="FF0000"/>
                </a:solidFill>
                <a:round/>
                <a:headEnd/>
                <a:tailEnd/>
              </a:ln>
            </p:spPr>
          </p:cxnSp>
          <p:cxnSp>
            <p:nvCxnSpPr>
              <p:cNvPr id="3105" name="AutoShape 36"/>
              <p:cNvCxnSpPr>
                <a:cxnSpLocks noChangeShapeType="1"/>
              </p:cNvCxnSpPr>
              <p:nvPr/>
            </p:nvCxnSpPr>
            <p:spPr bwMode="auto">
              <a:xfrm rot="7800000" flipH="1">
                <a:off x="4340503" y="4307936"/>
                <a:ext cx="128930" cy="29442"/>
              </a:xfrm>
              <a:prstGeom prst="straightConnector1">
                <a:avLst/>
              </a:prstGeom>
              <a:noFill/>
              <a:ln w="9525">
                <a:solidFill>
                  <a:srgbClr val="FF0000"/>
                </a:solidFill>
                <a:round/>
                <a:headEnd/>
                <a:tailEnd/>
              </a:ln>
            </p:spPr>
          </p:cxnSp>
          <p:cxnSp>
            <p:nvCxnSpPr>
              <p:cNvPr id="3106" name="AutoShape 37"/>
              <p:cNvCxnSpPr>
                <a:cxnSpLocks noChangeShapeType="1"/>
              </p:cNvCxnSpPr>
              <p:nvPr/>
            </p:nvCxnSpPr>
            <p:spPr bwMode="auto">
              <a:xfrm rot="16200000" flipH="1">
                <a:off x="3544399" y="4348539"/>
                <a:ext cx="341042" cy="206095"/>
              </a:xfrm>
              <a:prstGeom prst="straightConnector1">
                <a:avLst/>
              </a:prstGeom>
              <a:noFill/>
              <a:ln w="19050">
                <a:solidFill>
                  <a:srgbClr val="FF0000"/>
                </a:solidFill>
                <a:round/>
                <a:headEnd/>
                <a:tailEnd/>
              </a:ln>
            </p:spPr>
          </p:cxnSp>
          <p:cxnSp>
            <p:nvCxnSpPr>
              <p:cNvPr id="3107" name="AutoShape 38"/>
              <p:cNvCxnSpPr>
                <a:cxnSpLocks noChangeShapeType="1"/>
              </p:cNvCxnSpPr>
              <p:nvPr/>
            </p:nvCxnSpPr>
            <p:spPr bwMode="auto">
              <a:xfrm rot="13200000" flipH="1" flipV="1">
                <a:off x="3552988" y="4499416"/>
                <a:ext cx="246577" cy="41590"/>
              </a:xfrm>
              <a:prstGeom prst="straightConnector1">
                <a:avLst/>
              </a:prstGeom>
              <a:noFill/>
              <a:ln w="9525">
                <a:solidFill>
                  <a:srgbClr val="FF0000"/>
                </a:solidFill>
                <a:round/>
                <a:headEnd/>
                <a:tailEnd/>
              </a:ln>
            </p:spPr>
          </p:cxnSp>
          <p:cxnSp>
            <p:nvCxnSpPr>
              <p:cNvPr id="3108" name="AutoShape 39"/>
              <p:cNvCxnSpPr>
                <a:cxnSpLocks noChangeShapeType="1"/>
              </p:cNvCxnSpPr>
              <p:nvPr/>
            </p:nvCxnSpPr>
            <p:spPr bwMode="auto">
              <a:xfrm rot="13200000" flipH="1">
                <a:off x="3681797" y="4624187"/>
                <a:ext cx="77285" cy="49909"/>
              </a:xfrm>
              <a:prstGeom prst="straightConnector1">
                <a:avLst/>
              </a:prstGeom>
              <a:noFill/>
              <a:ln w="9525">
                <a:solidFill>
                  <a:srgbClr val="FF0000"/>
                </a:solidFill>
                <a:round/>
                <a:headEnd/>
                <a:tailEnd/>
              </a:ln>
            </p:spPr>
          </p:cxnSp>
          <p:sp>
            <p:nvSpPr>
              <p:cNvPr id="3110" name="Rectangle 14"/>
              <p:cNvSpPr>
                <a:spLocks noChangeAspect="1" noChangeArrowheads="1"/>
              </p:cNvSpPr>
              <p:nvPr/>
            </p:nvSpPr>
            <p:spPr bwMode="auto">
              <a:xfrm>
                <a:off x="5178755" y="2483895"/>
                <a:ext cx="1103435" cy="626701"/>
              </a:xfrm>
              <a:prstGeom prst="rect">
                <a:avLst/>
              </a:prstGeom>
              <a:solidFill>
                <a:schemeClr val="accent6">
                  <a:lumMod val="40000"/>
                  <a:lumOff val="60000"/>
                </a:schemeClr>
              </a:solidFill>
              <a:ln w="9525">
                <a:solidFill>
                  <a:schemeClr val="tx1"/>
                </a:solidFill>
                <a:miter lim="800000"/>
                <a:headEnd/>
                <a:tailEnd/>
              </a:ln>
            </p:spPr>
            <p:txBody>
              <a:bodyPr wrap="none" lIns="36000" tIns="36000" rIns="36000" bIns="36000" anchor="ctr" anchorCtr="0">
                <a:spAutoFit/>
              </a:bodyPr>
              <a:lstStyle/>
              <a:p>
                <a:r>
                  <a:rPr lang="en-US" altLang="ja-JP" b="1" dirty="0">
                    <a:latin typeface="+mj-lt"/>
                    <a:ea typeface="ＭＳ 明朝" pitchFamily="17" charset="-128"/>
                  </a:rPr>
                  <a:t>Sea </a:t>
                </a:r>
                <a:r>
                  <a:rPr lang="en-US" altLang="ja-JP" b="1" dirty="0" smtClean="0">
                    <a:latin typeface="+mj-lt"/>
                    <a:ea typeface="ＭＳ 明朝" pitchFamily="17" charset="-128"/>
                  </a:rPr>
                  <a:t>Trench</a:t>
                </a:r>
              </a:p>
              <a:p>
                <a:r>
                  <a:rPr lang="en-US" altLang="ja-JP" b="1" dirty="0" smtClean="0">
                    <a:latin typeface="+mj-lt"/>
                    <a:ea typeface="ＭＳ 明朝" pitchFamily="17" charset="-128"/>
                  </a:rPr>
                  <a:t>&amp; Trough </a:t>
                </a:r>
                <a:endParaRPr lang="en-US" altLang="ja-JP" b="1" dirty="0">
                  <a:latin typeface="+mj-lt"/>
                </a:endParaRPr>
              </a:p>
            </p:txBody>
          </p:sp>
          <p:sp>
            <p:nvSpPr>
              <p:cNvPr id="3111" name="Rectangle 43"/>
              <p:cNvSpPr>
                <a:spLocks noChangeArrowheads="1"/>
              </p:cNvSpPr>
              <p:nvPr/>
            </p:nvSpPr>
            <p:spPr bwMode="auto">
              <a:xfrm>
                <a:off x="3761910" y="2494233"/>
                <a:ext cx="1192818" cy="349702"/>
              </a:xfrm>
              <a:prstGeom prst="rect">
                <a:avLst/>
              </a:prstGeom>
              <a:solidFill>
                <a:schemeClr val="accent6">
                  <a:lumMod val="40000"/>
                  <a:lumOff val="60000"/>
                </a:schemeClr>
              </a:solidFill>
              <a:ln w="9525">
                <a:solidFill>
                  <a:schemeClr val="tx1"/>
                </a:solidFill>
                <a:miter lim="800000"/>
                <a:headEnd/>
                <a:tailEnd/>
              </a:ln>
            </p:spPr>
            <p:txBody>
              <a:bodyPr wrap="none" lIns="36000" tIns="36000" rIns="36000" bIns="36000" anchor="ctr" anchorCtr="0">
                <a:spAutoFit/>
              </a:bodyPr>
              <a:lstStyle/>
              <a:p>
                <a:r>
                  <a:rPr lang="en-US" altLang="ja-JP" b="1" dirty="0">
                    <a:solidFill>
                      <a:srgbClr val="C00000"/>
                    </a:solidFill>
                    <a:latin typeface="+mj-lt"/>
                  </a:rPr>
                  <a:t>Active Fault</a:t>
                </a:r>
              </a:p>
            </p:txBody>
          </p:sp>
          <p:sp>
            <p:nvSpPr>
              <p:cNvPr id="51" name="AutoShape 13"/>
              <p:cNvSpPr>
                <a:spLocks/>
              </p:cNvSpPr>
              <p:nvPr/>
            </p:nvSpPr>
            <p:spPr bwMode="auto">
              <a:xfrm flipH="1">
                <a:off x="2051720" y="3924055"/>
                <a:ext cx="135015" cy="459135"/>
              </a:xfrm>
              <a:prstGeom prst="rightBrace">
                <a:avLst>
                  <a:gd name="adj1" fmla="val 23519"/>
                  <a:gd name="adj2" fmla="val 50000"/>
                </a:avLst>
              </a:prstGeom>
              <a:noFill/>
              <a:ln w="38100">
                <a:solidFill>
                  <a:srgbClr val="000000"/>
                </a:solidFill>
                <a:round/>
                <a:headEnd/>
                <a:tailEnd/>
              </a:ln>
            </p:spPr>
            <p:txBody>
              <a:bodyPr wrap="square" lIns="36000" tIns="36000" rIns="36000" bIns="36000" anchor="ctr" anchorCtr="0">
                <a:spAutoFit/>
              </a:bodyPr>
              <a:lstStyle/>
              <a:p>
                <a:endParaRPr lang="ja-JP" altLang="en-US" sz="2400" b="1" dirty="0">
                  <a:latin typeface="+mj-lt"/>
                </a:endParaRPr>
              </a:p>
            </p:txBody>
          </p:sp>
          <p:sp>
            <p:nvSpPr>
              <p:cNvPr id="3084" name="Rectangle 12"/>
              <p:cNvSpPr>
                <a:spLocks noChangeAspect="1" noChangeArrowheads="1"/>
              </p:cNvSpPr>
              <p:nvPr/>
            </p:nvSpPr>
            <p:spPr bwMode="auto">
              <a:xfrm>
                <a:off x="6524181" y="3023955"/>
                <a:ext cx="1378189" cy="349702"/>
              </a:xfrm>
              <a:prstGeom prst="rect">
                <a:avLst/>
              </a:prstGeom>
              <a:solidFill>
                <a:schemeClr val="accent6">
                  <a:lumMod val="40000"/>
                  <a:lumOff val="60000"/>
                </a:schemeClr>
              </a:solidFill>
              <a:ln w="9525">
                <a:solidFill>
                  <a:schemeClr val="tx1"/>
                </a:solidFill>
                <a:miter lim="800000"/>
                <a:headEnd/>
                <a:tailEnd/>
              </a:ln>
            </p:spPr>
            <p:txBody>
              <a:bodyPr wrap="none" lIns="36000" tIns="36000" rIns="36000" bIns="36000" anchor="ctr" anchorCtr="0">
                <a:spAutoFit/>
              </a:bodyPr>
              <a:lstStyle/>
              <a:p>
                <a:pPr algn="just"/>
                <a:r>
                  <a:rPr lang="en-US" altLang="ja-JP" b="1" dirty="0">
                    <a:latin typeface="+mj-lt"/>
                    <a:ea typeface="ＭＳ 明朝" pitchFamily="17" charset="-128"/>
                  </a:rPr>
                  <a:t>Oceanic Crust</a:t>
                </a:r>
                <a:endParaRPr lang="en-US" altLang="ja-JP" b="1" dirty="0">
                  <a:latin typeface="+mj-lt"/>
                </a:endParaRPr>
              </a:p>
            </p:txBody>
          </p:sp>
          <p:sp>
            <p:nvSpPr>
              <p:cNvPr id="65" name="十二角形 64"/>
              <p:cNvSpPr/>
              <p:nvPr/>
            </p:nvSpPr>
            <p:spPr>
              <a:xfrm>
                <a:off x="3851921" y="3699031"/>
                <a:ext cx="360039" cy="360039"/>
              </a:xfrm>
              <a:prstGeom prst="dodec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rgbClr val="C00000"/>
                    </a:solidFill>
                  </a:rPr>
                  <a:t>1</a:t>
                </a:r>
                <a:endParaRPr kumimoji="1" lang="ja-JP" altLang="en-US" sz="2000" b="1" dirty="0">
                  <a:solidFill>
                    <a:srgbClr val="C00000"/>
                  </a:solidFill>
                </a:endParaRPr>
              </a:p>
            </p:txBody>
          </p:sp>
          <p:sp>
            <p:nvSpPr>
              <p:cNvPr id="66" name="十二角形 65"/>
              <p:cNvSpPr/>
              <p:nvPr/>
            </p:nvSpPr>
            <p:spPr>
              <a:xfrm>
                <a:off x="2906816" y="3564015"/>
                <a:ext cx="360039" cy="360039"/>
              </a:xfrm>
              <a:prstGeom prst="dodec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C00000"/>
                    </a:solidFill>
                  </a:rPr>
                  <a:t>3</a:t>
                </a:r>
                <a:endParaRPr kumimoji="1" lang="ja-JP" altLang="en-US" sz="2000" b="1" dirty="0">
                  <a:solidFill>
                    <a:srgbClr val="C00000"/>
                  </a:solidFill>
                </a:endParaRPr>
              </a:p>
            </p:txBody>
          </p:sp>
          <p:sp>
            <p:nvSpPr>
              <p:cNvPr id="69" name="十二角形 68"/>
              <p:cNvSpPr/>
              <p:nvPr/>
            </p:nvSpPr>
            <p:spPr>
              <a:xfrm>
                <a:off x="4121951" y="5094185"/>
                <a:ext cx="360039" cy="360039"/>
              </a:xfrm>
              <a:prstGeom prst="dodec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rgbClr val="C00000"/>
                    </a:solidFill>
                  </a:rPr>
                  <a:t>2</a:t>
                </a:r>
                <a:endParaRPr kumimoji="1" lang="ja-JP" altLang="en-US" sz="2000" b="1" dirty="0">
                  <a:solidFill>
                    <a:srgbClr val="C00000"/>
                  </a:solidFill>
                </a:endParaRPr>
              </a:p>
            </p:txBody>
          </p:sp>
        </p:grpSp>
        <p:sp>
          <p:nvSpPr>
            <p:cNvPr id="71" name="Rectangle 9"/>
            <p:cNvSpPr>
              <a:spLocks noChangeAspect="1" noChangeArrowheads="1"/>
            </p:cNvSpPr>
            <p:nvPr/>
          </p:nvSpPr>
          <p:spPr bwMode="auto">
            <a:xfrm>
              <a:off x="521550" y="2996547"/>
              <a:ext cx="1305145" cy="688256"/>
            </a:xfrm>
            <a:prstGeom prst="rect">
              <a:avLst/>
            </a:prstGeom>
            <a:noFill/>
            <a:ln w="9525">
              <a:noFill/>
              <a:miter lim="800000"/>
              <a:headEnd/>
              <a:tailEnd/>
            </a:ln>
          </p:spPr>
          <p:txBody>
            <a:bodyPr wrap="square" lIns="36000" tIns="36000" rIns="36000" bIns="36000" anchor="ctr" anchorCtr="0">
              <a:spAutoFit/>
            </a:bodyPr>
            <a:lstStyle/>
            <a:p>
              <a:pPr algn="just"/>
              <a:r>
                <a:rPr lang="en-US" altLang="ja-JP" sz="2000" b="1" dirty="0" smtClean="0">
                  <a:latin typeface="+mj-lt"/>
                  <a:ea typeface="ＭＳ 明朝" pitchFamily="17" charset="-128"/>
                </a:rPr>
                <a:t>Continental Plate</a:t>
              </a:r>
              <a:endParaRPr lang="en-US" altLang="ja-JP" sz="2000" b="1" dirty="0">
                <a:latin typeface="+mj-lt"/>
              </a:endParaRPr>
            </a:p>
          </p:txBody>
        </p:sp>
      </p:grpSp>
      <p:sp>
        <p:nvSpPr>
          <p:cNvPr id="56" name="スライド番号プレースホルダ 55"/>
          <p:cNvSpPr>
            <a:spLocks noGrp="1"/>
          </p:cNvSpPr>
          <p:nvPr>
            <p:ph type="sldNum" sz="quarter" idx="12"/>
          </p:nvPr>
        </p:nvSpPr>
        <p:spPr/>
        <p:txBody>
          <a:bodyPr/>
          <a:lstStyle/>
          <a:p>
            <a:fld id="{4F1D1F17-AF0D-4330-84AA-A3C0AE45B7EC}" type="slidenum">
              <a:rPr lang="ja-JP" altLang="en-US" smtClean="0"/>
              <a:pPr/>
              <a:t>6</a:t>
            </a:fld>
            <a:endParaRPr lang="ja-JP" altLang="en-US" dirty="0"/>
          </a:p>
        </p:txBody>
      </p:sp>
      <p:sp>
        <p:nvSpPr>
          <p:cNvPr id="57" name="フッター プレースホルダ 56"/>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algn="l"/>
            <a:r>
              <a:rPr lang="en-US" altLang="ja-JP" sz="3600" b="1" dirty="0" smtClean="0"/>
              <a:t>Tohoku Pacific Ocean Earthquake</a:t>
            </a:r>
            <a:br>
              <a:rPr lang="en-US" altLang="ja-JP" sz="3600" b="1" dirty="0" smtClean="0"/>
            </a:br>
            <a:r>
              <a:rPr lang="en-US" altLang="ja-JP" sz="2800" b="1" i="1" dirty="0" smtClean="0">
                <a:solidFill>
                  <a:srgbClr val="C00000"/>
                </a:solidFill>
              </a:rPr>
              <a:t>Earthquakes and </a:t>
            </a:r>
            <a:r>
              <a:rPr lang="en-US" altLang="ja-JP" sz="2800" b="1" i="1" dirty="0" err="1" smtClean="0">
                <a:solidFill>
                  <a:srgbClr val="C00000"/>
                </a:solidFill>
              </a:rPr>
              <a:t>Coseismic</a:t>
            </a:r>
            <a:r>
              <a:rPr lang="en-US" altLang="ja-JP" sz="2800" b="1" i="1" dirty="0" smtClean="0">
                <a:solidFill>
                  <a:srgbClr val="C00000"/>
                </a:solidFill>
              </a:rPr>
              <a:t> Slip</a:t>
            </a:r>
            <a:endParaRPr lang="ja-JP" altLang="en-US" sz="2800" dirty="0" smtClean="0">
              <a:solidFill>
                <a:schemeClr val="accent2"/>
              </a:solidFill>
            </a:endParaRPr>
          </a:p>
        </p:txBody>
      </p:sp>
      <p:grpSp>
        <p:nvGrpSpPr>
          <p:cNvPr id="2" name="グループ化 35"/>
          <p:cNvGrpSpPr/>
          <p:nvPr/>
        </p:nvGrpSpPr>
        <p:grpSpPr>
          <a:xfrm>
            <a:off x="766763" y="1292569"/>
            <a:ext cx="7900692" cy="5012851"/>
            <a:chOff x="791580" y="1292569"/>
            <a:chExt cx="7900692" cy="5012851"/>
          </a:xfrm>
        </p:grpSpPr>
        <p:grpSp>
          <p:nvGrpSpPr>
            <p:cNvPr id="3" name="グループ化 45"/>
            <p:cNvGrpSpPr/>
            <p:nvPr/>
          </p:nvGrpSpPr>
          <p:grpSpPr>
            <a:xfrm>
              <a:off x="791580" y="1358770"/>
              <a:ext cx="7900692" cy="4946650"/>
              <a:chOff x="766763" y="1358900"/>
              <a:chExt cx="7900692" cy="4946650"/>
            </a:xfrm>
          </p:grpSpPr>
          <p:grpSp>
            <p:nvGrpSpPr>
              <p:cNvPr id="4" name="グループ化 17"/>
              <p:cNvGrpSpPr>
                <a:grpSpLocks/>
              </p:cNvGrpSpPr>
              <p:nvPr/>
            </p:nvGrpSpPr>
            <p:grpSpPr bwMode="auto">
              <a:xfrm>
                <a:off x="766763" y="1358900"/>
                <a:ext cx="7900691" cy="4946650"/>
                <a:chOff x="766231" y="1358770"/>
                <a:chExt cx="7900453" cy="4946655"/>
              </a:xfrm>
            </p:grpSpPr>
            <p:grpSp>
              <p:nvGrpSpPr>
                <p:cNvPr id="5" name="グループ化 5"/>
                <p:cNvGrpSpPr>
                  <a:grpSpLocks/>
                </p:cNvGrpSpPr>
                <p:nvPr/>
              </p:nvGrpSpPr>
              <p:grpSpPr bwMode="auto">
                <a:xfrm>
                  <a:off x="766231" y="1358770"/>
                  <a:ext cx="7611538" cy="4946655"/>
                  <a:chOff x="766231" y="1358770"/>
                  <a:chExt cx="7611538" cy="4946655"/>
                </a:xfrm>
              </p:grpSpPr>
              <p:pic>
                <p:nvPicPr>
                  <p:cNvPr id="13329" name="Picture 3" descr="E:\References\国土地理院および学士会報平田氏解説2　H24.3.1_ページ_2 trim.jpg"/>
                  <p:cNvPicPr>
                    <a:picLocks noChangeAspect="1" noChangeArrowheads="1"/>
                  </p:cNvPicPr>
                  <p:nvPr/>
                </p:nvPicPr>
                <p:blipFill>
                  <a:blip r:embed="rId2" cstate="print"/>
                  <a:srcRect/>
                  <a:stretch>
                    <a:fillRect/>
                  </a:stretch>
                </p:blipFill>
                <p:spPr bwMode="auto">
                  <a:xfrm>
                    <a:off x="4636661" y="1358770"/>
                    <a:ext cx="3741108" cy="4636357"/>
                  </a:xfrm>
                  <a:prstGeom prst="rect">
                    <a:avLst/>
                  </a:prstGeom>
                  <a:noFill/>
                  <a:ln w="9525">
                    <a:noFill/>
                    <a:miter lim="800000"/>
                    <a:headEnd/>
                    <a:tailEnd/>
                  </a:ln>
                </p:spPr>
              </p:pic>
              <p:pic>
                <p:nvPicPr>
                  <p:cNvPr id="13330" name="Picture 2" descr="E:\References\国土地理院および学士会報平田氏解説2　H24.3.1_ページ_1 trim.jpg"/>
                  <p:cNvPicPr>
                    <a:picLocks noChangeAspect="1" noChangeArrowheads="1"/>
                  </p:cNvPicPr>
                  <p:nvPr/>
                </p:nvPicPr>
                <p:blipFill>
                  <a:blip r:embed="rId3" cstate="print"/>
                  <a:srcRect/>
                  <a:stretch>
                    <a:fillRect/>
                  </a:stretch>
                </p:blipFill>
                <p:spPr bwMode="auto">
                  <a:xfrm>
                    <a:off x="766231" y="1538790"/>
                    <a:ext cx="5040561" cy="4766635"/>
                  </a:xfrm>
                  <a:prstGeom prst="rect">
                    <a:avLst/>
                  </a:prstGeom>
                  <a:noFill/>
                  <a:ln w="9525">
                    <a:noFill/>
                    <a:miter lim="800000"/>
                    <a:headEnd/>
                    <a:tailEnd/>
                  </a:ln>
                </p:spPr>
              </p:pic>
            </p:grpSp>
            <p:sp>
              <p:nvSpPr>
                <p:cNvPr id="8" name="テキスト ボックス 7"/>
                <p:cNvSpPr txBox="1"/>
                <p:nvPr/>
              </p:nvSpPr>
              <p:spPr>
                <a:xfrm>
                  <a:off x="2905252" y="5544897"/>
                  <a:ext cx="1081054" cy="449262"/>
                </a:xfrm>
                <a:prstGeom prst="rect">
                  <a:avLst/>
                </a:prstGeom>
                <a:solidFill>
                  <a:srgbClr val="FFFF00"/>
                </a:solidFill>
                <a:ln>
                  <a:solidFill>
                    <a:schemeClr val="tx1"/>
                  </a:solidFill>
                </a:ln>
              </p:spPr>
              <p:txBody>
                <a:bodyPr>
                  <a:spAutoFit/>
                </a:bodyPr>
                <a:lstStyle/>
                <a:p>
                  <a:pPr algn="ctr">
                    <a:lnSpc>
                      <a:spcPct val="80000"/>
                    </a:lnSpc>
                    <a:defRPr/>
                  </a:pPr>
                  <a:r>
                    <a:rPr lang="en-US" altLang="ja-JP" sz="1400" b="1" dirty="0">
                      <a:latin typeface="+mj-lt"/>
                    </a:rPr>
                    <a:t>3.11/15:15</a:t>
                  </a:r>
                </a:p>
                <a:p>
                  <a:pPr algn="ctr">
                    <a:lnSpc>
                      <a:spcPct val="75000"/>
                    </a:lnSpc>
                    <a:defRPr/>
                  </a:pPr>
                  <a:r>
                    <a:rPr lang="en-US" altLang="ja-JP" sz="1600" b="1" dirty="0">
                      <a:latin typeface="+mj-lt"/>
                    </a:rPr>
                    <a:t>M7.5</a:t>
                  </a:r>
                  <a:endParaRPr lang="ja-JP" altLang="en-US" sz="1600" b="1" dirty="0">
                    <a:latin typeface="+mj-lt"/>
                  </a:endParaRPr>
                </a:p>
              </p:txBody>
            </p:sp>
            <p:sp>
              <p:nvSpPr>
                <p:cNvPr id="9" name="テキスト ボックス 8"/>
                <p:cNvSpPr txBox="1"/>
                <p:nvPr/>
              </p:nvSpPr>
              <p:spPr>
                <a:xfrm>
                  <a:off x="4571353" y="2618781"/>
                  <a:ext cx="1079467" cy="449250"/>
                </a:xfrm>
                <a:prstGeom prst="rect">
                  <a:avLst/>
                </a:prstGeom>
                <a:solidFill>
                  <a:srgbClr val="FFFF00"/>
                </a:solidFill>
                <a:ln w="19050">
                  <a:solidFill>
                    <a:schemeClr val="tx1"/>
                  </a:solidFill>
                </a:ln>
              </p:spPr>
              <p:txBody>
                <a:bodyPr wrap="square">
                  <a:spAutoFit/>
                </a:bodyPr>
                <a:lstStyle/>
                <a:p>
                  <a:pPr algn="ctr">
                    <a:lnSpc>
                      <a:spcPct val="80000"/>
                    </a:lnSpc>
                    <a:defRPr/>
                  </a:pPr>
                  <a:r>
                    <a:rPr lang="en-US" altLang="ja-JP" sz="1400" b="1" dirty="0" smtClean="0">
                      <a:latin typeface="+mj-lt"/>
                    </a:rPr>
                    <a:t>3.9/11:45</a:t>
                  </a:r>
                  <a:endParaRPr lang="en-US" altLang="ja-JP" sz="1400" b="1" dirty="0">
                    <a:latin typeface="+mj-lt"/>
                  </a:endParaRPr>
                </a:p>
                <a:p>
                  <a:pPr algn="ctr">
                    <a:lnSpc>
                      <a:spcPct val="75000"/>
                    </a:lnSpc>
                    <a:defRPr/>
                  </a:pPr>
                  <a:r>
                    <a:rPr lang="en-US" altLang="ja-JP" sz="1600" b="1" dirty="0">
                      <a:latin typeface="+mj-lt"/>
                    </a:rPr>
                    <a:t>M7.3</a:t>
                  </a:r>
                  <a:endParaRPr lang="ja-JP" altLang="en-US" sz="1600" b="1" dirty="0">
                    <a:latin typeface="+mj-lt"/>
                  </a:endParaRPr>
                </a:p>
              </p:txBody>
            </p:sp>
            <p:sp>
              <p:nvSpPr>
                <p:cNvPr id="10" name="テキスト ボックス 9"/>
                <p:cNvSpPr txBox="1"/>
                <p:nvPr/>
              </p:nvSpPr>
              <p:spPr>
                <a:xfrm>
                  <a:off x="3447437" y="1989499"/>
                  <a:ext cx="1079467" cy="449262"/>
                </a:xfrm>
                <a:prstGeom prst="rect">
                  <a:avLst/>
                </a:prstGeom>
                <a:solidFill>
                  <a:srgbClr val="FFFF66"/>
                </a:solidFill>
                <a:ln w="19050">
                  <a:solidFill>
                    <a:schemeClr val="tx1"/>
                  </a:solidFill>
                </a:ln>
              </p:spPr>
              <p:txBody>
                <a:bodyPr>
                  <a:spAutoFit/>
                </a:bodyPr>
                <a:lstStyle/>
                <a:p>
                  <a:pPr algn="ctr">
                    <a:lnSpc>
                      <a:spcPct val="80000"/>
                    </a:lnSpc>
                    <a:defRPr/>
                  </a:pPr>
                  <a:r>
                    <a:rPr lang="en-US" altLang="ja-JP" sz="1400" b="1" dirty="0">
                      <a:latin typeface="+mj-lt"/>
                    </a:rPr>
                    <a:t>3.11/15:08</a:t>
                  </a:r>
                </a:p>
                <a:p>
                  <a:pPr algn="ctr">
                    <a:lnSpc>
                      <a:spcPct val="75000"/>
                    </a:lnSpc>
                    <a:defRPr/>
                  </a:pPr>
                  <a:r>
                    <a:rPr lang="en-US" altLang="ja-JP" sz="1600" b="1" dirty="0">
                      <a:latin typeface="+mj-lt"/>
                    </a:rPr>
                    <a:t>M7.4</a:t>
                  </a:r>
                  <a:endParaRPr lang="ja-JP" altLang="en-US" sz="1600" b="1" dirty="0">
                    <a:latin typeface="+mj-lt"/>
                  </a:endParaRPr>
                </a:p>
              </p:txBody>
            </p:sp>
            <p:sp>
              <p:nvSpPr>
                <p:cNvPr id="12" name="テキスト ボックス 11"/>
                <p:cNvSpPr txBox="1"/>
                <p:nvPr/>
              </p:nvSpPr>
              <p:spPr>
                <a:xfrm>
                  <a:off x="6326495" y="2168396"/>
                  <a:ext cx="2340189" cy="437043"/>
                </a:xfrm>
                <a:prstGeom prst="rect">
                  <a:avLst/>
                </a:prstGeom>
                <a:solidFill>
                  <a:schemeClr val="bg1"/>
                </a:solidFill>
                <a:ln>
                  <a:solidFill>
                    <a:schemeClr val="tx1"/>
                  </a:solidFill>
                </a:ln>
              </p:spPr>
              <p:txBody>
                <a:bodyPr wrap="square">
                  <a:spAutoFit/>
                </a:bodyPr>
                <a:lstStyle/>
                <a:p>
                  <a:pPr algn="ctr">
                    <a:lnSpc>
                      <a:spcPct val="80000"/>
                    </a:lnSpc>
                    <a:defRPr/>
                  </a:pPr>
                  <a:r>
                    <a:rPr lang="en-US" altLang="ja-JP" sz="1400" b="1" dirty="0" smtClean="0">
                      <a:latin typeface="+mj-lt"/>
                    </a:rPr>
                    <a:t>0   8  16  24  32  40  48  56  64</a:t>
                  </a:r>
                  <a:endParaRPr lang="en-US" altLang="ja-JP" sz="1400" b="1" dirty="0">
                    <a:latin typeface="+mj-lt"/>
                  </a:endParaRPr>
                </a:p>
                <a:p>
                  <a:pPr algn="ctr">
                    <a:lnSpc>
                      <a:spcPct val="80000"/>
                    </a:lnSpc>
                    <a:defRPr/>
                  </a:pPr>
                  <a:r>
                    <a:rPr lang="en-US" altLang="ja-JP" sz="1400" b="1" dirty="0" err="1">
                      <a:latin typeface="+mj-lt"/>
                    </a:rPr>
                    <a:t>Coseismic</a:t>
                  </a:r>
                  <a:r>
                    <a:rPr lang="en-US" altLang="ja-JP" sz="1400" b="1" dirty="0">
                      <a:latin typeface="+mj-lt"/>
                    </a:rPr>
                    <a:t> Slip (m)</a:t>
                  </a:r>
                  <a:endParaRPr lang="ja-JP" altLang="en-US" sz="1400" b="1" dirty="0">
                    <a:latin typeface="+mj-lt"/>
                  </a:endParaRPr>
                </a:p>
              </p:txBody>
            </p:sp>
            <p:grpSp>
              <p:nvGrpSpPr>
                <p:cNvPr id="6" name="グループ化 24"/>
                <p:cNvGrpSpPr>
                  <a:grpSpLocks/>
                </p:cNvGrpSpPr>
                <p:nvPr/>
              </p:nvGrpSpPr>
              <p:grpSpPr bwMode="auto">
                <a:xfrm>
                  <a:off x="7137285" y="5409220"/>
                  <a:ext cx="900100" cy="450050"/>
                  <a:chOff x="7137285" y="5409220"/>
                  <a:chExt cx="900100" cy="450050"/>
                </a:xfrm>
              </p:grpSpPr>
              <p:cxnSp>
                <p:nvCxnSpPr>
                  <p:cNvPr id="14" name="直線コネクタ 13"/>
                  <p:cNvCxnSpPr/>
                  <p:nvPr/>
                </p:nvCxnSpPr>
                <p:spPr>
                  <a:xfrm>
                    <a:off x="7316059" y="5498974"/>
                    <a:ext cx="5413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857379" y="5408487"/>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316059" y="5408487"/>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7406543" y="5543424"/>
                    <a:ext cx="36035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28" name="テキスト ボックス 22"/>
                  <p:cNvSpPr txBox="1">
                    <a:spLocks noChangeArrowheads="1"/>
                  </p:cNvSpPr>
                  <p:nvPr/>
                </p:nvSpPr>
                <p:spPr bwMode="auto">
                  <a:xfrm>
                    <a:off x="7137285" y="5520716"/>
                    <a:ext cx="900100" cy="338554"/>
                  </a:xfrm>
                  <a:prstGeom prst="rect">
                    <a:avLst/>
                  </a:prstGeom>
                  <a:noFill/>
                  <a:ln w="9525">
                    <a:noFill/>
                    <a:miter lim="800000"/>
                    <a:headEnd/>
                    <a:tailEnd/>
                  </a:ln>
                </p:spPr>
                <p:txBody>
                  <a:bodyPr>
                    <a:spAutoFit/>
                  </a:bodyPr>
                  <a:lstStyle/>
                  <a:p>
                    <a:pPr algn="ctr"/>
                    <a:r>
                      <a:rPr lang="en-US" altLang="ja-JP" sz="1600" b="1"/>
                      <a:t>100km</a:t>
                    </a:r>
                    <a:endParaRPr lang="ja-JP" altLang="en-US" sz="1600" b="1"/>
                  </a:p>
                </p:txBody>
              </p:sp>
            </p:grpSp>
          </p:grpSp>
          <p:cxnSp>
            <p:nvCxnSpPr>
              <p:cNvPr id="26" name="直線コネクタ 25"/>
              <p:cNvCxnSpPr/>
              <p:nvPr/>
            </p:nvCxnSpPr>
            <p:spPr>
              <a:xfrm flipH="1">
                <a:off x="6327195" y="1853825"/>
                <a:ext cx="450050" cy="31503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217405" y="1853825"/>
                <a:ext cx="450050" cy="31503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bwMode="auto">
              <a:xfrm>
                <a:off x="1916705" y="3068960"/>
                <a:ext cx="1081087" cy="449354"/>
              </a:xfrm>
              <a:prstGeom prst="rect">
                <a:avLst/>
              </a:prstGeom>
              <a:solidFill>
                <a:schemeClr val="accent6">
                  <a:lumMod val="40000"/>
                  <a:lumOff val="60000"/>
                </a:schemeClr>
              </a:solidFill>
              <a:ln w="19050">
                <a:solidFill>
                  <a:schemeClr val="tx1"/>
                </a:solidFill>
              </a:ln>
            </p:spPr>
            <p:txBody>
              <a:bodyPr>
                <a:spAutoFit/>
              </a:bodyPr>
              <a:lstStyle/>
              <a:p>
                <a:pPr algn="ctr">
                  <a:lnSpc>
                    <a:spcPct val="80000"/>
                  </a:lnSpc>
                  <a:defRPr/>
                </a:pPr>
                <a:r>
                  <a:rPr lang="en-US" altLang="ja-JP" sz="1400" b="1" dirty="0" smtClean="0">
                    <a:latin typeface="+mj-lt"/>
                  </a:rPr>
                  <a:t>3.11/14:46</a:t>
                </a:r>
                <a:endParaRPr lang="en-US" altLang="ja-JP" sz="1400" b="1" dirty="0">
                  <a:latin typeface="+mj-lt"/>
                </a:endParaRPr>
              </a:p>
              <a:p>
                <a:pPr algn="ctr">
                  <a:lnSpc>
                    <a:spcPct val="75000"/>
                  </a:lnSpc>
                  <a:defRPr/>
                </a:pPr>
                <a:r>
                  <a:rPr lang="en-US" altLang="ja-JP" sz="1600" b="1" dirty="0" smtClean="0">
                    <a:latin typeface="+mj-lt"/>
                  </a:rPr>
                  <a:t>M9.0</a:t>
                </a:r>
                <a:endParaRPr lang="ja-JP" altLang="en-US" sz="1600" b="1" dirty="0">
                  <a:latin typeface="+mj-lt"/>
                </a:endParaRPr>
              </a:p>
            </p:txBody>
          </p:sp>
          <p:sp>
            <p:nvSpPr>
              <p:cNvPr id="44" name="正方形/長方形 43"/>
              <p:cNvSpPr/>
              <p:nvPr/>
            </p:nvSpPr>
            <p:spPr>
              <a:xfrm>
                <a:off x="5337085" y="3384550"/>
                <a:ext cx="450050" cy="67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bwMode="auto">
              <a:xfrm>
                <a:off x="4572000" y="3338990"/>
                <a:ext cx="1081087" cy="457305"/>
              </a:xfrm>
              <a:prstGeom prst="rect">
                <a:avLst/>
              </a:prstGeom>
              <a:solidFill>
                <a:srgbClr val="FFFF00"/>
              </a:solidFill>
              <a:ln w="19050">
                <a:solidFill>
                  <a:schemeClr val="tx1"/>
                </a:solidFill>
              </a:ln>
            </p:spPr>
            <p:txBody>
              <a:bodyPr>
                <a:spAutoFit/>
              </a:bodyPr>
              <a:lstStyle/>
              <a:p>
                <a:pPr algn="ctr">
                  <a:lnSpc>
                    <a:spcPct val="80000"/>
                  </a:lnSpc>
                  <a:defRPr/>
                </a:pPr>
                <a:r>
                  <a:rPr lang="en-US" altLang="ja-JP" sz="1400" b="1" dirty="0" smtClean="0">
                    <a:latin typeface="+mj-lt"/>
                  </a:rPr>
                  <a:t>3.11/15:25</a:t>
                </a:r>
                <a:endParaRPr lang="en-US" altLang="ja-JP" sz="1400" b="1" dirty="0">
                  <a:latin typeface="+mj-lt"/>
                </a:endParaRPr>
              </a:p>
              <a:p>
                <a:pPr algn="ctr">
                  <a:lnSpc>
                    <a:spcPct val="75000"/>
                  </a:lnSpc>
                  <a:defRPr/>
                </a:pPr>
                <a:r>
                  <a:rPr lang="en-US" altLang="ja-JP" sz="1600" b="1" dirty="0">
                    <a:latin typeface="+mj-lt"/>
                  </a:rPr>
                  <a:t>M7.5</a:t>
                </a:r>
                <a:endParaRPr lang="ja-JP" altLang="en-US" sz="1600" b="1" dirty="0">
                  <a:latin typeface="+mj-lt"/>
                </a:endParaRPr>
              </a:p>
            </p:txBody>
          </p:sp>
        </p:grpSp>
        <p:grpSp>
          <p:nvGrpSpPr>
            <p:cNvPr id="7" name="グループ化 34"/>
            <p:cNvGrpSpPr/>
            <p:nvPr/>
          </p:nvGrpSpPr>
          <p:grpSpPr>
            <a:xfrm>
              <a:off x="1106615" y="1292569"/>
              <a:ext cx="7380820" cy="4310971"/>
              <a:chOff x="1106615" y="1292569"/>
              <a:chExt cx="7380820" cy="4310971"/>
            </a:xfrm>
          </p:grpSpPr>
          <p:sp>
            <p:nvSpPr>
              <p:cNvPr id="47" name="テキスト ボックス 46"/>
              <p:cNvSpPr txBox="1"/>
              <p:nvPr/>
            </p:nvSpPr>
            <p:spPr>
              <a:xfrm>
                <a:off x="1106615" y="1292569"/>
                <a:ext cx="7380820" cy="246221"/>
              </a:xfrm>
              <a:prstGeom prst="rect">
                <a:avLst/>
              </a:prstGeom>
              <a:solidFill>
                <a:schemeClr val="bg1"/>
              </a:solidFill>
              <a:ln>
                <a:noFill/>
              </a:ln>
            </p:spPr>
            <p:txBody>
              <a:bodyPr wrap="square" rtlCol="0">
                <a:spAutoFit/>
              </a:bodyPr>
              <a:lstStyle/>
              <a:p>
                <a:r>
                  <a:rPr lang="en-US" altLang="ja-JP" sz="1000" i="1" dirty="0" smtClean="0"/>
                  <a:t>Ref: (1) N. Hirata, </a:t>
                </a:r>
                <a:r>
                  <a:rPr lang="en-US" altLang="ja-JP" sz="1000" i="1" dirty="0" err="1" smtClean="0"/>
                  <a:t>Gakushikaiho</a:t>
                </a:r>
                <a:r>
                  <a:rPr lang="en-US" altLang="ja-JP" sz="1000" i="1" dirty="0" smtClean="0"/>
                  <a:t>, </a:t>
                </a:r>
                <a:r>
                  <a:rPr lang="en-US" altLang="ja-JP" sz="1000" i="1" dirty="0" err="1" smtClean="0"/>
                  <a:t>No.893</a:t>
                </a:r>
                <a:r>
                  <a:rPr lang="en-US" altLang="ja-JP" sz="1000" i="1" dirty="0" smtClean="0"/>
                  <a:t>, </a:t>
                </a:r>
                <a:r>
                  <a:rPr lang="en-US" altLang="ja-JP" sz="1000" i="1" dirty="0" err="1" smtClean="0"/>
                  <a:t>p84</a:t>
                </a:r>
                <a:r>
                  <a:rPr lang="en-US" altLang="ja-JP" sz="1000" i="1" dirty="0" smtClean="0"/>
                  <a:t>, March 2012,  (2) GSI of Japan, http://www.gsi.go.jp/common/000060854.pdf</a:t>
                </a:r>
                <a:endParaRPr kumimoji="1" lang="ja-JP" altLang="en-US" sz="1000" i="1" dirty="0"/>
              </a:p>
            </p:txBody>
          </p:sp>
          <p:sp>
            <p:nvSpPr>
              <p:cNvPr id="27" name="円/楕円 26"/>
              <p:cNvSpPr/>
              <p:nvPr/>
            </p:nvSpPr>
            <p:spPr>
              <a:xfrm>
                <a:off x="3716905" y="3699030"/>
                <a:ext cx="270030" cy="270031"/>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9" name="円/楕円 28"/>
              <p:cNvSpPr/>
              <p:nvPr/>
            </p:nvSpPr>
            <p:spPr>
              <a:xfrm>
                <a:off x="3086835" y="4914165"/>
                <a:ext cx="142164" cy="149315"/>
              </a:xfrm>
              <a:prstGeom prst="ellipse">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789876" y="3879050"/>
                <a:ext cx="142164" cy="149315"/>
              </a:xfrm>
              <a:prstGeom prst="ellipse">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761910" y="2798930"/>
                <a:ext cx="142164" cy="149315"/>
              </a:xfrm>
              <a:prstGeom prst="ellipse">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024791" y="3639725"/>
                <a:ext cx="142164" cy="149315"/>
              </a:xfrm>
              <a:prstGeom prst="ellipse">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067055" y="5454225"/>
                <a:ext cx="142164" cy="149315"/>
              </a:xfrm>
              <a:prstGeom prst="ellipse">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022050" y="4734145"/>
                <a:ext cx="270030" cy="270031"/>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grpSp>
      </p:grpSp>
      <p:sp>
        <p:nvSpPr>
          <p:cNvPr id="49" name="十二角形 48"/>
          <p:cNvSpPr/>
          <p:nvPr/>
        </p:nvSpPr>
        <p:spPr>
          <a:xfrm>
            <a:off x="4564850" y="1949451"/>
            <a:ext cx="457200" cy="534444"/>
          </a:xfrm>
          <a:prstGeom prst="dodec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400" b="1" dirty="0" smtClean="0">
                <a:solidFill>
                  <a:schemeClr val="tx1"/>
                </a:solidFill>
              </a:rPr>
              <a:t>3</a:t>
            </a:r>
            <a:endParaRPr kumimoji="1" lang="ja-JP" altLang="en-US" sz="2400" b="1" dirty="0">
              <a:solidFill>
                <a:schemeClr val="tx1"/>
              </a:solidFill>
            </a:endParaRPr>
          </a:p>
        </p:txBody>
      </p:sp>
      <p:sp>
        <p:nvSpPr>
          <p:cNvPr id="50" name="十二角形 49"/>
          <p:cNvSpPr/>
          <p:nvPr/>
        </p:nvSpPr>
        <p:spPr>
          <a:xfrm>
            <a:off x="3979785" y="5454225"/>
            <a:ext cx="457200" cy="534444"/>
          </a:xfrm>
          <a:prstGeom prst="dodec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400" b="1" dirty="0" smtClean="0">
                <a:solidFill>
                  <a:schemeClr val="tx1"/>
                </a:solidFill>
              </a:rPr>
              <a:t>4</a:t>
            </a:r>
            <a:endParaRPr kumimoji="1" lang="ja-JP" altLang="en-US" sz="2400" b="1" dirty="0">
              <a:solidFill>
                <a:schemeClr val="tx1"/>
              </a:solidFill>
            </a:endParaRPr>
          </a:p>
        </p:txBody>
      </p:sp>
      <p:sp>
        <p:nvSpPr>
          <p:cNvPr id="52" name="十二角形 51"/>
          <p:cNvSpPr/>
          <p:nvPr/>
        </p:nvSpPr>
        <p:spPr>
          <a:xfrm>
            <a:off x="5689975" y="3293985"/>
            <a:ext cx="457200" cy="534444"/>
          </a:xfrm>
          <a:prstGeom prst="dodec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400" b="1" dirty="0" smtClean="0">
                <a:solidFill>
                  <a:schemeClr val="tx1"/>
                </a:solidFill>
              </a:rPr>
              <a:t>5</a:t>
            </a:r>
            <a:endParaRPr kumimoji="1" lang="ja-JP" altLang="en-US" sz="2400" b="1" dirty="0">
              <a:solidFill>
                <a:schemeClr val="tx1"/>
              </a:solidFill>
            </a:endParaRPr>
          </a:p>
        </p:txBody>
      </p:sp>
      <p:sp>
        <p:nvSpPr>
          <p:cNvPr id="53" name="十二角形 52"/>
          <p:cNvSpPr/>
          <p:nvPr/>
        </p:nvSpPr>
        <p:spPr>
          <a:xfrm>
            <a:off x="1414500" y="2984566"/>
            <a:ext cx="457200" cy="534444"/>
          </a:xfrm>
          <a:prstGeom prst="dodec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sz="2400" b="1" dirty="0" smtClean="0">
                <a:solidFill>
                  <a:schemeClr val="tx1"/>
                </a:solidFill>
              </a:rPr>
              <a:t>2</a:t>
            </a:r>
            <a:endParaRPr kumimoji="1" lang="ja-JP" altLang="en-US" sz="2400" b="1" dirty="0">
              <a:solidFill>
                <a:schemeClr val="tx1"/>
              </a:solidFill>
            </a:endParaRPr>
          </a:p>
        </p:txBody>
      </p:sp>
      <p:sp>
        <p:nvSpPr>
          <p:cNvPr id="54" name="十二角形 53"/>
          <p:cNvSpPr/>
          <p:nvPr/>
        </p:nvSpPr>
        <p:spPr>
          <a:xfrm>
            <a:off x="5689975" y="2579521"/>
            <a:ext cx="457200" cy="534444"/>
          </a:xfrm>
          <a:prstGeom prst="dodec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sz="2400" b="1" dirty="0" smtClean="0">
                <a:solidFill>
                  <a:schemeClr val="tx1"/>
                </a:solidFill>
              </a:rPr>
              <a:t>1</a:t>
            </a:r>
            <a:endParaRPr kumimoji="1" lang="ja-JP" altLang="en-US" sz="2400" b="1" dirty="0">
              <a:solidFill>
                <a:schemeClr val="tx1"/>
              </a:solidFill>
            </a:endParaRPr>
          </a:p>
        </p:txBody>
      </p:sp>
      <p:sp>
        <p:nvSpPr>
          <p:cNvPr id="55" name="スライド番号プレースホルダ 54"/>
          <p:cNvSpPr>
            <a:spLocks noGrp="1"/>
          </p:cNvSpPr>
          <p:nvPr>
            <p:ph type="sldNum" sz="quarter" idx="12"/>
          </p:nvPr>
        </p:nvSpPr>
        <p:spPr/>
        <p:txBody>
          <a:bodyPr/>
          <a:lstStyle/>
          <a:p>
            <a:fld id="{4F1D1F17-AF0D-4330-84AA-A3C0AE45B7EC}" type="slidenum">
              <a:rPr kumimoji="1" lang="ja-JP" altLang="en-US" smtClean="0"/>
              <a:pPr/>
              <a:t>7</a:t>
            </a:fld>
            <a:endParaRPr kumimoji="1" lang="ja-JP" altLang="en-US"/>
          </a:p>
        </p:txBody>
      </p:sp>
      <p:sp>
        <p:nvSpPr>
          <p:cNvPr id="56" name="フッター プレースホルダ 55"/>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pPr algn="l"/>
            <a:r>
              <a:rPr lang="en-US" altLang="ja-JP" sz="3600" b="1" dirty="0" smtClean="0"/>
              <a:t>Seismic Safety Analysis at Fukushima NPP</a:t>
            </a:r>
            <a:br>
              <a:rPr lang="en-US" altLang="ja-JP" sz="3600" b="1" dirty="0" smtClean="0"/>
            </a:br>
            <a:r>
              <a:rPr lang="en-US" altLang="ja-JP" sz="2800" b="1" i="1" dirty="0" smtClean="0">
                <a:solidFill>
                  <a:srgbClr val="C00000"/>
                </a:solidFill>
              </a:rPr>
              <a:t>For the back-check analysis of seismic safety in 2009</a:t>
            </a:r>
            <a:endParaRPr kumimoji="1" lang="ja-JP" altLang="en-US" sz="3600" dirty="0">
              <a:solidFill>
                <a:srgbClr val="C00000"/>
              </a:solidFill>
            </a:endParaRPr>
          </a:p>
        </p:txBody>
      </p:sp>
      <p:grpSp>
        <p:nvGrpSpPr>
          <p:cNvPr id="2" name="グループ化 93"/>
          <p:cNvGrpSpPr/>
          <p:nvPr/>
        </p:nvGrpSpPr>
        <p:grpSpPr>
          <a:xfrm>
            <a:off x="881590" y="1538790"/>
            <a:ext cx="7920880" cy="4815536"/>
            <a:chOff x="746575" y="1493785"/>
            <a:chExt cx="7920880" cy="4815536"/>
          </a:xfrm>
        </p:grpSpPr>
        <p:grpSp>
          <p:nvGrpSpPr>
            <p:cNvPr id="3" name="グループ化 75"/>
            <p:cNvGrpSpPr/>
            <p:nvPr/>
          </p:nvGrpSpPr>
          <p:grpSpPr>
            <a:xfrm>
              <a:off x="746575" y="1493785"/>
              <a:ext cx="7920880" cy="4815536"/>
              <a:chOff x="746575" y="1493785"/>
              <a:chExt cx="7920880" cy="4815536"/>
            </a:xfrm>
          </p:grpSpPr>
          <p:sp>
            <p:nvSpPr>
              <p:cNvPr id="75" name="正方形/長方形 74"/>
              <p:cNvSpPr/>
              <p:nvPr/>
            </p:nvSpPr>
            <p:spPr>
              <a:xfrm>
                <a:off x="3896925" y="2393885"/>
                <a:ext cx="3915435" cy="3915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71"/>
              <p:cNvGrpSpPr/>
              <p:nvPr/>
            </p:nvGrpSpPr>
            <p:grpSpPr>
              <a:xfrm>
                <a:off x="2726795" y="1493785"/>
                <a:ext cx="5940660" cy="4725525"/>
                <a:chOff x="2726795" y="1448780"/>
                <a:chExt cx="5940660" cy="4725525"/>
              </a:xfrm>
            </p:grpSpPr>
            <p:grpSp>
              <p:nvGrpSpPr>
                <p:cNvPr id="8" name="グループ化 64"/>
                <p:cNvGrpSpPr/>
                <p:nvPr/>
              </p:nvGrpSpPr>
              <p:grpSpPr>
                <a:xfrm>
                  <a:off x="3986225" y="1808679"/>
                  <a:ext cx="4366195" cy="4365626"/>
                  <a:chOff x="700860" y="1403775"/>
                  <a:chExt cx="4366195" cy="4365626"/>
                </a:xfrm>
              </p:grpSpPr>
              <p:grpSp>
                <p:nvGrpSpPr>
                  <p:cNvPr id="9" name="Group 150"/>
                  <p:cNvGrpSpPr>
                    <a:grpSpLocks/>
                  </p:cNvGrpSpPr>
                  <p:nvPr/>
                </p:nvGrpSpPr>
                <p:grpSpPr bwMode="auto">
                  <a:xfrm>
                    <a:off x="700860" y="1403775"/>
                    <a:ext cx="3736974" cy="4365626"/>
                    <a:chOff x="470" y="884"/>
                    <a:chExt cx="2354" cy="2750"/>
                  </a:xfrm>
                </p:grpSpPr>
                <p:grpSp>
                  <p:nvGrpSpPr>
                    <p:cNvPr id="10" name="Group 23"/>
                    <p:cNvGrpSpPr>
                      <a:grpSpLocks/>
                    </p:cNvGrpSpPr>
                    <p:nvPr/>
                  </p:nvGrpSpPr>
                  <p:grpSpPr bwMode="auto">
                    <a:xfrm>
                      <a:off x="527" y="1310"/>
                      <a:ext cx="2297" cy="2324"/>
                      <a:chOff x="2303" y="748"/>
                      <a:chExt cx="3008" cy="3077"/>
                    </a:xfrm>
                  </p:grpSpPr>
                  <p:pic>
                    <p:nvPicPr>
                      <p:cNvPr id="19" name="Picture 6"/>
                      <p:cNvPicPr>
                        <a:picLocks noChangeAspect="1" noChangeArrowheads="1"/>
                      </p:cNvPicPr>
                      <p:nvPr/>
                    </p:nvPicPr>
                    <p:blipFill>
                      <a:blip r:embed="rId2" cstate="print"/>
                      <a:srcRect/>
                      <a:stretch>
                        <a:fillRect/>
                      </a:stretch>
                    </p:blipFill>
                    <p:spPr bwMode="auto">
                      <a:xfrm>
                        <a:off x="2908" y="1111"/>
                        <a:ext cx="2403" cy="2714"/>
                      </a:xfrm>
                      <a:prstGeom prst="rect">
                        <a:avLst/>
                      </a:prstGeom>
                      <a:noFill/>
                      <a:ln w="9525">
                        <a:noFill/>
                        <a:miter lim="800000"/>
                        <a:headEnd/>
                        <a:tailEnd/>
                      </a:ln>
                    </p:spPr>
                  </p:pic>
                  <p:pic>
                    <p:nvPicPr>
                      <p:cNvPr id="20" name="Picture 8"/>
                      <p:cNvPicPr>
                        <a:picLocks noChangeAspect="1" noChangeArrowheads="1"/>
                      </p:cNvPicPr>
                      <p:nvPr/>
                    </p:nvPicPr>
                    <p:blipFill>
                      <a:blip r:embed="rId3" cstate="print"/>
                      <a:srcRect/>
                      <a:stretch>
                        <a:fillRect/>
                      </a:stretch>
                    </p:blipFill>
                    <p:spPr bwMode="auto">
                      <a:xfrm>
                        <a:off x="2303" y="748"/>
                        <a:ext cx="1269" cy="2074"/>
                      </a:xfrm>
                      <a:prstGeom prst="rect">
                        <a:avLst/>
                      </a:prstGeom>
                      <a:noFill/>
                      <a:ln w="9525">
                        <a:noFill/>
                        <a:miter lim="800000"/>
                        <a:headEnd/>
                        <a:tailEnd/>
                      </a:ln>
                    </p:spPr>
                  </p:pic>
                  <p:grpSp>
                    <p:nvGrpSpPr>
                      <p:cNvPr id="11" name="Group 18"/>
                      <p:cNvGrpSpPr>
                        <a:grpSpLocks/>
                      </p:cNvGrpSpPr>
                      <p:nvPr/>
                    </p:nvGrpSpPr>
                    <p:grpSpPr bwMode="auto">
                      <a:xfrm>
                        <a:off x="3220" y="771"/>
                        <a:ext cx="312" cy="2126"/>
                        <a:chOff x="6180" y="2025"/>
                        <a:chExt cx="1650" cy="10725"/>
                      </a:xfrm>
                    </p:grpSpPr>
                    <p:sp>
                      <p:nvSpPr>
                        <p:cNvPr id="22" name="Freeform 19"/>
                        <p:cNvSpPr>
                          <a:spLocks/>
                        </p:cNvSpPr>
                        <p:nvPr/>
                      </p:nvSpPr>
                      <p:spPr bwMode="auto">
                        <a:xfrm>
                          <a:off x="6180" y="9255"/>
                          <a:ext cx="1500" cy="3495"/>
                        </a:xfrm>
                        <a:custGeom>
                          <a:avLst/>
                          <a:gdLst>
                            <a:gd name="T0" fmla="*/ 0 w 1500"/>
                            <a:gd name="T1" fmla="*/ 3495 h 3495"/>
                            <a:gd name="T2" fmla="*/ 75 w 1500"/>
                            <a:gd name="T3" fmla="*/ 3480 h 3495"/>
                            <a:gd name="T4" fmla="*/ 90 w 1500"/>
                            <a:gd name="T5" fmla="*/ 3360 h 3495"/>
                            <a:gd name="T6" fmla="*/ 60 w 1500"/>
                            <a:gd name="T7" fmla="*/ 3180 h 3495"/>
                            <a:gd name="T8" fmla="*/ 75 w 1500"/>
                            <a:gd name="T9" fmla="*/ 3060 h 3495"/>
                            <a:gd name="T10" fmla="*/ 165 w 1500"/>
                            <a:gd name="T11" fmla="*/ 3000 h 3495"/>
                            <a:gd name="T12" fmla="*/ 135 w 1500"/>
                            <a:gd name="T13" fmla="*/ 3045 h 3495"/>
                            <a:gd name="T14" fmla="*/ 135 w 1500"/>
                            <a:gd name="T15" fmla="*/ 2955 h 3495"/>
                            <a:gd name="T16" fmla="*/ 330 w 1500"/>
                            <a:gd name="T17" fmla="*/ 2820 h 3495"/>
                            <a:gd name="T18" fmla="*/ 375 w 1500"/>
                            <a:gd name="T19" fmla="*/ 2850 h 3495"/>
                            <a:gd name="T20" fmla="*/ 420 w 1500"/>
                            <a:gd name="T21" fmla="*/ 2835 h 3495"/>
                            <a:gd name="T22" fmla="*/ 480 w 1500"/>
                            <a:gd name="T23" fmla="*/ 2820 h 3495"/>
                            <a:gd name="T24" fmla="*/ 495 w 1500"/>
                            <a:gd name="T25" fmla="*/ 2775 h 3495"/>
                            <a:gd name="T26" fmla="*/ 510 w 1500"/>
                            <a:gd name="T27" fmla="*/ 2715 h 3495"/>
                            <a:gd name="T28" fmla="*/ 600 w 1500"/>
                            <a:gd name="T29" fmla="*/ 2685 h 3495"/>
                            <a:gd name="T30" fmla="*/ 735 w 1500"/>
                            <a:gd name="T31" fmla="*/ 2610 h 3495"/>
                            <a:gd name="T32" fmla="*/ 945 w 1500"/>
                            <a:gd name="T33" fmla="*/ 2625 h 3495"/>
                            <a:gd name="T34" fmla="*/ 975 w 1500"/>
                            <a:gd name="T35" fmla="*/ 2535 h 3495"/>
                            <a:gd name="T36" fmla="*/ 1065 w 1500"/>
                            <a:gd name="T37" fmla="*/ 2505 h 3495"/>
                            <a:gd name="T38" fmla="*/ 1110 w 1500"/>
                            <a:gd name="T39" fmla="*/ 2490 h 3495"/>
                            <a:gd name="T40" fmla="*/ 1140 w 1500"/>
                            <a:gd name="T41" fmla="*/ 2445 h 3495"/>
                            <a:gd name="T42" fmla="*/ 1170 w 1500"/>
                            <a:gd name="T43" fmla="*/ 2355 h 3495"/>
                            <a:gd name="T44" fmla="*/ 1215 w 1500"/>
                            <a:gd name="T45" fmla="*/ 2325 h 3495"/>
                            <a:gd name="T46" fmla="*/ 1275 w 1500"/>
                            <a:gd name="T47" fmla="*/ 2190 h 3495"/>
                            <a:gd name="T48" fmla="*/ 1260 w 1500"/>
                            <a:gd name="T49" fmla="*/ 2115 h 3495"/>
                            <a:gd name="T50" fmla="*/ 1215 w 1500"/>
                            <a:gd name="T51" fmla="*/ 2130 h 3495"/>
                            <a:gd name="T52" fmla="*/ 1200 w 1500"/>
                            <a:gd name="T53" fmla="*/ 2085 h 3495"/>
                            <a:gd name="T54" fmla="*/ 1215 w 1500"/>
                            <a:gd name="T55" fmla="*/ 1500 h 3495"/>
                            <a:gd name="T56" fmla="*/ 1260 w 1500"/>
                            <a:gd name="T57" fmla="*/ 1470 h 3495"/>
                            <a:gd name="T58" fmla="*/ 1320 w 1500"/>
                            <a:gd name="T59" fmla="*/ 1260 h 3495"/>
                            <a:gd name="T60" fmla="*/ 1350 w 1500"/>
                            <a:gd name="T61" fmla="*/ 1170 h 3495"/>
                            <a:gd name="T62" fmla="*/ 1410 w 1500"/>
                            <a:gd name="T63" fmla="*/ 720 h 3495"/>
                            <a:gd name="T64" fmla="*/ 1425 w 1500"/>
                            <a:gd name="T65" fmla="*/ 495 h 3495"/>
                            <a:gd name="T66" fmla="*/ 1470 w 1500"/>
                            <a:gd name="T67" fmla="*/ 405 h 3495"/>
                            <a:gd name="T68" fmla="*/ 1470 w 1500"/>
                            <a:gd name="T69" fmla="*/ 60 h 3495"/>
                            <a:gd name="T70" fmla="*/ 1500 w 1500"/>
                            <a:gd name="T71" fmla="*/ 0 h 3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00"/>
                            <a:gd name="T109" fmla="*/ 0 h 3495"/>
                            <a:gd name="T110" fmla="*/ 1500 w 1500"/>
                            <a:gd name="T111" fmla="*/ 3495 h 3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00" h="3495">
                              <a:moveTo>
                                <a:pt x="0" y="3495"/>
                              </a:moveTo>
                              <a:cubicBezTo>
                                <a:pt x="25" y="3490"/>
                                <a:pt x="53" y="3493"/>
                                <a:pt x="75" y="3480"/>
                              </a:cubicBezTo>
                              <a:cubicBezTo>
                                <a:pt x="128" y="3450"/>
                                <a:pt x="96" y="3402"/>
                                <a:pt x="90" y="3360"/>
                              </a:cubicBezTo>
                              <a:cubicBezTo>
                                <a:pt x="65" y="3184"/>
                                <a:pt x="92" y="3277"/>
                                <a:pt x="60" y="3180"/>
                              </a:cubicBezTo>
                              <a:cubicBezTo>
                                <a:pt x="65" y="3140"/>
                                <a:pt x="55" y="3095"/>
                                <a:pt x="75" y="3060"/>
                              </a:cubicBezTo>
                              <a:cubicBezTo>
                                <a:pt x="93" y="3029"/>
                                <a:pt x="165" y="3000"/>
                                <a:pt x="165" y="3000"/>
                              </a:cubicBezTo>
                              <a:cubicBezTo>
                                <a:pt x="155" y="3015"/>
                                <a:pt x="153" y="3045"/>
                                <a:pt x="135" y="3045"/>
                              </a:cubicBezTo>
                              <a:cubicBezTo>
                                <a:pt x="95" y="3045"/>
                                <a:pt x="135" y="2955"/>
                                <a:pt x="135" y="2955"/>
                              </a:cubicBezTo>
                              <a:cubicBezTo>
                                <a:pt x="182" y="2889"/>
                                <a:pt x="255" y="2845"/>
                                <a:pt x="330" y="2820"/>
                              </a:cubicBezTo>
                              <a:cubicBezTo>
                                <a:pt x="345" y="2830"/>
                                <a:pt x="357" y="2847"/>
                                <a:pt x="375" y="2850"/>
                              </a:cubicBezTo>
                              <a:cubicBezTo>
                                <a:pt x="391" y="2853"/>
                                <a:pt x="405" y="2839"/>
                                <a:pt x="420" y="2835"/>
                              </a:cubicBezTo>
                              <a:cubicBezTo>
                                <a:pt x="440" y="2829"/>
                                <a:pt x="460" y="2825"/>
                                <a:pt x="480" y="2820"/>
                              </a:cubicBezTo>
                              <a:cubicBezTo>
                                <a:pt x="485" y="2805"/>
                                <a:pt x="491" y="2790"/>
                                <a:pt x="495" y="2775"/>
                              </a:cubicBezTo>
                              <a:cubicBezTo>
                                <a:pt x="501" y="2755"/>
                                <a:pt x="494" y="2728"/>
                                <a:pt x="510" y="2715"/>
                              </a:cubicBezTo>
                              <a:cubicBezTo>
                                <a:pt x="534" y="2694"/>
                                <a:pt x="574" y="2703"/>
                                <a:pt x="600" y="2685"/>
                              </a:cubicBezTo>
                              <a:cubicBezTo>
                                <a:pt x="645" y="2655"/>
                                <a:pt x="690" y="2640"/>
                                <a:pt x="735" y="2610"/>
                              </a:cubicBezTo>
                              <a:cubicBezTo>
                                <a:pt x="838" y="2636"/>
                                <a:pt x="826" y="2642"/>
                                <a:pt x="945" y="2625"/>
                              </a:cubicBezTo>
                              <a:cubicBezTo>
                                <a:pt x="955" y="2595"/>
                                <a:pt x="965" y="2565"/>
                                <a:pt x="975" y="2535"/>
                              </a:cubicBezTo>
                              <a:cubicBezTo>
                                <a:pt x="985" y="2505"/>
                                <a:pt x="1035" y="2515"/>
                                <a:pt x="1065" y="2505"/>
                              </a:cubicBezTo>
                              <a:cubicBezTo>
                                <a:pt x="1080" y="2500"/>
                                <a:pt x="1110" y="2490"/>
                                <a:pt x="1110" y="2490"/>
                              </a:cubicBezTo>
                              <a:cubicBezTo>
                                <a:pt x="1120" y="2475"/>
                                <a:pt x="1133" y="2461"/>
                                <a:pt x="1140" y="2445"/>
                              </a:cubicBezTo>
                              <a:cubicBezTo>
                                <a:pt x="1153" y="2416"/>
                                <a:pt x="1144" y="2373"/>
                                <a:pt x="1170" y="2355"/>
                              </a:cubicBezTo>
                              <a:cubicBezTo>
                                <a:pt x="1185" y="2345"/>
                                <a:pt x="1200" y="2335"/>
                                <a:pt x="1215" y="2325"/>
                              </a:cubicBezTo>
                              <a:cubicBezTo>
                                <a:pt x="1251" y="2218"/>
                                <a:pt x="1227" y="2261"/>
                                <a:pt x="1275" y="2190"/>
                              </a:cubicBezTo>
                              <a:cubicBezTo>
                                <a:pt x="1270" y="2165"/>
                                <a:pt x="1278" y="2133"/>
                                <a:pt x="1260" y="2115"/>
                              </a:cubicBezTo>
                              <a:cubicBezTo>
                                <a:pt x="1249" y="2104"/>
                                <a:pt x="1229" y="2137"/>
                                <a:pt x="1215" y="2130"/>
                              </a:cubicBezTo>
                              <a:cubicBezTo>
                                <a:pt x="1201" y="2123"/>
                                <a:pt x="1205" y="2100"/>
                                <a:pt x="1200" y="2085"/>
                              </a:cubicBezTo>
                              <a:cubicBezTo>
                                <a:pt x="1205" y="1890"/>
                                <a:pt x="1196" y="1694"/>
                                <a:pt x="1215" y="1500"/>
                              </a:cubicBezTo>
                              <a:cubicBezTo>
                                <a:pt x="1217" y="1482"/>
                                <a:pt x="1250" y="1485"/>
                                <a:pt x="1260" y="1470"/>
                              </a:cubicBezTo>
                              <a:cubicBezTo>
                                <a:pt x="1296" y="1412"/>
                                <a:pt x="1302" y="1326"/>
                                <a:pt x="1320" y="1260"/>
                              </a:cubicBezTo>
                              <a:cubicBezTo>
                                <a:pt x="1328" y="1229"/>
                                <a:pt x="1350" y="1170"/>
                                <a:pt x="1350" y="1170"/>
                              </a:cubicBezTo>
                              <a:cubicBezTo>
                                <a:pt x="1365" y="1019"/>
                                <a:pt x="1362" y="865"/>
                                <a:pt x="1410" y="720"/>
                              </a:cubicBezTo>
                              <a:cubicBezTo>
                                <a:pt x="1415" y="645"/>
                                <a:pt x="1413" y="569"/>
                                <a:pt x="1425" y="495"/>
                              </a:cubicBezTo>
                              <a:cubicBezTo>
                                <a:pt x="1431" y="462"/>
                                <a:pt x="1459" y="437"/>
                                <a:pt x="1470" y="405"/>
                              </a:cubicBezTo>
                              <a:cubicBezTo>
                                <a:pt x="1426" y="273"/>
                                <a:pt x="1437" y="324"/>
                                <a:pt x="1470" y="60"/>
                              </a:cubicBezTo>
                              <a:cubicBezTo>
                                <a:pt x="1473" y="38"/>
                                <a:pt x="1500" y="0"/>
                                <a:pt x="1500" y="0"/>
                              </a:cubicBezTo>
                            </a:path>
                          </a:pathLst>
                        </a:custGeom>
                        <a:noFill/>
                        <a:ln w="9525">
                          <a:solidFill>
                            <a:srgbClr val="000000"/>
                          </a:solidFill>
                          <a:round/>
                          <a:headEnd/>
                          <a:tailEnd/>
                        </a:ln>
                      </p:spPr>
                      <p:txBody>
                        <a:bodyPr lIns="74295" tIns="8890" rIns="74295" bIns="8890"/>
                        <a:lstStyle/>
                        <a:p>
                          <a:endParaRPr lang="ja-JP" altLang="en-US"/>
                        </a:p>
                      </p:txBody>
                    </p:sp>
                    <p:sp>
                      <p:nvSpPr>
                        <p:cNvPr id="23" name="Freeform 20"/>
                        <p:cNvSpPr>
                          <a:spLocks/>
                        </p:cNvSpPr>
                        <p:nvPr/>
                      </p:nvSpPr>
                      <p:spPr bwMode="auto">
                        <a:xfrm>
                          <a:off x="6930" y="2025"/>
                          <a:ext cx="780" cy="4313"/>
                        </a:xfrm>
                        <a:custGeom>
                          <a:avLst/>
                          <a:gdLst>
                            <a:gd name="T0" fmla="*/ 465 w 780"/>
                            <a:gd name="T1" fmla="*/ 0 h 4313"/>
                            <a:gd name="T2" fmla="*/ 450 w 780"/>
                            <a:gd name="T3" fmla="*/ 60 h 4313"/>
                            <a:gd name="T4" fmla="*/ 390 w 780"/>
                            <a:gd name="T5" fmla="*/ 150 h 4313"/>
                            <a:gd name="T6" fmla="*/ 240 w 780"/>
                            <a:gd name="T7" fmla="*/ 660 h 4313"/>
                            <a:gd name="T8" fmla="*/ 180 w 780"/>
                            <a:gd name="T9" fmla="*/ 855 h 4313"/>
                            <a:gd name="T10" fmla="*/ 120 w 780"/>
                            <a:gd name="T11" fmla="*/ 1215 h 4313"/>
                            <a:gd name="T12" fmla="*/ 135 w 780"/>
                            <a:gd name="T13" fmla="*/ 1275 h 4313"/>
                            <a:gd name="T14" fmla="*/ 0 w 780"/>
                            <a:gd name="T15" fmla="*/ 1320 h 4313"/>
                            <a:gd name="T16" fmla="*/ 75 w 780"/>
                            <a:gd name="T17" fmla="*/ 1455 h 4313"/>
                            <a:gd name="T18" fmla="*/ 90 w 780"/>
                            <a:gd name="T19" fmla="*/ 2160 h 4313"/>
                            <a:gd name="T20" fmla="*/ 150 w 780"/>
                            <a:gd name="T21" fmla="*/ 2310 h 4313"/>
                            <a:gd name="T22" fmla="*/ 210 w 780"/>
                            <a:gd name="T23" fmla="*/ 2595 h 4313"/>
                            <a:gd name="T24" fmla="*/ 210 w 780"/>
                            <a:gd name="T25" fmla="*/ 2820 h 4313"/>
                            <a:gd name="T26" fmla="*/ 255 w 780"/>
                            <a:gd name="T27" fmla="*/ 2835 h 4313"/>
                            <a:gd name="T28" fmla="*/ 285 w 780"/>
                            <a:gd name="T29" fmla="*/ 2880 h 4313"/>
                            <a:gd name="T30" fmla="*/ 375 w 780"/>
                            <a:gd name="T31" fmla="*/ 2940 h 4313"/>
                            <a:gd name="T32" fmla="*/ 360 w 780"/>
                            <a:gd name="T33" fmla="*/ 3030 h 4313"/>
                            <a:gd name="T34" fmla="*/ 360 w 780"/>
                            <a:gd name="T35" fmla="*/ 3075 h 4313"/>
                            <a:gd name="T36" fmla="*/ 405 w 780"/>
                            <a:gd name="T37" fmla="*/ 3165 h 4313"/>
                            <a:gd name="T38" fmla="*/ 450 w 780"/>
                            <a:gd name="T39" fmla="*/ 3330 h 4313"/>
                            <a:gd name="T40" fmla="*/ 510 w 780"/>
                            <a:gd name="T41" fmla="*/ 3150 h 4313"/>
                            <a:gd name="T42" fmla="*/ 570 w 780"/>
                            <a:gd name="T43" fmla="*/ 3165 h 4313"/>
                            <a:gd name="T44" fmla="*/ 630 w 780"/>
                            <a:gd name="T45" fmla="*/ 3555 h 4313"/>
                            <a:gd name="T46" fmla="*/ 645 w 780"/>
                            <a:gd name="T47" fmla="*/ 4110 h 4313"/>
                            <a:gd name="T48" fmla="*/ 690 w 780"/>
                            <a:gd name="T49" fmla="*/ 4140 h 4313"/>
                            <a:gd name="T50" fmla="*/ 735 w 780"/>
                            <a:gd name="T51" fmla="*/ 4155 h 4313"/>
                            <a:gd name="T52" fmla="*/ 705 w 780"/>
                            <a:gd name="T53" fmla="*/ 4230 h 4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0"/>
                            <a:gd name="T82" fmla="*/ 0 h 4313"/>
                            <a:gd name="T83" fmla="*/ 780 w 780"/>
                            <a:gd name="T84" fmla="*/ 4313 h 4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0" h="4313">
                              <a:moveTo>
                                <a:pt x="465" y="0"/>
                              </a:moveTo>
                              <a:cubicBezTo>
                                <a:pt x="460" y="20"/>
                                <a:pt x="459" y="42"/>
                                <a:pt x="450" y="60"/>
                              </a:cubicBezTo>
                              <a:cubicBezTo>
                                <a:pt x="434" y="92"/>
                                <a:pt x="390" y="150"/>
                                <a:pt x="390" y="150"/>
                              </a:cubicBezTo>
                              <a:cubicBezTo>
                                <a:pt x="364" y="308"/>
                                <a:pt x="392" y="559"/>
                                <a:pt x="240" y="660"/>
                              </a:cubicBezTo>
                              <a:cubicBezTo>
                                <a:pt x="218" y="725"/>
                                <a:pt x="202" y="790"/>
                                <a:pt x="180" y="855"/>
                              </a:cubicBezTo>
                              <a:cubicBezTo>
                                <a:pt x="169" y="975"/>
                                <a:pt x="158" y="1100"/>
                                <a:pt x="120" y="1215"/>
                              </a:cubicBezTo>
                              <a:cubicBezTo>
                                <a:pt x="125" y="1235"/>
                                <a:pt x="142" y="1255"/>
                                <a:pt x="135" y="1275"/>
                              </a:cubicBezTo>
                              <a:cubicBezTo>
                                <a:pt x="123" y="1312"/>
                                <a:pt x="10" y="1318"/>
                                <a:pt x="0" y="1320"/>
                              </a:cubicBezTo>
                              <a:cubicBezTo>
                                <a:pt x="69" y="1423"/>
                                <a:pt x="49" y="1376"/>
                                <a:pt x="75" y="1455"/>
                              </a:cubicBezTo>
                              <a:cubicBezTo>
                                <a:pt x="80" y="1690"/>
                                <a:pt x="82" y="1925"/>
                                <a:pt x="90" y="2160"/>
                              </a:cubicBezTo>
                              <a:cubicBezTo>
                                <a:pt x="95" y="2307"/>
                                <a:pt x="66" y="2282"/>
                                <a:pt x="150" y="2310"/>
                              </a:cubicBezTo>
                              <a:cubicBezTo>
                                <a:pt x="182" y="2407"/>
                                <a:pt x="152" y="2508"/>
                                <a:pt x="210" y="2595"/>
                              </a:cubicBezTo>
                              <a:cubicBezTo>
                                <a:pt x="202" y="2656"/>
                                <a:pt x="179" y="2758"/>
                                <a:pt x="210" y="2820"/>
                              </a:cubicBezTo>
                              <a:cubicBezTo>
                                <a:pt x="217" y="2834"/>
                                <a:pt x="240" y="2830"/>
                                <a:pt x="255" y="2835"/>
                              </a:cubicBezTo>
                              <a:cubicBezTo>
                                <a:pt x="265" y="2850"/>
                                <a:pt x="271" y="2868"/>
                                <a:pt x="285" y="2880"/>
                              </a:cubicBezTo>
                              <a:cubicBezTo>
                                <a:pt x="312" y="2904"/>
                                <a:pt x="375" y="2940"/>
                                <a:pt x="375" y="2940"/>
                              </a:cubicBezTo>
                              <a:cubicBezTo>
                                <a:pt x="370" y="2970"/>
                                <a:pt x="375" y="3004"/>
                                <a:pt x="360" y="3030"/>
                              </a:cubicBezTo>
                              <a:cubicBezTo>
                                <a:pt x="334" y="3075"/>
                                <a:pt x="260" y="3009"/>
                                <a:pt x="360" y="3075"/>
                              </a:cubicBezTo>
                              <a:cubicBezTo>
                                <a:pt x="371" y="3107"/>
                                <a:pt x="396" y="3133"/>
                                <a:pt x="405" y="3165"/>
                              </a:cubicBezTo>
                              <a:cubicBezTo>
                                <a:pt x="457" y="3355"/>
                                <a:pt x="382" y="3228"/>
                                <a:pt x="450" y="3330"/>
                              </a:cubicBezTo>
                              <a:cubicBezTo>
                                <a:pt x="573" y="3289"/>
                                <a:pt x="405" y="3360"/>
                                <a:pt x="510" y="3150"/>
                              </a:cubicBezTo>
                              <a:cubicBezTo>
                                <a:pt x="519" y="3132"/>
                                <a:pt x="550" y="3160"/>
                                <a:pt x="570" y="3165"/>
                              </a:cubicBezTo>
                              <a:cubicBezTo>
                                <a:pt x="526" y="3296"/>
                                <a:pt x="503" y="3471"/>
                                <a:pt x="630" y="3555"/>
                              </a:cubicBezTo>
                              <a:cubicBezTo>
                                <a:pt x="642" y="3795"/>
                                <a:pt x="661" y="3886"/>
                                <a:pt x="645" y="4110"/>
                              </a:cubicBezTo>
                              <a:cubicBezTo>
                                <a:pt x="660" y="4120"/>
                                <a:pt x="674" y="4132"/>
                                <a:pt x="690" y="4140"/>
                              </a:cubicBezTo>
                              <a:cubicBezTo>
                                <a:pt x="704" y="4147"/>
                                <a:pt x="731" y="4140"/>
                                <a:pt x="735" y="4155"/>
                              </a:cubicBezTo>
                              <a:cubicBezTo>
                                <a:pt x="780" y="4313"/>
                                <a:pt x="727" y="4252"/>
                                <a:pt x="705" y="4230"/>
                              </a:cubicBezTo>
                            </a:path>
                          </a:pathLst>
                        </a:custGeom>
                        <a:noFill/>
                        <a:ln w="9525">
                          <a:solidFill>
                            <a:srgbClr val="000000"/>
                          </a:solidFill>
                          <a:round/>
                          <a:headEnd/>
                          <a:tailEnd/>
                        </a:ln>
                      </p:spPr>
                      <p:txBody>
                        <a:bodyPr lIns="74295" tIns="8890" rIns="74295" bIns="8890"/>
                        <a:lstStyle/>
                        <a:p>
                          <a:endParaRPr lang="ja-JP" altLang="en-US"/>
                        </a:p>
                      </p:txBody>
                    </p:sp>
                    <p:sp>
                      <p:nvSpPr>
                        <p:cNvPr id="24" name="Freeform 21"/>
                        <p:cNvSpPr>
                          <a:spLocks/>
                        </p:cNvSpPr>
                        <p:nvPr/>
                      </p:nvSpPr>
                      <p:spPr bwMode="auto">
                        <a:xfrm>
                          <a:off x="7635" y="6270"/>
                          <a:ext cx="195" cy="1696"/>
                        </a:xfrm>
                        <a:custGeom>
                          <a:avLst/>
                          <a:gdLst>
                            <a:gd name="T0" fmla="*/ 0 w 195"/>
                            <a:gd name="T1" fmla="*/ 0 h 1696"/>
                            <a:gd name="T2" fmla="*/ 30 w 195"/>
                            <a:gd name="T3" fmla="*/ 195 h 1696"/>
                            <a:gd name="T4" fmla="*/ 60 w 195"/>
                            <a:gd name="T5" fmla="*/ 285 h 1696"/>
                            <a:gd name="T6" fmla="*/ 105 w 195"/>
                            <a:gd name="T7" fmla="*/ 1005 h 1696"/>
                            <a:gd name="T8" fmla="*/ 180 w 195"/>
                            <a:gd name="T9" fmla="*/ 1410 h 1696"/>
                            <a:gd name="T10" fmla="*/ 165 w 195"/>
                            <a:gd name="T11" fmla="*/ 1650 h 1696"/>
                            <a:gd name="T12" fmla="*/ 195 w 195"/>
                            <a:gd name="T13" fmla="*/ 1515 h 1696"/>
                            <a:gd name="T14" fmla="*/ 0 60000 65536"/>
                            <a:gd name="T15" fmla="*/ 0 60000 65536"/>
                            <a:gd name="T16" fmla="*/ 0 60000 65536"/>
                            <a:gd name="T17" fmla="*/ 0 60000 65536"/>
                            <a:gd name="T18" fmla="*/ 0 60000 65536"/>
                            <a:gd name="T19" fmla="*/ 0 60000 65536"/>
                            <a:gd name="T20" fmla="*/ 0 60000 65536"/>
                            <a:gd name="T21" fmla="*/ 0 w 195"/>
                            <a:gd name="T22" fmla="*/ 0 h 1696"/>
                            <a:gd name="T23" fmla="*/ 195 w 195"/>
                            <a:gd name="T24" fmla="*/ 1696 h 1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 h="1696">
                              <a:moveTo>
                                <a:pt x="0" y="0"/>
                              </a:moveTo>
                              <a:cubicBezTo>
                                <a:pt x="3" y="22"/>
                                <a:pt x="23" y="167"/>
                                <a:pt x="30" y="195"/>
                              </a:cubicBezTo>
                              <a:cubicBezTo>
                                <a:pt x="38" y="226"/>
                                <a:pt x="60" y="285"/>
                                <a:pt x="60" y="285"/>
                              </a:cubicBezTo>
                              <a:cubicBezTo>
                                <a:pt x="65" y="475"/>
                                <a:pt x="31" y="784"/>
                                <a:pt x="105" y="1005"/>
                              </a:cubicBezTo>
                              <a:cubicBezTo>
                                <a:pt x="119" y="1145"/>
                                <a:pt x="153" y="1273"/>
                                <a:pt x="180" y="1410"/>
                              </a:cubicBezTo>
                              <a:cubicBezTo>
                                <a:pt x="175" y="1490"/>
                                <a:pt x="165" y="1570"/>
                                <a:pt x="165" y="1650"/>
                              </a:cubicBezTo>
                              <a:cubicBezTo>
                                <a:pt x="165" y="1696"/>
                                <a:pt x="195" y="1515"/>
                                <a:pt x="195" y="1515"/>
                              </a:cubicBezTo>
                            </a:path>
                          </a:pathLst>
                        </a:custGeom>
                        <a:noFill/>
                        <a:ln w="9525">
                          <a:solidFill>
                            <a:srgbClr val="000000"/>
                          </a:solidFill>
                          <a:round/>
                          <a:headEnd/>
                          <a:tailEnd/>
                        </a:ln>
                      </p:spPr>
                      <p:txBody>
                        <a:bodyPr lIns="74295" tIns="8890" rIns="74295" bIns="8890"/>
                        <a:lstStyle/>
                        <a:p>
                          <a:endParaRPr lang="ja-JP" altLang="en-US"/>
                        </a:p>
                      </p:txBody>
                    </p:sp>
                    <p:sp>
                      <p:nvSpPr>
                        <p:cNvPr id="25" name="Freeform 22"/>
                        <p:cNvSpPr>
                          <a:spLocks/>
                        </p:cNvSpPr>
                        <p:nvPr/>
                      </p:nvSpPr>
                      <p:spPr bwMode="auto">
                        <a:xfrm>
                          <a:off x="7680" y="8325"/>
                          <a:ext cx="147" cy="394"/>
                        </a:xfrm>
                        <a:custGeom>
                          <a:avLst/>
                          <a:gdLst>
                            <a:gd name="T0" fmla="*/ 75 w 147"/>
                            <a:gd name="T1" fmla="*/ 0 h 394"/>
                            <a:gd name="T2" fmla="*/ 60 w 147"/>
                            <a:gd name="T3" fmla="*/ 75 h 394"/>
                            <a:gd name="T4" fmla="*/ 30 w 147"/>
                            <a:gd name="T5" fmla="*/ 120 h 394"/>
                            <a:gd name="T6" fmla="*/ 15 w 147"/>
                            <a:gd name="T7" fmla="*/ 165 h 394"/>
                            <a:gd name="T8" fmla="*/ 105 w 147"/>
                            <a:gd name="T9" fmla="*/ 225 h 394"/>
                            <a:gd name="T10" fmla="*/ 90 w 147"/>
                            <a:gd name="T11" fmla="*/ 375 h 394"/>
                            <a:gd name="T12" fmla="*/ 30 w 147"/>
                            <a:gd name="T13" fmla="*/ 390 h 394"/>
                            <a:gd name="T14" fmla="*/ 0 w 147"/>
                            <a:gd name="T15" fmla="*/ 390 h 394"/>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394"/>
                            <a:gd name="T26" fmla="*/ 147 w 147"/>
                            <a:gd name="T27" fmla="*/ 394 h 3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394">
                              <a:moveTo>
                                <a:pt x="75" y="0"/>
                              </a:moveTo>
                              <a:cubicBezTo>
                                <a:pt x="70" y="25"/>
                                <a:pt x="69" y="51"/>
                                <a:pt x="60" y="75"/>
                              </a:cubicBezTo>
                              <a:cubicBezTo>
                                <a:pt x="54" y="92"/>
                                <a:pt x="38" y="104"/>
                                <a:pt x="30" y="120"/>
                              </a:cubicBezTo>
                              <a:cubicBezTo>
                                <a:pt x="23" y="134"/>
                                <a:pt x="20" y="150"/>
                                <a:pt x="15" y="165"/>
                              </a:cubicBezTo>
                              <a:cubicBezTo>
                                <a:pt x="45" y="185"/>
                                <a:pt x="75" y="205"/>
                                <a:pt x="105" y="225"/>
                              </a:cubicBezTo>
                              <a:cubicBezTo>
                                <a:pt x="147" y="253"/>
                                <a:pt x="111" y="329"/>
                                <a:pt x="90" y="375"/>
                              </a:cubicBezTo>
                              <a:cubicBezTo>
                                <a:pt x="81" y="394"/>
                                <a:pt x="50" y="387"/>
                                <a:pt x="30" y="390"/>
                              </a:cubicBezTo>
                              <a:cubicBezTo>
                                <a:pt x="20" y="392"/>
                                <a:pt x="10" y="390"/>
                                <a:pt x="0" y="390"/>
                              </a:cubicBezTo>
                            </a:path>
                          </a:pathLst>
                        </a:custGeom>
                        <a:noFill/>
                        <a:ln w="9525">
                          <a:solidFill>
                            <a:srgbClr val="000000"/>
                          </a:solidFill>
                          <a:round/>
                          <a:headEnd/>
                          <a:tailEnd/>
                        </a:ln>
                      </p:spPr>
                      <p:txBody>
                        <a:bodyPr lIns="74295" tIns="8890" rIns="74295" bIns="8890"/>
                        <a:lstStyle/>
                        <a:p>
                          <a:endParaRPr lang="ja-JP" altLang="en-US"/>
                        </a:p>
                      </p:txBody>
                    </p:sp>
                  </p:grpSp>
                </p:grpSp>
                <p:sp>
                  <p:nvSpPr>
                    <p:cNvPr id="15" name="Text Box 24"/>
                    <p:cNvSpPr txBox="1">
                      <a:spLocks noChangeArrowheads="1"/>
                    </p:cNvSpPr>
                    <p:nvPr/>
                  </p:nvSpPr>
                  <p:spPr bwMode="auto">
                    <a:xfrm>
                      <a:off x="470" y="1310"/>
                      <a:ext cx="1985" cy="154"/>
                    </a:xfrm>
                    <a:prstGeom prst="rect">
                      <a:avLst/>
                    </a:prstGeom>
                    <a:noFill/>
                    <a:ln w="9525">
                      <a:noFill/>
                      <a:miter lim="800000"/>
                      <a:headEnd/>
                      <a:tailEnd/>
                    </a:ln>
                  </p:spPr>
                  <p:txBody>
                    <a:bodyPr>
                      <a:spAutoFit/>
                    </a:bodyPr>
                    <a:lstStyle/>
                    <a:p>
                      <a:pPr>
                        <a:spcBef>
                          <a:spcPct val="50000"/>
                        </a:spcBef>
                      </a:pPr>
                      <a:endParaRPr lang="ja-JP" altLang="ja-JP">
                        <a:latin typeface="Calibri" pitchFamily="34" charset="0"/>
                      </a:endParaRPr>
                    </a:p>
                  </p:txBody>
                </p:sp>
                <p:sp>
                  <p:nvSpPr>
                    <p:cNvPr id="16" name="Rectangle 141"/>
                    <p:cNvSpPr>
                      <a:spLocks noChangeArrowheads="1"/>
                    </p:cNvSpPr>
                    <p:nvPr/>
                  </p:nvSpPr>
                  <p:spPr bwMode="auto">
                    <a:xfrm>
                      <a:off x="1871" y="884"/>
                      <a:ext cx="116" cy="233"/>
                    </a:xfrm>
                    <a:prstGeom prst="rect">
                      <a:avLst/>
                    </a:prstGeom>
                    <a:noFill/>
                    <a:ln w="9525">
                      <a:noFill/>
                      <a:miter lim="800000"/>
                      <a:headEnd/>
                      <a:tailEnd/>
                    </a:ln>
                  </p:spPr>
                  <p:txBody>
                    <a:bodyPr wrap="none">
                      <a:spAutoFit/>
                    </a:bodyPr>
                    <a:lstStyle/>
                    <a:p>
                      <a:endParaRPr lang="en-US" altLang="ja-JP" dirty="0">
                        <a:solidFill>
                          <a:schemeClr val="accent2"/>
                        </a:solidFill>
                        <a:latin typeface="Calibri" pitchFamily="34" charset="0"/>
                      </a:endParaRPr>
                    </a:p>
                  </p:txBody>
                </p:sp>
                <p:sp>
                  <p:nvSpPr>
                    <p:cNvPr id="17" name="AutoShape 145"/>
                    <p:cNvSpPr>
                      <a:spLocks noChangeArrowheads="1"/>
                    </p:cNvSpPr>
                    <p:nvPr/>
                  </p:nvSpPr>
                  <p:spPr bwMode="auto">
                    <a:xfrm flipV="1">
                      <a:off x="1406" y="1763"/>
                      <a:ext cx="114" cy="199"/>
                    </a:xfrm>
                    <a:prstGeom prst="triangle">
                      <a:avLst>
                        <a:gd name="adj" fmla="val 50000"/>
                      </a:avLst>
                    </a:prstGeom>
                    <a:solidFill>
                      <a:srgbClr val="FFFFFF"/>
                    </a:solidFill>
                    <a:ln w="9525">
                      <a:noFill/>
                      <a:miter lim="800000"/>
                      <a:headEnd/>
                      <a:tailEnd/>
                    </a:ln>
                  </p:spPr>
                  <p:txBody>
                    <a:bodyPr wrap="none" anchor="ctr"/>
                    <a:lstStyle/>
                    <a:p>
                      <a:endParaRPr lang="ja-JP" altLang="en-US">
                        <a:latin typeface="Calibri" pitchFamily="34" charset="0"/>
                      </a:endParaRPr>
                    </a:p>
                  </p:txBody>
                </p:sp>
                <p:sp>
                  <p:nvSpPr>
                    <p:cNvPr id="18" name="AutoShape 146"/>
                    <p:cNvSpPr>
                      <a:spLocks noChangeArrowheads="1"/>
                    </p:cNvSpPr>
                    <p:nvPr/>
                  </p:nvSpPr>
                  <p:spPr bwMode="auto">
                    <a:xfrm>
                      <a:off x="1349" y="1820"/>
                      <a:ext cx="57" cy="57"/>
                    </a:xfrm>
                    <a:prstGeom prst="triangle">
                      <a:avLst>
                        <a:gd name="adj" fmla="val 50000"/>
                      </a:avLst>
                    </a:prstGeom>
                    <a:solidFill>
                      <a:schemeClr val="bg1"/>
                    </a:solidFill>
                    <a:ln w="9525">
                      <a:noFill/>
                      <a:miter lim="800000"/>
                      <a:headEnd/>
                      <a:tailEnd/>
                    </a:ln>
                  </p:spPr>
                  <p:txBody>
                    <a:bodyPr wrap="none" anchor="ctr"/>
                    <a:lstStyle/>
                    <a:p>
                      <a:endParaRPr lang="ja-JP" altLang="en-US">
                        <a:latin typeface="Calibri" pitchFamily="34" charset="0"/>
                      </a:endParaRPr>
                    </a:p>
                  </p:txBody>
                </p:sp>
              </p:grpSp>
              <p:sp>
                <p:nvSpPr>
                  <p:cNvPr id="27" name="Line 154"/>
                  <p:cNvSpPr>
                    <a:spLocks noChangeShapeType="1"/>
                  </p:cNvSpPr>
                  <p:nvPr/>
                </p:nvSpPr>
                <p:spPr bwMode="auto">
                  <a:xfrm flipV="1">
                    <a:off x="1871663" y="3789363"/>
                    <a:ext cx="269875" cy="179387"/>
                  </a:xfrm>
                  <a:prstGeom prst="line">
                    <a:avLst/>
                  </a:prstGeom>
                  <a:noFill/>
                  <a:ln w="28575">
                    <a:solidFill>
                      <a:srgbClr val="FF0066"/>
                    </a:solidFill>
                    <a:round/>
                    <a:headEnd/>
                    <a:tailEnd type="triangle" w="med" len="med"/>
                  </a:ln>
                </p:spPr>
                <p:txBody>
                  <a:bodyPr/>
                  <a:lstStyle/>
                  <a:p>
                    <a:endParaRPr lang="ja-JP" altLang="en-US"/>
                  </a:p>
                </p:txBody>
              </p:sp>
              <p:sp>
                <p:nvSpPr>
                  <p:cNvPr id="29" name="Line 156"/>
                  <p:cNvSpPr>
                    <a:spLocks noChangeShapeType="1"/>
                  </p:cNvSpPr>
                  <p:nvPr/>
                </p:nvSpPr>
                <p:spPr bwMode="auto">
                  <a:xfrm>
                    <a:off x="1981200" y="2444750"/>
                    <a:ext cx="96838" cy="785813"/>
                  </a:xfrm>
                  <a:prstGeom prst="line">
                    <a:avLst/>
                  </a:prstGeom>
                  <a:noFill/>
                  <a:ln w="28575">
                    <a:solidFill>
                      <a:schemeClr val="accent2"/>
                    </a:solidFill>
                    <a:round/>
                    <a:headEnd/>
                    <a:tailEnd/>
                  </a:ln>
                </p:spPr>
                <p:txBody>
                  <a:bodyPr/>
                  <a:lstStyle/>
                  <a:p>
                    <a:endParaRPr lang="ja-JP" altLang="en-US"/>
                  </a:p>
                </p:txBody>
              </p:sp>
              <p:sp>
                <p:nvSpPr>
                  <p:cNvPr id="30" name="Line 157"/>
                  <p:cNvSpPr>
                    <a:spLocks noChangeShapeType="1"/>
                  </p:cNvSpPr>
                  <p:nvPr/>
                </p:nvSpPr>
                <p:spPr bwMode="auto">
                  <a:xfrm>
                    <a:off x="1736725" y="4194175"/>
                    <a:ext cx="79375" cy="314325"/>
                  </a:xfrm>
                  <a:prstGeom prst="line">
                    <a:avLst/>
                  </a:prstGeom>
                  <a:noFill/>
                  <a:ln w="28575">
                    <a:solidFill>
                      <a:srgbClr val="006600"/>
                    </a:solidFill>
                    <a:round/>
                    <a:headEnd/>
                    <a:tailEnd/>
                  </a:ln>
                </p:spPr>
                <p:txBody>
                  <a:bodyPr/>
                  <a:lstStyle/>
                  <a:p>
                    <a:endParaRPr lang="ja-JP" altLang="en-US"/>
                  </a:p>
                </p:txBody>
              </p:sp>
              <p:sp>
                <p:nvSpPr>
                  <p:cNvPr id="31" name="正方形/長方形 30"/>
                  <p:cNvSpPr/>
                  <p:nvPr/>
                </p:nvSpPr>
                <p:spPr>
                  <a:xfrm>
                    <a:off x="1736685" y="2078850"/>
                    <a:ext cx="945105" cy="2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511660" y="2663915"/>
                    <a:ext cx="487881" cy="307777"/>
                  </a:xfrm>
                  <a:prstGeom prst="rect">
                    <a:avLst/>
                  </a:prstGeom>
                  <a:solidFill>
                    <a:schemeClr val="bg1"/>
                  </a:solidFill>
                  <a:ln>
                    <a:noFill/>
                  </a:ln>
                </p:spPr>
                <p:txBody>
                  <a:bodyPr wrap="none" lIns="36000" rIns="36000" rtlCol="0" anchor="ctr" anchorCtr="0">
                    <a:spAutoFit/>
                  </a:bodyPr>
                  <a:lstStyle/>
                  <a:p>
                    <a:r>
                      <a:rPr kumimoji="1" lang="en-US" altLang="ja-JP" sz="1400" b="1" dirty="0" err="1" smtClean="0">
                        <a:latin typeface="+mn-lt"/>
                      </a:rPr>
                      <a:t>48km</a:t>
                    </a:r>
                    <a:endParaRPr kumimoji="1" lang="ja-JP" altLang="en-US" sz="1400" b="1" dirty="0">
                      <a:latin typeface="+mn-lt"/>
                    </a:endParaRPr>
                  </a:p>
                </p:txBody>
              </p:sp>
              <p:sp>
                <p:nvSpPr>
                  <p:cNvPr id="35" name="テキスト ボックス 34"/>
                  <p:cNvSpPr txBox="1"/>
                  <p:nvPr/>
                </p:nvSpPr>
                <p:spPr>
                  <a:xfrm>
                    <a:off x="971600" y="2303875"/>
                    <a:ext cx="487881" cy="307777"/>
                  </a:xfrm>
                  <a:prstGeom prst="rect">
                    <a:avLst/>
                  </a:prstGeom>
                  <a:solidFill>
                    <a:schemeClr val="bg1"/>
                  </a:solidFill>
                  <a:ln>
                    <a:noFill/>
                  </a:ln>
                </p:spPr>
                <p:txBody>
                  <a:bodyPr wrap="none" lIns="36000" rIns="36000" rtlCol="0" anchor="ctr" anchorCtr="0">
                    <a:spAutoFit/>
                  </a:bodyPr>
                  <a:lstStyle/>
                  <a:p>
                    <a:r>
                      <a:rPr kumimoji="1" lang="en-US" altLang="ja-JP" sz="1400" b="1" dirty="0" err="1" smtClean="0">
                        <a:latin typeface="+mn-lt"/>
                      </a:rPr>
                      <a:t>57km</a:t>
                    </a:r>
                    <a:endParaRPr kumimoji="1" lang="ja-JP" altLang="en-US" sz="1400" b="1" dirty="0">
                      <a:latin typeface="+mn-lt"/>
                    </a:endParaRPr>
                  </a:p>
                </p:txBody>
              </p:sp>
              <p:sp>
                <p:nvSpPr>
                  <p:cNvPr id="37" name="正方形/長方形 36"/>
                  <p:cNvSpPr/>
                  <p:nvPr/>
                </p:nvSpPr>
                <p:spPr>
                  <a:xfrm>
                    <a:off x="926595" y="4284095"/>
                    <a:ext cx="765085"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203799" y="4201343"/>
                    <a:ext cx="487881" cy="307777"/>
                  </a:xfrm>
                  <a:prstGeom prst="rect">
                    <a:avLst/>
                  </a:prstGeom>
                  <a:solidFill>
                    <a:schemeClr val="bg1"/>
                  </a:solidFill>
                  <a:ln>
                    <a:noFill/>
                  </a:ln>
                </p:spPr>
                <p:txBody>
                  <a:bodyPr wrap="none" lIns="36000" rIns="36000" rtlCol="0" anchor="ctr" anchorCtr="0">
                    <a:spAutoFit/>
                  </a:bodyPr>
                  <a:lstStyle/>
                  <a:p>
                    <a:r>
                      <a:rPr kumimoji="1" lang="en-US" altLang="ja-JP" sz="1400" b="1" dirty="0" err="1" smtClean="0">
                        <a:latin typeface="+mn-lt"/>
                      </a:rPr>
                      <a:t>20km</a:t>
                    </a:r>
                    <a:endParaRPr kumimoji="1" lang="ja-JP" altLang="en-US" sz="1400" b="1" dirty="0">
                      <a:latin typeface="+mn-lt"/>
                    </a:endParaRPr>
                  </a:p>
                </p:txBody>
              </p:sp>
              <p:sp>
                <p:nvSpPr>
                  <p:cNvPr id="40" name="正方形/長方形 39"/>
                  <p:cNvSpPr/>
                  <p:nvPr/>
                </p:nvSpPr>
                <p:spPr>
                  <a:xfrm>
                    <a:off x="2456765" y="2753925"/>
                    <a:ext cx="90010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491880" y="2933945"/>
                    <a:ext cx="90010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446875" y="5004175"/>
                    <a:ext cx="90010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051720" y="5454225"/>
                    <a:ext cx="90010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吹き出し 45"/>
                  <p:cNvSpPr/>
                  <p:nvPr/>
                </p:nvSpPr>
                <p:spPr>
                  <a:xfrm>
                    <a:off x="3221850" y="2483895"/>
                    <a:ext cx="990111" cy="238363"/>
                  </a:xfrm>
                  <a:prstGeom prst="wedgeRoundRectCallout">
                    <a:avLst>
                      <a:gd name="adj1" fmla="val -58049"/>
                      <a:gd name="adj2" fmla="val 240243"/>
                      <a:gd name="adj3" fmla="val 16667"/>
                    </a:avLst>
                  </a:prstGeom>
                  <a:solidFill>
                    <a:srgbClr val="FFFFCC"/>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altLang="ja-JP" sz="1400" b="1" dirty="0" smtClean="0">
                        <a:solidFill>
                          <a:schemeClr val="tx1"/>
                        </a:solidFill>
                        <a:latin typeface="Calibri" pitchFamily="34" charset="0"/>
                      </a:rPr>
                      <a:t>     M7.3</a:t>
                    </a:r>
                    <a:endParaRPr kumimoji="1" lang="ja-JP" altLang="en-US" sz="1400" b="1" dirty="0">
                      <a:solidFill>
                        <a:schemeClr val="tx1"/>
                      </a:solidFill>
                    </a:endParaRPr>
                  </a:p>
                </p:txBody>
              </p:sp>
              <p:sp>
                <p:nvSpPr>
                  <p:cNvPr id="32" name="四角形吹き出し 31"/>
                  <p:cNvSpPr/>
                  <p:nvPr/>
                </p:nvSpPr>
                <p:spPr>
                  <a:xfrm>
                    <a:off x="1331640" y="1448780"/>
                    <a:ext cx="1665186" cy="523220"/>
                  </a:xfrm>
                  <a:prstGeom prst="wedgeRectCallout">
                    <a:avLst>
                      <a:gd name="adj1" fmla="val -27499"/>
                      <a:gd name="adj2" fmla="val 88707"/>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p>
                    <a:pPr algn="ctr"/>
                    <a:r>
                      <a:rPr lang="en-US" altLang="ja-JP" sz="1400" dirty="0" smtClean="0">
                        <a:solidFill>
                          <a:schemeClr val="tx1"/>
                        </a:solidFill>
                        <a:latin typeface="Calibri" pitchFamily="34" charset="0"/>
                      </a:rPr>
                      <a:t>     Fukushima Basin West-side Fault Belt</a:t>
                    </a:r>
                    <a:endParaRPr kumimoji="1" lang="ja-JP" altLang="en-US" sz="1400" dirty="0">
                      <a:solidFill>
                        <a:schemeClr val="tx1"/>
                      </a:solidFill>
                    </a:endParaRPr>
                  </a:p>
                </p:txBody>
              </p:sp>
              <p:sp>
                <p:nvSpPr>
                  <p:cNvPr id="33" name="四角形吹き出し 32"/>
                  <p:cNvSpPr/>
                  <p:nvPr/>
                </p:nvSpPr>
                <p:spPr>
                  <a:xfrm>
                    <a:off x="2411760" y="2033845"/>
                    <a:ext cx="1215135" cy="307777"/>
                  </a:xfrm>
                  <a:prstGeom prst="wedgeRectCallout">
                    <a:avLst>
                      <a:gd name="adj1" fmla="val -83960"/>
                      <a:gd name="adj2" fmla="val 216320"/>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en-US" altLang="ja-JP" sz="1400" b="1" dirty="0" smtClean="0">
                        <a:solidFill>
                          <a:schemeClr val="tx1"/>
                        </a:solidFill>
                        <a:latin typeface="Calibri" pitchFamily="34" charset="0"/>
                      </a:rPr>
                      <a:t>  </a:t>
                    </a:r>
                    <a:r>
                      <a:rPr lang="en-US" altLang="ja-JP" sz="1400" dirty="0" smtClean="0">
                        <a:solidFill>
                          <a:schemeClr val="tx1"/>
                        </a:solidFill>
                        <a:latin typeface="Calibri" pitchFamily="34" charset="0"/>
                      </a:rPr>
                      <a:t> </a:t>
                    </a:r>
                    <a:r>
                      <a:rPr lang="en-US" altLang="ja-JP" sz="1400" dirty="0" smtClean="0">
                        <a:solidFill>
                          <a:schemeClr val="tx1"/>
                        </a:solidFill>
                      </a:rPr>
                      <a:t>Futaba Fault</a:t>
                    </a:r>
                    <a:endParaRPr kumimoji="1" lang="ja-JP" altLang="en-US" sz="1400" dirty="0">
                      <a:solidFill>
                        <a:schemeClr val="tx1"/>
                      </a:solidFill>
                    </a:endParaRPr>
                  </a:p>
                </p:txBody>
              </p:sp>
              <p:sp>
                <p:nvSpPr>
                  <p:cNvPr id="53" name="角丸四角形吹き出し 52"/>
                  <p:cNvSpPr/>
                  <p:nvPr/>
                </p:nvSpPr>
                <p:spPr>
                  <a:xfrm>
                    <a:off x="3896925" y="2798930"/>
                    <a:ext cx="990111" cy="238363"/>
                  </a:xfrm>
                  <a:prstGeom prst="wedgeRoundRectCallout">
                    <a:avLst>
                      <a:gd name="adj1" fmla="val -87871"/>
                      <a:gd name="adj2" fmla="val 152331"/>
                      <a:gd name="adj3" fmla="val 16667"/>
                    </a:avLst>
                  </a:prstGeom>
                  <a:solidFill>
                    <a:srgbClr val="FFFFCC"/>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altLang="ja-JP" sz="1400" b="1" dirty="0" smtClean="0">
                        <a:solidFill>
                          <a:schemeClr val="tx1"/>
                        </a:solidFill>
                        <a:latin typeface="Calibri" pitchFamily="34" charset="0"/>
                      </a:rPr>
                      <a:t>    M7.4</a:t>
                    </a:r>
                    <a:endParaRPr kumimoji="1" lang="ja-JP" altLang="en-US" sz="1400" b="1" dirty="0">
                      <a:solidFill>
                        <a:schemeClr val="tx1"/>
                      </a:solidFill>
                    </a:endParaRPr>
                  </a:p>
                </p:txBody>
              </p:sp>
              <p:sp>
                <p:nvSpPr>
                  <p:cNvPr id="56" name="角丸四角形吹き出し 55"/>
                  <p:cNvSpPr/>
                  <p:nvPr/>
                </p:nvSpPr>
                <p:spPr>
                  <a:xfrm>
                    <a:off x="4076944" y="3834045"/>
                    <a:ext cx="990111" cy="238363"/>
                  </a:xfrm>
                  <a:prstGeom prst="wedgeRoundRectCallout">
                    <a:avLst>
                      <a:gd name="adj1" fmla="val -72479"/>
                      <a:gd name="adj2" fmla="val 204279"/>
                      <a:gd name="adj3" fmla="val 16667"/>
                    </a:avLst>
                  </a:prstGeom>
                  <a:solidFill>
                    <a:srgbClr val="FFFFCC"/>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altLang="ja-JP" sz="1400" b="1" dirty="0" smtClean="0">
                        <a:solidFill>
                          <a:schemeClr val="tx1"/>
                        </a:solidFill>
                        <a:latin typeface="Calibri" pitchFamily="34" charset="0"/>
                      </a:rPr>
                      <a:t>       M7.5</a:t>
                    </a:r>
                    <a:endParaRPr kumimoji="1" lang="ja-JP" altLang="en-US" sz="1400" b="1" dirty="0">
                      <a:solidFill>
                        <a:schemeClr val="tx1"/>
                      </a:solidFill>
                    </a:endParaRPr>
                  </a:p>
                </p:txBody>
              </p:sp>
              <p:sp>
                <p:nvSpPr>
                  <p:cNvPr id="28" name="Line 155"/>
                  <p:cNvSpPr>
                    <a:spLocks noChangeShapeType="1"/>
                  </p:cNvSpPr>
                  <p:nvPr/>
                </p:nvSpPr>
                <p:spPr bwMode="auto">
                  <a:xfrm flipH="1">
                    <a:off x="1206500" y="2222500"/>
                    <a:ext cx="495300" cy="787400"/>
                  </a:xfrm>
                  <a:prstGeom prst="line">
                    <a:avLst/>
                  </a:prstGeom>
                  <a:noFill/>
                  <a:ln w="28575">
                    <a:solidFill>
                      <a:schemeClr val="folHlink"/>
                    </a:solidFill>
                    <a:round/>
                    <a:headEnd/>
                    <a:tailEnd/>
                  </a:ln>
                </p:spPr>
                <p:txBody>
                  <a:bodyPr/>
                  <a:lstStyle/>
                  <a:p>
                    <a:endParaRPr lang="ja-JP" altLang="en-US"/>
                  </a:p>
                </p:txBody>
              </p:sp>
              <p:sp>
                <p:nvSpPr>
                  <p:cNvPr id="59" name="右矢印 58"/>
                  <p:cNvSpPr/>
                  <p:nvPr/>
                </p:nvSpPr>
                <p:spPr>
                  <a:xfrm rot="1292489">
                    <a:off x="1840384" y="3373336"/>
                    <a:ext cx="360040" cy="20610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19512878" flipV="1">
                    <a:off x="1841950" y="3788912"/>
                    <a:ext cx="371565" cy="18027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701570" y="3203975"/>
                    <a:ext cx="1215135" cy="292387"/>
                  </a:xfrm>
                  <a:prstGeom prst="rect">
                    <a:avLst/>
                  </a:prstGeom>
                  <a:solidFill>
                    <a:schemeClr val="bg1"/>
                  </a:solidFill>
                  <a:ln w="19050">
                    <a:solidFill>
                      <a:schemeClr val="tx1"/>
                    </a:solidFill>
                  </a:ln>
                </p:spPr>
                <p:txBody>
                  <a:bodyPr wrap="square" lIns="36000" rIns="36000" rtlCol="0" anchor="ctr" anchorCtr="0">
                    <a:normAutofit/>
                  </a:bodyPr>
                  <a:lstStyle/>
                  <a:p>
                    <a:pPr>
                      <a:lnSpc>
                        <a:spcPct val="80000"/>
                      </a:lnSpc>
                    </a:pPr>
                    <a:r>
                      <a:rPr lang="en-US" altLang="ja-JP" sz="1600" b="1" dirty="0" smtClean="0">
                        <a:latin typeface="+mj-lt"/>
                      </a:rPr>
                      <a:t>Fukushima 1</a:t>
                    </a:r>
                    <a:endParaRPr kumimoji="1" lang="ja-JP" altLang="en-US" sz="1600" b="1" dirty="0">
                      <a:latin typeface="+mj-lt"/>
                    </a:endParaRPr>
                  </a:p>
                </p:txBody>
              </p:sp>
              <p:sp>
                <p:nvSpPr>
                  <p:cNvPr id="58" name="テキスト ボックス 57"/>
                  <p:cNvSpPr txBox="1"/>
                  <p:nvPr/>
                </p:nvSpPr>
                <p:spPr>
                  <a:xfrm>
                    <a:off x="701569" y="3789040"/>
                    <a:ext cx="1215135" cy="315035"/>
                  </a:xfrm>
                  <a:prstGeom prst="rect">
                    <a:avLst/>
                  </a:prstGeom>
                  <a:solidFill>
                    <a:schemeClr val="bg1"/>
                  </a:solidFill>
                  <a:ln w="12700">
                    <a:solidFill>
                      <a:schemeClr val="tx1"/>
                    </a:solidFill>
                  </a:ln>
                </p:spPr>
                <p:txBody>
                  <a:bodyPr wrap="square" lIns="36000" rIns="36000" rtlCol="0" anchor="ctr" anchorCtr="0">
                    <a:normAutofit/>
                  </a:bodyPr>
                  <a:lstStyle/>
                  <a:p>
                    <a:pPr>
                      <a:lnSpc>
                        <a:spcPct val="80000"/>
                      </a:lnSpc>
                    </a:pPr>
                    <a:r>
                      <a:rPr kumimoji="1" lang="en-US" altLang="ja-JP" sz="1600" b="1" dirty="0" smtClean="0">
                        <a:latin typeface="+mj-lt"/>
                      </a:rPr>
                      <a:t>Fukushima 2</a:t>
                    </a:r>
                    <a:endParaRPr kumimoji="1" lang="ja-JP" altLang="en-US" sz="1600" b="1" dirty="0">
                      <a:latin typeface="+mj-lt"/>
                    </a:endParaRPr>
                  </a:p>
                </p:txBody>
              </p:sp>
              <p:sp>
                <p:nvSpPr>
                  <p:cNvPr id="55" name="角丸四角形吹き出し 54"/>
                  <p:cNvSpPr/>
                  <p:nvPr/>
                </p:nvSpPr>
                <p:spPr>
                  <a:xfrm>
                    <a:off x="3401870" y="5499230"/>
                    <a:ext cx="990111" cy="238363"/>
                  </a:xfrm>
                  <a:prstGeom prst="wedgeRoundRectCallout">
                    <a:avLst>
                      <a:gd name="adj1" fmla="val -82099"/>
                      <a:gd name="adj2" fmla="val -291226"/>
                      <a:gd name="adj3" fmla="val 16667"/>
                    </a:avLst>
                  </a:prstGeom>
                  <a:solidFill>
                    <a:srgbClr val="FFFFCC"/>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altLang="ja-JP" sz="1400" b="1" dirty="0" smtClean="0">
                        <a:solidFill>
                          <a:schemeClr val="tx1"/>
                        </a:solidFill>
                        <a:latin typeface="Calibri" pitchFamily="34" charset="0"/>
                      </a:rPr>
                      <a:t>     M7.0</a:t>
                    </a:r>
                    <a:endParaRPr kumimoji="1" lang="ja-JP" altLang="en-US" sz="1400" b="1" dirty="0">
                      <a:solidFill>
                        <a:schemeClr val="tx1"/>
                      </a:solidFill>
                    </a:endParaRPr>
                  </a:p>
                </p:txBody>
              </p:sp>
              <p:sp>
                <p:nvSpPr>
                  <p:cNvPr id="36" name="四角形吹き出し 35"/>
                  <p:cNvSpPr/>
                  <p:nvPr/>
                </p:nvSpPr>
                <p:spPr>
                  <a:xfrm>
                    <a:off x="701570" y="4959170"/>
                    <a:ext cx="1305145" cy="307777"/>
                  </a:xfrm>
                  <a:prstGeom prst="wedgeRectCallout">
                    <a:avLst>
                      <a:gd name="adj1" fmla="val 30861"/>
                      <a:gd name="adj2" fmla="val -22313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en-US" altLang="ja-JP" sz="1400" b="1" dirty="0" smtClean="0">
                        <a:solidFill>
                          <a:schemeClr val="tx1"/>
                        </a:solidFill>
                        <a:latin typeface="Calibri" pitchFamily="34" charset="0"/>
                      </a:rPr>
                      <a:t>ⓒ</a:t>
                    </a:r>
                    <a:r>
                      <a:rPr lang="en-US" altLang="ja-JP" sz="1400" dirty="0" smtClean="0">
                        <a:solidFill>
                          <a:schemeClr val="tx1"/>
                        </a:solidFill>
                        <a:latin typeface="Calibri" pitchFamily="34" charset="0"/>
                      </a:rPr>
                      <a:t> </a:t>
                    </a:r>
                    <a:r>
                      <a:rPr lang="en-US" altLang="ja-JP" sz="1400" dirty="0" err="1" smtClean="0">
                        <a:solidFill>
                          <a:schemeClr val="tx1"/>
                        </a:solidFill>
                        <a:latin typeface="Calibri" pitchFamily="34" charset="0"/>
                      </a:rPr>
                      <a:t>Idosawa</a:t>
                    </a:r>
                    <a:r>
                      <a:rPr lang="en-US" altLang="ja-JP" sz="1400" dirty="0" smtClean="0">
                        <a:solidFill>
                          <a:schemeClr val="tx1"/>
                        </a:solidFill>
                        <a:latin typeface="Calibri" pitchFamily="34" charset="0"/>
                      </a:rPr>
                      <a:t> Fault </a:t>
                    </a:r>
                    <a:endParaRPr kumimoji="1" lang="ja-JP" altLang="en-US" sz="1400" dirty="0">
                      <a:solidFill>
                        <a:schemeClr val="tx1"/>
                      </a:solidFill>
                    </a:endParaRPr>
                  </a:p>
                </p:txBody>
              </p:sp>
            </p:grpSp>
            <p:sp>
              <p:nvSpPr>
                <p:cNvPr id="49" name="Rectangle 60"/>
                <p:cNvSpPr>
                  <a:spLocks noChangeArrowheads="1"/>
                </p:cNvSpPr>
                <p:nvPr/>
              </p:nvSpPr>
              <p:spPr bwMode="auto">
                <a:xfrm>
                  <a:off x="2726795" y="1448780"/>
                  <a:ext cx="1710190" cy="584775"/>
                </a:xfrm>
                <a:prstGeom prst="rect">
                  <a:avLst/>
                </a:prstGeom>
                <a:solidFill>
                  <a:schemeClr val="accent6">
                    <a:lumMod val="20000"/>
                    <a:lumOff val="80000"/>
                  </a:schemeClr>
                </a:solidFill>
                <a:ln w="28575">
                  <a:solidFill>
                    <a:schemeClr val="accent6">
                      <a:lumMod val="75000"/>
                    </a:schemeClr>
                  </a:solidFill>
                  <a:miter lim="800000"/>
                  <a:headEnd/>
                  <a:tailEnd/>
                </a:ln>
              </p:spPr>
              <p:txBody>
                <a:bodyPr wrap="square">
                  <a:spAutoFit/>
                </a:bodyPr>
                <a:lstStyle/>
                <a:p>
                  <a:pPr algn="ctr"/>
                  <a:r>
                    <a:rPr lang="en-US" altLang="ja-JP" sz="1600" dirty="0" smtClean="0">
                      <a:latin typeface="Calibri" pitchFamily="34" charset="0"/>
                    </a:rPr>
                    <a:t>Inland </a:t>
                  </a:r>
                  <a:r>
                    <a:rPr lang="en-US" altLang="ja-JP" sz="1600" dirty="0">
                      <a:latin typeface="Calibri" pitchFamily="34" charset="0"/>
                    </a:rPr>
                    <a:t>Inside Crust </a:t>
                  </a:r>
                  <a:r>
                    <a:rPr lang="en-US" altLang="ja-JP" sz="1600" dirty="0" smtClean="0">
                      <a:latin typeface="Calibri" pitchFamily="34" charset="0"/>
                    </a:rPr>
                    <a:t>Fault</a:t>
                  </a:r>
                </a:p>
              </p:txBody>
            </p:sp>
            <p:sp>
              <p:nvSpPr>
                <p:cNvPr id="71" name="テキスト ボックス 70"/>
                <p:cNvSpPr txBox="1"/>
                <p:nvPr/>
              </p:nvSpPr>
              <p:spPr>
                <a:xfrm>
                  <a:off x="6507215" y="1448780"/>
                  <a:ext cx="2160240" cy="707886"/>
                </a:xfrm>
                <a:prstGeom prst="rect">
                  <a:avLst/>
                </a:prstGeom>
                <a:solidFill>
                  <a:srgbClr val="FFFFCC"/>
                </a:solidFill>
                <a:ln w="28575">
                  <a:solidFill>
                    <a:schemeClr val="accent5"/>
                  </a:solidFill>
                </a:ln>
              </p:spPr>
              <p:txBody>
                <a:bodyPr wrap="square" rtlCol="0">
                  <a:spAutoFit/>
                </a:bodyPr>
                <a:lstStyle/>
                <a:p>
                  <a:pPr algn="ctr"/>
                  <a:r>
                    <a:rPr lang="en-US" altLang="ja-JP" sz="1600" dirty="0" smtClean="0">
                      <a:latin typeface="Calibri" pitchFamily="34" charset="0"/>
                    </a:rPr>
                    <a:t>Inter-plate Earth Quake </a:t>
                  </a:r>
                </a:p>
                <a:p>
                  <a:pPr algn="ctr"/>
                  <a:r>
                    <a:rPr lang="en-US" altLang="ja-JP" sz="1200" i="1" dirty="0" smtClean="0">
                      <a:latin typeface="Calibri" pitchFamily="34" charset="0"/>
                    </a:rPr>
                    <a:t>from Group</a:t>
                  </a:r>
                  <a:r>
                    <a:rPr lang="ja-JP" altLang="en-US" sz="1200" i="1" dirty="0" smtClean="0">
                      <a:latin typeface="Calibri" pitchFamily="34" charset="0"/>
                    </a:rPr>
                    <a:t> </a:t>
                  </a:r>
                  <a:r>
                    <a:rPr lang="en-US" altLang="ja-JP" sz="1200" i="1" dirty="0" smtClean="0">
                      <a:latin typeface="Calibri" pitchFamily="34" charset="0"/>
                    </a:rPr>
                    <a:t>of </a:t>
                  </a:r>
                  <a:r>
                    <a:rPr lang="en-US" altLang="ja-JP" sz="1200" i="1" dirty="0" err="1" smtClean="0">
                      <a:latin typeface="Calibri" pitchFamily="34" charset="0"/>
                    </a:rPr>
                    <a:t>Shioyazaki</a:t>
                  </a:r>
                  <a:r>
                    <a:rPr lang="en-US" altLang="ja-JP" sz="1200" i="1" dirty="0" smtClean="0">
                      <a:latin typeface="Calibri" pitchFamily="34" charset="0"/>
                    </a:rPr>
                    <a:t>-Oki Earth Quakes in 1938</a:t>
                  </a:r>
                </a:p>
              </p:txBody>
            </p:sp>
          </p:grpSp>
          <p:pic>
            <p:nvPicPr>
              <p:cNvPr id="73" name="Picture 2" descr="E:\References\国土地理院および学士会報平田氏解説2　H24.3.1_ページ_1 trim.jpg"/>
              <p:cNvPicPr>
                <a:picLocks noChangeAspect="1" noChangeArrowheads="1"/>
              </p:cNvPicPr>
              <p:nvPr/>
            </p:nvPicPr>
            <p:blipFill>
              <a:blip r:embed="rId4" cstate="print"/>
              <a:srcRect/>
              <a:stretch>
                <a:fillRect/>
              </a:stretch>
            </p:blipFill>
            <p:spPr bwMode="auto">
              <a:xfrm>
                <a:off x="746575" y="3241601"/>
                <a:ext cx="2672999" cy="2527659"/>
              </a:xfrm>
              <a:prstGeom prst="rect">
                <a:avLst/>
              </a:prstGeom>
              <a:noFill/>
              <a:ln w="9525">
                <a:noFill/>
                <a:miter lim="800000"/>
                <a:headEnd/>
                <a:tailEnd/>
              </a:ln>
            </p:spPr>
          </p:pic>
          <p:cxnSp>
            <p:nvCxnSpPr>
              <p:cNvPr id="52" name="直線矢印コネクタ 51"/>
              <p:cNvCxnSpPr/>
              <p:nvPr/>
            </p:nvCxnSpPr>
            <p:spPr>
              <a:xfrm flipV="1">
                <a:off x="1781690" y="2393888"/>
                <a:ext cx="2115235" cy="2070227"/>
              </a:xfrm>
              <a:prstGeom prst="straightConnector1">
                <a:avLst/>
              </a:prstGeom>
              <a:ln w="38100">
                <a:solidFill>
                  <a:schemeClr val="tx2">
                    <a:alpha val="77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781690" y="5049180"/>
                <a:ext cx="2115235" cy="126014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1781691" y="4464115"/>
                <a:ext cx="405044" cy="585065"/>
              </a:xfrm>
              <a:prstGeom prst="rect">
                <a:avLst/>
              </a:prstGeom>
              <a:solidFill>
                <a:srgbClr val="FFFF66">
                  <a:alpha val="27843"/>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8" name="直線コネクタ 77"/>
            <p:cNvCxnSpPr/>
            <p:nvPr/>
          </p:nvCxnSpPr>
          <p:spPr>
            <a:xfrm flipV="1">
              <a:off x="2186735" y="2393886"/>
              <a:ext cx="5625625" cy="2070229"/>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186735" y="5049180"/>
              <a:ext cx="5580620" cy="126014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sp>
        <p:nvSpPr>
          <p:cNvPr id="67" name="円/楕円 66"/>
          <p:cNvSpPr/>
          <p:nvPr/>
        </p:nvSpPr>
        <p:spPr>
          <a:xfrm>
            <a:off x="3131840" y="4959170"/>
            <a:ext cx="135016" cy="149314"/>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8" name="円/楕円 67"/>
          <p:cNvSpPr/>
          <p:nvPr/>
        </p:nvSpPr>
        <p:spPr>
          <a:xfrm>
            <a:off x="2456765" y="4419110"/>
            <a:ext cx="135016" cy="149314"/>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9" name="円/楕円 68"/>
          <p:cNvSpPr/>
          <p:nvPr/>
        </p:nvSpPr>
        <p:spPr>
          <a:xfrm>
            <a:off x="2096725" y="5094185"/>
            <a:ext cx="90011" cy="90011"/>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7" name="円/楕円 76"/>
          <p:cNvSpPr/>
          <p:nvPr/>
        </p:nvSpPr>
        <p:spPr>
          <a:xfrm>
            <a:off x="2456765" y="3924055"/>
            <a:ext cx="90011" cy="90011"/>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9" name="円/楕円 78"/>
          <p:cNvSpPr/>
          <p:nvPr/>
        </p:nvSpPr>
        <p:spPr>
          <a:xfrm>
            <a:off x="2591780" y="4374105"/>
            <a:ext cx="90011" cy="90011"/>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0" name="円/楕円 79"/>
          <p:cNvSpPr/>
          <p:nvPr/>
        </p:nvSpPr>
        <p:spPr>
          <a:xfrm>
            <a:off x="2996825" y="4509120"/>
            <a:ext cx="90011" cy="90011"/>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3" name="星 6 82"/>
          <p:cNvSpPr/>
          <p:nvPr/>
        </p:nvSpPr>
        <p:spPr>
          <a:xfrm>
            <a:off x="5607115" y="3969060"/>
            <a:ext cx="180020" cy="180020"/>
          </a:xfrm>
          <a:prstGeom prst="star6">
            <a:avLst/>
          </a:prstGeom>
          <a:solidFill>
            <a:srgbClr val="FF3300"/>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E0000"/>
              </a:solidFill>
            </a:endParaRPr>
          </a:p>
        </p:txBody>
      </p:sp>
      <p:sp>
        <p:nvSpPr>
          <p:cNvPr id="84" name="星 6 83"/>
          <p:cNvSpPr/>
          <p:nvPr/>
        </p:nvSpPr>
        <p:spPr>
          <a:xfrm>
            <a:off x="5607115" y="4149080"/>
            <a:ext cx="180020" cy="180020"/>
          </a:xfrm>
          <a:prstGeom prst="star6">
            <a:avLst/>
          </a:prstGeom>
          <a:solidFill>
            <a:srgbClr val="FF3300"/>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E0000"/>
              </a:solidFill>
            </a:endParaRPr>
          </a:p>
        </p:txBody>
      </p:sp>
      <p:sp>
        <p:nvSpPr>
          <p:cNvPr id="85" name="星 6 84"/>
          <p:cNvSpPr/>
          <p:nvPr/>
        </p:nvSpPr>
        <p:spPr>
          <a:xfrm>
            <a:off x="2006715" y="4644135"/>
            <a:ext cx="135015" cy="135015"/>
          </a:xfrm>
          <a:prstGeom prst="star6">
            <a:avLst/>
          </a:prstGeom>
          <a:solidFill>
            <a:srgbClr val="FF3300"/>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E0000"/>
              </a:solidFill>
            </a:endParaRPr>
          </a:p>
        </p:txBody>
      </p:sp>
      <p:sp>
        <p:nvSpPr>
          <p:cNvPr id="86" name="円/楕円 85"/>
          <p:cNvSpPr/>
          <p:nvPr/>
        </p:nvSpPr>
        <p:spPr>
          <a:xfrm flipH="1">
            <a:off x="3131840" y="5319210"/>
            <a:ext cx="90010" cy="90724"/>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90"/>
          <p:cNvGrpSpPr/>
          <p:nvPr/>
        </p:nvGrpSpPr>
        <p:grpSpPr>
          <a:xfrm>
            <a:off x="4797025" y="1898830"/>
            <a:ext cx="225025" cy="307777"/>
            <a:chOff x="566555" y="1808820"/>
            <a:chExt cx="225025" cy="307777"/>
          </a:xfrm>
        </p:grpSpPr>
        <p:sp>
          <p:nvSpPr>
            <p:cNvPr id="88" name="円/楕円 87"/>
            <p:cNvSpPr/>
            <p:nvPr/>
          </p:nvSpPr>
          <p:spPr>
            <a:xfrm>
              <a:off x="611560" y="1898830"/>
              <a:ext cx="180020" cy="18002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566555" y="1808820"/>
              <a:ext cx="225025" cy="307777"/>
            </a:xfrm>
            <a:prstGeom prst="rect">
              <a:avLst/>
            </a:prstGeom>
            <a:noFill/>
          </p:spPr>
          <p:txBody>
            <a:bodyPr wrap="square" rtlCol="0">
              <a:spAutoFit/>
            </a:bodyPr>
            <a:lstStyle/>
            <a:p>
              <a:r>
                <a:rPr kumimoji="1" lang="en-US" altLang="ja-JP" sz="1400" b="1" dirty="0" smtClean="0">
                  <a:latin typeface="+mj-lt"/>
                </a:rPr>
                <a:t>a</a:t>
              </a:r>
              <a:endParaRPr kumimoji="1" lang="ja-JP" altLang="en-US" sz="1400" b="1" dirty="0"/>
            </a:p>
          </p:txBody>
        </p:sp>
      </p:grpSp>
      <p:grpSp>
        <p:nvGrpSpPr>
          <p:cNvPr id="13" name="グループ化 97"/>
          <p:cNvGrpSpPr/>
          <p:nvPr/>
        </p:nvGrpSpPr>
        <p:grpSpPr>
          <a:xfrm>
            <a:off x="6867255" y="5949280"/>
            <a:ext cx="225025" cy="276999"/>
            <a:chOff x="1871700" y="2386916"/>
            <a:chExt cx="225025" cy="276999"/>
          </a:xfrm>
        </p:grpSpPr>
        <p:sp>
          <p:nvSpPr>
            <p:cNvPr id="89" name="円/楕円 88"/>
            <p:cNvSpPr/>
            <p:nvPr/>
          </p:nvSpPr>
          <p:spPr>
            <a:xfrm>
              <a:off x="1916705" y="2438890"/>
              <a:ext cx="180020" cy="18002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1871700" y="2386916"/>
              <a:ext cx="225025" cy="276999"/>
            </a:xfrm>
            <a:prstGeom prst="rect">
              <a:avLst/>
            </a:prstGeom>
            <a:noFill/>
          </p:spPr>
          <p:txBody>
            <a:bodyPr wrap="square" rtlCol="0">
              <a:spAutoFit/>
            </a:bodyPr>
            <a:lstStyle/>
            <a:p>
              <a:r>
                <a:rPr kumimoji="1" lang="en-US" altLang="ja-JP" sz="1200" b="1" dirty="0" smtClean="0"/>
                <a:t>1</a:t>
              </a:r>
              <a:endParaRPr kumimoji="1" lang="ja-JP" altLang="en-US" sz="1200" b="1" dirty="0"/>
            </a:p>
          </p:txBody>
        </p:sp>
      </p:grpSp>
      <p:grpSp>
        <p:nvGrpSpPr>
          <p:cNvPr id="14" name="グループ化 95"/>
          <p:cNvGrpSpPr/>
          <p:nvPr/>
        </p:nvGrpSpPr>
        <p:grpSpPr>
          <a:xfrm>
            <a:off x="5787135" y="2528900"/>
            <a:ext cx="225025" cy="307777"/>
            <a:chOff x="1466655" y="1853825"/>
            <a:chExt cx="225025" cy="307777"/>
          </a:xfrm>
        </p:grpSpPr>
        <p:sp>
          <p:nvSpPr>
            <p:cNvPr id="93" name="円/楕円 92"/>
            <p:cNvSpPr/>
            <p:nvPr/>
          </p:nvSpPr>
          <p:spPr>
            <a:xfrm>
              <a:off x="1511660" y="1898830"/>
              <a:ext cx="180020" cy="18002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1466655" y="1853825"/>
              <a:ext cx="225025" cy="307777"/>
            </a:xfrm>
            <a:prstGeom prst="rect">
              <a:avLst/>
            </a:prstGeom>
            <a:noFill/>
          </p:spPr>
          <p:txBody>
            <a:bodyPr wrap="square" rtlCol="0">
              <a:spAutoFit/>
            </a:bodyPr>
            <a:lstStyle/>
            <a:p>
              <a:r>
                <a:rPr kumimoji="1" lang="en-US" altLang="ja-JP" sz="1400" b="1" dirty="0" smtClean="0">
                  <a:latin typeface="+mj-lt"/>
                </a:rPr>
                <a:t>b</a:t>
              </a:r>
              <a:endParaRPr kumimoji="1" lang="ja-JP" altLang="en-US" sz="1400" b="1" dirty="0"/>
            </a:p>
          </p:txBody>
        </p:sp>
      </p:grpSp>
      <p:grpSp>
        <p:nvGrpSpPr>
          <p:cNvPr id="21" name="グループ化 98"/>
          <p:cNvGrpSpPr/>
          <p:nvPr/>
        </p:nvGrpSpPr>
        <p:grpSpPr>
          <a:xfrm>
            <a:off x="7587335" y="4322131"/>
            <a:ext cx="225025" cy="276999"/>
            <a:chOff x="1871700" y="2386916"/>
            <a:chExt cx="225025" cy="276999"/>
          </a:xfrm>
        </p:grpSpPr>
        <p:sp>
          <p:nvSpPr>
            <p:cNvPr id="100" name="円/楕円 99"/>
            <p:cNvSpPr/>
            <p:nvPr/>
          </p:nvSpPr>
          <p:spPr>
            <a:xfrm>
              <a:off x="1916705" y="2438890"/>
              <a:ext cx="180020" cy="18002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1871700" y="2386916"/>
              <a:ext cx="225025" cy="276999"/>
            </a:xfrm>
            <a:prstGeom prst="rect">
              <a:avLst/>
            </a:prstGeom>
            <a:noFill/>
          </p:spPr>
          <p:txBody>
            <a:bodyPr wrap="square" rtlCol="0">
              <a:spAutoFit/>
            </a:bodyPr>
            <a:lstStyle/>
            <a:p>
              <a:r>
                <a:rPr kumimoji="1" lang="en-US" altLang="ja-JP" sz="1200" b="1" dirty="0" smtClean="0"/>
                <a:t>2</a:t>
              </a:r>
              <a:endParaRPr kumimoji="1" lang="ja-JP" altLang="en-US" sz="1200" b="1" dirty="0"/>
            </a:p>
          </p:txBody>
        </p:sp>
      </p:grpSp>
      <p:grpSp>
        <p:nvGrpSpPr>
          <p:cNvPr id="26" name="グループ化 101"/>
          <p:cNvGrpSpPr/>
          <p:nvPr/>
        </p:nvGrpSpPr>
        <p:grpSpPr>
          <a:xfrm>
            <a:off x="6777245" y="2971981"/>
            <a:ext cx="225025" cy="276999"/>
            <a:chOff x="1871700" y="2386916"/>
            <a:chExt cx="225025" cy="276999"/>
          </a:xfrm>
        </p:grpSpPr>
        <p:sp>
          <p:nvSpPr>
            <p:cNvPr id="103" name="円/楕円 102"/>
            <p:cNvSpPr/>
            <p:nvPr/>
          </p:nvSpPr>
          <p:spPr>
            <a:xfrm>
              <a:off x="1916705" y="2438890"/>
              <a:ext cx="180020" cy="18002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1871700" y="2386916"/>
              <a:ext cx="225025" cy="276999"/>
            </a:xfrm>
            <a:prstGeom prst="rect">
              <a:avLst/>
            </a:prstGeom>
            <a:noFill/>
          </p:spPr>
          <p:txBody>
            <a:bodyPr wrap="square" rtlCol="0">
              <a:spAutoFit/>
            </a:bodyPr>
            <a:lstStyle/>
            <a:p>
              <a:r>
                <a:rPr kumimoji="1" lang="en-US" altLang="ja-JP" sz="1200" b="1" dirty="0" smtClean="0"/>
                <a:t>3</a:t>
              </a:r>
              <a:endParaRPr kumimoji="1" lang="ja-JP" altLang="en-US" sz="1200" b="1" dirty="0"/>
            </a:p>
          </p:txBody>
        </p:sp>
      </p:grpSp>
      <p:grpSp>
        <p:nvGrpSpPr>
          <p:cNvPr id="39" name="グループ化 104"/>
          <p:cNvGrpSpPr/>
          <p:nvPr/>
        </p:nvGrpSpPr>
        <p:grpSpPr>
          <a:xfrm>
            <a:off x="7362310" y="3287016"/>
            <a:ext cx="225025" cy="276999"/>
            <a:chOff x="1871700" y="2386916"/>
            <a:chExt cx="225025" cy="276999"/>
          </a:xfrm>
        </p:grpSpPr>
        <p:sp>
          <p:nvSpPr>
            <p:cNvPr id="106" name="円/楕円 105"/>
            <p:cNvSpPr/>
            <p:nvPr/>
          </p:nvSpPr>
          <p:spPr>
            <a:xfrm>
              <a:off x="1916705" y="2438890"/>
              <a:ext cx="180020" cy="18002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1871700" y="2386916"/>
              <a:ext cx="225025" cy="276999"/>
            </a:xfrm>
            <a:prstGeom prst="rect">
              <a:avLst/>
            </a:prstGeom>
            <a:noFill/>
          </p:spPr>
          <p:txBody>
            <a:bodyPr wrap="square" rtlCol="0">
              <a:spAutoFit/>
            </a:bodyPr>
            <a:lstStyle/>
            <a:p>
              <a:r>
                <a:rPr kumimoji="1" lang="en-US" altLang="ja-JP" sz="1200" b="1" dirty="0" smtClean="0"/>
                <a:t>4</a:t>
              </a:r>
              <a:endParaRPr kumimoji="1" lang="ja-JP" altLang="en-US" sz="1200" b="1" dirty="0"/>
            </a:p>
          </p:txBody>
        </p:sp>
      </p:grpSp>
      <p:sp>
        <p:nvSpPr>
          <p:cNvPr id="91" name="テキスト ボックス 90"/>
          <p:cNvSpPr txBox="1"/>
          <p:nvPr/>
        </p:nvSpPr>
        <p:spPr>
          <a:xfrm>
            <a:off x="1376645" y="2438890"/>
            <a:ext cx="1305145" cy="646331"/>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kumimoji="1" lang="en-US" altLang="ja-JP" b="1" dirty="0" smtClean="0"/>
              <a:t>3.11/14:46</a:t>
            </a:r>
          </a:p>
          <a:p>
            <a:pPr algn="ctr"/>
            <a:r>
              <a:rPr lang="en-US" altLang="ja-JP" b="1" dirty="0" smtClean="0"/>
              <a:t>M9.0</a:t>
            </a:r>
            <a:endParaRPr kumimoji="1" lang="ja-JP" altLang="en-US" b="1" dirty="0"/>
          </a:p>
        </p:txBody>
      </p:sp>
      <p:cxnSp>
        <p:nvCxnSpPr>
          <p:cNvPr id="94" name="直線コネクタ 93"/>
          <p:cNvCxnSpPr>
            <a:stCxn id="91" idx="2"/>
            <a:endCxn id="68" idx="1"/>
          </p:cNvCxnSpPr>
          <p:nvPr/>
        </p:nvCxnSpPr>
        <p:spPr>
          <a:xfrm>
            <a:off x="2029218" y="3085221"/>
            <a:ext cx="447320" cy="135575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十二角形 95"/>
          <p:cNvSpPr/>
          <p:nvPr/>
        </p:nvSpPr>
        <p:spPr>
          <a:xfrm>
            <a:off x="881590" y="2528900"/>
            <a:ext cx="457200" cy="534444"/>
          </a:xfrm>
          <a:prstGeom prst="dodec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sz="2400" b="1" dirty="0" smtClean="0">
                <a:solidFill>
                  <a:schemeClr val="tx1"/>
                </a:solidFill>
              </a:rPr>
              <a:t>2</a:t>
            </a:r>
            <a:endParaRPr kumimoji="1" lang="ja-JP" altLang="en-US" sz="2400" b="1" dirty="0">
              <a:solidFill>
                <a:schemeClr val="tx1"/>
              </a:solidFill>
            </a:endParaRPr>
          </a:p>
        </p:txBody>
      </p:sp>
      <p:sp>
        <p:nvSpPr>
          <p:cNvPr id="102" name="スライド番号プレースホルダ 101"/>
          <p:cNvSpPr>
            <a:spLocks noGrp="1"/>
          </p:cNvSpPr>
          <p:nvPr>
            <p:ph type="sldNum" sz="quarter" idx="12"/>
          </p:nvPr>
        </p:nvSpPr>
        <p:spPr/>
        <p:txBody>
          <a:bodyPr/>
          <a:lstStyle/>
          <a:p>
            <a:fld id="{4F1D1F17-AF0D-4330-84AA-A3C0AE45B7EC}" type="slidenum">
              <a:rPr kumimoji="1" lang="ja-JP" altLang="en-US" smtClean="0"/>
              <a:pPr/>
              <a:t>8</a:t>
            </a:fld>
            <a:endParaRPr kumimoji="1" lang="ja-JP" altLang="en-US"/>
          </a:p>
        </p:txBody>
      </p:sp>
      <p:sp>
        <p:nvSpPr>
          <p:cNvPr id="109" name="フッター プレースホルダ 108"/>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algn="l" eaLnBrk="1" hangingPunct="1"/>
            <a:r>
              <a:rPr lang="en-US" altLang="ja-JP" sz="3600" b="1" dirty="0" smtClean="0">
                <a:solidFill>
                  <a:srgbClr val="000000"/>
                </a:solidFill>
                <a:ea typeface="ＭＳ 明朝" pitchFamily="17" charset="-128"/>
              </a:rPr>
              <a:t>Maximum Response Acceleration </a:t>
            </a:r>
            <a:r>
              <a:rPr lang="en-US" altLang="ja-JP" sz="3600" b="1" dirty="0" smtClean="0">
                <a:solidFill>
                  <a:srgbClr val="000000"/>
                </a:solidFill>
                <a:latin typeface="Arial" charset="0"/>
                <a:ea typeface="ＭＳ 明朝" pitchFamily="17" charset="-128"/>
              </a:rPr>
              <a:t/>
            </a:r>
            <a:br>
              <a:rPr lang="en-US" altLang="ja-JP" sz="3600" b="1" dirty="0" smtClean="0">
                <a:solidFill>
                  <a:srgbClr val="000000"/>
                </a:solidFill>
                <a:latin typeface="Arial" charset="0"/>
                <a:ea typeface="ＭＳ 明朝" pitchFamily="17" charset="-128"/>
              </a:rPr>
            </a:br>
            <a:r>
              <a:rPr lang="en-US" altLang="ja-JP" sz="2800" b="1" i="1" dirty="0" smtClean="0">
                <a:solidFill>
                  <a:srgbClr val="C00000"/>
                </a:solidFill>
                <a:ea typeface="ＭＳ 明朝" pitchFamily="17" charset="-128"/>
              </a:rPr>
              <a:t>Comparison with the licensing basis</a:t>
            </a:r>
            <a:endParaRPr lang="ja-JP" altLang="en-US" sz="2800" dirty="0" smtClean="0">
              <a:solidFill>
                <a:srgbClr val="C00000"/>
              </a:solidFill>
            </a:endParaRPr>
          </a:p>
        </p:txBody>
      </p:sp>
      <p:graphicFrame>
        <p:nvGraphicFramePr>
          <p:cNvPr id="3" name="表 2"/>
          <p:cNvGraphicFramePr>
            <a:graphicFrameLocks noGrp="1"/>
          </p:cNvGraphicFramePr>
          <p:nvPr/>
        </p:nvGraphicFramePr>
        <p:xfrm>
          <a:off x="792163" y="1538288"/>
          <a:ext cx="7335814" cy="4230465"/>
        </p:xfrm>
        <a:graphic>
          <a:graphicData uri="http://schemas.openxmlformats.org/drawingml/2006/table">
            <a:tbl>
              <a:tblPr/>
              <a:tblGrid>
                <a:gridCol w="1410734"/>
                <a:gridCol w="846440"/>
                <a:gridCol w="848170"/>
                <a:gridCol w="844710"/>
                <a:gridCol w="846440"/>
                <a:gridCol w="846440"/>
                <a:gridCol w="846440"/>
                <a:gridCol w="846440"/>
              </a:tblGrid>
              <a:tr h="330505">
                <a:tc rowSpan="3" gridSpan="2">
                  <a:txBody>
                    <a:bodyPr/>
                    <a:lstStyle/>
                    <a:p>
                      <a:pPr algn="l" fontAlgn="ctr"/>
                      <a:endParaRPr lang="en-GB" sz="1200" b="1" i="1" u="none" strike="noStrike" dirty="0" smtClean="0">
                        <a:solidFill>
                          <a:srgbClr val="000000"/>
                        </a:solidFill>
                        <a:latin typeface="Arial"/>
                      </a:endParaRPr>
                    </a:p>
                    <a:p>
                      <a:pPr algn="l" fontAlgn="ctr"/>
                      <a:r>
                        <a:rPr lang="en-GB" sz="1200" b="1" i="1" u="none" strike="noStrike" dirty="0" smtClean="0">
                          <a:solidFill>
                            <a:srgbClr val="000000"/>
                          </a:solidFill>
                          <a:latin typeface="Arial"/>
                        </a:rPr>
                        <a:t>Note:</a:t>
                      </a:r>
                    </a:p>
                    <a:p>
                      <a:pPr algn="l" fontAlgn="ctr"/>
                      <a:r>
                        <a:rPr lang="en-GB" sz="1200" b="1" i="1" u="none" strike="noStrike" dirty="0" smtClean="0">
                          <a:solidFill>
                            <a:srgbClr val="000000"/>
                          </a:solidFill>
                          <a:latin typeface="Arial"/>
                        </a:rPr>
                        <a:t>The licensing</a:t>
                      </a:r>
                      <a:r>
                        <a:rPr lang="en-GB" sz="1200" b="1" i="1" u="none" strike="noStrike" baseline="0" dirty="0" smtClean="0">
                          <a:solidFill>
                            <a:srgbClr val="000000"/>
                          </a:solidFill>
                          <a:latin typeface="Arial"/>
                        </a:rPr>
                        <a:t> basis was exceeded.</a:t>
                      </a:r>
                      <a:r>
                        <a:rPr lang="en-GB" sz="1200" b="1" i="1" u="none" strike="noStrike" dirty="0" smtClean="0">
                          <a:solidFill>
                            <a:srgbClr val="000000"/>
                          </a:solidFill>
                          <a:latin typeface="Arial"/>
                        </a:rPr>
                        <a:t>  </a:t>
                      </a:r>
                    </a:p>
                    <a:p>
                      <a:pPr marL="361950" indent="-361950" algn="l" fontAlgn="ctr"/>
                      <a:endParaRPr lang="en-GB" sz="1100" b="1" i="1" u="none" strike="noStrike" dirty="0">
                        <a:solidFill>
                          <a:srgbClr val="000000"/>
                        </a:solidFill>
                        <a:latin typeface="ＭＳ Ｐゴシック"/>
                      </a:endParaRPr>
                    </a:p>
                  </a:txBody>
                  <a:tcPr marL="17145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hMerge="1">
                  <a:txBody>
                    <a:bodyPr/>
                    <a:lstStyle/>
                    <a:p>
                      <a:endParaRPr kumimoji="1" lang="ja-JP" altLang="en-US"/>
                    </a:p>
                  </a:txBody>
                  <a:tcPr/>
                </a:tc>
                <a:tc gridSpan="3">
                  <a:txBody>
                    <a:bodyPr/>
                    <a:lstStyle/>
                    <a:p>
                      <a:pPr algn="ctr" fontAlgn="ctr"/>
                      <a:r>
                        <a:rPr lang="en-GB" sz="1400" b="0" i="0" u="none" strike="noStrike">
                          <a:solidFill>
                            <a:srgbClr val="000000"/>
                          </a:solidFill>
                          <a:latin typeface="Arial"/>
                        </a:rPr>
                        <a:t>Data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GB" sz="1400" b="0" i="0" u="none" strike="noStrike" dirty="0">
                          <a:solidFill>
                            <a:srgbClr val="000000"/>
                          </a:solidFill>
                          <a:latin typeface="Arial"/>
                        </a:rPr>
                        <a:t>Licensing </a:t>
                      </a:r>
                      <a:r>
                        <a:rPr lang="en-GB" sz="1400" b="0" i="0" u="none" strike="noStrike" dirty="0" smtClean="0">
                          <a:solidFill>
                            <a:srgbClr val="000000"/>
                          </a:solidFill>
                          <a:latin typeface="Arial"/>
                        </a:rPr>
                        <a:t>Basis</a:t>
                      </a:r>
                      <a:r>
                        <a:rPr lang="en-GB" sz="1400" b="0" i="0" u="none" strike="noStrike" baseline="30000" dirty="0" smtClean="0">
                          <a:solidFill>
                            <a:srgbClr val="000000"/>
                          </a:solidFill>
                          <a:latin typeface="Arial"/>
                        </a:rPr>
                        <a:t>(</a:t>
                      </a:r>
                      <a:r>
                        <a:rPr lang="en-GB" sz="1400" b="0" i="0" u="none" strike="noStrike" baseline="0" dirty="0" smtClean="0">
                          <a:solidFill>
                            <a:srgbClr val="000000"/>
                          </a:solidFill>
                          <a:latin typeface="Arial"/>
                        </a:rPr>
                        <a:t>*</a:t>
                      </a:r>
                      <a:r>
                        <a:rPr lang="en-GB" sz="1400" b="0" i="0" u="none" strike="noStrike" baseline="30000" dirty="0" smtClean="0">
                          <a:solidFill>
                            <a:srgbClr val="000000"/>
                          </a:solidFill>
                          <a:latin typeface="Arial"/>
                        </a:rPr>
                        <a:t>)</a:t>
                      </a:r>
                      <a:endParaRPr lang="en-GB" sz="1400" b="0" i="0" u="none" strike="noStrike" baseline="30000"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317285">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rtl="0" fontAlgn="ctr"/>
                      <a:r>
                        <a:rPr lang="en-GB" sz="1400" b="0" i="0" u="none" strike="noStrike">
                          <a:solidFill>
                            <a:srgbClr val="000000"/>
                          </a:solidFill>
                          <a:latin typeface="Arial"/>
                        </a:rPr>
                        <a:t>Horizontal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rowSpan="2">
                  <a:txBody>
                    <a:bodyPr/>
                    <a:lstStyle/>
                    <a:p>
                      <a:pPr algn="ctr" rtl="0" fontAlgn="ctr"/>
                      <a:r>
                        <a:rPr lang="en-GB" sz="1400" b="0" i="0" u="none" strike="noStrike">
                          <a:solidFill>
                            <a:srgbClr val="000000"/>
                          </a:solidFill>
                          <a:latin typeface="Arial"/>
                        </a:rPr>
                        <a:t>Vertical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en-GB" sz="1400" b="0" i="0" u="none" strike="noStrike">
                          <a:solidFill>
                            <a:srgbClr val="000000"/>
                          </a:solidFill>
                          <a:latin typeface="Arial"/>
                        </a:rPr>
                        <a:t>Horizontal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rowSpan="2">
                  <a:txBody>
                    <a:bodyPr/>
                    <a:lstStyle/>
                    <a:p>
                      <a:pPr algn="ctr" rtl="0" fontAlgn="ctr"/>
                      <a:r>
                        <a:rPr lang="en-GB" sz="1400" b="0" i="0" u="none" strike="noStrike">
                          <a:solidFill>
                            <a:srgbClr val="000000"/>
                          </a:solidFill>
                          <a:latin typeface="Arial"/>
                        </a:rPr>
                        <a:t>Vertical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05">
                <a:tc gridSpan="2" vMerge="1">
                  <a:txBody>
                    <a:bodyPr/>
                    <a:lstStyle/>
                    <a:p>
                      <a:endParaRPr kumimoji="1" lang="ja-JP" altLang="en-US"/>
                    </a:p>
                  </a:txBody>
                  <a:tcPr/>
                </a:tc>
                <a:tc hMerge="1" vMerge="1">
                  <a:txBody>
                    <a:bodyPr/>
                    <a:lstStyle/>
                    <a:p>
                      <a:endParaRPr kumimoji="1" lang="ja-JP" altLang="en-US"/>
                    </a:p>
                  </a:txBody>
                  <a:tcPr/>
                </a:tc>
                <a:tc>
                  <a:txBody>
                    <a:bodyPr/>
                    <a:lstStyle/>
                    <a:p>
                      <a:pPr algn="ctr" rtl="0" fontAlgn="ctr"/>
                      <a:r>
                        <a:rPr lang="en-GB" sz="1400" b="0" i="0" u="none" strike="noStrike" dirty="0">
                          <a:solidFill>
                            <a:srgbClr val="000000"/>
                          </a:solidFill>
                          <a:latin typeface="Arial"/>
                        </a:rPr>
                        <a:t>E-W</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smtClean="0">
                          <a:solidFill>
                            <a:srgbClr val="000000"/>
                          </a:solidFill>
                          <a:latin typeface="Arial"/>
                        </a:rPr>
                        <a:t>N-S</a:t>
                      </a:r>
                      <a:endParaRPr lang="en-GB" sz="14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kumimoji="1" lang="ja-JP" altLang="en-US"/>
                    </a:p>
                  </a:txBody>
                  <a:tcPr/>
                </a:tc>
                <a:tc>
                  <a:txBody>
                    <a:bodyPr/>
                    <a:lstStyle/>
                    <a:p>
                      <a:pPr algn="ctr" rtl="0" fontAlgn="ctr"/>
                      <a:r>
                        <a:rPr lang="en-GB" sz="1400" b="0" i="0" u="none" strike="noStrike" dirty="0">
                          <a:solidFill>
                            <a:srgbClr val="000000"/>
                          </a:solidFill>
                          <a:latin typeface="Arial"/>
                        </a:rPr>
                        <a:t>E-W</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00000"/>
                          </a:solidFill>
                          <a:latin typeface="Arial"/>
                        </a:rPr>
                        <a:t>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kumimoji="1" lang="ja-JP" altLang="en-US"/>
                    </a:p>
                  </a:txBody>
                  <a:tcPr/>
                </a:tc>
              </a:tr>
              <a:tr h="330505">
                <a:tc>
                  <a:txBody>
                    <a:bodyPr/>
                    <a:lstStyle/>
                    <a:p>
                      <a:pPr algn="ctr" rtl="0" fontAlgn="ctr"/>
                      <a:r>
                        <a:rPr lang="en-GB" sz="1400" b="0" i="0" u="none" strike="noStrike" dirty="0">
                          <a:solidFill>
                            <a:srgbClr val="000000"/>
                          </a:solidFill>
                          <a:latin typeface="Arial"/>
                        </a:rPr>
                        <a:t>Fukushima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GB" sz="1400" b="0" i="0" u="none" strike="noStrike">
                          <a:solidFill>
                            <a:srgbClr val="000000"/>
                          </a:solidFill>
                          <a:latin typeface="Arial"/>
                        </a:rPr>
                        <a:t>Unit 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460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a:solidFill>
                            <a:srgbClr val="000000"/>
                          </a:solidFill>
                          <a:latin typeface="Arial"/>
                        </a:rPr>
                        <a:t>258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487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a:solidFill>
                            <a:srgbClr val="000000"/>
                          </a:solidFill>
                          <a:latin typeface="Arial"/>
                        </a:rPr>
                        <a:t>412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7285">
                <a:tc>
                  <a:txBody>
                    <a:bodyPr/>
                    <a:lstStyle/>
                    <a:p>
                      <a:pPr algn="ctr" rtl="0" fontAlgn="ctr"/>
                      <a:r>
                        <a:rPr lang="en-GB" sz="1400" b="0" i="0" u="none" strike="noStrike" dirty="0">
                          <a:solidFill>
                            <a:srgbClr val="000000"/>
                          </a:solidFill>
                          <a:latin typeface="Arial"/>
                        </a:rPr>
                        <a:t>Daiichi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1400" b="0" i="0" u="none" strike="noStrike" dirty="0">
                          <a:solidFill>
                            <a:srgbClr val="000000"/>
                          </a:solidFill>
                          <a:latin typeface="Arial"/>
                        </a:rPr>
                        <a:t>Unit 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dirty="0">
                          <a:solidFill>
                            <a:srgbClr val="000000"/>
                          </a:solidFill>
                          <a:latin typeface="Arial"/>
                        </a:rPr>
                        <a:t>348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dirty="0">
                          <a:solidFill>
                            <a:srgbClr val="000000"/>
                          </a:solidFill>
                          <a:latin typeface="Arial"/>
                        </a:rPr>
                        <a:t>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302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0505">
                <a:tc>
                  <a:txBody>
                    <a:bodyPr/>
                    <a:lstStyle/>
                    <a:p>
                      <a:pPr algn="ctr" fontAlgn="ctr"/>
                      <a:r>
                        <a:rPr lang="ja-JP" altLang="en-US" sz="11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1400" b="0" i="0" u="none" strike="noStrike" dirty="0">
                          <a:solidFill>
                            <a:srgbClr val="000000"/>
                          </a:solidFill>
                          <a:latin typeface="Arial"/>
                        </a:rPr>
                        <a:t>Unit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dirty="0">
                          <a:solidFill>
                            <a:srgbClr val="000000"/>
                          </a:solidFill>
                          <a:latin typeface="Arial"/>
                        </a:rPr>
                        <a:t>322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231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429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0505">
                <a:tc>
                  <a:txBody>
                    <a:bodyPr/>
                    <a:lstStyle/>
                    <a:p>
                      <a:pPr algn="ctr" fontAlgn="ctr"/>
                      <a:r>
                        <a:rPr lang="ja-JP" altLang="en-US" sz="1100" b="0" i="0" u="none" strike="noStrike" dirty="0">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1400" b="0" i="0" u="none" strike="noStrike">
                          <a:solidFill>
                            <a:srgbClr val="000000"/>
                          </a:solidFill>
                          <a:latin typeface="Arial"/>
                        </a:rPr>
                        <a:t>Unit 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281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a:solidFill>
                            <a:srgbClr val="000000"/>
                          </a:solidFill>
                          <a:latin typeface="Arial"/>
                        </a:rPr>
                        <a:t>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dirty="0">
                          <a:solidFill>
                            <a:srgbClr val="000000"/>
                          </a:solidFill>
                          <a:latin typeface="Arial"/>
                        </a:rPr>
                        <a:t>422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0505">
                <a:tc>
                  <a:txBody>
                    <a:bodyPr/>
                    <a:lstStyle/>
                    <a:p>
                      <a:pPr algn="ctr" fontAlgn="ctr"/>
                      <a:r>
                        <a:rPr lang="ja-JP" altLang="en-US" sz="11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1400" b="0" i="0" u="none" strike="noStrike">
                          <a:solidFill>
                            <a:srgbClr val="000000"/>
                          </a:solidFill>
                          <a:latin typeface="Arial"/>
                        </a:rPr>
                        <a:t>Unit 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311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548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256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altLang="ja-JP" sz="1400" b="0" i="0" u="none" strike="noStrike">
                          <a:solidFill>
                            <a:srgbClr val="000000"/>
                          </a:solidFill>
                          <a:latin typeface="Arial"/>
                        </a:rPr>
                        <a:t>427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0505">
                <a:tc>
                  <a:txBody>
                    <a:bodyPr/>
                    <a:lstStyle/>
                    <a:p>
                      <a:pPr algn="ctr" fontAlgn="ctr"/>
                      <a:r>
                        <a:rPr lang="ja-JP" altLang="en-US" sz="11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latin typeface="Arial"/>
                        </a:rPr>
                        <a:t>Unit 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298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a:solidFill>
                            <a:srgbClr val="000000"/>
                          </a:solidFill>
                          <a:latin typeface="Arial"/>
                        </a:rPr>
                        <a:t>244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445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a:solidFill>
                            <a:srgbClr val="000000"/>
                          </a:solidFill>
                          <a:latin typeface="Arial"/>
                        </a:rPr>
                        <a:t>415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7285">
                <a:tc>
                  <a:txBody>
                    <a:bodyPr/>
                    <a:lstStyle/>
                    <a:p>
                      <a:pPr algn="ctr" rtl="0" fontAlgn="ctr"/>
                      <a:r>
                        <a:rPr lang="en-GB" sz="1400" b="0" i="0" u="none" strike="noStrike">
                          <a:solidFill>
                            <a:srgbClr val="000000"/>
                          </a:solidFill>
                          <a:latin typeface="Arial"/>
                        </a:rPr>
                        <a:t>Fukushima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GB" sz="1400" b="0" i="0" u="none" strike="noStrike">
                          <a:solidFill>
                            <a:srgbClr val="000000"/>
                          </a:solidFill>
                          <a:latin typeface="Arial"/>
                        </a:rPr>
                        <a:t>Unit 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254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n-US" altLang="ja-JP" sz="1400" b="0" i="0" u="none" strike="noStrike">
                          <a:solidFill>
                            <a:srgbClr val="000000"/>
                          </a:solidFill>
                          <a:latin typeface="Arial"/>
                        </a:rPr>
                        <a:t>305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434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altLang="ja-JP" sz="1400" b="0" i="0" u="none" strike="noStrike">
                          <a:solidFill>
                            <a:srgbClr val="000000"/>
                          </a:solidFill>
                          <a:latin typeface="Arial"/>
                        </a:rPr>
                        <a:t>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n-US" altLang="ja-JP" sz="1400" b="0" i="0" u="none" strike="noStrike">
                          <a:solidFill>
                            <a:srgbClr val="000000"/>
                          </a:solidFill>
                          <a:latin typeface="Arial"/>
                        </a:rPr>
                        <a:t>512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7285">
                <a:tc>
                  <a:txBody>
                    <a:bodyPr/>
                    <a:lstStyle/>
                    <a:p>
                      <a:pPr algn="ctr" rtl="0" fontAlgn="ctr"/>
                      <a:r>
                        <a:rPr lang="en-GB" sz="1400" b="0" i="0" u="none" strike="noStrike">
                          <a:solidFill>
                            <a:srgbClr val="000000"/>
                          </a:solidFill>
                          <a:latin typeface="Arial"/>
                        </a:rPr>
                        <a:t>Daini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1400" b="0" i="0" u="none" strike="noStrike">
                          <a:solidFill>
                            <a:srgbClr val="000000"/>
                          </a:solidFill>
                          <a:latin typeface="Arial"/>
                        </a:rPr>
                        <a:t>Unit 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243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n-US" altLang="ja-JP" sz="1400" b="0" i="0" u="none" strike="noStrike">
                          <a:solidFill>
                            <a:srgbClr val="000000"/>
                          </a:solidFill>
                          <a:latin typeface="Arial"/>
                        </a:rPr>
                        <a:t>232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n-US" altLang="ja-JP" sz="1400" b="0" i="0" u="none" strike="noStrike">
                          <a:solidFill>
                            <a:srgbClr val="000000"/>
                          </a:solidFill>
                          <a:latin typeface="Arial"/>
                        </a:rPr>
                        <a:t>504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7285">
                <a:tc>
                  <a:txBody>
                    <a:bodyPr/>
                    <a:lstStyle/>
                    <a:p>
                      <a:pPr algn="ctr" fontAlgn="ctr"/>
                      <a:r>
                        <a:rPr lang="ja-JP" altLang="en-US" sz="11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1400" b="0" i="0" u="none" strike="noStrike">
                          <a:solidFill>
                            <a:srgbClr val="000000"/>
                          </a:solidFill>
                          <a:latin typeface="Arial"/>
                        </a:rPr>
                        <a:t>Unit 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277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n-US" altLang="ja-JP" sz="1400" b="0" i="0" u="none" strike="noStrike">
                          <a:solidFill>
                            <a:srgbClr val="000000"/>
                          </a:solidFill>
                          <a:latin typeface="Arial"/>
                        </a:rPr>
                        <a:t>208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altLang="ja-JP" sz="1400" b="0" i="0" u="none" strike="noStrike">
                          <a:solidFill>
                            <a:srgbClr val="000000"/>
                          </a:solidFill>
                          <a:latin typeface="Arial"/>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n-US" altLang="ja-JP" sz="1400" b="0" i="0" u="none" strike="noStrike">
                          <a:solidFill>
                            <a:srgbClr val="000000"/>
                          </a:solidFill>
                          <a:latin typeface="Arial"/>
                        </a:rPr>
                        <a:t>504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0505">
                <a:tc>
                  <a:txBody>
                    <a:bodyPr/>
                    <a:lstStyle/>
                    <a:p>
                      <a:pPr algn="ctr" fontAlgn="ctr"/>
                      <a:r>
                        <a:rPr lang="ja-JP" altLang="en-US" sz="11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latin typeface="Arial"/>
                        </a:rPr>
                        <a:t>Unit 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210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a:solidFill>
                            <a:srgbClr val="000000"/>
                          </a:solidFill>
                          <a:latin typeface="Arial"/>
                        </a:rPr>
                        <a:t>288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415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latin typeface="Arial"/>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altLang="ja-JP" sz="1400" b="0" i="0" u="none" strike="noStrike" dirty="0">
                          <a:solidFill>
                            <a:srgbClr val="000000"/>
                          </a:solidFill>
                          <a:latin typeface="Arial"/>
                        </a:rPr>
                        <a:t>504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正方形/長方形 3"/>
          <p:cNvSpPr/>
          <p:nvPr/>
        </p:nvSpPr>
        <p:spPr>
          <a:xfrm>
            <a:off x="1511660" y="1673805"/>
            <a:ext cx="539863" cy="1800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16531" name="テキスト ボックス 8"/>
          <p:cNvSpPr txBox="1">
            <a:spLocks noChangeArrowheads="1"/>
          </p:cNvSpPr>
          <p:nvPr/>
        </p:nvSpPr>
        <p:spPr bwMode="auto">
          <a:xfrm>
            <a:off x="566555" y="5903913"/>
            <a:ext cx="7830287" cy="276999"/>
          </a:xfrm>
          <a:prstGeom prst="rect">
            <a:avLst/>
          </a:prstGeom>
          <a:noFill/>
          <a:ln w="9525">
            <a:noFill/>
            <a:miter lim="800000"/>
            <a:headEnd/>
            <a:tailEnd/>
          </a:ln>
        </p:spPr>
        <p:txBody>
          <a:bodyPr wrap="square">
            <a:spAutoFit/>
          </a:bodyPr>
          <a:lstStyle/>
          <a:p>
            <a:r>
              <a:rPr lang="en-US" altLang="ja-JP" sz="1200" dirty="0">
                <a:latin typeface="Calibri" pitchFamily="34" charset="0"/>
              </a:rPr>
              <a:t>Note:  </a:t>
            </a:r>
            <a:r>
              <a:rPr lang="en-US" altLang="ja-JP" sz="1200" baseline="30000" dirty="0">
                <a:latin typeface="Calibri" pitchFamily="34" charset="0"/>
              </a:rPr>
              <a:t>(</a:t>
            </a:r>
            <a:r>
              <a:rPr lang="en-US" altLang="ja-JP" sz="1200" dirty="0">
                <a:latin typeface="Calibri" pitchFamily="34" charset="0"/>
              </a:rPr>
              <a:t>*</a:t>
            </a:r>
            <a:r>
              <a:rPr lang="en-US" altLang="ja-JP" sz="1200" baseline="30000" dirty="0">
                <a:latin typeface="Calibri" pitchFamily="34" charset="0"/>
              </a:rPr>
              <a:t>)   </a:t>
            </a:r>
            <a:r>
              <a:rPr lang="en-US" altLang="ja-JP" sz="1200" dirty="0">
                <a:latin typeface="Calibri" pitchFamily="34" charset="0"/>
              </a:rPr>
              <a:t>Results of  the </a:t>
            </a:r>
            <a:r>
              <a:rPr lang="en-US" altLang="ja-JP" sz="1200" i="1" dirty="0">
                <a:latin typeface="Calibri" pitchFamily="34" charset="0"/>
              </a:rPr>
              <a:t>back-check </a:t>
            </a:r>
            <a:r>
              <a:rPr lang="en-US" altLang="ja-JP" sz="1200" i="1" dirty="0" smtClean="0">
                <a:latin typeface="Calibri" pitchFamily="34" charset="0"/>
              </a:rPr>
              <a:t>analysis </a:t>
            </a:r>
            <a:r>
              <a:rPr lang="en-US" altLang="ja-JP" sz="1200" dirty="0">
                <a:latin typeface="Calibri" pitchFamily="34" charset="0"/>
              </a:rPr>
              <a:t>of seismic safety based on the revised seismic safety design guideline.</a:t>
            </a:r>
            <a:endParaRPr lang="ja-JP" altLang="en-US" sz="1200" dirty="0">
              <a:latin typeface="Calibri" pitchFamily="34" charset="0"/>
            </a:endParaRPr>
          </a:p>
        </p:txBody>
      </p:sp>
      <p:grpSp>
        <p:nvGrpSpPr>
          <p:cNvPr id="36" name="グループ化 35"/>
          <p:cNvGrpSpPr/>
          <p:nvPr/>
        </p:nvGrpSpPr>
        <p:grpSpPr>
          <a:xfrm>
            <a:off x="3896924" y="2843936"/>
            <a:ext cx="855096" cy="675074"/>
            <a:chOff x="3896924" y="2843936"/>
            <a:chExt cx="855096" cy="675074"/>
          </a:xfrm>
        </p:grpSpPr>
        <p:sp>
          <p:nvSpPr>
            <p:cNvPr id="13" name="正方形/長方形 12"/>
            <p:cNvSpPr/>
            <p:nvPr/>
          </p:nvSpPr>
          <p:spPr>
            <a:xfrm>
              <a:off x="3896924" y="2843936"/>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3896924" y="3203976"/>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正方形/長方形 16"/>
          <p:cNvSpPr/>
          <p:nvPr/>
        </p:nvSpPr>
        <p:spPr>
          <a:xfrm>
            <a:off x="3896924" y="3834045"/>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2186735" y="3834045"/>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417205" y="3834045"/>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7" name="グループ化 36"/>
          <p:cNvGrpSpPr/>
          <p:nvPr/>
        </p:nvGrpSpPr>
        <p:grpSpPr>
          <a:xfrm>
            <a:off x="2186735" y="2843935"/>
            <a:ext cx="855096" cy="675075"/>
            <a:chOff x="2186735" y="2843935"/>
            <a:chExt cx="855096" cy="675075"/>
          </a:xfrm>
        </p:grpSpPr>
        <p:sp>
          <p:nvSpPr>
            <p:cNvPr id="29" name="正方形/長方形 28"/>
            <p:cNvSpPr/>
            <p:nvPr/>
          </p:nvSpPr>
          <p:spPr>
            <a:xfrm>
              <a:off x="2186735" y="2843935"/>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2186735" y="3203976"/>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8" name="グループ化 37"/>
          <p:cNvGrpSpPr/>
          <p:nvPr/>
        </p:nvGrpSpPr>
        <p:grpSpPr>
          <a:xfrm>
            <a:off x="6417205" y="2843935"/>
            <a:ext cx="855096" cy="675074"/>
            <a:chOff x="6417205" y="2843935"/>
            <a:chExt cx="855096" cy="675074"/>
          </a:xfrm>
        </p:grpSpPr>
        <p:sp>
          <p:nvSpPr>
            <p:cNvPr id="34" name="正方形/長方形 33"/>
            <p:cNvSpPr/>
            <p:nvPr/>
          </p:nvSpPr>
          <p:spPr>
            <a:xfrm>
              <a:off x="6417205" y="2843935"/>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p:nvPr/>
          </p:nvSpPr>
          <p:spPr>
            <a:xfrm>
              <a:off x="6417205" y="3203975"/>
              <a:ext cx="855096" cy="315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スライド番号プレースホルダ 26"/>
          <p:cNvSpPr>
            <a:spLocks noGrp="1"/>
          </p:cNvSpPr>
          <p:nvPr>
            <p:ph type="sldNum" sz="quarter" idx="12"/>
          </p:nvPr>
        </p:nvSpPr>
        <p:spPr/>
        <p:txBody>
          <a:bodyPr/>
          <a:lstStyle/>
          <a:p>
            <a:fld id="{4F1D1F17-AF0D-4330-84AA-A3C0AE45B7EC}" type="slidenum">
              <a:rPr kumimoji="1" lang="ja-JP" altLang="en-US" smtClean="0"/>
              <a:pPr/>
              <a:t>9</a:t>
            </a:fld>
            <a:endParaRPr kumimoji="1" lang="ja-JP" altLang="en-US"/>
          </a:p>
        </p:txBody>
      </p:sp>
      <p:sp>
        <p:nvSpPr>
          <p:cNvPr id="28" name="フッター プレースホルダ 27"/>
          <p:cNvSpPr>
            <a:spLocks noGrp="1"/>
          </p:cNvSpPr>
          <p:nvPr>
            <p:ph type="ftr" sz="quarter" idx="11"/>
          </p:nvPr>
        </p:nvSpPr>
        <p:spPr/>
        <p:txBody>
          <a:bodyPr/>
          <a:lstStyle/>
          <a:p>
            <a:r>
              <a:rPr kumimoji="1" lang="en-GB" altLang="ja-JP" smtClean="0"/>
              <a:t>K.Soda/CEIDEN/10.15.2012</a:t>
            </a: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dirty="0"/>
        </a:defPPr>
      </a:lstStyle>
    </a:tx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TotalTime>
  <Words>2825</Words>
  <Application>Microsoft Macintosh PowerPoint</Application>
  <PresentationFormat>Presentación en pantalla (4:3)</PresentationFormat>
  <Paragraphs>564</Paragraphs>
  <Slides>28</Slides>
  <Notes>3</Notes>
  <HiddenSlides>0</HiddenSlides>
  <MMClips>0</MMClips>
  <ScaleCrop>false</ScaleCrop>
  <HeadingPairs>
    <vt:vector size="6" baseType="variant">
      <vt:variant>
        <vt:lpstr>Plantilla de diseño</vt:lpstr>
      </vt:variant>
      <vt:variant>
        <vt:i4>2</vt:i4>
      </vt:variant>
      <vt:variant>
        <vt:lpstr>Servidores OLE incrustados</vt:lpstr>
      </vt:variant>
      <vt:variant>
        <vt:i4>1</vt:i4>
      </vt:variant>
      <vt:variant>
        <vt:lpstr>Títulos de diapositiva</vt:lpstr>
      </vt:variant>
      <vt:variant>
        <vt:i4>28</vt:i4>
      </vt:variant>
    </vt:vector>
  </HeadingPairs>
  <TitlesOfParts>
    <vt:vector size="31" baseType="lpstr">
      <vt:lpstr>Office テーマ</vt:lpstr>
      <vt:lpstr>デザインの設定</vt:lpstr>
      <vt:lpstr>Acrobat Document</vt:lpstr>
      <vt:lpstr>Nuclear R&amp;D in Japan after 　　　the Fukushima NPP Accident</vt:lpstr>
      <vt:lpstr>Contents</vt:lpstr>
      <vt:lpstr>　　　</vt:lpstr>
      <vt:lpstr>Nuclear Power Generation in Japan Before and After the Fukushima NPP Accident</vt:lpstr>
      <vt:lpstr>Safety Issues after the FK* NPP Accident Tohoku Pacific Ocean Earthquake</vt:lpstr>
      <vt:lpstr>Diapositiva 6</vt:lpstr>
      <vt:lpstr>Tohoku Pacific Ocean Earthquake Earthquakes and Coseismic Slip</vt:lpstr>
      <vt:lpstr>Seismic Safety Analysis at Fukushima NPP For the back-check analysis of seismic safety in 2009</vt:lpstr>
      <vt:lpstr>Maximum Response Acceleration  Comparison with the licensing basis</vt:lpstr>
      <vt:lpstr>Tsunami  At Fukushima Daiichi and Daini NPP</vt:lpstr>
      <vt:lpstr>Tsunami  At Onagawa NPP and Tokai Daini NPP</vt:lpstr>
      <vt:lpstr>Damage by Tsunami Comparison of damages to NPS </vt:lpstr>
      <vt:lpstr>Safety Issues after the FK*NPP Accident Issues of importance for nuclear safety  (1/2)</vt:lpstr>
      <vt:lpstr>Safety Issues after the FK*NPP Accident Issues of importance for nuclear safety  (2/2)</vt:lpstr>
      <vt:lpstr>Safety Issues After the FK* NPP Accident Investigation by the Government Committees</vt:lpstr>
      <vt:lpstr>Recommendation The Diet Investigation Committee</vt:lpstr>
      <vt:lpstr>Recommendation The Cabinet Investigation Committee</vt:lpstr>
      <vt:lpstr>Nuclear Regulation Authority (NRA)  New Nuclear Regulatory Organization of Japan</vt:lpstr>
      <vt:lpstr>New Regulatory Organizationｓ </vt:lpstr>
      <vt:lpstr>Safety Issues after the FK* NPP Accident International Organizations</vt:lpstr>
      <vt:lpstr>Research and Development for Nuclear Safety To achieve higher level of safety and reliability </vt:lpstr>
      <vt:lpstr>Research and Development for Nuclear Safety To achieve higher level of safety and reliability </vt:lpstr>
      <vt:lpstr>Research and Development for Nuclear Safety  To achieve higher level of safety and reliability </vt:lpstr>
      <vt:lpstr>Decommission of the Fukushima NPP Mid-and-Long Term Roadmap for the FK-Daiichi 1-4 </vt:lpstr>
      <vt:lpstr>Decommission of the Fukushima NPP Mid-and-Long Term Roadmap for the FK-Daiichi 1-4 </vt:lpstr>
      <vt:lpstr>R&amp;D</vt:lpstr>
      <vt:lpstr>R&amp;D for Decommission Process Radioactive waste processing and disposal</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R&amp;D in Japan  after the Fukushima NPP Accident</dc:title>
  <dc:creator>kunihisa</dc:creator>
  <cp:lastModifiedBy>Loreto Rodriguez Untoria</cp:lastModifiedBy>
  <cp:revision>140</cp:revision>
  <dcterms:created xsi:type="dcterms:W3CDTF">2012-10-15T06:58:29Z</dcterms:created>
  <dcterms:modified xsi:type="dcterms:W3CDTF">2012-10-15T07:29:06Z</dcterms:modified>
</cp:coreProperties>
</file>