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144000" type="screen4x3"/>
  <p:notesSz cx="6797675" cy="992822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08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30" y="12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C6A7-222A-4FEE-A925-66EE6DAF5E7B}" type="datetimeFigureOut">
              <a:rPr lang="es-ES" smtClean="0"/>
              <a:pPr/>
              <a:t>05/10/2012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6C16-AACB-4980-8055-8322DFE5B21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C6A7-222A-4FEE-A925-66EE6DAF5E7B}" type="datetimeFigureOut">
              <a:rPr lang="es-ES" smtClean="0"/>
              <a:pPr/>
              <a:t>05/10/2012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6C16-AACB-4980-8055-8322DFE5B21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C6A7-222A-4FEE-A925-66EE6DAF5E7B}" type="datetimeFigureOut">
              <a:rPr lang="es-ES" smtClean="0"/>
              <a:pPr/>
              <a:t>05/10/2012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6C16-AACB-4980-8055-8322DFE5B21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C6A7-222A-4FEE-A925-66EE6DAF5E7B}" type="datetimeFigureOut">
              <a:rPr lang="es-ES" smtClean="0"/>
              <a:pPr/>
              <a:t>05/10/2012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6C16-AACB-4980-8055-8322DFE5B21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C6A7-222A-4FEE-A925-66EE6DAF5E7B}" type="datetimeFigureOut">
              <a:rPr lang="es-ES" smtClean="0"/>
              <a:pPr/>
              <a:t>05/10/2012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6C16-AACB-4980-8055-8322DFE5B21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C6A7-222A-4FEE-A925-66EE6DAF5E7B}" type="datetimeFigureOut">
              <a:rPr lang="es-ES" smtClean="0"/>
              <a:pPr/>
              <a:t>05/10/2012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6C16-AACB-4980-8055-8322DFE5B21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C6A7-222A-4FEE-A925-66EE6DAF5E7B}" type="datetimeFigureOut">
              <a:rPr lang="es-ES" smtClean="0"/>
              <a:pPr/>
              <a:t>05/10/2012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6C16-AACB-4980-8055-8322DFE5B21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C6A7-222A-4FEE-A925-66EE6DAF5E7B}" type="datetimeFigureOut">
              <a:rPr lang="es-ES" smtClean="0"/>
              <a:pPr/>
              <a:t>05/10/2012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6C16-AACB-4980-8055-8322DFE5B21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C6A7-222A-4FEE-A925-66EE6DAF5E7B}" type="datetimeFigureOut">
              <a:rPr lang="es-ES" smtClean="0"/>
              <a:pPr/>
              <a:t>05/10/2012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6C16-AACB-4980-8055-8322DFE5B21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C6A7-222A-4FEE-A925-66EE6DAF5E7B}" type="datetimeFigureOut">
              <a:rPr lang="es-ES" smtClean="0"/>
              <a:pPr/>
              <a:t>05/10/2012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6C16-AACB-4980-8055-8322DFE5B21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C6A7-222A-4FEE-A925-66EE6DAF5E7B}" type="datetimeFigureOut">
              <a:rPr lang="es-ES" smtClean="0"/>
              <a:pPr/>
              <a:t>05/10/2012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6C16-AACB-4980-8055-8322DFE5B21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2C6A7-222A-4FEE-A925-66EE6DAF5E7B}" type="datetimeFigureOut">
              <a:rPr lang="es-ES" smtClean="0"/>
              <a:pPr/>
              <a:t>05/10/2012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46C16-AACB-4980-8055-8322DFE5B21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60648" y="1259632"/>
            <a:ext cx="6117332" cy="1960033"/>
          </a:xfrm>
        </p:spPr>
        <p:txBody>
          <a:bodyPr>
            <a:normAutofit/>
          </a:bodyPr>
          <a:lstStyle/>
          <a:p>
            <a:pPr algn="r"/>
            <a:r>
              <a:rPr lang="es-ES" sz="5200" dirty="0" smtClean="0">
                <a:solidFill>
                  <a:srgbClr val="008000"/>
                </a:solidFill>
                <a:latin typeface="Verdana" pitchFamily="34" charset="0"/>
                <a:cs typeface="Aharoni" pitchFamily="2" charset="-79"/>
              </a:rPr>
              <a:t>La I+D nuclear tras Fukushima</a:t>
            </a:r>
            <a:endParaRPr lang="es-ES" sz="5200" dirty="0">
              <a:solidFill>
                <a:srgbClr val="008000"/>
              </a:solidFill>
              <a:latin typeface="Verdana" pitchFamily="34" charset="0"/>
              <a:cs typeface="Aharoni" pitchFamily="2" charset="-79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04664" y="3275856"/>
            <a:ext cx="6120680" cy="2016224"/>
          </a:xfrm>
        </p:spPr>
        <p:txBody>
          <a:bodyPr>
            <a:noAutofit/>
          </a:bodyPr>
          <a:lstStyle/>
          <a:p>
            <a:r>
              <a:rPr lang="es-ES" sz="14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El objeto de esta </a:t>
            </a:r>
            <a:r>
              <a:rPr lang="es-ES" sz="14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jornada </a:t>
            </a:r>
            <a:r>
              <a:rPr lang="es-ES" sz="14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es </a:t>
            </a:r>
            <a:r>
              <a:rPr lang="es-ES" sz="14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debatir sobre las </a:t>
            </a:r>
            <a:r>
              <a:rPr lang="es-ES" sz="14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posibles </a:t>
            </a:r>
            <a:r>
              <a:rPr lang="es-ES" sz="14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áreas del </a:t>
            </a:r>
            <a:r>
              <a:rPr lang="es-ES" sz="14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conocimiento relacionadas con la energía </a:t>
            </a:r>
            <a:r>
              <a:rPr lang="es-ES" sz="14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nuclear en las que se ha identificado que habría que profundizar, </a:t>
            </a:r>
            <a:r>
              <a:rPr lang="es-ES" sz="14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tras </a:t>
            </a:r>
            <a:r>
              <a:rPr lang="es-ES" sz="14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los análisis del </a:t>
            </a:r>
            <a:r>
              <a:rPr lang="es-ES" sz="14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accidente de Fukushima y sus consecuencias.</a:t>
            </a:r>
          </a:p>
          <a:p>
            <a:r>
              <a:rPr lang="es-ES" sz="14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 </a:t>
            </a:r>
          </a:p>
          <a:p>
            <a:r>
              <a:rPr lang="es-ES" sz="14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 jornada </a:t>
            </a:r>
            <a:r>
              <a:rPr lang="es-ES" sz="14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va dirigida a las entidades nacionales que tienen conocimientos e intereses relacionados con la I+D+i sobre energía nuclear. </a:t>
            </a:r>
          </a:p>
          <a:p>
            <a:endParaRPr lang="es-ES" sz="14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0" y="5580112"/>
            <a:ext cx="6858000" cy="2736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 Black" pitchFamily="34" charset="0"/>
                <a:ea typeface="+mj-ea"/>
                <a:cs typeface="Aharoni" pitchFamily="2" charset="-79"/>
              </a:rPr>
              <a:t>Lunes, 15 de octubre</a:t>
            </a:r>
            <a:r>
              <a:rPr kumimoji="0" lang="es-ES" sz="2800" b="0" i="0" u="none" strike="noStrike" kern="1200" cap="none" spc="0" normalizeH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 Black" pitchFamily="34" charset="0"/>
                <a:ea typeface="+mj-ea"/>
                <a:cs typeface="Aharoni" pitchFamily="2" charset="-79"/>
              </a:rPr>
              <a:t> de 2012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baseline="0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200" baseline="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Salón de Actos de la Escuela Técnica Superior 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200" baseline="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 Ingenieros Industriales de Madrid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200" b="0" i="0" u="none" strike="noStrike" kern="1200" cap="none" spc="0" normalizeH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9:00 a 14:30 horas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200" baseline="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algn="ctr">
              <a:lnSpc>
                <a:spcPct val="150000"/>
              </a:lnSpc>
              <a:spcBef>
                <a:spcPct val="0"/>
              </a:spcBef>
            </a:pPr>
            <a:r>
              <a:rPr lang="es-ES" sz="2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c/ José Gutiérrez Abascal, 2</a:t>
            </a:r>
          </a:p>
          <a:p>
            <a:pPr lvl="0" algn="ctr">
              <a:lnSpc>
                <a:spcPct val="150000"/>
              </a:lnSpc>
              <a:spcBef>
                <a:spcPct val="0"/>
              </a:spcBef>
            </a:pPr>
            <a:r>
              <a:rPr lang="es-ES" sz="2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28006 - Madrid (España)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9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2 Subtítulo"/>
          <p:cNvSpPr txBox="1">
            <a:spLocks/>
          </p:cNvSpPr>
          <p:nvPr/>
        </p:nvSpPr>
        <p:spPr>
          <a:xfrm>
            <a:off x="404664" y="8460432"/>
            <a:ext cx="6120680" cy="43204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La asistencia a la jornada es gratuita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20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1 Título"/>
          <p:cNvSpPr txBox="1">
            <a:spLocks/>
          </p:cNvSpPr>
          <p:nvPr/>
        </p:nvSpPr>
        <p:spPr>
          <a:xfrm>
            <a:off x="-27384" y="107504"/>
            <a:ext cx="546926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es-ES" sz="2400" b="1" dirty="0" smtClean="0">
                <a:solidFill>
                  <a:srgbClr val="0070C0"/>
                </a:solidFill>
                <a:latin typeface="+mj-lt"/>
                <a:ea typeface="+mj-ea"/>
                <a:cs typeface="Aharoni" pitchFamily="2" charset="-79"/>
              </a:rPr>
              <a:t>Plataforma tecnológica nacional </a:t>
            </a:r>
          </a:p>
          <a:p>
            <a:pPr lvl="0">
              <a:spcBef>
                <a:spcPct val="0"/>
              </a:spcBef>
            </a:pPr>
            <a:r>
              <a:rPr lang="es-ES" sz="2400" b="1" dirty="0" smtClean="0">
                <a:solidFill>
                  <a:srgbClr val="0070C0"/>
                </a:solidFill>
                <a:latin typeface="+mj-lt"/>
                <a:ea typeface="+mj-ea"/>
                <a:cs typeface="Aharoni" pitchFamily="2" charset="-79"/>
              </a:rPr>
              <a:t>de I+D de energía nuclear de fisión</a:t>
            </a:r>
            <a:endParaRPr lang="es-ES" sz="2400" b="1" dirty="0">
              <a:solidFill>
                <a:srgbClr val="0070C0"/>
              </a:solidFill>
              <a:latin typeface="+mj-lt"/>
              <a:ea typeface="+mj-ea"/>
              <a:cs typeface="Aharoni" pitchFamily="2" charset="-79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35889" t="62500" r="44336" b="16992"/>
          <a:stretch>
            <a:fillRect/>
          </a:stretch>
        </p:blipFill>
        <p:spPr bwMode="auto">
          <a:xfrm>
            <a:off x="5373216" y="184324"/>
            <a:ext cx="1289050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35889" t="62500" r="44336" b="16992"/>
          <a:stretch>
            <a:fillRect/>
          </a:stretch>
        </p:blipFill>
        <p:spPr bwMode="auto">
          <a:xfrm>
            <a:off x="5373216" y="-8861"/>
            <a:ext cx="1289050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Rectángulo"/>
          <p:cNvSpPr/>
          <p:nvPr/>
        </p:nvSpPr>
        <p:spPr>
          <a:xfrm>
            <a:off x="132778" y="439088"/>
            <a:ext cx="3415807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5200" dirty="0" smtClean="0">
                <a:solidFill>
                  <a:srgbClr val="008000"/>
                </a:solidFill>
                <a:latin typeface="Verdana" pitchFamily="34" charset="0"/>
                <a:ea typeface="+mj-ea"/>
                <a:cs typeface="Aharoni" pitchFamily="2" charset="-79"/>
              </a:rPr>
              <a:t>Programa</a:t>
            </a:r>
            <a:endParaRPr lang="es-ES" dirty="0">
              <a:latin typeface="Verdana" pitchFamily="34" charset="0"/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4368452" y="819399"/>
            <a:ext cx="230090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itchFamily="34" charset="0"/>
                <a:ea typeface="+mj-ea"/>
                <a:cs typeface="Aharoni" pitchFamily="2" charset="-79"/>
              </a:rPr>
              <a:t>La I+D nuclear tras Fukushima</a:t>
            </a:r>
          </a:p>
        </p:txBody>
      </p:sp>
      <p:graphicFrame>
        <p:nvGraphicFramePr>
          <p:cNvPr id="11" name="10 Tabla"/>
          <p:cNvGraphicFramePr>
            <a:graphicFrameLocks noGrp="1"/>
          </p:cNvGraphicFramePr>
          <p:nvPr/>
        </p:nvGraphicFramePr>
        <p:xfrm>
          <a:off x="332656" y="1403649"/>
          <a:ext cx="6336704" cy="72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8284"/>
                <a:gridCol w="5368420"/>
              </a:tblGrid>
              <a:tr h="1599905">
                <a:tc>
                  <a:txBody>
                    <a:bodyPr/>
                    <a:lstStyle/>
                    <a:p>
                      <a:r>
                        <a:rPr lang="es-ES" dirty="0" smtClean="0">
                          <a:solidFill>
                            <a:srgbClr val="002060"/>
                          </a:solidFill>
                        </a:rPr>
                        <a:t>09:00 h</a:t>
                      </a:r>
                      <a:endParaRPr lang="es-ES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solidFill>
                            <a:srgbClr val="002060"/>
                          </a:solidFill>
                        </a:rPr>
                        <a:t>Apertura de la jornada</a:t>
                      </a:r>
                    </a:p>
                    <a:p>
                      <a:pPr marL="180975" marR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s-ES" sz="1400" b="1" dirty="0" smtClean="0">
                          <a:solidFill>
                            <a:srgbClr val="002060"/>
                          </a:solidFill>
                        </a:rPr>
                        <a:t>D. Jesús </a:t>
                      </a:r>
                      <a:r>
                        <a:rPr lang="es-ES" sz="1400" b="1" dirty="0" err="1" smtClean="0">
                          <a:solidFill>
                            <a:srgbClr val="002060"/>
                          </a:solidFill>
                        </a:rPr>
                        <a:t>Félez</a:t>
                      </a:r>
                      <a:r>
                        <a:rPr lang="es-ES" sz="1400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s-ES" sz="1400" b="1" dirty="0" err="1" smtClean="0">
                          <a:solidFill>
                            <a:srgbClr val="002060"/>
                          </a:solidFill>
                        </a:rPr>
                        <a:t>Mindán</a:t>
                      </a:r>
                      <a:r>
                        <a:rPr lang="es-ES" sz="1400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s-ES" sz="1400" b="0" dirty="0" smtClean="0">
                          <a:solidFill>
                            <a:srgbClr val="002060"/>
                          </a:solidFill>
                        </a:rPr>
                        <a:t>– Director de la ETSIIM-UPM</a:t>
                      </a:r>
                      <a:endParaRPr lang="es-ES" sz="1400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180975" marR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s-ES" sz="1400" b="1" dirty="0" smtClean="0">
                          <a:solidFill>
                            <a:srgbClr val="002060"/>
                          </a:solidFill>
                        </a:rPr>
                        <a:t>D. </a:t>
                      </a:r>
                      <a:r>
                        <a:rPr lang="es-ES" sz="1400" b="1" baseline="0" dirty="0" smtClean="0">
                          <a:solidFill>
                            <a:srgbClr val="002060"/>
                          </a:solidFill>
                        </a:rPr>
                        <a:t> Jaime Suárez Pérez -Lucas</a:t>
                      </a:r>
                      <a:r>
                        <a:rPr lang="es-ES" sz="1400" b="0" dirty="0" smtClean="0">
                          <a:solidFill>
                            <a:srgbClr val="002060"/>
                          </a:solidFill>
                        </a:rPr>
                        <a:t>- </a:t>
                      </a:r>
                      <a:r>
                        <a:rPr lang="es-ES" sz="1400" b="0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Director  General de Política Energética y Minas </a:t>
                      </a:r>
                      <a:r>
                        <a:rPr lang="es-ES" sz="1400" b="0" dirty="0" smtClean="0">
                          <a:solidFill>
                            <a:srgbClr val="002060"/>
                          </a:solidFill>
                        </a:rPr>
                        <a:t>(MINETUR)</a:t>
                      </a:r>
                    </a:p>
                    <a:p>
                      <a:pPr marL="180975" marR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s-ES" sz="1400" b="1" baseline="0" dirty="0" smtClean="0">
                          <a:solidFill>
                            <a:srgbClr val="002060"/>
                          </a:solidFill>
                        </a:rPr>
                        <a:t>D. Eduardo Montes - </a:t>
                      </a:r>
                      <a:r>
                        <a:rPr lang="es-ES" sz="1400" b="0" baseline="0" dirty="0" smtClean="0">
                          <a:solidFill>
                            <a:srgbClr val="002060"/>
                          </a:solidFill>
                        </a:rPr>
                        <a:t>Presidente UNESA</a:t>
                      </a:r>
                      <a:endParaRPr lang="es-ES" sz="1400" b="0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180975" indent="-180975">
                        <a:buFont typeface="Arial" pitchFamily="34" charset="0"/>
                        <a:buChar char="•"/>
                      </a:pPr>
                      <a:r>
                        <a:rPr lang="es-ES" sz="1400" b="1" dirty="0" smtClean="0">
                          <a:solidFill>
                            <a:srgbClr val="002060"/>
                          </a:solidFill>
                        </a:rPr>
                        <a:t>D. José</a:t>
                      </a:r>
                      <a:r>
                        <a:rPr lang="es-ES" sz="1400" b="1" baseline="0" dirty="0" smtClean="0">
                          <a:solidFill>
                            <a:srgbClr val="002060"/>
                          </a:solidFill>
                        </a:rPr>
                        <a:t> Luis González - </a:t>
                      </a:r>
                      <a:r>
                        <a:rPr lang="es-ES" sz="1400" b="0" baseline="0" dirty="0" smtClean="0">
                          <a:solidFill>
                            <a:srgbClr val="002060"/>
                          </a:solidFill>
                        </a:rPr>
                        <a:t>Presidente de ENUSA</a:t>
                      </a:r>
                    </a:p>
                    <a:p>
                      <a:pPr marL="180975" indent="-180975">
                        <a:buFont typeface="Arial" pitchFamily="34" charset="0"/>
                        <a:buChar char="•"/>
                      </a:pPr>
                      <a:r>
                        <a:rPr lang="es-ES" sz="1400" b="1" dirty="0" smtClean="0">
                          <a:solidFill>
                            <a:srgbClr val="002060"/>
                          </a:solidFill>
                        </a:rPr>
                        <a:t>D. Antonio Colino Martínez</a:t>
                      </a:r>
                      <a:r>
                        <a:rPr lang="es-ES" sz="1400" b="0" baseline="0" dirty="0" smtClean="0">
                          <a:solidFill>
                            <a:srgbClr val="002060"/>
                          </a:solidFill>
                        </a:rPr>
                        <a:t> – Presidente de la PT CEIDEN </a:t>
                      </a:r>
                      <a:endParaRPr lang="es-ES" sz="14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562930">
                <a:tc>
                  <a:txBody>
                    <a:bodyPr/>
                    <a:lstStyle/>
                    <a:p>
                      <a:r>
                        <a:rPr lang="es-ES" b="1" dirty="0" smtClean="0">
                          <a:solidFill>
                            <a:srgbClr val="002060"/>
                          </a:solidFill>
                        </a:rPr>
                        <a:t>09:30 h</a:t>
                      </a:r>
                      <a:endParaRPr lang="es-ES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b="1" dirty="0" smtClean="0">
                          <a:solidFill>
                            <a:srgbClr val="002060"/>
                          </a:solidFill>
                        </a:rPr>
                        <a:t>La I+D</a:t>
                      </a:r>
                      <a:r>
                        <a:rPr lang="es-ES" b="1" baseline="0" dirty="0" smtClean="0">
                          <a:solidFill>
                            <a:srgbClr val="002060"/>
                          </a:solidFill>
                        </a:rPr>
                        <a:t> nuclear en Japón tras Fukushima</a:t>
                      </a:r>
                    </a:p>
                    <a:p>
                      <a:pPr marL="180975" indent="-180975">
                        <a:buFont typeface="Arial" pitchFamily="34" charset="0"/>
                        <a:buChar char="•"/>
                      </a:pPr>
                      <a:r>
                        <a:rPr lang="es-ES" sz="14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D. </a:t>
                      </a:r>
                      <a:r>
                        <a:rPr lang="es-ES" sz="14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Kunihisa</a:t>
                      </a:r>
                      <a:r>
                        <a:rPr lang="es-ES" sz="14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Soda - </a:t>
                      </a:r>
                      <a:r>
                        <a:rPr lang="es-ES" sz="1400" b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Japan</a:t>
                      </a:r>
                      <a:r>
                        <a:rPr lang="es-ES" sz="14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400" b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Atomic</a:t>
                      </a:r>
                      <a:r>
                        <a:rPr lang="es-ES" sz="14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400" b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Energy</a:t>
                      </a:r>
                      <a:r>
                        <a:rPr lang="es-ES" sz="14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400" b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Agency</a:t>
                      </a:r>
                      <a:endParaRPr lang="es-ES" sz="1400" b="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55534">
                <a:tc>
                  <a:txBody>
                    <a:bodyPr/>
                    <a:lstStyle/>
                    <a:p>
                      <a:r>
                        <a:rPr lang="es-ES" b="1" dirty="0" smtClean="0">
                          <a:solidFill>
                            <a:srgbClr val="002060"/>
                          </a:solidFill>
                        </a:rPr>
                        <a:t>10:30 h</a:t>
                      </a:r>
                      <a:endParaRPr lang="es-ES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solidFill>
                            <a:srgbClr val="002060"/>
                          </a:solidFill>
                        </a:rPr>
                        <a:t>Pausa-Café</a:t>
                      </a:r>
                      <a:endParaRPr lang="es-ES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829580">
                <a:tc>
                  <a:txBody>
                    <a:bodyPr/>
                    <a:lstStyle/>
                    <a:p>
                      <a:r>
                        <a:rPr lang="es-ES" b="1" dirty="0" smtClean="0">
                          <a:solidFill>
                            <a:srgbClr val="002060"/>
                          </a:solidFill>
                        </a:rPr>
                        <a:t>11:15 h</a:t>
                      </a:r>
                      <a:endParaRPr lang="es-ES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s-ES" sz="1800" b="1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Nuevas líneas de I+D identificadas como consecuencia de las Pruebas de Resistencia europeas</a:t>
                      </a:r>
                    </a:p>
                    <a:p>
                      <a:pPr marL="180975" marR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s-ES" sz="14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Dña. Rosario Velasco</a:t>
                      </a:r>
                      <a:r>
                        <a:rPr lang="es-ES" sz="14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– Consejera del CSN </a:t>
                      </a:r>
                      <a:endParaRPr lang="es-ES" sz="1400" b="0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1866556">
                <a:tc>
                  <a:txBody>
                    <a:bodyPr/>
                    <a:lstStyle/>
                    <a:p>
                      <a:r>
                        <a:rPr lang="es-ES" b="1" dirty="0" smtClean="0">
                          <a:solidFill>
                            <a:srgbClr val="002060"/>
                          </a:solidFill>
                        </a:rPr>
                        <a:t>11:45 h</a:t>
                      </a:r>
                      <a:endParaRPr lang="es-ES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b="1" dirty="0" smtClean="0">
                          <a:solidFill>
                            <a:srgbClr val="002060"/>
                          </a:solidFill>
                        </a:rPr>
                        <a:t>Mesa redonda: La visión de los</a:t>
                      </a:r>
                      <a:r>
                        <a:rPr lang="es-ES" b="1" baseline="0" dirty="0" smtClean="0">
                          <a:solidFill>
                            <a:srgbClr val="002060"/>
                          </a:solidFill>
                        </a:rPr>
                        <a:t> organismos internacionales relacionados con la</a:t>
                      </a:r>
                      <a:r>
                        <a:rPr lang="es-ES" b="1" dirty="0" smtClean="0">
                          <a:solidFill>
                            <a:srgbClr val="002060"/>
                          </a:solidFill>
                        </a:rPr>
                        <a:t> I+D nuclear  </a:t>
                      </a:r>
                    </a:p>
                    <a:p>
                      <a:pPr marL="180975" marR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s-ES" sz="14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Moderadora</a:t>
                      </a:r>
                      <a:r>
                        <a:rPr lang="es-ES" sz="1400" b="1" kern="120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: Dña. </a:t>
                      </a:r>
                      <a:r>
                        <a:rPr lang="es-ES" sz="14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Rosario Velasco</a:t>
                      </a:r>
                      <a:r>
                        <a:rPr lang="es-ES" sz="14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– Consejera del CSN </a:t>
                      </a:r>
                      <a:endParaRPr lang="es-ES" sz="1400" b="0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80975" marR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s-ES" sz="14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Ponentes:</a:t>
                      </a:r>
                    </a:p>
                    <a:p>
                      <a:pPr marL="180975" marR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s-ES" sz="14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D. Javier </a:t>
                      </a:r>
                      <a:r>
                        <a:rPr lang="es-ES" sz="14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Reig</a:t>
                      </a:r>
                      <a:r>
                        <a:rPr lang="es-ES" sz="14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– NEA-OECD</a:t>
                      </a:r>
                    </a:p>
                    <a:p>
                      <a:pPr marL="180975" indent="-180975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es-ES" sz="14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D. Luis E. Herranz </a:t>
                      </a:r>
                      <a:r>
                        <a:rPr lang="es-ES" sz="14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es-ES" sz="1400" b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European</a:t>
                      </a:r>
                      <a:r>
                        <a:rPr lang="es-ES" sz="14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400" b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Sustainable</a:t>
                      </a:r>
                      <a:r>
                        <a:rPr lang="es-ES" sz="14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Nuclear </a:t>
                      </a:r>
                      <a:r>
                        <a:rPr lang="es-ES" sz="1400" b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Energy</a:t>
                      </a:r>
                      <a:r>
                        <a:rPr lang="es-ES" sz="14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400" b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Technological</a:t>
                      </a:r>
                      <a:r>
                        <a:rPr lang="es-ES" sz="14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400" b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Platform</a:t>
                      </a:r>
                      <a:endParaRPr lang="es-ES" sz="1400" b="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80975" indent="-180975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es-ES" sz="14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D. Jean P. Sursock </a:t>
                      </a:r>
                      <a:r>
                        <a:rPr lang="es-ES" sz="14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– Electric </a:t>
                      </a:r>
                      <a:r>
                        <a:rPr lang="es-ES" sz="1400" b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Power</a:t>
                      </a:r>
                      <a:r>
                        <a:rPr lang="es-ES" sz="14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400" b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Research</a:t>
                      </a:r>
                      <a:r>
                        <a:rPr lang="es-ES" sz="14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400" b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Institute</a:t>
                      </a:r>
                      <a:endParaRPr lang="es-ES" sz="1400" b="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55534">
                <a:tc>
                  <a:txBody>
                    <a:bodyPr/>
                    <a:lstStyle/>
                    <a:p>
                      <a:r>
                        <a:rPr lang="es-ES" b="1" dirty="0" smtClean="0">
                          <a:solidFill>
                            <a:srgbClr val="002060"/>
                          </a:solidFill>
                        </a:rPr>
                        <a:t>13:30 h </a:t>
                      </a:r>
                      <a:endParaRPr lang="es-ES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solidFill>
                            <a:srgbClr val="002060"/>
                          </a:solidFill>
                        </a:rPr>
                        <a:t>Coloquio</a:t>
                      </a:r>
                      <a:endParaRPr lang="es-ES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1558752">
                <a:tc>
                  <a:txBody>
                    <a:bodyPr/>
                    <a:lstStyle/>
                    <a:p>
                      <a:r>
                        <a:rPr lang="es-ES" b="1" dirty="0" smtClean="0">
                          <a:solidFill>
                            <a:srgbClr val="002060"/>
                          </a:solidFill>
                        </a:rPr>
                        <a:t>14:00 h</a:t>
                      </a:r>
                      <a:endParaRPr lang="es-ES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b="1" dirty="0" smtClean="0">
                          <a:solidFill>
                            <a:srgbClr val="002060"/>
                          </a:solidFill>
                        </a:rPr>
                        <a:t>Clausura de la jornada</a:t>
                      </a:r>
                    </a:p>
                    <a:p>
                      <a:pPr marL="180975" indent="-180975">
                        <a:buFont typeface="Arial" pitchFamily="34" charset="0"/>
                        <a:buChar char="•"/>
                      </a:pPr>
                      <a:r>
                        <a:rPr lang="es-ES" sz="14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D. Cayetano López Martínez</a:t>
                      </a:r>
                      <a:r>
                        <a:rPr lang="es-ES" sz="14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- Director general del CIEMAT (Ministerio de Economía y Competitividad)</a:t>
                      </a:r>
                    </a:p>
                    <a:p>
                      <a:pPr marL="180975" indent="-180975">
                        <a:buFont typeface="Arial" pitchFamily="34" charset="0"/>
                        <a:buChar char="•"/>
                      </a:pPr>
                      <a:r>
                        <a:rPr lang="es-ES" sz="14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D. Francisco</a:t>
                      </a:r>
                      <a:r>
                        <a:rPr lang="es-ES" sz="1400" b="1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Gil-Ortega - </a:t>
                      </a:r>
                      <a:r>
                        <a:rPr lang="es-ES" sz="1400" b="0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Presidente de ENRESA</a:t>
                      </a:r>
                    </a:p>
                    <a:p>
                      <a:pPr marL="180975" marR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s-ES" sz="14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Dña. Carmen Martínez Ten – </a:t>
                      </a:r>
                      <a:r>
                        <a:rPr lang="es-ES" sz="14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Presidenta del CSN</a:t>
                      </a:r>
                    </a:p>
                    <a:p>
                      <a:pPr marL="180975" marR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s-ES" sz="1400" b="1" dirty="0" smtClean="0">
                          <a:solidFill>
                            <a:srgbClr val="002060"/>
                          </a:solidFill>
                        </a:rPr>
                        <a:t>D. Antonio Colino Martínez</a:t>
                      </a:r>
                      <a:r>
                        <a:rPr lang="es-ES" sz="1400" b="0" baseline="0" dirty="0" smtClean="0">
                          <a:solidFill>
                            <a:srgbClr val="002060"/>
                          </a:solidFill>
                        </a:rPr>
                        <a:t> – Presidente de la PT CEIDEN</a:t>
                      </a:r>
                      <a:endParaRPr lang="es-ES" sz="1400" b="0" dirty="0" smtClean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12" name="2 Subtítulo"/>
          <p:cNvSpPr txBox="1">
            <a:spLocks/>
          </p:cNvSpPr>
          <p:nvPr/>
        </p:nvSpPr>
        <p:spPr>
          <a:xfrm>
            <a:off x="0" y="8748464"/>
            <a:ext cx="6858000" cy="252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Tras la jornada, de 16 a 18 horas tendrá lugar la </a:t>
            </a:r>
            <a:r>
              <a:rPr lang="es-ES" sz="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VI </a:t>
            </a:r>
            <a:r>
              <a:rPr kumimoji="0" lang="es-ES" sz="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Asamblea General anual de la Plataforma Tecnológica CEIDEN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341</Words>
  <Application>Microsoft Office PowerPoint</Application>
  <PresentationFormat>Presentación en pantalla (4:3)</PresentationFormat>
  <Paragraphs>49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La I+D nuclear tras Fukushima</vt:lpstr>
      <vt:lpstr>Diapositiva 2</vt:lpstr>
    </vt:vector>
  </TitlesOfParts>
  <Company>Endesa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es02503952b</dc:creator>
  <cp:lastModifiedBy>es02503952b</cp:lastModifiedBy>
  <cp:revision>36</cp:revision>
  <dcterms:created xsi:type="dcterms:W3CDTF">2012-06-14T14:25:08Z</dcterms:created>
  <dcterms:modified xsi:type="dcterms:W3CDTF">2012-10-05T06:54:13Z</dcterms:modified>
</cp:coreProperties>
</file>