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  <p:sldMasterId id="2147483723" r:id="rId2"/>
    <p:sldMasterId id="2147483814" r:id="rId3"/>
  </p:sldMasterIdLst>
  <p:notesMasterIdLst>
    <p:notesMasterId r:id="rId20"/>
  </p:notesMasterIdLst>
  <p:handoutMasterIdLst>
    <p:handoutMasterId r:id="rId21"/>
  </p:handoutMasterIdLst>
  <p:sldIdLst>
    <p:sldId id="256" r:id="rId4"/>
    <p:sldId id="337" r:id="rId5"/>
    <p:sldId id="338" r:id="rId6"/>
    <p:sldId id="346" r:id="rId7"/>
    <p:sldId id="343" r:id="rId8"/>
    <p:sldId id="319" r:id="rId9"/>
    <p:sldId id="321" r:id="rId10"/>
    <p:sldId id="352" r:id="rId11"/>
    <p:sldId id="339" r:id="rId12"/>
    <p:sldId id="340" r:id="rId13"/>
    <p:sldId id="341" r:id="rId14"/>
    <p:sldId id="344" r:id="rId15"/>
    <p:sldId id="348" r:id="rId16"/>
    <p:sldId id="351" r:id="rId17"/>
    <p:sldId id="347" r:id="rId18"/>
    <p:sldId id="350" r:id="rId19"/>
  </p:sldIdLst>
  <p:sldSz cx="9144000" cy="6858000" type="screen4x3"/>
  <p:notesSz cx="7104063" cy="10234613"/>
  <p:defaultTextStyle>
    <a:defPPr>
      <a:defRPr lang="es-E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9B2"/>
    <a:srgbClr val="1F497D"/>
    <a:srgbClr val="9BB7D9"/>
    <a:srgbClr val="000000"/>
    <a:srgbClr val="CCECFF"/>
    <a:srgbClr val="FFFFCC"/>
    <a:srgbClr val="00206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202" cy="512222"/>
          </a:xfrm>
          <a:prstGeom prst="rect">
            <a:avLst/>
          </a:prstGeom>
        </p:spPr>
        <p:txBody>
          <a:bodyPr vert="horz" lIns="94772" tIns="47386" rIns="94772" bIns="4738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204" y="0"/>
            <a:ext cx="3079202" cy="512222"/>
          </a:xfrm>
          <a:prstGeom prst="rect">
            <a:avLst/>
          </a:prstGeom>
        </p:spPr>
        <p:txBody>
          <a:bodyPr vert="horz" lIns="94772" tIns="47386" rIns="94772" bIns="4738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CC7CC5-95CC-4C33-896A-3EDA3552A912}" type="datetimeFigureOut">
              <a:rPr lang="es-ES"/>
              <a:pPr>
                <a:defRPr/>
              </a:pPr>
              <a:t>04/02/2016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720756"/>
            <a:ext cx="3079202" cy="512222"/>
          </a:xfrm>
          <a:prstGeom prst="rect">
            <a:avLst/>
          </a:prstGeom>
        </p:spPr>
        <p:txBody>
          <a:bodyPr vert="horz" lIns="94772" tIns="47386" rIns="94772" bIns="4738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204" y="9720756"/>
            <a:ext cx="3079202" cy="512222"/>
          </a:xfrm>
          <a:prstGeom prst="rect">
            <a:avLst/>
          </a:prstGeom>
        </p:spPr>
        <p:txBody>
          <a:bodyPr vert="horz" lIns="94772" tIns="47386" rIns="94772" bIns="4738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0D901E2-04CE-4DFE-927E-D1DE59FC70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8767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202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6" rIns="94772" bIns="4738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204" y="0"/>
            <a:ext cx="3079202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6" rIns="94772" bIns="4738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76" y="4862016"/>
            <a:ext cx="5683914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6" rIns="94772" bIns="47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56"/>
            <a:ext cx="3079202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6" rIns="94772" bIns="47386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204" y="9720756"/>
            <a:ext cx="3079202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2" tIns="47386" rIns="94772" bIns="4738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70048DD9-61DC-464F-9362-EC4D952730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5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CE842-8EE3-4402-8706-BE6B42D6A9C8}" type="slidenum">
              <a:rPr lang="es-ES" smtClean="0"/>
              <a:pPr/>
              <a:t>4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54968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3D86-20F6-4EE5-906B-6F509B1CC604}" type="slidenum">
              <a:rPr lang="es-ES" smtClean="0"/>
              <a:pPr/>
              <a:t>10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9159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CA5ECF-DF4A-4545-AB69-AB2D1D0CAF93}" type="slidenum">
              <a:rPr lang="es-ES" smtClean="0"/>
              <a:pPr/>
              <a:t>11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30370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4B59B-3115-4B49-9DD2-E5A04ECF17D5}" type="slidenum">
              <a:rPr lang="es-ES" smtClean="0"/>
              <a:pPr/>
              <a:t>12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891309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D5219-23B2-4C10-B333-35D10CA3B5E7}" type="slidenum">
              <a:rPr lang="es-ES" smtClean="0"/>
              <a:pPr/>
              <a:t>13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6583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D5219-23B2-4C10-B333-35D10CA3B5E7}" type="slidenum">
              <a:rPr lang="es-ES" smtClean="0"/>
              <a:pPr/>
              <a:t>14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313266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CBF1B-1F7B-401D-9A1B-0CE4BA975DA7}" type="slidenum">
              <a:rPr lang="es-ES" smtClean="0"/>
              <a:pPr/>
              <a:t>15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559965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CBF1B-1F7B-401D-9A1B-0CE4BA975DA7}" type="slidenum">
              <a:rPr lang="es-ES" smtClean="0"/>
              <a:pPr/>
              <a:t>16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10142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s-ES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s-ES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s-ES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849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F57E3-CA0A-453A-AA8F-9C252796A8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5DF68-3913-4F22-9B54-774A27238C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9BBB6-6C72-467B-BBD4-0CD3BBACC0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BE937B81-D04D-4E59-A4B6-199412566F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C585F1FE-F45D-4731-A409-0B32E29920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2FEB8044-97F0-43A9-ADE8-36328422A0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B53D8638-0E91-427B-8A01-B4EB4EECC6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09FC482C-2C2C-4A93-8BE8-D83C2A8027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1872AF88-C847-4879-80C3-9F81F651F4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81295EF9-A56C-4398-BF04-2D5FEEC056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4EE66F92-579C-48EF-A4C2-3A5E0E5FAB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6F5D-34DB-491E-9386-5750C3E386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118DA98B-EB29-4443-86ED-47C1056D66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96B618CA-6FF1-4578-8DB1-5881DA81B8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71FCAE9B-2378-4437-95D5-B915C4A437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B60FF2E3-5FB9-4C4F-9D6C-84CFB2EDDB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0F305540-7987-46D1-B149-A776B87477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031AD833-4635-4B43-AE36-811A1C1A55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6C808863-42BE-4CE5-9ED7-826361DF1A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382A03DE-C8F8-4185-ACF2-55E074F01B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6A58984A-FCC2-46E0-AE49-A4629D6F1D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A3E34ABC-A414-4CD7-8C9B-FBF022AD42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2078B-DCC4-4941-B09F-84B18FD79A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25B0870F-7262-49FD-BA3E-7937ECBA6C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578416CD-33DE-4319-BA92-C743063090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EF6E8F2A-E0D9-4425-B331-845C34C59B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l"/>
              <a:defRPr/>
            </a:lvl1pPr>
          </a:lstStyle>
          <a:p>
            <a:pPr>
              <a:defRPr/>
            </a:pPr>
            <a:fld id="{8E18EF7B-5BE8-411C-8ADE-0EC131A3C8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D8AE-26EB-45A8-8D11-7879D7A4D8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8BAF-CA73-414C-A32E-B2A6A1E104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7B299-8534-4F9A-9CBB-8357FB5D9A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26EC1-1870-471A-B851-F5E5DA638D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4C4C0-C9A9-498C-ABF0-EC0CBE335D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C39B0-3CB2-4B80-AA0F-B083CECCAB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8397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s-ES">
                <a:latin typeface="Times New Roman" pitchFamily="18" charset="0"/>
              </a:endParaRPr>
            </a:p>
          </p:txBody>
        </p:sp>
        <p:sp>
          <p:nvSpPr>
            <p:cNvPr id="8397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s-ES">
                <a:latin typeface="Times New Roman" pitchFamily="18" charset="0"/>
              </a:endParaRPr>
            </a:p>
          </p:txBody>
        </p:sp>
        <p:sp>
          <p:nvSpPr>
            <p:cNvPr id="8397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39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s-ES" smtClean="0"/>
              <a:t>14/09/2011</a:t>
            </a:r>
            <a:endParaRPr lang="es-ES"/>
          </a:p>
        </p:txBody>
      </p:sp>
      <p:sp>
        <p:nvSpPr>
          <p:cNvPr id="839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s-ES" smtClean="0"/>
              <a:t>5ª ASAMBLEA GENERAL CEIDEN</a:t>
            </a:r>
            <a:endParaRPr lang="es-ES"/>
          </a:p>
        </p:txBody>
      </p:sp>
      <p:sp>
        <p:nvSpPr>
          <p:cNvPr id="839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184069F-658A-444D-9111-F74D5B4BD8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2C60D6C-B657-453F-8246-91C86C8F80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s-ES" smtClean="0"/>
              <a:t>07/06/2011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s-ES"/>
              <a:t>ORDEN DEL DIA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AD0BDCE-E44C-4C80-A2DB-1AA94A2913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18" Type="http://schemas.openxmlformats.org/officeDocument/2006/relationships/image" Target="../media/image39.emf"/><Relationship Id="rId3" Type="http://schemas.openxmlformats.org/officeDocument/2006/relationships/image" Target="../media/image1.png"/><Relationship Id="rId7" Type="http://schemas.openxmlformats.org/officeDocument/2006/relationships/image" Target="../media/image28.emf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emf"/><Relationship Id="rId4" Type="http://schemas.openxmlformats.org/officeDocument/2006/relationships/image" Target="../media/image25.jpeg"/><Relationship Id="rId9" Type="http://schemas.openxmlformats.org/officeDocument/2006/relationships/image" Target="../media/image30.emf"/><Relationship Id="rId1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emf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z="3600" dirty="0" smtClean="0"/>
              <a:t>CEIDEN: La Plataforma Tecnológica de I+D de Energía Nuclear de Fisión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 l="35889" t="62500" r="44336" b="16992"/>
          <a:stretch>
            <a:fillRect/>
          </a:stretch>
        </p:blipFill>
        <p:spPr bwMode="auto">
          <a:xfrm>
            <a:off x="7675563" y="122238"/>
            <a:ext cx="12890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25250"/>
            <a:ext cx="1958099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www.placassolaresweb.com/wp-content/uploads/2013/08/material-radiacti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9605" y="3453242"/>
            <a:ext cx="2184483" cy="144016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7" y="3453242"/>
            <a:ext cx="224149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 bwMode="auto">
          <a:xfrm>
            <a:off x="1187624" y="3429000"/>
            <a:ext cx="6408712" cy="1440160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12 Conector recto"/>
          <p:cNvCxnSpPr/>
          <p:nvPr/>
        </p:nvCxnSpPr>
        <p:spPr bwMode="auto">
          <a:xfrm>
            <a:off x="3165348" y="3429000"/>
            <a:ext cx="0" cy="144016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13 Conector recto"/>
          <p:cNvCxnSpPr/>
          <p:nvPr/>
        </p:nvCxnSpPr>
        <p:spPr bwMode="auto">
          <a:xfrm>
            <a:off x="5364447" y="3429000"/>
            <a:ext cx="0" cy="144016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332656"/>
            <a:ext cx="9180512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_tradnl" altLang="ko-KR" sz="2400" b="1" dirty="0" smtClean="0">
                <a:solidFill>
                  <a:srgbClr val="002060"/>
                </a:solidFill>
                <a:latin typeface="Verdana" pitchFamily="34" charset="0"/>
                <a:ea typeface="굴림" pitchFamily="34" charset="-127"/>
              </a:rPr>
              <a:t>COMBUSTIBLE NUCLEAR</a:t>
            </a:r>
            <a:endParaRPr lang="es-ES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9" name="Text Box 5"/>
          <p:cNvSpPr txBox="1">
            <a:spLocks noChangeArrowheads="1"/>
          </p:cNvSpPr>
          <p:nvPr/>
        </p:nvSpPr>
        <p:spPr bwMode="auto">
          <a:xfrm>
            <a:off x="1908175" y="1556792"/>
            <a:ext cx="7343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Objetivo: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Foro para promover y coordinar Proyectos de investigación sobre combustible usado, que ayuden técnicamente a mejorar su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 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Participantes: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CSN, ENRESA, ENUSA, UNESA/CCNN, CIEMAT, </a:t>
            </a:r>
            <a:r>
              <a:rPr lang="es-ES" sz="1600" dirty="0">
                <a:solidFill>
                  <a:srgbClr val="002060"/>
                </a:solidFill>
                <a:ea typeface="Calibri" pitchFamily="34" charset="0"/>
                <a:cs typeface="Arial" charset="0"/>
              </a:rPr>
              <a:t>GNF Engineering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Calibri" pitchFamily="34" charset="0"/>
                <a:cs typeface="Arial" charset="0"/>
              </a:rPr>
              <a:t>, ENSA, TECNATOM, ETSICM</a:t>
            </a:r>
            <a:endParaRPr lang="es-ES" sz="1600" dirty="0">
              <a:solidFill>
                <a:srgbClr val="002060"/>
              </a:solidFill>
              <a:cs typeface="Calibri" pitchFamily="34" charset="0"/>
            </a:endParaRPr>
          </a:p>
          <a:p>
            <a:pPr marL="355600" lvl="2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s-ES" sz="1600" dirty="0">
                <a:solidFill>
                  <a:srgbClr val="663300"/>
                </a:solidFill>
                <a:cs typeface="Calibri" pitchFamily="34" charset="0"/>
              </a:rPr>
              <a:t>EPRI, W, DOE, </a:t>
            </a:r>
            <a:r>
              <a:rPr lang="es-ES" sz="1600" dirty="0" smtClean="0">
                <a:solidFill>
                  <a:srgbClr val="663300"/>
                </a:solidFill>
                <a:cs typeface="Calibri" pitchFamily="34" charset="0"/>
              </a:rPr>
              <a:t>ORNL</a:t>
            </a:r>
            <a:r>
              <a:rPr lang="es-ES" sz="1600" dirty="0">
                <a:solidFill>
                  <a:srgbClr val="663300"/>
                </a:solidFill>
                <a:cs typeface="Calibri" pitchFamily="34" charset="0"/>
              </a:rPr>
              <a:t>;  IRSN y EDF; </a:t>
            </a:r>
            <a:r>
              <a:rPr lang="es-ES" sz="1600" dirty="0" err="1" smtClean="0">
                <a:solidFill>
                  <a:srgbClr val="663300"/>
                </a:solidFill>
                <a:cs typeface="Calibri" pitchFamily="34" charset="0"/>
              </a:rPr>
              <a:t>Vattenfall</a:t>
            </a:r>
            <a:r>
              <a:rPr lang="es-ES" sz="1600" dirty="0" smtClean="0">
                <a:solidFill>
                  <a:srgbClr val="663300"/>
                </a:solidFill>
                <a:cs typeface="Calibri" pitchFamily="34" charset="0"/>
              </a:rPr>
              <a:t> </a:t>
            </a:r>
            <a:r>
              <a:rPr lang="es-ES" sz="1600" dirty="0">
                <a:solidFill>
                  <a:srgbClr val="663300"/>
                </a:solidFill>
                <a:cs typeface="Calibri" pitchFamily="34" charset="0"/>
              </a:rPr>
              <a:t>y </a:t>
            </a:r>
            <a:r>
              <a:rPr lang="es-ES" sz="1600" dirty="0" smtClean="0">
                <a:solidFill>
                  <a:srgbClr val="663300"/>
                </a:solidFill>
                <a:cs typeface="Calibri" pitchFamily="34" charset="0"/>
              </a:rPr>
              <a:t>NEA/OECD </a:t>
            </a:r>
            <a:r>
              <a:rPr lang="es-ES" sz="1600" dirty="0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sz="1600" dirty="0">
              <a:solidFill>
                <a:srgbClr val="66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9" name="48 Conector recto"/>
          <p:cNvCxnSpPr/>
          <p:nvPr/>
        </p:nvCxnSpPr>
        <p:spPr>
          <a:xfrm>
            <a:off x="1908175" y="3140968"/>
            <a:ext cx="7235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1908175" y="3212976"/>
            <a:ext cx="73437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s-ES" sz="1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Proyectos:</a:t>
            </a:r>
          </a:p>
          <a:p>
            <a:pPr marL="355600" lvl="1" indent="-268288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Fluencia vaina PWR de </a:t>
            </a:r>
            <a:r>
              <a:rPr lang="es-ES" sz="14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Zirlo</a:t>
            </a:r>
            <a:r>
              <a:rPr lang="es-E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alto quemado: </a:t>
            </a:r>
            <a:r>
              <a:rPr lang="es-ES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Finalizado</a:t>
            </a:r>
          </a:p>
          <a:p>
            <a:pPr marL="355600" lvl="1" indent="-268288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Fluencia de la vaina BWR de </a:t>
            </a:r>
            <a:r>
              <a:rPr lang="es-ES" sz="14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Zircaloy</a:t>
            </a:r>
            <a:r>
              <a:rPr lang="es-E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2: </a:t>
            </a:r>
            <a:r>
              <a:rPr lang="es-ES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Finalizado</a:t>
            </a:r>
            <a:endParaRPr lang="es-ES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Isotopía del combustible PWR con alto quemado: </a:t>
            </a:r>
            <a:r>
              <a:rPr lang="es-ES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Finalizado</a:t>
            </a:r>
          </a:p>
          <a:p>
            <a:pPr marL="355600" lvl="1" indent="-268288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Isotopía del combustible BWR:</a:t>
            </a:r>
            <a:r>
              <a:rPr lang="es-ES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Finalizado</a:t>
            </a:r>
            <a:endParaRPr lang="es-ES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Criterios de fractura del material de vaina: </a:t>
            </a:r>
            <a:r>
              <a:rPr lang="es-ES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Finalizado</a:t>
            </a:r>
            <a:endParaRPr lang="es-ES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Rotura por impactos de baja velocidad: </a:t>
            </a:r>
            <a:r>
              <a:rPr lang="es-ES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Finalizado</a:t>
            </a:r>
            <a:endParaRPr lang="es-ES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79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72063"/>
            <a:ext cx="1979613" cy="181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903" name="Picture 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538"/>
            <a:ext cx="197961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26 Rectángulo"/>
          <p:cNvSpPr>
            <a:spLocks noChangeArrowheads="1"/>
          </p:cNvSpPr>
          <p:nvPr/>
        </p:nvSpPr>
        <p:spPr bwMode="auto">
          <a:xfrm>
            <a:off x="2051050" y="5085184"/>
            <a:ext cx="709295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/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Participación española en el “Extended Storage </a:t>
            </a:r>
            <a:r>
              <a:rPr lang="es-ES" sz="16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Collaboration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6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(ESCP)” impulsado por el sector nuclear americano</a:t>
            </a:r>
          </a:p>
          <a:p>
            <a:pPr marL="182563" indent="-182563"/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Nuevo Proyecto: “Integridad de la vaina irradiada con </a:t>
            </a: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hidruración</a:t>
            </a: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severa en condiciones de almacenamiento y transporte”</a:t>
            </a:r>
            <a:endParaRPr lang="es-ES" sz="1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" name="Picture 55"/>
          <p:cNvPicPr>
            <a:picLocks noChangeAspect="1" noChangeArrowheads="1"/>
          </p:cNvPicPr>
          <p:nvPr/>
        </p:nvPicPr>
        <p:blipFill>
          <a:blip r:embed="rId6" cstate="print">
            <a:lum bright="24000"/>
            <a:grayscl/>
          </a:blip>
          <a:srcRect l="17494" b="6589"/>
          <a:stretch>
            <a:fillRect/>
          </a:stretch>
        </p:blipFill>
        <p:spPr bwMode="auto">
          <a:xfrm>
            <a:off x="395288" y="1052513"/>
            <a:ext cx="1584325" cy="863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79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916113"/>
            <a:ext cx="15843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7"/>
          <p:cNvPicPr>
            <a:picLocks noChangeAspect="1" noChangeArrowheads="1"/>
          </p:cNvPicPr>
          <p:nvPr/>
        </p:nvPicPr>
        <p:blipFill>
          <a:blip r:embed="rId8" cstate="print"/>
          <a:srcRect l="11383" t="1430" r="6830"/>
          <a:stretch>
            <a:fillRect/>
          </a:stretch>
        </p:blipFill>
        <p:spPr bwMode="auto">
          <a:xfrm>
            <a:off x="-36513" y="1042988"/>
            <a:ext cx="419101" cy="23145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9" name="44 Rectángulo"/>
          <p:cNvSpPr>
            <a:spLocks noChangeArrowheads="1"/>
          </p:cNvSpPr>
          <p:nvPr/>
        </p:nvSpPr>
        <p:spPr bwMode="auto">
          <a:xfrm>
            <a:off x="2214563" y="908720"/>
            <a:ext cx="69294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altLang="es-ES_tradnl" sz="2000" b="1" dirty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sobre almacenamiento y transporte del combustible gastado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549275"/>
            <a:ext cx="9180512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_tradnl" altLang="ko-KR" sz="2400" b="1" dirty="0" smtClean="0">
                <a:solidFill>
                  <a:srgbClr val="002060"/>
                </a:solidFill>
                <a:latin typeface="Verdana" pitchFamily="34" charset="0"/>
                <a:ea typeface="굴림" pitchFamily="34" charset="-127"/>
              </a:rPr>
              <a:t>GESTION DE RESIDUOS Y PR</a:t>
            </a:r>
            <a:endParaRPr lang="es-ES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2" name="44 Rectángulo"/>
          <p:cNvSpPr>
            <a:spLocks noChangeArrowheads="1"/>
          </p:cNvSpPr>
          <p:nvPr/>
        </p:nvSpPr>
        <p:spPr bwMode="auto">
          <a:xfrm>
            <a:off x="2051720" y="1268760"/>
            <a:ext cx="6929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ES_tradnl" sz="1800" b="1" dirty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Desarrollo de dosimetría in vitro</a:t>
            </a: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923" name="Text Box 5"/>
          <p:cNvSpPr txBox="1">
            <a:spLocks noChangeArrowheads="1"/>
          </p:cNvSpPr>
          <p:nvPr/>
        </p:nvSpPr>
        <p:spPr bwMode="auto">
          <a:xfrm>
            <a:off x="1979712" y="1772816"/>
            <a:ext cx="73437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Objetivo: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Ampliar las capacidades nacionales de evaluación de dosis internas debidas a emisores alfa a través de muestras biológicas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Participantes: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CIEMAT, UNESA, ENUSA, ENRESA, CSN, Tecnatom, </a:t>
            </a:r>
            <a:r>
              <a:rPr lang="es-ES" sz="16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Geocisa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Medidas Ambientales, Iberdrola Ingeniería y </a:t>
            </a:r>
            <a:r>
              <a:rPr lang="es-ES" sz="1600" dirty="0">
                <a:solidFill>
                  <a:srgbClr val="002060"/>
                </a:solidFill>
                <a:ea typeface="Calibri" pitchFamily="34" charset="0"/>
                <a:cs typeface="Arial" charset="0"/>
              </a:rPr>
              <a:t>GNF Engineering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Calibri" pitchFamily="34" charset="0"/>
                <a:cs typeface="Arial" charset="0"/>
              </a:rPr>
              <a:t> </a:t>
            </a:r>
            <a:endParaRPr lang="es-ES" sz="1600" dirty="0">
              <a:solidFill>
                <a:srgbClr val="002060"/>
              </a:solidFill>
              <a:ea typeface="Calibri" pitchFamily="34" charset="0"/>
              <a:cs typeface="Arial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FINALIZADO</a:t>
            </a:r>
            <a:r>
              <a:rPr lang="es-ES" sz="1600" dirty="0">
                <a:solidFill>
                  <a:srgbClr val="66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9" name="48 Conector recto"/>
          <p:cNvCxnSpPr/>
          <p:nvPr/>
        </p:nvCxnSpPr>
        <p:spPr>
          <a:xfrm>
            <a:off x="1691680" y="3933056"/>
            <a:ext cx="74523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5" name="Picture 2" descr="C:\Users\es02503952b\AppData\Local\Microsoft\Windows\Temporary Internet Files\Content.IE5\ATGB5GLJ\MC90023840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1052513"/>
            <a:ext cx="14605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3" descr="Quic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375"/>
            <a:ext cx="165576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5" descr="Cabril2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97425"/>
            <a:ext cx="16621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8" name="25 Rectángulo"/>
          <p:cNvSpPr>
            <a:spLocks noChangeArrowheads="1"/>
          </p:cNvSpPr>
          <p:nvPr/>
        </p:nvSpPr>
        <p:spPr bwMode="auto">
          <a:xfrm>
            <a:off x="1979613" y="4149080"/>
            <a:ext cx="7164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ES_tradnl" sz="1800" b="1" dirty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Laboratorio de calibración de patrones </a:t>
            </a:r>
            <a:r>
              <a:rPr lang="es-ES_tradnl" altLang="es-ES_tradnl" sz="18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neutrónicos</a:t>
            </a: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929" name="Text Box 5"/>
          <p:cNvSpPr txBox="1">
            <a:spLocks noChangeArrowheads="1"/>
          </p:cNvSpPr>
          <p:nvPr/>
        </p:nvSpPr>
        <p:spPr bwMode="auto">
          <a:xfrm>
            <a:off x="1800225" y="4653136"/>
            <a:ext cx="7343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Objetivo: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Ayudar a especificar las aplicaciones previstas para los laboratorios existentes y futuros y  promover posibles aplicaciones industriales y de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investigación 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Participantes: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CIEMAT, ETSIIM, UAB, CC.NN/UNESA, SEPR, CSN, ENRESA y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ENUSA</a:t>
            </a:r>
            <a:r>
              <a:rPr lang="es-ES" sz="1600" dirty="0">
                <a:solidFill>
                  <a:srgbClr val="66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549275"/>
            <a:ext cx="9180512" cy="536575"/>
          </a:xfrm>
        </p:spPr>
        <p:txBody>
          <a:bodyPr/>
          <a:lstStyle/>
          <a:p>
            <a:pPr>
              <a:tabLst>
                <a:tab pos="-1350963" algn="l"/>
                <a:tab pos="-735013" algn="l"/>
                <a:tab pos="-457200" algn="l"/>
                <a:tab pos="-277813" algn="l"/>
                <a:tab pos="427038" algn="l"/>
                <a:tab pos="482600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  <a:tab pos="9780588" algn="l"/>
                <a:tab pos="10237788" algn="l"/>
                <a:tab pos="10694988" algn="l"/>
                <a:tab pos="11152188" algn="l"/>
                <a:tab pos="11609388" algn="l"/>
                <a:tab pos="12066588" algn="l"/>
              </a:tabLst>
            </a:pPr>
            <a:r>
              <a:rPr lang="es-ES_tradnl" altLang="ko-KR" sz="2400" b="1" dirty="0" smtClean="0">
                <a:solidFill>
                  <a:srgbClr val="002060"/>
                </a:solidFill>
                <a:latin typeface="Verdana" pitchFamily="34" charset="0"/>
                <a:ea typeface="굴림" pitchFamily="34" charset="-127"/>
              </a:rPr>
              <a:t>NUEVOS DISEÑOS NUCLEARES</a:t>
            </a:r>
            <a:endParaRPr lang="es-ES" altLang="ko-KR" sz="1400" dirty="0" smtClean="0">
              <a:solidFill>
                <a:srgbClr val="002060"/>
              </a:solidFill>
              <a:latin typeface="Verdana" pitchFamily="34" charset="0"/>
              <a:ea typeface="굴림" pitchFamily="34" charset="-127"/>
            </a:endParaRPr>
          </a:p>
        </p:txBody>
      </p:sp>
      <p:pic>
        <p:nvPicPr>
          <p:cNvPr id="39946" name="Picture 3" descr="6-BAN coupe transversal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5538"/>
            <a:ext cx="201136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2420938"/>
            <a:ext cx="1908175" cy="1800225"/>
            <a:chOff x="1455" y="630"/>
            <a:chExt cx="3697" cy="328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455" y="630"/>
              <a:ext cx="3697" cy="3288"/>
              <a:chOff x="1641" y="982"/>
              <a:chExt cx="3019" cy="2970"/>
            </a:xfrm>
          </p:grpSpPr>
          <p:sp>
            <p:nvSpPr>
              <p:cNvPr id="39956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641" y="982"/>
                <a:ext cx="3017" cy="2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39957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50" y="995"/>
                <a:ext cx="2979" cy="2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58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794" y="3067"/>
                <a:ext cx="686" cy="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59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794" y="3067"/>
                <a:ext cx="686" cy="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0" name="Picture 1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699" y="2435"/>
                <a:ext cx="1122" cy="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1" name="Picture 1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99" y="2435"/>
                <a:ext cx="1122" cy="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2" name="Picture 1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99" y="1435"/>
                <a:ext cx="1122" cy="1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3" name="Picture 1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699" y="1435"/>
                <a:ext cx="1122" cy="1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4" name="Picture 1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453" y="1090"/>
                <a:ext cx="642" cy="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5" name="Picture 1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471" y="1372"/>
                <a:ext cx="1189" cy="1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6" name="Picture 1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471" y="1372"/>
                <a:ext cx="1189" cy="1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9967" name="Group 17"/>
              <p:cNvGrpSpPr>
                <a:grpSpLocks/>
              </p:cNvGrpSpPr>
              <p:nvPr/>
            </p:nvGrpSpPr>
            <p:grpSpPr bwMode="auto">
              <a:xfrm>
                <a:off x="2785" y="1036"/>
                <a:ext cx="682" cy="875"/>
                <a:chOff x="764" y="1026"/>
                <a:chExt cx="682" cy="875"/>
              </a:xfrm>
            </p:grpSpPr>
            <p:pic>
              <p:nvPicPr>
                <p:cNvPr id="39970" name="Picture 18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764" y="1026"/>
                  <a:ext cx="682" cy="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971" name="Freeform 19"/>
                <p:cNvSpPr>
                  <a:spLocks/>
                </p:cNvSpPr>
                <p:nvPr/>
              </p:nvSpPr>
              <p:spPr bwMode="auto">
                <a:xfrm>
                  <a:off x="767" y="1720"/>
                  <a:ext cx="675" cy="176"/>
                </a:xfrm>
                <a:custGeom>
                  <a:avLst/>
                  <a:gdLst>
                    <a:gd name="T0" fmla="*/ 1 w 675"/>
                    <a:gd name="T1" fmla="*/ 86 h 176"/>
                    <a:gd name="T2" fmla="*/ 15 w 675"/>
                    <a:gd name="T3" fmla="*/ 79 h 176"/>
                    <a:gd name="T4" fmla="*/ 36 w 675"/>
                    <a:gd name="T5" fmla="*/ 74 h 176"/>
                    <a:gd name="T6" fmla="*/ 42 w 675"/>
                    <a:gd name="T7" fmla="*/ 73 h 176"/>
                    <a:gd name="T8" fmla="*/ 60 w 675"/>
                    <a:gd name="T9" fmla="*/ 62 h 176"/>
                    <a:gd name="T10" fmla="*/ 78 w 675"/>
                    <a:gd name="T11" fmla="*/ 52 h 176"/>
                    <a:gd name="T12" fmla="*/ 99 w 675"/>
                    <a:gd name="T13" fmla="*/ 46 h 176"/>
                    <a:gd name="T14" fmla="*/ 117 w 675"/>
                    <a:gd name="T15" fmla="*/ 40 h 176"/>
                    <a:gd name="T16" fmla="*/ 135 w 675"/>
                    <a:gd name="T17" fmla="*/ 31 h 176"/>
                    <a:gd name="T18" fmla="*/ 174 w 675"/>
                    <a:gd name="T19" fmla="*/ 23 h 176"/>
                    <a:gd name="T20" fmla="*/ 198 w 675"/>
                    <a:gd name="T21" fmla="*/ 19 h 176"/>
                    <a:gd name="T22" fmla="*/ 249 w 675"/>
                    <a:gd name="T23" fmla="*/ 7 h 176"/>
                    <a:gd name="T24" fmla="*/ 312 w 675"/>
                    <a:gd name="T25" fmla="*/ 1 h 176"/>
                    <a:gd name="T26" fmla="*/ 435 w 675"/>
                    <a:gd name="T27" fmla="*/ 5 h 176"/>
                    <a:gd name="T28" fmla="*/ 481 w 675"/>
                    <a:gd name="T29" fmla="*/ 11 h 176"/>
                    <a:gd name="T30" fmla="*/ 507 w 675"/>
                    <a:gd name="T31" fmla="*/ 17 h 176"/>
                    <a:gd name="T32" fmla="*/ 525 w 675"/>
                    <a:gd name="T33" fmla="*/ 23 h 176"/>
                    <a:gd name="T34" fmla="*/ 546 w 675"/>
                    <a:gd name="T35" fmla="*/ 29 h 176"/>
                    <a:gd name="T36" fmla="*/ 570 w 675"/>
                    <a:gd name="T37" fmla="*/ 35 h 176"/>
                    <a:gd name="T38" fmla="*/ 591 w 675"/>
                    <a:gd name="T39" fmla="*/ 41 h 176"/>
                    <a:gd name="T40" fmla="*/ 624 w 675"/>
                    <a:gd name="T41" fmla="*/ 56 h 176"/>
                    <a:gd name="T42" fmla="*/ 639 w 675"/>
                    <a:gd name="T43" fmla="*/ 62 h 176"/>
                    <a:gd name="T44" fmla="*/ 663 w 675"/>
                    <a:gd name="T45" fmla="*/ 74 h 176"/>
                    <a:gd name="T46" fmla="*/ 673 w 675"/>
                    <a:gd name="T47" fmla="*/ 79 h 176"/>
                    <a:gd name="T48" fmla="*/ 675 w 675"/>
                    <a:gd name="T49" fmla="*/ 176 h 176"/>
                    <a:gd name="T50" fmla="*/ 0 w 675"/>
                    <a:gd name="T51" fmla="*/ 176 h 176"/>
                    <a:gd name="T52" fmla="*/ 1 w 675"/>
                    <a:gd name="T53" fmla="*/ 86 h 17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675"/>
                    <a:gd name="T82" fmla="*/ 0 h 176"/>
                    <a:gd name="T83" fmla="*/ 675 w 675"/>
                    <a:gd name="T84" fmla="*/ 176 h 17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675" h="176">
                      <a:moveTo>
                        <a:pt x="1" y="86"/>
                      </a:moveTo>
                      <a:cubicBezTo>
                        <a:pt x="5" y="80"/>
                        <a:pt x="8" y="80"/>
                        <a:pt x="15" y="79"/>
                      </a:cubicBezTo>
                      <a:cubicBezTo>
                        <a:pt x="24" y="74"/>
                        <a:pt x="18" y="77"/>
                        <a:pt x="36" y="74"/>
                      </a:cubicBezTo>
                      <a:cubicBezTo>
                        <a:pt x="38" y="74"/>
                        <a:pt x="42" y="73"/>
                        <a:pt x="42" y="73"/>
                      </a:cubicBezTo>
                      <a:cubicBezTo>
                        <a:pt x="48" y="70"/>
                        <a:pt x="54" y="66"/>
                        <a:pt x="60" y="62"/>
                      </a:cubicBezTo>
                      <a:cubicBezTo>
                        <a:pt x="65" y="56"/>
                        <a:pt x="71" y="53"/>
                        <a:pt x="78" y="52"/>
                      </a:cubicBezTo>
                      <a:cubicBezTo>
                        <a:pt x="84" y="49"/>
                        <a:pt x="92" y="47"/>
                        <a:pt x="99" y="46"/>
                      </a:cubicBezTo>
                      <a:cubicBezTo>
                        <a:pt x="105" y="43"/>
                        <a:pt x="111" y="41"/>
                        <a:pt x="117" y="40"/>
                      </a:cubicBezTo>
                      <a:cubicBezTo>
                        <a:pt x="123" y="37"/>
                        <a:pt x="129" y="32"/>
                        <a:pt x="135" y="31"/>
                      </a:cubicBezTo>
                      <a:cubicBezTo>
                        <a:pt x="146" y="22"/>
                        <a:pt x="160" y="24"/>
                        <a:pt x="174" y="23"/>
                      </a:cubicBezTo>
                      <a:cubicBezTo>
                        <a:pt x="182" y="22"/>
                        <a:pt x="198" y="19"/>
                        <a:pt x="198" y="19"/>
                      </a:cubicBezTo>
                      <a:cubicBezTo>
                        <a:pt x="212" y="12"/>
                        <a:pt x="233" y="9"/>
                        <a:pt x="249" y="7"/>
                      </a:cubicBezTo>
                      <a:cubicBezTo>
                        <a:pt x="269" y="0"/>
                        <a:pt x="291" y="2"/>
                        <a:pt x="312" y="1"/>
                      </a:cubicBezTo>
                      <a:cubicBezTo>
                        <a:pt x="361" y="2"/>
                        <a:pt x="392" y="2"/>
                        <a:pt x="435" y="5"/>
                      </a:cubicBezTo>
                      <a:cubicBezTo>
                        <a:pt x="450" y="8"/>
                        <a:pt x="466" y="10"/>
                        <a:pt x="481" y="11"/>
                      </a:cubicBezTo>
                      <a:cubicBezTo>
                        <a:pt x="489" y="14"/>
                        <a:pt x="498" y="16"/>
                        <a:pt x="507" y="17"/>
                      </a:cubicBezTo>
                      <a:cubicBezTo>
                        <a:pt x="513" y="20"/>
                        <a:pt x="519" y="22"/>
                        <a:pt x="525" y="23"/>
                      </a:cubicBezTo>
                      <a:cubicBezTo>
                        <a:pt x="532" y="26"/>
                        <a:pt x="539" y="28"/>
                        <a:pt x="546" y="29"/>
                      </a:cubicBezTo>
                      <a:cubicBezTo>
                        <a:pt x="554" y="32"/>
                        <a:pt x="562" y="34"/>
                        <a:pt x="570" y="35"/>
                      </a:cubicBezTo>
                      <a:cubicBezTo>
                        <a:pt x="576" y="38"/>
                        <a:pt x="584" y="40"/>
                        <a:pt x="591" y="41"/>
                      </a:cubicBezTo>
                      <a:cubicBezTo>
                        <a:pt x="601" y="46"/>
                        <a:pt x="614" y="54"/>
                        <a:pt x="624" y="56"/>
                      </a:cubicBezTo>
                      <a:cubicBezTo>
                        <a:pt x="629" y="59"/>
                        <a:pt x="633" y="61"/>
                        <a:pt x="639" y="62"/>
                      </a:cubicBezTo>
                      <a:cubicBezTo>
                        <a:pt x="647" y="66"/>
                        <a:pt x="654" y="72"/>
                        <a:pt x="663" y="74"/>
                      </a:cubicBezTo>
                      <a:cubicBezTo>
                        <a:pt x="666" y="76"/>
                        <a:pt x="671" y="76"/>
                        <a:pt x="673" y="79"/>
                      </a:cubicBezTo>
                      <a:lnTo>
                        <a:pt x="675" y="176"/>
                      </a:lnTo>
                      <a:lnTo>
                        <a:pt x="0" y="176"/>
                      </a:lnTo>
                      <a:lnTo>
                        <a:pt x="1" y="8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39968" name="Oval 20"/>
              <p:cNvSpPr>
                <a:spLocks noChangeArrowheads="1"/>
              </p:cNvSpPr>
              <p:nvPr/>
            </p:nvSpPr>
            <p:spPr bwMode="auto">
              <a:xfrm>
                <a:off x="2405" y="1728"/>
                <a:ext cx="1463" cy="149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9969" name="Oval 21"/>
              <p:cNvSpPr>
                <a:spLocks noChangeArrowheads="1"/>
              </p:cNvSpPr>
              <p:nvPr/>
            </p:nvSpPr>
            <p:spPr bwMode="auto">
              <a:xfrm>
                <a:off x="2450" y="1782"/>
                <a:ext cx="1372" cy="1380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pic>
          <p:nvPicPr>
            <p:cNvPr id="39955" name="Picture 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68" y="1439"/>
              <a:ext cx="1833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48" name="46 Rectángulo"/>
          <p:cNvSpPr>
            <a:spLocks noChangeArrowheads="1"/>
          </p:cNvSpPr>
          <p:nvPr/>
        </p:nvSpPr>
        <p:spPr bwMode="auto">
          <a:xfrm>
            <a:off x="2051720" y="1484784"/>
            <a:ext cx="6929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ES_tradnl" sz="1800" b="1" dirty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 REACTOR JULES HOROWITZ</a:t>
            </a: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949" name="Text Box 5"/>
          <p:cNvSpPr txBox="1">
            <a:spLocks noChangeArrowheads="1"/>
          </p:cNvSpPr>
          <p:nvPr/>
        </p:nvSpPr>
        <p:spPr bwMode="auto">
          <a:xfrm>
            <a:off x="1907704" y="2060848"/>
            <a:ext cx="73437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Objetivo: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Participar en el diseño, construcción y operación del reactor experimental de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fisión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Jules </a:t>
            </a:r>
            <a:r>
              <a:rPr lang="es-E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Horowitz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(JHR) 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Participantes: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consorcio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español: CIEMAT, CSN, ENUSA, TECNATOM, Empresarios Agrupados, ENSA y </a:t>
            </a:r>
            <a:r>
              <a:rPr lang="es-ES" sz="1600" dirty="0">
                <a:solidFill>
                  <a:srgbClr val="002060"/>
                </a:solidFill>
                <a:ea typeface="Calibri" pitchFamily="34" charset="0"/>
                <a:cs typeface="Arial" charset="0"/>
              </a:rPr>
              <a:t>GNF Engineering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Aportación española: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M€, da al consorcio un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2% de los derechos de uso de la instalación para futuros proyectos de I+D que precisen irradiación de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muestras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0" name="49 Conector recto"/>
          <p:cNvCxnSpPr/>
          <p:nvPr/>
        </p:nvCxnSpPr>
        <p:spPr>
          <a:xfrm>
            <a:off x="1908175" y="4005064"/>
            <a:ext cx="7235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1" name="46 Rectángulo"/>
          <p:cNvSpPr>
            <a:spLocks noChangeArrowheads="1"/>
          </p:cNvSpPr>
          <p:nvPr/>
        </p:nvSpPr>
        <p:spPr bwMode="auto">
          <a:xfrm>
            <a:off x="2214563" y="4437608"/>
            <a:ext cx="6929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ES_tradnl" sz="1800" b="1" dirty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 ESNII ESPAÑA</a:t>
            </a: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952" name="Text Box 5"/>
          <p:cNvSpPr txBox="1">
            <a:spLocks noChangeArrowheads="1"/>
          </p:cNvSpPr>
          <p:nvPr/>
        </p:nvSpPr>
        <p:spPr bwMode="auto">
          <a:xfrm>
            <a:off x="1979712" y="4869656"/>
            <a:ext cx="73437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Objetivo: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Participar en el programa </a:t>
            </a:r>
            <a:r>
              <a:rPr lang="en-U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 Sustainable Nuclear Industrial Initiative (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ESNII)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Participantes: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CIEMAT, Iberdrola, Tecnatom, Empresarios Agrupados, ENSA, GNF Engineering, UPM y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UPV</a:t>
            </a:r>
            <a:endParaRPr lang="es-ES" sz="1600" dirty="0">
              <a:solidFill>
                <a:srgbClr val="00206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39953" name="Picture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508500"/>
            <a:ext cx="19526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Picture 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021388"/>
            <a:ext cx="18351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549275"/>
            <a:ext cx="9180512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_tradnl" altLang="ko-KR" sz="2400" b="1" dirty="0" smtClean="0">
                <a:solidFill>
                  <a:srgbClr val="002060"/>
                </a:solidFill>
                <a:latin typeface="Verdana" pitchFamily="34" charset="0"/>
                <a:ea typeface="굴림" pitchFamily="34" charset="-127"/>
              </a:rPr>
              <a:t>TEMAS TRANSVERSALES (1/2)</a:t>
            </a:r>
            <a:endParaRPr lang="es-ES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0" name="49 Conector recto"/>
          <p:cNvCxnSpPr/>
          <p:nvPr/>
        </p:nvCxnSpPr>
        <p:spPr>
          <a:xfrm>
            <a:off x="1908175" y="3717032"/>
            <a:ext cx="7235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50 Rectángulo"/>
          <p:cNvSpPr>
            <a:spLocks noChangeArrowheads="1"/>
          </p:cNvSpPr>
          <p:nvPr/>
        </p:nvSpPr>
        <p:spPr bwMode="auto">
          <a:xfrm>
            <a:off x="2051720" y="1268760"/>
            <a:ext cx="6929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ES_tradnl" sz="1800" b="1" dirty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GRUPO FORMACIÓN +</a:t>
            </a: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72" name="Text Box 5"/>
          <p:cNvSpPr txBox="1">
            <a:spLocks noChangeArrowheads="1"/>
          </p:cNvSpPr>
          <p:nvPr/>
        </p:nvSpPr>
        <p:spPr bwMode="auto">
          <a:xfrm>
            <a:off x="1907704" y="1772816"/>
            <a:ext cx="73437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Objetivo: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Promover la coordinación de los programas de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educación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entrenamiento a escala nacional y la participación española en programas y redes internacionales (UE, EUROSAFE, OIEA, Iberoamérica)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Participantes: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CIEMAT, TECNATOM, CSN, UPM, UAB,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UPV/EHU,  UPV, </a:t>
            </a:r>
            <a:r>
              <a:rPr lang="es-ES" sz="16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UPC, UNED,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Titania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ENUSA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Foro Nuclear, </a:t>
            </a:r>
            <a:r>
              <a:rPr lang="es-ES" sz="16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Thunder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INDRA y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ENDESA</a:t>
            </a:r>
            <a:r>
              <a:rPr lang="es-ES" sz="1600" dirty="0">
                <a:solidFill>
                  <a:srgbClr val="66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1152525"/>
            <a:ext cx="1865313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4" name="46 Rectángulo"/>
          <p:cNvSpPr>
            <a:spLocks noChangeArrowheads="1"/>
          </p:cNvSpPr>
          <p:nvPr/>
        </p:nvSpPr>
        <p:spPr bwMode="auto">
          <a:xfrm>
            <a:off x="1979712" y="3861048"/>
            <a:ext cx="6929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ES_tradnl" sz="1800" b="1" dirty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 DE CAPACIDADES</a:t>
            </a: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75" name="Text Box 5"/>
          <p:cNvSpPr txBox="1">
            <a:spLocks noChangeArrowheads="1"/>
          </p:cNvSpPr>
          <p:nvPr/>
        </p:nvSpPr>
        <p:spPr bwMode="auto">
          <a:xfrm>
            <a:off x="1907704" y="4293096"/>
            <a:ext cx="73437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Objetivos: </a:t>
            </a:r>
          </a:p>
          <a:p>
            <a:pPr marL="539750" lvl="2" indent="-18415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Fase 1:Analizar las capacidades actuales de la industria española para afrontar un nuevo proyecto nuclear </a:t>
            </a:r>
          </a:p>
          <a:p>
            <a:pPr marL="539750" lvl="2" indent="-18415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Fase 2: Promover que los suministradores españoles tengan la cualificación necesaria para participar en nuevos proyectos nucleares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Participantes: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Endesa, Iberdrola,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GNF,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Foro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Nuclear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1600" dirty="0" smtClean="0">
                <a:solidFill>
                  <a:srgbClr val="663300"/>
                </a:solidFill>
                <a:ea typeface="Calibri" pitchFamily="34" charset="0"/>
                <a:cs typeface="Arial" charset="0"/>
              </a:rPr>
              <a:t>     W</a:t>
            </a:r>
            <a:r>
              <a:rPr lang="es-ES" sz="1600" dirty="0">
                <a:solidFill>
                  <a:srgbClr val="663300"/>
                </a:solidFill>
                <a:ea typeface="Calibri" pitchFamily="34" charset="0"/>
                <a:cs typeface="Arial" charset="0"/>
              </a:rPr>
              <a:t>, GE, </a:t>
            </a:r>
            <a:r>
              <a:rPr lang="es-ES" sz="1600" dirty="0" smtClean="0">
                <a:solidFill>
                  <a:srgbClr val="663300"/>
                </a:solidFill>
                <a:ea typeface="Calibri" pitchFamily="34" charset="0"/>
                <a:cs typeface="Arial" charset="0"/>
              </a:rPr>
              <a:t>AREVA</a:t>
            </a:r>
            <a:endParaRPr lang="es-ES" sz="1600" dirty="0">
              <a:solidFill>
                <a:srgbClr val="00206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4097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3"/>
            <a:ext cx="1847850" cy="1312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97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9950"/>
            <a:ext cx="1270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5"/>
          <p:cNvPicPr>
            <a:picLocks noChangeAspect="1" noChangeArrowheads="1"/>
          </p:cNvPicPr>
          <p:nvPr/>
        </p:nvPicPr>
        <p:blipFill>
          <a:blip r:embed="rId7" cstate="print"/>
          <a:srcRect r="61" b="3529"/>
          <a:stretch>
            <a:fillRect/>
          </a:stretch>
        </p:blipFill>
        <p:spPr bwMode="auto">
          <a:xfrm>
            <a:off x="0" y="4724400"/>
            <a:ext cx="11699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3" descr="AP1000 with callou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575" y="5229225"/>
            <a:ext cx="11890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549275"/>
            <a:ext cx="9180512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_tradnl" sz="2400" b="1" dirty="0" smtClean="0">
                <a:solidFill>
                  <a:srgbClr val="002060"/>
                </a:solidFill>
                <a:latin typeface="Verdana" pitchFamily="34" charset="0"/>
                <a:ea typeface="굴림" pitchFamily="34" charset="-127"/>
              </a:rPr>
              <a:t>TEMAS TRANSVERSALES (2/2)</a:t>
            </a:r>
            <a:endParaRPr lang="es-ES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0" name="49 Conector recto"/>
          <p:cNvCxnSpPr/>
          <p:nvPr/>
        </p:nvCxnSpPr>
        <p:spPr>
          <a:xfrm>
            <a:off x="1908175" y="2985532"/>
            <a:ext cx="7235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50 Rectángulo"/>
          <p:cNvSpPr>
            <a:spLocks noChangeArrowheads="1"/>
          </p:cNvSpPr>
          <p:nvPr/>
        </p:nvSpPr>
        <p:spPr bwMode="auto">
          <a:xfrm>
            <a:off x="2051720" y="1268760"/>
            <a:ext cx="6929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ES_tradnl" sz="18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HORIZON 2020</a:t>
            </a: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72" name="Text Box 5"/>
          <p:cNvSpPr txBox="1">
            <a:spLocks noChangeArrowheads="1"/>
          </p:cNvSpPr>
          <p:nvPr/>
        </p:nvSpPr>
        <p:spPr bwMode="auto">
          <a:xfrm>
            <a:off x="1979712" y="1700808"/>
            <a:ext cx="7343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Seguimiento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los Programas Europeos de </a:t>
            </a:r>
            <a:r>
              <a:rPr lang="es-E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Euratom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dentro del Programa </a:t>
            </a:r>
            <a:r>
              <a:rPr lang="es-E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Horizon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2020, con el objetivo de informar de las oportunidades de ayuda a la </a:t>
            </a:r>
            <a:r>
              <a:rPr lang="es-E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I+D+i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Europa y promover las participación española de forma coordinada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1600" dirty="0">
                <a:solidFill>
                  <a:srgbClr val="66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74" name="46 Rectángulo"/>
          <p:cNvSpPr>
            <a:spLocks noChangeArrowheads="1"/>
          </p:cNvSpPr>
          <p:nvPr/>
        </p:nvSpPr>
        <p:spPr bwMode="auto">
          <a:xfrm>
            <a:off x="2145816" y="3164851"/>
            <a:ext cx="518457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ES_tradnl" sz="18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SNE-TP</a:t>
            </a: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75" name="Text Box 5"/>
          <p:cNvSpPr txBox="1">
            <a:spLocks noChangeArrowheads="1"/>
          </p:cNvSpPr>
          <p:nvPr/>
        </p:nvSpPr>
        <p:spPr bwMode="auto">
          <a:xfrm>
            <a:off x="1907705" y="3574185"/>
            <a:ext cx="7056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Seguimiento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las actividades de la Plataforma Tecnológica Europea de Energía Nuclear Sostenible, que define las líneas estratégicas de las ayudas a la </a:t>
            </a:r>
            <a:r>
              <a:rPr lang="es-E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I+D+i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Fisión Nuclear en Europa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1268761"/>
            <a:ext cx="186623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637" y="3160218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21 Conector recto"/>
          <p:cNvCxnSpPr/>
          <p:nvPr/>
        </p:nvCxnSpPr>
        <p:spPr>
          <a:xfrm>
            <a:off x="1908174" y="4797152"/>
            <a:ext cx="7235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46 Rectángulo"/>
          <p:cNvSpPr>
            <a:spLocks noChangeArrowheads="1"/>
          </p:cNvSpPr>
          <p:nvPr/>
        </p:nvSpPr>
        <p:spPr bwMode="auto">
          <a:xfrm>
            <a:off x="2145815" y="4976471"/>
            <a:ext cx="518457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_tradnl" altLang="es-ES_tradnl" sz="18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PRESUPUESTO </a:t>
            </a:r>
            <a:r>
              <a:rPr lang="es-ES_tradnl" altLang="es-ES_tradnl" sz="1800" b="1" dirty="0" err="1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I+D+i</a:t>
            </a:r>
            <a:r>
              <a:rPr lang="es-ES_tradnl" altLang="es-ES_tradnl" sz="1800" b="1" dirty="0" smtClean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NACIONAL</a:t>
            </a:r>
            <a:endParaRPr lang="es-ES" altLang="es-ES_tradnl" sz="1800" b="1" dirty="0">
              <a:solidFill>
                <a:srgbClr val="0031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907704" y="5385805"/>
            <a:ext cx="7056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Análisis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presupuesto anual de </a:t>
            </a:r>
            <a:r>
              <a:rPr lang="es-E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I+D+i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Nuclear en España</a:t>
            </a:r>
          </a:p>
          <a:p>
            <a:pPr marL="812800" lvl="2" indent="-268288">
              <a:lnSpc>
                <a:spcPct val="100000"/>
              </a:lnSpc>
              <a:spcBef>
                <a:spcPct val="0"/>
              </a:spcBef>
              <a:buNone/>
            </a:pPr>
            <a:endParaRPr lang="es-ES" sz="105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12800" lvl="2" indent="-268288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</a:t>
            </a:r>
            <a:r>
              <a:rPr lang="es-E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45 M€</a:t>
            </a:r>
            <a:endParaRPr lang="es-E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0421" name="Picture 5" descr="C:\Users\es33531523f\AppData\Local\Microsoft\Windows\Temporary Internet Files\Content.IE5\2NL8WWI0\MP90031554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1" y="4941168"/>
            <a:ext cx="1800201" cy="1305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476250"/>
            <a:ext cx="9180512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_tradnl" altLang="ko-KR" sz="2400" b="1" smtClean="0">
                <a:solidFill>
                  <a:srgbClr val="002060"/>
                </a:solidFill>
                <a:latin typeface="Verdana" pitchFamily="34" charset="0"/>
                <a:ea typeface="굴림" pitchFamily="34" charset="-127"/>
              </a:rPr>
              <a:t>Conclusiones</a:t>
            </a:r>
            <a:endParaRPr lang="es-ES" sz="2400" b="1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1412776"/>
            <a:ext cx="90376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Plataforma tecnológica CEIDEN es una entidad de 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coordinación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las necesidades y esfuerzos de </a:t>
            </a:r>
            <a:r>
              <a:rPr lang="es-ES" sz="16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I+D+i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el campo de la 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tecnología nuclear de fisión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nivel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nacional 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CEIDEN </a:t>
            </a: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casi 100 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entidades </a:t>
            </a: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públicas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privadas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que representan la mayoría de los actores en este campo en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España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CEIDEN mantiene una </a:t>
            </a: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cartera de programas y proyectos de </a:t>
            </a:r>
            <a:r>
              <a:rPr lang="es-ES" sz="1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I+D+i</a:t>
            </a: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específicos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participan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alrededor de 25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entidades, con un horizonte hasta el 2020.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mayoría de los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programas CEIDEN tienen 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relaciones con programas internacionales equivalentes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siendo muy bien valorados en este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entorno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CEIDEN tiene establecidos </a:t>
            </a: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lazos de cooperación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entidades 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iberoamericanas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objetivos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similares,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especialmente en el campo de la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formación </a:t>
            </a: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lvl="1" indent="-268288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CEIDEN tiene vocación de transmitir a la Administración y a las empresas españolas la idea de que 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fomento de la </a:t>
            </a:r>
            <a:r>
              <a:rPr lang="es-ES" sz="16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I+D+i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nuclear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apoya a la 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exportación industrial española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a la 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operación </a:t>
            </a: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segura a corto, medio </a:t>
            </a: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largo plazo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nuestras centrales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nucleares 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882" y="1561066"/>
            <a:ext cx="5832648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_tradnl" altLang="ko-K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굴림" pitchFamily="34" charset="-127"/>
              </a:rPr>
              <a:t>Gracias por su Atención</a:t>
            </a:r>
            <a:endParaRPr lang="es-E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7" descr="Asamble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93140"/>
            <a:ext cx="2592288" cy="1632514"/>
          </a:xfrm>
          <a:prstGeom prst="rect">
            <a:avLst/>
          </a:prstGeom>
          <a:noFill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572860"/>
            <a:ext cx="2535589" cy="16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es33531523f\AppData\Local\Microsoft\Windows\Temporary Internet Files\Content.Outlook\622EJUQL\13032014CEIDEN GRUPO-1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567868"/>
            <a:ext cx="2837648" cy="1817868"/>
          </a:xfrm>
          <a:prstGeom prst="rect">
            <a:avLst/>
          </a:prstGeom>
          <a:noFill/>
        </p:spPr>
      </p:pic>
      <p:pic>
        <p:nvPicPr>
          <p:cNvPr id="14" name="Picture 4" descr="C:\Users\es33531523f\AppData\Local\Microsoft\Windows\Temporary Internet Files\Content.Outlook\622EJUQL\130314CEID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6477" y="4036903"/>
            <a:ext cx="2472861" cy="1584176"/>
          </a:xfrm>
          <a:prstGeom prst="rect">
            <a:avLst/>
          </a:prstGeom>
          <a:noFill/>
        </p:spPr>
      </p:pic>
      <p:pic>
        <p:nvPicPr>
          <p:cNvPr id="15" name="Picture 9" descr="Sin títul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013020"/>
            <a:ext cx="2666796" cy="1648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7 CuadroTexto"/>
          <p:cNvSpPr txBox="1">
            <a:spLocks noChangeArrowheads="1"/>
          </p:cNvSpPr>
          <p:nvPr/>
        </p:nvSpPr>
        <p:spPr bwMode="auto">
          <a:xfrm>
            <a:off x="1692275" y="1279525"/>
            <a:ext cx="5472113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FF"/>
              </a:buClr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804863"/>
            <a:ext cx="8820150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" sz="24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¿QUÉ ES LA PLATAFORMA TECNOLOGICA CEIDEN? 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252275" y="1628800"/>
            <a:ext cx="7640205" cy="1177245"/>
          </a:xfrm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  <a:buClr>
                <a:srgbClr val="669900"/>
              </a:buClr>
              <a:defRPr/>
            </a:pPr>
            <a:r>
              <a:rPr lang="es-ES" sz="2350" b="1" dirty="0" smtClean="0">
                <a:solidFill>
                  <a:srgbClr val="1F497D"/>
                </a:solidFill>
                <a:latin typeface="Arial" charset="0"/>
                <a:ea typeface="Times New Roman" pitchFamily="18" charset="0"/>
                <a:cs typeface="Arial" charset="0"/>
              </a:rPr>
              <a:t>Una entidad española de coordinación de las necesidades y esfuerzos de I+D+i en el campo de la tecnología nuclear de fisión</a:t>
            </a:r>
            <a:r>
              <a:rPr lang="es-ES" sz="2350" b="1" dirty="0" smtClean="0">
                <a:solidFill>
                  <a:schemeClr val="tx2"/>
                </a:solidFill>
                <a:latin typeface="Arial" charset="0"/>
                <a:ea typeface="Times New Roman" pitchFamily="18" charset="0"/>
                <a:cs typeface="Arial" charset="0"/>
              </a:rPr>
              <a:t>. </a:t>
            </a:r>
            <a:endParaRPr lang="es-ES" sz="2350" b="1" dirty="0" smtClean="0">
              <a:solidFill>
                <a:schemeClr val="accent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" name="7 Pentágono"/>
          <p:cNvSpPr/>
          <p:nvPr/>
        </p:nvSpPr>
        <p:spPr>
          <a:xfrm>
            <a:off x="0" y="1412875"/>
            <a:ext cx="1259632" cy="1871663"/>
          </a:xfrm>
          <a:prstGeom prst="homePlate">
            <a:avLst>
              <a:gd name="adj" fmla="val 14593"/>
            </a:avLst>
          </a:prstGeom>
          <a:solidFill>
            <a:srgbClr val="9BB7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s-ES" sz="1800" b="1" dirty="0">
                <a:solidFill>
                  <a:schemeClr val="tx2"/>
                </a:solidFill>
              </a:rPr>
              <a:t>¿Qué  es?</a:t>
            </a:r>
          </a:p>
        </p:txBody>
      </p:sp>
      <p:sp>
        <p:nvSpPr>
          <p:cNvPr id="9" name="8 Pentágono"/>
          <p:cNvSpPr/>
          <p:nvPr/>
        </p:nvSpPr>
        <p:spPr>
          <a:xfrm>
            <a:off x="0" y="3429000"/>
            <a:ext cx="1259632" cy="1489075"/>
          </a:xfrm>
          <a:prstGeom prst="homePlate">
            <a:avLst>
              <a:gd name="adj" fmla="val 14593"/>
            </a:avLst>
          </a:prstGeom>
          <a:solidFill>
            <a:srgbClr val="9BB7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s-ES" sz="1800" b="1" dirty="0">
                <a:solidFill>
                  <a:srgbClr val="1F497D"/>
                </a:solidFill>
              </a:rPr>
              <a:t>¿Qué hace?</a:t>
            </a:r>
          </a:p>
        </p:txBody>
      </p:sp>
      <p:sp>
        <p:nvSpPr>
          <p:cNvPr id="11" name="10 Pentágono"/>
          <p:cNvSpPr/>
          <p:nvPr/>
        </p:nvSpPr>
        <p:spPr>
          <a:xfrm>
            <a:off x="0" y="5013325"/>
            <a:ext cx="1259632" cy="1655763"/>
          </a:xfrm>
          <a:prstGeom prst="homePlate">
            <a:avLst>
              <a:gd name="adj" fmla="val 14593"/>
            </a:avLst>
          </a:prstGeom>
          <a:solidFill>
            <a:srgbClr val="9BB7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endParaRPr lang="es-ES" sz="1800" b="1" dirty="0" smtClean="0">
              <a:solidFill>
                <a:srgbClr val="1F497D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s-ES" sz="1800" b="1" dirty="0" smtClean="0">
              <a:solidFill>
                <a:srgbClr val="1F497D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s-ES" sz="1800" b="1" dirty="0" smtClean="0">
                <a:solidFill>
                  <a:srgbClr val="1F497D"/>
                </a:solidFill>
              </a:rPr>
              <a:t>¿Quién participa?</a:t>
            </a:r>
            <a:endParaRPr lang="es-ES" sz="1800" b="1" dirty="0">
              <a:solidFill>
                <a:srgbClr val="1F497D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s-E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291603" y="3334205"/>
            <a:ext cx="7781037" cy="1538883"/>
          </a:xfrm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  <a:buClr>
                <a:srgbClr val="669900"/>
              </a:buClr>
              <a:defRPr/>
            </a:pPr>
            <a:r>
              <a:rPr lang="es-ES" sz="2350" b="1" dirty="0" smtClean="0">
                <a:solidFill>
                  <a:srgbClr val="1F497D"/>
                </a:solidFill>
                <a:latin typeface="Arial" charset="0"/>
                <a:ea typeface="Times New Roman" pitchFamily="18" charset="0"/>
                <a:cs typeface="Arial" charset="0"/>
              </a:rPr>
              <a:t>Permite plantear y abordar proyectos de forma conjunta y presentar una posición nacional única frente a las propuestas o los compromisos nacionales e internacionales. 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357673" y="5411448"/>
            <a:ext cx="7766664" cy="815608"/>
          </a:xfrm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  <a:buClr>
                <a:srgbClr val="669900"/>
              </a:buClr>
              <a:defRPr/>
            </a:pPr>
            <a:r>
              <a:rPr lang="es-ES" sz="2350" b="1" dirty="0" smtClean="0">
                <a:solidFill>
                  <a:schemeClr val="tx2"/>
                </a:solidFill>
                <a:latin typeface="Arial" charset="0"/>
                <a:ea typeface="Times New Roman" pitchFamily="18" charset="0"/>
                <a:cs typeface="Arial" charset="0"/>
              </a:rPr>
              <a:t>CEIDEN incluye a todos los sectores relacionados con la I+D+i nuclear de fisión en España.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692150"/>
            <a:ext cx="9180512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" sz="24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ANTECEDENTES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19697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07504" y="2068072"/>
            <a:ext cx="4032250" cy="349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  <a:tabLst>
                <a:tab pos="-457200" algn="l"/>
                <a:tab pos="5670550" algn="l"/>
              </a:tabLst>
              <a:defRPr/>
            </a:pPr>
            <a:r>
              <a:rPr lang="es-E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Comisión Estratégica de I+D Nuclear (CEIDEN)</a:t>
            </a:r>
          </a:p>
          <a:p>
            <a:pPr marL="182563" indent="-182563" eaLnBrk="0" hangingPunct="0">
              <a:tabLst>
                <a:tab pos="-457200" algn="l"/>
                <a:tab pos="5670550" algn="l"/>
              </a:tabLst>
              <a:defRPr/>
            </a:pPr>
            <a:r>
              <a:rPr lang="es-ES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Promovida por el Ministerio de Industria y Energía, en colaboración con el Consejo de Seguridad Nuclear, el Sector Eléctrico y los principales agentes implicados. </a:t>
            </a:r>
          </a:p>
          <a:p>
            <a:pPr marL="182563" indent="-182563" eaLnBrk="0" hangingPunct="0">
              <a:tabLst>
                <a:tab pos="-457200" algn="l"/>
                <a:tab pos="5670550" algn="l"/>
              </a:tabLst>
              <a:defRPr/>
            </a:pPr>
            <a:r>
              <a:rPr lang="es-ES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 objetivo era coordinar los diferentes planes y programas nacionales de </a:t>
            </a:r>
            <a:r>
              <a:rPr lang="es-ES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I+D+i</a:t>
            </a:r>
            <a:r>
              <a:rPr lang="es-ES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nuclear, así como la participación en los programas internacionales.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860032" y="2062003"/>
            <a:ext cx="4032250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182563" indent="-182563" eaLnBrk="0" hangingPunct="0">
              <a:buFont typeface="Wingdings" pitchFamily="2" charset="2"/>
              <a:buNone/>
              <a:tabLst>
                <a:tab pos="-457200" algn="l"/>
                <a:tab pos="5670550" algn="l"/>
              </a:tabLst>
              <a:defRPr/>
            </a:pPr>
            <a:r>
              <a:rPr lang="es-E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PLATAFORMA TECNOLOGICA CEIDEN </a:t>
            </a:r>
          </a:p>
          <a:p>
            <a:pPr marL="182563" indent="-182563" eaLnBrk="0" hangingPunct="0">
              <a:tabLst>
                <a:tab pos="-457200" algn="l"/>
                <a:tab pos="5670550" algn="l"/>
              </a:tabLst>
              <a:defRPr/>
            </a:pPr>
            <a:r>
              <a:rPr lang="es-ES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objeto de ampliar la participación a mas entidades con interés en la I+D+i nuclear, se crea la “Plataforma Tecnológica de I+D+i de energía nuclear de fisión CEIDEN”. </a:t>
            </a:r>
            <a:endParaRPr lang="es-ES" sz="18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eaLnBrk="0" hangingPunct="0">
              <a:tabLst>
                <a:tab pos="-457200" algn="l"/>
                <a:tab pos="5670550" algn="l"/>
              </a:tabLst>
              <a:defRPr/>
            </a:pP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plataforma da respuesta a la petición de la Administración y de la Comisión Europea de Coordinación de la </a:t>
            </a:r>
            <a:r>
              <a:rPr lang="es-ES" sz="18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I+D+i</a:t>
            </a:r>
            <a:r>
              <a:rPr lang="es-ES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nacional, que interaccione con las Plataformas Tecnológicas Europeas</a:t>
            </a:r>
            <a:endParaRPr lang="es-ES" sz="1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776" name="10 Rectángulo"/>
          <p:cNvSpPr>
            <a:spLocks noChangeArrowheads="1"/>
          </p:cNvSpPr>
          <p:nvPr/>
        </p:nvSpPr>
        <p:spPr bwMode="auto">
          <a:xfrm>
            <a:off x="1475656" y="1275984"/>
            <a:ext cx="15616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endParaRPr lang="es-ES" sz="2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s-E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Año </a:t>
            </a:r>
            <a:r>
              <a:rPr lang="es-E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1999</a:t>
            </a:r>
            <a:endParaRPr lang="es-ES" sz="2000" b="1" dirty="0"/>
          </a:p>
        </p:txBody>
      </p:sp>
      <p:sp>
        <p:nvSpPr>
          <p:cNvPr id="32778" name="12 Rectángulo"/>
          <p:cNvSpPr>
            <a:spLocks noChangeArrowheads="1"/>
          </p:cNvSpPr>
          <p:nvPr/>
        </p:nvSpPr>
        <p:spPr bwMode="auto">
          <a:xfrm>
            <a:off x="6122309" y="1288178"/>
            <a:ext cx="15616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endParaRPr lang="es-ES" sz="2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s-ES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Año </a:t>
            </a:r>
            <a:r>
              <a:rPr lang="es-ES" sz="2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2007</a:t>
            </a:r>
            <a:endParaRPr lang="es-ES" sz="2000" b="1" dirty="0"/>
          </a:p>
        </p:txBody>
      </p:sp>
      <p:sp>
        <p:nvSpPr>
          <p:cNvPr id="14" name="13 Flecha derecha"/>
          <p:cNvSpPr/>
          <p:nvPr/>
        </p:nvSpPr>
        <p:spPr>
          <a:xfrm>
            <a:off x="4283968" y="3645024"/>
            <a:ext cx="431800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2817" name="15 Rectángulo"/>
          <p:cNvSpPr>
            <a:spLocks noChangeArrowheads="1"/>
          </p:cNvSpPr>
          <p:nvPr/>
        </p:nvSpPr>
        <p:spPr bwMode="auto">
          <a:xfrm>
            <a:off x="4427538" y="4222750"/>
            <a:ext cx="48974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sz="1400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 </a:t>
            </a:r>
            <a:endParaRPr lang="es-ES" sz="14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1658172" y="1094875"/>
            <a:ext cx="3240360" cy="3416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buFont typeface="Wingdings" pitchFamily="2" charset="2"/>
              <a:buNone/>
              <a:defRPr/>
            </a:pPr>
            <a:r>
              <a:rPr lang="es-E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Consejo Gestor CEIDEN</a:t>
            </a:r>
            <a:endPara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80512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_tradnl" altLang="ko-KR" sz="2400" b="1" dirty="0" smtClean="0">
                <a:solidFill>
                  <a:srgbClr val="002060"/>
                </a:solidFill>
                <a:latin typeface="Verdana" pitchFamily="34" charset="0"/>
                <a:ea typeface="굴림" pitchFamily="34" charset="-127"/>
              </a:rPr>
              <a:t>ORGANIZACIÓN DEL CEIDEN</a:t>
            </a:r>
            <a:endParaRPr lang="es-ES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6228184" y="1412776"/>
            <a:ext cx="2843212" cy="27422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Requisitos para actividad CEIDEN:</a:t>
            </a:r>
          </a:p>
          <a:p>
            <a:pPr marL="176213" indent="-176213">
              <a:defRPr/>
            </a:pPr>
            <a:r>
              <a:rPr lang="es-ES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Interesar a un número suficiente de las entidades integrantes del CEIDEN (tres o </a:t>
            </a:r>
            <a:r>
              <a:rPr lang="es-ES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más)</a:t>
            </a:r>
            <a:endParaRPr lang="es-ES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6213" indent="-176213">
              <a:defRPr/>
            </a:pPr>
            <a:r>
              <a:rPr lang="es-ES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 de notable importancia técnica o económica.</a:t>
            </a:r>
          </a:p>
          <a:p>
            <a:pPr marL="176213" indent="-176213">
              <a:defRPr/>
            </a:pPr>
            <a:r>
              <a:rPr lang="es-ES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Referirse a aspectos </a:t>
            </a:r>
            <a:r>
              <a:rPr lang="es-ES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aporten un </a:t>
            </a:r>
            <a:r>
              <a:rPr lang="es-ES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 añadido sobre las actividades que se vienen desarrollando en el contexto </a:t>
            </a:r>
            <a:r>
              <a:rPr lang="es-ES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internacional</a:t>
            </a:r>
            <a:endParaRPr lang="es-ES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806" name="35 Rectángulo"/>
          <p:cNvSpPr>
            <a:spLocks noChangeArrowheads="1"/>
          </p:cNvSpPr>
          <p:nvPr/>
        </p:nvSpPr>
        <p:spPr bwMode="auto">
          <a:xfrm>
            <a:off x="6228209" y="4437063"/>
            <a:ext cx="2808287" cy="14496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Clr>
                <a:srgbClr val="0000FF"/>
              </a:buClr>
              <a:buFont typeface="Wingdings" pitchFamily="2" charset="2"/>
              <a:buNone/>
            </a:pPr>
            <a:r>
              <a:rPr lang="es-ES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ejecución de los programas o proyectos se suele gestionar en un Grupo de Trabajo especifico, contribuyendo cada entidad </a:t>
            </a:r>
            <a:r>
              <a:rPr lang="es-ES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participante según </a:t>
            </a:r>
            <a:r>
              <a:rPr lang="es-ES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acuerde en dicho Grupo.    </a:t>
            </a:r>
          </a:p>
        </p:txBody>
      </p:sp>
      <p:sp>
        <p:nvSpPr>
          <p:cNvPr id="33807" name="14 CuadroTexto"/>
          <p:cNvSpPr txBox="1">
            <a:spLocks noChangeArrowheads="1"/>
          </p:cNvSpPr>
          <p:nvPr/>
        </p:nvSpPr>
        <p:spPr bwMode="auto">
          <a:xfrm>
            <a:off x="395536" y="1527917"/>
            <a:ext cx="3024509" cy="52322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</a:rPr>
              <a:t> Presidenta: Rosario Velasco </a:t>
            </a:r>
            <a:r>
              <a:rPr lang="es-ES" sz="1400" b="1" dirty="0">
                <a:solidFill>
                  <a:schemeClr val="tx2"/>
                </a:solidFill>
              </a:rPr>
              <a:t>(CSN)</a:t>
            </a:r>
          </a:p>
          <a:p>
            <a:r>
              <a:rPr lang="es-ES" sz="1400" b="1" dirty="0" smtClean="0">
                <a:solidFill>
                  <a:schemeClr val="tx2"/>
                </a:solidFill>
              </a:rPr>
              <a:t> Secretario</a:t>
            </a:r>
            <a:r>
              <a:rPr lang="es-ES" sz="1400" b="1" dirty="0">
                <a:solidFill>
                  <a:schemeClr val="tx2"/>
                </a:solidFill>
              </a:rPr>
              <a:t>: </a:t>
            </a:r>
            <a:r>
              <a:rPr lang="es-ES" sz="1400" b="1" dirty="0" smtClean="0">
                <a:solidFill>
                  <a:schemeClr val="tx2"/>
                </a:solidFill>
              </a:rPr>
              <a:t>Pablo T. León </a:t>
            </a:r>
            <a:r>
              <a:rPr lang="es-ES" sz="1400" b="1" dirty="0">
                <a:solidFill>
                  <a:schemeClr val="tx2"/>
                </a:solidFill>
              </a:rPr>
              <a:t>(ENDESA)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395537" y="2132856"/>
          <a:ext cx="5328591" cy="3747570"/>
        </p:xfrm>
        <a:graphic>
          <a:graphicData uri="http://schemas.openxmlformats.org/drawingml/2006/table">
            <a:tbl>
              <a:tblPr/>
              <a:tblGrid>
                <a:gridCol w="2736303"/>
                <a:gridCol w="1260140"/>
                <a:gridCol w="1332148"/>
              </a:tblGrid>
              <a:tr h="143867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SECTOR </a:t>
                      </a: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 algn="just">
                        <a:spcAft>
                          <a:spcPts val="0"/>
                        </a:spcAft>
                        <a:tabLst>
                          <a:tab pos="1617663" algn="l"/>
                        </a:tabLst>
                      </a:pPr>
                      <a:r>
                        <a:rPr lang="es-E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ENTIDAD</a:t>
                      </a: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marR="0" indent="12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17663" algn="l"/>
                        </a:tabLst>
                        <a:defRPr/>
                      </a:pP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SUPLENTE</a:t>
                      </a:r>
                      <a:endParaRPr lang="es-ES" sz="16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95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Empresas eléctricas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ENDESA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78">
                <a:tc>
                  <a:txBody>
                    <a:bodyPr/>
                    <a:lstStyle/>
                    <a:p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IBERDROLA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78">
                <a:tc>
                  <a:txBody>
                    <a:bodyPr/>
                    <a:lstStyle/>
                    <a:p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GNF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08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Ciclo del combustible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ENUSA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78">
                <a:tc>
                  <a:txBody>
                    <a:bodyPr/>
                    <a:lstStyle/>
                    <a:p>
                      <a:endParaRPr lang="es-E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Arial"/>
                          <a:ea typeface="Times New Roman"/>
                          <a:cs typeface="Times New Roman"/>
                        </a:rPr>
                        <a:t>ENRESA</a:t>
                      </a: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78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Instituciones de I+D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TECNALIA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GDES</a:t>
                      </a: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78">
                <a:tc>
                  <a:txBody>
                    <a:bodyPr/>
                    <a:lstStyle/>
                    <a:p>
                      <a:endParaRPr lang="es-E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CIEMAT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17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Universidades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UPM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UPC</a:t>
                      </a: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44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Empresas de </a:t>
                      </a:r>
                      <a:r>
                        <a:rPr lang="es-ES" sz="12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ing.y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2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const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.  </a:t>
                      </a: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(1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GNF ENG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IBERD.ING.</a:t>
                      </a: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63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Empresas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bienes </a:t>
                      </a: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de equipo (1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ENSA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0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Empresas de servicios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TECNATOM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ENWESA</a:t>
                      </a: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78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ORGANISMO REG.</a:t>
                      </a: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pt-BR" sz="12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rep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CSN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21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ADMINISTRACION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pt-BR" sz="12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rep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MINETUR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7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ADMINISTRACION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rep):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8" marR="5498" marT="5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  <a:cs typeface="Times New Roman"/>
                        </a:rPr>
                        <a:t>MINECO </a:t>
                      </a:r>
                      <a:endParaRPr lang="es-E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1130" indent="12700">
                        <a:spcAft>
                          <a:spcPts val="0"/>
                        </a:spcAft>
                      </a:pPr>
                      <a:endParaRPr lang="es-ES" sz="12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73" marR="6873" marT="687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3347864" y="6093296"/>
            <a:ext cx="2789546" cy="550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600" dirty="0" smtClean="0"/>
              <a:t> </a:t>
            </a:r>
            <a:r>
              <a:rPr lang="es-E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Nº Miembros Ceiden</a:t>
            </a:r>
            <a:r>
              <a:rPr lang="es-ES" sz="14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s-ES" sz="14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97</a:t>
            </a:r>
            <a:endParaRPr lang="es-ES" sz="1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Nº Colaboradores: </a:t>
            </a:r>
            <a:r>
              <a:rPr lang="es-E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  <a:endParaRPr lang="es-ES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95536" y="6165304"/>
            <a:ext cx="212827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Asamblea General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2695159" y="622305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" descr="C:\Users\es02503952b\AppData\Local\Microsoft\Windows\Temporary Internet Files\Content.IE5\ATGB5GLJ\MP9004330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8913"/>
            <a:ext cx="13319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804863"/>
            <a:ext cx="8820150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" sz="24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CARACTERISTICAS DE LA I+D+i NUCLEAR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34143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4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331913" y="4924042"/>
            <a:ext cx="7778750" cy="729430"/>
          </a:xfrm>
          <a:ln w="28575">
            <a:solidFill>
              <a:srgbClr val="0070C0"/>
            </a:solidFill>
          </a:ln>
        </p:spPr>
        <p:txBody>
          <a:bodyPr anchor="ctr">
            <a:spAutoFit/>
          </a:bodyPr>
          <a:lstStyle/>
          <a:p>
            <a:pPr marL="265113" indent="-265113">
              <a:lnSpc>
                <a:spcPct val="90000"/>
              </a:lnSpc>
              <a:buClr>
                <a:srgbClr val="669900"/>
              </a:buClr>
              <a:buSzPct val="80000"/>
              <a:buFont typeface="Wingdings" pitchFamily="2" charset="2"/>
              <a:buChar char="l"/>
            </a:pPr>
            <a:r>
              <a:rPr lang="es-ES" sz="2800" b="1" dirty="0" smtClean="0">
                <a:solidFill>
                  <a:schemeClr val="tx2"/>
                </a:solidFill>
                <a:latin typeface="Arial" charset="0"/>
                <a:ea typeface="Times New Roman" pitchFamily="18" charset="0"/>
                <a:cs typeface="Arial" charset="0"/>
              </a:rPr>
              <a:t>E</a:t>
            </a:r>
            <a:r>
              <a:rPr lang="es-ES" sz="2400" b="1" dirty="0" smtClean="0">
                <a:solidFill>
                  <a:schemeClr val="tx2"/>
                </a:solidFill>
                <a:latin typeface="Arial" charset="0"/>
                <a:ea typeface="Times New Roman" pitchFamily="18" charset="0"/>
                <a:cs typeface="Arial" charset="0"/>
              </a:rPr>
              <a:t>scenario multidisciplinar: </a:t>
            </a:r>
            <a:r>
              <a:rPr lang="es-ES" sz="1800" b="1" dirty="0" smtClean="0">
                <a:solidFill>
                  <a:schemeClr val="accent1"/>
                </a:solidFill>
                <a:latin typeface="Arial" charset="0"/>
                <a:ea typeface="Times New Roman" pitchFamily="18" charset="0"/>
                <a:cs typeface="Arial" charset="0"/>
              </a:rPr>
              <a:t>Las disciplinas tecnológicas nucleares clásicas + nuevas disciplinas, en evolución constante</a:t>
            </a:r>
          </a:p>
        </p:txBody>
      </p:sp>
      <p:pic>
        <p:nvPicPr>
          <p:cNvPr id="29705" name="Picture 12" descr="C:\Users\es02503952b\AppData\Local\Microsoft\Windows\Temporary Internet Files\Content.IE5\CRU7CWOS\MP90043404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475"/>
            <a:ext cx="13319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5" descr="C:\Users\es02503952b\AppData\Local\Microsoft\Windows\Temporary Internet Files\Content.IE5\4NYGMO9M\MP90043084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14675"/>
            <a:ext cx="133191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9" descr="C:\Users\es02503952b\AppData\Local\Microsoft\Windows\Temporary Internet Files\Content.IE5\ATGB5GLJ\MP90043412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92575"/>
            <a:ext cx="1258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13 Rectángulo"/>
          <p:cNvSpPr>
            <a:spLocks noChangeArrowheads="1"/>
          </p:cNvSpPr>
          <p:nvPr/>
        </p:nvSpPr>
        <p:spPr bwMode="auto">
          <a:xfrm>
            <a:off x="1331913" y="2300288"/>
            <a:ext cx="7812087" cy="72866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Clr>
                <a:srgbClr val="669900"/>
              </a:buClr>
            </a:pPr>
            <a:r>
              <a:rPr lang="es-ES" sz="2800" b="1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s-ES" b="1">
                <a:solidFill>
                  <a:srgbClr val="2C69B2"/>
                </a:solidFill>
                <a:ea typeface="Times New Roman" pitchFamily="18" charset="0"/>
                <a:cs typeface="Arial" charset="0"/>
              </a:rPr>
              <a:t>ntorno abierto: </a:t>
            </a:r>
            <a:r>
              <a:rPr lang="es-ES" sz="1800" b="1">
                <a:solidFill>
                  <a:schemeClr val="accent1"/>
                </a:solidFill>
                <a:ea typeface="Times New Roman" pitchFamily="18" charset="0"/>
                <a:cs typeface="Arial" charset="0"/>
              </a:rPr>
              <a:t>La mejora continua de la Seguridad induce al intercambio fluido de conocimientos entre los actores</a:t>
            </a:r>
          </a:p>
        </p:txBody>
      </p:sp>
      <p:sp>
        <p:nvSpPr>
          <p:cNvPr id="29710" name="14 Rectángulo"/>
          <p:cNvSpPr>
            <a:spLocks noChangeArrowheads="1"/>
          </p:cNvSpPr>
          <p:nvPr/>
        </p:nvSpPr>
        <p:spPr bwMode="auto">
          <a:xfrm>
            <a:off x="1331913" y="3114675"/>
            <a:ext cx="7812087" cy="97948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Clr>
                <a:srgbClr val="669900"/>
              </a:buClr>
            </a:pPr>
            <a:r>
              <a:rPr lang="es-ES" sz="2800" b="1" dirty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I</a:t>
            </a:r>
            <a:r>
              <a:rPr lang="es-ES" b="1" dirty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nternacional: </a:t>
            </a:r>
            <a:r>
              <a:rPr lang="es-ES" sz="1800" b="1" dirty="0">
                <a:solidFill>
                  <a:schemeClr val="accent1"/>
                </a:solidFill>
                <a:ea typeface="Times New Roman" pitchFamily="18" charset="0"/>
                <a:cs typeface="Arial" charset="0"/>
              </a:rPr>
              <a:t>Colaboraciones habituales entre diferentes países y organismos. Entidades promotoras I+D internacional: </a:t>
            </a:r>
            <a:r>
              <a:rPr lang="es-ES" sz="1800" b="1" dirty="0" smtClean="0">
                <a:solidFill>
                  <a:schemeClr val="accent1"/>
                </a:solidFill>
                <a:ea typeface="Times New Roman" pitchFamily="18" charset="0"/>
                <a:cs typeface="Arial" charset="0"/>
              </a:rPr>
              <a:t>NEA</a:t>
            </a:r>
            <a:r>
              <a:rPr lang="es-ES" sz="1800" b="1" dirty="0">
                <a:solidFill>
                  <a:schemeClr val="accent1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es-ES" sz="1800" b="1" dirty="0" smtClean="0">
                <a:solidFill>
                  <a:schemeClr val="accent1"/>
                </a:solidFill>
                <a:ea typeface="Times New Roman" pitchFamily="18" charset="0"/>
                <a:cs typeface="Arial" charset="0"/>
              </a:rPr>
              <a:t>OIEA, EPRI </a:t>
            </a:r>
            <a:endParaRPr lang="es-ES" sz="1800" b="1" dirty="0">
              <a:solidFill>
                <a:schemeClr val="accent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9711" name="15 Rectángulo"/>
          <p:cNvSpPr>
            <a:spLocks noChangeArrowheads="1"/>
          </p:cNvSpPr>
          <p:nvPr/>
        </p:nvSpPr>
        <p:spPr bwMode="auto">
          <a:xfrm>
            <a:off x="1331913" y="4144963"/>
            <a:ext cx="7789862" cy="72866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Clr>
                <a:srgbClr val="669900"/>
              </a:buClr>
            </a:pPr>
            <a:r>
              <a:rPr lang="es-ES" sz="2800" b="1" dirty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D</a:t>
            </a:r>
            <a:r>
              <a:rPr lang="es-ES" b="1" dirty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esarrollo de grandes proyectos de alto coste: </a:t>
            </a:r>
            <a:r>
              <a:rPr lang="es-ES" sz="1800" b="1" dirty="0">
                <a:solidFill>
                  <a:schemeClr val="accent1"/>
                </a:solidFill>
                <a:ea typeface="Times New Roman" pitchFamily="18" charset="0"/>
                <a:cs typeface="Arial" charset="0"/>
              </a:rPr>
              <a:t>Financiación multilateral e internacional</a:t>
            </a:r>
          </a:p>
        </p:txBody>
      </p:sp>
      <p:pic>
        <p:nvPicPr>
          <p:cNvPr id="29712" name="Picture 13" descr="C:\Users\es02503952b\AppData\Local\Microsoft\Windows\Temporary Internet Files\Content.IE5\CRU7CWOS\MP90022766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03900"/>
            <a:ext cx="126841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3" name="17 Rectángulo"/>
          <p:cNvSpPr>
            <a:spLocks noChangeArrowheads="1"/>
          </p:cNvSpPr>
          <p:nvPr/>
        </p:nvSpPr>
        <p:spPr bwMode="auto">
          <a:xfrm>
            <a:off x="1331913" y="5877272"/>
            <a:ext cx="7812087" cy="72943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>
              <a:buClr>
                <a:srgbClr val="669900"/>
              </a:buClr>
            </a:pPr>
            <a:r>
              <a:rPr lang="es-ES" sz="2800" b="1" dirty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s-ES" b="1" dirty="0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uevas tecnologías: </a:t>
            </a:r>
            <a:r>
              <a:rPr lang="es-ES" sz="1800" b="1" dirty="0">
                <a:solidFill>
                  <a:schemeClr val="accent1"/>
                </a:solidFill>
                <a:ea typeface="Times New Roman" pitchFamily="18" charset="0"/>
                <a:cs typeface="Arial" charset="0"/>
              </a:rPr>
              <a:t>GEN IV, </a:t>
            </a:r>
            <a:r>
              <a:rPr lang="es-ES" sz="1800" b="1" dirty="0" smtClean="0">
                <a:solidFill>
                  <a:schemeClr val="accent1"/>
                </a:solidFill>
                <a:ea typeface="Times New Roman" pitchFamily="18" charset="0"/>
                <a:cs typeface="Arial" charset="0"/>
              </a:rPr>
              <a:t>Transmutación, </a:t>
            </a:r>
            <a:r>
              <a:rPr lang="es-ES" sz="1800" b="1" dirty="0" err="1" smtClean="0">
                <a:solidFill>
                  <a:schemeClr val="accent1"/>
                </a:solidFill>
                <a:ea typeface="Times New Roman" pitchFamily="18" charset="0"/>
                <a:cs typeface="Arial" charset="0"/>
              </a:rPr>
              <a:t>SMRs</a:t>
            </a:r>
            <a:r>
              <a:rPr lang="es-ES" sz="1800" b="1" dirty="0" smtClean="0">
                <a:solidFill>
                  <a:schemeClr val="accent1"/>
                </a:solidFill>
                <a:ea typeface="Times New Roman" pitchFamily="18" charset="0"/>
                <a:cs typeface="Arial" charset="0"/>
              </a:rPr>
              <a:t>, sistemas pasivos, I&amp;C digital, etc.</a:t>
            </a:r>
            <a:endParaRPr lang="es-ES" sz="1800" b="1" dirty="0">
              <a:solidFill>
                <a:schemeClr val="accent1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29714" name="Picture 14" descr="C:\Users\es02503952b\AppData\Local\Microsoft\Windows\Temporary Internet Files\Content.IE5\W70FOF1W\MC90029588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68863"/>
            <a:ext cx="124460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2 Rectángulo"/>
          <p:cNvSpPr>
            <a:spLocks noChangeArrowheads="1"/>
          </p:cNvSpPr>
          <p:nvPr/>
        </p:nvSpPr>
        <p:spPr bwMode="auto">
          <a:xfrm>
            <a:off x="1331913" y="1458913"/>
            <a:ext cx="7812087" cy="72866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Clr>
                <a:srgbClr val="669900"/>
              </a:buClr>
            </a:pPr>
            <a:r>
              <a:rPr lang="es-ES" sz="2800" b="1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es-ES" b="1">
                <a:solidFill>
                  <a:srgbClr val="2C69B2"/>
                </a:solidFill>
                <a:ea typeface="Times New Roman" pitchFamily="18" charset="0"/>
                <a:cs typeface="Arial" charset="0"/>
              </a:rPr>
              <a:t>olaborativa:</a:t>
            </a:r>
            <a:r>
              <a:rPr lang="es-ES" b="1">
                <a:solidFill>
                  <a:schemeClr val="tx2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s-ES" sz="1800" b="1">
                <a:solidFill>
                  <a:schemeClr val="accent1"/>
                </a:solidFill>
                <a:ea typeface="Times New Roman" pitchFamily="18" charset="0"/>
                <a:cs typeface="Arial" charset="0"/>
              </a:rPr>
              <a:t>Participan todos los actores: Empresas, Reguladores, Centros de I+D, Universidades,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7 CuadroTexto"/>
          <p:cNvSpPr txBox="1">
            <a:spLocks noChangeArrowheads="1"/>
          </p:cNvSpPr>
          <p:nvPr/>
        </p:nvSpPr>
        <p:spPr bwMode="auto">
          <a:xfrm>
            <a:off x="1692275" y="1279525"/>
            <a:ext cx="5472113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836613"/>
            <a:ext cx="9180512" cy="536575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" sz="24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VISIÓN de la PLATAFORMA TECNOLÓGICA CEIDEN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36513" y="1341438"/>
            <a:ext cx="9144000" cy="153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" sz="2000" b="1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Desarrollar actividades de </a:t>
            </a:r>
            <a:r>
              <a:rPr lang="es-ES" sz="2000" b="1" dirty="0" err="1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I+D+i</a:t>
            </a:r>
            <a:r>
              <a:rPr lang="es-ES" sz="2000" b="1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 orientadas a la operación segura, fiable y económica de las instalaciones nucleares actuales y del ciclo de combustible nuclear, y al desarrollo de posibles nuevos proyectos nucleares.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endParaRPr lang="es-ES" sz="14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4824" name="7 Rectángulo"/>
          <p:cNvSpPr>
            <a:spLocks noChangeArrowheads="1"/>
          </p:cNvSpPr>
          <p:nvPr/>
        </p:nvSpPr>
        <p:spPr bwMode="auto">
          <a:xfrm>
            <a:off x="1403350" y="2852738"/>
            <a:ext cx="77406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-457200" algn="l"/>
                <a:tab pos="265113" algn="l"/>
                <a:tab pos="457200" algn="l"/>
                <a:tab pos="5670550" algn="l"/>
              </a:tabLst>
            </a:pPr>
            <a:r>
              <a:rPr lang="es-ES" sz="2200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Impulsar el crecimiento de la base científica y tecnológica de la energía nuclear de </a:t>
            </a:r>
            <a:r>
              <a:rPr lang="es-ES" sz="2200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fisión </a:t>
            </a:r>
            <a:endParaRPr lang="es-ES" sz="22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marL="265113" indent="-265113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-457200" algn="l"/>
                <a:tab pos="265113" algn="l"/>
                <a:tab pos="457200" algn="l"/>
                <a:tab pos="5670550" algn="l"/>
              </a:tabLst>
            </a:pPr>
            <a:r>
              <a:rPr lang="es-ES" sz="2200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Promover y coordinar iniciativas de </a:t>
            </a:r>
            <a:r>
              <a:rPr lang="es-ES" sz="2200" dirty="0" err="1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I+D+i</a:t>
            </a:r>
            <a:r>
              <a:rPr lang="es-ES" sz="2200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 nuclear entre empresas, Administración, centros de investigación y universidades</a:t>
            </a:r>
          </a:p>
          <a:p>
            <a:pPr marL="265113" indent="-265113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-457200" algn="l"/>
                <a:tab pos="265113" algn="l"/>
                <a:tab pos="457200" algn="l"/>
                <a:tab pos="5670550" algn="l"/>
              </a:tabLst>
            </a:pPr>
            <a:r>
              <a:rPr lang="es-ES" sz="2200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Sugerir al Plan nacional de </a:t>
            </a:r>
            <a:r>
              <a:rPr lang="es-ES" sz="2200" dirty="0" err="1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I+D+i</a:t>
            </a:r>
            <a:r>
              <a:rPr lang="es-ES" sz="2200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 las líneas tecnológicas prioritarias en el </a:t>
            </a:r>
            <a:r>
              <a:rPr lang="es-ES" sz="2200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Sector</a:t>
            </a:r>
            <a:endParaRPr lang="es-ES" sz="22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marL="265113" indent="-265113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-457200" algn="l"/>
                <a:tab pos="265113" algn="l"/>
                <a:tab pos="457200" algn="l"/>
                <a:tab pos="5670550" algn="l"/>
              </a:tabLst>
            </a:pPr>
            <a:r>
              <a:rPr lang="es-ES" sz="2200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Asesorar y coordinar la participación en proyectos internacionales </a:t>
            </a:r>
          </a:p>
          <a:p>
            <a:pPr marL="265113" indent="-265113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tabLst>
                <a:tab pos="-457200" algn="l"/>
                <a:tab pos="265113" algn="l"/>
                <a:tab pos="457200" algn="l"/>
                <a:tab pos="5670550" algn="l"/>
              </a:tabLst>
            </a:pPr>
            <a:r>
              <a:rPr lang="es-ES" sz="2200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Promover </a:t>
            </a:r>
            <a:r>
              <a:rPr lang="es-ES" sz="2200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la tecnología nuclear española en los foros que </a:t>
            </a:r>
            <a:r>
              <a:rPr lang="es-ES" sz="2200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corresponda</a:t>
            </a:r>
            <a:endParaRPr lang="es-ES" sz="22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1" name="10 Pentágono"/>
          <p:cNvSpPr/>
          <p:nvPr/>
        </p:nvSpPr>
        <p:spPr>
          <a:xfrm>
            <a:off x="0" y="2852738"/>
            <a:ext cx="1331913" cy="3816350"/>
          </a:xfrm>
          <a:prstGeom prst="homePlate">
            <a:avLst>
              <a:gd name="adj" fmla="val 14593"/>
            </a:avLst>
          </a:prstGeom>
          <a:solidFill>
            <a:srgbClr val="9BB7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s-ES" sz="1800" b="1" dirty="0">
                <a:solidFill>
                  <a:schemeClr val="tx2"/>
                </a:solidFill>
              </a:rPr>
              <a:t>Objetivos específicos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620713"/>
            <a:ext cx="9180512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AGENDA ESTRATEGICA</a:t>
            </a:r>
            <a:endParaRPr lang="es-ES" sz="24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Triángulo isósceles"/>
          <p:cNvSpPr/>
          <p:nvPr/>
        </p:nvSpPr>
        <p:spPr>
          <a:xfrm>
            <a:off x="2771800" y="2492896"/>
            <a:ext cx="3528392" cy="2808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RETOS TECNOLOGICOS</a:t>
            </a:r>
            <a:endPara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3275856" y="1340768"/>
            <a:ext cx="252028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ES" b="1" dirty="0" smtClean="0"/>
              <a:t>1.- Operación Segura a Largo Plazo</a:t>
            </a:r>
            <a:endParaRPr lang="es-ES" b="1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6444208" y="4941168"/>
            <a:ext cx="252028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ES" b="1" dirty="0" smtClean="0"/>
              <a:t>2.- Gestión de Combustible Irradiado y Residuos</a:t>
            </a:r>
            <a:endParaRPr lang="es-ES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79512" y="5085184"/>
            <a:ext cx="252028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ES" b="1" dirty="0" smtClean="0"/>
              <a:t>3.- Nuevos Tecnologías/ Proyectos</a:t>
            </a:r>
            <a:endParaRPr lang="es-ES" b="1" dirty="0"/>
          </a:p>
        </p:txBody>
      </p:sp>
      <p:pic>
        <p:nvPicPr>
          <p:cNvPr id="34" name="Picture 5" descr="garona.jpg (10994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551" y="1494768"/>
            <a:ext cx="1857375" cy="1905000"/>
          </a:xfrm>
          <a:prstGeom prst="rect">
            <a:avLst/>
          </a:prstGeom>
          <a:noFill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762" y="2877896"/>
            <a:ext cx="28083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170" y="5461598"/>
            <a:ext cx="2399531" cy="12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Flecha derecha"/>
          <p:cNvSpPr/>
          <p:nvPr/>
        </p:nvSpPr>
        <p:spPr>
          <a:xfrm>
            <a:off x="5868144" y="1700808"/>
            <a:ext cx="360040" cy="359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9" name="38 Flecha derecha"/>
          <p:cNvSpPr/>
          <p:nvPr/>
        </p:nvSpPr>
        <p:spPr>
          <a:xfrm rot="9237314">
            <a:off x="6048930" y="5765168"/>
            <a:ext cx="360040" cy="359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40" name="39 Flecha arriba"/>
          <p:cNvSpPr/>
          <p:nvPr/>
        </p:nvSpPr>
        <p:spPr>
          <a:xfrm>
            <a:off x="1259632" y="4667394"/>
            <a:ext cx="360040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1" name="40 Conector recto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620713"/>
            <a:ext cx="9180512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AGENDA ESTRATEGICA</a:t>
            </a:r>
            <a:endParaRPr lang="es-ES" sz="12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6855758" cy="44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549275"/>
            <a:ext cx="9180512" cy="536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tabLst>
                <a:tab pos="-457200" algn="l"/>
                <a:tab pos="180975" algn="l"/>
                <a:tab pos="457200" algn="l"/>
                <a:tab pos="5670550" algn="l"/>
              </a:tabLst>
            </a:pPr>
            <a:r>
              <a:rPr lang="es-ES_tradnl" altLang="ko-KR" sz="2400" b="1" dirty="0" smtClean="0">
                <a:solidFill>
                  <a:srgbClr val="002060"/>
                </a:solidFill>
                <a:latin typeface="Verdana" pitchFamily="34" charset="0"/>
                <a:ea typeface="굴림" pitchFamily="34" charset="-127"/>
              </a:rPr>
              <a:t>COMPORTAMIENTO DE MATERIALES</a:t>
            </a:r>
            <a:endParaRPr lang="es-ES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 l="35889" t="62500" r="44336" b="16992"/>
          <a:stretch>
            <a:fillRect/>
          </a:stretch>
        </p:blipFill>
        <p:spPr bwMode="auto">
          <a:xfrm>
            <a:off x="7956550" y="17463"/>
            <a:ext cx="1144588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1144588"/>
            <a:ext cx="18383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9 Grupo"/>
          <p:cNvGrpSpPr>
            <a:grpSpLocks/>
          </p:cNvGrpSpPr>
          <p:nvPr/>
        </p:nvGrpSpPr>
        <p:grpSpPr bwMode="auto">
          <a:xfrm>
            <a:off x="0" y="2492375"/>
            <a:ext cx="1835150" cy="2416175"/>
            <a:chOff x="539552" y="692150"/>
            <a:chExt cx="3087687" cy="3929063"/>
          </a:xfrm>
        </p:grpSpPr>
        <p:pic>
          <p:nvPicPr>
            <p:cNvPr id="36881" name="Picture 6" descr="PILAR5"/>
            <p:cNvPicPr>
              <a:picLocks noChangeAspect="1" noChangeArrowheads="1"/>
            </p:cNvPicPr>
            <p:nvPr/>
          </p:nvPicPr>
          <p:blipFill>
            <a:blip r:embed="rId4" cstate="print"/>
            <a:srcRect r="8858"/>
            <a:stretch>
              <a:fillRect/>
            </a:stretch>
          </p:blipFill>
          <p:spPr bwMode="auto">
            <a:xfrm>
              <a:off x="539552" y="692150"/>
              <a:ext cx="3087687" cy="392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2" name="7 Elipse"/>
            <p:cNvSpPr>
              <a:spLocks noChangeArrowheads="1"/>
            </p:cNvSpPr>
            <p:nvPr/>
          </p:nvSpPr>
          <p:spPr bwMode="auto">
            <a:xfrm>
              <a:off x="2123877" y="1890713"/>
              <a:ext cx="215900" cy="6477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83" name="8 Elipse"/>
            <p:cNvSpPr>
              <a:spLocks noChangeArrowheads="1"/>
            </p:cNvSpPr>
            <p:nvPr/>
          </p:nvSpPr>
          <p:spPr bwMode="auto">
            <a:xfrm>
              <a:off x="1784152" y="1916113"/>
              <a:ext cx="215900" cy="576262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84" name="14 Elipse"/>
            <p:cNvSpPr>
              <a:spLocks noChangeArrowheads="1"/>
            </p:cNvSpPr>
            <p:nvPr/>
          </p:nvSpPr>
          <p:spPr bwMode="auto">
            <a:xfrm rot="5400000">
              <a:off x="1065808" y="2647157"/>
              <a:ext cx="433387" cy="215900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36876" name="Picture 6" descr="C:\Users\es02503952b\AppData\Local\Microsoft\Windows\Temporary Internet Files\Content.IE5\W70FOF1W\MP90044274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113" y="4918075"/>
            <a:ext cx="18462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1908175" y="2276475"/>
            <a:ext cx="72358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s-ES" sz="1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 </a:t>
            </a:r>
            <a:r>
              <a:rPr lang="es-E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ZIRP</a:t>
            </a:r>
            <a:endParaRPr lang="es-ES" sz="18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2438" lvl="1" indent="-36512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Objetivo: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Cortar y extraer parte de los Internos de la Vasija del Reactor, para ensayar en laboratorio los materiales extraídos y evaluar la degradación de sus propiedades y su envejecimiento</a:t>
            </a:r>
          </a:p>
          <a:p>
            <a:pPr marL="452438" lvl="1" indent="-36512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Participantes: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CSN, ENRESA, Gas </a:t>
            </a:r>
            <a:r>
              <a:rPr lang="es-ES" sz="16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Natural, UNESA/CCNN</a:t>
            </a:r>
            <a:r>
              <a:rPr lang="es-ES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CIEMAT, GNF Engineering, ENSA y </a:t>
            </a:r>
            <a:r>
              <a:rPr lang="es-ES" sz="16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TECNATOM</a:t>
            </a:r>
          </a:p>
          <a:p>
            <a:pPr marL="452438" lvl="1" indent="-36512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2ª Fase del Proyecto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Liderada por EPRI, con participación de Westinghouse, </a:t>
            </a:r>
            <a:r>
              <a:rPr lang="es-ES" sz="16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Studsvik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US NRC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8" name="47 Conector recto"/>
          <p:cNvCxnSpPr/>
          <p:nvPr/>
        </p:nvCxnSpPr>
        <p:spPr>
          <a:xfrm>
            <a:off x="1908175" y="2205038"/>
            <a:ext cx="7235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1908175" y="4653136"/>
            <a:ext cx="72358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1908175" y="4718524"/>
            <a:ext cx="72358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s-ES" sz="1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 </a:t>
            </a:r>
            <a:r>
              <a:rPr lang="es-ES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Hormigones</a:t>
            </a:r>
            <a:endParaRPr lang="es-ES" sz="18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2438" lvl="1" indent="-36512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Objetivo: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Cortar y extraer parte de las estructuras de hormigón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 central, 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conocer experimentalmente la variación de las características de estos </a:t>
            </a:r>
            <a:r>
              <a:rPr lang="es-E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materiales </a:t>
            </a:r>
            <a:endParaRPr lang="es-ES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2438" lvl="1" indent="-36512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s-ES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Participantes:</a:t>
            </a:r>
            <a:r>
              <a:rPr lang="es-ES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CSN, </a:t>
            </a:r>
            <a:r>
              <a:rPr lang="es-ES" sz="16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ENDESA, ENRESA</a:t>
            </a:r>
            <a:r>
              <a:rPr lang="es-ES" sz="160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s-ES" sz="160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GNF-GNF </a:t>
            </a:r>
            <a:r>
              <a:rPr lang="es-ES" sz="16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Engineering, IBERDROLA,  e </a:t>
            </a:r>
            <a:r>
              <a:rPr lang="es-ES" sz="1600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IETcc</a:t>
            </a:r>
            <a:r>
              <a:rPr lang="es-ES" sz="16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(CSIC) </a:t>
            </a:r>
            <a:endParaRPr lang="es-ES" sz="16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1" name="44 Rectángulo"/>
          <p:cNvSpPr>
            <a:spLocks noChangeArrowheads="1"/>
          </p:cNvSpPr>
          <p:nvPr/>
        </p:nvSpPr>
        <p:spPr bwMode="auto">
          <a:xfrm>
            <a:off x="1890713" y="1268413"/>
            <a:ext cx="7253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altLang="es-ES_tradnl" sz="2000" b="1" dirty="0">
                <a:solidFill>
                  <a:srgbClr val="0031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Estudios sobre materiales de la central nuclear José Cabrera, en desmantelamiento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l"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l"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3959</TotalTime>
  <Words>1554</Words>
  <Application>Microsoft Office PowerPoint</Application>
  <PresentationFormat>Presentación en pantalla (4:3)</PresentationFormat>
  <Paragraphs>164</Paragraphs>
  <Slides>16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굴림</vt:lpstr>
      <vt:lpstr>Arial</vt:lpstr>
      <vt:lpstr>Arial Black</vt:lpstr>
      <vt:lpstr>Calibri</vt:lpstr>
      <vt:lpstr>Times New Roman</vt:lpstr>
      <vt:lpstr>Verdana</vt:lpstr>
      <vt:lpstr>Wingdings</vt:lpstr>
      <vt:lpstr>Radial</vt:lpstr>
      <vt:lpstr>Tema de Office</vt:lpstr>
      <vt:lpstr>2_Tema de Office</vt:lpstr>
      <vt:lpstr>CEIDEN: La Plataforma Tecnológica de I+D de Energía Nuclear de Fisión</vt:lpstr>
      <vt:lpstr>¿QUÉ ES LA PLATAFORMA TECNOLOGICA CEIDEN? </vt:lpstr>
      <vt:lpstr>ANTECEDENTES</vt:lpstr>
      <vt:lpstr>ORGANIZACIÓN DEL CEIDEN</vt:lpstr>
      <vt:lpstr>CARACTERISTICAS DE LA I+D+i NUCLEAR</vt:lpstr>
      <vt:lpstr>VISIÓN de la PLATAFORMA TECNOLÓGICA CEIDEN</vt:lpstr>
      <vt:lpstr>AGENDA ESTRATEGICA</vt:lpstr>
      <vt:lpstr>AGENDA ESTRATEGICA</vt:lpstr>
      <vt:lpstr>COMPORTAMIENTO DE MATERIALES</vt:lpstr>
      <vt:lpstr>COMBUSTIBLE NUCLEAR</vt:lpstr>
      <vt:lpstr>GESTION DE RESIDUOS Y PR</vt:lpstr>
      <vt:lpstr>NUEVOS DISEÑOS NUCLEARES</vt:lpstr>
      <vt:lpstr>TEMAS TRANSVERSALES (1/2)</vt:lpstr>
      <vt:lpstr>TEMAS TRANSVERSALES (2/2)</vt:lpstr>
      <vt:lpstr>Conclusiones</vt:lpstr>
      <vt:lpstr>Gracias por su Atención</vt:lpstr>
    </vt:vector>
  </TitlesOfParts>
  <Company>Endesa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Carmena Servert, Jose Pio</dc:creator>
  <cp:lastModifiedBy>Leon Lopez, Pablo Teofilo</cp:lastModifiedBy>
  <cp:revision>260</cp:revision>
  <dcterms:created xsi:type="dcterms:W3CDTF">2008-11-11T12:24:26Z</dcterms:created>
  <dcterms:modified xsi:type="dcterms:W3CDTF">2016-02-04T16:45:36Z</dcterms:modified>
</cp:coreProperties>
</file>