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4200" r:id="rId2"/>
    <p:sldMasterId id="2147484212" r:id="rId3"/>
  </p:sldMasterIdLst>
  <p:notesMasterIdLst>
    <p:notesMasterId r:id="rId14"/>
  </p:notesMasterIdLst>
  <p:handoutMasterIdLst>
    <p:handoutMasterId r:id="rId15"/>
  </p:handoutMasterIdLst>
  <p:sldIdLst>
    <p:sldId id="363" r:id="rId4"/>
    <p:sldId id="446" r:id="rId5"/>
    <p:sldId id="366" r:id="rId6"/>
    <p:sldId id="465" r:id="rId7"/>
    <p:sldId id="467" r:id="rId8"/>
    <p:sldId id="471" r:id="rId9"/>
    <p:sldId id="453" r:id="rId10"/>
    <p:sldId id="474" r:id="rId11"/>
    <p:sldId id="475" r:id="rId12"/>
    <p:sldId id="449" r:id="rId13"/>
  </p:sldIdLst>
  <p:sldSz cx="9144000" cy="6858000" type="overhead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CC99FF"/>
    <a:srgbClr val="FFCCCC"/>
    <a:srgbClr val="FFDEBD"/>
    <a:srgbClr val="FF9999"/>
    <a:srgbClr val="FFFFCC"/>
    <a:srgbClr val="CCECFF"/>
    <a:srgbClr val="000000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0" autoAdjust="0"/>
    <p:restoredTop sz="93168" autoAdjust="0"/>
  </p:normalViewPr>
  <p:slideViewPr>
    <p:cSldViewPr>
      <p:cViewPr varScale="1">
        <p:scale>
          <a:sx n="108" d="100"/>
          <a:sy n="108" d="100"/>
        </p:scale>
        <p:origin x="-9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2CC0C8-5245-4035-8407-BFFC7C07A419}" type="doc">
      <dgm:prSet loTypeId="urn:microsoft.com/office/officeart/2005/8/layout/cycle8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F69436A-F4BC-42AA-90EC-1E08F4564980}">
      <dgm:prSet phldrT="[Texto]" custT="1"/>
      <dgm:spPr/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Transferencia de Tecnología</a:t>
          </a:r>
          <a:endParaRPr lang="es-ES" sz="1600" b="1" dirty="0">
            <a:latin typeface="Calibri" pitchFamily="34" charset="0"/>
            <a:cs typeface="Calibri" pitchFamily="34" charset="0"/>
          </a:endParaRPr>
        </a:p>
      </dgm:t>
    </dgm:pt>
    <dgm:pt modelId="{664C1DF0-7C06-461D-9C82-1BAB91F00868}" type="parTrans" cxnId="{E7B458F2-E710-4AA7-8D4A-CDD360586920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13D65C4-298B-492B-9D27-F12A618B32C5}" type="sibTrans" cxnId="{E7B458F2-E710-4AA7-8D4A-CDD360586920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66B9017-B61D-488D-BBE1-50D129040049}">
      <dgm:prSet phldrT="[Texto]" custT="1"/>
      <dgm:spPr/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Empleo Innovador</a:t>
          </a:r>
          <a:endParaRPr lang="es-ES" sz="1600" b="1" dirty="0">
            <a:latin typeface="Calibri" pitchFamily="34" charset="0"/>
            <a:cs typeface="Calibri" pitchFamily="34" charset="0"/>
          </a:endParaRPr>
        </a:p>
      </dgm:t>
    </dgm:pt>
    <dgm:pt modelId="{4AD02D40-976D-4B15-8F0A-6ED1761C55E1}" type="parTrans" cxnId="{E57B7C89-E433-436A-A70C-2A5BB6950313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A309E64-5B6B-4035-AABF-8910BE3C3294}" type="sibTrans" cxnId="{E57B7C89-E433-436A-A70C-2A5BB6950313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DC9CA1E-79AB-4170-9091-1A1EAD8B1EAA}">
      <dgm:prSet phldrT="[Texto]" custT="1"/>
      <dgm:spPr/>
      <dgm:t>
        <a:bodyPr/>
        <a:lstStyle/>
        <a:p>
          <a:r>
            <a:rPr lang="es-ES" sz="1600" b="1" dirty="0" smtClean="0">
              <a:latin typeface="Calibri" pitchFamily="34" charset="0"/>
              <a:cs typeface="Calibri" pitchFamily="34" charset="0"/>
            </a:rPr>
            <a:t>Colaboración publico-privada</a:t>
          </a:r>
          <a:endParaRPr lang="es-ES" sz="1600" b="1" dirty="0">
            <a:latin typeface="Calibri" pitchFamily="34" charset="0"/>
            <a:cs typeface="Calibri" pitchFamily="34" charset="0"/>
          </a:endParaRPr>
        </a:p>
      </dgm:t>
    </dgm:pt>
    <dgm:pt modelId="{E4D34147-5A1B-4674-AFD3-AF13D24A26EB}" type="parTrans" cxnId="{E65056E0-618D-430B-A7EB-D14E6A801F25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225C564-AE64-4826-9D6B-A57853DB60AE}" type="sibTrans" cxnId="{E65056E0-618D-430B-A7EB-D14E6A801F25}">
      <dgm:prSet/>
      <dgm:spPr/>
      <dgm:t>
        <a:bodyPr/>
        <a:lstStyle/>
        <a:p>
          <a:endParaRPr lang="es-ES" sz="1600" b="1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0872FEC-8C0F-461E-AEF7-6700AB75AFD0}" type="pres">
      <dgm:prSet presAssocID="{F22CC0C8-5245-4035-8407-BFFC7C07A41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914928-F9B2-4562-BF96-5EAC15847160}" type="pres">
      <dgm:prSet presAssocID="{F22CC0C8-5245-4035-8407-BFFC7C07A419}" presName="wedge1" presStyleLbl="node1" presStyleIdx="0" presStyleCnt="3"/>
      <dgm:spPr/>
      <dgm:t>
        <a:bodyPr/>
        <a:lstStyle/>
        <a:p>
          <a:endParaRPr lang="es-ES"/>
        </a:p>
      </dgm:t>
    </dgm:pt>
    <dgm:pt modelId="{0FF09369-6D64-4DA0-98F0-CC2156845369}" type="pres">
      <dgm:prSet presAssocID="{F22CC0C8-5245-4035-8407-BFFC7C07A419}" presName="dummy1a" presStyleCnt="0"/>
      <dgm:spPr/>
    </dgm:pt>
    <dgm:pt modelId="{DAC812C3-A6DF-4578-B291-48563B9970A0}" type="pres">
      <dgm:prSet presAssocID="{F22CC0C8-5245-4035-8407-BFFC7C07A419}" presName="dummy1b" presStyleCnt="0"/>
      <dgm:spPr/>
    </dgm:pt>
    <dgm:pt modelId="{871B2196-D03D-43A7-A09A-ECCFC4123379}" type="pres">
      <dgm:prSet presAssocID="{F22CC0C8-5245-4035-8407-BFFC7C07A4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90D9DB-0C0E-417C-91E0-F02F898447E6}" type="pres">
      <dgm:prSet presAssocID="{F22CC0C8-5245-4035-8407-BFFC7C07A419}" presName="wedge2" presStyleLbl="node1" presStyleIdx="1" presStyleCnt="3"/>
      <dgm:spPr/>
      <dgm:t>
        <a:bodyPr/>
        <a:lstStyle/>
        <a:p>
          <a:endParaRPr lang="es-ES"/>
        </a:p>
      </dgm:t>
    </dgm:pt>
    <dgm:pt modelId="{AA369FC5-9E13-4722-8079-9FFEF7D94AB6}" type="pres">
      <dgm:prSet presAssocID="{F22CC0C8-5245-4035-8407-BFFC7C07A419}" presName="dummy2a" presStyleCnt="0"/>
      <dgm:spPr/>
    </dgm:pt>
    <dgm:pt modelId="{09176CEF-054C-4437-BA12-9781CB4F355C}" type="pres">
      <dgm:prSet presAssocID="{F22CC0C8-5245-4035-8407-BFFC7C07A419}" presName="dummy2b" presStyleCnt="0"/>
      <dgm:spPr/>
    </dgm:pt>
    <dgm:pt modelId="{CCCEA803-71C2-4BBB-96FB-5AB30D329AB3}" type="pres">
      <dgm:prSet presAssocID="{F22CC0C8-5245-4035-8407-BFFC7C07A4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D5E50D-F0CB-4AA3-8BA2-3D565B173124}" type="pres">
      <dgm:prSet presAssocID="{F22CC0C8-5245-4035-8407-BFFC7C07A419}" presName="wedge3" presStyleLbl="node1" presStyleIdx="2" presStyleCnt="3" custLinFactNeighborY="-1124"/>
      <dgm:spPr/>
      <dgm:t>
        <a:bodyPr/>
        <a:lstStyle/>
        <a:p>
          <a:endParaRPr lang="es-ES"/>
        </a:p>
      </dgm:t>
    </dgm:pt>
    <dgm:pt modelId="{1C7EC729-85F4-48ED-BB8F-58ACB07FF476}" type="pres">
      <dgm:prSet presAssocID="{F22CC0C8-5245-4035-8407-BFFC7C07A419}" presName="dummy3a" presStyleCnt="0"/>
      <dgm:spPr/>
    </dgm:pt>
    <dgm:pt modelId="{F18C3AE1-685F-4E87-8B2A-0918B1B3B96F}" type="pres">
      <dgm:prSet presAssocID="{F22CC0C8-5245-4035-8407-BFFC7C07A419}" presName="dummy3b" presStyleCnt="0"/>
      <dgm:spPr/>
    </dgm:pt>
    <dgm:pt modelId="{C1A53451-2062-44A8-8F9E-9E494FCF2860}" type="pres">
      <dgm:prSet presAssocID="{F22CC0C8-5245-4035-8407-BFFC7C07A4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F60D8D-FEA5-4969-88EC-BB8452970D8A}" type="pres">
      <dgm:prSet presAssocID="{313D65C4-298B-492B-9D27-F12A618B32C5}" presName="arrowWedge1" presStyleLbl="fgSibTrans2D1" presStyleIdx="0" presStyleCnt="3"/>
      <dgm:spPr/>
      <dgm:t>
        <a:bodyPr/>
        <a:lstStyle/>
        <a:p>
          <a:endParaRPr lang="es-ES"/>
        </a:p>
      </dgm:t>
    </dgm:pt>
    <dgm:pt modelId="{5F1B8461-1D68-4798-A0F1-E86718943644}" type="pres">
      <dgm:prSet presAssocID="{EA309E64-5B6B-4035-AABF-8910BE3C3294}" presName="arrowWedge2" presStyleLbl="fgSibTrans2D1" presStyleIdx="1" presStyleCnt="3"/>
      <dgm:spPr/>
    </dgm:pt>
    <dgm:pt modelId="{DE7C5F59-4535-46D7-9BC3-B0BDDC942599}" type="pres">
      <dgm:prSet presAssocID="{3225C564-AE64-4826-9D6B-A57853DB60AE}" presName="arrowWedge3" presStyleLbl="fgSibTrans2D1" presStyleIdx="2" presStyleCnt="3"/>
      <dgm:spPr/>
    </dgm:pt>
  </dgm:ptLst>
  <dgm:cxnLst>
    <dgm:cxn modelId="{CDFEC700-C3CF-4243-BC5E-C334AF793501}" type="presOf" srcId="{0F69436A-F4BC-42AA-90EC-1E08F4564980}" destId="{1D914928-F9B2-4562-BF96-5EAC15847160}" srcOrd="0" destOrd="0" presId="urn:microsoft.com/office/officeart/2005/8/layout/cycle8"/>
    <dgm:cxn modelId="{7AB51523-314C-4F72-834B-EA1358FAE28C}" type="presOf" srcId="{2DC9CA1E-79AB-4170-9091-1A1EAD8B1EAA}" destId="{8DD5E50D-F0CB-4AA3-8BA2-3D565B173124}" srcOrd="0" destOrd="0" presId="urn:microsoft.com/office/officeart/2005/8/layout/cycle8"/>
    <dgm:cxn modelId="{E65056E0-618D-430B-A7EB-D14E6A801F25}" srcId="{F22CC0C8-5245-4035-8407-BFFC7C07A419}" destId="{2DC9CA1E-79AB-4170-9091-1A1EAD8B1EAA}" srcOrd="2" destOrd="0" parTransId="{E4D34147-5A1B-4674-AFD3-AF13D24A26EB}" sibTransId="{3225C564-AE64-4826-9D6B-A57853DB60AE}"/>
    <dgm:cxn modelId="{4886BFF2-B069-457F-9B8E-6838D9B47295}" type="presOf" srcId="{366B9017-B61D-488D-BBE1-50D129040049}" destId="{5290D9DB-0C0E-417C-91E0-F02F898447E6}" srcOrd="0" destOrd="0" presId="urn:microsoft.com/office/officeart/2005/8/layout/cycle8"/>
    <dgm:cxn modelId="{ADF8AF0F-FF00-4C2E-8EF6-8C1FE9D70D6C}" type="presOf" srcId="{366B9017-B61D-488D-BBE1-50D129040049}" destId="{CCCEA803-71C2-4BBB-96FB-5AB30D329AB3}" srcOrd="1" destOrd="0" presId="urn:microsoft.com/office/officeart/2005/8/layout/cycle8"/>
    <dgm:cxn modelId="{C5956D1B-3D1C-4013-AD57-3BEA5F34A050}" type="presOf" srcId="{F22CC0C8-5245-4035-8407-BFFC7C07A419}" destId="{60872FEC-8C0F-461E-AEF7-6700AB75AFD0}" srcOrd="0" destOrd="0" presId="urn:microsoft.com/office/officeart/2005/8/layout/cycle8"/>
    <dgm:cxn modelId="{E7B458F2-E710-4AA7-8D4A-CDD360586920}" srcId="{F22CC0C8-5245-4035-8407-BFFC7C07A419}" destId="{0F69436A-F4BC-42AA-90EC-1E08F4564980}" srcOrd="0" destOrd="0" parTransId="{664C1DF0-7C06-461D-9C82-1BAB91F00868}" sibTransId="{313D65C4-298B-492B-9D27-F12A618B32C5}"/>
    <dgm:cxn modelId="{4A54BB83-6384-4BC4-A0A7-94BDC7932214}" type="presOf" srcId="{0F69436A-F4BC-42AA-90EC-1E08F4564980}" destId="{871B2196-D03D-43A7-A09A-ECCFC4123379}" srcOrd="1" destOrd="0" presId="urn:microsoft.com/office/officeart/2005/8/layout/cycle8"/>
    <dgm:cxn modelId="{E42678F2-458C-4220-92C5-C5E90181A20F}" type="presOf" srcId="{2DC9CA1E-79AB-4170-9091-1A1EAD8B1EAA}" destId="{C1A53451-2062-44A8-8F9E-9E494FCF2860}" srcOrd="1" destOrd="0" presId="urn:microsoft.com/office/officeart/2005/8/layout/cycle8"/>
    <dgm:cxn modelId="{E57B7C89-E433-436A-A70C-2A5BB6950313}" srcId="{F22CC0C8-5245-4035-8407-BFFC7C07A419}" destId="{366B9017-B61D-488D-BBE1-50D129040049}" srcOrd="1" destOrd="0" parTransId="{4AD02D40-976D-4B15-8F0A-6ED1761C55E1}" sibTransId="{EA309E64-5B6B-4035-AABF-8910BE3C3294}"/>
    <dgm:cxn modelId="{B5DA976A-6FDC-408F-AAF7-8D2076037231}" type="presParOf" srcId="{60872FEC-8C0F-461E-AEF7-6700AB75AFD0}" destId="{1D914928-F9B2-4562-BF96-5EAC15847160}" srcOrd="0" destOrd="0" presId="urn:microsoft.com/office/officeart/2005/8/layout/cycle8"/>
    <dgm:cxn modelId="{17564952-8D15-4591-BBD9-883F0D813048}" type="presParOf" srcId="{60872FEC-8C0F-461E-AEF7-6700AB75AFD0}" destId="{0FF09369-6D64-4DA0-98F0-CC2156845369}" srcOrd="1" destOrd="0" presId="urn:microsoft.com/office/officeart/2005/8/layout/cycle8"/>
    <dgm:cxn modelId="{CBB60AEF-FAA4-48DE-A7F9-A30C7600B5D1}" type="presParOf" srcId="{60872FEC-8C0F-461E-AEF7-6700AB75AFD0}" destId="{DAC812C3-A6DF-4578-B291-48563B9970A0}" srcOrd="2" destOrd="0" presId="urn:microsoft.com/office/officeart/2005/8/layout/cycle8"/>
    <dgm:cxn modelId="{7AB48E86-FD9E-453B-8F06-79EB7261F9EC}" type="presParOf" srcId="{60872FEC-8C0F-461E-AEF7-6700AB75AFD0}" destId="{871B2196-D03D-43A7-A09A-ECCFC4123379}" srcOrd="3" destOrd="0" presId="urn:microsoft.com/office/officeart/2005/8/layout/cycle8"/>
    <dgm:cxn modelId="{5ACC7C02-F5C4-4F7F-B3A2-6C9A53B9051D}" type="presParOf" srcId="{60872FEC-8C0F-461E-AEF7-6700AB75AFD0}" destId="{5290D9DB-0C0E-417C-91E0-F02F898447E6}" srcOrd="4" destOrd="0" presId="urn:microsoft.com/office/officeart/2005/8/layout/cycle8"/>
    <dgm:cxn modelId="{E905592F-C3C0-4883-8F35-593A3947C61E}" type="presParOf" srcId="{60872FEC-8C0F-461E-AEF7-6700AB75AFD0}" destId="{AA369FC5-9E13-4722-8079-9FFEF7D94AB6}" srcOrd="5" destOrd="0" presId="urn:microsoft.com/office/officeart/2005/8/layout/cycle8"/>
    <dgm:cxn modelId="{BB7F6178-5A66-4036-811B-EDFCFBF77088}" type="presParOf" srcId="{60872FEC-8C0F-461E-AEF7-6700AB75AFD0}" destId="{09176CEF-054C-4437-BA12-9781CB4F355C}" srcOrd="6" destOrd="0" presId="urn:microsoft.com/office/officeart/2005/8/layout/cycle8"/>
    <dgm:cxn modelId="{E0A2A49B-77D1-49E6-8DFC-DF4F568C7365}" type="presParOf" srcId="{60872FEC-8C0F-461E-AEF7-6700AB75AFD0}" destId="{CCCEA803-71C2-4BBB-96FB-5AB30D329AB3}" srcOrd="7" destOrd="0" presId="urn:microsoft.com/office/officeart/2005/8/layout/cycle8"/>
    <dgm:cxn modelId="{2D824C5F-5CB9-4D23-977C-5F50C864F09C}" type="presParOf" srcId="{60872FEC-8C0F-461E-AEF7-6700AB75AFD0}" destId="{8DD5E50D-F0CB-4AA3-8BA2-3D565B173124}" srcOrd="8" destOrd="0" presId="urn:microsoft.com/office/officeart/2005/8/layout/cycle8"/>
    <dgm:cxn modelId="{D81FE092-E13E-48F0-BE0D-7B2B31EB15D1}" type="presParOf" srcId="{60872FEC-8C0F-461E-AEF7-6700AB75AFD0}" destId="{1C7EC729-85F4-48ED-BB8F-58ACB07FF476}" srcOrd="9" destOrd="0" presId="urn:microsoft.com/office/officeart/2005/8/layout/cycle8"/>
    <dgm:cxn modelId="{60AF9BBE-6C65-4B9E-924D-657B54896BB2}" type="presParOf" srcId="{60872FEC-8C0F-461E-AEF7-6700AB75AFD0}" destId="{F18C3AE1-685F-4E87-8B2A-0918B1B3B96F}" srcOrd="10" destOrd="0" presId="urn:microsoft.com/office/officeart/2005/8/layout/cycle8"/>
    <dgm:cxn modelId="{A07B9281-EB36-4DAE-B9C0-621B654BC89A}" type="presParOf" srcId="{60872FEC-8C0F-461E-AEF7-6700AB75AFD0}" destId="{C1A53451-2062-44A8-8F9E-9E494FCF2860}" srcOrd="11" destOrd="0" presId="urn:microsoft.com/office/officeart/2005/8/layout/cycle8"/>
    <dgm:cxn modelId="{27E20436-F3D0-4D2D-BA0E-2B4619E5F680}" type="presParOf" srcId="{60872FEC-8C0F-461E-AEF7-6700AB75AFD0}" destId="{17F60D8D-FEA5-4969-88EC-BB8452970D8A}" srcOrd="12" destOrd="0" presId="urn:microsoft.com/office/officeart/2005/8/layout/cycle8"/>
    <dgm:cxn modelId="{FE3AD41B-79F9-4FD3-9C4D-BFD799219CE9}" type="presParOf" srcId="{60872FEC-8C0F-461E-AEF7-6700AB75AFD0}" destId="{5F1B8461-1D68-4798-A0F1-E86718943644}" srcOrd="13" destOrd="0" presId="urn:microsoft.com/office/officeart/2005/8/layout/cycle8"/>
    <dgm:cxn modelId="{07AC7576-A27B-4EBD-B2B9-2A2D84767651}" type="presParOf" srcId="{60872FEC-8C0F-461E-AEF7-6700AB75AFD0}" destId="{DE7C5F59-4535-46D7-9BC3-B0BDDC942599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727D7C-2729-40AF-9B7C-EA633139AA7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AC0F1C1-C78D-43E1-9DE0-AC9298B0FB1B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Calibri" pitchFamily="34" charset="0"/>
            </a:rPr>
            <a:t>Cultura de cooperación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FC63F7CB-4BD7-4360-B49D-C82821EFAA3A}" type="parTrans" cxnId="{D82F778C-4A6B-4102-A6E2-D124DC619532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9F47C9B3-2B0C-4F0F-A21A-6F6E01190EB3}" type="sibTrans" cxnId="{D82F778C-4A6B-4102-A6E2-D124DC619532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604F9B96-48D2-49FF-8008-1661BAF92305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Calibri" pitchFamily="34" charset="0"/>
            </a:rPr>
            <a:t>Movilizador de empleo cualificado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64D8AB49-5FC4-499A-B7AF-871C42BA7796}" type="parTrans" cxnId="{63199816-5D53-4140-B3E3-602A12964EF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74A57646-D880-4A6A-9A0C-DE714B3FFD30}" type="sibTrans" cxnId="{63199816-5D53-4140-B3E3-602A12964EF8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175DE20E-E2B6-436D-9E46-BA4322163A1B}">
      <dgm:prSet phldrT="[Texto]" custT="1"/>
      <dgm:spPr/>
      <dgm:t>
        <a:bodyPr/>
        <a:lstStyle/>
        <a:p>
          <a:r>
            <a:rPr lang="es-ES" sz="1800" b="1" dirty="0" smtClean="0">
              <a:latin typeface="Calibri" pitchFamily="34" charset="0"/>
              <a:cs typeface="Calibri" pitchFamily="34" charset="0"/>
            </a:rPr>
            <a:t>Movilizador de la inversión privada </a:t>
          </a:r>
          <a:endParaRPr lang="es-ES" sz="1800" b="1" dirty="0">
            <a:latin typeface="Calibri" pitchFamily="34" charset="0"/>
            <a:cs typeface="Calibri" pitchFamily="34" charset="0"/>
          </a:endParaRPr>
        </a:p>
      </dgm:t>
    </dgm:pt>
    <dgm:pt modelId="{88696E27-271A-491E-8499-B3D6FA0AC8FD}" type="parTrans" cxnId="{52AE03D4-CB83-40E6-B45A-D21B2FD9041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BABB8EA8-1DE5-4D0E-BC1B-2BBA6936A781}" type="sibTrans" cxnId="{52AE03D4-CB83-40E6-B45A-D21B2FD9041B}">
      <dgm:prSet/>
      <dgm:spPr/>
      <dgm:t>
        <a:bodyPr/>
        <a:lstStyle/>
        <a:p>
          <a:endParaRPr lang="es-ES" sz="1800">
            <a:latin typeface="Calibri" pitchFamily="34" charset="0"/>
            <a:cs typeface="Calibri" pitchFamily="34" charset="0"/>
          </a:endParaRPr>
        </a:p>
      </dgm:t>
    </dgm:pt>
    <dgm:pt modelId="{B0CD4436-FF4C-419B-9288-A9CB1522B3D4}" type="pres">
      <dgm:prSet presAssocID="{10727D7C-2729-40AF-9B7C-EA633139AA7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BEB70DB-7DE5-413C-9525-DEB4940912BC}" type="pres">
      <dgm:prSet presAssocID="{4AC0F1C1-C78D-43E1-9DE0-AC9298B0FB1B}" presName="hierRoot1" presStyleCnt="0"/>
      <dgm:spPr/>
    </dgm:pt>
    <dgm:pt modelId="{48C7023B-3890-4E3B-9F2E-58A3999D9211}" type="pres">
      <dgm:prSet presAssocID="{4AC0F1C1-C78D-43E1-9DE0-AC9298B0FB1B}" presName="composite" presStyleCnt="0"/>
      <dgm:spPr/>
    </dgm:pt>
    <dgm:pt modelId="{AA43532F-C37F-4C6F-82E6-86E812CE28FD}" type="pres">
      <dgm:prSet presAssocID="{4AC0F1C1-C78D-43E1-9DE0-AC9298B0FB1B}" presName="background" presStyleLbl="node0" presStyleIdx="0" presStyleCnt="1"/>
      <dgm:spPr/>
    </dgm:pt>
    <dgm:pt modelId="{3A26A175-3CF1-4A55-B8E2-36714ABEAC8A}" type="pres">
      <dgm:prSet presAssocID="{4AC0F1C1-C78D-43E1-9DE0-AC9298B0FB1B}" presName="text" presStyleLbl="fgAcc0" presStyleIdx="0" presStyleCnt="1" custScaleX="107865" custScaleY="51316" custLinFactNeighborX="-4787" custLinFactNeighborY="-132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843D39-11E1-4773-AAED-59B83D70DDC7}" type="pres">
      <dgm:prSet presAssocID="{4AC0F1C1-C78D-43E1-9DE0-AC9298B0FB1B}" presName="hierChild2" presStyleCnt="0"/>
      <dgm:spPr/>
    </dgm:pt>
    <dgm:pt modelId="{4EFFBD17-F54E-49EA-A785-8AAA45344957}" type="pres">
      <dgm:prSet presAssocID="{64D8AB49-5FC4-499A-B7AF-871C42BA7796}" presName="Name10" presStyleLbl="parChTrans1D2" presStyleIdx="0" presStyleCnt="2"/>
      <dgm:spPr/>
      <dgm:t>
        <a:bodyPr/>
        <a:lstStyle/>
        <a:p>
          <a:endParaRPr lang="es-ES"/>
        </a:p>
      </dgm:t>
    </dgm:pt>
    <dgm:pt modelId="{A51FBD9F-FAD4-4331-B0D3-3E7F3550974F}" type="pres">
      <dgm:prSet presAssocID="{604F9B96-48D2-49FF-8008-1661BAF92305}" presName="hierRoot2" presStyleCnt="0"/>
      <dgm:spPr/>
    </dgm:pt>
    <dgm:pt modelId="{0E9D5C07-158A-4B62-94A0-E400FC91CAC4}" type="pres">
      <dgm:prSet presAssocID="{604F9B96-48D2-49FF-8008-1661BAF92305}" presName="composite2" presStyleCnt="0"/>
      <dgm:spPr/>
    </dgm:pt>
    <dgm:pt modelId="{0698085E-4286-418E-99FB-3F45CAD00A93}" type="pres">
      <dgm:prSet presAssocID="{604F9B96-48D2-49FF-8008-1661BAF92305}" presName="background2" presStyleLbl="node2" presStyleIdx="0" presStyleCnt="2"/>
      <dgm:spPr/>
    </dgm:pt>
    <dgm:pt modelId="{9BCFE6FE-8499-42B4-B34D-3B1D07A24DC6}" type="pres">
      <dgm:prSet presAssocID="{604F9B96-48D2-49FF-8008-1661BAF92305}" presName="text2" presStyleLbl="fgAcc2" presStyleIdx="0" presStyleCnt="2" custScaleX="107865" custScaleY="58226" custLinFactNeighborX="-9268" custLinFactNeighborY="-13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0DAD07-24AD-4848-AD8F-13A91CFBDF32}" type="pres">
      <dgm:prSet presAssocID="{604F9B96-48D2-49FF-8008-1661BAF92305}" presName="hierChild3" presStyleCnt="0"/>
      <dgm:spPr/>
    </dgm:pt>
    <dgm:pt modelId="{7174E5FE-7249-4E8A-898D-FD6FE884FEA8}" type="pres">
      <dgm:prSet presAssocID="{88696E27-271A-491E-8499-B3D6FA0AC8FD}" presName="Name10" presStyleLbl="parChTrans1D2" presStyleIdx="1" presStyleCnt="2"/>
      <dgm:spPr/>
      <dgm:t>
        <a:bodyPr/>
        <a:lstStyle/>
        <a:p>
          <a:endParaRPr lang="es-ES"/>
        </a:p>
      </dgm:t>
    </dgm:pt>
    <dgm:pt modelId="{A6A43316-E2AE-4C9F-83A0-FB0D4320A619}" type="pres">
      <dgm:prSet presAssocID="{175DE20E-E2B6-436D-9E46-BA4322163A1B}" presName="hierRoot2" presStyleCnt="0"/>
      <dgm:spPr/>
    </dgm:pt>
    <dgm:pt modelId="{CD5BC334-624B-4BCC-8938-3D2B8A9619D5}" type="pres">
      <dgm:prSet presAssocID="{175DE20E-E2B6-436D-9E46-BA4322163A1B}" presName="composite2" presStyleCnt="0"/>
      <dgm:spPr/>
    </dgm:pt>
    <dgm:pt modelId="{901AEFA9-28D5-49B7-ABDF-AB7DEEE9AF4F}" type="pres">
      <dgm:prSet presAssocID="{175DE20E-E2B6-436D-9E46-BA4322163A1B}" presName="background2" presStyleLbl="node2" presStyleIdx="1" presStyleCnt="2"/>
      <dgm:spPr/>
    </dgm:pt>
    <dgm:pt modelId="{E6F0FE0D-0E25-403A-8799-413469939ACB}" type="pres">
      <dgm:prSet presAssocID="{175DE20E-E2B6-436D-9E46-BA4322163A1B}" presName="text2" presStyleLbl="fgAcc2" presStyleIdx="1" presStyleCnt="2" custScaleY="56929" custLinFactNeighborX="-2991" custLinFactNeighborY="-12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CB94FF-B69C-4B9A-94DB-BEC02FF22D0C}" type="pres">
      <dgm:prSet presAssocID="{175DE20E-E2B6-436D-9E46-BA4322163A1B}" presName="hierChild3" presStyleCnt="0"/>
      <dgm:spPr/>
    </dgm:pt>
  </dgm:ptLst>
  <dgm:cxnLst>
    <dgm:cxn modelId="{A8C9D7BA-B21E-47C6-B879-6E72BB756CCE}" type="presOf" srcId="{4AC0F1C1-C78D-43E1-9DE0-AC9298B0FB1B}" destId="{3A26A175-3CF1-4A55-B8E2-36714ABEAC8A}" srcOrd="0" destOrd="0" presId="urn:microsoft.com/office/officeart/2005/8/layout/hierarchy1"/>
    <dgm:cxn modelId="{803C9994-06D5-4BB2-96B2-6B32D650BC57}" type="presOf" srcId="{88696E27-271A-491E-8499-B3D6FA0AC8FD}" destId="{7174E5FE-7249-4E8A-898D-FD6FE884FEA8}" srcOrd="0" destOrd="0" presId="urn:microsoft.com/office/officeart/2005/8/layout/hierarchy1"/>
    <dgm:cxn modelId="{EBAC1D36-D39C-4183-9189-43D98EE5985B}" type="presOf" srcId="{64D8AB49-5FC4-499A-B7AF-871C42BA7796}" destId="{4EFFBD17-F54E-49EA-A785-8AAA45344957}" srcOrd="0" destOrd="0" presId="urn:microsoft.com/office/officeart/2005/8/layout/hierarchy1"/>
    <dgm:cxn modelId="{D82F778C-4A6B-4102-A6E2-D124DC619532}" srcId="{10727D7C-2729-40AF-9B7C-EA633139AA7A}" destId="{4AC0F1C1-C78D-43E1-9DE0-AC9298B0FB1B}" srcOrd="0" destOrd="0" parTransId="{FC63F7CB-4BD7-4360-B49D-C82821EFAA3A}" sibTransId="{9F47C9B3-2B0C-4F0F-A21A-6F6E01190EB3}"/>
    <dgm:cxn modelId="{63199816-5D53-4140-B3E3-602A12964EF8}" srcId="{4AC0F1C1-C78D-43E1-9DE0-AC9298B0FB1B}" destId="{604F9B96-48D2-49FF-8008-1661BAF92305}" srcOrd="0" destOrd="0" parTransId="{64D8AB49-5FC4-499A-B7AF-871C42BA7796}" sibTransId="{74A57646-D880-4A6A-9A0C-DE714B3FFD30}"/>
    <dgm:cxn modelId="{2D9D46D9-876F-44C4-AA68-1E74ECEA3731}" type="presOf" srcId="{175DE20E-E2B6-436D-9E46-BA4322163A1B}" destId="{E6F0FE0D-0E25-403A-8799-413469939ACB}" srcOrd="0" destOrd="0" presId="urn:microsoft.com/office/officeart/2005/8/layout/hierarchy1"/>
    <dgm:cxn modelId="{2AA92102-6695-4F59-AD77-4F7DA9054AE2}" type="presOf" srcId="{604F9B96-48D2-49FF-8008-1661BAF92305}" destId="{9BCFE6FE-8499-42B4-B34D-3B1D07A24DC6}" srcOrd="0" destOrd="0" presId="urn:microsoft.com/office/officeart/2005/8/layout/hierarchy1"/>
    <dgm:cxn modelId="{129BE297-232B-425E-BE71-D67F61D1D86E}" type="presOf" srcId="{10727D7C-2729-40AF-9B7C-EA633139AA7A}" destId="{B0CD4436-FF4C-419B-9288-A9CB1522B3D4}" srcOrd="0" destOrd="0" presId="urn:microsoft.com/office/officeart/2005/8/layout/hierarchy1"/>
    <dgm:cxn modelId="{52AE03D4-CB83-40E6-B45A-D21B2FD9041B}" srcId="{4AC0F1C1-C78D-43E1-9DE0-AC9298B0FB1B}" destId="{175DE20E-E2B6-436D-9E46-BA4322163A1B}" srcOrd="1" destOrd="0" parTransId="{88696E27-271A-491E-8499-B3D6FA0AC8FD}" sibTransId="{BABB8EA8-1DE5-4D0E-BC1B-2BBA6936A781}"/>
    <dgm:cxn modelId="{96767500-F03F-4289-9F11-E99C43C1ADC4}" type="presParOf" srcId="{B0CD4436-FF4C-419B-9288-A9CB1522B3D4}" destId="{1BEB70DB-7DE5-413C-9525-DEB4940912BC}" srcOrd="0" destOrd="0" presId="urn:microsoft.com/office/officeart/2005/8/layout/hierarchy1"/>
    <dgm:cxn modelId="{AED3E021-FB6D-4518-9698-FAF0F9F5FF49}" type="presParOf" srcId="{1BEB70DB-7DE5-413C-9525-DEB4940912BC}" destId="{48C7023B-3890-4E3B-9F2E-58A3999D9211}" srcOrd="0" destOrd="0" presId="urn:microsoft.com/office/officeart/2005/8/layout/hierarchy1"/>
    <dgm:cxn modelId="{5E116B05-A78A-4D82-90DC-1280563FAD97}" type="presParOf" srcId="{48C7023B-3890-4E3B-9F2E-58A3999D9211}" destId="{AA43532F-C37F-4C6F-82E6-86E812CE28FD}" srcOrd="0" destOrd="0" presId="urn:microsoft.com/office/officeart/2005/8/layout/hierarchy1"/>
    <dgm:cxn modelId="{18D33F74-E9B9-4EDB-85DB-DBA4AC92D560}" type="presParOf" srcId="{48C7023B-3890-4E3B-9F2E-58A3999D9211}" destId="{3A26A175-3CF1-4A55-B8E2-36714ABEAC8A}" srcOrd="1" destOrd="0" presId="urn:microsoft.com/office/officeart/2005/8/layout/hierarchy1"/>
    <dgm:cxn modelId="{E3BC0DAB-CB48-45CE-9C30-84A38B9DEFB2}" type="presParOf" srcId="{1BEB70DB-7DE5-413C-9525-DEB4940912BC}" destId="{7B843D39-11E1-4773-AAED-59B83D70DDC7}" srcOrd="1" destOrd="0" presId="urn:microsoft.com/office/officeart/2005/8/layout/hierarchy1"/>
    <dgm:cxn modelId="{A26309F2-4F1A-4F2D-AA0E-F650A84A6C37}" type="presParOf" srcId="{7B843D39-11E1-4773-AAED-59B83D70DDC7}" destId="{4EFFBD17-F54E-49EA-A785-8AAA45344957}" srcOrd="0" destOrd="0" presId="urn:microsoft.com/office/officeart/2005/8/layout/hierarchy1"/>
    <dgm:cxn modelId="{D533B410-0C2E-43E9-96A3-CF20947889BE}" type="presParOf" srcId="{7B843D39-11E1-4773-AAED-59B83D70DDC7}" destId="{A51FBD9F-FAD4-4331-B0D3-3E7F3550974F}" srcOrd="1" destOrd="0" presId="urn:microsoft.com/office/officeart/2005/8/layout/hierarchy1"/>
    <dgm:cxn modelId="{345369E2-C220-426F-BF28-7198B1E07F06}" type="presParOf" srcId="{A51FBD9F-FAD4-4331-B0D3-3E7F3550974F}" destId="{0E9D5C07-158A-4B62-94A0-E400FC91CAC4}" srcOrd="0" destOrd="0" presId="urn:microsoft.com/office/officeart/2005/8/layout/hierarchy1"/>
    <dgm:cxn modelId="{D3AD1197-FD7A-4A3A-9C50-37AE99F84FA7}" type="presParOf" srcId="{0E9D5C07-158A-4B62-94A0-E400FC91CAC4}" destId="{0698085E-4286-418E-99FB-3F45CAD00A93}" srcOrd="0" destOrd="0" presId="urn:microsoft.com/office/officeart/2005/8/layout/hierarchy1"/>
    <dgm:cxn modelId="{5E1DFD0E-1F85-4104-97BA-EE5F2C210D4E}" type="presParOf" srcId="{0E9D5C07-158A-4B62-94A0-E400FC91CAC4}" destId="{9BCFE6FE-8499-42B4-B34D-3B1D07A24DC6}" srcOrd="1" destOrd="0" presId="urn:microsoft.com/office/officeart/2005/8/layout/hierarchy1"/>
    <dgm:cxn modelId="{1A0CAB29-0BF3-4EB7-A74D-744377195F36}" type="presParOf" srcId="{A51FBD9F-FAD4-4331-B0D3-3E7F3550974F}" destId="{E70DAD07-24AD-4848-AD8F-13A91CFBDF32}" srcOrd="1" destOrd="0" presId="urn:microsoft.com/office/officeart/2005/8/layout/hierarchy1"/>
    <dgm:cxn modelId="{893F5FEB-BD18-4954-8D11-4600F7563991}" type="presParOf" srcId="{7B843D39-11E1-4773-AAED-59B83D70DDC7}" destId="{7174E5FE-7249-4E8A-898D-FD6FE884FEA8}" srcOrd="2" destOrd="0" presId="urn:microsoft.com/office/officeart/2005/8/layout/hierarchy1"/>
    <dgm:cxn modelId="{21174D00-2115-428E-94E4-02761CF19E6C}" type="presParOf" srcId="{7B843D39-11E1-4773-AAED-59B83D70DDC7}" destId="{A6A43316-E2AE-4C9F-83A0-FB0D4320A619}" srcOrd="3" destOrd="0" presId="urn:microsoft.com/office/officeart/2005/8/layout/hierarchy1"/>
    <dgm:cxn modelId="{FF43B013-1E81-4207-A43F-44FF456CC7E3}" type="presParOf" srcId="{A6A43316-E2AE-4C9F-83A0-FB0D4320A619}" destId="{CD5BC334-624B-4BCC-8938-3D2B8A9619D5}" srcOrd="0" destOrd="0" presId="urn:microsoft.com/office/officeart/2005/8/layout/hierarchy1"/>
    <dgm:cxn modelId="{37BA821F-1086-43A8-8B00-B27C85A32D35}" type="presParOf" srcId="{CD5BC334-624B-4BCC-8938-3D2B8A9619D5}" destId="{901AEFA9-28D5-49B7-ABDF-AB7DEEE9AF4F}" srcOrd="0" destOrd="0" presId="urn:microsoft.com/office/officeart/2005/8/layout/hierarchy1"/>
    <dgm:cxn modelId="{1FED26DE-725C-4AFA-AE46-6D60F77E1AFB}" type="presParOf" srcId="{CD5BC334-624B-4BCC-8938-3D2B8A9619D5}" destId="{E6F0FE0D-0E25-403A-8799-413469939ACB}" srcOrd="1" destOrd="0" presId="urn:microsoft.com/office/officeart/2005/8/layout/hierarchy1"/>
    <dgm:cxn modelId="{C523DFF9-3347-4C44-BE7A-E962258152ED}" type="presParOf" srcId="{A6A43316-E2AE-4C9F-83A0-FB0D4320A619}" destId="{7CCB94FF-B69C-4B9A-94DB-BEC02FF22D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914928-F9B2-4562-BF96-5EAC15847160}">
      <dsp:nvSpPr>
        <dsp:cNvPr id="0" name=""/>
        <dsp:cNvSpPr/>
      </dsp:nvSpPr>
      <dsp:spPr>
        <a:xfrm>
          <a:off x="1817046" y="283251"/>
          <a:ext cx="3660483" cy="3660483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Transferencia de Tecnología</a:t>
          </a:r>
          <a:endParaRPr lang="es-ES" sz="1600" b="1" kern="1200" dirty="0">
            <a:latin typeface="Calibri" pitchFamily="34" charset="0"/>
            <a:cs typeface="Calibri" pitchFamily="34" charset="0"/>
          </a:endParaRPr>
        </a:p>
      </dsp:txBody>
      <dsp:txXfrm>
        <a:off x="3746208" y="1058925"/>
        <a:ext cx="1307315" cy="1089429"/>
      </dsp:txXfrm>
    </dsp:sp>
    <dsp:sp modelId="{5290D9DB-0C0E-417C-91E0-F02F898447E6}">
      <dsp:nvSpPr>
        <dsp:cNvPr id="0" name=""/>
        <dsp:cNvSpPr/>
      </dsp:nvSpPr>
      <dsp:spPr>
        <a:xfrm>
          <a:off x="1741658" y="413983"/>
          <a:ext cx="3660483" cy="3660483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Empleo Innovador</a:t>
          </a:r>
          <a:endParaRPr lang="es-ES" sz="1600" b="1" kern="1200" dirty="0">
            <a:latin typeface="Calibri" pitchFamily="34" charset="0"/>
            <a:cs typeface="Calibri" pitchFamily="34" charset="0"/>
          </a:endParaRPr>
        </a:p>
      </dsp:txBody>
      <dsp:txXfrm>
        <a:off x="2613202" y="2788939"/>
        <a:ext cx="1960973" cy="958697"/>
      </dsp:txXfrm>
    </dsp:sp>
    <dsp:sp modelId="{8DD5E50D-F0CB-4AA3-8BA2-3D565B173124}">
      <dsp:nvSpPr>
        <dsp:cNvPr id="0" name=""/>
        <dsp:cNvSpPr/>
      </dsp:nvSpPr>
      <dsp:spPr>
        <a:xfrm>
          <a:off x="1666269" y="242107"/>
          <a:ext cx="3660483" cy="3660483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libri" pitchFamily="34" charset="0"/>
              <a:cs typeface="Calibri" pitchFamily="34" charset="0"/>
            </a:rPr>
            <a:t>Colaboración publico-privada</a:t>
          </a:r>
          <a:endParaRPr lang="es-ES" sz="1600" b="1" kern="1200" dirty="0">
            <a:latin typeface="Calibri" pitchFamily="34" charset="0"/>
            <a:cs typeface="Calibri" pitchFamily="34" charset="0"/>
          </a:endParaRPr>
        </a:p>
      </dsp:txBody>
      <dsp:txXfrm>
        <a:off x="2090275" y="1017781"/>
        <a:ext cx="1307315" cy="1089429"/>
      </dsp:txXfrm>
    </dsp:sp>
    <dsp:sp modelId="{17F60D8D-FEA5-4969-88EC-BB8452970D8A}">
      <dsp:nvSpPr>
        <dsp:cNvPr id="0" name=""/>
        <dsp:cNvSpPr/>
      </dsp:nvSpPr>
      <dsp:spPr>
        <a:xfrm>
          <a:off x="1590747" y="56650"/>
          <a:ext cx="4113685" cy="41136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1B8461-1D68-4798-A0F1-E86718943644}">
      <dsp:nvSpPr>
        <dsp:cNvPr id="0" name=""/>
        <dsp:cNvSpPr/>
      </dsp:nvSpPr>
      <dsp:spPr>
        <a:xfrm>
          <a:off x="1515057" y="187150"/>
          <a:ext cx="4113685" cy="41136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C5F59-4535-46D7-9BC3-B0BDDC942599}">
      <dsp:nvSpPr>
        <dsp:cNvPr id="0" name=""/>
        <dsp:cNvSpPr/>
      </dsp:nvSpPr>
      <dsp:spPr>
        <a:xfrm>
          <a:off x="1439366" y="15506"/>
          <a:ext cx="4113685" cy="41136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174E5FE-7249-4E8A-898D-FD6FE884FEA8}">
      <dsp:nvSpPr>
        <dsp:cNvPr id="0" name=""/>
        <dsp:cNvSpPr/>
      </dsp:nvSpPr>
      <dsp:spPr>
        <a:xfrm>
          <a:off x="2764963" y="1268952"/>
          <a:ext cx="1675322" cy="73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2389"/>
              </a:lnTo>
              <a:lnTo>
                <a:pt x="1675322" y="502389"/>
              </a:lnTo>
              <a:lnTo>
                <a:pt x="1675322" y="7345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FBD17-F54E-49EA-A785-8AAA45344957}">
      <dsp:nvSpPr>
        <dsp:cNvPr id="0" name=""/>
        <dsp:cNvSpPr/>
      </dsp:nvSpPr>
      <dsp:spPr>
        <a:xfrm>
          <a:off x="1120909" y="1268952"/>
          <a:ext cx="1644053" cy="731642"/>
        </a:xfrm>
        <a:custGeom>
          <a:avLst/>
          <a:gdLst/>
          <a:ahLst/>
          <a:cxnLst/>
          <a:rect l="0" t="0" r="0" b="0"/>
          <a:pathLst>
            <a:path>
              <a:moveTo>
                <a:pt x="1644053" y="0"/>
              </a:moveTo>
              <a:lnTo>
                <a:pt x="1644053" y="499444"/>
              </a:lnTo>
              <a:lnTo>
                <a:pt x="0" y="499444"/>
              </a:lnTo>
              <a:lnTo>
                <a:pt x="0" y="7316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3532F-C37F-4C6F-82E6-86E812CE28FD}">
      <dsp:nvSpPr>
        <dsp:cNvPr id="0" name=""/>
        <dsp:cNvSpPr/>
      </dsp:nvSpPr>
      <dsp:spPr>
        <a:xfrm>
          <a:off x="1413155" y="452198"/>
          <a:ext cx="2703616" cy="816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6A175-3CF1-4A55-B8E2-36714ABEAC8A}">
      <dsp:nvSpPr>
        <dsp:cNvPr id="0" name=""/>
        <dsp:cNvSpPr/>
      </dsp:nvSpPr>
      <dsp:spPr>
        <a:xfrm>
          <a:off x="1691653" y="716771"/>
          <a:ext cx="2703616" cy="816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Calibri" pitchFamily="34" charset="0"/>
            </a:rPr>
            <a:t>Cultura de cooperación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1691653" y="716771"/>
        <a:ext cx="2703616" cy="816753"/>
      </dsp:txXfrm>
    </dsp:sp>
    <dsp:sp modelId="{0698085E-4286-418E-99FB-3F45CAD00A93}">
      <dsp:nvSpPr>
        <dsp:cNvPr id="0" name=""/>
        <dsp:cNvSpPr/>
      </dsp:nvSpPr>
      <dsp:spPr>
        <a:xfrm>
          <a:off x="-230898" y="2000594"/>
          <a:ext cx="2703616" cy="9267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CFE6FE-8499-42B4-B34D-3B1D07A24DC6}">
      <dsp:nvSpPr>
        <dsp:cNvPr id="0" name=""/>
        <dsp:cNvSpPr/>
      </dsp:nvSpPr>
      <dsp:spPr>
        <a:xfrm>
          <a:off x="47599" y="2265167"/>
          <a:ext cx="2703616" cy="926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Calibri" pitchFamily="34" charset="0"/>
            </a:rPr>
            <a:t>Movilizador de empleo cualificado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47599" y="2265167"/>
        <a:ext cx="2703616" cy="926734"/>
      </dsp:txXfrm>
    </dsp:sp>
    <dsp:sp modelId="{901AEFA9-28D5-49B7-ABDF-AB7DEEE9AF4F}">
      <dsp:nvSpPr>
        <dsp:cNvPr id="0" name=""/>
        <dsp:cNvSpPr/>
      </dsp:nvSpPr>
      <dsp:spPr>
        <a:xfrm>
          <a:off x="3187045" y="2003538"/>
          <a:ext cx="2506481" cy="9060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0FE0D-0E25-403A-8799-413469939ACB}">
      <dsp:nvSpPr>
        <dsp:cNvPr id="0" name=""/>
        <dsp:cNvSpPr/>
      </dsp:nvSpPr>
      <dsp:spPr>
        <a:xfrm>
          <a:off x="3465543" y="2268111"/>
          <a:ext cx="2506481" cy="906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Calibri" pitchFamily="34" charset="0"/>
              <a:cs typeface="Calibri" pitchFamily="34" charset="0"/>
            </a:rPr>
            <a:t>Movilizador de la inversión privada </a:t>
          </a:r>
          <a:endParaRPr lang="es-ES" sz="1800" b="1" kern="1200" dirty="0">
            <a:latin typeface="Calibri" pitchFamily="34" charset="0"/>
            <a:cs typeface="Calibri" pitchFamily="34" charset="0"/>
          </a:endParaRPr>
        </a:p>
      </dsp:txBody>
      <dsp:txXfrm>
        <a:off x="3465543" y="2268111"/>
        <a:ext cx="2506481" cy="9060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1258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6FCFAD50-81A3-4273-A31F-ACDE4020C7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>
            <a:lvl1pPr algn="r"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5631"/>
            <a:ext cx="5435600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673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72" tIns="45436" rIns="90872" bIns="45436" numCol="1" anchor="b" anchorCtr="0" compatLnSpc="1">
            <a:prstTxWarp prst="textNoShape">
              <a:avLst/>
            </a:prstTxWarp>
          </a:bodyPr>
          <a:lstStyle>
            <a:lvl1pPr algn="r" defTabSz="908958">
              <a:defRPr sz="11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D3FAB1CD-EB50-4689-8B66-FFA3DF8E50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EF4C97-E47B-48CD-A045-5B72D39AF020}" type="slidenum">
              <a:rPr lang="es-ES">
                <a:solidFill>
                  <a:prstClr val="black"/>
                </a:solidFill>
              </a:rPr>
              <a:pPr/>
              <a:t>1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Actual misión de la subdirección, procedente del MICINN.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B1CD-EB50-4689-8B66-FFA3DF8E50A1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Bien centrado, coherente y atractivo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B1CD-EB50-4689-8B66-FFA3DF8E50A1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Financiación mixta. Política de garantías en OB. Informes motivados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AB1CD-EB50-4689-8B66-FFA3DF8E50A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C1B6D-FAF9-4918-9EC0-CFF3C0300CBC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DED00-24F1-43EB-B567-112DFF9915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4C0B5-4EF0-46F2-94E3-0915E2FAA127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C915-3E24-4458-AC47-A5B57D5261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62353-C658-4B6B-A3AA-8F5FE13DD7F0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FCB7-A820-40EC-B90A-4375B22268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74688"/>
            <a:ext cx="9144000" cy="6183312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Rectangle 26"/>
          <p:cNvSpPr>
            <a:spLocks noChangeArrowheads="1"/>
          </p:cNvSpPr>
          <p:nvPr userDrawn="1"/>
        </p:nvSpPr>
        <p:spPr bwMode="auto">
          <a:xfrm>
            <a:off x="0" y="828675"/>
            <a:ext cx="9144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 r="20863"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37 Imagen" descr="Horizontal color con fondo amarillo 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2700338" y="1341438"/>
            <a:ext cx="60198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789363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908F-A415-48DE-8BCD-675611CBBB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5C03-6792-41F9-BCAB-BC2166A7E5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01CA-EF10-4083-8465-CD3D3BF2F0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6A3C-71C2-436E-A1E9-DCE751DD1C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7B5F-298D-4CEE-849C-3FE181B1CC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61C8-96A4-4300-8FDD-A92CE9057A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5B63-A85D-40A6-A4D8-B1498D6AE2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5895-D767-4460-A556-6AA2C945CC8E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CDE2F-060C-4722-91BF-CFA22D4454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B329-1BFC-4D1A-9F71-4CA5DECCFA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8778-CDB5-4F8A-84D9-B37C17E22D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59276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592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72BC-E6CE-48F5-B410-E86FB457AD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74688"/>
            <a:ext cx="9144000" cy="6183312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>
                  <a:solidFill>
                    <a:srgbClr val="000000"/>
                  </a:solidFill>
                  <a:latin typeface="Times New Roman" pitchFamily="18" charset="0"/>
                  <a:ea typeface="+mn-ea"/>
                </a:endParaRPr>
              </a:p>
            </p:txBody>
          </p:sp>
        </p:grpSp>
      </p:grpSp>
      <p:sp>
        <p:nvSpPr>
          <p:cNvPr id="18" name="Rectangle 26"/>
          <p:cNvSpPr>
            <a:spLocks noChangeArrowheads="1"/>
          </p:cNvSpPr>
          <p:nvPr userDrawn="1"/>
        </p:nvSpPr>
        <p:spPr bwMode="auto">
          <a:xfrm>
            <a:off x="0" y="828675"/>
            <a:ext cx="9144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99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 b="1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19" name="Text Box 27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20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 r="20863"/>
          <a:stretch>
            <a:fillRect/>
          </a:stretch>
        </p:blipFill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37 Imagen" descr="Horizontal color con fondo amarillo 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31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2700338" y="1341438"/>
            <a:ext cx="6019800" cy="2209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16238" y="3789363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3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0908F-A415-48DE-8BCD-675611CBBB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5C03-6792-41F9-BCAB-BC2166A7E5E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24497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244975" cy="4238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B01CA-EF10-4083-8465-CD3D3BF2F07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D6A3C-71C2-436E-A1E9-DCE751DD1C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27B5F-298D-4CEE-849C-3FE181B1CCD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61C8-96A4-4300-8FDD-A92CE9057AA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3A6C2-E4E8-42A0-8782-16ACBB067377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80505-7401-462F-974C-F372DF10E1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C5B63-A85D-40A6-A4D8-B1498D6AE2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7B329-1BFC-4D1A-9F71-4CA5DECCFAC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8778-CDB5-4F8A-84D9-B37C17E22D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592762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592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72BC-E6CE-48F5-B410-E86FB457AD1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C678B-0B11-4EAC-B995-D5CFDD27C980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AF2B-966B-42BD-B12D-31D2C629CD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0A689-00C6-4246-B315-D61B27C16173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44EA-47E7-407D-BA53-570BC03B6B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EC99-4DF4-4E76-A1E4-9C20321297B2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AA6D8-8536-4AC5-BED2-CE4DD8A744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BFEF-69EA-46C8-9A13-03A5706112D1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B5BD-4ED4-4FD3-9FE6-02C12C016C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D698C-CD42-4A66-B372-F44F91A51ECC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30E8A-A3ED-4A08-BB95-89188D8BEB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B498-16F2-4F50-85F8-DDE79FD01DF0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7358-5DED-44E4-9124-8C08A0E2A1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nnovacci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49250"/>
            <a:ext cx="9144000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99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0A68DD-3BB0-4861-8443-3F489E4E7A0A}" type="datetime1">
              <a:rPr lang="es-ES"/>
              <a:pPr>
                <a:defRPr/>
              </a:pPr>
              <a:t>23/05/2012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99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4103CE-0F02-4E95-8533-0C6566845F1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/>
          <a:cs typeface="ＭＳ Ｐゴシック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573976C2-6C7D-48DA-AB08-22D866368C7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</a:endParaRPr>
            </a:p>
          </p:txBody>
        </p:sp>
      </p:grp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9162" name="Text Box 74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76"/>
          <p:cNvPicPr>
            <a:picLocks noChangeAspect="1" noChangeArrowheads="1"/>
          </p:cNvPicPr>
          <p:nvPr userDrawn="1"/>
        </p:nvPicPr>
        <p:blipFill>
          <a:blip r:embed="rId13" cstate="print"/>
          <a:srcRect r="20074"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66" name="Rectangle 78"/>
          <p:cNvSpPr>
            <a:spLocks noChangeArrowheads="1"/>
          </p:cNvSpPr>
          <p:nvPr userDrawn="1"/>
        </p:nvSpPr>
        <p:spPr bwMode="auto">
          <a:xfrm>
            <a:off x="0" y="904875"/>
            <a:ext cx="9144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9163" name="Text Box 75"/>
          <p:cNvSpPr txBox="1">
            <a:spLocks noChangeArrowheads="1"/>
          </p:cNvSpPr>
          <p:nvPr userDrawn="1"/>
        </p:nvSpPr>
        <p:spPr bwMode="auto">
          <a:xfrm>
            <a:off x="4010025" y="64404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206A817C-D0E1-43B6-BFED-BA583D192926}" type="slidenum">
              <a:rPr lang="es-ES" sz="800">
                <a:solidFill>
                  <a:srgbClr val="000000"/>
                </a:solidFill>
                <a:latin typeface="Verdana" pitchFamily="34" charset="0"/>
              </a:rPr>
              <a:pPr algn="ctr">
                <a:spcBef>
                  <a:spcPct val="50000"/>
                </a:spcBef>
                <a:defRPr/>
              </a:pPr>
              <a:t>‹Nº›</a:t>
            </a:fld>
            <a:endParaRPr lang="es-ES" sz="8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35" name="20 Imagen" descr="Horizontal color con fondo amarillo 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1900" y="9525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ea typeface="+mn-ea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 Black" pitchFamily="34" charset="0"/>
              </a:defRPr>
            </a:lvl1pPr>
          </a:lstStyle>
          <a:p>
            <a:pPr>
              <a:defRPr/>
            </a:pPr>
            <a:fld id="{573976C2-6C7D-48DA-AB08-22D866368C7F}" type="slidenum">
              <a:rPr lang="es-ES">
                <a:solidFill>
                  <a:srgbClr val="000000"/>
                </a:solidFill>
                <a:ea typeface="+mn-ea"/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8909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09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09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09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09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CC33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latin typeface="Times New Roman" pitchFamily="18" charset="0"/>
                <a:ea typeface="+mn-ea"/>
              </a:endParaRPr>
            </a:p>
          </p:txBody>
        </p:sp>
        <p:sp>
          <p:nvSpPr>
            <p:cNvPr id="8910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910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 sz="1800">
                <a:solidFill>
                  <a:srgbClr val="FBA313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642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910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  <a:ea typeface="+mn-ea"/>
            </a:endParaRPr>
          </a:p>
        </p:txBody>
      </p:sp>
      <p:sp>
        <p:nvSpPr>
          <p:cNvPr id="89162" name="Text Box 74"/>
          <p:cNvSpPr txBox="1">
            <a:spLocks noChangeArrowheads="1"/>
          </p:cNvSpPr>
          <p:nvPr userDrawn="1"/>
        </p:nvSpPr>
        <p:spPr bwMode="auto">
          <a:xfrm>
            <a:off x="6781800" y="6248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pic>
        <p:nvPicPr>
          <p:cNvPr id="1032" name="Picture 76"/>
          <p:cNvPicPr>
            <a:picLocks noChangeAspect="1" noChangeArrowheads="1"/>
          </p:cNvPicPr>
          <p:nvPr userDrawn="1"/>
        </p:nvPicPr>
        <p:blipFill>
          <a:blip r:embed="rId13" cstate="print"/>
          <a:srcRect r="20074"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66" name="Rectangle 78"/>
          <p:cNvSpPr>
            <a:spLocks noChangeArrowheads="1"/>
          </p:cNvSpPr>
          <p:nvPr userDrawn="1"/>
        </p:nvSpPr>
        <p:spPr bwMode="auto">
          <a:xfrm>
            <a:off x="0" y="904875"/>
            <a:ext cx="9144000" cy="762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CC33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2000" b="1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89163" name="Text Box 75"/>
          <p:cNvSpPr txBox="1">
            <a:spLocks noChangeArrowheads="1"/>
          </p:cNvSpPr>
          <p:nvPr userDrawn="1"/>
        </p:nvSpPr>
        <p:spPr bwMode="auto">
          <a:xfrm>
            <a:off x="4010025" y="6440488"/>
            <a:ext cx="1066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206A817C-D0E1-43B6-BFED-BA583D192926}" type="slidenum">
              <a:rPr lang="es-ES" sz="800">
                <a:solidFill>
                  <a:srgbClr val="000000"/>
                </a:solidFill>
                <a:latin typeface="Verdana" pitchFamily="34" charset="0"/>
                <a:ea typeface="+mn-ea"/>
              </a:rPr>
              <a:pPr algn="ctr">
                <a:spcBef>
                  <a:spcPct val="50000"/>
                </a:spcBef>
                <a:defRPr/>
              </a:pPr>
              <a:t>‹Nº›</a:t>
            </a:fld>
            <a:endParaRPr lang="es-ES" sz="800"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1035" name="20 Imagen" descr="Horizontal color con fondo amarillo 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81900" y="9525"/>
            <a:ext cx="15430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latin typeface="Souvenir Lt B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2147254" y="2363396"/>
            <a:ext cx="69967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s-E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Instrumentos de financiación I+D+I</a:t>
            </a:r>
            <a:endParaRPr lang="es-ES_tradnl" sz="2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s-ES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Subdirección General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s-E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Colaboración </a:t>
            </a:r>
            <a:r>
              <a:rPr lang="es-ES" sz="2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Público-Privada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96136" y="4648810"/>
            <a:ext cx="27724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s-ES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MINECO, 17 Mayo de 2012</a:t>
            </a:r>
            <a:endParaRPr lang="es-ES" sz="16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85720" y="1109947"/>
            <a:ext cx="84296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Apoyo </a:t>
            </a:r>
            <a:r>
              <a:rPr lang="es-ES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 la creación y consolidación de Plataformas Tecnológicas </a:t>
            </a:r>
          </a:p>
        </p:txBody>
      </p:sp>
      <p:pic>
        <p:nvPicPr>
          <p:cNvPr id="4" name="Picture 2" descr="http://us.123rf.com/400wm/400/400/snake3d/snake3d1103/snake3d110300128/9210815-concepto-de-xito-de-trabajo-en-equipo-de-negocios-mejor-sue-o-equipo-comunidad-asociaci-n-abstracto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277199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20" y="1928802"/>
            <a:ext cx="5786478" cy="19288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9092" tIns="49546" rIns="99092" bIns="49546"/>
          <a:lstStyle/>
          <a:p>
            <a:pPr algn="ctr" defTabSz="990600">
              <a:lnSpc>
                <a:spcPct val="110000"/>
              </a:lnSpc>
              <a:spcBef>
                <a:spcPct val="50000"/>
              </a:spcBef>
              <a:defRPr/>
            </a:pP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Estructuras público-privadas, lideradas por la industria, con la participación de los agentes del sistema ciencia-tecnología-innovación, capaces de definir la visión a </a:t>
            </a: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medio 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y largo plazo y de establecer la </a:t>
            </a: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estrategia </a:t>
            </a:r>
            <a:r>
              <a:rPr lang="es-ES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en I+D+I</a:t>
            </a:r>
          </a:p>
        </p:txBody>
      </p:sp>
      <p:sp>
        <p:nvSpPr>
          <p:cNvPr id="6" name="5 CuadroTexto"/>
          <p:cNvSpPr txBox="1"/>
          <p:nvPr/>
        </p:nvSpPr>
        <p:spPr>
          <a:xfrm rot="21187965">
            <a:off x="3452607" y="4381178"/>
            <a:ext cx="5214974" cy="707886"/>
          </a:xfrm>
          <a:prstGeom prst="rect">
            <a:avLst/>
          </a:prstGeom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Red española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de 40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Plataformas Tecnológicas </a:t>
            </a:r>
            <a:r>
              <a:rPr lang="es-E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en sectores y áreas tecnológicas </a:t>
            </a:r>
            <a:r>
              <a:rPr lang="es-E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innovadoras</a:t>
            </a:r>
          </a:p>
        </p:txBody>
      </p:sp>
      <p:pic>
        <p:nvPicPr>
          <p:cNvPr id="7" name="Picture 2" descr="http://www.picarito.com/wp-content/uploads/2010/06/redes-soci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50098"/>
            <a:ext cx="2696675" cy="20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55576" y="404664"/>
            <a:ext cx="3459234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92" tIns="49546" rIns="99092" bIns="49546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Programa INNFLUYE</a:t>
            </a:r>
            <a:endParaRPr lang="es-ES" sz="2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83968" y="5715016"/>
            <a:ext cx="4717188" cy="400110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Convocatoria 2012</a:t>
            </a:r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: BOE primeros de Julio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992" y="519063"/>
            <a:ext cx="7560840" cy="46166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Estructura del Ministerio de Economía y Competitividad</a:t>
            </a:r>
            <a:endParaRPr lang="es-E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46799" t="23760" r="12251" b="6401"/>
          <a:stretch>
            <a:fillRect/>
          </a:stretch>
        </p:blipFill>
        <p:spPr bwMode="auto">
          <a:xfrm>
            <a:off x="5703873" y="2666538"/>
            <a:ext cx="2330384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9 Grupo"/>
          <p:cNvGrpSpPr/>
          <p:nvPr/>
        </p:nvGrpSpPr>
        <p:grpSpPr>
          <a:xfrm>
            <a:off x="-1" y="1337394"/>
            <a:ext cx="9144001" cy="2424851"/>
            <a:chOff x="-1" y="1052736"/>
            <a:chExt cx="9144001" cy="242485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2150" t="12240" r="10901" b="56080"/>
            <a:stretch>
              <a:fillRect/>
            </a:stretch>
          </p:blipFill>
          <p:spPr bwMode="auto">
            <a:xfrm>
              <a:off x="-1" y="1124744"/>
              <a:ext cx="9144001" cy="235284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9" name="8 CuadroTexto"/>
            <p:cNvSpPr txBox="1"/>
            <p:nvPr/>
          </p:nvSpPr>
          <p:spPr>
            <a:xfrm>
              <a:off x="0" y="1052736"/>
              <a:ext cx="1512168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s-ES" dirty="0"/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43608" y="4505746"/>
            <a:ext cx="3744416" cy="646331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Competencias en Investigación, Desarrollo e Innovación</a:t>
            </a:r>
            <a:endParaRPr lang="es-E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5436096" y="1841450"/>
            <a:ext cx="2808312" cy="3888432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 flipV="1">
            <a:off x="4499992" y="4145706"/>
            <a:ext cx="936104" cy="5760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17 Grupo"/>
          <p:cNvGrpSpPr/>
          <p:nvPr/>
        </p:nvGrpSpPr>
        <p:grpSpPr>
          <a:xfrm>
            <a:off x="100640" y="1862854"/>
            <a:ext cx="1802512" cy="4792930"/>
            <a:chOff x="107504" y="1124744"/>
            <a:chExt cx="2088232" cy="5078682"/>
          </a:xfrm>
        </p:grpSpPr>
        <p:cxnSp>
          <p:nvCxnSpPr>
            <p:cNvPr id="17" name="16 Conector recto"/>
            <p:cNvCxnSpPr/>
            <p:nvPr/>
          </p:nvCxnSpPr>
          <p:spPr bwMode="auto">
            <a:xfrm>
              <a:off x="1068961" y="1772998"/>
              <a:ext cx="0" cy="792088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4674" t="30396" r="27476" b="57790"/>
            <a:stretch>
              <a:fillRect/>
            </a:stretch>
          </p:blipFill>
          <p:spPr bwMode="auto">
            <a:xfrm>
              <a:off x="107504" y="1124744"/>
              <a:ext cx="2088232" cy="863796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8749" t="45159" r="30806" b="4241"/>
            <a:stretch>
              <a:fillRect/>
            </a:stretch>
          </p:blipFill>
          <p:spPr bwMode="auto">
            <a:xfrm>
              <a:off x="395536" y="2060848"/>
              <a:ext cx="1368152" cy="4142578"/>
            </a:xfrm>
            <a:prstGeom prst="rect">
              <a:avLst/>
            </a:prstGeom>
            <a:noFill/>
            <a:ln w="9525">
              <a:solidFill>
                <a:schemeClr val="accent5">
                  <a:lumMod val="50000"/>
                </a:schemeClr>
              </a:solidFill>
              <a:miter lim="800000"/>
              <a:headEnd/>
              <a:tailEnd/>
            </a:ln>
          </p:spPr>
        </p:pic>
      </p:grpSp>
      <p:sp>
        <p:nvSpPr>
          <p:cNvPr id="7172" name="Rectangle 14"/>
          <p:cNvSpPr>
            <a:spLocks noChangeArrowheads="1"/>
          </p:cNvSpPr>
          <p:nvPr/>
        </p:nvSpPr>
        <p:spPr bwMode="auto">
          <a:xfrm>
            <a:off x="2070792" y="2268645"/>
            <a:ext cx="6787488" cy="4247317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buClr>
                <a:srgbClr val="CC3300"/>
              </a:buClr>
              <a:tabLst>
                <a:tab pos="542925" algn="l"/>
              </a:tabLst>
            </a:pPr>
            <a:endParaRPr lang="es-ES" sz="1800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CC3300"/>
              </a:buClr>
              <a:tabLst>
                <a:tab pos="542925" algn="l"/>
              </a:tabLst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OBJETIVOS:</a:t>
            </a:r>
            <a:endParaRPr lang="es-E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Ø"/>
              <a:tabLst>
                <a:tab pos="542925" algn="l"/>
              </a:tabLst>
            </a:pPr>
            <a:endParaRPr lang="es-ES" sz="1800" b="1" dirty="0">
              <a:latin typeface="Calibri" pitchFamily="34" charset="0"/>
              <a:cs typeface="Calibri" pitchFamily="34" charset="0"/>
            </a:endParaRPr>
          </a:p>
          <a:p>
            <a:pPr lvl="0" defTabSz="26670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1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El </a:t>
            </a:r>
            <a:r>
              <a:rPr lang="es-ES" sz="1800" b="1" dirty="0" smtClean="0">
                <a:latin typeface="Arial Narrow" pitchFamily="34" charset="0"/>
                <a:cs typeface="Calibri" pitchFamily="34" charset="0"/>
              </a:rPr>
              <a:t>fortalecimiento de la cooperación público-privada 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en materia de 	</a:t>
            </a:r>
            <a:r>
              <a:rPr lang="es-ES" sz="1800" dirty="0" err="1" smtClean="0">
                <a:latin typeface="Arial Narrow" pitchFamily="34" charset="0"/>
                <a:cs typeface="Calibri" pitchFamily="34" charset="0"/>
              </a:rPr>
              <a:t>I+D+i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, de manera estable, especialmente en el sector productivo y los 	agentes generadores de conocimiento y la contribución a la articulación 	</a:t>
            </a:r>
            <a:r>
              <a:rPr lang="es-ES" sz="1800" smtClean="0">
                <a:latin typeface="Arial Narrow" pitchFamily="34" charset="0"/>
                <a:cs typeface="Calibri" pitchFamily="34" charset="0"/>
              </a:rPr>
              <a:t>del Sistema Español 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de Ciencia, Tecnología e Innovación.</a:t>
            </a:r>
          </a:p>
          <a:p>
            <a:pPr lv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s-ES" sz="1800" dirty="0" smtClean="0">
              <a:latin typeface="Arial Narrow" pitchFamily="34" charset="0"/>
              <a:cs typeface="Calibri" pitchFamily="34" charset="0"/>
            </a:endParaRP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  <a:tabLst>
                <a:tab pos="182563" algn="l"/>
              </a:tabLst>
            </a:pP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El </a:t>
            </a:r>
            <a:r>
              <a:rPr lang="es-ES" sz="1800" b="1" dirty="0" smtClean="0">
                <a:latin typeface="Arial Narrow" pitchFamily="34" charset="0"/>
                <a:cs typeface="Calibri" pitchFamily="34" charset="0"/>
              </a:rPr>
              <a:t>impulso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, la coordinación y seguimiento de las </a:t>
            </a:r>
            <a:r>
              <a:rPr lang="es-ES" sz="1800" b="1" dirty="0" smtClean="0">
                <a:latin typeface="Arial Narrow" pitchFamily="34" charset="0"/>
                <a:cs typeface="Calibri" pitchFamily="34" charset="0"/>
              </a:rPr>
              <a:t>plataformas tecnológicas 	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en las áreas de interés estratégico nacional y la promoción de su 	orientación hacia mercados innovadores. </a:t>
            </a:r>
          </a:p>
          <a:p>
            <a:pPr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endParaRPr lang="es-ES" sz="1800" dirty="0" smtClean="0">
              <a:latin typeface="Arial Narrow" pitchFamily="34" charset="0"/>
              <a:cs typeface="Calibri" pitchFamily="34" charset="0"/>
            </a:endParaRPr>
          </a:p>
          <a:p>
            <a:pPr defTabSz="182563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La </a:t>
            </a:r>
            <a:r>
              <a:rPr lang="es-ES" sz="1800" b="1" dirty="0" smtClean="0">
                <a:latin typeface="Arial Narrow" pitchFamily="34" charset="0"/>
                <a:cs typeface="Calibri" pitchFamily="34" charset="0"/>
              </a:rPr>
              <a:t>promoción,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 en el ámbito de su competencia, de la </a:t>
            </a:r>
            <a:r>
              <a:rPr lang="es-ES" sz="1800" b="1" dirty="0" smtClean="0">
                <a:latin typeface="Arial Narrow" pitchFamily="34" charset="0"/>
                <a:cs typeface="Calibri" pitchFamily="34" charset="0"/>
              </a:rPr>
              <a:t>internacionalización 	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de las actuaciones de </a:t>
            </a:r>
            <a:r>
              <a:rPr lang="es-ES" sz="1800" dirty="0" err="1" smtClean="0">
                <a:latin typeface="Arial Narrow" pitchFamily="34" charset="0"/>
                <a:cs typeface="Calibri" pitchFamily="34" charset="0"/>
              </a:rPr>
              <a:t>I+D+i</a:t>
            </a:r>
            <a:r>
              <a:rPr lang="es-ES" sz="1800" dirty="0" smtClean="0">
                <a:latin typeface="Arial Narrow" pitchFamily="34" charset="0"/>
                <a:cs typeface="Calibri" pitchFamily="34" charset="0"/>
              </a:rPr>
              <a:t>, contribuyendo a la participación e 	integración 	de las empresas en proyectos tecnológicos internacionales sectoriales.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3428992" y="2000240"/>
            <a:ext cx="5430386" cy="571504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Subdirección General </a:t>
            </a: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de Colaboración Público-Privada</a:t>
            </a: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75656" y="332656"/>
            <a:ext cx="5715000" cy="522288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s-E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 Subdirección en el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MINECO</a:t>
            </a:r>
            <a:endParaRPr lang="es-E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42876" y="1014176"/>
            <a:ext cx="7215206" cy="3690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 smtClean="0">
                <a:latin typeface="Calibri" pitchFamily="34" charset="0"/>
                <a:cs typeface="Calibri" pitchFamily="34" charset="0"/>
              </a:rPr>
              <a:t>SECRETARIA DE ESTADO DE INVESTIGACIÓN DESARROLLO E INNOVACIÓN</a:t>
            </a:r>
            <a:endParaRPr lang="es-E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142844" y="1443902"/>
            <a:ext cx="5572164" cy="3571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rPr>
              <a:t>Secretaria General de Ciencia Tecnología e Innovación</a:t>
            </a:r>
            <a:endParaRPr lang="es-ES"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14 Llamada de flecha a la derecha"/>
          <p:cNvSpPr/>
          <p:nvPr/>
        </p:nvSpPr>
        <p:spPr bwMode="auto">
          <a:xfrm>
            <a:off x="357158" y="4071942"/>
            <a:ext cx="1714512" cy="642942"/>
          </a:xfrm>
          <a:prstGeom prst="rightArrowCallout">
            <a:avLst>
              <a:gd name="adj1" fmla="val 20624"/>
              <a:gd name="adj2" fmla="val 25000"/>
              <a:gd name="adj3" fmla="val 49068"/>
              <a:gd name="adj4" fmla="val 70721"/>
            </a:avLst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2" animBg="1"/>
      <p:bldP spid="9" grpId="0" animBg="1"/>
      <p:bldP spid="1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41 Diagrama"/>
          <p:cNvGraphicFramePr/>
          <p:nvPr/>
        </p:nvGraphicFramePr>
        <p:xfrm>
          <a:off x="857224" y="1214422"/>
          <a:ext cx="7143800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148" y="461406"/>
            <a:ext cx="7715304" cy="46166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Programas de apoyo de la DG Innovación y Competitividad</a:t>
            </a:r>
            <a:endParaRPr lang="es-E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4" name="43 Grupo"/>
          <p:cNvGrpSpPr/>
          <p:nvPr/>
        </p:nvGrpSpPr>
        <p:grpSpPr>
          <a:xfrm>
            <a:off x="3714744" y="5286388"/>
            <a:ext cx="4479648" cy="733604"/>
            <a:chOff x="3714744" y="5429264"/>
            <a:chExt cx="4479648" cy="733604"/>
          </a:xfrm>
        </p:grpSpPr>
        <p:grpSp>
          <p:nvGrpSpPr>
            <p:cNvPr id="14" name="13 Grupo"/>
            <p:cNvGrpSpPr/>
            <p:nvPr/>
          </p:nvGrpSpPr>
          <p:grpSpPr>
            <a:xfrm>
              <a:off x="5386392" y="5502625"/>
              <a:ext cx="2808000" cy="576000"/>
              <a:chOff x="1671649" y="830300"/>
              <a:chExt cx="2971820" cy="586883"/>
            </a:xfr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8" name="17 Redondear rectángulo de esquina del mismo lado"/>
              <p:cNvSpPr/>
              <p:nvPr/>
            </p:nvSpPr>
            <p:spPr>
              <a:xfrm rot="5400000">
                <a:off x="2864117" y="-362168"/>
                <a:ext cx="586883" cy="2971820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19" name="Redondear rectángulo de esquina del mismo lado 4"/>
              <p:cNvSpPr/>
              <p:nvPr/>
            </p:nvSpPr>
            <p:spPr>
              <a:xfrm>
                <a:off x="1671649" y="858949"/>
                <a:ext cx="2943171" cy="5295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s-E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Apoyo a la contratación de personal cualificado</a:t>
                </a:r>
                <a:endParaRPr lang="es-ES" sz="14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3714744" y="5429264"/>
              <a:ext cx="1671649" cy="733604"/>
              <a:chOff x="0" y="756939"/>
              <a:chExt cx="1671649" cy="733604"/>
            </a:xfrm>
            <a:solidFill>
              <a:schemeClr val="bg1">
                <a:lumMod val="75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16" name="15 Rectángulo redondeado"/>
              <p:cNvSpPr/>
              <p:nvPr/>
            </p:nvSpPr>
            <p:spPr>
              <a:xfrm>
                <a:off x="0" y="756939"/>
                <a:ext cx="1671649" cy="733604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35812" y="792751"/>
                <a:ext cx="1600025" cy="66198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2390" tIns="36195" rIns="72390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0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INNCORPORA</a:t>
                </a:r>
                <a:endParaRPr lang="es-ES" sz="20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43" name="42 Grupo"/>
          <p:cNvGrpSpPr/>
          <p:nvPr/>
        </p:nvGrpSpPr>
        <p:grpSpPr>
          <a:xfrm>
            <a:off x="5929354" y="1357298"/>
            <a:ext cx="2928926" cy="1361818"/>
            <a:chOff x="6215074" y="1714488"/>
            <a:chExt cx="2928926" cy="1361818"/>
          </a:xfrm>
        </p:grpSpPr>
        <p:grpSp>
          <p:nvGrpSpPr>
            <p:cNvPr id="20" name="19 Grupo"/>
            <p:cNvGrpSpPr/>
            <p:nvPr/>
          </p:nvGrpSpPr>
          <p:grpSpPr>
            <a:xfrm>
              <a:off x="6336000" y="2500306"/>
              <a:ext cx="2808000" cy="576000"/>
              <a:chOff x="1671649" y="72943"/>
              <a:chExt cx="2971820" cy="575392"/>
            </a:xfr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4" name="23 Redondear rectángulo de esquina del mismo lado"/>
              <p:cNvSpPr/>
              <p:nvPr/>
            </p:nvSpPr>
            <p:spPr>
              <a:xfrm rot="5400000">
                <a:off x="2869863" y="-1125271"/>
                <a:ext cx="575392" cy="2971820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25" name="Redondear rectángulo de esquina del mismo lado 4"/>
              <p:cNvSpPr/>
              <p:nvPr/>
            </p:nvSpPr>
            <p:spPr>
              <a:xfrm>
                <a:off x="1671649" y="101031"/>
                <a:ext cx="2943732" cy="519216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s-E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Apoyo a entidades en Parques Científicos y Tecnológicos </a:t>
                </a:r>
                <a:endParaRPr lang="es-ES" sz="14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1" name="20 Grupo"/>
            <p:cNvGrpSpPr/>
            <p:nvPr/>
          </p:nvGrpSpPr>
          <p:grpSpPr>
            <a:xfrm>
              <a:off x="6215074" y="1714488"/>
              <a:ext cx="1671649" cy="719240"/>
              <a:chOff x="0" y="1019"/>
              <a:chExt cx="1671649" cy="719240"/>
            </a:xfrm>
            <a:solidFill>
              <a:schemeClr val="bg1">
                <a:lumMod val="75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22" name="21 Rectángulo redondeado"/>
              <p:cNvSpPr/>
              <p:nvPr/>
            </p:nvSpPr>
            <p:spPr>
              <a:xfrm>
                <a:off x="0" y="1019"/>
                <a:ext cx="1671649" cy="7192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" name="22 Rectángulo"/>
              <p:cNvSpPr/>
              <p:nvPr/>
            </p:nvSpPr>
            <p:spPr>
              <a:xfrm>
                <a:off x="35110" y="36129"/>
                <a:ext cx="1601429" cy="64902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2390" tIns="36195" rIns="72390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0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INNPLANTA</a:t>
                </a:r>
                <a:endParaRPr lang="es-ES" sz="20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38" name="37 Grupo"/>
          <p:cNvGrpSpPr/>
          <p:nvPr/>
        </p:nvGrpSpPr>
        <p:grpSpPr>
          <a:xfrm>
            <a:off x="258755" y="1071546"/>
            <a:ext cx="3027361" cy="3331754"/>
            <a:chOff x="258755" y="1071546"/>
            <a:chExt cx="3027361" cy="3331754"/>
          </a:xfrm>
        </p:grpSpPr>
        <p:grpSp>
          <p:nvGrpSpPr>
            <p:cNvPr id="26" name="25 Grupo"/>
            <p:cNvGrpSpPr/>
            <p:nvPr/>
          </p:nvGrpSpPr>
          <p:grpSpPr>
            <a:xfrm>
              <a:off x="316359" y="1893919"/>
              <a:ext cx="2520000" cy="576000"/>
              <a:chOff x="1671649" y="1607303"/>
              <a:chExt cx="2971820" cy="583922"/>
            </a:xfr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6" name="35 Redondear rectángulo de esquina del mismo lado"/>
              <p:cNvSpPr/>
              <p:nvPr/>
            </p:nvSpPr>
            <p:spPr>
              <a:xfrm rot="5400000">
                <a:off x="2865598" y="413354"/>
                <a:ext cx="583922" cy="2971820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7" name="Redondear rectángulo de esquina del mismo lado 4"/>
              <p:cNvSpPr/>
              <p:nvPr/>
            </p:nvSpPr>
            <p:spPr>
              <a:xfrm>
                <a:off x="1671650" y="1635808"/>
                <a:ext cx="2943315" cy="52691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s-E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Apoyo a proyectos de I+D en cooperación</a:t>
                </a:r>
                <a:endParaRPr lang="es-ES" sz="14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7" name="26 Grupo"/>
            <p:cNvGrpSpPr/>
            <p:nvPr/>
          </p:nvGrpSpPr>
          <p:grpSpPr>
            <a:xfrm>
              <a:off x="1614467" y="1071546"/>
              <a:ext cx="1671649" cy="729902"/>
              <a:chOff x="0" y="1534313"/>
              <a:chExt cx="1671649" cy="729902"/>
            </a:xfrm>
            <a:solidFill>
              <a:schemeClr val="bg1">
                <a:lumMod val="75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4" name="33 Rectángulo redondeado"/>
              <p:cNvSpPr/>
              <p:nvPr/>
            </p:nvSpPr>
            <p:spPr>
              <a:xfrm>
                <a:off x="0" y="1534313"/>
                <a:ext cx="1671649" cy="72990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5" name="34 Rectángulo"/>
              <p:cNvSpPr/>
              <p:nvPr/>
            </p:nvSpPr>
            <p:spPr>
              <a:xfrm>
                <a:off x="35631" y="1569944"/>
                <a:ext cx="1600387" cy="65864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36195" rIns="72390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0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INNPACTO</a:t>
                </a:r>
                <a:endParaRPr lang="es-ES" sz="20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8" name="27 Grupo"/>
            <p:cNvGrpSpPr/>
            <p:nvPr/>
          </p:nvGrpSpPr>
          <p:grpSpPr>
            <a:xfrm>
              <a:off x="258755" y="3765259"/>
              <a:ext cx="2520000" cy="638041"/>
              <a:chOff x="1671649" y="2282302"/>
              <a:chExt cx="2971820" cy="646816"/>
            </a:xfr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2" name="31 Redondear rectángulo de esquina del mismo lado"/>
              <p:cNvSpPr/>
              <p:nvPr/>
            </p:nvSpPr>
            <p:spPr>
              <a:xfrm rot="5400000">
                <a:off x="2865598" y="1088353"/>
                <a:ext cx="583922" cy="2971820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3" name="Redondear rectángulo de esquina del mismo lado 8"/>
              <p:cNvSpPr/>
              <p:nvPr/>
            </p:nvSpPr>
            <p:spPr>
              <a:xfrm>
                <a:off x="1671650" y="2402206"/>
                <a:ext cx="2943315" cy="526912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47650" tIns="123825" rIns="247650" bIns="123825" numCol="1" spcCol="1270" anchor="ctr" anchorCtr="0">
                <a:noAutofit/>
              </a:bodyPr>
              <a:lstStyle/>
              <a:p>
                <a:pPr marL="57150" lvl="1" indent="-5715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s-ES" sz="14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Apoyo a la creación de Plataformas Tecnológicas </a:t>
                </a:r>
                <a:endParaRPr lang="es-ES" sz="14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29" name="28 Grupo"/>
            <p:cNvGrpSpPr/>
            <p:nvPr/>
          </p:nvGrpSpPr>
          <p:grpSpPr>
            <a:xfrm>
              <a:off x="785786" y="2890297"/>
              <a:ext cx="1671649" cy="729902"/>
              <a:chOff x="0" y="2262074"/>
              <a:chExt cx="1671649" cy="729902"/>
            </a:xfrm>
            <a:solidFill>
              <a:schemeClr val="bg1">
                <a:lumMod val="75000"/>
              </a:schemeClr>
            </a:solidFill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</p:grpSpPr>
          <p:sp>
            <p:nvSpPr>
              <p:cNvPr id="30" name="29 Rectángulo redondeado"/>
              <p:cNvSpPr/>
              <p:nvPr/>
            </p:nvSpPr>
            <p:spPr>
              <a:xfrm>
                <a:off x="0" y="2262074"/>
                <a:ext cx="1671649" cy="72990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30 Rectángulo"/>
              <p:cNvSpPr/>
              <p:nvPr/>
            </p:nvSpPr>
            <p:spPr>
              <a:xfrm>
                <a:off x="35631" y="2284826"/>
                <a:ext cx="1600387" cy="65864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36195" rIns="72390" bIns="36195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2000" b="1" kern="1200" dirty="0" smtClean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INNFLUYE</a:t>
                </a:r>
                <a:endParaRPr lang="es-ES" sz="2000" b="1" kern="1200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1327" y="430540"/>
            <a:ext cx="4344987" cy="52322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INNPLANTA 2012</a:t>
            </a:r>
            <a:endParaRPr lang="es-E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32" y="1125905"/>
            <a:ext cx="9001156" cy="4308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Apoyo a entidades instaladas en Parques Científicos y Tecnológicos</a:t>
            </a:r>
            <a:endParaRPr lang="es-ES" sz="22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8 CuadroTexto"/>
          <p:cNvSpPr txBox="1">
            <a:spLocks noChangeArrowheads="1"/>
          </p:cNvSpPr>
          <p:nvPr/>
        </p:nvSpPr>
        <p:spPr bwMode="auto">
          <a:xfrm>
            <a:off x="286860" y="1692091"/>
            <a:ext cx="860562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Objetivo: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Financiación de la </a:t>
            </a:r>
            <a:r>
              <a:rPr lang="es-ES" sz="2000" u="sng" dirty="0" smtClean="0">
                <a:latin typeface="Calibri" pitchFamily="34" charset="0"/>
                <a:cs typeface="Calibri" pitchFamily="34" charset="0"/>
              </a:rPr>
              <a:t>adquisición de equipamiento científico y/o técnico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_tradnl" sz="2000" dirty="0" smtClean="0">
                <a:latin typeface="Calibri" pitchFamily="34" charset="0"/>
              </a:rPr>
              <a:t>que vaya a utilizarse en </a:t>
            </a:r>
            <a:r>
              <a:rPr lang="es-ES_tradnl" sz="2000" dirty="0" err="1" smtClean="0">
                <a:latin typeface="Calibri" pitchFamily="34" charset="0"/>
              </a:rPr>
              <a:t>I+D+i</a:t>
            </a:r>
            <a:r>
              <a:rPr lang="es-ES_tradnl" sz="2000" dirty="0" smtClean="0">
                <a:latin typeface="Calibri" pitchFamily="34" charset="0"/>
              </a:rPr>
              <a:t>,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y la instalación del equipamiento que sea estrictamente necesaria para su puesta en funcionamiento. 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Dirigido a: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Las entidades públicas y privadas dedicadas a I+D, siempre que estén instaladas en un parque científico y tecnológico. </a:t>
            </a:r>
            <a:endParaRPr lang="es-ES" sz="2000" dirty="0" smtClean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 smtClean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Ayudas: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  <a:cs typeface="Calibri" pitchFamily="34" charset="0"/>
              </a:rPr>
              <a:t>Préstamos y/o anticipos reembolsables con cargo al FEDER (naturaleza jurídica de la entidad y de su ubicación geográfica en el Mapa español de ayudas regionales 2007-2013). </a:t>
            </a:r>
            <a:r>
              <a:rPr lang="es-ES" sz="2000" b="1" u="sng" dirty="0" smtClean="0">
                <a:latin typeface="Calibri" pitchFamily="34" charset="0"/>
              </a:rPr>
              <a:t>Condiciones prestamos</a:t>
            </a:r>
            <a:r>
              <a:rPr lang="es-ES" sz="2000" b="1" dirty="0" smtClean="0">
                <a:latin typeface="Calibri" pitchFamily="34" charset="0"/>
              </a:rPr>
              <a:t>: hasta el 75% de los costes subvencionables, con </a:t>
            </a:r>
            <a:r>
              <a:rPr lang="es-ES" sz="2000" b="1" dirty="0" smtClean="0">
                <a:solidFill>
                  <a:srgbClr val="0000CC"/>
                </a:solidFill>
                <a:latin typeface="Calibri" pitchFamily="34" charset="0"/>
              </a:rPr>
              <a:t>interés bonificado*</a:t>
            </a:r>
            <a:r>
              <a:rPr lang="es-ES" sz="2000" b="1" dirty="0" smtClean="0">
                <a:latin typeface="Calibri" pitchFamily="34" charset="0"/>
              </a:rPr>
              <a:t>, 8 años de devolución (incluye 3 </a:t>
            </a:r>
            <a:r>
              <a:rPr lang="es-ES" sz="2000" b="1" dirty="0">
                <a:latin typeface="Calibri" pitchFamily="34" charset="0"/>
              </a:rPr>
              <a:t>años de </a:t>
            </a:r>
            <a:r>
              <a:rPr lang="es-ES" sz="2000" b="1" dirty="0" smtClean="0">
                <a:latin typeface="Calibri" pitchFamily="34" charset="0"/>
              </a:rPr>
              <a:t>carencia).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Convocatoria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BOE finales de mayo.</a:t>
            </a:r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8 CuadroTexto"/>
          <p:cNvSpPr txBox="1">
            <a:spLocks noChangeArrowheads="1"/>
          </p:cNvSpPr>
          <p:nvPr/>
        </p:nvSpPr>
        <p:spPr bwMode="auto">
          <a:xfrm>
            <a:off x="214282" y="994272"/>
            <a:ext cx="878687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Objetivo: </a:t>
            </a:r>
            <a:r>
              <a:rPr lang="es-ES" sz="2000" dirty="0" smtClean="0">
                <a:latin typeface="Calibri" pitchFamily="34" charset="0"/>
              </a:rPr>
              <a:t>Incrementar la capacidad innovadora </a:t>
            </a:r>
            <a:r>
              <a:rPr lang="es-ES" sz="2000" dirty="0">
                <a:latin typeface="Calibri" pitchFamily="34" charset="0"/>
              </a:rPr>
              <a:t>de las empresas mediante la </a:t>
            </a:r>
            <a:r>
              <a:rPr lang="es-ES" sz="2000" dirty="0" smtClean="0">
                <a:latin typeface="Calibri" pitchFamily="34" charset="0"/>
              </a:rPr>
              <a:t>incorporación de titulados/as universitarios/as </a:t>
            </a:r>
            <a:r>
              <a:rPr lang="es-ES" sz="2000" dirty="0">
                <a:latin typeface="Calibri" pitchFamily="34" charset="0"/>
              </a:rPr>
              <a:t>para la realización de proyectos de I+D+I y gestión </a:t>
            </a:r>
            <a:r>
              <a:rPr lang="es-ES" sz="2000" dirty="0" smtClean="0">
                <a:latin typeface="Calibri" pitchFamily="34" charset="0"/>
              </a:rPr>
              <a:t>de </a:t>
            </a:r>
            <a:r>
              <a:rPr lang="es-ES" sz="2000" dirty="0">
                <a:latin typeface="Calibri" pitchFamily="34" charset="0"/>
              </a:rPr>
              <a:t>la innovación. </a:t>
            </a:r>
            <a:endParaRPr lang="es-ES" sz="2000" dirty="0" smtClean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Dirigido a: </a:t>
            </a:r>
            <a:r>
              <a:rPr lang="es-ES" sz="2000" dirty="0" smtClean="0">
                <a:latin typeface="Calibri" pitchFamily="34" charset="0"/>
              </a:rPr>
              <a:t>Empresas (preferentemente </a:t>
            </a:r>
            <a:r>
              <a:rPr lang="es-ES" sz="2000" dirty="0" err="1" smtClean="0">
                <a:latin typeface="Calibri" pitchFamily="34" charset="0"/>
              </a:rPr>
              <a:t>PYMEs</a:t>
            </a:r>
            <a:r>
              <a:rPr lang="es-ES" sz="2000" dirty="0" smtClean="0">
                <a:latin typeface="Calibri" pitchFamily="34" charset="0"/>
              </a:rPr>
              <a:t>), centros </a:t>
            </a:r>
            <a:r>
              <a:rPr lang="es-ES" sz="2000" dirty="0">
                <a:latin typeface="Calibri" pitchFamily="34" charset="0"/>
              </a:rPr>
              <a:t>tecnológicos, centros de apoyo </a:t>
            </a:r>
            <a:r>
              <a:rPr lang="es-ES" sz="2000" dirty="0" smtClean="0">
                <a:latin typeface="Calibri" pitchFamily="34" charset="0"/>
              </a:rPr>
              <a:t>a</a:t>
            </a:r>
            <a:r>
              <a:rPr lang="es-ES" sz="2000" dirty="0">
                <a:latin typeface="Calibri" pitchFamily="34" charset="0"/>
              </a:rPr>
              <a:t>	la innovación tecnológica, asociaciones empresariales y parques científicos y </a:t>
            </a:r>
            <a:r>
              <a:rPr lang="es-ES" sz="2000" dirty="0" smtClean="0">
                <a:latin typeface="Calibri" pitchFamily="34" charset="0"/>
              </a:rPr>
              <a:t>tecnológicos 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 smtClean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Ayudas:</a:t>
            </a:r>
            <a:r>
              <a:rPr lang="es-ES" sz="2000" dirty="0" smtClean="0">
                <a:latin typeface="Calibri" pitchFamily="34" charset="0"/>
              </a:rPr>
              <a:t> Préstamos </a:t>
            </a:r>
            <a:r>
              <a:rPr lang="es-ES" sz="2000" dirty="0">
                <a:latin typeface="Calibri" pitchFamily="34" charset="0"/>
              </a:rPr>
              <a:t>por el importe del salario bruto (máx. </a:t>
            </a:r>
            <a:r>
              <a:rPr lang="es-ES" sz="2000" dirty="0" smtClean="0">
                <a:latin typeface="Calibri" pitchFamily="34" charset="0"/>
              </a:rPr>
              <a:t>50.000 €/año</a:t>
            </a:r>
            <a:r>
              <a:rPr lang="es-ES" sz="2000" dirty="0">
                <a:latin typeface="Calibri" pitchFamily="34" charset="0"/>
              </a:rPr>
              <a:t>) más gastos indirectos (máx. 20%) para nuevos </a:t>
            </a:r>
            <a:r>
              <a:rPr lang="es-ES" sz="2000" dirty="0" smtClean="0">
                <a:latin typeface="Calibri" pitchFamily="34" charset="0"/>
              </a:rPr>
              <a:t>contratos, entre 12 y 36 meses de duración. </a:t>
            </a:r>
            <a:r>
              <a:rPr lang="es-ES" sz="2000" b="1" u="sng" dirty="0" smtClean="0">
                <a:latin typeface="Calibri" pitchFamily="34" charset="0"/>
              </a:rPr>
              <a:t>Condiciones prestamos</a:t>
            </a:r>
            <a:r>
              <a:rPr lang="es-ES" sz="2000" b="1" dirty="0" smtClean="0">
                <a:latin typeface="Calibri" pitchFamily="34" charset="0"/>
              </a:rPr>
              <a:t>: hasta el 100% de los costes subvencionables, con </a:t>
            </a:r>
            <a:r>
              <a:rPr lang="es-ES" sz="2000" b="1" dirty="0" smtClean="0">
                <a:solidFill>
                  <a:srgbClr val="0000CC"/>
                </a:solidFill>
                <a:latin typeface="Calibri" pitchFamily="34" charset="0"/>
              </a:rPr>
              <a:t>interés bonificado*, </a:t>
            </a:r>
            <a:r>
              <a:rPr lang="es-ES" sz="2000" b="1" dirty="0" smtClean="0">
                <a:latin typeface="Calibri" pitchFamily="34" charset="0"/>
              </a:rPr>
              <a:t>6 años de devolución (incluye 2 </a:t>
            </a:r>
            <a:r>
              <a:rPr lang="es-ES" sz="2000" b="1" dirty="0">
                <a:latin typeface="Calibri" pitchFamily="34" charset="0"/>
              </a:rPr>
              <a:t>años de </a:t>
            </a:r>
            <a:r>
              <a:rPr lang="es-ES" sz="2000" b="1" dirty="0" smtClean="0">
                <a:latin typeface="Calibri" pitchFamily="34" charset="0"/>
              </a:rPr>
              <a:t>carencia).</a:t>
            </a:r>
          </a:p>
          <a:p>
            <a:pPr lvl="1" algn="just" eaLnBrk="0" hangingPunct="0">
              <a:buFont typeface="Wingdings" pitchFamily="2" charset="2"/>
              <a:buChar char="Ø"/>
            </a:pPr>
            <a:endParaRPr lang="es-ES" sz="20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Formación: </a:t>
            </a:r>
            <a:r>
              <a:rPr lang="es-ES" sz="2000" dirty="0" smtClean="0">
                <a:latin typeface="Calibri" pitchFamily="34" charset="0"/>
              </a:rPr>
              <a:t>Gestión </a:t>
            </a:r>
            <a:r>
              <a:rPr lang="es-ES" sz="2000" dirty="0">
                <a:latin typeface="Calibri" pitchFamily="34" charset="0"/>
              </a:rPr>
              <a:t>de proyectos de I+D+I e innovación subvencionada por el SEPE y </a:t>
            </a:r>
            <a:r>
              <a:rPr lang="es-ES" sz="2000" dirty="0" smtClean="0">
                <a:latin typeface="Calibri" pitchFamily="34" charset="0"/>
              </a:rPr>
              <a:t>la </a:t>
            </a:r>
            <a:r>
              <a:rPr lang="es-ES" sz="2000" dirty="0">
                <a:latin typeface="Calibri" pitchFamily="34" charset="0"/>
              </a:rPr>
              <a:t>DGIC, impartida por la EOI</a:t>
            </a:r>
            <a:r>
              <a:rPr lang="es-ES" sz="2000" dirty="0" smtClean="0">
                <a:latin typeface="Calibri" pitchFamily="34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Ø"/>
            </a:pPr>
            <a:endParaRPr lang="es-ES" sz="2000" dirty="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</a:rPr>
              <a:t> Convocatoria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BOE </a:t>
            </a:r>
            <a:r>
              <a:rPr lang="es-ES" sz="2000" dirty="0">
                <a:latin typeface="Calibri" pitchFamily="34" charset="0"/>
              </a:rPr>
              <a:t>primeros de </a:t>
            </a:r>
            <a:r>
              <a:rPr lang="es-ES" sz="2000" dirty="0" smtClean="0">
                <a:latin typeface="Calibri" pitchFamily="34" charset="0"/>
              </a:rPr>
              <a:t>junio.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41327" y="430540"/>
            <a:ext cx="4916491" cy="523220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Programa </a:t>
            </a:r>
            <a:r>
              <a:rPr lang="es-ES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INNCORPORA 2012</a:t>
            </a:r>
            <a:endParaRPr lang="es-ES" sz="2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us.123rf.com/400wm/400/400/LuMaxArt2D/LuMaxArt2D0902/LuMaxArt2D090200826/4365170-equipo-redes-engranaj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996952"/>
            <a:ext cx="2357454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41327" y="430213"/>
            <a:ext cx="4344987" cy="523875"/>
          </a:xfrm>
          <a:prstGeom prst="rect">
            <a:avLst/>
          </a:prstGeom>
          <a:noFill/>
          <a:ln w="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es-E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Programa INNPACTO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8449" y="1052736"/>
            <a:ext cx="90011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Apoyo a proyectos en cooperación entre empresas y agentes de I+D+I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94360" y="1804641"/>
            <a:ext cx="5786478" cy="12144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lIns="99092" tIns="49546" rIns="99092" bIns="49546"/>
          <a:lstStyle/>
          <a:p>
            <a:pPr algn="ctr" defTabSz="427038">
              <a:buClr>
                <a:srgbClr val="CC0066"/>
              </a:buClr>
              <a:defRPr/>
            </a:pPr>
            <a:r>
              <a:rPr lang="es-E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Instrumento para fomentar la cooperación entre el sector productivo y los agentes de I+D+I y focalizar y orientar h</a:t>
            </a:r>
            <a:r>
              <a:rPr lang="es-ES" sz="2200" dirty="0" smtClean="0">
                <a:latin typeface="Calibri" pitchFamily="34" charset="0"/>
                <a:cs typeface="Calibri" pitchFamily="34" charset="0"/>
              </a:rPr>
              <a:t>acia mercados innovadores</a:t>
            </a:r>
            <a:endParaRPr lang="es-E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15" descr="tecnologia_man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714488"/>
            <a:ext cx="2130068" cy="159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11 Diagrama"/>
          <p:cNvGraphicFramePr/>
          <p:nvPr/>
        </p:nvGraphicFramePr>
        <p:xfrm>
          <a:off x="1809752" y="2806903"/>
          <a:ext cx="60483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1" name="4 Rectángulo"/>
          <p:cNvSpPr>
            <a:spLocks noChangeArrowheads="1"/>
          </p:cNvSpPr>
          <p:nvPr/>
        </p:nvSpPr>
        <p:spPr bwMode="auto">
          <a:xfrm>
            <a:off x="250825" y="1785926"/>
            <a:ext cx="849763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</a:rPr>
              <a:t>Objetivos:</a:t>
            </a:r>
            <a:r>
              <a:rPr lang="es-E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Fomentar la cooperación estable entre el sector productivo y los 	agentes de I+D+I y orientar la I+D a la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demanda.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endParaRPr lang="es-ES" sz="2000" dirty="0">
              <a:solidFill>
                <a:srgbClr val="C00000"/>
              </a:solidFill>
              <a:latin typeface="Calibri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</a:rPr>
              <a:t>Beneficiarios:</a:t>
            </a:r>
            <a:r>
              <a:rPr lang="es-ES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Empresas, </a:t>
            </a:r>
            <a:r>
              <a:rPr lang="es-E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OPIs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CCTT,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Universidades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, Centros de I+D+I,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etc..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None/>
            </a:pP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endParaRPr lang="es-ES" sz="2000" dirty="0">
              <a:solidFill>
                <a:srgbClr val="C00000"/>
              </a:solidFill>
              <a:latin typeface="Calibri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Proyectos en Cooperación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: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 Desarrollo Experimental entre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Empresas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(&gt;60%) y Agentes I+D </a:t>
            </a:r>
            <a:r>
              <a:rPr lang="es-ES" sz="2000" dirty="0" smtClean="0">
                <a:solidFill>
                  <a:srgbClr val="0000CC"/>
                </a:solidFill>
                <a:latin typeface="Calibri" pitchFamily="34" charset="0"/>
                <a:cs typeface="Tahoma" pitchFamily="34" charset="0"/>
              </a:rPr>
              <a:t>(&gt;10%).</a:t>
            </a:r>
            <a:endParaRPr lang="es-ES" sz="2000" dirty="0">
              <a:solidFill>
                <a:srgbClr val="0000CC"/>
              </a:solidFill>
              <a:latin typeface="Calibri" pitchFamily="34" charset="0"/>
              <a:cs typeface="Tahoma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endParaRPr lang="es-ES" sz="2000" dirty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Duración</a:t>
            </a:r>
            <a:r>
              <a:rPr lang="es-ES" sz="2000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: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2 a 4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años.</a:t>
            </a:r>
            <a:endParaRPr lang="es-ES" sz="20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endParaRPr lang="es-ES" sz="2000" dirty="0">
              <a:solidFill>
                <a:srgbClr val="C00000"/>
              </a:solidFill>
              <a:latin typeface="Calibri" pitchFamily="34" charset="0"/>
              <a:cs typeface="Tahoma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Presupuesto mínimo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: </a:t>
            </a:r>
            <a:r>
              <a:rPr lang="es-ES" sz="2000" dirty="0" smtClean="0">
                <a:solidFill>
                  <a:srgbClr val="0000CC"/>
                </a:solidFill>
                <a:latin typeface="Calibri" pitchFamily="34" charset="0"/>
                <a:cs typeface="Tahoma" pitchFamily="34" charset="0"/>
              </a:rPr>
              <a:t>500.000 €.</a:t>
            </a: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endParaRPr lang="es-ES" sz="2000" dirty="0" smtClean="0">
              <a:solidFill>
                <a:srgbClr val="FF0000"/>
              </a:solidFill>
              <a:latin typeface="Calibri" pitchFamily="34" charset="0"/>
              <a:cs typeface="Tahoma" pitchFamily="34" charset="0"/>
            </a:endParaRPr>
          </a:p>
          <a:p>
            <a:pPr marL="252000" indent="-252000" defTabSz="427038">
              <a:buClr>
                <a:srgbClr val="C00000"/>
              </a:buClr>
              <a:buFont typeface="Wingdings" pitchFamily="2" charset="2"/>
              <a:buChar char="Ø"/>
            </a:pPr>
            <a:r>
              <a:rPr lang="es-ES" sz="2000" b="1" dirty="0" smtClean="0">
                <a:solidFill>
                  <a:srgbClr val="C00000"/>
                </a:solidFill>
                <a:latin typeface="Calibri" pitchFamily="34" charset="0"/>
                <a:cs typeface="Tahoma" pitchFamily="34" charset="0"/>
              </a:rPr>
              <a:t>Convocatoria: </a:t>
            </a:r>
            <a:r>
              <a:rPr lang="es-ES" sz="2000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BOE finales mayo-primeros junio.</a:t>
            </a:r>
            <a:endParaRPr lang="es-ES" sz="2000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75778" name="Picture 2" descr="Manos_salu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221163"/>
            <a:ext cx="27352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331913" y="1700213"/>
            <a:ext cx="7416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92" tIns="49546" rIns="99092" bIns="49546"/>
          <a:lstStyle/>
          <a:p>
            <a:pPr marL="342900" indent="-342900" defTabSz="427038" eaLnBrk="0" hangingPunct="0">
              <a:spcBef>
                <a:spcPct val="20000"/>
              </a:spcBef>
              <a:buClr>
                <a:srgbClr val="C40091"/>
              </a:buClr>
              <a:buFont typeface="Wingdings" pitchFamily="2" charset="2"/>
              <a:buChar char="Ø"/>
            </a:pPr>
            <a:endParaRPr lang="en-US" sz="240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5782" name="Rectangle 2"/>
          <p:cNvSpPr>
            <a:spLocks noChangeArrowheads="1"/>
          </p:cNvSpPr>
          <p:nvPr/>
        </p:nvSpPr>
        <p:spPr bwMode="auto">
          <a:xfrm>
            <a:off x="467544" y="260648"/>
            <a:ext cx="6265863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Programa INNPACTO 2012</a:t>
            </a:r>
            <a:endParaRPr lang="es-ES" sz="2400" b="1" dirty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449" y="1052736"/>
            <a:ext cx="900115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Apoyo a proyectos en cooperación entre empresas y agentes de I+D+I</a:t>
            </a:r>
            <a:endParaRPr lang="es-ES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21445886">
            <a:off x="3654214" y="3965233"/>
            <a:ext cx="1625766" cy="5232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rgbClr val="0000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Novedad</a:t>
            </a:r>
            <a:endParaRPr lang="es-ES" sz="2800" dirty="0">
              <a:solidFill>
                <a:srgbClr val="0000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1331948" y="1916113"/>
            <a:ext cx="741709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92" tIns="49546" rIns="99092" bIns="49546"/>
          <a:lstStyle/>
          <a:p>
            <a:pPr marL="342900" indent="-342900" defTabSz="427038" eaLnBrk="0" hangingPunct="0">
              <a:spcBef>
                <a:spcPct val="20000"/>
              </a:spcBef>
              <a:buClr>
                <a:srgbClr val="C40091"/>
              </a:buClr>
              <a:buFont typeface="Wingdings" pitchFamily="2" charset="2"/>
              <a:buChar char="Ø"/>
            </a:pPr>
            <a:endParaRPr lang="en-US" sz="2400">
              <a:solidFill>
                <a:schemeClr val="tx2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68313" y="2058988"/>
            <a:ext cx="6767783" cy="3498850"/>
            <a:chOff x="295" y="1480"/>
            <a:chExt cx="4987" cy="2887"/>
          </a:xfrm>
        </p:grpSpPr>
        <p:sp>
          <p:nvSpPr>
            <p:cNvPr id="77833" name="Line 6"/>
            <p:cNvSpPr>
              <a:spLocks noChangeShapeType="1"/>
            </p:cNvSpPr>
            <p:nvPr/>
          </p:nvSpPr>
          <p:spPr bwMode="auto">
            <a:xfrm flipV="1">
              <a:off x="295" y="3753"/>
              <a:ext cx="4987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95" y="1480"/>
              <a:ext cx="1234" cy="2887"/>
              <a:chOff x="295" y="1480"/>
              <a:chExt cx="1234" cy="2887"/>
            </a:xfrm>
          </p:grpSpPr>
          <p:sp>
            <p:nvSpPr>
              <p:cNvPr id="77835" name="Rectangle 8"/>
              <p:cNvSpPr>
                <a:spLocks noChangeArrowheads="1"/>
              </p:cNvSpPr>
              <p:nvPr/>
            </p:nvSpPr>
            <p:spPr bwMode="auto">
              <a:xfrm>
                <a:off x="386" y="1480"/>
                <a:ext cx="453" cy="2267"/>
              </a:xfrm>
              <a:prstGeom prst="rect">
                <a:avLst/>
              </a:prstGeom>
              <a:solidFill>
                <a:srgbClr val="FFE98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400">
                  <a:solidFill>
                    <a:schemeClr val="tx2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295" y="1498"/>
                <a:ext cx="1234" cy="2869"/>
                <a:chOff x="295" y="1498"/>
                <a:chExt cx="1234" cy="2869"/>
              </a:xfrm>
            </p:grpSpPr>
            <p:sp>
              <p:nvSpPr>
                <p:cNvPr id="77837" name="Line 10"/>
                <p:cNvSpPr>
                  <a:spLocks noChangeShapeType="1"/>
                </p:cNvSpPr>
                <p:nvPr/>
              </p:nvSpPr>
              <p:spPr bwMode="auto">
                <a:xfrm>
                  <a:off x="295" y="1498"/>
                  <a:ext cx="0" cy="2267"/>
                </a:xfrm>
                <a:prstGeom prst="line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solidFill>
                      <a:schemeClr val="tx2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783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91" y="3838"/>
                  <a:ext cx="1138" cy="5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s-ES" sz="1800" dirty="0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latin typeface="Comic Sans MS" pitchFamily="66" charset="0"/>
                    </a:rPr>
                    <a:t>Presupuesto </a:t>
                  </a:r>
                </a:p>
                <a:p>
                  <a:pPr algn="ctr" eaLnBrk="0" hangingPunct="0"/>
                  <a:r>
                    <a:rPr lang="es-ES" sz="1800" dirty="0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latin typeface="Comic Sans MS" pitchFamily="66" charset="0"/>
                    </a:rPr>
                    <a:t>del proyecto</a:t>
                  </a:r>
                </a:p>
              </p:txBody>
            </p:sp>
          </p:grpSp>
        </p:grpSp>
      </p:grp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1319205" y="2058988"/>
            <a:ext cx="2221548" cy="2747452"/>
            <a:chOff x="922" y="1480"/>
            <a:chExt cx="1637" cy="2267"/>
          </a:xfrm>
        </p:grpSpPr>
        <p:sp>
          <p:nvSpPr>
            <p:cNvPr id="77840" name="Rectangle 13"/>
            <p:cNvSpPr>
              <a:spLocks noChangeArrowheads="1"/>
            </p:cNvSpPr>
            <p:nvPr/>
          </p:nvSpPr>
          <p:spPr bwMode="auto">
            <a:xfrm>
              <a:off x="922" y="3377"/>
              <a:ext cx="453" cy="370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24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&gt;</a:t>
              </a:r>
              <a:r>
                <a:rPr lang="es-ES" sz="1600" dirty="0" smtClean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10</a:t>
              </a:r>
              <a:r>
                <a:rPr lang="es-E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%</a:t>
              </a:r>
            </a:p>
          </p:txBody>
        </p:sp>
        <p:sp>
          <p:nvSpPr>
            <p:cNvPr id="77841" name="Rectangle 14"/>
            <p:cNvSpPr>
              <a:spLocks noChangeArrowheads="1"/>
            </p:cNvSpPr>
            <p:nvPr/>
          </p:nvSpPr>
          <p:spPr bwMode="auto">
            <a:xfrm>
              <a:off x="922" y="1480"/>
              <a:ext cx="453" cy="13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s-ES" sz="240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&gt;</a:t>
              </a:r>
              <a:r>
                <a:rPr lang="es-ES" sz="1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60%</a:t>
              </a:r>
              <a:endParaRPr lang="es-ES" sz="2400">
                <a:solidFill>
                  <a:schemeClr val="tx2">
                    <a:lumMod val="85000"/>
                    <a:lumOff val="1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77842" name="AutoShape 15"/>
            <p:cNvSpPr>
              <a:spLocks/>
            </p:cNvSpPr>
            <p:nvPr/>
          </p:nvSpPr>
          <p:spPr bwMode="auto">
            <a:xfrm>
              <a:off x="1386" y="1485"/>
              <a:ext cx="182" cy="1361"/>
            </a:xfrm>
            <a:prstGeom prst="rightBrace">
              <a:avLst>
                <a:gd name="adj1" fmla="val 62317"/>
                <a:gd name="adj2" fmla="val 4665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843" name="AutoShape 16"/>
            <p:cNvSpPr>
              <a:spLocks/>
            </p:cNvSpPr>
            <p:nvPr/>
          </p:nvSpPr>
          <p:spPr bwMode="auto">
            <a:xfrm>
              <a:off x="1424" y="3377"/>
              <a:ext cx="104" cy="366"/>
            </a:xfrm>
            <a:prstGeom prst="rightBrace">
              <a:avLst>
                <a:gd name="adj1" fmla="val 27327"/>
                <a:gd name="adj2" fmla="val 4823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7844" name="Text Box 17"/>
            <p:cNvSpPr txBox="1">
              <a:spLocks noChangeArrowheads="1"/>
            </p:cNvSpPr>
            <p:nvPr/>
          </p:nvSpPr>
          <p:spPr bwMode="auto">
            <a:xfrm>
              <a:off x="1529" y="2012"/>
              <a:ext cx="96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sz="1600" dirty="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Empresarial</a:t>
              </a:r>
            </a:p>
          </p:txBody>
        </p:sp>
        <p:sp>
          <p:nvSpPr>
            <p:cNvPr id="77845" name="Text Box 18"/>
            <p:cNvSpPr txBox="1">
              <a:spLocks noChangeArrowheads="1"/>
            </p:cNvSpPr>
            <p:nvPr/>
          </p:nvSpPr>
          <p:spPr bwMode="auto">
            <a:xfrm>
              <a:off x="1501" y="3399"/>
              <a:ext cx="1058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s-ES" sz="160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rPr>
                <a:t>Agente I+D+i</a:t>
              </a:r>
            </a:p>
          </p:txBody>
        </p:sp>
        <p:sp>
          <p:nvSpPr>
            <p:cNvPr id="77846" name="AutoShape 19"/>
            <p:cNvSpPr>
              <a:spLocks noChangeArrowheads="1"/>
            </p:cNvSpPr>
            <p:nvPr/>
          </p:nvSpPr>
          <p:spPr bwMode="auto">
            <a:xfrm>
              <a:off x="975" y="2891"/>
              <a:ext cx="363" cy="427"/>
            </a:xfrm>
            <a:prstGeom prst="upDownArrow">
              <a:avLst>
                <a:gd name="adj1" fmla="val 50000"/>
                <a:gd name="adj2" fmla="val 2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chemeClr val="tx2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38" name="37 Grupo"/>
          <p:cNvGrpSpPr/>
          <p:nvPr/>
        </p:nvGrpSpPr>
        <p:grpSpPr>
          <a:xfrm>
            <a:off x="3779912" y="2074863"/>
            <a:ext cx="4936914" cy="3194050"/>
            <a:chOff x="3984930" y="2074863"/>
            <a:chExt cx="4936914" cy="3194050"/>
          </a:xfrm>
        </p:grpSpPr>
        <p:grpSp>
          <p:nvGrpSpPr>
            <p:cNvPr id="8" name="Group 24"/>
            <p:cNvGrpSpPr>
              <a:grpSpLocks/>
            </p:cNvGrpSpPr>
            <p:nvPr/>
          </p:nvGrpSpPr>
          <p:grpSpPr bwMode="auto">
            <a:xfrm>
              <a:off x="3984930" y="2074863"/>
              <a:ext cx="3096717" cy="3194050"/>
              <a:chOff x="2390" y="1480"/>
              <a:chExt cx="2281" cy="2635"/>
            </a:xfrm>
          </p:grpSpPr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618" y="1480"/>
                <a:ext cx="2053" cy="1360"/>
                <a:chOff x="2618" y="1480"/>
                <a:chExt cx="2053" cy="1360"/>
              </a:xfrm>
            </p:grpSpPr>
            <p:sp>
              <p:nvSpPr>
                <p:cNvPr id="77849" name="Rectangle 26"/>
                <p:cNvSpPr>
                  <a:spLocks noChangeArrowheads="1"/>
                </p:cNvSpPr>
                <p:nvPr/>
              </p:nvSpPr>
              <p:spPr bwMode="auto">
                <a:xfrm>
                  <a:off x="2618" y="1480"/>
                  <a:ext cx="453" cy="1360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77850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3080" y="1539"/>
                  <a:ext cx="1591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s-ES" sz="1400" dirty="0">
                      <a:solidFill>
                        <a:schemeClr val="tx2">
                          <a:lumMod val="85000"/>
                          <a:lumOff val="15000"/>
                        </a:schemeClr>
                      </a:solidFill>
                      <a:latin typeface="Comic Sans MS" pitchFamily="66" charset="0"/>
                    </a:rPr>
                    <a:t>Prestamos hasta el 95%</a:t>
                  </a:r>
                </a:p>
              </p:txBody>
            </p:sp>
            <p:sp>
              <p:nvSpPr>
                <p:cNvPr id="77851" name="Rectangle 28"/>
                <p:cNvSpPr>
                  <a:spLocks noChangeArrowheads="1"/>
                </p:cNvSpPr>
                <p:nvPr/>
              </p:nvSpPr>
              <p:spPr bwMode="auto">
                <a:xfrm>
                  <a:off x="2728" y="1522"/>
                  <a:ext cx="227" cy="1315"/>
                </a:xfrm>
                <a:prstGeom prst="rect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77852" name="Text Box 29"/>
              <p:cNvSpPr txBox="1">
                <a:spLocks noChangeArrowheads="1"/>
              </p:cNvSpPr>
              <p:nvPr/>
            </p:nvSpPr>
            <p:spPr bwMode="auto">
              <a:xfrm>
                <a:off x="2390" y="3837"/>
                <a:ext cx="1299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s-ES" sz="160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Ayuda concedida</a:t>
                </a:r>
              </a:p>
            </p:txBody>
          </p:sp>
        </p:grpSp>
        <p:grpSp>
          <p:nvGrpSpPr>
            <p:cNvPr id="36" name="35 Grupo"/>
            <p:cNvGrpSpPr/>
            <p:nvPr/>
          </p:nvGrpSpPr>
          <p:grpSpPr>
            <a:xfrm>
              <a:off x="4281641" y="4057650"/>
              <a:ext cx="4640203" cy="755650"/>
              <a:chOff x="4281641" y="4057650"/>
              <a:chExt cx="4640203" cy="755650"/>
            </a:xfrm>
          </p:grpSpPr>
          <p:sp>
            <p:nvSpPr>
              <p:cNvPr id="77854" name="Rectangle 21"/>
              <p:cNvSpPr>
                <a:spLocks noChangeArrowheads="1"/>
              </p:cNvSpPr>
              <p:nvPr/>
            </p:nvSpPr>
            <p:spPr bwMode="auto">
              <a:xfrm>
                <a:off x="4281641" y="4350414"/>
                <a:ext cx="663304" cy="45560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7855" name="Text Box 22"/>
              <p:cNvSpPr txBox="1">
                <a:spLocks noChangeArrowheads="1"/>
              </p:cNvSpPr>
              <p:nvPr/>
            </p:nvSpPr>
            <p:spPr bwMode="auto">
              <a:xfrm>
                <a:off x="5012301" y="4057650"/>
                <a:ext cx="3909543" cy="738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s-ES" sz="1400" dirty="0" smtClean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Subvención + AR </a:t>
                </a:r>
                <a:r>
                  <a:rPr lang="es-ES" sz="14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+ Préstamo: 100%</a:t>
                </a:r>
              </a:p>
              <a:p>
                <a:pPr marL="450850" lvl="1" indent="-177800" eaLnBrk="0" hangingPunct="0">
                  <a:buClr>
                    <a:srgbClr val="CC0099"/>
                  </a:buClr>
                  <a:buFontTx/>
                  <a:buChar char="•"/>
                </a:pPr>
                <a:r>
                  <a:rPr lang="es-ES" sz="14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Agente Público: Subvención + AR</a:t>
                </a:r>
              </a:p>
              <a:p>
                <a:pPr marL="450850" lvl="1" indent="-177800" eaLnBrk="0" hangingPunct="0">
                  <a:buClr>
                    <a:srgbClr val="CC0099"/>
                  </a:buClr>
                  <a:buFontTx/>
                  <a:buChar char="•"/>
                </a:pPr>
                <a:r>
                  <a:rPr lang="es-ES" sz="1400" dirty="0">
                    <a:solidFill>
                      <a:schemeClr val="tx2">
                        <a:lumMod val="85000"/>
                        <a:lumOff val="15000"/>
                      </a:schemeClr>
                    </a:solidFill>
                    <a:latin typeface="Comic Sans MS" pitchFamily="66" charset="0"/>
                  </a:rPr>
                  <a:t>Agente Privado: Subvención + Préstamo</a:t>
                </a:r>
              </a:p>
            </p:txBody>
          </p:sp>
          <p:sp>
            <p:nvSpPr>
              <p:cNvPr id="77856" name="Rectangle 23"/>
              <p:cNvSpPr>
                <a:spLocks noChangeArrowheads="1"/>
              </p:cNvSpPr>
              <p:nvPr/>
            </p:nvSpPr>
            <p:spPr bwMode="auto">
              <a:xfrm>
                <a:off x="4450030" y="4357694"/>
                <a:ext cx="332384" cy="455606"/>
              </a:xfrm>
              <a:prstGeom prst="rect">
                <a:avLst/>
              </a:prstGeom>
              <a:solidFill>
                <a:srgbClr val="000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sz="2400">
                  <a:solidFill>
                    <a:schemeClr val="tx2">
                      <a:lumMod val="85000"/>
                      <a:lumOff val="15000"/>
                    </a:schemeClr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77857" name="AutoShape 33"/>
          <p:cNvSpPr>
            <a:spLocks noChangeArrowheads="1"/>
          </p:cNvSpPr>
          <p:nvPr/>
        </p:nvSpPr>
        <p:spPr bwMode="auto">
          <a:xfrm>
            <a:off x="4860032" y="2924175"/>
            <a:ext cx="3023381" cy="792857"/>
          </a:xfrm>
          <a:prstGeom prst="wedgeRoundRectCallout">
            <a:avLst>
              <a:gd name="adj1" fmla="val -49958"/>
              <a:gd name="adj2" fmla="val -103676"/>
              <a:gd name="adj3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/>
            <a:r>
              <a:rPr lang="es-ES" sz="1400" b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Posibilidad de </a:t>
            </a:r>
          </a:p>
          <a:p>
            <a:pPr algn="ctr" eaLnBrk="0" hangingPunct="0"/>
            <a:r>
              <a:rPr lang="es-ES" sz="1400" b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informe motivado ex-antes</a:t>
            </a:r>
          </a:p>
          <a:p>
            <a:pPr algn="ctr" eaLnBrk="0" hangingPunct="0"/>
            <a:r>
              <a:rPr lang="es-ES" sz="1400" b="1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para deducciones fiscales a la I+D</a:t>
            </a: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95536" y="332656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s-ES" sz="2400" b="1" dirty="0">
                <a:solidFill>
                  <a:srgbClr val="C00000"/>
                </a:solidFill>
                <a:latin typeface="Calibri" pitchFamily="34" charset="0"/>
              </a:rPr>
              <a:t>¿Cómo se financian los proyectos?</a:t>
            </a:r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539552" y="1052736"/>
            <a:ext cx="813593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92" tIns="49546" rIns="99092" bIns="49546"/>
          <a:lstStyle/>
          <a:p>
            <a:pPr marL="88900" indent="-74613" eaLnBrk="0" hangingPunct="0">
              <a:buClr>
                <a:srgbClr val="CC0066"/>
              </a:buClr>
              <a:buFont typeface="Wingdings" pitchFamily="2" charset="2"/>
              <a:buNone/>
              <a:tabLst>
                <a:tab pos="354013" algn="l"/>
              </a:tabLst>
            </a:pPr>
            <a:r>
              <a:rPr lang="es-ES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  <a:cs typeface="Tahoma" pitchFamily="34" charset="0"/>
              </a:rPr>
              <a:t>Ayudas en función de la naturaleza de cada participante</a:t>
            </a:r>
          </a:p>
        </p:txBody>
      </p:sp>
      <p:sp>
        <p:nvSpPr>
          <p:cNvPr id="77828" name="Text Box 27"/>
          <p:cNvSpPr txBox="1">
            <a:spLocks noChangeArrowheads="1"/>
          </p:cNvSpPr>
          <p:nvPr/>
        </p:nvSpPr>
        <p:spPr bwMode="auto">
          <a:xfrm>
            <a:off x="901729" y="5643578"/>
            <a:ext cx="78851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S" sz="2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itchFamily="34" charset="0"/>
              </a:rPr>
              <a:t>Exención de garantías por debajo de 250.000 € por beneficiario/año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6859478" y="1714488"/>
            <a:ext cx="2244782" cy="8771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7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Interés bonificado*</a:t>
            </a:r>
          </a:p>
          <a:p>
            <a:pPr algn="ctr"/>
            <a:r>
              <a:rPr lang="es-ES" sz="1700" b="1" dirty="0" smtClean="0">
                <a:latin typeface="Calibri" pitchFamily="34" charset="0"/>
                <a:cs typeface="Calibri" pitchFamily="34" charset="0"/>
              </a:rPr>
              <a:t>8 años devolución</a:t>
            </a:r>
          </a:p>
          <a:p>
            <a:pPr algn="ctr"/>
            <a:r>
              <a:rPr lang="es-ES" sz="1700" b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s-ES" sz="1700" dirty="0" smtClean="0">
                <a:latin typeface="Calibri" pitchFamily="34" charset="0"/>
                <a:cs typeface="Calibri" pitchFamily="34" charset="0"/>
              </a:rPr>
              <a:t>incluye</a:t>
            </a:r>
            <a:r>
              <a:rPr lang="es-ES" sz="1700" b="1" dirty="0" smtClean="0">
                <a:latin typeface="Calibri" pitchFamily="34" charset="0"/>
                <a:cs typeface="Calibri" pitchFamily="34" charset="0"/>
              </a:rPr>
              <a:t> 2 de carencia)</a:t>
            </a:r>
            <a:endParaRPr lang="es-ES" sz="17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57" grpId="0" animBg="1"/>
      <p:bldP spid="77828" grpId="0"/>
      <p:bldP spid="39" grpId="0" animBg="1"/>
    </p:bldLst>
  </p:timing>
</p:sld>
</file>

<file path=ppt/theme/theme1.xml><?xml version="1.0" encoding="utf-8"?>
<a:theme xmlns:a="http://schemas.openxmlformats.org/drawingml/2006/main" name="Tema1">
  <a:themeElements>
    <a:clrScheme name="Tema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1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íxel">
  <a:themeElements>
    <a:clrScheme name="Pí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íxel">
      <a:majorFont>
        <a:latin typeface="Souvenir Lt B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íxel">
  <a:themeElements>
    <a:clrScheme name="Pí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íxel">
      <a:majorFont>
        <a:latin typeface="Souvenir Lt B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í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í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í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6630</TotalTime>
  <Words>563</Words>
  <Application>Microsoft Office PowerPoint</Application>
  <PresentationFormat>Transparencia</PresentationFormat>
  <Paragraphs>102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Tema1</vt:lpstr>
      <vt:lpstr>3_Píxel</vt:lpstr>
      <vt:lpstr>Píxel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María Luisa Castaño Marín</dc:creator>
  <cp:lastModifiedBy>ENDESA</cp:lastModifiedBy>
  <cp:revision>620</cp:revision>
  <dcterms:created xsi:type="dcterms:W3CDTF">2006-03-04T21:41:17Z</dcterms:created>
  <dcterms:modified xsi:type="dcterms:W3CDTF">2012-05-23T14:40:20Z</dcterms:modified>
</cp:coreProperties>
</file>